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" initials="c" lastIdx="1" clrIdx="0">
    <p:extLst>
      <p:ext uri="{19B8F6BF-5375-455C-9EA6-DF929625EA0E}">
        <p15:presenceInfo xmlns:p15="http://schemas.microsoft.com/office/powerpoint/2012/main" userId="c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kiya Maeda" userId="ce695ebd2b5d9526" providerId="LiveId" clId="{E8CCED95-DE29-4BF6-8BCF-D281AE06DF2E}"/>
    <pc:docChg chg="undo custSel modSld">
      <pc:chgData name="Rikiya Maeda" userId="ce695ebd2b5d9526" providerId="LiveId" clId="{E8CCED95-DE29-4BF6-8BCF-D281AE06DF2E}" dt="2024-01-16T10:29:41.081" v="18" actId="20577"/>
      <pc:docMkLst>
        <pc:docMk/>
      </pc:docMkLst>
      <pc:sldChg chg="modSp mod">
        <pc:chgData name="Rikiya Maeda" userId="ce695ebd2b5d9526" providerId="LiveId" clId="{E8CCED95-DE29-4BF6-8BCF-D281AE06DF2E}" dt="2024-01-16T10:29:41.081" v="18" actId="20577"/>
        <pc:sldMkLst>
          <pc:docMk/>
          <pc:sldMk cId="1639470100" sldId="259"/>
        </pc:sldMkLst>
        <pc:spChg chg="mod">
          <ac:chgData name="Rikiya Maeda" userId="ce695ebd2b5d9526" providerId="LiveId" clId="{E8CCED95-DE29-4BF6-8BCF-D281AE06DF2E}" dt="2024-01-16T10:29:41.081" v="18" actId="20577"/>
          <ac:spMkLst>
            <pc:docMk/>
            <pc:sldMk cId="1639470100" sldId="259"/>
            <ac:spMk id="20" creationId="{7D2335E2-0C64-40F8-B7A0-E9A42F73B1A8}"/>
          </ac:spMkLst>
        </pc:spChg>
      </pc:sldChg>
      <pc:sldChg chg="modSp mod">
        <pc:chgData name="Rikiya Maeda" userId="ce695ebd2b5d9526" providerId="LiveId" clId="{E8CCED95-DE29-4BF6-8BCF-D281AE06DF2E}" dt="2024-01-16T10:25:31.023" v="12" actId="20577"/>
        <pc:sldMkLst>
          <pc:docMk/>
          <pc:sldMk cId="4143202101" sldId="261"/>
        </pc:sldMkLst>
        <pc:spChg chg="mod">
          <ac:chgData name="Rikiya Maeda" userId="ce695ebd2b5d9526" providerId="LiveId" clId="{E8CCED95-DE29-4BF6-8BCF-D281AE06DF2E}" dt="2024-01-16T10:25:31.023" v="12" actId="20577"/>
          <ac:spMkLst>
            <pc:docMk/>
            <pc:sldMk cId="4143202101" sldId="261"/>
            <ac:spMk id="3" creationId="{3C876596-F6E7-4CA9-AA1B-91DB079A36F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従来（紙媒体）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1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1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marker>
          <c:cat>
            <c:strRef>
              <c:f>Sheet1!$A$2:$A$6</c:f>
              <c:strCache>
                <c:ptCount val="5"/>
                <c:pt idx="0">
                  <c:v>効率</c:v>
                </c:pt>
                <c:pt idx="1">
                  <c:v>情報充足度</c:v>
                </c:pt>
                <c:pt idx="2">
                  <c:v>信頼性</c:v>
                </c:pt>
                <c:pt idx="3">
                  <c:v>将来性</c:v>
                </c:pt>
                <c:pt idx="4">
                  <c:v>費用対効果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75</c:v>
                </c:pt>
                <c:pt idx="2">
                  <c:v>70</c:v>
                </c:pt>
                <c:pt idx="3">
                  <c:v>65</c:v>
                </c:pt>
                <c:pt idx="4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E-422D-A0F5-786B12DD71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今後（デジタル化）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2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2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marker>
          <c:cat>
            <c:strRef>
              <c:f>Sheet1!$A$2:$A$6</c:f>
              <c:strCache>
                <c:ptCount val="5"/>
                <c:pt idx="0">
                  <c:v>効率</c:v>
                </c:pt>
                <c:pt idx="1">
                  <c:v>情報充足度</c:v>
                </c:pt>
                <c:pt idx="2">
                  <c:v>信頼性</c:v>
                </c:pt>
                <c:pt idx="3">
                  <c:v>将来性</c:v>
                </c:pt>
                <c:pt idx="4">
                  <c:v>費用対効果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100</c:v>
                </c:pt>
                <c:pt idx="1">
                  <c:v>90</c:v>
                </c:pt>
                <c:pt idx="2">
                  <c:v>95</c:v>
                </c:pt>
                <c:pt idx="3">
                  <c:v>95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CE-422D-A0F5-786B12DD7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5940575"/>
        <c:axId val="2048338527"/>
      </c:radarChart>
      <c:catAx>
        <c:axId val="995940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48338527"/>
        <c:crosses val="autoZero"/>
        <c:auto val="1"/>
        <c:lblAlgn val="ctr"/>
        <c:lblOffset val="100"/>
        <c:noMultiLvlLbl val="0"/>
      </c:catAx>
      <c:valAx>
        <c:axId val="204833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5940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A5C660-D159-4C4F-93EB-3116A481D67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FFD071-FD69-4856-A434-6F074B8DCFB2}">
      <dgm:prSet/>
      <dgm:spPr/>
      <dgm:t>
        <a:bodyPr/>
        <a:lstStyle/>
        <a:p>
          <a:r>
            <a:rPr kumimoji="1" lang="en-US" dirty="0"/>
            <a:t>Block Certify</a:t>
          </a:r>
          <a:r>
            <a:rPr kumimoji="1" lang="ja-JP" dirty="0"/>
            <a:t>とは</a:t>
          </a:r>
          <a:endParaRPr lang="en-US" dirty="0"/>
        </a:p>
      </dgm:t>
    </dgm:pt>
    <dgm:pt modelId="{9551223A-4BF9-4388-B12A-FA17EF1A94FE}" type="parTrans" cxnId="{8C27BC92-2990-40D9-9E22-8136B54833EF}">
      <dgm:prSet/>
      <dgm:spPr/>
      <dgm:t>
        <a:bodyPr/>
        <a:lstStyle/>
        <a:p>
          <a:endParaRPr lang="en-US"/>
        </a:p>
      </dgm:t>
    </dgm:pt>
    <dgm:pt modelId="{B0BFBDB9-9D59-48C6-BC3E-FC237E1CEBC2}" type="sibTrans" cxnId="{8C27BC92-2990-40D9-9E22-8136B54833EF}">
      <dgm:prSet/>
      <dgm:spPr/>
      <dgm:t>
        <a:bodyPr/>
        <a:lstStyle/>
        <a:p>
          <a:endParaRPr lang="en-US"/>
        </a:p>
      </dgm:t>
    </dgm:pt>
    <dgm:pt modelId="{B90831C3-8D9C-4CDA-A1D1-E4AA3D16BA32}">
      <dgm:prSet/>
      <dgm:spPr/>
      <dgm:t>
        <a:bodyPr/>
        <a:lstStyle/>
        <a:p>
          <a:r>
            <a:rPr kumimoji="1" lang="ja-JP"/>
            <a:t>従来の学歴証明と比較</a:t>
          </a:r>
          <a:endParaRPr lang="en-US"/>
        </a:p>
      </dgm:t>
    </dgm:pt>
    <dgm:pt modelId="{6E814597-8DAC-48AB-8FF2-01D382F6C78C}" type="parTrans" cxnId="{B9A412B1-9B0D-4A80-800F-C450A4A78D2B}">
      <dgm:prSet/>
      <dgm:spPr/>
      <dgm:t>
        <a:bodyPr/>
        <a:lstStyle/>
        <a:p>
          <a:endParaRPr lang="en-US"/>
        </a:p>
      </dgm:t>
    </dgm:pt>
    <dgm:pt modelId="{35265473-9F1A-4D15-84CC-2CDD861E61F6}" type="sibTrans" cxnId="{B9A412B1-9B0D-4A80-800F-C450A4A78D2B}">
      <dgm:prSet/>
      <dgm:spPr/>
      <dgm:t>
        <a:bodyPr/>
        <a:lstStyle/>
        <a:p>
          <a:endParaRPr lang="en-US"/>
        </a:p>
      </dgm:t>
    </dgm:pt>
    <dgm:pt modelId="{C54C0A80-9F53-46F8-9ADD-9153493C664F}">
      <dgm:prSet/>
      <dgm:spPr/>
      <dgm:t>
        <a:bodyPr/>
        <a:lstStyle/>
        <a:p>
          <a:r>
            <a:rPr kumimoji="1" lang="ja-JP"/>
            <a:t>構築環境・使用言語</a:t>
          </a:r>
          <a:endParaRPr lang="en-US"/>
        </a:p>
      </dgm:t>
    </dgm:pt>
    <dgm:pt modelId="{683C8F87-3CAA-4F16-B584-D378C44EDED8}" type="parTrans" cxnId="{1A4C9285-421D-423C-925C-952BBC005FD2}">
      <dgm:prSet/>
      <dgm:spPr/>
      <dgm:t>
        <a:bodyPr/>
        <a:lstStyle/>
        <a:p>
          <a:endParaRPr lang="en-US"/>
        </a:p>
      </dgm:t>
    </dgm:pt>
    <dgm:pt modelId="{037958EA-2261-4014-9A93-8CBC2C09CA50}" type="sibTrans" cxnId="{1A4C9285-421D-423C-925C-952BBC005FD2}">
      <dgm:prSet/>
      <dgm:spPr/>
      <dgm:t>
        <a:bodyPr/>
        <a:lstStyle/>
        <a:p>
          <a:endParaRPr lang="en-US"/>
        </a:p>
      </dgm:t>
    </dgm:pt>
    <dgm:pt modelId="{A75DA9BD-941D-45AD-A034-854B84D2AEEA}">
      <dgm:prSet/>
      <dgm:spPr/>
      <dgm:t>
        <a:bodyPr/>
        <a:lstStyle/>
        <a:p>
          <a:r>
            <a:rPr kumimoji="1" lang="ja-JP"/>
            <a:t>認証局について（</a:t>
          </a:r>
          <a:r>
            <a:rPr kumimoji="1" lang="en-US"/>
            <a:t>OpenSSL</a:t>
          </a:r>
          <a:r>
            <a:rPr kumimoji="1" lang="ja-JP"/>
            <a:t>）</a:t>
          </a:r>
          <a:endParaRPr lang="en-US"/>
        </a:p>
      </dgm:t>
    </dgm:pt>
    <dgm:pt modelId="{CE6D1B86-7673-4810-B3B3-8FF6F7A1BE59}" type="parTrans" cxnId="{794CFB22-2F48-44EC-8F7B-2D07817DF738}">
      <dgm:prSet/>
      <dgm:spPr/>
      <dgm:t>
        <a:bodyPr/>
        <a:lstStyle/>
        <a:p>
          <a:endParaRPr lang="en-US"/>
        </a:p>
      </dgm:t>
    </dgm:pt>
    <dgm:pt modelId="{199E2DF1-3922-40BB-B610-B0BA49FF599C}" type="sibTrans" cxnId="{794CFB22-2F48-44EC-8F7B-2D07817DF738}">
      <dgm:prSet/>
      <dgm:spPr/>
      <dgm:t>
        <a:bodyPr/>
        <a:lstStyle/>
        <a:p>
          <a:endParaRPr lang="en-US"/>
        </a:p>
      </dgm:t>
    </dgm:pt>
    <dgm:pt modelId="{3F2E05AC-4ACA-4698-8090-CD4FF371A500}">
      <dgm:prSet/>
      <dgm:spPr/>
      <dgm:t>
        <a:bodyPr/>
        <a:lstStyle/>
        <a:p>
          <a:r>
            <a:rPr kumimoji="1" lang="ja-JP"/>
            <a:t>今後予想される展開</a:t>
          </a:r>
          <a:endParaRPr lang="en-US"/>
        </a:p>
      </dgm:t>
    </dgm:pt>
    <dgm:pt modelId="{472F805C-1E3F-4882-95E6-BF7F49B20788}" type="parTrans" cxnId="{4F0ABDC8-001B-4D00-B35A-A08CB975773B}">
      <dgm:prSet/>
      <dgm:spPr/>
      <dgm:t>
        <a:bodyPr/>
        <a:lstStyle/>
        <a:p>
          <a:endParaRPr lang="en-US"/>
        </a:p>
      </dgm:t>
    </dgm:pt>
    <dgm:pt modelId="{83D38139-9313-47F9-AEDB-565545EE9A6E}" type="sibTrans" cxnId="{4F0ABDC8-001B-4D00-B35A-A08CB975773B}">
      <dgm:prSet/>
      <dgm:spPr/>
      <dgm:t>
        <a:bodyPr/>
        <a:lstStyle/>
        <a:p>
          <a:endParaRPr lang="en-US"/>
        </a:p>
      </dgm:t>
    </dgm:pt>
    <dgm:pt modelId="{AADFE6E7-011A-4B77-A6FB-B12C63BB33BE}" type="pres">
      <dgm:prSet presAssocID="{C0A5C660-D159-4C4F-93EB-3116A481D67B}" presName="vert0" presStyleCnt="0">
        <dgm:presLayoutVars>
          <dgm:dir/>
          <dgm:animOne val="branch"/>
          <dgm:animLvl val="lvl"/>
        </dgm:presLayoutVars>
      </dgm:prSet>
      <dgm:spPr/>
    </dgm:pt>
    <dgm:pt modelId="{00D1B34C-DD42-48B4-959D-BA2659228566}" type="pres">
      <dgm:prSet presAssocID="{EDFFD071-FD69-4856-A434-6F074B8DCFB2}" presName="thickLine" presStyleLbl="alignNode1" presStyleIdx="0" presStyleCnt="5"/>
      <dgm:spPr/>
    </dgm:pt>
    <dgm:pt modelId="{56B40C40-40B0-4381-9299-214ACC31C772}" type="pres">
      <dgm:prSet presAssocID="{EDFFD071-FD69-4856-A434-6F074B8DCFB2}" presName="horz1" presStyleCnt="0"/>
      <dgm:spPr/>
    </dgm:pt>
    <dgm:pt modelId="{BB45ACCF-1DA4-41DC-8708-2D28A8E5B778}" type="pres">
      <dgm:prSet presAssocID="{EDFFD071-FD69-4856-A434-6F074B8DCFB2}" presName="tx1" presStyleLbl="revTx" presStyleIdx="0" presStyleCnt="5"/>
      <dgm:spPr/>
    </dgm:pt>
    <dgm:pt modelId="{1CBC4FEA-E272-4C49-B32D-F96EAF04531C}" type="pres">
      <dgm:prSet presAssocID="{EDFFD071-FD69-4856-A434-6F074B8DCFB2}" presName="vert1" presStyleCnt="0"/>
      <dgm:spPr/>
    </dgm:pt>
    <dgm:pt modelId="{AFB8EBD6-C71D-40F5-B744-C8E47CE52320}" type="pres">
      <dgm:prSet presAssocID="{B90831C3-8D9C-4CDA-A1D1-E4AA3D16BA32}" presName="thickLine" presStyleLbl="alignNode1" presStyleIdx="1" presStyleCnt="5"/>
      <dgm:spPr/>
    </dgm:pt>
    <dgm:pt modelId="{74D24E24-F8CF-4EFC-8EC5-EC252C9A0F9B}" type="pres">
      <dgm:prSet presAssocID="{B90831C3-8D9C-4CDA-A1D1-E4AA3D16BA32}" presName="horz1" presStyleCnt="0"/>
      <dgm:spPr/>
    </dgm:pt>
    <dgm:pt modelId="{BCF2F121-B242-4FBE-B49F-6CAD29742564}" type="pres">
      <dgm:prSet presAssocID="{B90831C3-8D9C-4CDA-A1D1-E4AA3D16BA32}" presName="tx1" presStyleLbl="revTx" presStyleIdx="1" presStyleCnt="5"/>
      <dgm:spPr/>
    </dgm:pt>
    <dgm:pt modelId="{217BA71C-9E3F-46B0-AD90-A5F5B9B350BE}" type="pres">
      <dgm:prSet presAssocID="{B90831C3-8D9C-4CDA-A1D1-E4AA3D16BA32}" presName="vert1" presStyleCnt="0"/>
      <dgm:spPr/>
    </dgm:pt>
    <dgm:pt modelId="{980606E1-F947-4561-9B7E-36D5D9A676E3}" type="pres">
      <dgm:prSet presAssocID="{C54C0A80-9F53-46F8-9ADD-9153493C664F}" presName="thickLine" presStyleLbl="alignNode1" presStyleIdx="2" presStyleCnt="5"/>
      <dgm:spPr/>
    </dgm:pt>
    <dgm:pt modelId="{E177BE83-1F34-47B1-B049-8BC027E15679}" type="pres">
      <dgm:prSet presAssocID="{C54C0A80-9F53-46F8-9ADD-9153493C664F}" presName="horz1" presStyleCnt="0"/>
      <dgm:spPr/>
    </dgm:pt>
    <dgm:pt modelId="{048F9B71-698A-492C-8B19-5F318410715F}" type="pres">
      <dgm:prSet presAssocID="{C54C0A80-9F53-46F8-9ADD-9153493C664F}" presName="tx1" presStyleLbl="revTx" presStyleIdx="2" presStyleCnt="5"/>
      <dgm:spPr/>
    </dgm:pt>
    <dgm:pt modelId="{22A20426-F728-4607-8036-C4FC525FBE27}" type="pres">
      <dgm:prSet presAssocID="{C54C0A80-9F53-46F8-9ADD-9153493C664F}" presName="vert1" presStyleCnt="0"/>
      <dgm:spPr/>
    </dgm:pt>
    <dgm:pt modelId="{C12653AA-63D3-4980-95C7-D8A786571B7E}" type="pres">
      <dgm:prSet presAssocID="{A75DA9BD-941D-45AD-A034-854B84D2AEEA}" presName="thickLine" presStyleLbl="alignNode1" presStyleIdx="3" presStyleCnt="5"/>
      <dgm:spPr/>
    </dgm:pt>
    <dgm:pt modelId="{8C31667C-10CD-4B12-A5E5-334358C432A0}" type="pres">
      <dgm:prSet presAssocID="{A75DA9BD-941D-45AD-A034-854B84D2AEEA}" presName="horz1" presStyleCnt="0"/>
      <dgm:spPr/>
    </dgm:pt>
    <dgm:pt modelId="{8062EF08-D131-4319-9C98-970308B4FAE7}" type="pres">
      <dgm:prSet presAssocID="{A75DA9BD-941D-45AD-A034-854B84D2AEEA}" presName="tx1" presStyleLbl="revTx" presStyleIdx="3" presStyleCnt="5"/>
      <dgm:spPr/>
    </dgm:pt>
    <dgm:pt modelId="{EBEE6C89-3E2D-4FEC-A1AE-015F14B867DC}" type="pres">
      <dgm:prSet presAssocID="{A75DA9BD-941D-45AD-A034-854B84D2AEEA}" presName="vert1" presStyleCnt="0"/>
      <dgm:spPr/>
    </dgm:pt>
    <dgm:pt modelId="{D3115CFF-FF00-4EC9-ABE6-E05B4E787010}" type="pres">
      <dgm:prSet presAssocID="{3F2E05AC-4ACA-4698-8090-CD4FF371A500}" presName="thickLine" presStyleLbl="alignNode1" presStyleIdx="4" presStyleCnt="5"/>
      <dgm:spPr/>
    </dgm:pt>
    <dgm:pt modelId="{D10C1425-301E-41B1-AE9F-14D6397854AE}" type="pres">
      <dgm:prSet presAssocID="{3F2E05AC-4ACA-4698-8090-CD4FF371A500}" presName="horz1" presStyleCnt="0"/>
      <dgm:spPr/>
    </dgm:pt>
    <dgm:pt modelId="{2AD1D627-32DC-41E4-B62D-D4F9BF650B82}" type="pres">
      <dgm:prSet presAssocID="{3F2E05AC-4ACA-4698-8090-CD4FF371A500}" presName="tx1" presStyleLbl="revTx" presStyleIdx="4" presStyleCnt="5"/>
      <dgm:spPr/>
    </dgm:pt>
    <dgm:pt modelId="{BA1DBE4B-C152-48B2-B82C-C4ECF51DD78C}" type="pres">
      <dgm:prSet presAssocID="{3F2E05AC-4ACA-4698-8090-CD4FF371A500}" presName="vert1" presStyleCnt="0"/>
      <dgm:spPr/>
    </dgm:pt>
  </dgm:ptLst>
  <dgm:cxnLst>
    <dgm:cxn modelId="{794CFB22-2F48-44EC-8F7B-2D07817DF738}" srcId="{C0A5C660-D159-4C4F-93EB-3116A481D67B}" destId="{A75DA9BD-941D-45AD-A034-854B84D2AEEA}" srcOrd="3" destOrd="0" parTransId="{CE6D1B86-7673-4810-B3B3-8FF6F7A1BE59}" sibTransId="{199E2DF1-3922-40BB-B610-B0BA49FF599C}"/>
    <dgm:cxn modelId="{9B97EC26-BE51-4371-853E-F047E9586E3A}" type="presOf" srcId="{3F2E05AC-4ACA-4698-8090-CD4FF371A500}" destId="{2AD1D627-32DC-41E4-B62D-D4F9BF650B82}" srcOrd="0" destOrd="0" presId="urn:microsoft.com/office/officeart/2008/layout/LinedList"/>
    <dgm:cxn modelId="{3674A031-0475-41EB-8E58-48B0BF39838D}" type="presOf" srcId="{C54C0A80-9F53-46F8-9ADD-9153493C664F}" destId="{048F9B71-698A-492C-8B19-5F318410715F}" srcOrd="0" destOrd="0" presId="urn:microsoft.com/office/officeart/2008/layout/LinedList"/>
    <dgm:cxn modelId="{50AF7B67-1C3F-4282-9A83-887FF46B1B9B}" type="presOf" srcId="{EDFFD071-FD69-4856-A434-6F074B8DCFB2}" destId="{BB45ACCF-1DA4-41DC-8708-2D28A8E5B778}" srcOrd="0" destOrd="0" presId="urn:microsoft.com/office/officeart/2008/layout/LinedList"/>
    <dgm:cxn modelId="{CEEEE65A-0B93-4C83-A5CE-BEC0A3A2BD65}" type="presOf" srcId="{B90831C3-8D9C-4CDA-A1D1-E4AA3D16BA32}" destId="{BCF2F121-B242-4FBE-B49F-6CAD29742564}" srcOrd="0" destOrd="0" presId="urn:microsoft.com/office/officeart/2008/layout/LinedList"/>
    <dgm:cxn modelId="{1A4C9285-421D-423C-925C-952BBC005FD2}" srcId="{C0A5C660-D159-4C4F-93EB-3116A481D67B}" destId="{C54C0A80-9F53-46F8-9ADD-9153493C664F}" srcOrd="2" destOrd="0" parTransId="{683C8F87-3CAA-4F16-B584-D378C44EDED8}" sibTransId="{037958EA-2261-4014-9A93-8CBC2C09CA50}"/>
    <dgm:cxn modelId="{8C27BC92-2990-40D9-9E22-8136B54833EF}" srcId="{C0A5C660-D159-4C4F-93EB-3116A481D67B}" destId="{EDFFD071-FD69-4856-A434-6F074B8DCFB2}" srcOrd="0" destOrd="0" parTransId="{9551223A-4BF9-4388-B12A-FA17EF1A94FE}" sibTransId="{B0BFBDB9-9D59-48C6-BC3E-FC237E1CEBC2}"/>
    <dgm:cxn modelId="{B2D7F39A-94E5-483A-95C7-EB2A99F6203F}" type="presOf" srcId="{C0A5C660-D159-4C4F-93EB-3116A481D67B}" destId="{AADFE6E7-011A-4B77-A6FB-B12C63BB33BE}" srcOrd="0" destOrd="0" presId="urn:microsoft.com/office/officeart/2008/layout/LinedList"/>
    <dgm:cxn modelId="{B9A412B1-9B0D-4A80-800F-C450A4A78D2B}" srcId="{C0A5C660-D159-4C4F-93EB-3116A481D67B}" destId="{B90831C3-8D9C-4CDA-A1D1-E4AA3D16BA32}" srcOrd="1" destOrd="0" parTransId="{6E814597-8DAC-48AB-8FF2-01D382F6C78C}" sibTransId="{35265473-9F1A-4D15-84CC-2CDD861E61F6}"/>
    <dgm:cxn modelId="{F6C97BC1-C18E-4FF3-AAEE-676D4DBB2003}" type="presOf" srcId="{A75DA9BD-941D-45AD-A034-854B84D2AEEA}" destId="{8062EF08-D131-4319-9C98-970308B4FAE7}" srcOrd="0" destOrd="0" presId="urn:microsoft.com/office/officeart/2008/layout/LinedList"/>
    <dgm:cxn modelId="{4F0ABDC8-001B-4D00-B35A-A08CB975773B}" srcId="{C0A5C660-D159-4C4F-93EB-3116A481D67B}" destId="{3F2E05AC-4ACA-4698-8090-CD4FF371A500}" srcOrd="4" destOrd="0" parTransId="{472F805C-1E3F-4882-95E6-BF7F49B20788}" sibTransId="{83D38139-9313-47F9-AEDB-565545EE9A6E}"/>
    <dgm:cxn modelId="{5DE11374-0444-42D6-8845-43A04A16950B}" type="presParOf" srcId="{AADFE6E7-011A-4B77-A6FB-B12C63BB33BE}" destId="{00D1B34C-DD42-48B4-959D-BA2659228566}" srcOrd="0" destOrd="0" presId="urn:microsoft.com/office/officeart/2008/layout/LinedList"/>
    <dgm:cxn modelId="{20AEEE73-1594-4FE1-95DC-759DE77214AC}" type="presParOf" srcId="{AADFE6E7-011A-4B77-A6FB-B12C63BB33BE}" destId="{56B40C40-40B0-4381-9299-214ACC31C772}" srcOrd="1" destOrd="0" presId="urn:microsoft.com/office/officeart/2008/layout/LinedList"/>
    <dgm:cxn modelId="{78202FD0-C833-42E2-937D-0FC046167FDA}" type="presParOf" srcId="{56B40C40-40B0-4381-9299-214ACC31C772}" destId="{BB45ACCF-1DA4-41DC-8708-2D28A8E5B778}" srcOrd="0" destOrd="0" presId="urn:microsoft.com/office/officeart/2008/layout/LinedList"/>
    <dgm:cxn modelId="{E1671456-6188-4C3B-9C79-534819B63724}" type="presParOf" srcId="{56B40C40-40B0-4381-9299-214ACC31C772}" destId="{1CBC4FEA-E272-4C49-B32D-F96EAF04531C}" srcOrd="1" destOrd="0" presId="urn:microsoft.com/office/officeart/2008/layout/LinedList"/>
    <dgm:cxn modelId="{73EF0C41-DDED-41C7-8781-232EF275A3A8}" type="presParOf" srcId="{AADFE6E7-011A-4B77-A6FB-B12C63BB33BE}" destId="{AFB8EBD6-C71D-40F5-B744-C8E47CE52320}" srcOrd="2" destOrd="0" presId="urn:microsoft.com/office/officeart/2008/layout/LinedList"/>
    <dgm:cxn modelId="{E7BED6B5-2556-431F-B46A-E99825AA1FFF}" type="presParOf" srcId="{AADFE6E7-011A-4B77-A6FB-B12C63BB33BE}" destId="{74D24E24-F8CF-4EFC-8EC5-EC252C9A0F9B}" srcOrd="3" destOrd="0" presId="urn:microsoft.com/office/officeart/2008/layout/LinedList"/>
    <dgm:cxn modelId="{B3C5EE90-1D5C-4BDD-808E-9546BE899D20}" type="presParOf" srcId="{74D24E24-F8CF-4EFC-8EC5-EC252C9A0F9B}" destId="{BCF2F121-B242-4FBE-B49F-6CAD29742564}" srcOrd="0" destOrd="0" presId="urn:microsoft.com/office/officeart/2008/layout/LinedList"/>
    <dgm:cxn modelId="{654FA7D9-AE0A-44F2-902E-DEDA92E70F78}" type="presParOf" srcId="{74D24E24-F8CF-4EFC-8EC5-EC252C9A0F9B}" destId="{217BA71C-9E3F-46B0-AD90-A5F5B9B350BE}" srcOrd="1" destOrd="0" presId="urn:microsoft.com/office/officeart/2008/layout/LinedList"/>
    <dgm:cxn modelId="{85E46CBE-731B-4836-80DD-3230582081D1}" type="presParOf" srcId="{AADFE6E7-011A-4B77-A6FB-B12C63BB33BE}" destId="{980606E1-F947-4561-9B7E-36D5D9A676E3}" srcOrd="4" destOrd="0" presId="urn:microsoft.com/office/officeart/2008/layout/LinedList"/>
    <dgm:cxn modelId="{B4D5A58E-D988-44DA-B166-23B81905CF8C}" type="presParOf" srcId="{AADFE6E7-011A-4B77-A6FB-B12C63BB33BE}" destId="{E177BE83-1F34-47B1-B049-8BC027E15679}" srcOrd="5" destOrd="0" presId="urn:microsoft.com/office/officeart/2008/layout/LinedList"/>
    <dgm:cxn modelId="{54013F29-91A8-4E56-A416-1069792FD162}" type="presParOf" srcId="{E177BE83-1F34-47B1-B049-8BC027E15679}" destId="{048F9B71-698A-492C-8B19-5F318410715F}" srcOrd="0" destOrd="0" presId="urn:microsoft.com/office/officeart/2008/layout/LinedList"/>
    <dgm:cxn modelId="{02C87D6B-E8A2-40AC-A069-DFC9BCB5797B}" type="presParOf" srcId="{E177BE83-1F34-47B1-B049-8BC027E15679}" destId="{22A20426-F728-4607-8036-C4FC525FBE27}" srcOrd="1" destOrd="0" presId="urn:microsoft.com/office/officeart/2008/layout/LinedList"/>
    <dgm:cxn modelId="{D85064BE-6352-469D-AA8D-90445BCE960C}" type="presParOf" srcId="{AADFE6E7-011A-4B77-A6FB-B12C63BB33BE}" destId="{C12653AA-63D3-4980-95C7-D8A786571B7E}" srcOrd="6" destOrd="0" presId="urn:microsoft.com/office/officeart/2008/layout/LinedList"/>
    <dgm:cxn modelId="{50330C63-5E88-4700-8E6B-7364FE16EF90}" type="presParOf" srcId="{AADFE6E7-011A-4B77-A6FB-B12C63BB33BE}" destId="{8C31667C-10CD-4B12-A5E5-334358C432A0}" srcOrd="7" destOrd="0" presId="urn:microsoft.com/office/officeart/2008/layout/LinedList"/>
    <dgm:cxn modelId="{3957A680-4D4D-41F1-BD02-B41290C98C5B}" type="presParOf" srcId="{8C31667C-10CD-4B12-A5E5-334358C432A0}" destId="{8062EF08-D131-4319-9C98-970308B4FAE7}" srcOrd="0" destOrd="0" presId="urn:microsoft.com/office/officeart/2008/layout/LinedList"/>
    <dgm:cxn modelId="{92C7411D-7451-43F9-BE81-F3038CA72865}" type="presParOf" srcId="{8C31667C-10CD-4B12-A5E5-334358C432A0}" destId="{EBEE6C89-3E2D-4FEC-A1AE-015F14B867DC}" srcOrd="1" destOrd="0" presId="urn:microsoft.com/office/officeart/2008/layout/LinedList"/>
    <dgm:cxn modelId="{54C3223E-CA29-4622-8A42-4BE1B1AD5B06}" type="presParOf" srcId="{AADFE6E7-011A-4B77-A6FB-B12C63BB33BE}" destId="{D3115CFF-FF00-4EC9-ABE6-E05B4E787010}" srcOrd="8" destOrd="0" presId="urn:microsoft.com/office/officeart/2008/layout/LinedList"/>
    <dgm:cxn modelId="{701AF9DF-A54F-44E3-9632-22314B6F6DF7}" type="presParOf" srcId="{AADFE6E7-011A-4B77-A6FB-B12C63BB33BE}" destId="{D10C1425-301E-41B1-AE9F-14D6397854AE}" srcOrd="9" destOrd="0" presId="urn:microsoft.com/office/officeart/2008/layout/LinedList"/>
    <dgm:cxn modelId="{43559C8F-A24D-483B-AC76-B1C04886F69B}" type="presParOf" srcId="{D10C1425-301E-41B1-AE9F-14D6397854AE}" destId="{2AD1D627-32DC-41E4-B62D-D4F9BF650B82}" srcOrd="0" destOrd="0" presId="urn:microsoft.com/office/officeart/2008/layout/LinedList"/>
    <dgm:cxn modelId="{F83A08C7-A8E3-4958-8255-798A25BBB116}" type="presParOf" srcId="{D10C1425-301E-41B1-AE9F-14D6397854AE}" destId="{BA1DBE4B-C152-48B2-B82C-C4ECF51DD7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1B34C-DD42-48B4-959D-BA2659228566}">
      <dsp:nvSpPr>
        <dsp:cNvPr id="0" name=""/>
        <dsp:cNvSpPr/>
      </dsp:nvSpPr>
      <dsp:spPr>
        <a:xfrm>
          <a:off x="0" y="565"/>
          <a:ext cx="59245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45ACCF-1DA4-41DC-8708-2D28A8E5B778}">
      <dsp:nvSpPr>
        <dsp:cNvPr id="0" name=""/>
        <dsp:cNvSpPr/>
      </dsp:nvSpPr>
      <dsp:spPr>
        <a:xfrm>
          <a:off x="0" y="565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700" kern="1200" dirty="0"/>
            <a:t>Block Certify</a:t>
          </a:r>
          <a:r>
            <a:rPr kumimoji="1" lang="ja-JP" sz="3700" kern="1200" dirty="0"/>
            <a:t>とは</a:t>
          </a:r>
          <a:endParaRPr lang="en-US" sz="3700" kern="1200" dirty="0"/>
        </a:p>
      </dsp:txBody>
      <dsp:txXfrm>
        <a:off x="0" y="565"/>
        <a:ext cx="5924550" cy="925603"/>
      </dsp:txXfrm>
    </dsp:sp>
    <dsp:sp modelId="{AFB8EBD6-C71D-40F5-B744-C8E47CE52320}">
      <dsp:nvSpPr>
        <dsp:cNvPr id="0" name=""/>
        <dsp:cNvSpPr/>
      </dsp:nvSpPr>
      <dsp:spPr>
        <a:xfrm>
          <a:off x="0" y="926169"/>
          <a:ext cx="5924550" cy="0"/>
        </a:xfrm>
        <a:prstGeom prst="line">
          <a:avLst/>
        </a:prstGeom>
        <a:gradFill rotWithShape="0">
          <a:gsLst>
            <a:gs pos="0">
              <a:schemeClr val="accent2">
                <a:hueOff val="553230"/>
                <a:satOff val="2550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553230"/>
                <a:satOff val="2550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553230"/>
                <a:satOff val="2550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553230"/>
              <a:satOff val="2550"/>
              <a:lumOff val="392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F2F121-B242-4FBE-B49F-6CAD29742564}">
      <dsp:nvSpPr>
        <dsp:cNvPr id="0" name=""/>
        <dsp:cNvSpPr/>
      </dsp:nvSpPr>
      <dsp:spPr>
        <a:xfrm>
          <a:off x="0" y="926169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700" kern="1200"/>
            <a:t>従来の学歴証明と比較</a:t>
          </a:r>
          <a:endParaRPr lang="en-US" sz="3700" kern="1200"/>
        </a:p>
      </dsp:txBody>
      <dsp:txXfrm>
        <a:off x="0" y="926169"/>
        <a:ext cx="5924550" cy="925603"/>
      </dsp:txXfrm>
    </dsp:sp>
    <dsp:sp modelId="{980606E1-F947-4561-9B7E-36D5D9A676E3}">
      <dsp:nvSpPr>
        <dsp:cNvPr id="0" name=""/>
        <dsp:cNvSpPr/>
      </dsp:nvSpPr>
      <dsp:spPr>
        <a:xfrm>
          <a:off x="0" y="1851773"/>
          <a:ext cx="5924550" cy="0"/>
        </a:xfrm>
        <a:prstGeom prst="line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106460"/>
              <a:satOff val="5101"/>
              <a:lumOff val="784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8F9B71-698A-492C-8B19-5F318410715F}">
      <dsp:nvSpPr>
        <dsp:cNvPr id="0" name=""/>
        <dsp:cNvSpPr/>
      </dsp:nvSpPr>
      <dsp:spPr>
        <a:xfrm>
          <a:off x="0" y="1851773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700" kern="1200"/>
            <a:t>構築環境・使用言語</a:t>
          </a:r>
          <a:endParaRPr lang="en-US" sz="3700" kern="1200"/>
        </a:p>
      </dsp:txBody>
      <dsp:txXfrm>
        <a:off x="0" y="1851773"/>
        <a:ext cx="5924550" cy="925603"/>
      </dsp:txXfrm>
    </dsp:sp>
    <dsp:sp modelId="{C12653AA-63D3-4980-95C7-D8A786571B7E}">
      <dsp:nvSpPr>
        <dsp:cNvPr id="0" name=""/>
        <dsp:cNvSpPr/>
      </dsp:nvSpPr>
      <dsp:spPr>
        <a:xfrm>
          <a:off x="0" y="2777376"/>
          <a:ext cx="5924550" cy="0"/>
        </a:xfrm>
        <a:prstGeom prst="line">
          <a:avLst/>
        </a:prstGeom>
        <a:gradFill rotWithShape="0">
          <a:gsLst>
            <a:gs pos="0">
              <a:schemeClr val="accent2">
                <a:hueOff val="1659690"/>
                <a:satOff val="7651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659690"/>
                <a:satOff val="7651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659690"/>
                <a:satOff val="7651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659690"/>
              <a:satOff val="7651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62EF08-D131-4319-9C98-970308B4FAE7}">
      <dsp:nvSpPr>
        <dsp:cNvPr id="0" name=""/>
        <dsp:cNvSpPr/>
      </dsp:nvSpPr>
      <dsp:spPr>
        <a:xfrm>
          <a:off x="0" y="2777376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700" kern="1200"/>
            <a:t>認証局について（</a:t>
          </a:r>
          <a:r>
            <a:rPr kumimoji="1" lang="en-US" sz="3700" kern="1200"/>
            <a:t>OpenSSL</a:t>
          </a:r>
          <a:r>
            <a:rPr kumimoji="1" lang="ja-JP" sz="3700" kern="1200"/>
            <a:t>）</a:t>
          </a:r>
          <a:endParaRPr lang="en-US" sz="3700" kern="1200"/>
        </a:p>
      </dsp:txBody>
      <dsp:txXfrm>
        <a:off x="0" y="2777376"/>
        <a:ext cx="5924550" cy="925603"/>
      </dsp:txXfrm>
    </dsp:sp>
    <dsp:sp modelId="{D3115CFF-FF00-4EC9-ABE6-E05B4E787010}">
      <dsp:nvSpPr>
        <dsp:cNvPr id="0" name=""/>
        <dsp:cNvSpPr/>
      </dsp:nvSpPr>
      <dsp:spPr>
        <a:xfrm>
          <a:off x="0" y="3702980"/>
          <a:ext cx="5924550" cy="0"/>
        </a:xfrm>
        <a:prstGeom prst="line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D1D627-32DC-41E4-B62D-D4F9BF650B82}">
      <dsp:nvSpPr>
        <dsp:cNvPr id="0" name=""/>
        <dsp:cNvSpPr/>
      </dsp:nvSpPr>
      <dsp:spPr>
        <a:xfrm>
          <a:off x="0" y="3702980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700" kern="1200"/>
            <a:t>今後予想される展開</a:t>
          </a:r>
          <a:endParaRPr lang="en-US" sz="3700" kern="1200"/>
        </a:p>
      </dsp:txBody>
      <dsp:txXfrm>
        <a:off x="0" y="3702980"/>
        <a:ext cx="5924550" cy="925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57685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3-09-15T02:26:07.961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 contextRef="#ctx0" brushRef="#br0">2240 1791 0,'-17'0'141,"0"0"-63,1 0-63,-18 0 17,17 0-32,0 0 15,1 0-15,-1 0 16,0 0-16,0 0 15,0 0-15,0 0 16,1 0 0,-1 0-16,0-17 15,0 17-15,0 0 16,-16 0-16,-1 0 16,17 0-1,-16 0-15,16-16 16,0 16-16,-17 0 15,18 0-15,-1 0 16,-17 0-16,17 0 16,-16 0-16,16 0 15,-17 0-15,0 0 16,18-17-16,-18 17 16,17 0-16,-16 0 15,-1 0-15,17-17 16,-33 17-16,16 0 15,0-17-15,1 17 16,-1 0-16,17 0 16,0 0-16,1 0 15,-1 0 1,0 0-16,0-17 31,0 17-31,0 0 0,17-17 16,-33 17-1,16 0-15,0-16 16,0 16-16,1 0 16,-1 0-1,0-17-15,0 0 32,0 17-32,0 0 15,1-17 1,-1 17-16,17-17 15,-17 17-15,0-16 16,0 16 0,17-17-1,-16 17-15,-1-17 16,0 17 0,0 0-16,17-17 15,-17 17-15,17-17 16,-17 17-1,17-17-15,-16 17 16,-1 0 0,0-16-1,0-1 1,0 17 0,17-17-1,-17 17-15,17-17 16,-33 0-1,16 17-15,17-17 16,-17 1-16,0-1 16,1 0-1,-1 0 1,0 17-16,0-17 16,0 1-16,0-1 15,1 17 1,16-17-16,-17 17 15,17-17-15,-17 17 16,0-34-16,0 18 16,1 16-16,-1-17 15,0 0-15,17 0 16,-17 17-16,17-17 16,-17 17-16,17-16 15,-17-1 1,1 0-16,-1 0 15,0 0 1,0 0-16,0 1 16,17-1-1,0 0-15,-17 0 16,17 0-16,-16 0 16,16 1-1,-17-1-15,0 0 16,0 0-1,17 0-15,0 1 16,0-1 0,-17 0-16,17 0 15,-16-17-15,-1 1 16,17-1 0,0 17-1,0 1 1,-17-1-1,17 0-15,0-17 16,0 17 0,0-16-1,0 16-15,0 0 16,0 0-16,0 1 16,0-1-16,0 0 15,0 0 1,0 0-16,0 0 15,17 1 1,-17-1 0,17 17-1,-17-17 1,0 0-16,16 0 16,1 17-16,0-17 15,-17 1-15,17-1 31,0 17-15,-17-17 0,0 0-16,33 17 15,-16-17-15,0-16 16,0 33 0,0-17-1,-17 0 1,33 17-16,1 0 15,-17-17-15,0 0 16,16 1-16,-16 16 16,0-17-1,0 17 1,16 0 0,1-17-1,16 17 1,-33-17-16,17 17 15,16 0-15,-33 0 16,0 0-16,0 0 16,0 0-16,-1 0 15,1 0-15,0 0 16,17 0-16,-1 0 16,18 0-16,-1 0 15,-16 0-15,16 0 16,-33 0-16,17 0 15,16 0-15,-33 0 16,0 0-16,17 0 16,-1 0-16,18 0 15,-18 0-15,18 0 16,-1 0-16,-16 0 16,33 0-16,-33 17 15,-1-17-15,1 0 16,0 0-16,-1 17 15,-16-17-15,17 17 16,-17-17-16,33 0 16,1 0-16,-35 0 15,18 16 1,0-16-16,-17 0 16,16 17-16,-16-17 15,17 17 1,-1-17-16,-16 17 15,34-17-15,-18 17 16,-16-17-16,17 0 16,-1 17-16,-16-17 15,0 16-15,0-16 16,0 0-16,-1 17 16,18 0-16,17-17 15,-35 17 1,18 0-16,0-1 15,-1 1-15,-16-17 16,17 17-16,-1-17 16,-16 17-16,17 0 15,-1 0-15,-16-17 16,0 16-16,17 1 16,-17-17-16,16 17 15,1 17-15,-17-17 16,0-17-16,-1 16 15,1-16 1,0 17-16,17 0 16,-34 0-16,33-17 15,1 17-15,-34-1 16,17 1-16,0-17 16,-1 17-16,18 17 15,-17-17-15,0-17 16,-1 33-16,1-16 15,0-17-15,-17 17 16,17 0-16,0-17 16,-17 16-16,17 18 15,-1-34-15,1 17 16,-17 0-16,17 0 16,0-1-16,0 1 15,-17 0-15,17-17 16,-1 17-16,-16 0 15,17-1 1,-17 1-16,17 0 16,0 0-1,-17 17-15,0-18 16,0 1 0,17 17-1,-17-17 1,16-17-1,-16 17-15,0-1 16,0 1 0,0 0-16,0 0 15,0 0-15,0-1 16,0 1-16,0 0 16,0 0-16,0 0 31,0 0 0,0-1-31,0 1 16,0 0-1,0 0-15,0 0 16,0-1-16,0 1 31,0 0-15,-16 0-1,-1 17 17,0-18-17,0-16-15,17 17 16,0 0-16,-17-17 16,1 0-16,16 17 15,-17-17-15,0 17 16,0-17-16,17 17 31,-17-1-31,0 1 16,1-17-1,-1 17 1,0-17-16,17 17 16,-17-17-1,0 0-15,17 17 16,-17-1-16,1-16 15,-1 17-15,0-17 32,0 0-17,17 17 1,-17-17 0,1 0-16,-1 17 31,0-17-31,0 0 15,0 0 1,0 0 0,1 0-1,-1 0 1,17 17-16,-17-17 16,0 0 15,0 0-16,1 0-15,-1 17 32,0-17-32,0 0 15,0 0 1,0 0-16,1 0 31,-1 0-31,17 16 16,-34-16-16,17 0 15,0 0 1,1 0 0,-1 0-1,0 0 1,0 0 0,0 0-16,1 0 15,-1 0 32,0 0-31,0 0-16,0 17 31,0-17-31,1 0 16,-1 0-16,0 0 15,0 0-15,0 0 31,1 0-15,-1 0 62,0 0-62,0 0-1,0 0 17,0 0-1,1 0 47,-1 0-15,0 0 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57685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3-09-15T02:28:38.975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 contextRef="#ctx0" brushRef="#br0">3793 2140 0,'-16'0'109,"-102"0"-93,67 0-16,-49 0 15,15 0-15,1 0 16,17 0-16,-17 0 16,67 0-16,-33 0 15,16 0-15,0 0 16,18 0-1,-18 0-15,-17 0 16,35 0-16,-35 0 16,1 0-1,16 0-15,-16 0 16,-1 0-16,1 0 16,-18 0-16,1 0 15,0 0-15,16 0 16,-16 0-16,-17 0 15,33 0-15,1 0 16,0 0-16,-1 0 16,34 0-16,-16 0 15,-18 0-15,34 0 16,-33 0-16,16-17 16,-16 17-16,-1 0 15,-16 0-15,33 0 16,-16 0-16,-1 0 15,35 0-15,-35 0 16,18 0-16,16 0 16,-17 0-16,17-17 15,0 17-15,-16 0 16,-1-17-16,0 17 16,1-16-16,-1 16 15,-16-17 1,16 17-16,0 0 15,1 0-15,-1 0 16,17-17-16,-16 17 16,16 0-16,17-17 15,-17 17-15,-17-17 16,18 17-16,-1 0 16,-17 0-16,17-16 15,-16-1-15,-1 0 16,17 0-16,-16 0 15,-1 0-15,0 17 16,34-16-16,-17-1 16,-16 0-16,-1 0 15,17 0 1,17 1-16,-33 16 16,16-17-16,17 0 15,-34 0-15,1 0 16,33-16-16,-34-1 15,17 17-15,0 0 16,1-16-16,-1 16 16,-17-34-1,17 18 1,0 16 0,1 0-16,16 0 15,-17 0-15,0-16 16,0-1-16,0 1 15,0 16-15,17-17 16,-16 0-16,-1 18 16,0-18-16,0-17 15,17 18-15,-17-1 16,1 1-16,16-18 16,0 34-16,0-33 15,-17 16-15,17 1 16,0-18-16,0 17 15,0 18-15,0-35 16,0 17-16,0 18 16,0-18-16,0 17 15,0-16-15,0-1 16,0 17 0,0-17-16,0 18 15,0-18-15,17-16 16,-1 33-16,18-17 15,-17 0-15,0 18 16,16-1-16,1-17 16,0 17-1,-18 1-15,18-18 0,0 17 16,16 17 0,-33-17-16,33 0 15,1 1-15,16-1 16,-33 0-16,33 0 15,0 0-15,-16 17 16,16-17-16,-33 17 16,16 0-16,1 0 15,-18 0-15,18 0 16,16-16-16,0 16 16,-33 0-16,50 0 15,-17 0-15,18 0 16,-18 0-16,17 0 15,0 0-15,-17 16 16,51-16-16,-67 17 16,-1-17-16,0 17 15,1-17-15,-17 0 16,-1 17-16,18-17 16,-18 17-16,35 0 15,-1-1-15,0 1 16,0 0-1,1 0-15,-18 0 16,17 0-16,-16-17 16,-1 16-16,1 1 15,-34 0-15,33 0 16,-16 16-16,-1-16 16,1 0-16,0-17 15,16 34-15,1-17 16,-35 16-16,35-16 15,-17 0-15,-18 0 16,18-1-16,-17-16 16,0 17-16,16 0 15,1 17-15,-17-34 16,0 33-16,33-16 16,-16 17-16,-17-17 15,-1-1-15,1 1 16,17 17-16,-17-34 15,16 34-15,-16-18 16,0 1-16,17 17 16,-18 0-16,18-18 15,0 18-15,-34-17 16,33 16-16,-16-16 16,17 0-1,-34 17-15,17-1 16,16-16-16,-16 0 15,0 17-15,0-1 16,0 1-16,-1 0 16,1-18-1,0 18 1,-17-17-16,17 0 16,-17 33-16,17-33 15,-1 17-15,1-1 16,-17-16-16,0 0 15,0 0 1,0 0 0,0-1-16,0 1 15,0 0-15,0 0 16,0 0-16,0-1 16,0 1-16,0 0 15,0 0-15,0 0 16,0 0-1,0-1 1,0 1 0,0 0 15,-17 0-15,1 0-16,16 0 15,0-1 1,-17 1-1,17 0 1,-17-17-16,17 17 31,-17-17-15,17 17-16,-17-1 16,1-16-1,16 17 1,-17-17-16,0 17 15,0-17 17,0 17-17,0 0 1,17 0 15,-16-17 0,-1 0-15,17 16-16,-17 1 16,0-17-16,0 0 15,0 17 1,1 0 0,16 0-1,-17-17 1,0 0-16,0 0 15,0 16 1,1-16-16,-1 0 47,17 17-31,-17-17-1,0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57685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3-09-15T02:29:06.402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 contextRef="#ctx0" brushRef="#br0">38 19 0,'16'17'250,"1"33"-250,-17-33 15,0 16-15,0-16 0,0 0 16,0 17 0,0-1-1,0-16-15,0 0 16,0 0 0,0 0-1,0 0-15,0-1 16,0 1-1,0 17 1,17-34-16,-17 33 16,0-16-1,0 0-15,0 0 16,0 0 0,0 0-16,0-1 15,17-16-15,-17 17 16,0 0-16,0 0 15,0 0-15,0-1 16,0 18-16,0-17 16,0 0-1,0 0 1,0-1-16,0 1 16,0 17-1,0-17 1,0 0-16,0-1 15,0 1-15,0 0 16,0 0-16,0 0 16,0-1-16,0 1 15,0 17-15,0-17 16,0 0-16,0-1 16,0 18-16,0 0 15,0-18-15,0 1 16,0 0-16,0 17 15,0-1-15,0 1 16,0 0-16,0-1 16,0-16-16,0 17 15,0-17 1,0 16-16,0 1 16,0-17-1,0 16-15,0-16 16,0 17-1,0-1-15,0-16 16,0 34-16,0-18 16,0-16-16,0 17 15,0-17-15,0 0 0,0 16 16,0 1 0,0-17-1,0-1-15,0 18 16,0-17-16,0 17 15,0-18-15,0 18 16,0-17-16,0 0 16,0 16-16,0-16 15,0 0-15,0 17 16,0-18-16,0 35 16,0-17-16,0-18 15,0 18-15,0 16 16,0-33-16,0 0 15,0 0-15,0 17 16,0-18-16,0 1 16,0 17-16,0-17 15,0 16 1,0 1 0,0 0-16,0-1 15,0 1 16,0-17-31,0 16 16,0-16 0,-17 0-16,17 17 15,0-1 1,0 1 0,0-17-1,0 16 1,0 1-16,0 0 15,0-18 1,0 1-16,0 0 16,0 0-16,0 0 15,0 0 1,0-1 31,0 1-32,0 0 1,17-17 15,-17 17-15,0 0 15,17-17-31,0 33 16,-1-16-16,-16 0 47,68-17 406,16 0-438,-51 0-15,35 0 16,-18 0-16,-33 0 16,17 0-16,-18 0 15,1 0 1,0 0 0,0 0-1,0 0 1,0 0-16,-1 0 15,1 0-15,0 0 16,0 0 0,0 0-16,-1 0 15,18 0 1,17-17 0,-35 17-16,1 0 15,0 0-15,0 0 16,0 0-16,0 0 15,-1 0-15,1 0 16,0 0-16,17 0 16,-1 0-1,-16 0-15,17 0 0,-1 0 16,-16 0-16,0 0 16,0 0-16,-17-17 15,17 17 1,-1 0-1,1 0 17,17 0-32,-17 0 15,0 0-15,16-17 16,-16 17-16,0 0 16,0 0-16,-1 0 15,1 0-15,0 0 16,17 0-1,-17 0-15,16 0 16,18 0-16,-18 0 16,1 0-16,-17 0 15,33 0-15,-33 0 16,0 0-16,0 0 16,0 0-16,16 0 15,-16 0 1,17 0-1,-18 0-15,1 0 16,34 0-16,-34 0 16,16 0-16,1 0 15,-17 0-15,16 0 16,1 0 0,-17 0-16,0 0 15,-1 0-15,1 0 16,0 0-1,17 0-15,-1 17 16,-16-17-16,34 0 16,-18 0-16,-16 0 15,17 0-15,-17 0 16,-1 0-16,1 0 16,0 0-16,0 0 15,17 0-15,-18 0 16,18 0-16,-17 0 15,16 0-15,1 0 16,0 0-16,-1 0 16,-16 0-16,17 0 15,-1 0-15,-16 0 16,0 0-16,0 17 16,17-17-16,-1 0 15,-16 0-15,34 0 16,-1 0-16,-33 0 15,33 0-15,1 0 16,-34 0-16,33 0 16,-33 0-16,0 0 15,-1 0 1,1 0-16,17 0 16,-17 0-1,16 0-15,-16 0 16,17 0-1,-17 0-15,0 0 16,16 0-16,-16 0 31,0 0-31,0 0 16,-1 0-16,18 0 16,17 0-16,-1 0 15,-16 0-15,16 0 16,-16 0-16,-17 0 15,-1-17-15,1 17 16,0 0-16,17 0 31,-18 0-31,18 0 16,17 0-16,-35 0 16,35 0-16,-17 0 15,-18 0-15,1 0 16,0 0-16,0-17 15,0 17-15,-1 0 16,1 0 0,0 0-16,0 0 15,0 0-15,0 0 16,16 0-16,-16 0 16,0 0-1,0 0 1,-1 0-1,1 0-15,0 0 16,0 0-16,0 0 16,0 0-16,-1 0 15,1 0-15,0 0 16,0 0-16,17 0 16,-18 0-16,1 0 15,0 0-15,17 0 16,-1 0-16,-16 0 15,0 0-15,0 0 16,0 0-16,-1 0 16,1 0 15,17 0-31,-17 0 16,33 0-16,-16 0 15,-1 0-15,18 0 16,-17 0-16,-18 0 15,1 0-15,0 0 16,0 0 0,0 0-16,-1 0 15,1 0-15,0 0 16,0 0-16,17 0 16,-18 0-16,1 0 15,17 0-15,-34-16 16,17 16-1,-1 0 1,1 0 0,17 0-16,-17 0 15,16 0-15,-16 0 16,17 0-16,16 0 16,-16 0-1,-17 0-15,0 0 16,-1 0-1,1 0-15,0 0 16,17 0-16,-17 0 16,16 0-16,-16 0 15,17 0 1,-18 0 0,1 0-16,0 0 15,0 0-15,0 0 16,0 0-1,16 0-15,18 0 16,-34 0-16,16 0 16,-16 0-16,17 0 15,-18 0-15,18 0 16,-17 0 0,17 0-16,16 0 15,-33 0-15,33 0 16,18 0-16,-52 0 15,18 0-15,-17 0 16,16 0-16,-16 0 16,0 0-1,0 0-15,0 0 16,0 0 0,-1 0-16,1 0 15,0 0-15,17 0 16,-17 0-16,-1 0 15,1 0-15,0 0 16,-17-17 0,17 17-16,0 0 15,-1 0 1,18 0 0,17 0-16,-18 0 15,-16 0-15,0 0 16,0 0-16,-1 0 15,1 0-15,0 0 16,0 0-16,0 0 16,0 0-16,33 0 15,-16 0-15,-1 0 16,1 0-16,16 0 16,-33 0-16,17 0 15,-17 0 1,16 0-16,-16 0 62,0 0 141,0 0-171,33-17 108,34-17-124,-33 18-16,-17-1 16,16 0-16,-33 17 15,0 0 1,-34 0 328,0 0-329,17-34-15,-17-16 16,0 16-16,17 1 15,0-1-15,0 17 16,0-33-16,-16 16 16,16 17-16,0-17 15,-17 18-15,17-18 16,0 0-16,-17 18 16,17-1-16,0-17 15,0 17-15,0 0 16,0 1-16,0-1 15,0-17-15,0 1 16,0 16 0,0 0-16,0-17 15,0 1 1,0 16-16,0 0 16,0-17-16,0 18 15,0-1-15,0-17 16,0 0-1,0 18-15,0-1 16,0 0-16,0 0 16,0 0-1,0-16-15,0 16 16,0-17-16,0 17 16,-17-16-16,17-1 15,0 17-15,0-16 16,0-1-16,0 0 15,-17 34 1,17-33-16,0-1 16,0 17-16,0-16 15,-17-1-15,17 0 16,0-16-16,-16 33 16,16-33-16,0 16 15,0 17-15,0-17 16,-17 1-16,17 16 15,0-17-15,0-16 16,-17 33-16,17-33 16,0-1-16,0 34 15,-17-16-15,17-1 16,0 17-16,0 0 16,0 1-16,0-18 15,0 0 1,0 17-16,0-16 0,0 16 15,-17-17 1,17 1-16,0 16 16,0-17-16,0 17 15,0 1-15,0-1 16,0 0-16,0-17 16,0 17-16,0 1 15,-17-18-15,17 0 16,0 1-1,0 16-15,0-17 16,0 1-16,0-1 16,0 0-16,0 18 15,0-35-15,0 17 16,0 18-16,0-1 16,0 0-16,0 0 15,0 0 16,0 0 1,0 1-17,0-1-15,0 0 16,0 0 0,0 0-1,-134 17 376,16 0-376,17 0-15,-17 0 16,34 0-16,-17 0 16,51 0-16,16 0 15,18 0-15,-1 0 16,0 0-16,0 0 16,0 0-16,0 0 15,1 0-15,-35 0 16,17 0-1,-16 0-15,16 0 16,1 0-16,-18 0 16,1 0-16,33 0 15,-17 0-15,18 0 16,-1 0-16,0 0 16,0 0-1,-17 0-15,18 0 16,-18 0-16,-16 0 15,33 0 1,-34 0-16,18 0 16,-1 0-16,0 0 15,17 0-15,-16 0 16,-1 0-16,17 0 16,-16 0-16,16 0 15,-34 0-15,1 0 16,16 0-16,1 0 15,-18 0-15,34 0 16,-16 0-16,-1 0 16,17 0-1,0 0-15,1 0 16,-18 0-16,17 0 16,0 0-16,-16 0 15,-1 0-15,-16 0 16,-1 0-16,18 0 15,-18 0-15,34 0 16,-16 0-16,-1 0 16,17 0-1,-17 0-15,18 0 16,-1 0 0,0 0-1,-17 0-15,-16 0 16,33 0-1,-17 0-15,1 0 16,-1 0-16,1 0 0,16 0 16,0 0-1,-17 0-15,17 0 16,-33 0-16,16 0 16,17 0-16,-33 0 15,33 0-15,-33 0 16,16 0-16,17 0 15,-16 0-15,-1 0 16,17 0-16,-16 0 16,16 0-16,-34 0 15,1 0-15,-1 0 16,1 0-16,-1 0 16,1 0-16,16 0 15,1 0-15,16 0 16,-17 0-16,17 0 15,1 0-15,-1 0 16,0 0-16,0 0 16,-17 0-1,18 0-15,-18 0 16,0 0-16,18 0 0,-18 0 31,17 0-31,0 0 16,-16 0-16,16 0 15,-17 0-15,0 0 0,18 0 16,-18 0 0,17 0-16,-33 0 15,16 0-15,17 0 16,-16 0-16,16 0 16,-17 0-16,-16 0 15,33 0-15,-34 0 16,18 0-16,16 0 15,-17 0-15,17-16 16,1 16-16,-1 0 16,0 0-16,-33 0 15,16 0-15,17 0 16,-33 0-16,16 0 16,0 0-16,1 0 15,16 0 1,-17 0-16,17 0 15,1 0 1,-1 0-16,-17-17 16,0 17-1,18 0 1,-18 0-16,-16 0 0,33 0 16,-17 0-1,17 0-15,0 0 16,-16 0-16,16 0 0,0 0 15,0 0 1,1 0-16,-18 0 16,17 0-16,-17 0 15,18 0-15,-18 0 16,0 0-16,17 0 16,1 0-16,-1 0 15,0 0-15,0 0 16,0 0-16,1 0 15,-1 0-15,0 0 16,-17 0-16,17 0 16,-33 0-16,16 0 15,18 0-15,-18 0 16,0 0-16,17-17 16,1 17-16,-1 0 15,0 0-15,-17 0 16,1 0-1,16 0-15,0 0 16,0 0-16,0 0 16,-16 0 15,16 0-31,-17 0 16,17 0-1,-16 0-15,-1 0 16,17 0-16,-33 0 15,33 0-15,0 0 16,0 0-16,1 0 16,-1 0-16,0 0 15,0 0 1,-16 0-16,16 0 16,0 0-1,0 0-15,0 0 16,0 0-16,1 0 15,-1 0-15,0 0 16,0 0-16,0 0 16,0 0-16,1 0 15,-1 0-15,0 0 16,0 0 0,0 0-16,1 0 15,-1 0-15,0 0 16,0 0-1,0 0-15,0 0 16,-16 0-16,16 0 16,0 0-16,-33 0 15,33 0-15,0 0 16,0 0-16,0 0 16,-16 0-16,16 0 15,-17 0-15,17 0 16,1 0-16,-1 0 15,0 0 1,0 0 15,0 0-31,-16 0 16,16 0 0,0 0-16,0 0 15,0 0 1,1 0 156,-1 0-141,0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D318-CA6E-4054-949A-79463128053E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E5DC4-CB60-49E8-8E88-EB952FAD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40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E5DC4-CB60-49E8-8E88-EB952FAD3A6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71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81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8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600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432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289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840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91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975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95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65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30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79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39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02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65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5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1E95-B934-455B-9A27-D9D1181399DB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831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hyperlink" Target="https://light9639.github.io/React-Recoil/" TargetMode="External"/><Relationship Id="rId18" Type="http://schemas.openxmlformats.org/officeDocument/2006/relationships/image" Target="../media/image10.png"/><Relationship Id="rId26" Type="http://schemas.openxmlformats.org/officeDocument/2006/relationships/image" Target="../media/image22.png"/><Relationship Id="rId21" Type="http://schemas.openxmlformats.org/officeDocument/2006/relationships/image" Target="../media/image13.svg"/><Relationship Id="rId34" Type="http://schemas.openxmlformats.org/officeDocument/2006/relationships/hyperlink" Target="https://plcwest.com/elements/pages/about/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19.svg"/><Relationship Id="rId17" Type="http://schemas.openxmlformats.org/officeDocument/2006/relationships/hyperlink" Target="https://nilanth.hashnode.dev/10-ways-to-host-your-react-app-for-free" TargetMode="External"/><Relationship Id="rId25" Type="http://schemas.openxmlformats.org/officeDocument/2006/relationships/image" Target="../media/image9.svg"/><Relationship Id="rId33" Type="http://schemas.openxmlformats.org/officeDocument/2006/relationships/image" Target="../media/image25.png"/><Relationship Id="rId38" Type="http://schemas.openxmlformats.org/officeDocument/2006/relationships/hyperlink" Target="https://pixabay.com/ja/%E6%83%85%E5%A0%B1%E3%82%92%E3%82%82%E3%81%A3%E3%81%A8%E8%A6%8B%E3%82%8B-%E6%83%85%E5%A0%B1-%E6%83%85%E5%A0%B1%E3%82%A2%E3%82%A4%E3%82%B3%E3%83%B3-%E3%82%A2%E3%82%A4%E3%82%B3%E3%83%B3%E3%82%92-%E8%A8%98%E5%8F%B7-%E3%82%B7%E3%83%B3%E3%83%9C%E3%83%AB-2150941/" TargetMode="External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12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coinmonks/introduction-to-solidity-programming-and-smart-contracts-for-complete-beginners-eb46472058cf" TargetMode="External"/><Relationship Id="rId11" Type="http://schemas.openxmlformats.org/officeDocument/2006/relationships/image" Target="../media/image18.png"/><Relationship Id="rId24" Type="http://schemas.openxmlformats.org/officeDocument/2006/relationships/image" Target="../media/image8.png"/><Relationship Id="rId32" Type="http://schemas.openxmlformats.org/officeDocument/2006/relationships/hyperlink" Target="https://jpdiamukpictyush.blogspot.com/2021/05/334815.html" TargetMode="External"/><Relationship Id="rId37" Type="http://schemas.openxmlformats.org/officeDocument/2006/relationships/image" Target="../media/image27.png"/><Relationship Id="rId5" Type="http://schemas.openxmlformats.org/officeDocument/2006/relationships/image" Target="../media/image15.png"/><Relationship Id="rId15" Type="http://schemas.openxmlformats.org/officeDocument/2006/relationships/hyperlink" Target="https://zeemly.com/compare/appwrite-vs-supabase" TargetMode="External"/><Relationship Id="rId23" Type="http://schemas.openxmlformats.org/officeDocument/2006/relationships/image" Target="../media/image7.svg"/><Relationship Id="rId28" Type="http://schemas.openxmlformats.org/officeDocument/2006/relationships/hyperlink" Target="https://creativecommons.org/licenses/by-sa/3.0/" TargetMode="External"/><Relationship Id="rId36" Type="http://schemas.openxmlformats.org/officeDocument/2006/relationships/hyperlink" Target="https://www.siteguarding.com/en/ssl-certificate" TargetMode="External"/><Relationship Id="rId10" Type="http://schemas.openxmlformats.org/officeDocument/2006/relationships/hyperlink" Target="https://www.security-insider.de/was-ist-tls-transport-layer-security-a-673066/" TargetMode="External"/><Relationship Id="rId19" Type="http://schemas.openxmlformats.org/officeDocument/2006/relationships/image" Target="../media/image11.svg"/><Relationship Id="rId31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7.jpg"/><Relationship Id="rId14" Type="http://schemas.openxmlformats.org/officeDocument/2006/relationships/image" Target="../media/image20.png"/><Relationship Id="rId22" Type="http://schemas.openxmlformats.org/officeDocument/2006/relationships/image" Target="../media/image6.png"/><Relationship Id="rId27" Type="http://schemas.openxmlformats.org/officeDocument/2006/relationships/hyperlink" Target="https://commons.wikimedia.org/wiki/File:Check_green_icon.svg" TargetMode="External"/><Relationship Id="rId30" Type="http://schemas.openxmlformats.org/officeDocument/2006/relationships/hyperlink" Target="https://es.wikipedia.org/wiki/TypeScript" TargetMode="External"/><Relationship Id="rId35" Type="http://schemas.openxmlformats.org/officeDocument/2006/relationships/image" Target="../media/image26.png"/><Relationship Id="rId8" Type="http://schemas.openxmlformats.org/officeDocument/2006/relationships/hyperlink" Target="https://www.sotatek.com/en/technologies/" TargetMode="External"/><Relationship Id="rId3" Type="http://schemas.openxmlformats.org/officeDocument/2006/relationships/hyperlink" Target="https://damiandeluca.com.ar/next-js-un-framework-de-react-para-el-lado-servido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9.png"/><Relationship Id="rId7" Type="http://schemas.openxmlformats.org/officeDocument/2006/relationships/customXml" Target="../ink/ink1.xml"/><Relationship Id="rId12" Type="http://schemas.openxmlformats.org/officeDocument/2006/relationships/image" Target="../media/image3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3.xml"/><Relationship Id="rId5" Type="http://schemas.openxmlformats.org/officeDocument/2006/relationships/image" Target="../media/image31.png"/><Relationship Id="rId10" Type="http://schemas.openxmlformats.org/officeDocument/2006/relationships/image" Target="../media/image33.emf"/><Relationship Id="rId4" Type="http://schemas.openxmlformats.org/officeDocument/2006/relationships/image" Target="../media/image30.png"/><Relationship Id="rId9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7418042-70ED-45BB-844B-AC1C36C07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887124"/>
            <a:ext cx="2438400" cy="24384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A97B69-6389-456F-BD5E-796DA5AF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560166"/>
            <a:ext cx="9001462" cy="2387600"/>
          </a:xfrm>
        </p:spPr>
        <p:txBody>
          <a:bodyPr/>
          <a:lstStyle/>
          <a:p>
            <a:r>
              <a:rPr kumimoji="1" lang="en-US" altLang="ja-JP" dirty="0"/>
              <a:t>Block Certify</a:t>
            </a:r>
            <a:br>
              <a:rPr kumimoji="1" lang="en-US" altLang="ja-JP" dirty="0"/>
            </a:br>
            <a:r>
              <a:rPr kumimoji="1" lang="en-US" altLang="ja-JP" dirty="0"/>
              <a:t>~</a:t>
            </a:r>
            <a:r>
              <a:rPr lang="ja-JP" altLang="en-US" dirty="0"/>
              <a:t>学歴証明をデジタル化</a:t>
            </a:r>
            <a:r>
              <a:rPr kumimoji="1" lang="en-US" altLang="ja-JP" dirty="0"/>
              <a:t>~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99351A-539E-4E0A-A3C4-10E5CBD51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772288"/>
            <a:ext cx="9001462" cy="1655762"/>
          </a:xfrm>
        </p:spPr>
        <p:txBody>
          <a:bodyPr/>
          <a:lstStyle/>
          <a:p>
            <a:r>
              <a:rPr kumimoji="1" lang="ja-JP" altLang="en-US" dirty="0"/>
              <a:t>ホワイトハッカー専攻 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</a:t>
            </a:r>
            <a:endParaRPr kumimoji="1" lang="en-US" altLang="ja-JP" dirty="0"/>
          </a:p>
          <a:p>
            <a:r>
              <a:rPr lang="ja-JP" altLang="en-US" dirty="0"/>
              <a:t>前田力哉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696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58B5B6-C829-419D-9469-D945DD06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目次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D4EBD25-0F38-414B-8E79-7E0058543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29" y="229928"/>
            <a:ext cx="611804" cy="611804"/>
          </a:xfrm>
          <a:prstGeom prst="rect">
            <a:avLst/>
          </a:prstGeom>
        </p:spPr>
      </p:pic>
      <p:graphicFrame>
        <p:nvGraphicFramePr>
          <p:cNvPr id="7" name="コンテンツ プレースホルダー 2">
            <a:extLst>
              <a:ext uri="{FF2B5EF4-FFF2-40B4-BE49-F238E27FC236}">
                <a16:creationId xmlns:a16="http://schemas.microsoft.com/office/drawing/2014/main" id="{AE64D68B-F789-076A-48E3-3FC3F62FE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938683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7385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C50A1B-D794-4A7F-A42F-0E4A5ED1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kumimoji="1" lang="en-US" altLang="ja-JP" dirty="0"/>
              <a:t>Block Certify</a:t>
            </a:r>
            <a:r>
              <a:rPr kumimoji="1" lang="ja-JP" altLang="en-US" dirty="0"/>
              <a:t>とは</a:t>
            </a:r>
          </a:p>
        </p:txBody>
      </p:sp>
      <p:pic>
        <p:nvPicPr>
          <p:cNvPr id="15" name="コンテンツ プレースホルダー 14">
            <a:extLst>
              <a:ext uri="{FF2B5EF4-FFF2-40B4-BE49-F238E27FC236}">
                <a16:creationId xmlns:a16="http://schemas.microsoft.com/office/drawing/2014/main" id="{9417D0B6-7A69-4CEC-938D-2702DFB28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078" y="3367090"/>
            <a:ext cx="1518298" cy="2084353"/>
          </a:xfrm>
        </p:spPr>
      </p:pic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2C8B2CF0-EC3C-4114-9832-6B793DF58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3591" y="3429000"/>
            <a:ext cx="1518298" cy="2022443"/>
          </a:xfrm>
          <a:prstGeom prst="rect">
            <a:avLst/>
          </a:prstGeom>
        </p:spPr>
      </p:pic>
      <p:sp>
        <p:nvSpPr>
          <p:cNvPr id="23" name="矢印: 右 22">
            <a:extLst>
              <a:ext uri="{FF2B5EF4-FFF2-40B4-BE49-F238E27FC236}">
                <a16:creationId xmlns:a16="http://schemas.microsoft.com/office/drawing/2014/main" id="{F4D0F79E-C942-46A4-8940-FBCC4EB8DDEA}"/>
              </a:ext>
            </a:extLst>
          </p:cNvPr>
          <p:cNvSpPr/>
          <p:nvPr/>
        </p:nvSpPr>
        <p:spPr>
          <a:xfrm>
            <a:off x="2109150" y="4104569"/>
            <a:ext cx="1136667" cy="60939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8F2B8DC9-5103-4FE0-B735-2955DA794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4104" y="3824981"/>
            <a:ext cx="2123091" cy="1626462"/>
          </a:xfrm>
          <a:prstGeom prst="rect">
            <a:avLst/>
          </a:prstGeom>
        </p:spPr>
      </p:pic>
      <p:sp>
        <p:nvSpPr>
          <p:cNvPr id="26" name="矢印: 右 25">
            <a:extLst>
              <a:ext uri="{FF2B5EF4-FFF2-40B4-BE49-F238E27FC236}">
                <a16:creationId xmlns:a16="http://schemas.microsoft.com/office/drawing/2014/main" id="{E1F7502C-B7D0-48C6-830D-7C4502DF9A82}"/>
              </a:ext>
            </a:extLst>
          </p:cNvPr>
          <p:cNvSpPr/>
          <p:nvPr/>
        </p:nvSpPr>
        <p:spPr>
          <a:xfrm>
            <a:off x="5119663" y="4104568"/>
            <a:ext cx="1136667" cy="60939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B3177A56-633F-4B17-A4DB-9316282987AD}"/>
              </a:ext>
            </a:extLst>
          </p:cNvPr>
          <p:cNvSpPr/>
          <p:nvPr/>
        </p:nvSpPr>
        <p:spPr>
          <a:xfrm>
            <a:off x="8734969" y="4104567"/>
            <a:ext cx="1136667" cy="60939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3D54D491-BF1D-475F-B609-8B899D6945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9410" y="3941218"/>
            <a:ext cx="1592175" cy="1510225"/>
          </a:xfrm>
          <a:prstGeom prst="rect">
            <a:avLst/>
          </a:prstGeom>
        </p:spPr>
      </p:pic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6B07379C-DF15-47B1-8E03-0B4A874011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69121" y="3652427"/>
            <a:ext cx="663318" cy="1249105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8CB52A2-366C-4943-B543-173F7CBD2500}"/>
              </a:ext>
            </a:extLst>
          </p:cNvPr>
          <p:cNvSpPr txBox="1"/>
          <p:nvPr/>
        </p:nvSpPr>
        <p:spPr>
          <a:xfrm>
            <a:off x="689969" y="5472106"/>
            <a:ext cx="96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就活生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357D907-F296-4CF4-B9F0-D04B6F3845C5}"/>
              </a:ext>
            </a:extLst>
          </p:cNvPr>
          <p:cNvSpPr txBox="1"/>
          <p:nvPr/>
        </p:nvSpPr>
        <p:spPr>
          <a:xfrm>
            <a:off x="2472222" y="5475979"/>
            <a:ext cx="342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教育機関（</a:t>
            </a:r>
            <a:r>
              <a:rPr kumimoji="1" lang="ja-JP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大学・専門学校等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BFC8071-009C-4AE5-AAC4-8A00BA961B81}"/>
              </a:ext>
            </a:extLst>
          </p:cNvPr>
          <p:cNvSpPr txBox="1"/>
          <p:nvPr/>
        </p:nvSpPr>
        <p:spPr>
          <a:xfrm>
            <a:off x="6754028" y="5482035"/>
            <a:ext cx="14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運営管理者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CAA2AD5-6A33-4349-83DC-B11DDA3C98E1}"/>
              </a:ext>
            </a:extLst>
          </p:cNvPr>
          <p:cNvSpPr txBox="1"/>
          <p:nvPr/>
        </p:nvSpPr>
        <p:spPr>
          <a:xfrm>
            <a:off x="10159022" y="5485908"/>
            <a:ext cx="137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デジタル化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99F24CA-03C0-4C0A-A5FC-018DAD2F78E6}"/>
              </a:ext>
            </a:extLst>
          </p:cNvPr>
          <p:cNvSpPr txBox="1"/>
          <p:nvPr/>
        </p:nvSpPr>
        <p:spPr>
          <a:xfrm>
            <a:off x="734851" y="2207654"/>
            <a:ext cx="10722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学歴証明（履歴書）を</a:t>
            </a:r>
            <a:r>
              <a:rPr kumimoji="1" lang="ja-JP" altLang="en-US" sz="2800" b="1" u="sng" spc="300" dirty="0">
                <a:solidFill>
                  <a:srgbClr val="00B0F0"/>
                </a:solidFill>
              </a:rPr>
              <a:t>デジタル化</a:t>
            </a:r>
            <a:r>
              <a:rPr kumimoji="1" lang="ja-JP" altLang="en-US" dirty="0"/>
              <a:t>して従来のものより更に</a:t>
            </a:r>
            <a:endParaRPr kumimoji="1" lang="en-US" altLang="ja-JP" dirty="0"/>
          </a:p>
          <a:p>
            <a:pPr algn="ctr"/>
            <a:r>
              <a:rPr kumimoji="1" lang="ja-JP" altLang="en-US" sz="2800" b="1" u="sng" spc="300" dirty="0">
                <a:solidFill>
                  <a:srgbClr val="00B0F0"/>
                </a:solidFill>
              </a:rPr>
              <a:t>簡単にセキュアに</a:t>
            </a:r>
            <a:r>
              <a:rPr kumimoji="1" lang="ja-JP" altLang="en-US" dirty="0"/>
              <a:t>保存するサービスです。</a:t>
            </a:r>
            <a:endParaRPr kumimoji="1" lang="en-US" altLang="ja-JP" dirty="0"/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3FDEAAFA-6880-45FF-BDDA-D4D8D4D94E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629" y="229928"/>
            <a:ext cx="611804" cy="61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7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3F401-E921-43EA-B790-B5D8C859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従来の学歴証明と比較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91A573C-CB5C-4924-A309-1B04877B3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9" y="229928"/>
            <a:ext cx="611804" cy="611804"/>
          </a:xfrm>
          <a:prstGeom prst="rect">
            <a:avLst/>
          </a:prstGeom>
        </p:spPr>
      </p:pic>
      <p:graphicFrame>
        <p:nvGraphicFramePr>
          <p:cNvPr id="19" name="コンテンツ プレースホルダー 18">
            <a:extLst>
              <a:ext uri="{FF2B5EF4-FFF2-40B4-BE49-F238E27FC236}">
                <a16:creationId xmlns:a16="http://schemas.microsoft.com/office/drawing/2014/main" id="{232D3C92-DAA2-4E2B-9A04-CF7C3C270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942615"/>
              </p:ext>
            </p:extLst>
          </p:nvPr>
        </p:nvGraphicFramePr>
        <p:xfrm>
          <a:off x="4951862" y="1935921"/>
          <a:ext cx="7240138" cy="4946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D2335E2-0C64-40F8-B7A0-E9A42F73B1A8}"/>
              </a:ext>
            </a:extLst>
          </p:cNvPr>
          <p:cNvSpPr txBox="1"/>
          <p:nvPr/>
        </p:nvSpPr>
        <p:spPr>
          <a:xfrm>
            <a:off x="634620" y="2624189"/>
            <a:ext cx="52270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学歴情報の改ざんや不正な変更を防ぎ、学生や教育機関の信頼を高め、</a:t>
            </a:r>
            <a:r>
              <a:rPr lang="ja-JP" altLang="en-US" sz="2800" b="1" u="sng" spc="300" dirty="0">
                <a:solidFill>
                  <a:srgbClr val="00B0F0"/>
                </a:solidFill>
              </a:rPr>
              <a:t>正確かつ検証可能な学歴情報の提供</a:t>
            </a:r>
            <a:r>
              <a:rPr lang="ja-JP" altLang="en-US" dirty="0"/>
              <a:t>を目指します。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947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D001BADC-CF99-430B-A028-88388FD94897}"/>
              </a:ext>
            </a:extLst>
          </p:cNvPr>
          <p:cNvSpPr/>
          <p:nvPr/>
        </p:nvSpPr>
        <p:spPr>
          <a:xfrm>
            <a:off x="630315" y="1641387"/>
            <a:ext cx="1683847" cy="92698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kumimoji="1" lang="en-US" altLang="ja-JP" sz="1600" dirty="0"/>
              <a:t>※</a:t>
            </a:r>
            <a:r>
              <a:rPr kumimoji="1" lang="ja-JP" altLang="en-US" sz="1600" dirty="0"/>
              <a:t>イメージ</a:t>
            </a:r>
            <a:endParaRPr kumimoji="1" lang="en-US" altLang="ja-JP" sz="1600" dirty="0"/>
          </a:p>
          <a:p>
            <a:pPr algn="dist"/>
            <a:r>
              <a:rPr kumimoji="1" lang="ja-JP" altLang="en-US" sz="1600" dirty="0">
                <a:solidFill>
                  <a:srgbClr val="00B0F0"/>
                </a:solidFill>
              </a:rPr>
              <a:t>青矢印</a:t>
            </a:r>
            <a:r>
              <a:rPr kumimoji="1" lang="en-US" altLang="ja-JP" sz="1600" dirty="0"/>
              <a:t>‥</a:t>
            </a:r>
            <a:r>
              <a:rPr kumimoji="1" lang="ja-JP" altLang="en-US" sz="1600" dirty="0"/>
              <a:t>送信</a:t>
            </a:r>
            <a:endParaRPr kumimoji="1" lang="en-US" altLang="ja-JP" sz="1600" dirty="0"/>
          </a:p>
          <a:p>
            <a:pPr algn="dist"/>
            <a:r>
              <a:rPr kumimoji="1" lang="ja-JP" altLang="en-US" sz="1600" dirty="0">
                <a:solidFill>
                  <a:schemeClr val="accent5"/>
                </a:solidFill>
              </a:rPr>
              <a:t>赤矢印</a:t>
            </a:r>
            <a:r>
              <a:rPr kumimoji="1" lang="en-US" altLang="ja-JP" sz="1600" dirty="0"/>
              <a:t>‥</a:t>
            </a:r>
            <a:r>
              <a:rPr kumimoji="1" lang="ja-JP" altLang="en-US" sz="1600" dirty="0"/>
              <a:t>受信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53A2AD-2FB1-4246-95C6-4581F95D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構築環境と使用言語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BDB77C56-4F4B-4EE9-AAF3-831BC1B42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50337" y="3036634"/>
            <a:ext cx="1300661" cy="784732"/>
          </a:xfr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B8CCAD3-3984-4D62-9D5E-A3CDC421A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29" y="229928"/>
            <a:ext cx="611804" cy="611804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2967AEA1-329A-4F8F-8ED0-FB86D36F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94686" y="3905683"/>
            <a:ext cx="720648" cy="720648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D016DD15-C646-4FDC-9764-EFD8BA9F9B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952598" y="1957513"/>
            <a:ext cx="1060323" cy="1060323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E7D5A9F6-3F12-419C-9167-61A19827C6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433351" y="5275590"/>
            <a:ext cx="820981" cy="820981"/>
          </a:xfrm>
          <a:prstGeom prst="rect">
            <a:avLst/>
          </a:prstGeom>
        </p:spPr>
      </p:pic>
      <p:pic>
        <p:nvPicPr>
          <p:cNvPr id="59" name="グラフィックス 58">
            <a:extLst>
              <a:ext uri="{FF2B5EF4-FFF2-40B4-BE49-F238E27FC236}">
                <a16:creationId xmlns:a16="http://schemas.microsoft.com/office/drawing/2014/main" id="{5624A7F4-1154-4788-B980-D8803ED0AA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751714" y="4489295"/>
            <a:ext cx="1497904" cy="530471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8BA3EFE9-129E-4628-9BF8-7B11EF068F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8494590" y="2958190"/>
            <a:ext cx="725508" cy="725508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5A05BA46-067D-4208-BF31-D03D6B6FE7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2820253" y="3200814"/>
            <a:ext cx="2026070" cy="456372"/>
          </a:xfrm>
          <a:prstGeom prst="rect">
            <a:avLst/>
          </a:prstGeom>
        </p:spPr>
      </p:pic>
      <p:pic>
        <p:nvPicPr>
          <p:cNvPr id="74" name="グラフィックス 73">
            <a:extLst>
              <a:ext uri="{FF2B5EF4-FFF2-40B4-BE49-F238E27FC236}">
                <a16:creationId xmlns:a16="http://schemas.microsoft.com/office/drawing/2014/main" id="{00A2EAE4-D795-4882-9965-342330E05CC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7611" y="3013854"/>
            <a:ext cx="1072756" cy="1017541"/>
          </a:xfrm>
          <a:prstGeom prst="rect">
            <a:avLst/>
          </a:prstGeom>
        </p:spPr>
      </p:pic>
      <p:pic>
        <p:nvPicPr>
          <p:cNvPr id="75" name="グラフィックス 74">
            <a:extLst>
              <a:ext uri="{FF2B5EF4-FFF2-40B4-BE49-F238E27FC236}">
                <a16:creationId xmlns:a16="http://schemas.microsoft.com/office/drawing/2014/main" id="{91F8DBB2-AFAE-49A4-8416-35FFFB6AA5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48778" y="2900141"/>
            <a:ext cx="446922" cy="841607"/>
          </a:xfrm>
          <a:prstGeom prst="rect">
            <a:avLst/>
          </a:prstGeom>
        </p:spPr>
      </p:pic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1E768668-879C-4DF0-8815-0BA038996DA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1695700" y="3320944"/>
            <a:ext cx="10880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フローチャート: 処理 79">
            <a:extLst>
              <a:ext uri="{FF2B5EF4-FFF2-40B4-BE49-F238E27FC236}">
                <a16:creationId xmlns:a16="http://schemas.microsoft.com/office/drawing/2014/main" id="{E00A2E31-A531-4363-B9E7-B5C0521D650E}"/>
              </a:ext>
            </a:extLst>
          </p:cNvPr>
          <p:cNvSpPr/>
          <p:nvPr/>
        </p:nvSpPr>
        <p:spPr>
          <a:xfrm>
            <a:off x="2693219" y="1696230"/>
            <a:ext cx="8825254" cy="4946305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BB522B6-0E87-44AB-B876-52A042A41ACF}"/>
              </a:ext>
            </a:extLst>
          </p:cNvPr>
          <p:cNvSpPr txBox="1"/>
          <p:nvPr/>
        </p:nvSpPr>
        <p:spPr>
          <a:xfrm>
            <a:off x="3178799" y="3642220"/>
            <a:ext cx="1311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Vercel</a:t>
            </a:r>
            <a:r>
              <a:rPr kumimoji="1" lang="en-US" altLang="ja-JP" sz="1400" dirty="0"/>
              <a:t> Server</a:t>
            </a: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B598B007-43B4-45A2-BE3A-498DD8FB4A11}"/>
              </a:ext>
            </a:extLst>
          </p:cNvPr>
          <p:cNvCxnSpPr>
            <a:cxnSpLocks/>
          </p:cNvCxnSpPr>
          <p:nvPr/>
        </p:nvCxnSpPr>
        <p:spPr>
          <a:xfrm>
            <a:off x="4846323" y="3304977"/>
            <a:ext cx="90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F011665D-BDE9-4777-BBE1-BBA94A07310B}"/>
              </a:ext>
            </a:extLst>
          </p:cNvPr>
          <p:cNvSpPr txBox="1"/>
          <p:nvPr/>
        </p:nvSpPr>
        <p:spPr>
          <a:xfrm>
            <a:off x="5722548" y="3654087"/>
            <a:ext cx="155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Next.js Frontend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6B7FB20F-B9DC-404A-BF34-30C25A9D02E8}"/>
              </a:ext>
            </a:extLst>
          </p:cNvPr>
          <p:cNvSpPr txBox="1"/>
          <p:nvPr/>
        </p:nvSpPr>
        <p:spPr>
          <a:xfrm>
            <a:off x="5866417" y="2667579"/>
            <a:ext cx="1239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Tailwind </a:t>
            </a:r>
            <a:r>
              <a:rPr kumimoji="1" lang="en-US" altLang="ja-JP" sz="1400" dirty="0" err="1"/>
              <a:t>Css</a:t>
            </a:r>
            <a:endParaRPr kumimoji="1" lang="en-US" altLang="ja-JP" sz="1400" dirty="0"/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19CCDA23-AD9E-4057-AC68-B94F45AA5837}"/>
              </a:ext>
            </a:extLst>
          </p:cNvPr>
          <p:cNvCxnSpPr>
            <a:cxnSpLocks/>
            <a:stCxn id="133" idx="2"/>
            <a:endCxn id="67" idx="0"/>
          </p:cNvCxnSpPr>
          <p:nvPr/>
        </p:nvCxnSpPr>
        <p:spPr>
          <a:xfrm flipH="1">
            <a:off x="8857344" y="2786620"/>
            <a:ext cx="1" cy="17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450FF037-F45F-42F3-8826-65C2FFD56299}"/>
              </a:ext>
            </a:extLst>
          </p:cNvPr>
          <p:cNvCxnSpPr>
            <a:cxnSpLocks/>
          </p:cNvCxnSpPr>
          <p:nvPr/>
        </p:nvCxnSpPr>
        <p:spPr>
          <a:xfrm flipH="1">
            <a:off x="7225171" y="3575713"/>
            <a:ext cx="1345624" cy="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ED2EF49-293B-4C4C-A29D-69D3B0B85F93}"/>
              </a:ext>
            </a:extLst>
          </p:cNvPr>
          <p:cNvSpPr txBox="1"/>
          <p:nvPr/>
        </p:nvSpPr>
        <p:spPr>
          <a:xfrm>
            <a:off x="7962525" y="3638372"/>
            <a:ext cx="178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Supabase</a:t>
            </a:r>
            <a:r>
              <a:rPr kumimoji="1" lang="en-US" altLang="ja-JP" sz="1400" dirty="0"/>
              <a:t> Database</a:t>
            </a: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9135C8AC-23F2-4E71-B030-469949BC137B}"/>
              </a:ext>
            </a:extLst>
          </p:cNvPr>
          <p:cNvCxnSpPr>
            <a:cxnSpLocks/>
          </p:cNvCxnSpPr>
          <p:nvPr/>
        </p:nvCxnSpPr>
        <p:spPr>
          <a:xfrm flipH="1">
            <a:off x="4852819" y="3547847"/>
            <a:ext cx="898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49CF687A-25F8-4D2F-9709-E64F4A5AC9E4}"/>
              </a:ext>
            </a:extLst>
          </p:cNvPr>
          <p:cNvCxnSpPr>
            <a:cxnSpLocks/>
          </p:cNvCxnSpPr>
          <p:nvPr/>
        </p:nvCxnSpPr>
        <p:spPr>
          <a:xfrm flipH="1" flipV="1">
            <a:off x="1636861" y="3547847"/>
            <a:ext cx="11833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7" name="コネクタ: カギ線 126">
            <a:extLst>
              <a:ext uri="{FF2B5EF4-FFF2-40B4-BE49-F238E27FC236}">
                <a16:creationId xmlns:a16="http://schemas.microsoft.com/office/drawing/2014/main" id="{447C7F6E-C636-460B-BAB9-FCEE6F966E9E}"/>
              </a:ext>
            </a:extLst>
          </p:cNvPr>
          <p:cNvCxnSpPr>
            <a:cxnSpLocks/>
          </p:cNvCxnSpPr>
          <p:nvPr/>
        </p:nvCxnSpPr>
        <p:spPr>
          <a:xfrm flipV="1">
            <a:off x="7225171" y="2055811"/>
            <a:ext cx="1335162" cy="1265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12221273-4A66-4EF6-9828-D05EA2D1CE43}"/>
              </a:ext>
            </a:extLst>
          </p:cNvPr>
          <p:cNvSpPr txBox="1"/>
          <p:nvPr/>
        </p:nvSpPr>
        <p:spPr>
          <a:xfrm>
            <a:off x="7928629" y="2478843"/>
            <a:ext cx="1857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Typescript Backend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14C3CE65-364D-4F7F-8139-AFC677718425}"/>
              </a:ext>
            </a:extLst>
          </p:cNvPr>
          <p:cNvSpPr txBox="1"/>
          <p:nvPr/>
        </p:nvSpPr>
        <p:spPr>
          <a:xfrm>
            <a:off x="673527" y="3989410"/>
            <a:ext cx="84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Devices</a:t>
            </a:r>
          </a:p>
        </p:txBody>
      </p:sp>
      <p:pic>
        <p:nvPicPr>
          <p:cNvPr id="135" name="グラフィックス 134">
            <a:extLst>
              <a:ext uri="{FF2B5EF4-FFF2-40B4-BE49-F238E27FC236}">
                <a16:creationId xmlns:a16="http://schemas.microsoft.com/office/drawing/2014/main" id="{1F63F69C-F029-4AA3-BCE6-97705DF5E07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97420" y="4088884"/>
            <a:ext cx="867187" cy="1155133"/>
          </a:xfrm>
          <a:prstGeom prst="rect">
            <a:avLst/>
          </a:prstGeom>
        </p:spPr>
      </p:pic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E95B1948-5FE5-43A1-8B84-A8B123CECA57}"/>
              </a:ext>
            </a:extLst>
          </p:cNvPr>
          <p:cNvCxnSpPr>
            <a:cxnSpLocks/>
            <a:endCxn id="135" idx="0"/>
          </p:cNvCxnSpPr>
          <p:nvPr/>
        </p:nvCxnSpPr>
        <p:spPr>
          <a:xfrm rot="16200000" flipH="1">
            <a:off x="8775041" y="2432911"/>
            <a:ext cx="2033074" cy="1278872"/>
          </a:xfrm>
          <a:prstGeom prst="bentConnector3">
            <a:avLst>
              <a:gd name="adj1" fmla="val -1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1765959B-AB8C-42D2-AE20-09B5909B17DD}"/>
              </a:ext>
            </a:extLst>
          </p:cNvPr>
          <p:cNvSpPr txBox="1"/>
          <p:nvPr/>
        </p:nvSpPr>
        <p:spPr>
          <a:xfrm>
            <a:off x="9315469" y="5244017"/>
            <a:ext cx="223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Education Center</a:t>
            </a:r>
          </a:p>
        </p:txBody>
      </p:sp>
      <p:pic>
        <p:nvPicPr>
          <p:cNvPr id="145" name="グラフィックス 144">
            <a:extLst>
              <a:ext uri="{FF2B5EF4-FFF2-40B4-BE49-F238E27FC236}">
                <a16:creationId xmlns:a16="http://schemas.microsoft.com/office/drawing/2014/main" id="{1982BDB5-3C55-47E1-9B96-5A176FFBC21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37548" y="5142241"/>
            <a:ext cx="1419796" cy="1087680"/>
          </a:xfrm>
          <a:prstGeom prst="rect">
            <a:avLst/>
          </a:prstGeom>
        </p:spPr>
      </p:pic>
      <p:cxnSp>
        <p:nvCxnSpPr>
          <p:cNvPr id="146" name="コネクタ: カギ線 145">
            <a:extLst>
              <a:ext uri="{FF2B5EF4-FFF2-40B4-BE49-F238E27FC236}">
                <a16:creationId xmlns:a16="http://schemas.microsoft.com/office/drawing/2014/main" id="{B65C8490-5715-45C0-84F9-8E4485413334}"/>
              </a:ext>
            </a:extLst>
          </p:cNvPr>
          <p:cNvCxnSpPr>
            <a:cxnSpLocks/>
            <a:stCxn id="140" idx="2"/>
            <a:endCxn id="145" idx="3"/>
          </p:cNvCxnSpPr>
          <p:nvPr/>
        </p:nvCxnSpPr>
        <p:spPr>
          <a:xfrm rot="5400000">
            <a:off x="9577036" y="4832103"/>
            <a:ext cx="134287" cy="1573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83826566-DDC1-477B-83B2-218A55A1343E}"/>
              </a:ext>
            </a:extLst>
          </p:cNvPr>
          <p:cNvSpPr txBox="1"/>
          <p:nvPr/>
        </p:nvSpPr>
        <p:spPr>
          <a:xfrm>
            <a:off x="7031902" y="6142793"/>
            <a:ext cx="223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Operations Manager</a:t>
            </a:r>
          </a:p>
        </p:txBody>
      </p:sp>
      <p:pic>
        <p:nvPicPr>
          <p:cNvPr id="159" name="図 158">
            <a:extLst>
              <a:ext uri="{FF2B5EF4-FFF2-40B4-BE49-F238E27FC236}">
                <a16:creationId xmlns:a16="http://schemas.microsoft.com/office/drawing/2014/main" id="{5AF40E14-ABB0-49E4-B507-2014649BBB1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9543136" y="5532190"/>
            <a:ext cx="307777" cy="307777"/>
          </a:xfrm>
          <a:prstGeom prst="rect">
            <a:avLst/>
          </a:prstGeom>
        </p:spPr>
      </p:pic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7763B6A1-EC9A-4D0C-A051-BBC2E1B69706}"/>
              </a:ext>
            </a:extLst>
          </p:cNvPr>
          <p:cNvSpPr txBox="1"/>
          <p:nvPr/>
        </p:nvSpPr>
        <p:spPr>
          <a:xfrm>
            <a:off x="9525249" y="8907007"/>
            <a:ext cx="45719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hlinkClick r:id="rId27" tooltip="https://commons.wikimedia.org/wiki/File:Check_green_icon.svg"/>
              </a:rPr>
              <a:t>この写真</a:t>
            </a:r>
            <a:r>
              <a:rPr lang="ja-JP" altLang="en-US" sz="900"/>
              <a:t> の作成者 不明な作成者 は </a:t>
            </a:r>
            <a:r>
              <a:rPr lang="ja-JP" altLang="en-US" sz="900">
                <a:hlinkClick r:id="rId28" tooltip="https://creativecommons.org/licenses/by-sa/3.0/"/>
              </a:rPr>
              <a:t>CC BY-SA</a:t>
            </a:r>
            <a:r>
              <a:rPr lang="ja-JP" altLang="en-US" sz="900"/>
              <a:t> のライセンスを許諾されています</a:t>
            </a:r>
          </a:p>
        </p:txBody>
      </p:sp>
      <p:cxnSp>
        <p:nvCxnSpPr>
          <p:cNvPr id="161" name="コネクタ: カギ線 160">
            <a:extLst>
              <a:ext uri="{FF2B5EF4-FFF2-40B4-BE49-F238E27FC236}">
                <a16:creationId xmlns:a16="http://schemas.microsoft.com/office/drawing/2014/main" id="{72B7731B-21CA-4456-9F4F-C41494740330}"/>
              </a:ext>
            </a:extLst>
          </p:cNvPr>
          <p:cNvCxnSpPr>
            <a:cxnSpLocks/>
            <a:stCxn id="135" idx="1"/>
            <a:endCxn id="9" idx="3"/>
          </p:cNvCxnSpPr>
          <p:nvPr/>
        </p:nvCxnSpPr>
        <p:spPr>
          <a:xfrm rot="10800000">
            <a:off x="9154356" y="2216677"/>
            <a:ext cx="843065" cy="2449775"/>
          </a:xfrm>
          <a:prstGeom prst="bentConnector3">
            <a:avLst>
              <a:gd name="adj1" fmla="val 15195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8449742A-7815-422B-A522-99B30D2F7A7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8560333" y="1919665"/>
            <a:ext cx="594022" cy="594022"/>
          </a:xfrm>
          <a:prstGeom prst="rect">
            <a:avLst/>
          </a:prstGeom>
        </p:spPr>
      </p:pic>
      <p:pic>
        <p:nvPicPr>
          <p:cNvPr id="181" name="図 180">
            <a:extLst>
              <a:ext uri="{FF2B5EF4-FFF2-40B4-BE49-F238E27FC236}">
                <a16:creationId xmlns:a16="http://schemas.microsoft.com/office/drawing/2014/main" id="{622A1731-2AE7-4896-BA36-26524697A76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9719831" y="3151088"/>
            <a:ext cx="307777" cy="307777"/>
          </a:xfrm>
          <a:prstGeom prst="rect">
            <a:avLst/>
          </a:prstGeom>
        </p:spPr>
      </p:pic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EA406754-2439-4582-B146-29C631B28C5E}"/>
              </a:ext>
            </a:extLst>
          </p:cNvPr>
          <p:cNvCxnSpPr>
            <a:cxnSpLocks/>
            <a:stCxn id="145" idx="1"/>
            <a:endCxn id="57" idx="3"/>
          </p:cNvCxnSpPr>
          <p:nvPr/>
        </p:nvCxnSpPr>
        <p:spPr>
          <a:xfrm flipH="1">
            <a:off x="6254332" y="5686081"/>
            <a:ext cx="1183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98B3F2DF-9C28-45A6-8E5B-97AFFF3E5032}"/>
              </a:ext>
            </a:extLst>
          </p:cNvPr>
          <p:cNvSpPr txBox="1"/>
          <p:nvPr/>
        </p:nvSpPr>
        <p:spPr>
          <a:xfrm>
            <a:off x="4905537" y="6142793"/>
            <a:ext cx="18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Make SSL Certificate</a:t>
            </a:r>
          </a:p>
        </p:txBody>
      </p:sp>
      <p:pic>
        <p:nvPicPr>
          <p:cNvPr id="188" name="図 187">
            <a:extLst>
              <a:ext uri="{FF2B5EF4-FFF2-40B4-BE49-F238E27FC236}">
                <a16:creationId xmlns:a16="http://schemas.microsoft.com/office/drawing/2014/main" id="{76BBAB26-CD83-489A-B04E-B548D53B919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6694275" y="5532191"/>
            <a:ext cx="307777" cy="307777"/>
          </a:xfrm>
          <a:prstGeom prst="rect">
            <a:avLst/>
          </a:prstGeom>
        </p:spPr>
      </p:pic>
      <p:cxnSp>
        <p:nvCxnSpPr>
          <p:cNvPr id="208" name="直線矢印コネクタ 207">
            <a:extLst>
              <a:ext uri="{FF2B5EF4-FFF2-40B4-BE49-F238E27FC236}">
                <a16:creationId xmlns:a16="http://schemas.microsoft.com/office/drawing/2014/main" id="{9351937E-A223-4486-8132-303CCB165DF9}"/>
              </a:ext>
            </a:extLst>
          </p:cNvPr>
          <p:cNvCxnSpPr>
            <a:stCxn id="85" idx="2"/>
            <a:endCxn id="59" idx="0"/>
          </p:cNvCxnSpPr>
          <p:nvPr/>
        </p:nvCxnSpPr>
        <p:spPr>
          <a:xfrm flipH="1">
            <a:off x="6500666" y="3961864"/>
            <a:ext cx="1" cy="527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CEB35E01-65C6-4459-B9FC-6B23E9041D59}"/>
              </a:ext>
            </a:extLst>
          </p:cNvPr>
          <p:cNvSpPr txBox="1"/>
          <p:nvPr/>
        </p:nvSpPr>
        <p:spPr>
          <a:xfrm>
            <a:off x="5465726" y="4919113"/>
            <a:ext cx="206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Recoil Atom &amp; Selector</a:t>
            </a:r>
          </a:p>
        </p:txBody>
      </p:sp>
      <p:cxnSp>
        <p:nvCxnSpPr>
          <p:cNvPr id="212" name="直線矢印コネクタ 211">
            <a:extLst>
              <a:ext uri="{FF2B5EF4-FFF2-40B4-BE49-F238E27FC236}">
                <a16:creationId xmlns:a16="http://schemas.microsoft.com/office/drawing/2014/main" id="{C16422E2-23AE-47B5-817A-40BD67B14EA7}"/>
              </a:ext>
            </a:extLst>
          </p:cNvPr>
          <p:cNvCxnSpPr>
            <a:cxnSpLocks/>
            <a:stCxn id="213" idx="2"/>
            <a:endCxn id="145" idx="0"/>
          </p:cNvCxnSpPr>
          <p:nvPr/>
        </p:nvCxnSpPr>
        <p:spPr>
          <a:xfrm>
            <a:off x="8147446" y="4865301"/>
            <a:ext cx="0" cy="276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5DE96D8C-1AA7-4E5C-9722-48CC620D3A1C}"/>
              </a:ext>
            </a:extLst>
          </p:cNvPr>
          <p:cNvSpPr txBox="1"/>
          <p:nvPr/>
        </p:nvSpPr>
        <p:spPr>
          <a:xfrm>
            <a:off x="7258056" y="4557524"/>
            <a:ext cx="1778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Solidity Blockchain</a:t>
            </a:r>
          </a:p>
        </p:txBody>
      </p:sp>
      <p:cxnSp>
        <p:nvCxnSpPr>
          <p:cNvPr id="220" name="コネクタ: カギ線 219">
            <a:extLst>
              <a:ext uri="{FF2B5EF4-FFF2-40B4-BE49-F238E27FC236}">
                <a16:creationId xmlns:a16="http://schemas.microsoft.com/office/drawing/2014/main" id="{0D6C100A-6396-4FBD-88E7-AA68DC32E8AF}"/>
              </a:ext>
            </a:extLst>
          </p:cNvPr>
          <p:cNvCxnSpPr>
            <a:cxnSpLocks/>
            <a:stCxn id="57" idx="1"/>
            <a:endCxn id="134" idx="2"/>
          </p:cNvCxnSpPr>
          <p:nvPr/>
        </p:nvCxnSpPr>
        <p:spPr>
          <a:xfrm rot="10800000">
            <a:off x="1093989" y="4297187"/>
            <a:ext cx="4339362" cy="1388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2" name="コネクタ: カギ線 231">
            <a:extLst>
              <a:ext uri="{FF2B5EF4-FFF2-40B4-BE49-F238E27FC236}">
                <a16:creationId xmlns:a16="http://schemas.microsoft.com/office/drawing/2014/main" id="{BD063C1E-E57E-4A7A-A28F-A0C951555A16}"/>
              </a:ext>
            </a:extLst>
          </p:cNvPr>
          <p:cNvCxnSpPr>
            <a:cxnSpLocks/>
            <a:stCxn id="134" idx="2"/>
            <a:endCxn id="36" idx="1"/>
          </p:cNvCxnSpPr>
          <p:nvPr/>
        </p:nvCxnSpPr>
        <p:spPr>
          <a:xfrm rot="5400000" flipH="1" flipV="1">
            <a:off x="4428747" y="931248"/>
            <a:ext cx="31180" cy="6700697"/>
          </a:xfrm>
          <a:prstGeom prst="bentConnector4">
            <a:avLst>
              <a:gd name="adj1" fmla="val -733162"/>
              <a:gd name="adj2" fmla="val 33177"/>
            </a:avLst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5AFD161E-E71C-4FA0-BD9E-5AE52C511FF9}"/>
              </a:ext>
            </a:extLst>
          </p:cNvPr>
          <p:cNvSpPr txBox="1"/>
          <p:nvPr/>
        </p:nvSpPr>
        <p:spPr>
          <a:xfrm>
            <a:off x="3416226" y="4249747"/>
            <a:ext cx="198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Secure Retention Data</a:t>
            </a:r>
          </a:p>
        </p:txBody>
      </p:sp>
      <p:pic>
        <p:nvPicPr>
          <p:cNvPr id="240" name="図 239">
            <a:extLst>
              <a:ext uri="{FF2B5EF4-FFF2-40B4-BE49-F238E27FC236}">
                <a16:creationId xmlns:a16="http://schemas.microsoft.com/office/drawing/2014/main" id="{D8890B63-82EB-468E-B438-83CFF7F8084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4"/>
              </a:ext>
            </a:extLst>
          </a:blip>
          <a:stretch>
            <a:fillRect/>
          </a:stretch>
        </p:blipFill>
        <p:spPr>
          <a:xfrm>
            <a:off x="3169982" y="4127708"/>
            <a:ext cx="307777" cy="307777"/>
          </a:xfrm>
          <a:prstGeom prst="rect">
            <a:avLst/>
          </a:prstGeom>
        </p:spPr>
      </p:pic>
      <p:pic>
        <p:nvPicPr>
          <p:cNvPr id="242" name="図 241">
            <a:extLst>
              <a:ext uri="{FF2B5EF4-FFF2-40B4-BE49-F238E27FC236}">
                <a16:creationId xmlns:a16="http://schemas.microsoft.com/office/drawing/2014/main" id="{FF8E3A5C-65E9-4BF6-A54B-8707F3FA678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6"/>
              </a:ext>
            </a:extLst>
          </a:blip>
          <a:stretch>
            <a:fillRect/>
          </a:stretch>
        </p:blipFill>
        <p:spPr>
          <a:xfrm>
            <a:off x="3180966" y="5532190"/>
            <a:ext cx="307767" cy="307767"/>
          </a:xfrm>
          <a:prstGeom prst="rect">
            <a:avLst/>
          </a:prstGeom>
        </p:spPr>
      </p:pic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F4ED0D1D-00AE-4C74-83B3-55711B1CEADF}"/>
              </a:ext>
            </a:extLst>
          </p:cNvPr>
          <p:cNvSpPr txBox="1"/>
          <p:nvPr/>
        </p:nvSpPr>
        <p:spPr>
          <a:xfrm>
            <a:off x="3477759" y="5717263"/>
            <a:ext cx="125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SSL Checked</a:t>
            </a:r>
          </a:p>
        </p:txBody>
      </p:sp>
      <p:cxnSp>
        <p:nvCxnSpPr>
          <p:cNvPr id="244" name="コネクタ: カギ線 243">
            <a:extLst>
              <a:ext uri="{FF2B5EF4-FFF2-40B4-BE49-F238E27FC236}">
                <a16:creationId xmlns:a16="http://schemas.microsoft.com/office/drawing/2014/main" id="{46833E94-4D57-4AF4-9018-462525466CDF}"/>
              </a:ext>
            </a:extLst>
          </p:cNvPr>
          <p:cNvCxnSpPr>
            <a:cxnSpLocks/>
            <a:endCxn id="135" idx="3"/>
          </p:cNvCxnSpPr>
          <p:nvPr/>
        </p:nvCxnSpPr>
        <p:spPr>
          <a:xfrm flipV="1">
            <a:off x="8925636" y="4666451"/>
            <a:ext cx="1938971" cy="1358589"/>
          </a:xfrm>
          <a:prstGeom prst="bentConnector3">
            <a:avLst>
              <a:gd name="adj1" fmla="val 121472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54" name="図 253">
            <a:extLst>
              <a:ext uri="{FF2B5EF4-FFF2-40B4-BE49-F238E27FC236}">
                <a16:creationId xmlns:a16="http://schemas.microsoft.com/office/drawing/2014/main" id="{518BE45B-47AC-48C4-86CB-38C31F124B2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9915447" y="5872122"/>
            <a:ext cx="307777" cy="307777"/>
          </a:xfrm>
          <a:prstGeom prst="rect">
            <a:avLst/>
          </a:prstGeom>
        </p:spPr>
      </p:pic>
      <p:sp>
        <p:nvSpPr>
          <p:cNvPr id="260" name="フローチャート: 処理 259">
            <a:extLst>
              <a:ext uri="{FF2B5EF4-FFF2-40B4-BE49-F238E27FC236}">
                <a16:creationId xmlns:a16="http://schemas.microsoft.com/office/drawing/2014/main" id="{7B483F88-E5B7-4F95-A3C1-10784517E8C1}"/>
              </a:ext>
            </a:extLst>
          </p:cNvPr>
          <p:cNvSpPr/>
          <p:nvPr/>
        </p:nvSpPr>
        <p:spPr>
          <a:xfrm>
            <a:off x="5751714" y="2010496"/>
            <a:ext cx="1473457" cy="1935654"/>
          </a:xfrm>
          <a:prstGeom prst="flowChart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2AFAC6-CA63-4796-AF34-BBB273CC0646}"/>
              </a:ext>
            </a:extLst>
          </p:cNvPr>
          <p:cNvSpPr txBox="1"/>
          <p:nvPr/>
        </p:nvSpPr>
        <p:spPr>
          <a:xfrm>
            <a:off x="9100027" y="1720868"/>
            <a:ext cx="1239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Application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B832259-5AA1-4D51-8081-E48D503F1AE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 flipV="1">
            <a:off x="10291172" y="1935920"/>
            <a:ext cx="289233" cy="28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7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3846526-468E-4011-A6EB-0D2D3EAB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認証局について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876596-F6E7-4CA9-AA1B-91DB079A3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41" y="2385887"/>
            <a:ext cx="6059262" cy="42943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ja-JP" dirty="0">
                <a:effectLst/>
              </a:rPr>
              <a:t>OpenSSL</a:t>
            </a:r>
            <a:r>
              <a:rPr lang="ja-JP" altLang="en-US" dirty="0">
                <a:effectLst/>
              </a:rPr>
              <a:t>にて独自認証局の作成</a:t>
            </a:r>
            <a:endParaRPr lang="en-US" altLang="ja-JP" dirty="0">
              <a:effectLst/>
            </a:endParaRPr>
          </a:p>
          <a:p>
            <a:endParaRPr lang="en-US" altLang="ja-JP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effectLst/>
              </a:rPr>
              <a:t>末端の</a:t>
            </a:r>
            <a:r>
              <a:rPr lang="ja-JP" altLang="en-US" b="0" i="0" dirty="0">
                <a:effectLst/>
                <a:latin typeface="-apple-system"/>
              </a:rPr>
              <a:t>サーバー証明書</a:t>
            </a:r>
            <a:r>
              <a:rPr lang="en-US" altLang="ja-JP" b="0" i="0" dirty="0">
                <a:effectLst/>
                <a:latin typeface="-apple-system"/>
              </a:rPr>
              <a:t>(</a:t>
            </a:r>
            <a:r>
              <a:rPr lang="ja-JP" altLang="en-US" b="0" i="0" dirty="0">
                <a:effectLst/>
                <a:latin typeface="-apple-system"/>
              </a:rPr>
              <a:t>公開鍵証明書</a:t>
            </a:r>
            <a:r>
              <a:rPr lang="en-US" altLang="ja-JP" b="0" i="0" dirty="0">
                <a:effectLst/>
                <a:latin typeface="-apple-system"/>
              </a:rPr>
              <a:t>)</a:t>
            </a:r>
            <a:r>
              <a:rPr lang="ja-JP" altLang="en-US" b="0" i="0" dirty="0">
                <a:effectLst/>
                <a:latin typeface="-apple-system"/>
              </a:rPr>
              <a:t>を、中間認証局の秘密鍵を用いて署名する。</a:t>
            </a:r>
            <a:endParaRPr lang="en-US" altLang="ja-JP" b="0" i="0" dirty="0"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b="0" i="0" dirty="0">
                <a:effectLst/>
                <a:latin typeface="-apple-system"/>
              </a:rPr>
              <a:t>中間認証局の公開鍵証明書を、最上位の認証局</a:t>
            </a:r>
            <a:r>
              <a:rPr lang="en-US" altLang="ja-JP" b="0" i="0" dirty="0">
                <a:effectLst/>
                <a:latin typeface="-apple-system"/>
              </a:rPr>
              <a:t>(</a:t>
            </a:r>
            <a:r>
              <a:rPr lang="ja-JP" altLang="en-US" b="0" i="0" dirty="0">
                <a:effectLst/>
                <a:latin typeface="-apple-system"/>
              </a:rPr>
              <a:t>ルート</a:t>
            </a:r>
            <a:r>
              <a:rPr lang="en-US" altLang="ja-JP" b="0" i="0" dirty="0">
                <a:effectLst/>
                <a:latin typeface="-apple-system"/>
              </a:rPr>
              <a:t>CA)</a:t>
            </a:r>
            <a:r>
              <a:rPr lang="ja-JP" altLang="en-US" b="0" i="0" dirty="0">
                <a:effectLst/>
                <a:latin typeface="-apple-system"/>
              </a:rPr>
              <a:t>の秘密鍵を用いて署名する。</a:t>
            </a:r>
            <a:endParaRPr lang="en-US" altLang="ja-JP" dirty="0"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b="0" i="0" dirty="0">
                <a:effectLst/>
                <a:latin typeface="-apple-system"/>
              </a:rPr>
              <a:t>ルート</a:t>
            </a:r>
            <a:r>
              <a:rPr lang="en-US" altLang="ja-JP" b="0" i="0" dirty="0">
                <a:effectLst/>
                <a:latin typeface="-apple-system"/>
              </a:rPr>
              <a:t>CA</a:t>
            </a:r>
            <a:r>
              <a:rPr lang="ja-JP" altLang="en-US" b="0" i="0" dirty="0">
                <a:effectLst/>
                <a:latin typeface="-apple-system"/>
              </a:rPr>
              <a:t>の公開鍵証明書は、自身の秘密鍵を用いて自己署名を行う。</a:t>
            </a:r>
            <a:endParaRPr lang="en-US" altLang="ja-JP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dirty="0">
              <a:effectLst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5457AA-5194-B398-8031-BBD40FE59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29" y="229928"/>
            <a:ext cx="611804" cy="61180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F4FC924-2AB2-4BC8-ACB8-6BB009E8C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744" y="2810268"/>
            <a:ext cx="4487536" cy="344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0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942B638-E262-4EF9-A79C-6F7529E2C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02" y="1935921"/>
            <a:ext cx="2924737" cy="36534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EAC6882-A418-477A-8712-CBF701285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282" y="1935922"/>
            <a:ext cx="2926749" cy="36534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A836978-245A-48FE-BB8E-30E90222E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974" y="1935921"/>
            <a:ext cx="2913744" cy="36534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3D5EFC0C-605A-4701-8A1F-99E4163C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サーバー証明書（リーフ証明書）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443D911-A96F-457E-8242-7F88F81F1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629" y="229928"/>
            <a:ext cx="611804" cy="61180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7FA9BB-EC79-4F80-BAB0-70804CC4388B}"/>
              </a:ext>
            </a:extLst>
          </p:cNvPr>
          <p:cNvSpPr txBox="1"/>
          <p:nvPr/>
        </p:nvSpPr>
        <p:spPr>
          <a:xfrm>
            <a:off x="7787298" y="5686236"/>
            <a:ext cx="338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証明書チェーンが作成されている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438C75-CD66-49D2-A36A-D2B370FC4EB9}"/>
              </a:ext>
            </a:extLst>
          </p:cNvPr>
          <p:cNvSpPr txBox="1"/>
          <p:nvPr/>
        </p:nvSpPr>
        <p:spPr>
          <a:xfrm>
            <a:off x="4748872" y="5686236"/>
            <a:ext cx="253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証明データが確認できる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C30B9D-3FBA-4FF0-80D0-48D4EEED206D}"/>
              </a:ext>
            </a:extLst>
          </p:cNvPr>
          <p:cNvSpPr txBox="1"/>
          <p:nvPr/>
        </p:nvSpPr>
        <p:spPr>
          <a:xfrm>
            <a:off x="917112" y="5686236"/>
            <a:ext cx="32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証明書が正確に発行できている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FFA14CE2-2978-4006-9C4B-7C36294D7027}"/>
                  </a:ext>
                </a:extLst>
              </p14:cNvPr>
              <p14:cNvContentPartPr/>
              <p14:nvPr/>
            </p14:nvContentPartPr>
            <p14:xfrm>
              <a:off x="8186162" y="2376927"/>
              <a:ext cx="1240920" cy="645840"/>
            </p14:xfrm>
          </p:contentPart>
        </mc:Choice>
        <mc:Fallback xmlns=""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FFA14CE2-2978-4006-9C4B-7C36294D70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67082" y="2357847"/>
                <a:ext cx="127872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インク 24">
                <a:extLst>
                  <a:ext uri="{FF2B5EF4-FFF2-40B4-BE49-F238E27FC236}">
                    <a16:creationId xmlns:a16="http://schemas.microsoft.com/office/drawing/2014/main" id="{949C54AD-CC62-43B6-85AF-CB95A2F8D4C8}"/>
                  </a:ext>
                </a:extLst>
              </p14:cNvPr>
              <p14:cNvContentPartPr/>
              <p14:nvPr/>
            </p14:nvContentPartPr>
            <p14:xfrm>
              <a:off x="1214042" y="2463327"/>
              <a:ext cx="1476360" cy="772560"/>
            </p14:xfrm>
          </p:contentPart>
        </mc:Choice>
        <mc:Fallback xmlns="">
          <p:pic>
            <p:nvPicPr>
              <p:cNvPr id="25" name="インク 24">
                <a:extLst>
                  <a:ext uri="{FF2B5EF4-FFF2-40B4-BE49-F238E27FC236}">
                    <a16:creationId xmlns:a16="http://schemas.microsoft.com/office/drawing/2014/main" id="{949C54AD-CC62-43B6-85AF-CB95A2F8D4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4962" y="2444247"/>
                <a:ext cx="1514160" cy="81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5F4167CA-D8A7-431F-8174-986041566CE0}"/>
                  </a:ext>
                </a:extLst>
              </p14:cNvPr>
              <p14:cNvContentPartPr/>
              <p14:nvPr/>
            </p14:nvContentPartPr>
            <p14:xfrm>
              <a:off x="4661402" y="2657727"/>
              <a:ext cx="2751120" cy="1158840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5F4167CA-D8A7-431F-8174-986041566CE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42322" y="2638647"/>
                <a:ext cx="2788920" cy="11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03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F6274-948C-4BD8-9A4F-81D05A88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31" y="609599"/>
            <a:ext cx="10353761" cy="1326321"/>
          </a:xfrm>
        </p:spPr>
        <p:txBody>
          <a:bodyPr/>
          <a:lstStyle/>
          <a:p>
            <a:r>
              <a:rPr kumimoji="1" lang="ja-JP" altLang="en-US" dirty="0"/>
              <a:t>今後予想される展開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DC3E1A-22DD-4A23-A5F3-DF0932589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296" y="1861434"/>
            <a:ext cx="9251408" cy="278148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2800" dirty="0"/>
              <a:t>デジタル化がより普及され</a:t>
            </a:r>
            <a:r>
              <a:rPr lang="ja-JP" altLang="en-US" sz="2800" dirty="0"/>
              <a:t>、</a:t>
            </a:r>
            <a:r>
              <a:rPr kumimoji="1" lang="ja-JP" altLang="en-US" sz="2800" dirty="0"/>
              <a:t>いずれデジタル学歴証明も</a:t>
            </a:r>
            <a:r>
              <a:rPr kumimoji="1" lang="ja-JP" altLang="en-US" sz="3500" b="1" u="sng" dirty="0">
                <a:solidFill>
                  <a:srgbClr val="00B0F0"/>
                </a:solidFill>
              </a:rPr>
              <a:t>実現化</a:t>
            </a:r>
            <a:r>
              <a:rPr kumimoji="1" lang="ja-JP" altLang="en-US" sz="2800" dirty="0"/>
              <a:t>される。</a:t>
            </a: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2800" dirty="0"/>
              <a:t>自分が考えたものより</a:t>
            </a:r>
            <a:r>
              <a:rPr lang="ja-JP" altLang="en-US" sz="3500" b="1" u="sng" dirty="0">
                <a:solidFill>
                  <a:srgbClr val="00B0F0"/>
                </a:solidFill>
              </a:rPr>
              <a:t>高度で公的な</a:t>
            </a:r>
            <a:r>
              <a:rPr lang="ja-JP" altLang="en-US" sz="2800" dirty="0"/>
              <a:t>システムが開発される。（マイナンバーカード等）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2800" dirty="0"/>
              <a:t>一つのサービスとして有料プランも出てくる。（学生は免除）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8CBD0B2-4420-4046-BB5D-903FBDCD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9" y="229928"/>
            <a:ext cx="611804" cy="611804"/>
          </a:xfrm>
          <a:prstGeom prst="rect">
            <a:avLst/>
          </a:prstGeom>
        </p:spPr>
      </p:pic>
      <p:pic>
        <p:nvPicPr>
          <p:cNvPr id="8" name="グラフィックス 7" descr="事業の成長">
            <a:extLst>
              <a:ext uri="{FF2B5EF4-FFF2-40B4-BE49-F238E27FC236}">
                <a16:creationId xmlns:a16="http://schemas.microsoft.com/office/drawing/2014/main" id="{608DCC88-8C3B-408E-905E-46DB5E344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5431" y="815559"/>
            <a:ext cx="914400" cy="914400"/>
          </a:xfrm>
          <a:prstGeom prst="rect">
            <a:avLst/>
          </a:prstGeom>
        </p:spPr>
      </p:pic>
      <p:pic>
        <p:nvPicPr>
          <p:cNvPr id="1026" name="Picture 2" descr="マイナンバーカードと健康保険証との一体化」に関する質問へのデジタル庁の回答について／泉佐野市">
            <a:extLst>
              <a:ext uri="{FF2B5EF4-FFF2-40B4-BE49-F238E27FC236}">
                <a16:creationId xmlns:a16="http://schemas.microsoft.com/office/drawing/2014/main" id="{5217EC66-E157-494C-918A-D7329CE28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614" y="4848880"/>
            <a:ext cx="2983696" cy="16783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履歴書の書き方 完全ガイド～サンプル見本・作成のコツ・テンプレート～ ｜転職ならdoda（デューダ）">
            <a:extLst>
              <a:ext uri="{FF2B5EF4-FFF2-40B4-BE49-F238E27FC236}">
                <a16:creationId xmlns:a16="http://schemas.microsoft.com/office/drawing/2014/main" id="{027F752E-FBC0-488E-8FAC-ECAD14BDB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090" y="4848881"/>
            <a:ext cx="1157736" cy="16783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グラフィックス 11" descr="閉じる">
            <a:extLst>
              <a:ext uri="{FF2B5EF4-FFF2-40B4-BE49-F238E27FC236}">
                <a16:creationId xmlns:a16="http://schemas.microsoft.com/office/drawing/2014/main" id="{1ACD1C3B-843B-464E-A2D5-6388D5AD3B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8020" y="5230846"/>
            <a:ext cx="914400" cy="91440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08063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TM04033921[[fn=ダマスク]]</Template>
  <TotalTime>475</TotalTime>
  <Words>334</Words>
  <Application>Microsoft Office PowerPoint</Application>
  <PresentationFormat>ワイド画面</PresentationFormat>
  <Paragraphs>52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-apple-system</vt:lpstr>
      <vt:lpstr>游ゴシック</vt:lpstr>
      <vt:lpstr>Arial</vt:lpstr>
      <vt:lpstr>Bookman Old Style</vt:lpstr>
      <vt:lpstr>Rockwell</vt:lpstr>
      <vt:lpstr>Wingdings</vt:lpstr>
      <vt:lpstr>Damask</vt:lpstr>
      <vt:lpstr>Block Certify ~学歴証明をデジタル化~</vt:lpstr>
      <vt:lpstr>目次</vt:lpstr>
      <vt:lpstr>Block Certifyとは</vt:lpstr>
      <vt:lpstr>従来の学歴証明と比較</vt:lpstr>
      <vt:lpstr>構築環境と使用言語</vt:lpstr>
      <vt:lpstr>認証局について</vt:lpstr>
      <vt:lpstr>サーバー証明書（リーフ証明書）</vt:lpstr>
      <vt:lpstr>今後予想される展開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Certify ~学歴証明をデジタル化~</dc:title>
  <dc:creator>cre</dc:creator>
  <cp:lastModifiedBy>Rikiya Maeda</cp:lastModifiedBy>
  <cp:revision>32</cp:revision>
  <dcterms:created xsi:type="dcterms:W3CDTF">2023-09-13T04:12:13Z</dcterms:created>
  <dcterms:modified xsi:type="dcterms:W3CDTF">2024-01-16T10:29:42Z</dcterms:modified>
</cp:coreProperties>
</file>