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1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8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1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5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9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4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3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2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EACD67-CABB-40BE-85CA-8B9AD26BF1A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9AC55A7-67E9-4B30-A37E-77FDFA353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0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431F7-8B7C-45FC-B88F-C5D66704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560122"/>
            <a:ext cx="7315200" cy="3255264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小组大作业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64402E-C9CA-42A7-A017-8309265AF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815" y="4060646"/>
            <a:ext cx="7315200" cy="914400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/>
              <a:t>——</a:t>
            </a:r>
            <a:r>
              <a:rPr lang="zh-CN" altLang="en-US" sz="3200" dirty="0"/>
              <a:t>五子棋</a:t>
            </a:r>
            <a:r>
              <a:rPr lang="en-US" altLang="zh-CN" sz="3200" dirty="0"/>
              <a:t>AI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15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F80E-9B49-4B61-B8C1-D21299B9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用树来记录五子棋全部可能的状态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CA225-1FCF-4CF2-9F52-D51D12D44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一种棋子的布局方式就是五子棋的一种状态。我们可以用</a:t>
            </a:r>
            <a:r>
              <a:rPr lang="zh-CN" altLang="en-US" b="1" dirty="0"/>
              <a:t>树</a:t>
            </a:r>
            <a:r>
              <a:rPr lang="zh-CN" altLang="en-US" dirty="0"/>
              <a:t>的方式来记录五子棋的全部可能的状态。</a:t>
            </a:r>
            <a:endParaRPr lang="en-US" altLang="zh-CN" dirty="0"/>
          </a:p>
          <a:p>
            <a:r>
              <a:rPr lang="zh-CN" altLang="en-US" dirty="0"/>
              <a:t>右图就是一颗树，将空的五子棋棋局定义为这棵树的头结点（</a:t>
            </a:r>
            <a:r>
              <a:rPr lang="en-US" altLang="zh-CN" dirty="0"/>
              <a:t>A</a:t>
            </a:r>
            <a:r>
              <a:rPr lang="zh-CN" altLang="en-US" dirty="0"/>
              <a:t>），对于任一结点，它的全部子结点记录了下一时刻所有可能的状态。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66361AE-3574-424B-BB6A-1CF4320B8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2638736"/>
            <a:ext cx="3475037" cy="1580529"/>
          </a:xfrm>
        </p:spPr>
      </p:pic>
    </p:spTree>
    <p:extLst>
      <p:ext uri="{BB962C8B-B14F-4D97-AF65-F5344CB8AC3E}">
        <p14:creationId xmlns:p14="http://schemas.microsoft.com/office/powerpoint/2010/main" val="403316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95D04-A9CE-4EFB-BA7C-F7BA7C31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用树来记录五子棋全部可能的状态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B0BD1-2B04-440A-8AB0-25BF4094AD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对于一</a:t>
            </a:r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的棋盘，右图所表示的状态就是这棵树的头结点，黑棋在任一位置下棋之后形成的状态一共有</a:t>
            </a:r>
            <a:r>
              <a:rPr lang="en-US" altLang="zh-CN" dirty="0"/>
              <a:t>81</a:t>
            </a:r>
            <a:r>
              <a:rPr lang="zh-CN" altLang="en-US" dirty="0"/>
              <a:t>种可能，每一种可能的状态就是头结点的子结点。</a:t>
            </a:r>
            <a:endParaRPr lang="en-US" altLang="zh-CN" dirty="0"/>
          </a:p>
          <a:p>
            <a:r>
              <a:rPr lang="zh-CN" altLang="en-US" dirty="0"/>
              <a:t>对于每一个新的节点，若它表示的棋局状态并没有结束（黑胜、白胜或和棋），那就可以以同样的方式找到找到生成它的子节点。以此类推，我们就可以完整地通过树的方式把五子棋全部可能的状态表示出来。</a:t>
            </a:r>
            <a:endParaRPr lang="en-US" altLang="zh-CN" dirty="0"/>
          </a:p>
        </p:txBody>
      </p:sp>
      <p:pic>
        <p:nvPicPr>
          <p:cNvPr id="5" name="内容占位符 11">
            <a:extLst>
              <a:ext uri="{FF2B5EF4-FFF2-40B4-BE49-F238E27FC236}">
                <a16:creationId xmlns:a16="http://schemas.microsoft.com/office/drawing/2014/main" id="{C3BF0526-0EDD-4CDA-897D-C8117485D2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700041"/>
            <a:ext cx="3475037" cy="3457918"/>
          </a:xfrm>
        </p:spPr>
      </p:pic>
    </p:spTree>
    <p:extLst>
      <p:ext uri="{BB962C8B-B14F-4D97-AF65-F5344CB8AC3E}">
        <p14:creationId xmlns:p14="http://schemas.microsoft.com/office/powerpoint/2010/main" val="292958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D46D-B2B9-4DA6-946A-CE8D8766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蒙特卡洛树搜索的介绍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7F5A6F-B0F4-4DAF-AD03-D3ADB724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先想一想我们在下棋的时候是如何思考的。</a:t>
            </a:r>
            <a:endParaRPr lang="en-US" altLang="zh-CN" dirty="0"/>
          </a:p>
          <a:p>
            <a:r>
              <a:rPr lang="zh-CN" altLang="en-US" dirty="0"/>
              <a:t>通常来说，我们会先通过主观上的感受想出几个比较好的下法，再思考如果自己这么下了以后，假如对手像自己一样聪明，会有哪些下法作为应对，对手下了那步棋之后，自己又会在哪下作为应对</a:t>
            </a:r>
            <a:r>
              <a:rPr lang="en-US" altLang="zh-CN" dirty="0"/>
              <a:t>······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17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B04902-3B79-438F-8CE2-8C08B828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蒙特卡洛树搜索的介绍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AA87247-2EB0-48FF-B2DD-87C1878EC9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我们可以用树来描述上一过程。节点</a:t>
            </a:r>
            <a:r>
              <a:rPr lang="en-US" altLang="zh-CN" dirty="0"/>
              <a:t>A</a:t>
            </a:r>
            <a:r>
              <a:rPr lang="zh-CN" altLang="en-US" dirty="0"/>
              <a:t>就是目前棋局的状态，</a:t>
            </a:r>
            <a:r>
              <a:rPr lang="en-US" altLang="zh-CN" dirty="0"/>
              <a:t>B,C,D</a:t>
            </a:r>
            <a:r>
              <a:rPr lang="zh-CN" altLang="en-US" dirty="0"/>
              <a:t>是我们想出来的比较好的下法。我们通过主观感受给每一下法打个分（</a:t>
            </a:r>
            <a:r>
              <a:rPr lang="en-US" altLang="zh-CN" dirty="0"/>
              <a:t>-1~1</a:t>
            </a:r>
            <a:r>
              <a:rPr lang="zh-CN" altLang="en-US" dirty="0"/>
              <a:t>分）。假设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0.5</a:t>
            </a:r>
            <a:r>
              <a:rPr lang="zh-CN" altLang="en-US" dirty="0"/>
              <a:t>分，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0.4</a:t>
            </a:r>
            <a:r>
              <a:rPr lang="zh-CN" altLang="en-US" dirty="0"/>
              <a:t>分，</a:t>
            </a:r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0.3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接下来，我们站在对手的角度，为对手想出了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/>
              <a:t>I</a:t>
            </a:r>
            <a:r>
              <a:rPr lang="zh-CN" altLang="en-US" dirty="0"/>
              <a:t>几个下法。站在对手的角度，我们给</a:t>
            </a:r>
            <a:r>
              <a:rPr lang="en-US" altLang="zh-CN" dirty="0"/>
              <a:t>4</a:t>
            </a:r>
            <a:r>
              <a:rPr lang="zh-CN" altLang="en-US" dirty="0"/>
              <a:t>个节点分别打</a:t>
            </a:r>
            <a:r>
              <a:rPr lang="en-US" altLang="zh-CN" dirty="0"/>
              <a:t>0.2,0.2,0.1,0.1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注意我们给对手选出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两个下法，且</a:t>
            </a:r>
            <a:r>
              <a:rPr lang="en-US" altLang="zh-CN" dirty="0"/>
              <a:t>G</a:t>
            </a:r>
            <a:r>
              <a:rPr lang="zh-CN" altLang="en-US" dirty="0"/>
              <a:t>的得分大于</a:t>
            </a:r>
            <a:r>
              <a:rPr lang="en-US" altLang="zh-CN" dirty="0"/>
              <a:t>H</a:t>
            </a:r>
            <a:r>
              <a:rPr lang="zh-CN" altLang="en-US" dirty="0"/>
              <a:t>。那我们就知道对手更有可能选择</a:t>
            </a:r>
            <a:r>
              <a:rPr lang="en-US" altLang="zh-CN" dirty="0"/>
              <a:t>G</a:t>
            </a:r>
            <a:r>
              <a:rPr lang="zh-CN" altLang="en-US" dirty="0"/>
              <a:t>下法。</a:t>
            </a:r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F5E4C990-5553-443E-9FCC-DF340F386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2638736"/>
            <a:ext cx="3475037" cy="1580529"/>
          </a:xfrm>
        </p:spPr>
      </p:pic>
    </p:spTree>
    <p:extLst>
      <p:ext uri="{BB962C8B-B14F-4D97-AF65-F5344CB8AC3E}">
        <p14:creationId xmlns:p14="http://schemas.microsoft.com/office/powerpoint/2010/main" val="352395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33D7F-2A08-49A7-A537-CC57F567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蒙特卡洛树搜索的介绍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4BB5A-383C-40F0-B869-0E6D7578C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我们知道，五子棋是零和博弈，也就是说每一步给对手带来了多大的利益，自己就会损失多少利益。假如对手按我们想的来在我们选择了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之后会对应地选择</a:t>
            </a:r>
            <a:r>
              <a:rPr lang="en-US" altLang="zh-CN" dirty="0"/>
              <a:t>E</a:t>
            </a:r>
            <a:r>
              <a:rPr lang="zh-CN" altLang="en-US" dirty="0"/>
              <a:t>或</a:t>
            </a:r>
            <a:r>
              <a:rPr lang="en-US" altLang="zh-CN" dirty="0"/>
              <a:t>G</a:t>
            </a:r>
            <a:r>
              <a:rPr lang="zh-CN" altLang="en-US" dirty="0"/>
              <a:t>或</a:t>
            </a:r>
            <a:r>
              <a:rPr lang="en-US" altLang="zh-CN" dirty="0"/>
              <a:t>I</a:t>
            </a:r>
            <a:r>
              <a:rPr lang="zh-CN" altLang="en-US" dirty="0"/>
              <a:t>这三个下法，我们就可以根据这一结果更新</a:t>
            </a:r>
            <a:r>
              <a:rPr lang="en-US" altLang="zh-CN" dirty="0"/>
              <a:t>B,C,D</a:t>
            </a:r>
            <a:r>
              <a:rPr lang="zh-CN" altLang="en-US" dirty="0"/>
              <a:t>的得分。更新之后，</a:t>
            </a:r>
            <a:r>
              <a:rPr lang="en-US" altLang="zh-CN" dirty="0"/>
              <a:t> B,C,D</a:t>
            </a:r>
            <a:r>
              <a:rPr lang="zh-CN" altLang="en-US" dirty="0"/>
              <a:t>的得分分别为</a:t>
            </a:r>
            <a:r>
              <a:rPr lang="en-US" altLang="zh-CN" dirty="0"/>
              <a:t>0.3,0.2,0.2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的得分最高。</a:t>
            </a:r>
            <a:endParaRPr lang="en-US" altLang="zh-CN" dirty="0"/>
          </a:p>
          <a:p>
            <a:r>
              <a:rPr lang="zh-CN" altLang="en-US" dirty="0"/>
              <a:t>我们就会认为</a:t>
            </a:r>
            <a:r>
              <a:rPr lang="en-US" altLang="zh-CN" dirty="0"/>
              <a:t>B</a:t>
            </a:r>
            <a:r>
              <a:rPr lang="zh-CN" altLang="en-US" dirty="0"/>
              <a:t>是一个较好的选择，继续思考我们选择</a:t>
            </a:r>
            <a:r>
              <a:rPr lang="en-US" altLang="zh-CN" dirty="0"/>
              <a:t>B</a:t>
            </a:r>
            <a:r>
              <a:rPr lang="zh-CN" altLang="en-US" dirty="0"/>
              <a:t>之后对手与自己的走法并更新</a:t>
            </a:r>
            <a:r>
              <a:rPr lang="en-US" altLang="zh-CN" dirty="0"/>
              <a:t>B</a:t>
            </a:r>
            <a:r>
              <a:rPr lang="zh-CN" altLang="en-US" dirty="0"/>
              <a:t>的得分，以此类推。具体思考多久取决于棋手的能力。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C91B516-93AC-49F8-BA77-E093A170C1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8" y="2638787"/>
            <a:ext cx="3475037" cy="1580427"/>
          </a:xfrm>
        </p:spPr>
      </p:pic>
    </p:spTree>
    <p:extLst>
      <p:ext uri="{BB962C8B-B14F-4D97-AF65-F5344CB8AC3E}">
        <p14:creationId xmlns:p14="http://schemas.microsoft.com/office/powerpoint/2010/main" val="214990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8943C-8764-4508-9A32-4A693B13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蒙特卡洛树搜索的介绍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9F08F8-1736-4185-899B-9B997538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但是计算机没有人这么聪明，看一眼就可以大概给每个下法打个分。于是就用到了蒙特卡洛方法。蒙特卡洛方法大概的思想是通过多次随机来模拟真实结果。</a:t>
            </a:r>
            <a:endParaRPr lang="en-US" altLang="zh-CN" dirty="0"/>
          </a:p>
          <a:p>
            <a:r>
              <a:rPr lang="zh-CN" altLang="en-US" dirty="0"/>
              <a:t>在某一状态下，让黑白两方随机下棋直至游戏结束若干次，记录黑白两方的胜率，就可以得到这一状态下黑白两方胜率的大概值（虽然这一数据并不精确）。这就是蒙特卡洛方法。蒙特卡洛树搜索就是基于这一思想，并结合之前讲的人类思考的思路实现的。</a:t>
            </a:r>
          </a:p>
        </p:txBody>
      </p:sp>
    </p:spTree>
    <p:extLst>
      <p:ext uri="{BB962C8B-B14F-4D97-AF65-F5344CB8AC3E}">
        <p14:creationId xmlns:p14="http://schemas.microsoft.com/office/powerpoint/2010/main" val="194950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C2612-3A50-4AEA-9C59-6F2DD982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蒙特卡洛树搜索的介绍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60A5DF4-A186-4483-AED8-FECD8A8589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回到这棵树上，之前我们提到，我们会通过直觉给</a:t>
            </a:r>
            <a:r>
              <a:rPr lang="en-US" altLang="zh-CN" dirty="0"/>
              <a:t>B,C,D</a:t>
            </a:r>
            <a:r>
              <a:rPr lang="zh-CN" altLang="en-US" dirty="0"/>
              <a:t>打分。而蒙特卡洛树搜索会分别从</a:t>
            </a:r>
            <a:r>
              <a:rPr lang="en-US" altLang="zh-CN" dirty="0"/>
              <a:t>B,C,D</a:t>
            </a:r>
            <a:r>
              <a:rPr lang="zh-CN" altLang="en-US" dirty="0"/>
              <a:t>出发，随机下完一盘棋记录并以各自的胜率作为这一下法的初始得分。</a:t>
            </a:r>
            <a:endParaRPr lang="en-US" altLang="zh-CN" dirty="0"/>
          </a:p>
          <a:p>
            <a:r>
              <a:rPr lang="zh-CN" altLang="en-US" dirty="0"/>
              <a:t>接下来，我们根据</a:t>
            </a:r>
            <a:r>
              <a:rPr lang="en-US" altLang="zh-CN" dirty="0"/>
              <a:t>B,C,D</a:t>
            </a:r>
            <a:r>
              <a:rPr lang="zh-CN" altLang="en-US" dirty="0"/>
              <a:t>的得分，根据一定规则，从</a:t>
            </a:r>
            <a:r>
              <a:rPr lang="en-US" altLang="zh-CN" dirty="0"/>
              <a:t>B,C,D</a:t>
            </a:r>
            <a:r>
              <a:rPr lang="zh-CN" altLang="en-US" dirty="0"/>
              <a:t>里挑出一个节点。假如我们选择了</a:t>
            </a:r>
            <a:r>
              <a:rPr lang="en-US" altLang="zh-CN" dirty="0"/>
              <a:t>B</a:t>
            </a:r>
            <a:r>
              <a:rPr lang="zh-CN" altLang="en-US" dirty="0"/>
              <a:t>，那就找出</a:t>
            </a:r>
            <a:r>
              <a:rPr lang="en-US" altLang="zh-CN" dirty="0"/>
              <a:t>B</a:t>
            </a:r>
            <a:r>
              <a:rPr lang="zh-CN" altLang="en-US" dirty="0"/>
              <a:t>的一个子节点</a:t>
            </a:r>
            <a:r>
              <a:rPr lang="en-US" altLang="zh-CN" dirty="0"/>
              <a:t>E</a:t>
            </a:r>
            <a:r>
              <a:rPr lang="zh-CN" altLang="en-US" dirty="0"/>
              <a:t>，再次进行模拟，拿它的得分对</a:t>
            </a:r>
            <a:r>
              <a:rPr lang="en-US" altLang="zh-CN" dirty="0"/>
              <a:t>B</a:t>
            </a:r>
            <a:r>
              <a:rPr lang="zh-CN" altLang="en-US" dirty="0"/>
              <a:t>进行更新。接下来就是重复上述工作直到达到某个终止条件。</a:t>
            </a:r>
          </a:p>
        </p:txBody>
      </p:sp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027C0693-9997-4CB8-AAA9-83EABD7D3C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2638736"/>
            <a:ext cx="3475037" cy="1580529"/>
          </a:xfrm>
        </p:spPr>
      </p:pic>
    </p:spTree>
    <p:extLst>
      <p:ext uri="{BB962C8B-B14F-4D97-AF65-F5344CB8AC3E}">
        <p14:creationId xmlns:p14="http://schemas.microsoft.com/office/powerpoint/2010/main" val="5519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449F67-D9B5-4F9C-9307-5ABB2AF8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蒙特卡洛树搜索的介绍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79A744-9826-425E-A138-AF57BD43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87406"/>
          </a:xfrm>
        </p:spPr>
        <p:txBody>
          <a:bodyPr/>
          <a:lstStyle/>
          <a:p>
            <a:r>
              <a:rPr lang="zh-CN" altLang="en-US" dirty="0"/>
              <a:t>接下来详细介绍蒙特卡洛树搜索。这部分内容摘自知乎用户  胡祖俊  的文章，链接如下：</a:t>
            </a:r>
            <a:r>
              <a:rPr lang="zh-CN" altLang="en-US" dirty="0">
                <a:effectLst/>
              </a:rPr>
              <a:t>蒙特卡洛树搜索最通俗入门指南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胡祖俊的文章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知乎 </a:t>
            </a:r>
            <a:r>
              <a:rPr lang="en-US" altLang="zh-CN" dirty="0">
                <a:effectLst/>
              </a:rPr>
              <a:t>https://zhuanlan.zhihu.com/p/53948964</a:t>
            </a:r>
            <a:endParaRPr lang="en-US" altLang="zh-CN" dirty="0"/>
          </a:p>
          <a:p>
            <a:r>
              <a:rPr lang="zh-CN" altLang="en-US" dirty="0"/>
              <a:t>蒙特卡洛树搜索由四个步骤组成：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选择（</a:t>
            </a:r>
            <a:r>
              <a:rPr lang="en-US" altLang="zh-CN" dirty="0"/>
              <a:t>Selection</a:t>
            </a:r>
            <a:r>
              <a:rPr lang="zh-CN" altLang="en-US" dirty="0"/>
              <a:t>）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扩展（</a:t>
            </a:r>
            <a:r>
              <a:rPr lang="en-US" altLang="zh-CN" dirty="0"/>
              <a:t>expansion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模拟（</a:t>
            </a:r>
            <a:r>
              <a:rPr lang="en-US" altLang="zh-CN" dirty="0"/>
              <a:t>Simulation</a:t>
            </a:r>
            <a:r>
              <a:rPr lang="zh-CN" altLang="en-US" dirty="0"/>
              <a:t>）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回溯（</a:t>
            </a:r>
            <a:r>
              <a:rPr lang="en-US" altLang="zh-CN" dirty="0"/>
              <a:t>Backpropagation</a:t>
            </a:r>
            <a:r>
              <a:rPr lang="zh-CN" altLang="en-US" dirty="0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9F7C0F-EE4C-4EB8-B63F-589B3A4E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951514"/>
            <a:ext cx="6858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0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D9BED-F9AD-4C6F-9356-F1B96EEA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D5B21-DFEF-45B8-86D6-BE8A7CFA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r>
              <a:rPr lang="zh-CN" altLang="en-US" dirty="0"/>
              <a:t>我们不按顺序，先讲模拟，模拟借鉴了我们上面说的蒙特卡洛方法，</a:t>
            </a:r>
            <a:r>
              <a:rPr lang="zh-CN" altLang="en-US" b="1" dirty="0"/>
              <a:t>快速走子</a:t>
            </a:r>
            <a:r>
              <a:rPr lang="zh-CN" altLang="en-US" dirty="0"/>
              <a:t>，</a:t>
            </a:r>
            <a:r>
              <a:rPr lang="zh-CN" altLang="en-US" i="1" dirty="0"/>
              <a:t>只走一盘</a:t>
            </a:r>
            <a:r>
              <a:rPr lang="zh-CN" altLang="en-US" dirty="0"/>
              <a:t>，分出个胜负。</a:t>
            </a:r>
            <a:br>
              <a:rPr lang="zh-CN" altLang="en-US" dirty="0"/>
            </a:br>
            <a:r>
              <a:rPr lang="zh-CN" altLang="en-US" dirty="0"/>
              <a:t>我们每个节点（每个节点代表每个不同的局面）都有两个值，代表这个节点以及它的子节点模拟的次数和赢的次数，比如模拟了 </a:t>
            </a:r>
            <a:r>
              <a:rPr lang="en-US" altLang="zh-CN" dirty="0"/>
              <a:t>10 </a:t>
            </a:r>
            <a:r>
              <a:rPr lang="zh-CN" altLang="en-US" dirty="0"/>
              <a:t>次，赢了 </a:t>
            </a:r>
            <a:r>
              <a:rPr lang="en-US" altLang="zh-CN" dirty="0"/>
              <a:t>4 </a:t>
            </a:r>
            <a:r>
              <a:rPr lang="zh-CN" altLang="en-US" dirty="0"/>
              <a:t>盘，记为 </a:t>
            </a:r>
            <a:r>
              <a:rPr lang="en-US" altLang="zh-CN" dirty="0"/>
              <a:t>4/10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我们再看多一次这幅图，如图，每个节点都会标上这两个值。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6FFDCB-0A57-40AA-A3C3-A83C39699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244622"/>
            <a:ext cx="7410318" cy="24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0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30195-8B6C-4F03-854E-A8073E90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0FCAA-8888-44C3-B936-79D0DA3E8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954" y="684987"/>
            <a:ext cx="7315200" cy="4406620"/>
          </a:xfrm>
        </p:spPr>
        <p:txBody>
          <a:bodyPr>
            <a:normAutofit/>
          </a:bodyPr>
          <a:lstStyle/>
          <a:p>
            <a:r>
              <a:rPr lang="zh-CN" altLang="en-US" dirty="0"/>
              <a:t>我们找到</a:t>
            </a:r>
            <a:r>
              <a:rPr lang="zh-CN" altLang="en-US" b="1" dirty="0"/>
              <a:t>目前认为</a:t>
            </a:r>
            <a:r>
              <a:rPr lang="zh-CN" altLang="en-US" dirty="0"/>
              <a:t>「最有可能会走到的」一个未被评估的局面（双方都很聪明的情况下），并且</a:t>
            </a:r>
            <a:r>
              <a:rPr lang="zh-CN" altLang="en-US" b="1" dirty="0"/>
              <a:t>选择</a:t>
            </a:r>
            <a:r>
              <a:rPr lang="zh-CN" altLang="en-US" dirty="0"/>
              <a:t>它。</a:t>
            </a:r>
          </a:p>
          <a:p>
            <a:r>
              <a:rPr lang="zh-CN" altLang="en-US" dirty="0"/>
              <a:t>什么节点最有可能走到呢？最直观的想法是直接看节点的胜率（赢的次数</a:t>
            </a:r>
            <a:r>
              <a:rPr lang="en-US" altLang="zh-CN" dirty="0"/>
              <a:t>/</a:t>
            </a:r>
            <a:r>
              <a:rPr lang="zh-CN" altLang="en-US" dirty="0"/>
              <a:t>访问次数），哪个节点最大选择哪个，但是这样是不行的！因为如果一开始在某个节点进行模拟的时候，尽管这个节点不怎么好，但是一开始随机走子的时候赢了一盘，就会一直走这个节点了。</a:t>
            </a:r>
            <a:br>
              <a:rPr lang="zh-CN" altLang="en-US" dirty="0"/>
            </a:br>
            <a:r>
              <a:rPr lang="zh-CN" altLang="en-US" dirty="0"/>
              <a:t>因此人们造了一个函数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C545E5-B646-471E-BBC2-44074C2A6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4151354"/>
            <a:ext cx="44005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B6A-8BE2-4D3C-9393-0761668B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程序目的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4FD0E-EB6C-4466-953A-B5033039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可视化一个五子棋棋盘，可以给黑白两方分别选择电脑</a:t>
            </a:r>
            <a:r>
              <a:rPr lang="en-US" altLang="zh-CN" dirty="0"/>
              <a:t>/</a:t>
            </a:r>
            <a:r>
              <a:rPr lang="zh-CN" altLang="en-US" dirty="0"/>
              <a:t>真人玩家并轮流落子，并由程序判断胜负</a:t>
            </a:r>
          </a:p>
        </p:txBody>
      </p:sp>
    </p:spTree>
    <p:extLst>
      <p:ext uri="{BB962C8B-B14F-4D97-AF65-F5344CB8AC3E}">
        <p14:creationId xmlns:p14="http://schemas.microsoft.com/office/powerpoint/2010/main" val="4177163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19A35-7F08-4411-A879-657644E9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CCE0B-761F-47FC-9917-3E634988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282" y="446423"/>
            <a:ext cx="7315200" cy="3667071"/>
          </a:xfrm>
        </p:spPr>
        <p:txBody>
          <a:bodyPr/>
          <a:lstStyle/>
          <a:p>
            <a:r>
              <a:rPr lang="en-US" altLang="zh-CN" dirty="0"/>
              <a:t>Q(vi) </a:t>
            </a:r>
            <a:r>
              <a:rPr lang="zh-CN" altLang="en-US" dirty="0"/>
              <a:t>是该节点赢的次数，</a:t>
            </a:r>
            <a:endParaRPr lang="en-US" altLang="zh-CN" dirty="0"/>
          </a:p>
          <a:p>
            <a:r>
              <a:rPr lang="en-US" altLang="zh-CN" dirty="0"/>
              <a:t>N(vi) </a:t>
            </a:r>
            <a:r>
              <a:rPr lang="zh-CN" altLang="en-US" dirty="0"/>
              <a:t>是该节点模拟的次数，</a:t>
            </a:r>
            <a:endParaRPr lang="en-US" altLang="zh-CN" dirty="0"/>
          </a:p>
          <a:p>
            <a:r>
              <a:rPr lang="en-US" altLang="zh-CN" dirty="0"/>
              <a:t>N(v)</a:t>
            </a:r>
            <a:r>
              <a:rPr lang="zh-CN" altLang="en-US" dirty="0"/>
              <a:t>是父节点模拟的次数。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是一个常数。</a:t>
            </a:r>
            <a:br>
              <a:rPr lang="zh-CN" altLang="en-US" dirty="0"/>
            </a:br>
            <a:r>
              <a:rPr lang="zh-CN" altLang="en-US" dirty="0"/>
              <a:t>因此我们每次选择的过程如下</a:t>
            </a:r>
            <a:r>
              <a:rPr lang="en-US" altLang="zh-CN" dirty="0"/>
              <a:t>——</a:t>
            </a:r>
            <a:r>
              <a:rPr lang="zh-CN" altLang="en-US" dirty="0"/>
              <a:t>从根节点出发，每次选择己方 </a:t>
            </a:r>
            <a:r>
              <a:rPr lang="en-US" altLang="zh-CN" dirty="0"/>
              <a:t>UCT </a:t>
            </a:r>
            <a:r>
              <a:rPr lang="zh-CN" altLang="en-US" dirty="0"/>
              <a:t>值最优的一个节点，向下搜索，直到找到一个</a:t>
            </a:r>
            <a:br>
              <a:rPr lang="zh-CN" altLang="en-US" dirty="0"/>
            </a:br>
            <a:r>
              <a:rPr lang="zh-CN" altLang="en-US" dirty="0"/>
              <a:t>「未完全展开的节点」，根据我们上面的定义，未完全展开的节点一定有未访问的子节点，随便选一个进行扩展。</a:t>
            </a:r>
            <a:br>
              <a:rPr lang="zh-CN" altLang="en-US" dirty="0"/>
            </a:br>
            <a:r>
              <a:rPr lang="zh-CN" altLang="en-US" dirty="0"/>
              <a:t>这个公式虽然我们造不出来，但是我们可以观赏它的巧妙之处，首先加号的前面部分就是我们刚刚说的胜率，然后加号的后面部分函数长这样：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5A87A4-C2BC-4737-A7C1-78329490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61" y="666858"/>
            <a:ext cx="4400550" cy="1266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2AFD3A-072B-4677-B3C6-BA984FBF6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61" y="4041321"/>
            <a:ext cx="609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8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C84EE-BEC3-482B-8004-C7679CBC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2C798-C830-43B2-82E9-C5164988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291513"/>
          </a:xfrm>
        </p:spPr>
        <p:txBody>
          <a:bodyPr/>
          <a:lstStyle/>
          <a:p>
            <a:r>
              <a:rPr lang="zh-CN" altLang="en-US" dirty="0"/>
              <a:t>随着访问次数的增加，加号后面的值越来越小，因此我们的选择会更加倾向于选择那些还没怎么被统计过的节点，避免了我们刚刚说的蒙特卡洛树搜索会碰到的陷阱</a:t>
            </a:r>
            <a:r>
              <a:rPr lang="en-US" altLang="zh-CN" dirty="0"/>
              <a:t>——</a:t>
            </a:r>
            <a:r>
              <a:rPr lang="zh-CN" altLang="en-US" dirty="0"/>
              <a:t>一开始走了歪路。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19CFC0-AC45-430F-8B41-FF5B7A826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11" y="3200399"/>
            <a:ext cx="6858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4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86469-7B1D-4400-82AD-276A80F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EF6AF-13F1-4BB8-A1ED-568BEDBD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381321"/>
          </a:xfrm>
        </p:spPr>
        <p:txBody>
          <a:bodyPr/>
          <a:lstStyle/>
          <a:p>
            <a:r>
              <a:rPr lang="zh-CN" altLang="en-US" dirty="0"/>
              <a:t>将刚刚选择的节点加上一个统计信息为「</a:t>
            </a:r>
            <a:r>
              <a:rPr lang="en-US" altLang="zh-CN" dirty="0"/>
              <a:t>0/0</a:t>
            </a:r>
            <a:r>
              <a:rPr lang="zh-CN" altLang="en-US" dirty="0"/>
              <a:t>」的节点，然后进入下一步模拟。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2C0DFA-6FC6-40E9-8829-230E41F36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11" y="3200399"/>
            <a:ext cx="6858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9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921EA-8DB8-49FC-B7E3-E7BAE71B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回溯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4EC6A-1EE5-4DD4-839F-6DED5C1F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30506"/>
          </a:xfrm>
        </p:spPr>
        <p:txBody>
          <a:bodyPr/>
          <a:lstStyle/>
          <a:p>
            <a:r>
              <a:rPr lang="zh-CN" altLang="en-US" dirty="0"/>
              <a:t>是从子节点开始，沿着刚刚向下的路径往回走，沿途更新各个父节点的统计信息。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再放一次这个图，可以观察一下在模拟过后，新的 </a:t>
            </a:r>
            <a:r>
              <a:rPr lang="en-US" altLang="zh-CN" dirty="0"/>
              <a:t>0/0 </a:t>
            </a:r>
            <a:r>
              <a:rPr lang="zh-CN" altLang="en-US" dirty="0"/>
              <a:t>节点，比如这里模拟输了，变成了 </a:t>
            </a:r>
            <a:r>
              <a:rPr lang="en-US" altLang="zh-CN" dirty="0"/>
              <a:t>0/1</a:t>
            </a:r>
            <a:r>
              <a:rPr lang="zh-CN" altLang="en-US" dirty="0"/>
              <a:t>，然后它的到根节点上的节点的统计信息的访问次数全部加 </a:t>
            </a:r>
            <a:r>
              <a:rPr lang="en-US" altLang="zh-CN" dirty="0"/>
              <a:t>1</a:t>
            </a:r>
            <a:r>
              <a:rPr lang="zh-CN" altLang="en-US" dirty="0"/>
              <a:t>，赢的次数不变。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15C72-C8A2-4B6E-9072-DFB306D0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68" y="2158771"/>
            <a:ext cx="6858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2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A9F45-EA85-4A08-9549-3BD200DA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搜索结束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BAD80-0A4A-4B5B-8F38-467B7CF1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搜索的结束条件取决于你什么时候想让它停止，比如说可以设定一个时间，比如五秒后停止计算。</a:t>
            </a:r>
            <a:br>
              <a:rPr lang="zh-CN" altLang="en-US" dirty="0"/>
            </a:br>
            <a:r>
              <a:rPr lang="zh-CN" altLang="en-US" dirty="0"/>
              <a:t>一般来说最佳走法就是</a:t>
            </a:r>
            <a:r>
              <a:rPr lang="zh-CN" altLang="en-US" b="1" dirty="0"/>
              <a:t>具有最高访问次数</a:t>
            </a:r>
            <a:r>
              <a:rPr lang="zh-CN" altLang="en-US" dirty="0"/>
              <a:t>的节点，这点可能稍微有点反直觉。这样评估的原因是因为蒙特卡洛树搜索算法的核心就是，</a:t>
            </a:r>
            <a:r>
              <a:rPr lang="zh-CN" altLang="en-US" b="1" dirty="0"/>
              <a:t>越优秀的节点，越有可能走</a:t>
            </a:r>
            <a:r>
              <a:rPr lang="zh-CN" altLang="en-US" dirty="0"/>
              <a:t>，反过来就是，</a:t>
            </a:r>
            <a:r>
              <a:rPr lang="zh-CN" altLang="en-US" b="1" dirty="0"/>
              <a:t>走得越多的节点，越优秀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39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9D6000A-B872-4258-B3B6-19CD4933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AlphaZero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6B641E5-B0DD-4C3F-9FE3-30689C3F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我们在</a:t>
            </a:r>
            <a:r>
              <a:rPr lang="en-US" altLang="zh-CN" dirty="0"/>
              <a:t>AI</a:t>
            </a:r>
            <a:r>
              <a:rPr lang="zh-CN" altLang="en-US" dirty="0"/>
              <a:t>玩家类中实现了蒙特卡洛树搜索的方法，可以根据棋局状态进行蒙特卡洛树搜索，找出较好的下法。</a:t>
            </a:r>
            <a:endParaRPr lang="en-US" altLang="zh-CN" dirty="0"/>
          </a:p>
          <a:p>
            <a:r>
              <a:rPr lang="zh-CN" altLang="en-US" dirty="0"/>
              <a:t>但这还没完。想必大家听说过</a:t>
            </a:r>
            <a:r>
              <a:rPr lang="en-US" altLang="zh-CN" dirty="0"/>
              <a:t>AlphaGo</a:t>
            </a:r>
            <a:r>
              <a:rPr lang="zh-CN" altLang="en-US" dirty="0"/>
              <a:t>吧。在围棋中，它使用了神经网络，对蒙特卡洛树搜索中最玄学的步骤</a:t>
            </a:r>
            <a:r>
              <a:rPr lang="en-US" altLang="zh-CN" dirty="0"/>
              <a:t>——</a:t>
            </a:r>
            <a:r>
              <a:rPr lang="zh-CN" altLang="en-US" dirty="0"/>
              <a:t>模拟进行了改善，并取得了很好的效果，战胜了围棋世界冠军。他有一个没那么出名但青出于蓝的儿子</a:t>
            </a:r>
            <a:r>
              <a:rPr lang="en-US" altLang="zh-CN" dirty="0"/>
              <a:t>AlphaZero</a:t>
            </a:r>
            <a:r>
              <a:rPr lang="zh-CN" altLang="en-US" dirty="0"/>
              <a:t>，曾以</a:t>
            </a:r>
            <a:r>
              <a:rPr lang="en-US" altLang="zh-CN" dirty="0"/>
              <a:t>100:0</a:t>
            </a:r>
            <a:r>
              <a:rPr lang="zh-CN" altLang="en-US" dirty="0"/>
              <a:t>的分数战胜他的前辈</a:t>
            </a:r>
            <a:r>
              <a:rPr lang="en-US" altLang="zh-CN" dirty="0"/>
              <a:t>AlphaGo</a:t>
            </a:r>
            <a:r>
              <a:rPr lang="zh-CN" altLang="en-US" dirty="0"/>
              <a:t>。我们采用的框架就是</a:t>
            </a:r>
            <a:r>
              <a:rPr lang="en-US" altLang="zh-CN" dirty="0"/>
              <a:t>AlphaZero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580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2CC13-0665-4E48-8F5A-C0BE8A57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AlphaZero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3FD62-E0F4-4253-B600-309AB64E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87656"/>
          </a:xfrm>
        </p:spPr>
        <p:txBody>
          <a:bodyPr/>
          <a:lstStyle/>
          <a:p>
            <a:r>
              <a:rPr lang="zh-CN" altLang="en-US" dirty="0"/>
              <a:t>那么</a:t>
            </a:r>
            <a:r>
              <a:rPr lang="en-US" altLang="zh-CN" dirty="0"/>
              <a:t>AlphaZero</a:t>
            </a:r>
            <a:r>
              <a:rPr lang="zh-CN" altLang="en-US" dirty="0"/>
              <a:t>对</a:t>
            </a:r>
            <a:r>
              <a:rPr lang="zh-CN" altLang="en-US" b="1" dirty="0"/>
              <a:t>蒙特卡洛树搜索拟</a:t>
            </a:r>
            <a:r>
              <a:rPr lang="zh-CN" altLang="en-US" dirty="0"/>
              <a:t>进行了什么改善呢？</a:t>
            </a:r>
            <a:endParaRPr lang="en-US" altLang="zh-CN" dirty="0"/>
          </a:p>
          <a:p>
            <a:r>
              <a:rPr lang="zh-CN" altLang="en-US" dirty="0"/>
              <a:t>我们知道，蒙特卡洛树搜索中采用了随机下完一盘棋的方式对每个节点评分。很显然，这并不是完全靠谱的。</a:t>
            </a:r>
            <a:r>
              <a:rPr lang="en-US" altLang="zh-CN" dirty="0"/>
              <a:t>AlphaZero</a:t>
            </a:r>
            <a:r>
              <a:rPr lang="zh-CN" altLang="en-US" dirty="0"/>
              <a:t>放弃了</a:t>
            </a:r>
            <a:r>
              <a:rPr lang="zh-CN" altLang="en-US" b="1" dirty="0"/>
              <a:t>模拟</a:t>
            </a:r>
            <a:r>
              <a:rPr lang="zh-CN" altLang="en-US" dirty="0"/>
              <a:t>这一步骤，使用了神经网络来辅助</a:t>
            </a:r>
            <a:r>
              <a:rPr lang="zh-CN" altLang="en-US" b="1" dirty="0"/>
              <a:t>选择</a:t>
            </a:r>
            <a:r>
              <a:rPr lang="zh-CN" altLang="en-US" dirty="0"/>
              <a:t>。这个神经网络的的输入表示目前棋局的状态与轮到的颜色，输出有两个，分别是</a:t>
            </a:r>
            <a:r>
              <a:rPr lang="zh-CN" altLang="en-US" b="1" dirty="0"/>
              <a:t>策略</a:t>
            </a:r>
            <a:r>
              <a:rPr lang="zh-CN" altLang="en-US" dirty="0"/>
              <a:t>与</a:t>
            </a:r>
            <a:r>
              <a:rPr lang="zh-CN" altLang="en-US" b="1" dirty="0"/>
              <a:t>价值</a:t>
            </a:r>
            <a:r>
              <a:rPr lang="zh-CN" altLang="en-US" dirty="0"/>
              <a:t>。策略网络的输出是一个</a:t>
            </a:r>
            <a:r>
              <a:rPr lang="en-US" altLang="zh-CN" dirty="0"/>
              <a:t>19*19</a:t>
            </a:r>
            <a:r>
              <a:rPr lang="zh-CN" altLang="en-US" dirty="0"/>
              <a:t>的矩阵，表示下在每个位置的</a:t>
            </a:r>
            <a:r>
              <a:rPr lang="zh-CN" altLang="en-US" b="1" dirty="0"/>
              <a:t>概率</a:t>
            </a:r>
            <a:r>
              <a:rPr lang="zh-CN" altLang="en-US" dirty="0"/>
              <a:t>；价值网络的输出是一个</a:t>
            </a:r>
            <a:r>
              <a:rPr lang="en-US" altLang="zh-CN" dirty="0"/>
              <a:t>-1~1</a:t>
            </a:r>
            <a:r>
              <a:rPr lang="zh-CN" altLang="en-US" dirty="0"/>
              <a:t>之间的标量，表示对输入的状态下胜率的评估，实际上就是之前提到的主观打的分，我们用这一输出代替模拟的结果。同时，</a:t>
            </a:r>
            <a:r>
              <a:rPr lang="en-US" altLang="zh-CN" dirty="0"/>
              <a:t>UCT</a:t>
            </a:r>
            <a:r>
              <a:rPr lang="zh-CN" altLang="en-US" dirty="0"/>
              <a:t>值的计算方式也改变了。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P(vi, v)</a:t>
            </a:r>
            <a:r>
              <a:rPr lang="zh-CN" altLang="en-US" dirty="0"/>
              <a:t>表示从状态 </a:t>
            </a:r>
            <a:r>
              <a:rPr lang="en-US" altLang="zh-CN" dirty="0"/>
              <a:t>vi </a:t>
            </a:r>
            <a:r>
              <a:rPr lang="zh-CN" altLang="en-US" dirty="0"/>
              <a:t>转移到 </a:t>
            </a:r>
            <a:r>
              <a:rPr lang="en-US" altLang="zh-CN" dirty="0"/>
              <a:t>v </a:t>
            </a:r>
            <a:r>
              <a:rPr lang="zh-CN" altLang="en-US" dirty="0"/>
              <a:t>的概率，由策略网络给出。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D8159F-D38F-4336-A151-A7587A5F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68" y="4183706"/>
            <a:ext cx="6858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06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62648-EAAA-4523-96B7-46505753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AlphaZero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06614-58D3-4743-AE58-6CF87C60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那么这一神经网络如何训练呢？</a:t>
            </a:r>
            <a:endParaRPr lang="en-US" altLang="zh-CN" dirty="0"/>
          </a:p>
          <a:p>
            <a:r>
              <a:rPr lang="zh-CN" altLang="en-US" dirty="0"/>
              <a:t>不同于他的父亲，聪明的</a:t>
            </a:r>
            <a:r>
              <a:rPr lang="en-US" altLang="zh-CN" dirty="0"/>
              <a:t>AlphaZero</a:t>
            </a:r>
            <a:r>
              <a:rPr lang="zh-CN" altLang="en-US" dirty="0"/>
              <a:t>甚至不需要人类的数据集进行有监督学习。他可以从随机的初始状态开始直接进行</a:t>
            </a:r>
            <a:r>
              <a:rPr lang="zh-CN" altLang="en-US" b="1" dirty="0"/>
              <a:t>自我对弈训练</a:t>
            </a:r>
            <a:r>
              <a:rPr lang="zh-CN" altLang="en-US" dirty="0"/>
              <a:t>。我们记录他自我对弈训练过程中每一步的当前棋局状态、选择的落点与游戏的胜负，分别作为输入、策略网络的输出、价值网络的输出生成训练集，当训练集达到指定的大小后进行一轮训练。当训练到一定程度后，</a:t>
            </a:r>
            <a:r>
              <a:rPr lang="zh-CN" altLang="en-US"/>
              <a:t>就可以在</a:t>
            </a:r>
            <a:r>
              <a:rPr lang="zh-CN" altLang="en-US" dirty="0"/>
              <a:t>每一轮训练结束时加入</a:t>
            </a:r>
            <a:r>
              <a:rPr lang="zh-CN" altLang="en-US" b="1" dirty="0"/>
              <a:t>模型对弈</a:t>
            </a:r>
            <a:r>
              <a:rPr lang="zh-CN" altLang="en-US" dirty="0"/>
              <a:t>，让新旧模型对弈若干局，若新模型的的胜率达到某一数值，就用新模型取代旧模型。</a:t>
            </a:r>
            <a:endParaRPr lang="en-US" altLang="zh-CN" dirty="0"/>
          </a:p>
          <a:p>
            <a:r>
              <a:rPr lang="zh-CN" altLang="en-US" dirty="0"/>
              <a:t>经过足够时间的训练后，</a:t>
            </a:r>
            <a:r>
              <a:rPr lang="en-US" altLang="zh-CN" dirty="0"/>
              <a:t>AlphaZero</a:t>
            </a:r>
            <a:r>
              <a:rPr lang="zh-CN" altLang="en-US" dirty="0"/>
              <a:t>就有足够的水平了。不过碍于时间和硬件的限制，我们选择了较小的五子棋棋盘（</a:t>
            </a:r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），并且我们训练的</a:t>
            </a:r>
            <a:r>
              <a:rPr lang="en-US" altLang="zh-CN" dirty="0"/>
              <a:t>AlphaZero</a:t>
            </a:r>
            <a:r>
              <a:rPr lang="zh-CN" altLang="en-US" dirty="0"/>
              <a:t>还是有点蠢，将就能用。</a:t>
            </a:r>
          </a:p>
        </p:txBody>
      </p:sp>
    </p:spTree>
    <p:extLst>
      <p:ext uri="{BB962C8B-B14F-4D97-AF65-F5344CB8AC3E}">
        <p14:creationId xmlns:p14="http://schemas.microsoft.com/office/powerpoint/2010/main" val="58617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28354A-DF5F-4F7C-B4F1-67014B5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代码展示与效果展示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1282676-AB20-472A-B9E3-716AF047E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0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668D7-7E19-4236-B057-9E92A845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程序核心框架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6D14C-0558-4461-AAA5-6D206FC2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本程序的核心部分由以下几个类组成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五子棋棋盘类  用于绘制五子棋棋盘、根据输入的位置和颜色绘制棋子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五子棋游戏类  用于记录一局五子棋游戏的信息、判断游戏胜负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游戏玩家类  用于选择落子位置，并将其输入到五子棋游戏类中</a:t>
            </a:r>
            <a:endParaRPr lang="en-US" altLang="zh-CN" dirty="0"/>
          </a:p>
          <a:p>
            <a:r>
              <a:rPr lang="zh-CN" altLang="en-US" dirty="0"/>
              <a:t>游戏玩家类有以下两个子类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真人玩家类  提供让真人玩家选择落子位置的接口</a:t>
            </a:r>
            <a:endParaRPr lang="en-US" altLang="zh-CN" dirty="0"/>
          </a:p>
          <a:p>
            <a:r>
              <a:rPr lang="en-US" altLang="zh-CN" dirty="0"/>
              <a:t>2.AI</a:t>
            </a:r>
            <a:r>
              <a:rPr lang="zh-CN" altLang="en-US" dirty="0"/>
              <a:t>玩家类  由</a:t>
            </a:r>
            <a:r>
              <a:rPr lang="en-US" altLang="zh-CN" dirty="0"/>
              <a:t>AI</a:t>
            </a:r>
            <a:r>
              <a:rPr lang="zh-CN" altLang="en-US" dirty="0"/>
              <a:t>根据五子棋游戏信息自动选择落子位置</a:t>
            </a:r>
          </a:p>
        </p:txBody>
      </p:sp>
    </p:spTree>
    <p:extLst>
      <p:ext uri="{BB962C8B-B14F-4D97-AF65-F5344CB8AC3E}">
        <p14:creationId xmlns:p14="http://schemas.microsoft.com/office/powerpoint/2010/main" val="235920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11F515-328F-41A0-ABF7-E5BB41CE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为了尽量易懂，我会多讲原理，少讲代码实现过程与一些细节</a:t>
            </a:r>
            <a:br>
              <a:rPr lang="en-US" altLang="zh-CN" sz="4400" dirty="0"/>
            </a:br>
            <a:endParaRPr lang="zh-CN" altLang="en-US" sz="4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76D968-CF7C-4792-AB66-FA98CD04A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2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647E-AAD9-42B7-B636-CE6A40AE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五子棋棋盘类的实现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3C7F4B6-FF2A-47F3-9EF9-7DA91B72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我们使用</a:t>
            </a:r>
            <a:r>
              <a:rPr lang="en-US" altLang="zh-CN" dirty="0"/>
              <a:t>turtle</a:t>
            </a:r>
            <a:r>
              <a:rPr lang="zh-CN" altLang="en-US" dirty="0"/>
              <a:t>库来绘制棋盘与棋子。</a:t>
            </a:r>
            <a:endParaRPr lang="en-US" altLang="zh-CN" dirty="0"/>
          </a:p>
          <a:p>
            <a:r>
              <a:rPr lang="en-US" altLang="zh-CN" dirty="0"/>
              <a:t>turtle</a:t>
            </a:r>
            <a:r>
              <a:rPr lang="zh-CN" altLang="en-US" dirty="0"/>
              <a:t>是一个画图库，操作方式可以想象成拿着一支画笔，从当前位置向指定的坐标移动，在移动的过程中进行绘制。我们就是操控这支画笔来绘制棋盘。</a:t>
            </a:r>
            <a:endParaRPr lang="en-US" altLang="zh-CN" dirty="0"/>
          </a:p>
          <a:p>
            <a:r>
              <a:rPr lang="zh-CN" altLang="en-US" dirty="0"/>
              <a:t>优点是不用额外找棋盘与棋子的图片素材。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这个类有以下几个方法：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绘制棋盘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将棋子的位置信息转化为画面中对应的落点坐标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输入棋子的位置信息与颜色，在棋盘上画出来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314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87EBAC-AA8C-49FF-BAA2-5718A6B6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棋盘绘制效果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30912560-EC0E-4971-BB9D-40AA0D2A9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476515"/>
            <a:ext cx="3944545" cy="3904967"/>
          </a:xfr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6D402CFC-B40A-4BDD-99ED-241EE32AE2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61833" y="1476516"/>
            <a:ext cx="3924300" cy="3904968"/>
          </a:xfrm>
        </p:spPr>
      </p:pic>
    </p:spTree>
    <p:extLst>
      <p:ext uri="{BB962C8B-B14F-4D97-AF65-F5344CB8AC3E}">
        <p14:creationId xmlns:p14="http://schemas.microsoft.com/office/powerpoint/2010/main" val="120291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6A26364-0863-46A9-954A-BDB0E93E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五子棋游戏类的实现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72DCD3-D1EC-44CA-B58F-5112DEAB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这个类的功能是记录棋局信息、记录玩家落子、判断游戏胜负。</a:t>
            </a:r>
            <a:endParaRPr lang="en-US" altLang="zh-CN" dirty="0"/>
          </a:p>
          <a:p>
            <a:r>
              <a:rPr lang="zh-CN" altLang="en-US" dirty="0"/>
              <a:t>判断胜负靠算法实现：在记录一个落子之后，若棋盘已经被下满，则返回游戏结束与和棋的信息；若无，则从这一棋子的位置出发，在</a:t>
            </a:r>
            <a:r>
              <a:rPr lang="en-US" altLang="zh-CN" dirty="0"/>
              <a:t>4</a:t>
            </a:r>
            <a:r>
              <a:rPr lang="zh-CN" altLang="en-US" dirty="0"/>
              <a:t>个方向上分别判断有无连起来的五子，若有则返回游戏结束与赢家的颜色的信息。</a:t>
            </a:r>
            <a:endParaRPr lang="en-US" altLang="zh-CN" dirty="0"/>
          </a:p>
          <a:p>
            <a:r>
              <a:rPr lang="zh-CN" altLang="en-US" dirty="0"/>
              <a:t>这个类有两个主要的方法：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记录玩家落子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判断游戏胜负</a:t>
            </a:r>
          </a:p>
        </p:txBody>
      </p:sp>
    </p:spTree>
    <p:extLst>
      <p:ext uri="{BB962C8B-B14F-4D97-AF65-F5344CB8AC3E}">
        <p14:creationId xmlns:p14="http://schemas.microsoft.com/office/powerpoint/2010/main" val="201981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81DC-EB9D-41F2-95CA-12CADD79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五子棋玩家类的实现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C1865-0F1D-46CF-8CD4-C6E35089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这个类比较简单，功能就是通过某种方式（电脑选择</a:t>
            </a:r>
            <a:r>
              <a:rPr lang="en-US" altLang="zh-CN" dirty="0"/>
              <a:t>/</a:t>
            </a:r>
            <a:r>
              <a:rPr lang="zh-CN" altLang="en-US" dirty="0"/>
              <a:t>真人输入）来向五子棋游戏类输入落子位置。</a:t>
            </a:r>
            <a:endParaRPr lang="en-US" altLang="zh-CN" dirty="0"/>
          </a:p>
          <a:p>
            <a:r>
              <a:rPr lang="zh-CN" altLang="en-US" dirty="0"/>
              <a:t>主要的方法就一个，向五子棋游戏类输入落子位置。</a:t>
            </a:r>
            <a:endParaRPr lang="en-US" altLang="zh-CN" dirty="0"/>
          </a:p>
          <a:p>
            <a:r>
              <a:rPr lang="zh-CN" altLang="en-US" dirty="0"/>
              <a:t>五子棋玩家类的第一个子类是真人玩家类，主要的方法也就一个，提供真人输入落子位置的接口，让真人可以在控制台输入落子位置完成下棋。</a:t>
            </a:r>
          </a:p>
        </p:txBody>
      </p:sp>
    </p:spTree>
    <p:extLst>
      <p:ext uri="{BB962C8B-B14F-4D97-AF65-F5344CB8AC3E}">
        <p14:creationId xmlns:p14="http://schemas.microsoft.com/office/powerpoint/2010/main" val="292681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93CDF80-9784-4047-9C20-C40A7CD0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3E49184-1377-4C1E-8EE4-D7D5F48B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接下来要介绍的是</a:t>
            </a:r>
            <a:r>
              <a:rPr lang="en-US" altLang="zh-CN" sz="2800" dirty="0"/>
              <a:t>AI</a:t>
            </a:r>
            <a:r>
              <a:rPr lang="zh-CN" altLang="en-US" sz="2800" dirty="0"/>
              <a:t>玩家类。这是本程序的重点，将着重介绍。</a:t>
            </a:r>
            <a:endParaRPr lang="en-US" altLang="zh-CN" sz="2800" dirty="0"/>
          </a:p>
          <a:p>
            <a:r>
              <a:rPr lang="zh-CN" altLang="en-US" sz="2800" dirty="0"/>
              <a:t>我们先介绍让</a:t>
            </a:r>
            <a:r>
              <a:rPr lang="en-US" altLang="zh-CN" sz="2800" dirty="0"/>
              <a:t>AI</a:t>
            </a:r>
            <a:r>
              <a:rPr lang="zh-CN" altLang="en-US" sz="2800" dirty="0"/>
              <a:t>选择落子位置的方法</a:t>
            </a:r>
            <a:r>
              <a:rPr lang="en-US" altLang="zh-CN" sz="2800" dirty="0"/>
              <a:t>——</a:t>
            </a:r>
            <a:r>
              <a:rPr lang="zh-CN" altLang="en-US" sz="2800" dirty="0"/>
              <a:t>蒙特卡洛搜索树。</a:t>
            </a:r>
          </a:p>
        </p:txBody>
      </p:sp>
    </p:spTree>
    <p:extLst>
      <p:ext uri="{BB962C8B-B14F-4D97-AF65-F5344CB8AC3E}">
        <p14:creationId xmlns:p14="http://schemas.microsoft.com/office/powerpoint/2010/main" val="77575423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884</TotalTime>
  <Words>2465</Words>
  <Application>Microsoft Office PowerPoint</Application>
  <PresentationFormat>宽屏</PresentationFormat>
  <Paragraphs>104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Corbel</vt:lpstr>
      <vt:lpstr>Wingdings 2</vt:lpstr>
      <vt:lpstr>框架</vt:lpstr>
      <vt:lpstr>Python小组大作业</vt:lpstr>
      <vt:lpstr>程序目的</vt:lpstr>
      <vt:lpstr>程序核心框架</vt:lpstr>
      <vt:lpstr>为了尽量易懂，我会多讲原理，少讲代码实现过程与一些细节 </vt:lpstr>
      <vt:lpstr>五子棋棋盘类的实现</vt:lpstr>
      <vt:lpstr>棋盘绘制效果</vt:lpstr>
      <vt:lpstr>五子棋游戏类的实现</vt:lpstr>
      <vt:lpstr>五子棋玩家类的实现</vt:lpstr>
      <vt:lpstr>PowerPoint 演示文稿</vt:lpstr>
      <vt:lpstr>用树来记录五子棋全部可能的状态</vt:lpstr>
      <vt:lpstr>用树来记录五子棋全部可能的状态</vt:lpstr>
      <vt:lpstr>蒙特卡洛树搜索的介绍</vt:lpstr>
      <vt:lpstr>蒙特卡洛树搜索的介绍</vt:lpstr>
      <vt:lpstr>蒙特卡洛树搜索的介绍</vt:lpstr>
      <vt:lpstr>蒙特卡洛树搜索的介绍</vt:lpstr>
      <vt:lpstr>蒙特卡洛树搜索的介绍</vt:lpstr>
      <vt:lpstr>蒙特卡洛树搜索的介绍</vt:lpstr>
      <vt:lpstr>模拟</vt:lpstr>
      <vt:lpstr>选择</vt:lpstr>
      <vt:lpstr>选择</vt:lpstr>
      <vt:lpstr>选择</vt:lpstr>
      <vt:lpstr>扩展</vt:lpstr>
      <vt:lpstr>回溯</vt:lpstr>
      <vt:lpstr>搜索结束</vt:lpstr>
      <vt:lpstr>AlphaZero</vt:lpstr>
      <vt:lpstr>AlphaZero</vt:lpstr>
      <vt:lpstr>AlphaZero</vt:lpstr>
      <vt:lpstr>代码展示与效果展示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Python小组大作业</dc:title>
  <dc:creator>孙 铂雯</dc:creator>
  <cp:lastModifiedBy>孙 铂雯</cp:lastModifiedBy>
  <cp:revision>44</cp:revision>
  <dcterms:created xsi:type="dcterms:W3CDTF">2021-06-07T02:49:54Z</dcterms:created>
  <dcterms:modified xsi:type="dcterms:W3CDTF">2021-06-09T04:07:49Z</dcterms:modified>
</cp:coreProperties>
</file>