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1" r:id="rId7"/>
    <p:sldId id="273" r:id="rId8"/>
    <p:sldId id="262" r:id="rId9"/>
    <p:sldId id="263" r:id="rId10"/>
    <p:sldId id="276" r:id="rId11"/>
    <p:sldId id="272" r:id="rId12"/>
    <p:sldId id="266" r:id="rId13"/>
    <p:sldId id="274" r:id="rId14"/>
    <p:sldId id="267" r:id="rId15"/>
    <p:sldId id="268" r:id="rId16"/>
    <p:sldId id="269" r:id="rId17"/>
    <p:sldId id="277" r:id="rId18"/>
    <p:sldId id="270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0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B376-E128-4E0A-8FEB-4BA26E51C7A7}" type="datetimeFigureOut">
              <a:rPr lang="en-NZ" smtClean="0"/>
              <a:t>12/08/2010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B0D7-3B3E-41D4-ABD2-CD5816C92CED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If we want to change the behaviour, we would need to re-program</a:t>
            </a:r>
            <a:r>
              <a:rPr lang="en-NZ" baseline="0" dirty="0" smtClean="0"/>
              <a:t> the robot. If the problem becomes more complex, this task may become difficult.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Describe</a:t>
            </a:r>
            <a:r>
              <a:rPr lang="en-NZ" baseline="0" dirty="0" smtClean="0"/>
              <a:t> requirements of test problem:</a:t>
            </a:r>
          </a:p>
          <a:p>
            <a:r>
              <a:rPr lang="en-NZ" baseline="0" dirty="0" smtClean="0"/>
              <a:t>- Must require simulation to evaluate fitness.</a:t>
            </a:r>
          </a:p>
          <a:p>
            <a:pPr>
              <a:buFontTx/>
              <a:buChar char="-"/>
            </a:pPr>
            <a:r>
              <a:rPr lang="en-NZ" baseline="0" dirty="0" smtClean="0"/>
              <a:t> Must be complex enough to require significant computation time.</a:t>
            </a:r>
          </a:p>
          <a:p>
            <a:pPr>
              <a:buFontTx/>
              <a:buChar char="-"/>
            </a:pPr>
            <a:endParaRPr lang="en-NZ" baseline="0" dirty="0" smtClean="0"/>
          </a:p>
          <a:p>
            <a:pPr>
              <a:buFontTx/>
              <a:buNone/>
            </a:pPr>
            <a:r>
              <a:rPr lang="en-NZ" baseline="0" dirty="0" smtClean="0"/>
              <a:t>New methods – these are just a few that may be trialled.</a:t>
            </a:r>
          </a:p>
          <a:p>
            <a:pPr>
              <a:buFontTx/>
              <a:buNone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‘Final’ may mean after the population has not improved for a certain</a:t>
            </a:r>
            <a:r>
              <a:rPr lang="en-NZ" baseline="0" dirty="0" smtClean="0"/>
              <a:t> amount of time.</a:t>
            </a:r>
          </a:p>
          <a:p>
            <a:endParaRPr lang="en-NZ" baseline="0" dirty="0" smtClean="0"/>
          </a:p>
          <a:p>
            <a:r>
              <a:rPr lang="en-NZ" baseline="0" dirty="0" smtClean="0"/>
              <a:t>Number of generations will show improvements in genetic algorithm, clock time will show gains from distributed computing.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18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This is just one example of a feedforward neural network. The number of layers and neurons will</a:t>
            </a:r>
            <a:r>
              <a:rPr lang="en-NZ" baseline="0" dirty="0" smtClean="0"/>
              <a:t> vary.</a:t>
            </a:r>
            <a:endParaRPr lang="en-NZ" dirty="0" smtClean="0"/>
          </a:p>
          <a:p>
            <a:r>
              <a:rPr lang="en-NZ" dirty="0" smtClean="0"/>
              <a:t>Describe</a:t>
            </a:r>
            <a:r>
              <a:rPr lang="en-NZ" baseline="0" dirty="0" smtClean="0"/>
              <a:t> operation of the neural network:</a:t>
            </a:r>
          </a:p>
          <a:p>
            <a:pPr>
              <a:buFontTx/>
              <a:buChar char="-"/>
            </a:pPr>
            <a:r>
              <a:rPr lang="en-NZ" baseline="0" dirty="0" smtClean="0"/>
              <a:t> We have and input layer, a hidden layer, and an output layer. </a:t>
            </a:r>
          </a:p>
          <a:p>
            <a:pPr>
              <a:buFontTx/>
              <a:buChar char="-"/>
            </a:pPr>
            <a:r>
              <a:rPr lang="en-NZ" baseline="0" dirty="0" smtClean="0"/>
              <a:t> We have two inputs, and also a bias, which helps to account for variation not attributed to inputs.</a:t>
            </a:r>
          </a:p>
          <a:p>
            <a:pPr>
              <a:buFontTx/>
              <a:buChar char="-"/>
            </a:pPr>
            <a:r>
              <a:rPr lang="en-NZ" baseline="0" dirty="0" smtClean="0"/>
              <a:t> Each connection has a weight associated with it.</a:t>
            </a:r>
          </a:p>
          <a:p>
            <a:pPr>
              <a:buFontTx/>
              <a:buChar char="-"/>
            </a:pPr>
            <a:r>
              <a:rPr lang="en-NZ" baseline="0" dirty="0" smtClean="0"/>
              <a:t> The hidden neurons take the weighted sum of inputs, processed by a transfer function (commonly sigmoid function, such as logistic).</a:t>
            </a:r>
          </a:p>
          <a:p>
            <a:pPr>
              <a:buFontTx/>
              <a:buChar char="-"/>
            </a:pPr>
            <a:r>
              <a:rPr lang="en-NZ" baseline="0" dirty="0" smtClean="0"/>
              <a:t> This creates and output from each hidden node.</a:t>
            </a:r>
          </a:p>
          <a:p>
            <a:pPr>
              <a:buFontTx/>
              <a:buChar char="-"/>
            </a:pPr>
            <a:r>
              <a:rPr lang="en-NZ" baseline="0" dirty="0" smtClean="0"/>
              <a:t> The output nodes also take the weighted sum of their inputs, and process the result with a transfer function (linear or non-linear).</a:t>
            </a:r>
          </a:p>
          <a:p>
            <a:pPr>
              <a:buFontTx/>
              <a:buChar char="-"/>
            </a:pPr>
            <a:r>
              <a:rPr lang="en-NZ" baseline="0" dirty="0" smtClean="0"/>
              <a:t> This provides a mapping of inputs to outputs, with the non-linear transfer function of the hidden nodes allowing highly non-linear mapping.</a:t>
            </a:r>
          </a:p>
          <a:p>
            <a:pPr>
              <a:buFontTx/>
              <a:buChar char="-"/>
            </a:pPr>
            <a:endParaRPr lang="en-NZ" baseline="0" dirty="0" smtClean="0"/>
          </a:p>
          <a:p>
            <a:pPr>
              <a:buFontTx/>
              <a:buChar char="-"/>
            </a:pPr>
            <a:r>
              <a:rPr lang="en-NZ" baseline="0" dirty="0" smtClean="0"/>
              <a:t> In our tank example, we may have two input nodes, which give the relative position of the nearest mine to the robot.</a:t>
            </a:r>
          </a:p>
          <a:p>
            <a:pPr>
              <a:buFontTx/>
              <a:buChar char="-"/>
            </a:pPr>
            <a:r>
              <a:rPr lang="en-NZ" baseline="0" dirty="0" smtClean="0"/>
              <a:t> We would have two output nodes in this case, which determined the speed of each of the tracks, controlling the direction and speed of movement.</a:t>
            </a:r>
          </a:p>
          <a:p>
            <a:pPr>
              <a:buFontTx/>
              <a:buChar char="-"/>
            </a:pPr>
            <a:endParaRPr lang="en-NZ" baseline="0" dirty="0" smtClean="0"/>
          </a:p>
          <a:p>
            <a:pPr>
              <a:buFontTx/>
              <a:buChar char="-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Describe</a:t>
            </a:r>
            <a:r>
              <a:rPr lang="en-NZ" baseline="0" dirty="0" smtClean="0"/>
              <a:t> supervised learning methods:</a:t>
            </a:r>
          </a:p>
          <a:p>
            <a:pPr>
              <a:buFontTx/>
              <a:buChar char="-"/>
            </a:pPr>
            <a:r>
              <a:rPr lang="en-NZ" baseline="0" dirty="0" smtClean="0"/>
              <a:t> Input data is presented to the network, along with the target output.</a:t>
            </a:r>
          </a:p>
          <a:p>
            <a:pPr>
              <a:buFontTx/>
              <a:buChar char="-"/>
            </a:pPr>
            <a:r>
              <a:rPr lang="en-NZ" baseline="0" dirty="0" smtClean="0"/>
              <a:t> The actual output of the network is compared with the target output</a:t>
            </a:r>
          </a:p>
          <a:p>
            <a:pPr>
              <a:buFontTx/>
              <a:buChar char="-"/>
            </a:pPr>
            <a:r>
              <a:rPr lang="en-NZ" baseline="0" dirty="0" smtClean="0"/>
              <a:t> The error in the output of each output node is used to adjust the weights.</a:t>
            </a:r>
          </a:p>
          <a:p>
            <a:pPr>
              <a:buFontTx/>
              <a:buChar char="-"/>
            </a:pPr>
            <a:r>
              <a:rPr lang="en-NZ" baseline="0" dirty="0" smtClean="0"/>
              <a:t> Each weight is adjusted in a direction which will help to reduce the output errors (Won’t go in to detail of how).</a:t>
            </a:r>
          </a:p>
          <a:p>
            <a:pPr>
              <a:buFontTx/>
              <a:buNone/>
            </a:pPr>
            <a:r>
              <a:rPr lang="en-NZ" baseline="0" dirty="0" smtClean="0"/>
              <a:t>  </a:t>
            </a:r>
          </a:p>
          <a:p>
            <a:pPr>
              <a:buFontTx/>
              <a:buChar char="-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Outputs</a:t>
            </a:r>
            <a:r>
              <a:rPr lang="en-NZ" baseline="0" dirty="0" smtClean="0"/>
              <a:t> not known because we can only know how well the robot performs after simulation.</a:t>
            </a:r>
          </a:p>
          <a:p>
            <a:endParaRPr lang="en-NZ" baseline="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Describe basic idea</a:t>
            </a:r>
            <a:r>
              <a:rPr lang="en-NZ" baseline="0" dirty="0" smtClean="0"/>
              <a:t> – we have generations, and </a:t>
            </a:r>
            <a:r>
              <a:rPr lang="en-NZ" baseline="0" dirty="0" smtClean="0"/>
              <a:t>new candidate solutions are created from the fittest individuals in a previous generation.</a:t>
            </a:r>
            <a:endParaRPr lang="en-NZ" dirty="0" smtClean="0"/>
          </a:p>
          <a:p>
            <a:r>
              <a:rPr lang="en-NZ" dirty="0" smtClean="0"/>
              <a:t>Describe</a:t>
            </a:r>
            <a:r>
              <a:rPr lang="en-NZ" baseline="0" dirty="0" smtClean="0"/>
              <a:t> what each technique is briefly.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Describe</a:t>
            </a:r>
            <a:r>
              <a:rPr lang="en-NZ" baseline="0" dirty="0" smtClean="0"/>
              <a:t> the five components as they relate to the tank example.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9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Describe how representation</a:t>
            </a:r>
            <a:r>
              <a:rPr lang="en-NZ" baseline="0" dirty="0" smtClean="0"/>
              <a:t> is important – will affect which genetic material is shared using standard crossover techniques.</a:t>
            </a:r>
          </a:p>
          <a:p>
            <a:r>
              <a:rPr lang="en-NZ" baseline="0" dirty="0" smtClean="0"/>
              <a:t>Explain how ‘function units’  can be broken. Flick back to last slide to show how a neurons inputs weights are split.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Explain parallel</a:t>
            </a:r>
            <a:r>
              <a:rPr lang="en-NZ" baseline="0" dirty="0" smtClean="0"/>
              <a:t> genetic algorithms, how they may help reduce problems with local minima/maxima. Add diversity through speciation.</a:t>
            </a:r>
          </a:p>
          <a:p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 will not be considering network</a:t>
            </a:r>
            <a:r>
              <a:rPr lang="en-NZ" baseline="0" dirty="0" smtClean="0"/>
              <a:t> topology evolution.</a:t>
            </a:r>
          </a:p>
          <a:p>
            <a:r>
              <a:rPr lang="en-NZ" baseline="0" dirty="0" smtClean="0"/>
              <a:t>Montana’s work may be useful, and may be extended with more processing power available.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3B0D7-3B3E-41D4-ABD2-CD5816C92CED}" type="slidenum">
              <a:rPr lang="en-NZ" smtClean="0"/>
              <a:t>15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0872EA-4441-4566-8B59-EA0930187C9F}" type="datetimeFigureOut">
              <a:rPr lang="en-NZ" smtClean="0"/>
              <a:pPr/>
              <a:t>12/08/2010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69B4E2-95FB-4758-9EB4-B6EC37DBCB5D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17658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Investigating techniques to improve </a:t>
            </a:r>
            <a:r>
              <a:rPr lang="en-NZ" dirty="0" smtClean="0"/>
              <a:t>the performance of genetic algorithms </a:t>
            </a:r>
            <a:r>
              <a:rPr lang="en-NZ" dirty="0" smtClean="0"/>
              <a:t>used to train </a:t>
            </a:r>
            <a:r>
              <a:rPr lang="en-NZ" dirty="0" smtClean="0"/>
              <a:t>neural networks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Cameron </a:t>
            </a:r>
            <a:r>
              <a:rPr lang="en-NZ" dirty="0" smtClean="0"/>
              <a:t>Soulsby</a:t>
            </a:r>
          </a:p>
          <a:p>
            <a:r>
              <a:rPr lang="en-NZ" dirty="0" smtClean="0"/>
              <a:t>Honours Dissertation Proposal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 am working on this diagram now, </a:t>
            </a:r>
          </a:p>
          <a:p>
            <a:endParaRPr lang="en-NZ" dirty="0" smtClean="0"/>
          </a:p>
          <a:p>
            <a:pPr>
              <a:buNone/>
            </a:pPr>
            <a:r>
              <a:rPr lang="en-NZ" dirty="0" smtClean="0"/>
              <a:t>	Will show two networks, with their encoded genome. The genomes will then be crossed and mutated, to get a new genome, and the will be decoded to new network…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Genetic algorithm diagram</a:t>
            </a:r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</a:t>
            </a:r>
            <a:r>
              <a:rPr lang="en-NZ" dirty="0" smtClean="0"/>
              <a:t>xample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Traditional crossover methods may be inefficient</a:t>
            </a:r>
          </a:p>
          <a:p>
            <a:pPr lvl="1"/>
            <a:r>
              <a:rPr lang="en-NZ" dirty="0" smtClean="0"/>
              <a:t>Representation method</a:t>
            </a:r>
          </a:p>
          <a:p>
            <a:pPr lvl="1"/>
            <a:r>
              <a:rPr lang="en-NZ" dirty="0"/>
              <a:t>F</a:t>
            </a:r>
            <a:r>
              <a:rPr lang="en-NZ" dirty="0" smtClean="0"/>
              <a:t>unctional units broken by standard crossover</a:t>
            </a:r>
          </a:p>
          <a:p>
            <a:pPr lvl="1"/>
            <a:r>
              <a:rPr lang="en-NZ" dirty="0" smtClean="0"/>
              <a:t>Permutation </a:t>
            </a:r>
            <a:r>
              <a:rPr lang="en-NZ" dirty="0" smtClean="0"/>
              <a:t>problem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Local maxima may lead to sub-optimal solutions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Large c</a:t>
            </a:r>
            <a:r>
              <a:rPr lang="en-NZ" dirty="0" smtClean="0"/>
              <a:t>omputation </a:t>
            </a:r>
            <a:r>
              <a:rPr lang="en-NZ" dirty="0" smtClean="0"/>
              <a:t>requirements</a:t>
            </a:r>
          </a:p>
          <a:p>
            <a:pPr lvl="1">
              <a:buNone/>
            </a:pPr>
            <a:endParaRPr lang="en-NZ" dirty="0" smtClean="0"/>
          </a:p>
          <a:p>
            <a:pPr lvl="1"/>
            <a:endParaRPr lang="en-NZ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 which arise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‘permutation problem’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5832742" cy="43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Investigate techniques to improve the performance of genetic algorithms in training neural networks.</a:t>
            </a:r>
          </a:p>
          <a:p>
            <a:endParaRPr lang="en-NZ" dirty="0" smtClean="0"/>
          </a:p>
          <a:p>
            <a:r>
              <a:rPr lang="en-NZ" dirty="0" smtClean="0"/>
              <a:t> The following areas will be investigated:</a:t>
            </a:r>
          </a:p>
          <a:p>
            <a:pPr lvl="1"/>
            <a:r>
              <a:rPr lang="en-NZ" dirty="0" smtClean="0"/>
              <a:t>Crossover/mutation methods</a:t>
            </a:r>
          </a:p>
          <a:p>
            <a:pPr lvl="1"/>
            <a:r>
              <a:rPr lang="en-NZ" dirty="0" smtClean="0"/>
              <a:t>Parallel genetic algorithms</a:t>
            </a:r>
          </a:p>
          <a:p>
            <a:pPr lvl="1"/>
            <a:r>
              <a:rPr lang="en-NZ" dirty="0" smtClean="0"/>
              <a:t>Distributed computing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Objective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Genetic algorithms are commonly used with neural networks, both to train weights and to evolve network topology.</a:t>
            </a:r>
          </a:p>
          <a:p>
            <a:endParaRPr lang="en-NZ" dirty="0" smtClean="0"/>
          </a:p>
          <a:p>
            <a:r>
              <a:rPr lang="en-NZ" dirty="0" smtClean="0"/>
              <a:t>Several crossover methods have been developed to attempt to reduce problem described above. David Montana (1989) tested a range of different crossover and mutation techniques in a genetic algorithm for training a neural network.</a:t>
            </a:r>
          </a:p>
          <a:p>
            <a:endParaRPr lang="en-NZ" dirty="0" smtClean="0"/>
          </a:p>
          <a:p>
            <a:r>
              <a:rPr lang="en-NZ" dirty="0" smtClean="0"/>
              <a:t>Parallel genetic algorithms have been shown to reduce problems caused by local maxima.</a:t>
            </a:r>
          </a:p>
          <a:p>
            <a:endParaRPr lang="en-NZ" dirty="0" smtClean="0"/>
          </a:p>
          <a:p>
            <a:r>
              <a:rPr lang="en-NZ" dirty="0" smtClean="0"/>
              <a:t>Distributed computing has been used in training neural network with supervised learning methods, providing significant speed-ups.</a:t>
            </a:r>
            <a:endParaRPr lang="en-NZ" dirty="0" smtClean="0"/>
          </a:p>
          <a:p>
            <a:pPr>
              <a:buNone/>
            </a:pP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Previous work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Develop test problem and measure initial performance.</a:t>
            </a:r>
          </a:p>
          <a:p>
            <a:endParaRPr lang="en-NZ" dirty="0" smtClean="0"/>
          </a:p>
          <a:p>
            <a:r>
              <a:rPr lang="en-NZ" dirty="0" smtClean="0"/>
              <a:t>Implement new </a:t>
            </a:r>
            <a:r>
              <a:rPr lang="en-NZ" dirty="0" smtClean="0"/>
              <a:t>recombination/mutation </a:t>
            </a:r>
            <a:r>
              <a:rPr lang="en-NZ" dirty="0" smtClean="0"/>
              <a:t>methods and compare performance</a:t>
            </a:r>
          </a:p>
          <a:p>
            <a:pPr lvl="1"/>
            <a:r>
              <a:rPr lang="en-NZ" dirty="0" smtClean="0"/>
              <a:t>Node-level crossover </a:t>
            </a:r>
          </a:p>
          <a:p>
            <a:pPr lvl="1"/>
            <a:r>
              <a:rPr lang="en-NZ" dirty="0" smtClean="0"/>
              <a:t>Mutation within nodes</a:t>
            </a:r>
          </a:p>
          <a:p>
            <a:pPr lvl="1"/>
            <a:r>
              <a:rPr lang="en-NZ" dirty="0" smtClean="0"/>
              <a:t>Rearrangement of node order to overcome permutation </a:t>
            </a:r>
            <a:r>
              <a:rPr lang="en-NZ" dirty="0" smtClean="0"/>
              <a:t>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 and testing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different types of parallel genetic algorithms and compare performance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Number of populations</a:t>
            </a:r>
          </a:p>
          <a:p>
            <a:pPr lvl="1"/>
            <a:r>
              <a:rPr lang="en-NZ" dirty="0" smtClean="0"/>
              <a:t>Population size</a:t>
            </a:r>
          </a:p>
          <a:p>
            <a:pPr lvl="1"/>
            <a:r>
              <a:rPr lang="en-NZ" dirty="0" smtClean="0"/>
              <a:t>Migration rates</a:t>
            </a:r>
          </a:p>
          <a:p>
            <a:pPr>
              <a:buNone/>
            </a:pPr>
            <a:endParaRPr lang="en-NZ" dirty="0" smtClean="0"/>
          </a:p>
          <a:p>
            <a:r>
              <a:rPr lang="en-NZ" dirty="0" smtClean="0"/>
              <a:t>Investigate gains from distributed computing</a:t>
            </a:r>
          </a:p>
          <a:p>
            <a:pPr lvl="1"/>
            <a:r>
              <a:rPr lang="en-NZ" dirty="0" smtClean="0"/>
              <a:t>Using condor to harness power of computers in labs on campus.</a:t>
            </a:r>
            <a:endParaRPr lang="en-NZ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/>
              <a:t>Implementation and testing</a:t>
            </a:r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Evaluate the performance gains achieved from implementing different </a:t>
            </a:r>
            <a:r>
              <a:rPr lang="en-NZ" dirty="0" smtClean="0"/>
              <a:t>techniques.</a:t>
            </a:r>
          </a:p>
          <a:p>
            <a:endParaRPr lang="en-NZ" dirty="0" smtClean="0"/>
          </a:p>
          <a:p>
            <a:r>
              <a:rPr lang="en-NZ" dirty="0" smtClean="0"/>
              <a:t>Possible measures may include:</a:t>
            </a:r>
            <a:endParaRPr lang="en-NZ" dirty="0" smtClean="0"/>
          </a:p>
          <a:p>
            <a:pPr lvl="1"/>
            <a:r>
              <a:rPr lang="en-NZ" dirty="0" smtClean="0"/>
              <a:t>Quality of final solutions</a:t>
            </a:r>
          </a:p>
          <a:p>
            <a:pPr lvl="1"/>
            <a:r>
              <a:rPr lang="en-NZ" dirty="0" smtClean="0"/>
              <a:t>Number of generations to reach a desired fitness</a:t>
            </a:r>
          </a:p>
          <a:p>
            <a:pPr lvl="1"/>
            <a:r>
              <a:rPr lang="en-NZ" dirty="0" smtClean="0"/>
              <a:t>Clock time taken to reach a desired fitness</a:t>
            </a:r>
          </a:p>
          <a:p>
            <a:pPr lvl="1">
              <a:buNone/>
            </a:pP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Evaluation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829761"/>
          </a:xfrm>
        </p:spPr>
        <p:txBody>
          <a:bodyPr/>
          <a:lstStyle/>
          <a:p>
            <a:r>
              <a:rPr lang="en-NZ" dirty="0" smtClean="0"/>
              <a:t>Thank you for your time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NZ" sz="4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Imagine we want to program a robot to dispose of mines from a mine field, using information on the position of the closest mine to navigate. </a:t>
            </a:r>
          </a:p>
          <a:p>
            <a:r>
              <a:rPr lang="en-NZ" dirty="0" smtClean="0"/>
              <a:t>We could write code to direct the robot toward the nearest mine.</a:t>
            </a:r>
          </a:p>
          <a:p>
            <a:pPr lvl="1"/>
            <a:r>
              <a:rPr lang="en-NZ" dirty="0" smtClean="0"/>
              <a:t>What happens if we want to change the behaviour of the robot, say to avoid certain types of mine?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>
            <a:normAutofit/>
          </a:bodyPr>
          <a:lstStyle/>
          <a:p>
            <a:r>
              <a:rPr lang="en-NZ" dirty="0" smtClean="0"/>
              <a:t>We want a system which will allow the robot to make decisions based on inputs, and to learn new behaviours.</a:t>
            </a:r>
            <a:endParaRPr lang="en-NZ" dirty="0" smtClean="0"/>
          </a:p>
          <a:p>
            <a:pPr>
              <a:buNone/>
            </a:pPr>
            <a:endParaRPr lang="en-NZ" dirty="0" smtClean="0"/>
          </a:p>
          <a:p>
            <a:r>
              <a:rPr lang="en-NZ" dirty="0" smtClean="0"/>
              <a:t>A </a:t>
            </a:r>
            <a:r>
              <a:rPr lang="en-NZ" dirty="0" smtClean="0"/>
              <a:t>neural network </a:t>
            </a:r>
            <a:r>
              <a:rPr lang="en-NZ" dirty="0" smtClean="0"/>
              <a:t>can </a:t>
            </a:r>
            <a:r>
              <a:rPr lang="en-NZ" dirty="0" smtClean="0"/>
              <a:t>be used as the robot’s ‘</a:t>
            </a:r>
            <a:r>
              <a:rPr lang="en-NZ" dirty="0" smtClean="0"/>
              <a:t>brain’.</a:t>
            </a:r>
            <a:r>
              <a:rPr lang="en-NZ" dirty="0" smtClean="0"/>
              <a:t> This can </a:t>
            </a:r>
            <a:r>
              <a:rPr lang="en-NZ" dirty="0" smtClean="0"/>
              <a:t>allow </a:t>
            </a:r>
            <a:r>
              <a:rPr lang="en-NZ" dirty="0" smtClean="0"/>
              <a:t>a complex non-linear mapping of inputs to </a:t>
            </a:r>
            <a:r>
              <a:rPr lang="en-NZ" dirty="0" smtClean="0"/>
              <a:t>outputs, and the neural network can be trained to provide different behaviour.</a:t>
            </a:r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Neural networks are an optimization and learning </a:t>
            </a:r>
            <a:r>
              <a:rPr lang="en-NZ" dirty="0" smtClean="0"/>
              <a:t>techniqu</a:t>
            </a:r>
            <a:r>
              <a:rPr lang="en-NZ" dirty="0" smtClean="0"/>
              <a:t>e</a:t>
            </a:r>
            <a:r>
              <a:rPr lang="en-NZ" dirty="0" smtClean="0"/>
              <a:t> </a:t>
            </a:r>
            <a:r>
              <a:rPr lang="en-NZ" dirty="0" smtClean="0"/>
              <a:t>inspired by research into the nature of the brain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Feedforward neural networks are a common and simple form of neural network, used in a wide range of applications.</a:t>
            </a:r>
            <a:endParaRPr lang="en-NZ" dirty="0" smtClean="0"/>
          </a:p>
          <a:p>
            <a:pPr>
              <a:buNone/>
            </a:pP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Neural Networks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Diagram of a simple feedforward neural network</a:t>
            </a:r>
            <a:endParaRPr lang="en-NZ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40768"/>
            <a:ext cx="4585457" cy="450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The weights of the neural network are usually initialised randomly. At this point, it is unlikely that the network will perform as desired.</a:t>
            </a:r>
          </a:p>
          <a:p>
            <a:endParaRPr lang="en-NZ" dirty="0" smtClean="0"/>
          </a:p>
          <a:p>
            <a:r>
              <a:rPr lang="en-NZ" dirty="0" smtClean="0"/>
              <a:t>Training </a:t>
            </a:r>
            <a:r>
              <a:rPr lang="en-NZ" dirty="0" smtClean="0"/>
              <a:t>neural networks involves adjustment of the connection weights.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Commonly, supervised learning methods are used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This requires that target outputs are known.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the example described, the specific target outputs are not known, so supervised learning techniques are not suitable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In this type of situation, a genetic algorithm can be used to train the neural network.</a:t>
            </a:r>
            <a:endParaRPr lang="en-NZ" dirty="0" smtClean="0"/>
          </a:p>
          <a:p>
            <a:pPr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Training the robot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Genetic algorithms </a:t>
            </a:r>
            <a:r>
              <a:rPr lang="en-NZ" dirty="0" smtClean="0"/>
              <a:t>are another form </a:t>
            </a:r>
            <a:r>
              <a:rPr lang="en-NZ" dirty="0"/>
              <a:t>of optimization algorithm, also based on a biological process.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They mimic </a:t>
            </a:r>
            <a:r>
              <a:rPr lang="en-NZ" dirty="0"/>
              <a:t>the process of natural evolution, using techniques such </a:t>
            </a:r>
            <a:r>
              <a:rPr lang="en-NZ" dirty="0" smtClean="0"/>
              <a:t>as:</a:t>
            </a:r>
          </a:p>
          <a:p>
            <a:pPr lvl="1"/>
            <a:r>
              <a:rPr lang="en-NZ" dirty="0" smtClean="0"/>
              <a:t>I</a:t>
            </a:r>
            <a:r>
              <a:rPr lang="en-NZ" dirty="0" smtClean="0"/>
              <a:t>nheritance</a:t>
            </a:r>
          </a:p>
          <a:p>
            <a:pPr lvl="1"/>
            <a:r>
              <a:rPr lang="en-NZ" dirty="0" smtClean="0"/>
              <a:t>M</a:t>
            </a:r>
            <a:r>
              <a:rPr lang="en-NZ" dirty="0" smtClean="0"/>
              <a:t>utation </a:t>
            </a:r>
          </a:p>
          <a:p>
            <a:pPr lvl="1"/>
            <a:r>
              <a:rPr lang="en-NZ" dirty="0" smtClean="0"/>
              <a:t>Selection</a:t>
            </a:r>
          </a:p>
          <a:p>
            <a:pPr lvl="1"/>
            <a:r>
              <a:rPr lang="en-NZ" dirty="0" smtClean="0"/>
              <a:t>C</a:t>
            </a:r>
            <a:r>
              <a:rPr lang="en-NZ" dirty="0" smtClean="0"/>
              <a:t>rossover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Genetic Algorithms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Encoding to get representation of solution</a:t>
            </a:r>
          </a:p>
          <a:p>
            <a:r>
              <a:rPr lang="en-NZ" dirty="0" smtClean="0"/>
              <a:t>Initialisation of population</a:t>
            </a:r>
          </a:p>
          <a:p>
            <a:r>
              <a:rPr lang="en-NZ" dirty="0" smtClean="0"/>
              <a:t>Fitness evaluation</a:t>
            </a:r>
          </a:p>
          <a:p>
            <a:r>
              <a:rPr lang="en-NZ" dirty="0" smtClean="0"/>
              <a:t>Recombination/mutation operators</a:t>
            </a:r>
          </a:p>
          <a:p>
            <a:r>
              <a:rPr lang="en-NZ" dirty="0" smtClean="0"/>
              <a:t>Parameter settings</a:t>
            </a:r>
          </a:p>
          <a:p>
            <a:endParaRPr lang="en-NZ" dirty="0" smtClean="0"/>
          </a:p>
          <a:p>
            <a:pPr>
              <a:buNone/>
            </a:pPr>
            <a:r>
              <a:rPr lang="en-NZ" dirty="0" smtClean="0"/>
              <a:t>How can this be applied to our example?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Elements of a genetic algorithm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640</TotalTime>
  <Words>1178</Words>
  <Application>Microsoft Office PowerPoint</Application>
  <PresentationFormat>On-screen Show (4:3)</PresentationFormat>
  <Paragraphs>144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Investigating techniques to improve the performance of genetic algorithms used to train neural networks</vt:lpstr>
      <vt:lpstr>Introduction</vt:lpstr>
      <vt:lpstr>Slide 3</vt:lpstr>
      <vt:lpstr>Neural Networks</vt:lpstr>
      <vt:lpstr>Diagram of a simple feedforward neural network</vt:lpstr>
      <vt:lpstr>Learning</vt:lpstr>
      <vt:lpstr>Training the robot</vt:lpstr>
      <vt:lpstr>Genetic Algorithms</vt:lpstr>
      <vt:lpstr>Elements of a genetic algorithm</vt:lpstr>
      <vt:lpstr>Genetic algorithm diagram</vt:lpstr>
      <vt:lpstr>Example</vt:lpstr>
      <vt:lpstr>Problems which arise</vt:lpstr>
      <vt:lpstr>The ‘permutation problem’</vt:lpstr>
      <vt:lpstr>Objective</vt:lpstr>
      <vt:lpstr>Previous work</vt:lpstr>
      <vt:lpstr>Implementation and testing</vt:lpstr>
      <vt:lpstr>Implementation and testing</vt:lpstr>
      <vt:lpstr>Evaluation</vt:lpstr>
      <vt:lpstr>Thank you for your time</vt:lpstr>
    </vt:vector>
  </TitlesOfParts>
  <Company>Lincoln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Soulsby</dc:creator>
  <cp:lastModifiedBy>Cameron Soulsby</cp:lastModifiedBy>
  <cp:revision>48</cp:revision>
  <dcterms:created xsi:type="dcterms:W3CDTF">2010-08-10T00:47:50Z</dcterms:created>
  <dcterms:modified xsi:type="dcterms:W3CDTF">2010-08-11T22:06:05Z</dcterms:modified>
</cp:coreProperties>
</file>