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281" r:id="rId3"/>
    <p:sldId id="258" r:id="rId4"/>
    <p:sldId id="259" r:id="rId5"/>
    <p:sldId id="261" r:id="rId6"/>
    <p:sldId id="280" r:id="rId7"/>
    <p:sldId id="282" r:id="rId8"/>
    <p:sldId id="283" r:id="rId9"/>
    <p:sldId id="262" r:id="rId10"/>
    <p:sldId id="263" r:id="rId11"/>
    <p:sldId id="264" r:id="rId12"/>
    <p:sldId id="265" r:id="rId13"/>
    <p:sldId id="266" r:id="rId14"/>
    <p:sldId id="260" r:id="rId15"/>
    <p:sldId id="268" r:id="rId16"/>
    <p:sldId id="272" r:id="rId17"/>
    <p:sldId id="267" r:id="rId18"/>
    <p:sldId id="269" r:id="rId19"/>
    <p:sldId id="270" r:id="rId20"/>
    <p:sldId id="271" r:id="rId21"/>
    <p:sldId id="273" r:id="rId22"/>
    <p:sldId id="274" r:id="rId23"/>
    <p:sldId id="275" r:id="rId24"/>
    <p:sldId id="276" r:id="rId25"/>
    <p:sldId id="277" r:id="rId26"/>
    <p:sldId id="278" r:id="rId27"/>
    <p:sldId id="279" r:id="rId28"/>
    <p:sldId id="284" r:id="rId29"/>
    <p:sldId id="285" r:id="rId30"/>
    <p:sldId id="287" r:id="rId31"/>
    <p:sldId id="288" r:id="rId32"/>
    <p:sldId id="286" r:id="rId33"/>
    <p:sldId id="289" r:id="rId34"/>
    <p:sldId id="290" r:id="rId35"/>
    <p:sldId id="292" r:id="rId36"/>
    <p:sldId id="298" r:id="rId37"/>
    <p:sldId id="299" r:id="rId38"/>
    <p:sldId id="291" r:id="rId39"/>
    <p:sldId id="293" r:id="rId40"/>
    <p:sldId id="297" r:id="rId41"/>
    <p:sldId id="300" r:id="rId42"/>
    <p:sldId id="294" r:id="rId43"/>
    <p:sldId id="296" r:id="rId44"/>
    <p:sldId id="295" r:id="rId45"/>
    <p:sldId id="302" r:id="rId46"/>
    <p:sldId id="301" r:id="rId47"/>
    <p:sldId id="303" r:id="rId48"/>
    <p:sldId id="318" r:id="rId49"/>
    <p:sldId id="304" r:id="rId50"/>
    <p:sldId id="319" r:id="rId51"/>
    <p:sldId id="305" r:id="rId52"/>
    <p:sldId id="306" r:id="rId53"/>
    <p:sldId id="320" r:id="rId54"/>
    <p:sldId id="307" r:id="rId55"/>
    <p:sldId id="308" r:id="rId56"/>
    <p:sldId id="310" r:id="rId57"/>
    <p:sldId id="309" r:id="rId58"/>
    <p:sldId id="311" r:id="rId59"/>
    <p:sldId id="312" r:id="rId60"/>
    <p:sldId id="321" r:id="rId61"/>
    <p:sldId id="313" r:id="rId62"/>
    <p:sldId id="314" r:id="rId63"/>
    <p:sldId id="315" r:id="rId64"/>
    <p:sldId id="316" r:id="rId65"/>
    <p:sldId id="324" r:id="rId66"/>
    <p:sldId id="317" r:id="rId67"/>
    <p:sldId id="322" r:id="rId68"/>
    <p:sldId id="323" r:id="rId69"/>
    <p:sldId id="325" r:id="rId70"/>
    <p:sldId id="326" r:id="rId71"/>
    <p:sldId id="331" r:id="rId72"/>
    <p:sldId id="332" r:id="rId73"/>
    <p:sldId id="327" r:id="rId74"/>
    <p:sldId id="329" r:id="rId75"/>
    <p:sldId id="330" r:id="rId76"/>
    <p:sldId id="328" r:id="rId77"/>
    <p:sldId id="333"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256"/>
            <p14:sldId id="281"/>
            <p14:sldId id="258"/>
            <p14:sldId id="259"/>
            <p14:sldId id="261"/>
            <p14:sldId id="280"/>
            <p14:sldId id="282"/>
            <p14:sldId id="283"/>
            <p14:sldId id="262"/>
            <p14:sldId id="263"/>
            <p14:sldId id="264"/>
            <p14:sldId id="265"/>
            <p14:sldId id="266"/>
            <p14:sldId id="260"/>
            <p14:sldId id="268"/>
            <p14:sldId id="272"/>
            <p14:sldId id="267"/>
            <p14:sldId id="269"/>
            <p14:sldId id="270"/>
            <p14:sldId id="271"/>
            <p14:sldId id="273"/>
            <p14:sldId id="274"/>
            <p14:sldId id="275"/>
            <p14:sldId id="276"/>
            <p14:sldId id="277"/>
            <p14:sldId id="278"/>
            <p14:sldId id="279"/>
          </p14:sldIdLst>
        </p14:section>
        <p14:section name="Comments" id="{00C8FDDE-C37F-4138-B692-D6230296CBFB}">
          <p14:sldIdLst>
            <p14:sldId id="284"/>
            <p14:sldId id="285"/>
            <p14:sldId id="287"/>
            <p14:sldId id="288"/>
            <p14:sldId id="286"/>
            <p14:sldId id="289"/>
            <p14:sldId id="290"/>
            <p14:sldId id="292"/>
          </p14:sldIdLst>
        </p14:section>
        <p14:section name="Python's Interactive Interpreter" id="{0505C1C0-82BA-4999-85B5-609D8E521011}">
          <p14:sldIdLst>
            <p14:sldId id="298"/>
            <p14:sldId id="299"/>
          </p14:sldIdLst>
        </p14:section>
        <p14:section name="Operators" id="{7A464A34-C952-4C33-853C-9D731FCAD405}">
          <p14:sldIdLst>
            <p14:sldId id="291"/>
            <p14:sldId id="293"/>
            <p14:sldId id="297"/>
            <p14:sldId id="300"/>
            <p14:sldId id="294"/>
            <p14:sldId id="296"/>
            <p14:sldId id="295"/>
            <p14:sldId id="302"/>
            <p14:sldId id="301"/>
            <p14:sldId id="303"/>
            <p14:sldId id="318"/>
            <p14:sldId id="304"/>
            <p14:sldId id="319"/>
            <p14:sldId id="305"/>
            <p14:sldId id="306"/>
            <p14:sldId id="320"/>
            <p14:sldId id="307"/>
            <p14:sldId id="308"/>
            <p14:sldId id="310"/>
            <p14:sldId id="309"/>
            <p14:sldId id="311"/>
            <p14:sldId id="312"/>
            <p14:sldId id="321"/>
            <p14:sldId id="313"/>
            <p14:sldId id="314"/>
            <p14:sldId id="315"/>
            <p14:sldId id="316"/>
            <p14:sldId id="324"/>
            <p14:sldId id="317"/>
            <p14:sldId id="322"/>
            <p14:sldId id="323"/>
            <p14:sldId id="325"/>
            <p14:sldId id="326"/>
            <p14:sldId id="331"/>
            <p14:sldId id="332"/>
            <p14:sldId id="327"/>
            <p14:sldId id="329"/>
            <p14:sldId id="330"/>
            <p14:sldId id="328"/>
            <p14:sldId id="33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4A174"/>
    <a:srgbClr val="B6A174"/>
    <a:srgbClr val="00FF00"/>
    <a:srgbClr val="008000"/>
    <a:srgbClr val="3138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85" autoAdjust="0"/>
    <p:restoredTop sz="88838" autoAdjust="0"/>
  </p:normalViewPr>
  <p:slideViewPr>
    <p:cSldViewPr>
      <p:cViewPr varScale="1">
        <p:scale>
          <a:sx n="103" d="100"/>
          <a:sy n="103" d="100"/>
        </p:scale>
        <p:origin x="65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18/01/2016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125208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1984795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1343425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4096574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349135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65</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216640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1296229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301693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830793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3681586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1415219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3588117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2206686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40793397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391945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9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930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4273941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41666199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31968849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2068513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12705053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31900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291508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691095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9457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663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469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633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7305190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76675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22258150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0339611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42152467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199376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18736588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8608541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22246839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8906279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4772701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2:</a:t>
            </a:r>
            <a:r>
              <a:rPr lang="en-US" dirty="0" smtClean="0"/>
              <a:t> Champion of Comments</a:t>
            </a:r>
            <a:endParaRPr lang="en-US" dirty="0"/>
          </a:p>
        </p:txBody>
      </p:sp>
    </p:spTree>
    <p:extLst>
      <p:ext uri="{BB962C8B-B14F-4D97-AF65-F5344CB8AC3E}">
        <p14:creationId xmlns:p14="http://schemas.microsoft.com/office/powerpoint/2010/main" val="1267815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24287144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9081543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8817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4449719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773045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Libraries</a:t>
            </a:r>
          </a:p>
          <a:p>
            <a:pPr lvl="1"/>
            <a:r>
              <a:rPr lang="en-GB" dirty="0" smtClean="0"/>
              <a:t>Debugging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11939160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9172407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30566815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76470350"/>
              </p:ext>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732924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3472536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42252897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Numbers</a:t>
            </a:r>
          </a:p>
          <a:p>
            <a:r>
              <a:rPr lang="en-US" dirty="0" smtClean="0"/>
              <a:t>Strings</a:t>
            </a:r>
          </a:p>
          <a:p>
            <a:r>
              <a:rPr lang="en-US" dirty="0" smtClean="0"/>
              <a:t>Booleans</a:t>
            </a:r>
          </a:p>
          <a:p>
            <a:r>
              <a:rPr lang="en-US" dirty="0" smtClean="0"/>
              <a:t>Lists and Tuples</a:t>
            </a:r>
          </a:p>
          <a:p>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Integer - </a:t>
            </a:r>
            <a:r>
              <a:rPr lang="en-US" dirty="0" err="1" smtClean="0"/>
              <a:t>int</a:t>
            </a:r>
            <a:r>
              <a:rPr lang="en-US" dirty="0" smtClean="0"/>
              <a:t>()</a:t>
            </a:r>
          </a:p>
          <a:p>
            <a:r>
              <a:rPr lang="en-US" dirty="0" smtClean="0"/>
              <a:t>Longs – long()</a:t>
            </a:r>
          </a:p>
          <a:p>
            <a:r>
              <a:rPr lang="en-US" dirty="0" smtClean="0"/>
              <a:t>Floats – float()</a:t>
            </a:r>
          </a:p>
          <a:p>
            <a:r>
              <a:rPr lang="en-US" dirty="0" smtClean="0"/>
              <a:t>Complex – complex()</a:t>
            </a:r>
            <a:endParaRPr lang="en-US" dirty="0"/>
          </a:p>
        </p:txBody>
      </p:sp>
      <p:sp>
        <p:nvSpPr>
          <p:cNvPr id="3" name="Title 2"/>
          <p:cNvSpPr>
            <a:spLocks noGrp="1"/>
          </p:cNvSpPr>
          <p:nvPr>
            <p:ph type="title"/>
          </p:nvPr>
        </p:nvSpPr>
        <p:spPr/>
        <p:txBody>
          <a:bodyPr/>
          <a:lstStyle/>
          <a:p>
            <a:r>
              <a:rPr lang="en-US" dirty="0" smtClean="0"/>
              <a:t>Numbers</a:t>
            </a:r>
            <a:endParaRPr lang="en-US" dirty="0"/>
          </a:p>
        </p:txBody>
      </p:sp>
    </p:spTree>
    <p:extLst>
      <p:ext uri="{BB962C8B-B14F-4D97-AF65-F5344CB8AC3E}">
        <p14:creationId xmlns:p14="http://schemas.microsoft.com/office/powerpoint/2010/main" val="34577247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endParaRPr lang="en-US" dirty="0"/>
          </a:p>
        </p:txBody>
      </p:sp>
      <p:sp>
        <p:nvSpPr>
          <p:cNvPr id="3" name="Title 2"/>
          <p:cNvSpPr>
            <a:spLocks noGrp="1"/>
          </p:cNvSpPr>
          <p:nvPr>
            <p:ph type="title"/>
          </p:nvPr>
        </p:nvSpPr>
        <p:spPr/>
        <p:txBody>
          <a:bodyPr/>
          <a:lstStyle/>
          <a:p>
            <a:r>
              <a:rPr lang="en-US" dirty="0" smtClean="0"/>
              <a:t>Numbers: Examples</a:t>
            </a:r>
            <a:endParaRPr lang="en-US" dirty="0"/>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is a string</a:t>
            </a:r>
          </a:p>
          <a:p>
            <a:r>
              <a:rPr lang="en-US" dirty="0" smtClean="0"/>
              <a:t>String manipulation</a:t>
            </a:r>
          </a:p>
          <a:p>
            <a:r>
              <a:rPr lang="en-US" dirty="0" smtClean="0"/>
              <a:t>String methods</a:t>
            </a:r>
            <a:endParaRPr lang="en-US" dirty="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5128136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Strings: Examples</a:t>
            </a:r>
            <a:endParaRPr lang="en-US" dirty="0"/>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True or False?</a:t>
            </a:r>
          </a:p>
          <a:p>
            <a:pPr lvl="1"/>
            <a:r>
              <a:rPr lang="en-US" dirty="0" smtClean="0"/>
              <a:t>The following values are considered False in Python:</a:t>
            </a:r>
          </a:p>
          <a:p>
            <a:pPr lvl="2"/>
            <a:r>
              <a:rPr lang="en-US" sz="2000" dirty="0" smtClean="0"/>
              <a:t>None</a:t>
            </a:r>
          </a:p>
          <a:p>
            <a:pPr lvl="2"/>
            <a:r>
              <a:rPr lang="en-US" sz="2000" dirty="0" smtClean="0"/>
              <a:t>False</a:t>
            </a:r>
          </a:p>
          <a:p>
            <a:pPr lvl="2"/>
            <a:r>
              <a:rPr lang="en-US" sz="2000" dirty="0" smtClean="0"/>
              <a:t>Zero of any numeric type, e.g. 0, 0L, 0.0, 0j</a:t>
            </a:r>
          </a:p>
          <a:p>
            <a:pPr lvl="2"/>
            <a:r>
              <a:rPr lang="en-US" sz="2000" dirty="0" smtClean="0"/>
              <a:t>Any empty sequence, e.g. ‘’,(),[]</a:t>
            </a:r>
          </a:p>
          <a:p>
            <a:pPr lvl="2"/>
            <a:r>
              <a:rPr lang="en-US" sz="2000" dirty="0" smtClean="0"/>
              <a:t>Any empty mapping, e.g. {}</a:t>
            </a:r>
          </a:p>
          <a:p>
            <a:pPr lvl="1"/>
            <a:r>
              <a:rPr lang="en-US" dirty="0" smtClean="0"/>
              <a:t>All other values are considered True</a:t>
            </a:r>
            <a:endParaRPr lang="en-US" dirty="0" smtClean="0"/>
          </a:p>
        </p:txBody>
      </p:sp>
      <p:sp>
        <p:nvSpPr>
          <p:cNvPr id="3" name="Title 2"/>
          <p:cNvSpPr>
            <a:spLocks noGrp="1"/>
          </p:cNvSpPr>
          <p:nvPr>
            <p:ph type="title"/>
          </p:nvPr>
        </p:nvSpPr>
        <p:spPr/>
        <p:txBody>
          <a:bodyPr/>
          <a:lstStyle/>
          <a:p>
            <a:r>
              <a:rPr lang="en-US" dirty="0" smtClean="0"/>
              <a:t>Booleans</a:t>
            </a:r>
            <a:endParaRPr lang="en-US" dirty="0"/>
          </a:p>
        </p:txBody>
      </p:sp>
    </p:spTree>
    <p:extLst>
      <p:ext uri="{BB962C8B-B14F-4D97-AF65-F5344CB8AC3E}">
        <p14:creationId xmlns:p14="http://schemas.microsoft.com/office/powerpoint/2010/main" val="26630234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In expressions</a:t>
            </a:r>
          </a:p>
          <a:p>
            <a:pPr lvl="1"/>
            <a:r>
              <a:rPr lang="en-US" dirty="0" smtClean="0"/>
              <a:t>Assignments: </a:t>
            </a:r>
            <a:r>
              <a:rPr lang="en-US" dirty="0" err="1" smtClean="0"/>
              <a:t>booleanVar</a:t>
            </a:r>
            <a:r>
              <a:rPr lang="en-US" dirty="0" smtClean="0"/>
              <a:t> = True</a:t>
            </a:r>
          </a:p>
          <a:p>
            <a:pPr lvl="1"/>
            <a:r>
              <a:rPr lang="en-US" dirty="0" smtClean="0"/>
              <a:t>Comparisons</a:t>
            </a:r>
          </a:p>
          <a:p>
            <a:pPr lvl="2"/>
            <a:r>
              <a:rPr lang="en-US" dirty="0" err="1" smtClean="0"/>
              <a:t>booleanVar</a:t>
            </a:r>
            <a:r>
              <a:rPr lang="en-US" dirty="0" smtClean="0"/>
              <a:t> == True</a:t>
            </a:r>
          </a:p>
          <a:p>
            <a:pPr lvl="2"/>
            <a:r>
              <a:rPr lang="en-US" dirty="0" err="1"/>
              <a:t>booleanVar</a:t>
            </a:r>
            <a:r>
              <a:rPr lang="en-US" dirty="0"/>
              <a:t> != True</a:t>
            </a:r>
          </a:p>
          <a:p>
            <a:pPr lvl="2"/>
            <a:r>
              <a:rPr lang="en-US" dirty="0" err="1" smtClean="0"/>
              <a:t>booleanVar</a:t>
            </a:r>
            <a:r>
              <a:rPr lang="en-US" dirty="0" smtClean="0"/>
              <a:t> is True</a:t>
            </a:r>
          </a:p>
          <a:p>
            <a:pPr lvl="2"/>
            <a:r>
              <a:rPr lang="en-US" dirty="0" err="1" smtClean="0"/>
              <a:t>booleanVar</a:t>
            </a:r>
            <a:r>
              <a:rPr lang="en-US" dirty="0" smtClean="0"/>
              <a:t> is not True</a:t>
            </a:r>
            <a:endParaRPr lang="en-US" dirty="0" smtClean="0"/>
          </a:p>
          <a:p>
            <a:pPr lvl="2"/>
            <a:r>
              <a:rPr lang="en-US" dirty="0" err="1" smtClean="0"/>
              <a:t>booleanVar</a:t>
            </a:r>
            <a:endParaRPr lang="en-US" dirty="0" smtClean="0"/>
          </a:p>
          <a:p>
            <a:pPr lvl="2"/>
            <a:r>
              <a:rPr lang="en-US" dirty="0" smtClean="0"/>
              <a:t>not </a:t>
            </a:r>
            <a:r>
              <a:rPr lang="en-US" dirty="0" err="1" smtClean="0"/>
              <a:t>booleanVar</a:t>
            </a:r>
            <a:endParaRPr lang="en-US" dirty="0"/>
          </a:p>
        </p:txBody>
      </p:sp>
      <p:sp>
        <p:nvSpPr>
          <p:cNvPr id="3" name="Title 2"/>
          <p:cNvSpPr>
            <a:spLocks noGrp="1"/>
          </p:cNvSpPr>
          <p:nvPr>
            <p:ph type="title"/>
          </p:nvPr>
        </p:nvSpPr>
        <p:spPr/>
        <p:txBody>
          <a:bodyPr/>
          <a:lstStyle/>
          <a:p>
            <a:r>
              <a:rPr lang="en-US" dirty="0" smtClean="0"/>
              <a:t>Booleans</a:t>
            </a:r>
            <a:endParaRPr lang="en-US" dirty="0"/>
          </a:p>
        </p:txBody>
      </p:sp>
    </p:spTree>
    <p:extLst>
      <p:ext uri="{BB962C8B-B14F-4D97-AF65-F5344CB8AC3E}">
        <p14:creationId xmlns:p14="http://schemas.microsoft.com/office/powerpoint/2010/main" val="371832105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Booleans: Examples</a:t>
            </a:r>
            <a:endParaRPr lang="en-US" dirty="0"/>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List</a:t>
            </a:r>
          </a:p>
          <a:p>
            <a:pPr lvl="1"/>
            <a:r>
              <a:rPr lang="en-US" sz="2400" dirty="0" smtClean="0"/>
              <a:t>Comma separated values between square brackets</a:t>
            </a:r>
          </a:p>
          <a:p>
            <a:pPr lvl="1"/>
            <a:r>
              <a:rPr lang="en-US" sz="2400" dirty="0" smtClean="0"/>
              <a:t>Each element has an index</a:t>
            </a:r>
          </a:p>
          <a:p>
            <a:pPr lvl="1"/>
            <a:r>
              <a:rPr lang="en-US" sz="2400" dirty="0" smtClean="0"/>
              <a:t>Elements can be of mixed data types</a:t>
            </a:r>
          </a:p>
          <a:p>
            <a:pPr lvl="1"/>
            <a:r>
              <a:rPr lang="en-US" sz="2400" dirty="0" smtClean="0"/>
              <a:t>Indices are zero-based</a:t>
            </a:r>
          </a:p>
          <a:p>
            <a:pPr lvl="1"/>
            <a:r>
              <a:rPr lang="en-US" sz="2400" dirty="0" smtClean="0"/>
              <a:t>Built-in functions include indexing, adding, slicing, checking for membership, and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List examples</a:t>
            </a:r>
          </a:p>
          <a:p>
            <a:pPr lvl="1"/>
            <a:r>
              <a:rPr lang="en-US" dirty="0" err="1" smtClean="0"/>
              <a:t>aList</a:t>
            </a:r>
            <a:r>
              <a:rPr lang="en-US" dirty="0" smtClean="0"/>
              <a:t> = [ 1, 2, 3, 5, 8, 13, 21 ]</a:t>
            </a:r>
          </a:p>
          <a:p>
            <a:pPr lvl="1"/>
            <a:r>
              <a:rPr lang="en-US" dirty="0" err="1" smtClean="0"/>
              <a:t>bList</a:t>
            </a:r>
            <a:r>
              <a:rPr lang="en-US" dirty="0" smtClean="0"/>
              <a:t> = [ ‘Homer’, ‘Marge’, ‘Bart’, ‘Lisa’, ‘Maggie’ ]</a:t>
            </a:r>
          </a:p>
          <a:p>
            <a:pPr lvl="1"/>
            <a:r>
              <a:rPr lang="en-US" dirty="0" err="1" smtClean="0"/>
              <a:t>cList</a:t>
            </a:r>
            <a:r>
              <a:rPr lang="en-US" dirty="0" smtClean="0"/>
              <a:t> = [ ‘Ford’, True, ‘</a:t>
            </a:r>
            <a:r>
              <a:rPr lang="en-US" dirty="0" err="1" smtClean="0"/>
              <a:t>Zaphod</a:t>
            </a:r>
            <a:r>
              <a:rPr lang="en-US" dirty="0" smtClean="0"/>
              <a:t>’, 42]</a:t>
            </a:r>
          </a:p>
          <a:p>
            <a:r>
              <a:rPr lang="en-US" dirty="0" smtClean="0"/>
              <a:t>Accessing</a:t>
            </a:r>
          </a:p>
          <a:p>
            <a:pPr lvl="1"/>
            <a:r>
              <a:rPr lang="en-US" dirty="0" err="1" smtClean="0"/>
              <a:t>aList</a:t>
            </a:r>
            <a:r>
              <a:rPr lang="en-US" dirty="0" smtClean="0"/>
              <a:t>[5]</a:t>
            </a:r>
          </a:p>
          <a:p>
            <a:pPr lvl="1"/>
            <a:r>
              <a:rPr lang="en-US" dirty="0" err="1" smtClean="0"/>
              <a:t>bList</a:t>
            </a:r>
            <a:r>
              <a:rPr lang="en-US" dirty="0" smtClean="0"/>
              <a:t>[1:3]</a:t>
            </a:r>
          </a:p>
        </p:txBody>
      </p:sp>
      <p:sp>
        <p:nvSpPr>
          <p:cNvPr id="3" name="Title 2"/>
          <p:cNvSpPr>
            <a:spLocks noGrp="1"/>
          </p:cNvSpPr>
          <p:nvPr>
            <p:ph type="title"/>
          </p:nvPr>
        </p:nvSpPr>
        <p:spPr/>
        <p:txBody>
          <a:bodyPr/>
          <a:lstStyle/>
          <a:p>
            <a:r>
              <a:rPr lang="en-US" dirty="0" smtClean="0"/>
              <a:t>Lists</a:t>
            </a:r>
            <a:endParaRPr lang="en-US" dirty="0"/>
          </a:p>
        </p:txBody>
      </p:sp>
    </p:spTree>
    <p:extLst>
      <p:ext uri="{BB962C8B-B14F-4D97-AF65-F5344CB8AC3E}">
        <p14:creationId xmlns:p14="http://schemas.microsoft.com/office/powerpoint/2010/main" val="4317245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Updating</a:t>
            </a:r>
          </a:p>
          <a:p>
            <a:pPr lvl="1"/>
            <a:r>
              <a:rPr lang="en-US" dirty="0" err="1" smtClean="0"/>
              <a:t>aList</a:t>
            </a:r>
            <a:r>
              <a:rPr lang="en-US" dirty="0" smtClean="0"/>
              <a:t>[5] = 15</a:t>
            </a:r>
          </a:p>
          <a:p>
            <a:pPr lvl="1"/>
            <a:r>
              <a:rPr lang="en-US" dirty="0" err="1" smtClean="0"/>
              <a:t>aList.append</a:t>
            </a:r>
            <a:r>
              <a:rPr lang="en-US" dirty="0" smtClean="0"/>
              <a:t>(15)</a:t>
            </a:r>
          </a:p>
          <a:p>
            <a:pPr lvl="1"/>
            <a:r>
              <a:rPr lang="en-US" dirty="0" err="1" smtClean="0"/>
              <a:t>aList.extend</a:t>
            </a:r>
            <a:r>
              <a:rPr lang="en-US" dirty="0" smtClean="0"/>
              <a:t>(</a:t>
            </a:r>
            <a:r>
              <a:rPr lang="en-US" dirty="0" err="1" smtClean="0"/>
              <a:t>bList</a:t>
            </a:r>
            <a:r>
              <a:rPr lang="en-US" dirty="0" smtClean="0"/>
              <a:t>)</a:t>
            </a:r>
          </a:p>
          <a:p>
            <a:pPr lvl="1"/>
            <a:r>
              <a:rPr lang="en-US" dirty="0" err="1" smtClean="0"/>
              <a:t>bList.remove</a:t>
            </a:r>
            <a:r>
              <a:rPr lang="en-US" dirty="0" smtClean="0"/>
              <a:t>(‘Bart’)</a:t>
            </a:r>
          </a:p>
          <a:p>
            <a:pPr lvl="1"/>
            <a:r>
              <a:rPr lang="en-US" dirty="0" err="1" smtClean="0"/>
              <a:t>bList.pop</a:t>
            </a:r>
            <a:r>
              <a:rPr lang="en-US" dirty="0" smtClean="0"/>
              <a:t>(2)</a:t>
            </a:r>
          </a:p>
          <a:p>
            <a:pPr lvl="1"/>
            <a:r>
              <a:rPr lang="en-US" dirty="0" err="1" smtClean="0"/>
              <a:t>bList.index</a:t>
            </a:r>
            <a:r>
              <a:rPr lang="en-US" dirty="0" smtClean="0"/>
              <a:t>(‘Maggie’)</a:t>
            </a:r>
          </a:p>
        </p:txBody>
      </p:sp>
      <p:sp>
        <p:nvSpPr>
          <p:cNvPr id="3" name="Title 2"/>
          <p:cNvSpPr>
            <a:spLocks noGrp="1"/>
          </p:cNvSpPr>
          <p:nvPr>
            <p:ph type="title"/>
          </p:nvPr>
        </p:nvSpPr>
        <p:spPr/>
        <p:txBody>
          <a:bodyPr/>
          <a:lstStyle/>
          <a:p>
            <a:r>
              <a:rPr lang="en-US" dirty="0" smtClean="0"/>
              <a:t>Lists</a:t>
            </a:r>
            <a:endParaRPr lang="en-US" dirty="0"/>
          </a:p>
        </p:txBody>
      </p:sp>
    </p:spTree>
    <p:extLst>
      <p:ext uri="{BB962C8B-B14F-4D97-AF65-F5344CB8AC3E}">
        <p14:creationId xmlns:p14="http://schemas.microsoft.com/office/powerpoint/2010/main" val="35296415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Tuple</a:t>
            </a:r>
          </a:p>
          <a:p>
            <a:pPr lvl="1"/>
            <a:r>
              <a:rPr lang="en-US" sz="2400" dirty="0"/>
              <a:t>Immutable sequence of objects</a:t>
            </a:r>
          </a:p>
          <a:p>
            <a:pPr lvl="1"/>
            <a:r>
              <a:rPr lang="en-US" sz="2400" dirty="0" smtClean="0"/>
              <a:t>Tuples are sequences, like Lists</a:t>
            </a:r>
          </a:p>
          <a:p>
            <a:pPr lvl="1"/>
            <a:r>
              <a:rPr lang="en-US" sz="2400" dirty="0" smtClean="0"/>
              <a:t>Uses parentheses instead of square brackets</a:t>
            </a:r>
          </a:p>
          <a:p>
            <a:pPr lvl="1"/>
            <a:r>
              <a:rPr lang="en-US" sz="2400" dirty="0"/>
              <a:t>Each element has an index</a:t>
            </a:r>
          </a:p>
          <a:p>
            <a:pPr lvl="1"/>
            <a:r>
              <a:rPr lang="en-US" sz="2400" dirty="0"/>
              <a:t>Elements can be of mixed data types</a:t>
            </a:r>
          </a:p>
          <a:p>
            <a:pPr lvl="1"/>
            <a:r>
              <a:rPr lang="en-US" sz="2400" dirty="0"/>
              <a:t>Indices are zero-based</a:t>
            </a:r>
          </a:p>
          <a:p>
            <a:pPr lvl="1"/>
            <a:r>
              <a:rPr lang="en-US" sz="2400" dirty="0"/>
              <a:t>Built-in functions for </a:t>
            </a:r>
            <a:r>
              <a:rPr lang="en-US" sz="2400" dirty="0" smtClean="0"/>
              <a:t>indexing, slicing</a:t>
            </a:r>
            <a:r>
              <a:rPr lang="en-US" sz="2400" dirty="0"/>
              <a:t>, checking for membership, and sequence length </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7449332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Tuple examples</a:t>
            </a:r>
          </a:p>
          <a:p>
            <a:pPr lvl="1"/>
            <a:r>
              <a:rPr lang="en-US" dirty="0" err="1" smtClean="0"/>
              <a:t>aTuple</a:t>
            </a:r>
            <a:r>
              <a:rPr lang="en-US" dirty="0" smtClean="0"/>
              <a:t> = ( 1, 2, 3, 4, 5, 6 )</a:t>
            </a:r>
          </a:p>
          <a:p>
            <a:pPr lvl="1"/>
            <a:r>
              <a:rPr lang="en-US" dirty="0" err="1" smtClean="0"/>
              <a:t>bTuple</a:t>
            </a:r>
            <a:r>
              <a:rPr lang="en-US" dirty="0" smtClean="0"/>
              <a:t> = ‘Peter’, ’Lois’, ’Chris’, ‘</a:t>
            </a:r>
            <a:r>
              <a:rPr lang="en-US" dirty="0" err="1" smtClean="0"/>
              <a:t>Stewie</a:t>
            </a:r>
            <a:r>
              <a:rPr lang="en-US" dirty="0" smtClean="0"/>
              <a:t>’</a:t>
            </a:r>
          </a:p>
          <a:p>
            <a:pPr lvl="1"/>
            <a:r>
              <a:rPr lang="en-US" dirty="0" err="1" smtClean="0"/>
              <a:t>cTuple</a:t>
            </a:r>
            <a:r>
              <a:rPr lang="en-US" dirty="0" smtClean="0"/>
              <a:t> = ( ‘Meg’, )</a:t>
            </a:r>
          </a:p>
          <a:p>
            <a:pPr lvl="1"/>
            <a:r>
              <a:rPr lang="en-US" dirty="0" err="1" smtClean="0"/>
              <a:t>dTuple</a:t>
            </a:r>
            <a:r>
              <a:rPr lang="en-US" dirty="0" smtClean="0"/>
              <a:t> = ()</a:t>
            </a:r>
          </a:p>
          <a:p>
            <a:r>
              <a:rPr lang="en-US" dirty="0" smtClean="0"/>
              <a:t>Accessing</a:t>
            </a:r>
          </a:p>
          <a:p>
            <a:pPr lvl="1"/>
            <a:r>
              <a:rPr lang="en-US" dirty="0" err="1" smtClean="0"/>
              <a:t>aTuple</a:t>
            </a:r>
            <a:r>
              <a:rPr lang="en-US" dirty="0" smtClean="0"/>
              <a:t>[1]</a:t>
            </a:r>
          </a:p>
          <a:p>
            <a:pPr lvl="1"/>
            <a:r>
              <a:rPr lang="en-US" dirty="0" err="1" smtClean="0"/>
              <a:t>bTuple</a:t>
            </a:r>
            <a:r>
              <a:rPr lang="en-US" dirty="0" smtClean="0"/>
              <a:t>[1:2]</a:t>
            </a:r>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410838705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Updating</a:t>
            </a:r>
          </a:p>
          <a:p>
            <a:pPr lvl="1"/>
            <a:r>
              <a:rPr lang="en-US" dirty="0" smtClean="0"/>
              <a:t>Cannot be updated</a:t>
            </a:r>
          </a:p>
          <a:p>
            <a:pPr lvl="1"/>
            <a:r>
              <a:rPr lang="en-US" dirty="0" smtClean="0"/>
              <a:t>BUT a new tuple can be constructed by concatenating other tuples</a:t>
            </a:r>
          </a:p>
          <a:p>
            <a:pPr lvl="2"/>
            <a:r>
              <a:rPr lang="en-US" dirty="0" err="1" smtClean="0"/>
              <a:t>eTuple</a:t>
            </a:r>
            <a:r>
              <a:rPr lang="en-US" dirty="0" smtClean="0"/>
              <a:t> = </a:t>
            </a:r>
            <a:r>
              <a:rPr lang="en-US" dirty="0" err="1" smtClean="0"/>
              <a:t>bTuple</a:t>
            </a:r>
            <a:r>
              <a:rPr lang="en-US" dirty="0" smtClean="0"/>
              <a:t> + </a:t>
            </a:r>
            <a:r>
              <a:rPr lang="en-US" dirty="0" err="1" smtClean="0"/>
              <a:t>cTuple</a:t>
            </a:r>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325047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1826171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Lists and Tuples: Examples</a:t>
            </a:r>
            <a:endParaRPr lang="en-US" dirty="0"/>
          </a:p>
        </p:txBody>
      </p:sp>
    </p:spTree>
    <p:extLst>
      <p:ext uri="{BB962C8B-B14F-4D97-AF65-F5344CB8AC3E}">
        <p14:creationId xmlns:p14="http://schemas.microsoft.com/office/powerpoint/2010/main" val="20768991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Also known as “associative arrays”</a:t>
            </a:r>
          </a:p>
          <a:p>
            <a:r>
              <a:rPr lang="en-US" dirty="0" smtClean="0"/>
              <a:t>Indexed by keys</a:t>
            </a:r>
          </a:p>
          <a:p>
            <a:r>
              <a:rPr lang="en-US" dirty="0" smtClean="0"/>
              <a:t>An unordered set of </a:t>
            </a:r>
            <a:r>
              <a:rPr lang="en-US" i="1" dirty="0" err="1" smtClean="0"/>
              <a:t>key:value</a:t>
            </a:r>
            <a:r>
              <a:rPr lang="en-US" dirty="0"/>
              <a:t> </a:t>
            </a:r>
            <a:r>
              <a:rPr lang="en-US" dirty="0" smtClean="0"/>
              <a:t>pairs</a:t>
            </a:r>
          </a:p>
          <a:p>
            <a:r>
              <a:rPr lang="en-US" dirty="0" smtClean="0"/>
              <a:t>Keys must be unique to the dictionary</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Construction</a:t>
            </a:r>
          </a:p>
          <a:p>
            <a:pPr lvl="1"/>
            <a:r>
              <a:rPr lang="en-US" dirty="0" err="1" smtClean="0"/>
              <a:t>dictVar</a:t>
            </a:r>
            <a:r>
              <a:rPr lang="en-US" dirty="0" smtClean="0"/>
              <a:t> = { ‘Alex’ : 10, ‘Bob’: 20, ‘Chris’: 30 }</a:t>
            </a:r>
          </a:p>
          <a:p>
            <a:pPr lvl="1"/>
            <a:r>
              <a:rPr lang="en-US" dirty="0" err="1" smtClean="0"/>
              <a:t>dictVar</a:t>
            </a:r>
            <a:r>
              <a:rPr lang="en-US" dirty="0" smtClean="0"/>
              <a:t> = {}</a:t>
            </a:r>
          </a:p>
          <a:p>
            <a:pPr lvl="1"/>
            <a:r>
              <a:rPr lang="en-US" dirty="0" err="1" smtClean="0"/>
              <a:t>dictVar</a:t>
            </a:r>
            <a:r>
              <a:rPr lang="en-US" dirty="0" smtClean="0"/>
              <a:t> = </a:t>
            </a:r>
            <a:r>
              <a:rPr lang="en-US" dirty="0" err="1" smtClean="0"/>
              <a:t>dict</a:t>
            </a:r>
            <a:r>
              <a:rPr lang="en-US" dirty="0" smtClean="0"/>
              <a:t>([(‘Alex’, 10), (‘Bob’, 20), (‘Chris’, 30)])</a:t>
            </a:r>
          </a:p>
          <a:p>
            <a:pPr lvl="1"/>
            <a:r>
              <a:rPr lang="en-US" dirty="0" err="1" smtClean="0"/>
              <a:t>dictVar</a:t>
            </a:r>
            <a:r>
              <a:rPr lang="en-US" dirty="0" smtClean="0"/>
              <a:t> = </a:t>
            </a:r>
            <a:r>
              <a:rPr lang="en-US" dirty="0" err="1" smtClean="0"/>
              <a:t>dict</a:t>
            </a:r>
            <a:r>
              <a:rPr lang="en-US" dirty="0" smtClean="0"/>
              <a:t>(Alex=10, Bob=20, Chris=30)</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876836" y="1792482"/>
            <a:ext cx="10574965" cy="4516837"/>
          </a:xfrm>
        </p:spPr>
        <p:txBody>
          <a:bodyPr/>
          <a:lstStyle/>
          <a:p>
            <a:r>
              <a:rPr lang="en-US" dirty="0" smtClean="0"/>
              <a:t>Accessing</a:t>
            </a:r>
          </a:p>
          <a:p>
            <a:pPr lvl="1"/>
            <a:r>
              <a:rPr lang="en-US" dirty="0" smtClean="0"/>
              <a:t>By key – </a:t>
            </a:r>
            <a:r>
              <a:rPr lang="en-US" dirty="0" err="1" smtClean="0"/>
              <a:t>dictVar</a:t>
            </a:r>
            <a:r>
              <a:rPr lang="en-US" dirty="0" smtClean="0"/>
              <a:t>[‘Alex’]</a:t>
            </a:r>
          </a:p>
          <a:p>
            <a:pPr lvl="1"/>
            <a:r>
              <a:rPr lang="en-US" dirty="0" smtClean="0"/>
              <a:t>Iteration – for key in </a:t>
            </a:r>
            <a:r>
              <a:rPr lang="en-US" dirty="0" err="1" smtClean="0"/>
              <a:t>dictVar</a:t>
            </a:r>
            <a:endParaRPr lang="en-US" dirty="0" smtClean="0"/>
          </a:p>
          <a:p>
            <a:r>
              <a:rPr lang="en-US" dirty="0" smtClean="0"/>
              <a:t>Updating</a:t>
            </a:r>
          </a:p>
          <a:p>
            <a:pPr lvl="1"/>
            <a:r>
              <a:rPr lang="en-US" dirty="0" smtClean="0"/>
              <a:t>By key</a:t>
            </a:r>
          </a:p>
          <a:p>
            <a:pPr lvl="2"/>
            <a:r>
              <a:rPr lang="en-US" dirty="0" err="1" smtClean="0"/>
              <a:t>dictVar</a:t>
            </a:r>
            <a:r>
              <a:rPr lang="en-US" dirty="0" smtClean="0"/>
              <a:t>[‘Alex’] = 40</a:t>
            </a:r>
          </a:p>
          <a:p>
            <a:pPr lvl="2"/>
            <a:r>
              <a:rPr lang="en-US" dirty="0" err="1" smtClean="0"/>
              <a:t>dictVar</a:t>
            </a:r>
            <a:r>
              <a:rPr lang="en-US" dirty="0" smtClean="0"/>
              <a:t>[‘Dave’] = 50</a:t>
            </a:r>
          </a:p>
          <a:p>
            <a:pPr lvl="2"/>
            <a:r>
              <a:rPr lang="en-US" dirty="0" err="1" smtClean="0"/>
              <a:t>someVar</a:t>
            </a:r>
            <a:r>
              <a:rPr lang="en-US" dirty="0" smtClean="0"/>
              <a:t> = ‘Bob’; </a:t>
            </a:r>
            <a:r>
              <a:rPr lang="en-US" dirty="0" err="1" smtClean="0"/>
              <a:t>dictVar</a:t>
            </a:r>
            <a:r>
              <a:rPr lang="en-US" dirty="0" smtClean="0"/>
              <a:t>[</a:t>
            </a:r>
            <a:r>
              <a:rPr lang="en-US" dirty="0" err="1" smtClean="0"/>
              <a:t>someVar</a:t>
            </a:r>
            <a:r>
              <a:rPr lang="en-US" dirty="0" smtClean="0"/>
              <a:t>] = 60</a:t>
            </a:r>
            <a:endParaRPr lang="en-US" dirty="0"/>
          </a:p>
          <a:p>
            <a:pPr lvl="2"/>
            <a:r>
              <a:rPr lang="en-US" dirty="0" smtClean="0"/>
              <a:t>del </a:t>
            </a:r>
            <a:r>
              <a:rPr lang="en-US" dirty="0" err="1" smtClean="0"/>
              <a:t>dictVar</a:t>
            </a:r>
            <a:r>
              <a:rPr lang="en-US" dirty="0" smtClean="0"/>
              <a:t>[‘Dave’]</a:t>
            </a:r>
          </a:p>
        </p:txBody>
      </p:sp>
      <p:sp>
        <p:nvSpPr>
          <p:cNvPr id="3" name="Title 2"/>
          <p:cNvSpPr>
            <a:spLocks noGrp="1"/>
          </p:cNvSpPr>
          <p:nvPr>
            <p:ph type="title"/>
          </p:nvPr>
        </p:nvSpPr>
        <p:spPr/>
        <p:txBody>
          <a:bodyPr/>
          <a:lstStyle/>
          <a:p>
            <a:r>
              <a:rPr lang="en-US" dirty="0" smtClean="0"/>
              <a:t>Dictionaries</a:t>
            </a:r>
            <a:endParaRPr lang="en-US" dirty="0"/>
          </a:p>
        </p:txBody>
      </p:sp>
      <p:sp>
        <p:nvSpPr>
          <p:cNvPr id="6" name="TextBox 5"/>
          <p:cNvSpPr txBox="1"/>
          <p:nvPr/>
        </p:nvSpPr>
        <p:spPr>
          <a:xfrm>
            <a:off x="756823" y="1412776"/>
            <a:ext cx="10814993" cy="369332"/>
          </a:xfrm>
          <a:prstGeom prst="rect">
            <a:avLst/>
          </a:prstGeom>
          <a:noFill/>
        </p:spPr>
        <p:txBody>
          <a:bodyPr wrap="square" rtlCol="0">
            <a:spAutoFit/>
          </a:bodyPr>
          <a:lstStyle/>
          <a:p>
            <a:pPr lvl="1"/>
            <a:r>
              <a:rPr lang="en-US" dirty="0" err="1">
                <a:latin typeface="Courier New" panose="02070309020205020404" pitchFamily="49" charset="0"/>
                <a:cs typeface="Courier New" panose="02070309020205020404" pitchFamily="49" charset="0"/>
              </a:rPr>
              <a:t>dictVar</a:t>
            </a:r>
            <a:r>
              <a:rPr lang="en-US" dirty="0">
                <a:latin typeface="Courier New" panose="02070309020205020404" pitchFamily="49" charset="0"/>
                <a:cs typeface="Courier New" panose="02070309020205020404" pitchFamily="49" charset="0"/>
              </a:rPr>
              <a:t> = { ‘Alex’ : 10, ‘Bob’: 20, ‘Chris’: 30 }</a:t>
            </a:r>
          </a:p>
        </p:txBody>
      </p:sp>
    </p:spTree>
    <p:extLst>
      <p:ext uri="{BB962C8B-B14F-4D97-AF65-F5344CB8AC3E}">
        <p14:creationId xmlns:p14="http://schemas.microsoft.com/office/powerpoint/2010/main" val="181010768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Dictionaries: Examples</a:t>
            </a:r>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Membership</a:t>
            </a:r>
          </a:p>
          <a:p>
            <a:pPr lvl="1"/>
            <a:r>
              <a:rPr lang="en-US" dirty="0" smtClean="0"/>
              <a:t>in, not in</a:t>
            </a:r>
          </a:p>
          <a:p>
            <a:r>
              <a:rPr lang="en-US" dirty="0" smtClean="0"/>
              <a:t>Identity</a:t>
            </a:r>
          </a:p>
          <a:p>
            <a:pPr lvl="1"/>
            <a:r>
              <a:rPr lang="en-US" dirty="0" smtClean="0"/>
              <a:t>is, is not</a:t>
            </a:r>
            <a:endParaRPr lang="en-US" dirty="0"/>
          </a:p>
        </p:txBody>
      </p:sp>
      <p:sp>
        <p:nvSpPr>
          <p:cNvPr id="3" name="Title 2"/>
          <p:cNvSpPr>
            <a:spLocks noGrp="1"/>
          </p:cNvSpPr>
          <p:nvPr>
            <p:ph type="title"/>
          </p:nvPr>
        </p:nvSpPr>
        <p:spPr/>
        <p:txBody>
          <a:bodyPr/>
          <a:lstStyle/>
          <a:p>
            <a:r>
              <a:rPr lang="en-US" dirty="0" smtClean="0"/>
              <a:t>Operators Part 2</a:t>
            </a:r>
            <a:endParaRPr lang="en-US" dirty="0"/>
          </a:p>
        </p:txBody>
      </p:sp>
    </p:spTree>
    <p:extLst>
      <p:ext uri="{BB962C8B-B14F-4D97-AF65-F5344CB8AC3E}">
        <p14:creationId xmlns:p14="http://schemas.microsoft.com/office/powerpoint/2010/main" val="393325212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Test for membership in strings, lists or tuples</a:t>
            </a:r>
          </a:p>
          <a:p>
            <a:r>
              <a:rPr lang="en-US" dirty="0"/>
              <a:t>i</a:t>
            </a:r>
            <a:r>
              <a:rPr lang="en-US" dirty="0" smtClean="0"/>
              <a:t>n</a:t>
            </a:r>
          </a:p>
          <a:p>
            <a:pPr lvl="1"/>
            <a:r>
              <a:rPr lang="en-US" dirty="0" smtClean="0"/>
              <a:t>True if it finds a variable in the specified sequence, otherwise False</a:t>
            </a:r>
          </a:p>
          <a:p>
            <a:r>
              <a:rPr lang="en-US" dirty="0" smtClean="0"/>
              <a:t>not in</a:t>
            </a:r>
          </a:p>
          <a:p>
            <a:pPr lvl="1"/>
            <a:r>
              <a:rPr lang="en-US" dirty="0" smtClean="0"/>
              <a:t>True if it does not find a variable in the specified sequence, otherwise False</a:t>
            </a:r>
            <a:endParaRPr lang="en-US" dirty="0"/>
          </a:p>
        </p:txBody>
      </p:sp>
      <p:sp>
        <p:nvSpPr>
          <p:cNvPr id="3" name="Title 2"/>
          <p:cNvSpPr>
            <a:spLocks noGrp="1"/>
          </p:cNvSpPr>
          <p:nvPr>
            <p:ph type="title"/>
          </p:nvPr>
        </p:nvSpPr>
        <p:spPr/>
        <p:txBody>
          <a:bodyPr/>
          <a:lstStyle/>
          <a:p>
            <a:r>
              <a:rPr lang="en-US" dirty="0" smtClean="0"/>
              <a:t>Membership Operators</a:t>
            </a:r>
            <a:endParaRPr lang="en-US" dirty="0"/>
          </a:p>
        </p:txBody>
      </p:sp>
    </p:spTree>
    <p:extLst>
      <p:ext uri="{BB962C8B-B14F-4D97-AF65-F5344CB8AC3E}">
        <p14:creationId xmlns:p14="http://schemas.microsoft.com/office/powerpoint/2010/main" val="66350097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Membership: Examples</a:t>
            </a:r>
            <a:endParaRPr lang="en-US" dirty="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Compare the memory locations of two objects</a:t>
            </a:r>
          </a:p>
          <a:p>
            <a:pPr lvl="1"/>
            <a:r>
              <a:rPr lang="en-US" dirty="0" smtClean="0"/>
              <a:t>is</a:t>
            </a:r>
          </a:p>
          <a:p>
            <a:pPr lvl="2"/>
            <a:r>
              <a:rPr lang="en-US" dirty="0" smtClean="0"/>
              <a:t>True if variables on both sides of the operator point to the same object, otherwise False</a:t>
            </a:r>
          </a:p>
          <a:p>
            <a:pPr lvl="1"/>
            <a:r>
              <a:rPr lang="en-US" dirty="0" smtClean="0"/>
              <a:t>is not</a:t>
            </a:r>
            <a:r>
              <a:rPr lang="en-US" dirty="0" smtClean="0"/>
              <a:t> </a:t>
            </a:r>
          </a:p>
          <a:p>
            <a:pPr lvl="2"/>
            <a:r>
              <a:rPr lang="en-US" dirty="0" smtClean="0"/>
              <a:t>False if variables on both sides of the operator point to the same object, otherwise True</a:t>
            </a:r>
          </a:p>
          <a:p>
            <a:pPr lvl="1"/>
            <a:endParaRPr lang="en-US" dirty="0"/>
          </a:p>
        </p:txBody>
      </p:sp>
      <p:sp>
        <p:nvSpPr>
          <p:cNvPr id="3" name="Title 2"/>
          <p:cNvSpPr>
            <a:spLocks noGrp="1"/>
          </p:cNvSpPr>
          <p:nvPr>
            <p:ph type="title"/>
          </p:nvPr>
        </p:nvSpPr>
        <p:spPr/>
        <p:txBody>
          <a:bodyPr/>
          <a:lstStyle/>
          <a:p>
            <a:r>
              <a:rPr lang="en-US" dirty="0" smtClean="0"/>
              <a:t>Identity Operators</a:t>
            </a:r>
            <a:endParaRPr lang="en-US" dirty="0"/>
          </a:p>
        </p:txBody>
      </p:sp>
    </p:spTree>
    <p:extLst>
      <p:ext uri="{BB962C8B-B14F-4D97-AF65-F5344CB8AC3E}">
        <p14:creationId xmlns:p14="http://schemas.microsoft.com/office/powerpoint/2010/main" val="4152278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74440019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Identity: Examples</a:t>
            </a:r>
            <a:endParaRPr lang="en-US" dirty="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A function definition is an executable statement wrapping any number of statements or expressions</a:t>
            </a:r>
          </a:p>
          <a:p>
            <a:r>
              <a:rPr lang="en-US" dirty="0" smtClean="0"/>
              <a:t>The function definition does not execute the function body; this get executed when the function is invoked</a:t>
            </a:r>
          </a:p>
          <a:p>
            <a:r>
              <a:rPr lang="en-US" dirty="0" smtClean="0"/>
              <a:t>Can specify zero or more parameters</a:t>
            </a:r>
          </a:p>
          <a:p>
            <a:r>
              <a:rPr lang="en-US" dirty="0" smtClean="0"/>
              <a:t>Parameters can be supplied with default values</a:t>
            </a:r>
            <a:endParaRPr lang="en-US"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78872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Functions: Examples</a:t>
            </a:r>
            <a:endParaRPr lang="en-US" dirty="0"/>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endParaRPr lang="en-US" dirty="0" smtClean="0"/>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Libraries: Examples</a:t>
            </a:r>
            <a:endParaRPr lang="en-US" dirty="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37743225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1132235158"/>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4115</TotalTime>
  <Words>2956</Words>
  <Application>Microsoft Office PowerPoint</Application>
  <PresentationFormat>Widescreen</PresentationFormat>
  <Paragraphs>814</Paragraphs>
  <Slides>77</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77</vt:i4>
      </vt:variant>
    </vt:vector>
  </HeadingPairs>
  <TitlesOfParts>
    <vt:vector size="83"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2: Champion of Comments</vt:lpstr>
      <vt:lpstr>Exercise 2: Solution</vt:lpstr>
      <vt:lpstr>Python’s Interactive Interpreter</vt:lpstr>
      <vt:lpstr>Interactive Interpreter</vt:lpstr>
      <vt:lpstr>Operators</vt:lpstr>
      <vt:lpstr>Operators Explained</vt:lpstr>
      <vt:lpstr>Operators Explained (Contd.)</vt:lpstr>
      <vt:lpstr>Arithmetic Operators</vt:lpstr>
      <vt:lpstr>Arithmetic Operators</vt:lpstr>
      <vt:lpstr>Arithmetic Operator: Example</vt:lpstr>
      <vt:lpstr>Exercise: Arithmetic Operations</vt:lpstr>
      <vt:lpstr>Data Types and Variables</vt:lpstr>
      <vt:lpstr>Data Types</vt:lpstr>
      <vt:lpstr>Numbers</vt:lpstr>
      <vt:lpstr>Numbers: Examples</vt:lpstr>
      <vt:lpstr>Strings</vt:lpstr>
      <vt:lpstr>Strings: Examples</vt:lpstr>
      <vt:lpstr>Booleans</vt:lpstr>
      <vt:lpstr>Booleans</vt:lpstr>
      <vt:lpstr>Booleans: Examples</vt:lpstr>
      <vt:lpstr>Lists and Tuples</vt:lpstr>
      <vt:lpstr>Lists</vt:lpstr>
      <vt:lpstr>Lists</vt:lpstr>
      <vt:lpstr>Tuples</vt:lpstr>
      <vt:lpstr>Tuples</vt:lpstr>
      <vt:lpstr>Tuples</vt:lpstr>
      <vt:lpstr>Lists and Tuples: Examples</vt:lpstr>
      <vt:lpstr>Dictionaries</vt:lpstr>
      <vt:lpstr>Dictionaries</vt:lpstr>
      <vt:lpstr>Dictionaries</vt:lpstr>
      <vt:lpstr>Dictionaries: Examples</vt:lpstr>
      <vt:lpstr>Exercise: Data Types</vt:lpstr>
      <vt:lpstr>Operators Part 2</vt:lpstr>
      <vt:lpstr>Membership Operators</vt:lpstr>
      <vt:lpstr>Membership: Examples</vt:lpstr>
      <vt:lpstr>Identity Operators</vt:lpstr>
      <vt:lpstr>Identity: Examples</vt:lpstr>
      <vt:lpstr>Functions</vt:lpstr>
      <vt:lpstr>Functions: Examples</vt:lpstr>
      <vt:lpstr>Libraries, a.k.a Modules</vt:lpstr>
      <vt:lpstr>Libraries, a.k.a Modules</vt:lpstr>
      <vt:lpstr>Libraries, a.k.a Modules</vt:lpstr>
      <vt:lpstr>Libraries: Examples</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164</cp:revision>
  <dcterms:created xsi:type="dcterms:W3CDTF">2014-07-02T14:58:32Z</dcterms:created>
  <dcterms:modified xsi:type="dcterms:W3CDTF">2016-01-19T12:22:00Z</dcterms:modified>
</cp:coreProperties>
</file>