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6" r:id="rId143"/>
    <p:sldId id="525" r:id="rId144"/>
    <p:sldId id="510" r:id="rId145"/>
    <p:sldId id="409" r:id="rId146"/>
    <p:sldId id="412" r:id="rId147"/>
    <p:sldId id="410" r:id="rId148"/>
    <p:sldId id="413" r:id="rId149"/>
    <p:sldId id="414" r:id="rId150"/>
    <p:sldId id="415" r:id="rId151"/>
    <p:sldId id="417" r:id="rId152"/>
    <p:sldId id="416" r:id="rId153"/>
    <p:sldId id="419" r:id="rId154"/>
    <p:sldId id="464" r:id="rId155"/>
    <p:sldId id="411"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27" r:id="rId195"/>
    <p:sldId id="528" r:id="rId196"/>
    <p:sldId id="529" r:id="rId197"/>
    <p:sldId id="519" r:id="rId198"/>
    <p:sldId id="459" r:id="rId199"/>
    <p:sldId id="484" r:id="rId200"/>
    <p:sldId id="486" r:id="rId201"/>
    <p:sldId id="520" r:id="rId202"/>
    <p:sldId id="418" r:id="rId203"/>
    <p:sldId id="487" r:id="rId204"/>
    <p:sldId id="488" r:id="rId205"/>
    <p:sldId id="492" r:id="rId206"/>
    <p:sldId id="489" r:id="rId207"/>
    <p:sldId id="493" r:id="rId208"/>
    <p:sldId id="490" r:id="rId209"/>
    <p:sldId id="494" r:id="rId210"/>
    <p:sldId id="491" r:id="rId211"/>
    <p:sldId id="495" r:id="rId212"/>
    <p:sldId id="485" r:id="rId2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27"/>
            <p14:sldId id="528"/>
            <p14:sldId id="529"/>
            <p14:sldId id="519"/>
            <p14:sldId id="459"/>
            <p14:sldId id="484"/>
            <p14:sldId id="486"/>
            <p14:sldId id="520"/>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viewProps" Target="viewProps.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a:t>
            </a:r>
            <a:r>
              <a:rPr lang="en-US" dirty="0" smtClean="0"/>
              <a:t>that</a:t>
            </a:r>
          </a:p>
          <a:p>
            <a:pPr lvl="1"/>
            <a:r>
              <a:rPr lang="en-US" dirty="0" smtClean="0"/>
              <a:t>Defines a function that expects parameters for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1"/>
            <a:r>
              <a:rPr lang="en-US" dirty="0" smtClean="0"/>
              <a:t>Creates two thread objects having been passed the function defined previously</a:t>
            </a:r>
          </a:p>
          <a:p>
            <a:pPr lvl="2"/>
            <a:r>
              <a:rPr lang="en-US" dirty="0" smtClean="0"/>
              <a:t>Thread 1 should have a delay of 2 seconds</a:t>
            </a:r>
          </a:p>
          <a:p>
            <a:pPr lvl="2"/>
            <a:r>
              <a:rPr lang="en-US" dirty="0" smtClean="0"/>
              <a:t>Thread 2 should have a delay of 4 seconds</a:t>
            </a:r>
          </a:p>
          <a:p>
            <a:pPr lvl="1"/>
            <a:r>
              <a:rPr lang="en-US" dirty="0" smtClean="0"/>
              <a:t>Lets each thread run for 5 iterations and then exit</a:t>
            </a:r>
          </a:p>
          <a:p>
            <a:pPr lvl="1"/>
            <a:r>
              <a:rPr lang="en-US" dirty="0" smtClean="0"/>
              <a:t>Exits when all threads have finished</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a:t>
            </a:r>
            <a:r>
              <a:rPr lang="en-US" dirty="0" smtClean="0"/>
              <a:t>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endParaRPr lang="en-US" dirty="0" smtClean="0"/>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a:t>Architect and design for security policies</a:t>
            </a:r>
          </a:p>
          <a:p>
            <a:pPr lvl="1"/>
            <a:r>
              <a:rPr lang="en-US" dirty="0"/>
              <a:t>Determine your approach to security before development </a:t>
            </a:r>
            <a:r>
              <a:rPr lang="en-US" dirty="0" smtClean="0"/>
              <a:t>commences</a:t>
            </a:r>
            <a:endParaRPr lang="en-US" dirty="0" smtClean="0"/>
          </a:p>
          <a:p>
            <a:r>
              <a:rPr lang="en-US" dirty="0" smtClean="0"/>
              <a:t>Validate input</a:t>
            </a:r>
          </a:p>
          <a:p>
            <a:pPr lvl="1"/>
            <a:r>
              <a:rPr lang="en-US" dirty="0" smtClean="0"/>
              <a:t>Ensure user data matches expected inputs</a:t>
            </a:r>
          </a:p>
          <a:p>
            <a:pPr lvl="1"/>
            <a:r>
              <a:rPr lang="en-US" dirty="0" smtClean="0"/>
              <a:t>If loading data into a </a:t>
            </a:r>
            <a:r>
              <a:rPr lang="en-US" dirty="0" smtClean="0"/>
              <a:t>fixed-length buffer, c</a:t>
            </a:r>
            <a:r>
              <a:rPr lang="en-US" dirty="0" smtClean="0"/>
              <a:t>heck data length and truncate if necessary</a:t>
            </a:r>
          </a:p>
          <a:p>
            <a:pPr lvl="1"/>
            <a:r>
              <a:rPr lang="en-US" dirty="0" smtClean="0"/>
              <a:t>Encode or otherwise escape URLs</a:t>
            </a:r>
          </a:p>
          <a:p>
            <a:pPr lvl="1"/>
            <a:r>
              <a:rPr lang="en-US" dirty="0" smtClean="0"/>
              <a:t>Format input data to avoid injection attacks</a:t>
            </a:r>
            <a:endParaRPr lang="en-US" dirty="0" smtClean="0"/>
          </a:p>
          <a:p>
            <a:r>
              <a:rPr lang="en-US" dirty="0" smtClean="0"/>
              <a:t>Keep </a:t>
            </a:r>
            <a:r>
              <a:rPr lang="en-US" dirty="0" smtClean="0"/>
              <a:t>it </a:t>
            </a:r>
            <a:r>
              <a:rPr lang="en-US" dirty="0" smtClean="0"/>
              <a:t>simple</a:t>
            </a:r>
          </a:p>
          <a:p>
            <a:pPr lvl="1"/>
            <a:r>
              <a:rPr lang="en-US" dirty="0" smtClean="0"/>
              <a:t>Complex or hard to read code increases the likelihood of introducing errors</a:t>
            </a:r>
          </a:p>
          <a:p>
            <a:pPr lvl="1"/>
            <a:r>
              <a:rPr lang="en-US" dirty="0" smtClean="0"/>
              <a:t>Straightforward, easy-to-read code is easier to maintain and debug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a:t>Default deny</a:t>
            </a:r>
          </a:p>
          <a:p>
            <a:pPr lvl="1"/>
            <a:r>
              <a:rPr lang="en-US" dirty="0"/>
              <a:t>If in doubt, deny access</a:t>
            </a:r>
          </a:p>
          <a:p>
            <a:pPr lvl="1"/>
            <a:r>
              <a:rPr lang="en-US" dirty="0"/>
              <a:t>Access permission should only be granted when permission tests are explicitly passed</a:t>
            </a:r>
          </a:p>
          <a:p>
            <a:pPr lvl="1"/>
            <a:r>
              <a:rPr lang="en-US" dirty="0"/>
              <a:t>Access permissions should be granted for the shortest feasible amount of </a:t>
            </a:r>
            <a:r>
              <a:rPr lang="en-US" dirty="0" smtClean="0"/>
              <a:t>time</a:t>
            </a:r>
          </a:p>
          <a:p>
            <a:r>
              <a:rPr lang="en-US" dirty="0" smtClean="0"/>
              <a:t>Adhere </a:t>
            </a:r>
            <a:r>
              <a:rPr lang="en-US" dirty="0"/>
              <a:t>to the principle of least privilege</a:t>
            </a:r>
          </a:p>
          <a:p>
            <a:pPr lvl="1"/>
            <a:r>
              <a:rPr lang="en-US" dirty="0"/>
              <a:t>Only give a user or authenticated system the minimum privilege needed to perform the required </a:t>
            </a:r>
            <a:r>
              <a:rPr lang="en-US" dirty="0" smtClean="0"/>
              <a:t>operation, for the minimum amount of time</a:t>
            </a:r>
            <a:endParaRPr lang="en-US" dirty="0"/>
          </a:p>
          <a:p>
            <a:r>
              <a:rPr lang="en-US" dirty="0"/>
              <a:t>Sanitize data sent to other systems</a:t>
            </a:r>
          </a:p>
          <a:p>
            <a:pPr lvl="1"/>
            <a:r>
              <a:rPr lang="en-US" dirty="0"/>
              <a:t>Data often contains input supplied by </a:t>
            </a:r>
            <a:r>
              <a:rPr lang="en-US" dirty="0" smtClean="0"/>
              <a:t>users</a:t>
            </a:r>
          </a:p>
          <a:p>
            <a:pPr lvl="1"/>
            <a:r>
              <a:rPr lang="en-US" dirty="0" smtClean="0"/>
              <a:t>Escape or otherwise encode data – 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a:t>Practice defense in </a:t>
            </a:r>
            <a:r>
              <a:rPr lang="en-US" dirty="0" smtClean="0"/>
              <a:t>depth</a:t>
            </a:r>
          </a:p>
          <a:p>
            <a:pPr lvl="1"/>
            <a:r>
              <a:rPr lang="en-US" dirty="0" smtClean="0"/>
              <a:t>Provide layers of defense employing different technologies</a:t>
            </a:r>
          </a:p>
          <a:p>
            <a:pPr lvl="1"/>
            <a:r>
              <a:rPr lang="en-US" dirty="0" smtClean="0"/>
              <a:t>If one layer is compromised, there will be more layers to penetrate before access is gained</a:t>
            </a:r>
          </a:p>
          <a:p>
            <a:r>
              <a:rPr lang="en-US" dirty="0" smtClean="0"/>
              <a:t>Use </a:t>
            </a:r>
            <a:r>
              <a:rPr lang="en-US" dirty="0"/>
              <a:t>effective QA </a:t>
            </a:r>
            <a:r>
              <a:rPr lang="en-US" dirty="0" smtClean="0"/>
              <a:t>techniques</a:t>
            </a:r>
          </a:p>
          <a:p>
            <a:pPr lvl="1"/>
            <a:r>
              <a:rPr lang="en-US" dirty="0" smtClean="0"/>
              <a:t>Ensure deliverables are clearly defined</a:t>
            </a:r>
          </a:p>
          <a:p>
            <a:pPr lvl="1"/>
            <a:r>
              <a:rPr lang="en-US" dirty="0" smtClean="0"/>
              <a:t>Ensure that appropriate and correct instrumentation is provided</a:t>
            </a:r>
          </a:p>
          <a:p>
            <a:pPr lvl="1"/>
            <a:r>
              <a:rPr lang="en-US" dirty="0" smtClean="0"/>
              <a:t>Create metrics to track software quality</a:t>
            </a:r>
          </a:p>
          <a:p>
            <a:pPr lvl="1"/>
            <a:r>
              <a:rPr lang="en-US" dirty="0" smtClean="0"/>
              <a:t>Provide appropriate testing environments</a:t>
            </a:r>
          </a:p>
          <a:p>
            <a:pPr lvl="1"/>
            <a:r>
              <a:rPr lang="en-US" dirty="0" smtClean="0"/>
              <a:t>Ensure tests are conducted against representative test data</a:t>
            </a:r>
            <a:endParaRPr lang="en-US" dirty="0"/>
          </a:p>
          <a:p>
            <a:r>
              <a:rPr lang="en-US" dirty="0"/>
              <a:t>Adopt a secure coding </a:t>
            </a:r>
            <a:r>
              <a:rPr lang="en-US" dirty="0" smtClean="0"/>
              <a:t>standard</a:t>
            </a:r>
          </a:p>
          <a:p>
            <a:pPr lvl="1"/>
            <a:r>
              <a:rPr lang="en-US" dirty="0" smtClean="0"/>
              <a:t>Create a standards document and ensure compliance through tools such as code review</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a:t>Define security requirements</a:t>
            </a:r>
          </a:p>
          <a:p>
            <a:pPr lvl="1"/>
            <a:r>
              <a:rPr lang="en-US" dirty="0"/>
              <a:t>Ensure the security requirements of the application are clear and communicated to development and testing </a:t>
            </a:r>
            <a:r>
              <a:rPr lang="en-US" dirty="0" smtClean="0"/>
              <a:t>teams</a:t>
            </a:r>
          </a:p>
          <a:p>
            <a:r>
              <a:rPr lang="en-US" dirty="0"/>
              <a:t>Heed compiler warnings</a:t>
            </a:r>
          </a:p>
          <a:p>
            <a:pPr lvl="1"/>
            <a:r>
              <a:rPr lang="en-US" dirty="0" smtClean="0"/>
              <a:t>Often you will be warned about potential insecurities in your code</a:t>
            </a:r>
          </a:p>
          <a:p>
            <a:pPr lvl="1"/>
            <a:r>
              <a:rPr lang="en-US" dirty="0" smtClean="0"/>
              <a:t>If warnings are ignored or suppressed, annotate the code accordingly</a:t>
            </a:r>
            <a:endParaRPr lang="en-US" dirty="0"/>
          </a:p>
          <a:p>
            <a:r>
              <a:rPr lang="en-US" dirty="0"/>
              <a:t>Model </a:t>
            </a:r>
            <a:r>
              <a:rPr lang="en-US" dirty="0" smtClean="0"/>
              <a:t>threats</a:t>
            </a:r>
          </a:p>
          <a:p>
            <a:pPr lvl="1"/>
            <a:r>
              <a:rPr lang="en-US" dirty="0" smtClean="0"/>
              <a:t>Investigate likely threat vectors and model their passage through your application</a:t>
            </a:r>
          </a:p>
          <a:p>
            <a:pPr lvl="1"/>
            <a:r>
              <a:rPr lang="en-US" dirty="0" smtClean="0"/>
              <a:t>Create development and test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12705</TotalTime>
  <Words>12189</Words>
  <Application>Microsoft Office PowerPoint</Application>
  <PresentationFormat>Widescreen</PresentationFormat>
  <Paragraphs>2412</Paragraphs>
  <Slides>212</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212</vt:i4>
      </vt:variant>
    </vt:vector>
  </HeadingPairs>
  <TitlesOfParts>
    <vt:vector size="21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526</cp:revision>
  <dcterms:created xsi:type="dcterms:W3CDTF">2014-07-02T14:58:32Z</dcterms:created>
  <dcterms:modified xsi:type="dcterms:W3CDTF">2016-02-01T15:00:23Z</dcterms:modified>
</cp:coreProperties>
</file>