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1"/>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95" r:id="rId19"/>
    <p:sldId id="396" r:id="rId20"/>
    <p:sldId id="368" r:id="rId21"/>
    <p:sldId id="369" r:id="rId22"/>
    <p:sldId id="370" r:id="rId23"/>
    <p:sldId id="371" r:id="rId24"/>
    <p:sldId id="372" r:id="rId25"/>
    <p:sldId id="373" r:id="rId26"/>
    <p:sldId id="374" r:id="rId27"/>
    <p:sldId id="375" r:id="rId28"/>
    <p:sldId id="377" r:id="rId29"/>
    <p:sldId id="585" r:id="rId30"/>
    <p:sldId id="376" r:id="rId31"/>
    <p:sldId id="378" r:id="rId32"/>
    <p:sldId id="379" r:id="rId33"/>
    <p:sldId id="380" r:id="rId34"/>
    <p:sldId id="381" r:id="rId35"/>
    <p:sldId id="382" r:id="rId36"/>
    <p:sldId id="383" r:id="rId37"/>
    <p:sldId id="384" r:id="rId38"/>
    <p:sldId id="385" r:id="rId39"/>
    <p:sldId id="302" r:id="rId40"/>
    <p:sldId id="301" r:id="rId41"/>
    <p:sldId id="583" r:id="rId42"/>
    <p:sldId id="534" r:id="rId43"/>
    <p:sldId id="558" r:id="rId44"/>
    <p:sldId id="422" r:id="rId45"/>
    <p:sldId id="318" r:id="rId46"/>
    <p:sldId id="557" r:id="rId47"/>
    <p:sldId id="559" r:id="rId48"/>
    <p:sldId id="304" r:id="rId49"/>
    <p:sldId id="436" r:id="rId50"/>
    <p:sldId id="319" r:id="rId51"/>
    <p:sldId id="556" r:id="rId52"/>
    <p:sldId id="560" r:id="rId53"/>
    <p:sldId id="423" r:id="rId54"/>
    <p:sldId id="437" r:id="rId55"/>
    <p:sldId id="438" r:id="rId56"/>
    <p:sldId id="320" r:id="rId57"/>
    <p:sldId id="565" r:id="rId58"/>
    <p:sldId id="561" r:id="rId59"/>
    <p:sldId id="307" r:id="rId60"/>
    <p:sldId id="439" r:id="rId61"/>
    <p:sldId id="424" r:id="rId62"/>
    <p:sldId id="425" r:id="rId63"/>
    <p:sldId id="440" r:id="rId64"/>
    <p:sldId id="426" r:id="rId65"/>
    <p:sldId id="427" r:id="rId66"/>
    <p:sldId id="496" r:id="rId67"/>
    <p:sldId id="497" r:id="rId68"/>
    <p:sldId id="562" r:id="rId69"/>
    <p:sldId id="313" r:id="rId70"/>
    <p:sldId id="314" r:id="rId71"/>
    <p:sldId id="316" r:id="rId72"/>
    <p:sldId id="441" r:id="rId73"/>
    <p:sldId id="498" r:id="rId74"/>
    <p:sldId id="500" r:id="rId75"/>
    <p:sldId id="324" r:id="rId76"/>
    <p:sldId id="397" r:id="rId77"/>
    <p:sldId id="398" r:id="rId78"/>
    <p:sldId id="399" r:id="rId79"/>
    <p:sldId id="400" r:id="rId80"/>
    <p:sldId id="401" r:id="rId81"/>
    <p:sldId id="403" r:id="rId82"/>
    <p:sldId id="404" r:id="rId83"/>
    <p:sldId id="405" r:id="rId84"/>
    <p:sldId id="589" r:id="rId85"/>
    <p:sldId id="407" r:id="rId86"/>
    <p:sldId id="408" r:id="rId87"/>
    <p:sldId id="568" r:id="rId88"/>
    <p:sldId id="569" r:id="rId89"/>
    <p:sldId id="386" r:id="rId90"/>
    <p:sldId id="387" r:id="rId91"/>
    <p:sldId id="388" r:id="rId92"/>
    <p:sldId id="389" r:id="rId93"/>
    <p:sldId id="563" r:id="rId94"/>
    <p:sldId id="390" r:id="rId95"/>
    <p:sldId id="391" r:id="rId96"/>
    <p:sldId id="392" r:id="rId97"/>
    <p:sldId id="393" r:id="rId98"/>
    <p:sldId id="570" r:id="rId99"/>
    <p:sldId id="564" r:id="rId100"/>
    <p:sldId id="431" r:id="rId101"/>
    <p:sldId id="432" r:id="rId102"/>
    <p:sldId id="451" r:id="rId103"/>
    <p:sldId id="433" r:id="rId104"/>
    <p:sldId id="435" r:id="rId105"/>
    <p:sldId id="434" r:id="rId106"/>
    <p:sldId id="394" r:id="rId107"/>
    <p:sldId id="590" r:id="rId108"/>
    <p:sldId id="317" r:id="rId109"/>
    <p:sldId id="323" r:id="rId110"/>
    <p:sldId id="326" r:id="rId111"/>
    <p:sldId id="442" r:id="rId112"/>
    <p:sldId id="443" r:id="rId113"/>
    <p:sldId id="444" r:id="rId114"/>
    <p:sldId id="446" r:id="rId115"/>
    <p:sldId id="535" r:id="rId116"/>
    <p:sldId id="536" r:id="rId117"/>
    <p:sldId id="503" r:id="rId118"/>
    <p:sldId id="332" r:id="rId119"/>
    <p:sldId id="334" r:id="rId120"/>
    <p:sldId id="571" r:id="rId121"/>
    <p:sldId id="572" r:id="rId122"/>
    <p:sldId id="445" r:id="rId123"/>
    <p:sldId id="447" r:id="rId124"/>
    <p:sldId id="537" r:id="rId125"/>
    <p:sldId id="448" r:id="rId126"/>
    <p:sldId id="450" r:id="rId127"/>
    <p:sldId id="449" r:id="rId128"/>
    <p:sldId id="538" r:id="rId129"/>
    <p:sldId id="573" r:id="rId130"/>
    <p:sldId id="574" r:id="rId131"/>
    <p:sldId id="502" r:id="rId132"/>
    <p:sldId id="327" r:id="rId133"/>
    <p:sldId id="329" r:id="rId134"/>
    <p:sldId id="330" r:id="rId135"/>
    <p:sldId id="577" r:id="rId136"/>
    <p:sldId id="328" r:id="rId137"/>
    <p:sldId id="420" r:id="rId138"/>
    <p:sldId id="575" r:id="rId139"/>
    <p:sldId id="576" r:id="rId140"/>
    <p:sldId id="507" r:id="rId141"/>
    <p:sldId id="333" r:id="rId142"/>
    <p:sldId id="335" r:id="rId143"/>
    <p:sldId id="591" r:id="rId144"/>
    <p:sldId id="339" r:id="rId145"/>
    <p:sldId id="337" r:id="rId146"/>
    <p:sldId id="505" r:id="rId147"/>
    <p:sldId id="506" r:id="rId148"/>
    <p:sldId id="508" r:id="rId149"/>
    <p:sldId id="504" r:id="rId150"/>
    <p:sldId id="338" r:id="rId151"/>
    <p:sldId id="341" r:id="rId152"/>
    <p:sldId id="344" r:id="rId153"/>
    <p:sldId id="592" r:id="rId154"/>
    <p:sldId id="347" r:id="rId155"/>
    <p:sldId id="346" r:id="rId156"/>
    <p:sldId id="343" r:id="rId157"/>
    <p:sldId id="350" r:id="rId158"/>
    <p:sldId id="521" r:id="rId159"/>
    <p:sldId id="523" r:id="rId160"/>
    <p:sldId id="509" r:id="rId161"/>
    <p:sldId id="348" r:id="rId162"/>
    <p:sldId id="349" r:id="rId163"/>
    <p:sldId id="421" r:id="rId164"/>
    <p:sldId id="526" r:id="rId165"/>
    <p:sldId id="525" r:id="rId166"/>
    <p:sldId id="510" r:id="rId167"/>
    <p:sldId id="409" r:id="rId168"/>
    <p:sldId id="412" r:id="rId169"/>
    <p:sldId id="410" r:id="rId170"/>
    <p:sldId id="413" r:id="rId171"/>
    <p:sldId id="414" r:id="rId172"/>
    <p:sldId id="415" r:id="rId173"/>
    <p:sldId id="417" r:id="rId174"/>
    <p:sldId id="416" r:id="rId175"/>
    <p:sldId id="419" r:id="rId176"/>
    <p:sldId id="464" r:id="rId177"/>
    <p:sldId id="411" r:id="rId178"/>
    <p:sldId id="511" r:id="rId179"/>
    <p:sldId id="452" r:id="rId180"/>
    <p:sldId id="460" r:id="rId181"/>
    <p:sldId id="461" r:id="rId182"/>
    <p:sldId id="462" r:id="rId183"/>
    <p:sldId id="463" r:id="rId184"/>
    <p:sldId id="513" r:id="rId185"/>
    <p:sldId id="454" r:id="rId186"/>
    <p:sldId id="540" r:id="rId187"/>
    <p:sldId id="539" r:id="rId188"/>
    <p:sldId id="466" r:id="rId189"/>
    <p:sldId id="467" r:id="rId190"/>
    <p:sldId id="593" r:id="rId191"/>
    <p:sldId id="468" r:id="rId192"/>
    <p:sldId id="469" r:id="rId193"/>
    <p:sldId id="470" r:id="rId194"/>
    <p:sldId id="471" r:id="rId195"/>
    <p:sldId id="475" r:id="rId196"/>
    <p:sldId id="476" r:id="rId197"/>
    <p:sldId id="472" r:id="rId198"/>
    <p:sldId id="457" r:id="rId199"/>
    <p:sldId id="474" r:id="rId200"/>
    <p:sldId id="514" r:id="rId201"/>
    <p:sldId id="473" r:id="rId202"/>
    <p:sldId id="541" r:id="rId203"/>
    <p:sldId id="477" r:id="rId204"/>
    <p:sldId id="555" r:id="rId205"/>
    <p:sldId id="515" r:id="rId206"/>
    <p:sldId id="455" r:id="rId207"/>
    <p:sldId id="542" r:id="rId208"/>
    <p:sldId id="478" r:id="rId209"/>
    <p:sldId id="543" r:id="rId210"/>
    <p:sldId id="480" r:id="rId211"/>
    <p:sldId id="479" r:id="rId212"/>
    <p:sldId id="545" r:id="rId213"/>
    <p:sldId id="544" r:id="rId214"/>
    <p:sldId id="516" r:id="rId215"/>
    <p:sldId id="546" r:id="rId216"/>
    <p:sldId id="550" r:id="rId217"/>
    <p:sldId id="586" r:id="rId218"/>
    <p:sldId id="547" r:id="rId219"/>
    <p:sldId id="481" r:id="rId220"/>
    <p:sldId id="551" r:id="rId221"/>
    <p:sldId id="587" r:id="rId222"/>
    <p:sldId id="482" r:id="rId223"/>
    <p:sldId id="580" r:id="rId224"/>
    <p:sldId id="582" r:id="rId225"/>
    <p:sldId id="552" r:id="rId226"/>
    <p:sldId id="517" r:id="rId227"/>
    <p:sldId id="458" r:id="rId228"/>
    <p:sldId id="548" r:id="rId229"/>
    <p:sldId id="549" r:id="rId230"/>
    <p:sldId id="518" r:id="rId231"/>
    <p:sldId id="483" r:id="rId232"/>
    <p:sldId id="553" r:id="rId233"/>
    <p:sldId id="527" r:id="rId234"/>
    <p:sldId id="528" r:id="rId235"/>
    <p:sldId id="529" r:id="rId236"/>
    <p:sldId id="519" r:id="rId237"/>
    <p:sldId id="459" r:id="rId238"/>
    <p:sldId id="484" r:id="rId239"/>
    <p:sldId id="486" r:id="rId240"/>
    <p:sldId id="520" r:id="rId241"/>
    <p:sldId id="487" r:id="rId242"/>
    <p:sldId id="554" r:id="rId243"/>
    <p:sldId id="488" r:id="rId244"/>
    <p:sldId id="530" r:id="rId245"/>
    <p:sldId id="492" r:id="rId246"/>
    <p:sldId id="531" r:id="rId247"/>
    <p:sldId id="532" r:id="rId248"/>
    <p:sldId id="489" r:id="rId249"/>
    <p:sldId id="493" r:id="rId250"/>
    <p:sldId id="490" r:id="rId251"/>
    <p:sldId id="494" r:id="rId252"/>
    <p:sldId id="533" r:id="rId253"/>
    <p:sldId id="491" r:id="rId254"/>
    <p:sldId id="495" r:id="rId255"/>
    <p:sldId id="579" r:id="rId256"/>
    <p:sldId id="578" r:id="rId257"/>
    <p:sldId id="584" r:id="rId258"/>
    <p:sldId id="429" r:id="rId259"/>
    <p:sldId id="430" r:id="rId2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95"/>
            <p14:sldId id="396"/>
            <p14:sldId id="368"/>
            <p14:sldId id="369"/>
            <p14:sldId id="370"/>
            <p14:sldId id="371"/>
            <p14:sldId id="372"/>
            <p14:sldId id="373"/>
            <p14:sldId id="374"/>
            <p14:sldId id="375"/>
            <p14:sldId id="377"/>
            <p14:sldId id="585"/>
            <p14:sldId id="376"/>
            <p14:sldId id="378"/>
            <p14:sldId id="379"/>
            <p14:sldId id="380"/>
            <p14:sldId id="381"/>
            <p14:sldId id="382"/>
            <p14:sldId id="383"/>
            <p14:sldId id="384"/>
            <p14:sldId id="385"/>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89"/>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590"/>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591"/>
            <p14:sldId id="339"/>
            <p14:sldId id="337"/>
            <p14:sldId id="505"/>
            <p14:sldId id="506"/>
            <p14:sldId id="508"/>
            <p14:sldId id="504"/>
            <p14:sldId id="338"/>
            <p14:sldId id="341"/>
            <p14:sldId id="344"/>
            <p14:sldId id="592"/>
            <p14:sldId id="347"/>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3"/>
            <p14:sldId id="454"/>
            <p14:sldId id="540"/>
            <p14:sldId id="539"/>
            <p14:sldId id="466"/>
            <p14:sldId id="467"/>
            <p14:sldId id="593"/>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7"/>
            <p14:sldId id="482"/>
            <p14:sldId id="580"/>
            <p14:sldId id="5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579"/>
            <p14:sldId id="578"/>
            <p14:sldId id="58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080808"/>
    <a:srgbClr val="C4A174"/>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71577" autoAdjust="0"/>
  </p:normalViewPr>
  <p:slideViewPr>
    <p:cSldViewPr>
      <p:cViewPr varScale="1">
        <p:scale>
          <a:sx n="83" d="100"/>
          <a:sy n="83" d="100"/>
        </p:scale>
        <p:origin x="129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notesMaster" Target="notesMasters/notes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02/03/2016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Wherever</a:t>
            </a:r>
            <a:r>
              <a:rPr lang="en-GB" baseline="0" dirty="0" smtClean="0"/>
              <a:t> we do arrive, it will almost certainly not be where we intended.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a:t>
            </a:fld>
            <a:endParaRPr lang="en-GB" dirty="0"/>
          </a:p>
        </p:txBody>
      </p:sp>
    </p:spTree>
    <p:extLst>
      <p:ext uri="{BB962C8B-B14F-4D97-AF65-F5344CB8AC3E}">
        <p14:creationId xmlns:p14="http://schemas.microsoft.com/office/powerpoint/2010/main" val="572416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a:t>
            </a:r>
            <a:r>
              <a:rPr lang="en-GB" b="0" baseline="0" dirty="0" smtClean="0"/>
              <a:t> we define a function to do the bulk of the work. Because we cannot use a loop – we do not know how many iterations it needs to run for and cannot provide a means to determine – we must use recursion to run the function until we have reached our target. We then output the collected values.</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This is a separate area for variables created for each function when it executes. Variables declared in the function are only accessible to code within the same function scope, although they can be returned to calling code.</a:t>
            </a:r>
          </a:p>
          <a:p>
            <a:endParaRPr lang="en-GB" i="0" baseline="0" dirty="0" smtClean="0"/>
          </a:p>
          <a:p>
            <a:r>
              <a:rPr lang="en-GB" dirty="0" smtClean="0"/>
              <a:t>Scopes</a:t>
            </a:r>
            <a:r>
              <a:rPr lang="en-GB" baseline="0" dirty="0" smtClean="0"/>
              <a:t> exist for as long as their parent function is running, and are disposed when the function ceases in order to conserve memory.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be trying to call the containing class. However, mutable </a:t>
            </a:r>
            <a:r>
              <a:rPr lang="en-GB" b="0" baseline="0" dirty="0" err="1" smtClean="0"/>
              <a:t>globals</a:t>
            </a:r>
            <a:r>
              <a:rPr lang="en-GB" b="0" baseline="0" dirty="0" smtClean="0"/>
              <a:t> are dangerous since they can be changed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r>
              <a:rPr lang="en-GB" b="1" baseline="0" dirty="0" smtClean="0"/>
              <a:t> or Modules</a:t>
            </a:r>
            <a:endParaRPr lang="en-GB" b="1" dirty="0" smtClean="0"/>
          </a:p>
          <a:p>
            <a:endParaRPr lang="en-GB" dirty="0" smtClean="0"/>
          </a:p>
          <a:p>
            <a:r>
              <a:rPr lang="en-GB" dirty="0" smtClean="0"/>
              <a:t>When we are not using</a:t>
            </a:r>
            <a:r>
              <a:rPr lang="en-GB" baseline="0" dirty="0" smtClean="0"/>
              <a:t> the interactive interpreter, we place all our Python commands in a file with a .</a:t>
            </a:r>
            <a:r>
              <a:rPr lang="en-GB" baseline="0" dirty="0" err="1" smtClean="0"/>
              <a:t>py</a:t>
            </a:r>
            <a:r>
              <a:rPr lang="en-GB" baseline="0" dirty="0" smtClean="0"/>
              <a:t> extension and invoke it using the </a:t>
            </a:r>
            <a:r>
              <a:rPr lang="en-GB" i="1" baseline="0" dirty="0" smtClean="0"/>
              <a:t>python</a:t>
            </a:r>
            <a:r>
              <a:rPr lang="en-GB" i="0" baseline="0" dirty="0" smtClean="0"/>
              <a:t> command. These files, containing Python functions and statements, are called </a:t>
            </a:r>
            <a:r>
              <a:rPr lang="en-GB" i="1" baseline="0" dirty="0" smtClean="0"/>
              <a:t>modules</a:t>
            </a:r>
            <a:r>
              <a:rPr lang="en-GB" i="0" baseline="0" dirty="0" smtClean="0"/>
              <a:t>, and can be referenced and included by other files or modules.</a:t>
            </a:r>
          </a:p>
          <a:p>
            <a:endParaRPr lang="en-GB" i="0" baseline="0" dirty="0" smtClean="0"/>
          </a:p>
          <a:p>
            <a:r>
              <a:rPr lang="en-GB" i="0" baseline="0" dirty="0" smtClean="0"/>
              <a:t>As we move beyond simple programs into more complex applications, it becomes increasingly more useful to separate our code beyond the function level, grouping like functionality, behaviour, and application objects into modules. This allows us to provide functionality that is reusable throughout our application without needing to create massive monolithic source files that are difficult to read and debug.</a:t>
            </a:r>
          </a:p>
          <a:p>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132</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Public</a:t>
            </a:r>
            <a:r>
              <a:rPr lang="en-GB" b="1" baseline="0" dirty="0" smtClean="0"/>
              <a:t> Libraries</a:t>
            </a:r>
            <a:endParaRPr lang="en-GB" b="0" baseline="0" dirty="0" smtClean="0"/>
          </a:p>
          <a:p>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As you might expect, t</a:t>
            </a:r>
            <a:r>
              <a:rPr lang="en-GB" dirty="0" smtClean="0"/>
              <a:t>he concept of libraries of reusable code is one which is common to many programming languages</a:t>
            </a:r>
            <a:r>
              <a:rPr lang="en-GB" baseline="0" dirty="0" smtClean="0"/>
              <a:t> and the Internet holds many repositories of freely available code. Sites such as </a:t>
            </a:r>
            <a:r>
              <a:rPr lang="en-GB" baseline="0" dirty="0" err="1" smtClean="0"/>
              <a:t>Github</a:t>
            </a:r>
            <a:r>
              <a:rPr lang="en-GB" baseline="0" dirty="0" smtClean="0"/>
              <a:t> and </a:t>
            </a:r>
            <a:r>
              <a:rPr lang="en-GB" baseline="0" dirty="0" err="1" smtClean="0"/>
              <a:t>Bitbucket</a:t>
            </a:r>
            <a:r>
              <a:rPr lang="en-GB" baseline="0" dirty="0" smtClean="0"/>
              <a:t> allow users to create and maintain public code repositories, and many open source projects make use of these facilities to distribute their applications. In many cases, when attempting a task, there may already be a library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While this is very convenient, there are risks associated with using third-party code. One major concern is what we call ‘</a:t>
            </a:r>
            <a:r>
              <a:rPr lang="en-GB" i="1" baseline="0" dirty="0" smtClean="0"/>
              <a:t>black-boxing’</a:t>
            </a:r>
            <a:r>
              <a:rPr lang="en-GB" i="0" baseline="0" dirty="0" smtClean="0"/>
              <a:t>. When using third-party code, it is rare that a developer will take the time to read the source in its entirety and will instead rely upon reviews, comments and testing results to determine suitability. This results in code that takes an input, performs an operation, and then produces an output. Because we do not necessarily know what happens inside our downloaded code, we call it a black box – a mysterious object that produces output when we provide the correct input. If something goes wrong, we are usually left unable to fix it and must rely instead upon the original developer.</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This leads us to the second concern regarding third-party libraries in production code. When we have black-boxed some of our application, we then become dependant upon the original author for support unless we are willing to spend the time required to read and understand the source code and accept a burden of maintenance ourselves. This can be mitigated when selecting libraries by trying to ensure we only use those that are under active development with a responsive and supportive community.</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Finally, we must consider security. We do not know what, if any, security holes might be introduced by our third-party code, so we must take care to test those areas of our application thoroughly.</a:t>
            </a:r>
            <a:endParaRPr lang="en-GB"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133</a:t>
            </a:fld>
            <a:endParaRPr lang="en-GB" dirty="0"/>
          </a:p>
        </p:txBody>
      </p:sp>
    </p:spTree>
    <p:extLst>
      <p:ext uri="{BB962C8B-B14F-4D97-AF65-F5344CB8AC3E}">
        <p14:creationId xmlns:p14="http://schemas.microsoft.com/office/powerpoint/2010/main" val="351366296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Python</a:t>
            </a:r>
            <a:r>
              <a:rPr lang="en-GB" baseline="0" dirty="0" smtClean="0"/>
              <a:t> (and many other languages), declaring use of a library is as simple as providing the import keyword with the library name. In most cases this will be sufficient; if we wish to restrict our use to a defined subset of the library functions – perhaps due to memory or performance concerns – we can elect to selectively import functions using the </a:t>
            </a:r>
            <a:r>
              <a:rPr lang="en-GB" b="1" baseline="0" dirty="0" smtClean="0"/>
              <a:t>from</a:t>
            </a:r>
            <a:r>
              <a:rPr lang="en-GB" b="0" baseline="0" dirty="0" smtClean="0"/>
              <a:t> keyword.</a:t>
            </a:r>
          </a:p>
          <a:p>
            <a:endParaRPr lang="en-GB" b="0" baseline="0" dirty="0" smtClean="0"/>
          </a:p>
          <a:p>
            <a:r>
              <a:rPr lang="en-GB" b="0" baseline="0" dirty="0" smtClean="0"/>
              <a:t>Sometimes, we may wish to use a more friendly name or alias for the library, perhaps if it has a particularly long or unwieldy name. In this case, we can use the </a:t>
            </a:r>
            <a:r>
              <a:rPr lang="en-GB" b="1" baseline="0" dirty="0" smtClean="0"/>
              <a:t>as </a:t>
            </a:r>
            <a:r>
              <a:rPr lang="en-GB" b="0" baseline="0" dirty="0" smtClean="0"/>
              <a:t>keyword to define the alias to use.</a:t>
            </a:r>
          </a:p>
          <a:p>
            <a:endParaRPr lang="en-GB" b="0" baseline="0" dirty="0" smtClean="0"/>
          </a:p>
          <a:p>
            <a:r>
              <a:rPr lang="en-GB" b="0" baseline="0" dirty="0" smtClean="0"/>
              <a:t>Once we have imported the library, we can then reference it using either the full name, or the alias if we defined one, and dot notation to access the functions we require – for example, </a:t>
            </a:r>
            <a:r>
              <a:rPr lang="en-GB" b="1" baseline="0" dirty="0" err="1" smtClean="0"/>
              <a:t>aLib.aFunction</a:t>
            </a:r>
            <a:r>
              <a:rPr lang="en-GB" b="1" baseline="0" dirty="0" smtClean="0"/>
              <a:t>()</a:t>
            </a:r>
            <a:r>
              <a:rPr lang="en-GB" b="0" baseline="0" dirty="0" smtClean="0"/>
              <a:t> or, as with the last case in the example above, simply </a:t>
            </a:r>
            <a:r>
              <a:rPr lang="en-GB" b="1" baseline="0" dirty="0" err="1" smtClean="0"/>
              <a:t>myfunc</a:t>
            </a:r>
            <a:r>
              <a:rPr lang="en-GB" b="1" baseline="0" dirty="0" smtClean="0"/>
              <a:t>()</a:t>
            </a:r>
            <a:r>
              <a:rPr lang="en-GB" b="0" baseline="0" dirty="0" smtClean="0"/>
              <a:t>.</a:t>
            </a:r>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135</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the example above, we can see that we have imported the </a:t>
            </a:r>
            <a:r>
              <a:rPr lang="en-GB" b="1" baseline="0" dirty="0" err="1" smtClean="0"/>
              <a:t>colored</a:t>
            </a:r>
            <a:r>
              <a:rPr lang="en-GB" b="0" baseline="0" dirty="0" smtClean="0"/>
              <a:t> and </a:t>
            </a:r>
            <a:r>
              <a:rPr lang="en-GB" b="1" baseline="0" dirty="0" err="1" smtClean="0"/>
              <a:t>cprint</a:t>
            </a:r>
            <a:r>
              <a:rPr lang="en-GB" b="0" baseline="0" dirty="0" smtClean="0"/>
              <a:t> functions from the </a:t>
            </a:r>
            <a:r>
              <a:rPr lang="en-GB" b="1" baseline="0" dirty="0" err="1" smtClean="0"/>
              <a:t>termcolor</a:t>
            </a:r>
            <a:r>
              <a:rPr lang="en-GB" b="0" baseline="0" dirty="0" smtClean="0"/>
              <a:t> library. This allows us to output coloured text to the console.</a:t>
            </a:r>
          </a:p>
          <a:p>
            <a:r>
              <a:rPr lang="en-GB" b="0" baseline="0" dirty="0" smtClean="0"/>
              <a:t>Once we have declared the import, we can easily reference the functions we require as though we had defined them ourselves.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334359472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137</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In</a:t>
            </a:r>
            <a:r>
              <a:rPr lang="en-GB" b="0" baseline="0" dirty="0" smtClean="0"/>
              <a:t> this solution, we create a list to hold our colour options, and a counter variable to indicate position in the list. Since a string is a list of characters, we can use the input string as an iterator in our </a:t>
            </a:r>
            <a:r>
              <a:rPr lang="en-GB" b="1" baseline="0" dirty="0" smtClean="0"/>
              <a:t>for</a:t>
            </a:r>
            <a:r>
              <a:rPr lang="en-GB" b="0" baseline="0" dirty="0" smtClean="0"/>
              <a:t> loop to run through each character and output it. We use our counter variable to determine which colour to use, increment it each time round the loop and reset it to zero when it get to the end of the list.</a:t>
            </a:r>
          </a:p>
          <a:p>
            <a:endParaRPr lang="en-GB" b="0" baseline="0" dirty="0" smtClean="0"/>
          </a:p>
          <a:p>
            <a:r>
              <a:rPr lang="en-GB" b="0" baseline="0" dirty="0" smtClean="0"/>
              <a:t>We could have chosen to randomly select a colour from the list, or perhaps supply a randomly generated RGB value. There are many solutions, all of which correctly fit the requirements.</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140</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Debugging</a:t>
            </a:r>
          </a:p>
          <a:p>
            <a:endParaRPr lang="en-GB" b="1" dirty="0" smtClean="0"/>
          </a:p>
          <a:p>
            <a:r>
              <a:rPr lang="en-GB" b="0" dirty="0" smtClean="0"/>
              <a:t>Inevitably,</a:t>
            </a:r>
            <a:r>
              <a:rPr lang="en-GB" b="0" baseline="0" dirty="0" smtClean="0"/>
              <a:t> your programs will contain errors; ‘Hello World’ is probably the only program practically guaranteed to be free from bugs. The ability to quickly identify and correct the cause of errors is very important to a programmer, especially when working under time constraints. </a:t>
            </a:r>
          </a:p>
          <a:p>
            <a:endParaRPr lang="en-GB" b="0" baseline="0" dirty="0" smtClean="0"/>
          </a:p>
          <a:p>
            <a:r>
              <a:rPr lang="en-GB" b="0" baseline="0" dirty="0" smtClean="0"/>
              <a:t>We generally classify bugs as follows:</a:t>
            </a:r>
            <a:endParaRPr lang="en-GB" b="0" dirty="0" smtClean="0"/>
          </a:p>
          <a:p>
            <a:endParaRPr lang="en-GB" b="1" dirty="0" smtClean="0"/>
          </a:p>
          <a:p>
            <a:pPr marL="171450" indent="-171450">
              <a:buFont typeface="Arial" panose="020B0604020202020204" pitchFamily="34" charset="0"/>
              <a:buChar char="•"/>
            </a:pPr>
            <a:r>
              <a:rPr lang="en-GB" b="0" dirty="0" smtClean="0"/>
              <a:t>Cosmetic Bugs</a:t>
            </a:r>
          </a:p>
          <a:p>
            <a:pPr marL="457200" lvl="1" indent="0">
              <a:buFont typeface="Arial" panose="020B0604020202020204" pitchFamily="34" charset="0"/>
              <a:buNone/>
            </a:pPr>
            <a:r>
              <a:rPr lang="en-GB" b="0" dirty="0" smtClean="0"/>
              <a:t>A problem with the appearance of the software. Examples include a spelling or translation error, a misalignment or graphical components or a missing image.</a:t>
            </a:r>
          </a:p>
          <a:p>
            <a:pPr marL="457200" lvl="1" indent="0">
              <a:buFont typeface="Arial" panose="020B0604020202020204" pitchFamily="34" charset="0"/>
              <a:buNone/>
            </a:pPr>
            <a:endParaRPr lang="en-GB" b="0" dirty="0" smtClean="0"/>
          </a:p>
          <a:p>
            <a:pPr marL="171450" indent="-171450">
              <a:buFont typeface="Arial" panose="020B0604020202020204" pitchFamily="34" charset="0"/>
              <a:buChar char="•"/>
            </a:pPr>
            <a:r>
              <a:rPr lang="en-GB" b="0" dirty="0" smtClean="0"/>
              <a:t>Logica</a:t>
            </a:r>
            <a:r>
              <a:rPr lang="en-GB" b="0" baseline="0" dirty="0" smtClean="0"/>
              <a:t>l or Semantic Bugs</a:t>
            </a:r>
          </a:p>
          <a:p>
            <a:pPr marL="457200" lvl="1" indent="0">
              <a:buFont typeface="Arial" panose="020B0604020202020204" pitchFamily="34" charset="0"/>
              <a:buNone/>
            </a:pPr>
            <a:r>
              <a:rPr lang="en-GB" b="0" dirty="0" smtClean="0"/>
              <a:t>The software works but produces unexpected results. Examples include</a:t>
            </a:r>
            <a:r>
              <a:rPr lang="en-GB" b="0" baseline="0" dirty="0" smtClean="0"/>
              <a:t> an error in calculation, improper method call, or incorrect database access.</a:t>
            </a:r>
            <a:endParaRPr lang="en-GB" b="0" dirty="0" smtClean="0"/>
          </a:p>
          <a:p>
            <a:pPr marL="171450" indent="-171450">
              <a:buFont typeface="Arial" panose="020B0604020202020204" pitchFamily="34" charset="0"/>
              <a:buChar char="•"/>
            </a:pPr>
            <a:endParaRPr lang="en-GB" b="0" dirty="0" smtClean="0"/>
          </a:p>
          <a:p>
            <a:pPr marL="171450" indent="-171450">
              <a:buFont typeface="Arial" panose="020B0604020202020204" pitchFamily="34" charset="0"/>
              <a:buChar char="•"/>
            </a:pPr>
            <a:r>
              <a:rPr lang="en-GB" b="0" dirty="0" smtClean="0"/>
              <a:t>Runtime Bugs </a:t>
            </a:r>
          </a:p>
          <a:p>
            <a:pPr marL="457200" lvl="1" indent="0">
              <a:buFont typeface="Arial" panose="020B0604020202020204" pitchFamily="34" charset="0"/>
              <a:buNone/>
            </a:pPr>
            <a:r>
              <a:rPr lang="en-GB" b="0" dirty="0" smtClean="0"/>
              <a:t>Errors that cause the software to crash even though it compiles correctly or otherwise appears ok. Examples include an</a:t>
            </a:r>
            <a:r>
              <a:rPr lang="en-GB" b="0" baseline="0" dirty="0" smtClean="0"/>
              <a:t> improper type operation or mutation or an unhandled exception.</a:t>
            </a:r>
            <a:endParaRPr lang="en-GB" b="0" dirty="0" smtClean="0"/>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141</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a:t>
            </a:r>
            <a:r>
              <a:rPr lang="en-GB" baseline="0" dirty="0" smtClean="0"/>
              <a:t> there are many tools available to us when it comes to preventing, identifying and correcting bugs. First and foremost is testing. There are many libraries providing test frameworks for various languages. These libraries allow us to write code to execute and test code in our application against predefined data as compare against expected results. If we ensure we write comprehensive tests for our code, we will be able to assert a level of confidence about the reliability of our application. Examples of test frameworks include </a:t>
            </a:r>
            <a:r>
              <a:rPr lang="en-GB" baseline="0" dirty="0" err="1" smtClean="0"/>
              <a:t>JUnit</a:t>
            </a:r>
            <a:r>
              <a:rPr lang="en-GB" baseline="0" dirty="0" smtClean="0"/>
              <a:t> for Java, </a:t>
            </a:r>
            <a:r>
              <a:rPr lang="en-GB" baseline="0" dirty="0" err="1" smtClean="0"/>
              <a:t>JSLint</a:t>
            </a:r>
            <a:r>
              <a:rPr lang="en-GB" baseline="0" dirty="0" smtClean="0"/>
              <a:t>/</a:t>
            </a:r>
            <a:r>
              <a:rPr lang="en-GB" baseline="0" dirty="0" err="1" smtClean="0"/>
              <a:t>JSHint</a:t>
            </a:r>
            <a:r>
              <a:rPr lang="en-GB" baseline="0" dirty="0" smtClean="0"/>
              <a:t> for </a:t>
            </a:r>
            <a:r>
              <a:rPr lang="en-GB" baseline="0" dirty="0" err="1" smtClean="0"/>
              <a:t>Javascript</a:t>
            </a:r>
            <a:r>
              <a:rPr lang="en-GB" baseline="0" dirty="0" smtClean="0"/>
              <a:t> or </a:t>
            </a:r>
            <a:r>
              <a:rPr lang="en-GB" baseline="0" dirty="0" err="1" smtClean="0"/>
              <a:t>PyUnit</a:t>
            </a:r>
            <a:r>
              <a:rPr lang="en-GB" baseline="0" dirty="0" smtClean="0"/>
              <a:t> for Python.</a:t>
            </a:r>
          </a:p>
          <a:p>
            <a:endParaRPr lang="en-GB" baseline="0" dirty="0" smtClean="0"/>
          </a:p>
          <a:p>
            <a:r>
              <a:rPr lang="en-GB" baseline="0" dirty="0" smtClean="0"/>
              <a:t>Once a bug has been identified in our software, the next most important thing for us as programmers is the ability to duplicate and observe the behaviour. It is extremely difficult to correct a bug by simple code inspection in any but the most simple cases, so being able to actually observe the error happening is critical. When reporting a bug to a fellow programmer, it is important to include as much relevant information as possible, including the steps taken to replicate the error. Intermittent bugs have been the bane of many a programmer.</a:t>
            </a:r>
          </a:p>
          <a:p>
            <a:endParaRPr lang="en-GB" baseline="0" dirty="0" smtClean="0"/>
          </a:p>
          <a:p>
            <a:r>
              <a:rPr lang="en-GB" baseline="0" dirty="0" smtClean="0"/>
              <a:t>Once we have a verified, replicable bug we can attempt to identify the cause of the error. The most basic weapon in our armoury is the humble console. We can introduce code to output the value of key variables during the process, and observe what happens. For simple applications, the </a:t>
            </a:r>
            <a:r>
              <a:rPr lang="en-GB" b="1" baseline="0" dirty="0" smtClean="0"/>
              <a:t>print</a:t>
            </a:r>
            <a:r>
              <a:rPr lang="en-GB" b="0" baseline="0" dirty="0" smtClean="0"/>
              <a:t> statement may suffice, however there are freely available logging libraries that are more suitable for use in larger applications.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142</a:t>
            </a:fld>
            <a:endParaRPr lang="en-GB" dirty="0"/>
          </a:p>
        </p:txBody>
      </p:sp>
    </p:spTree>
    <p:extLst>
      <p:ext uri="{BB962C8B-B14F-4D97-AF65-F5344CB8AC3E}">
        <p14:creationId xmlns:p14="http://schemas.microsoft.com/office/powerpoint/2010/main" val="99837183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(and</a:t>
            </a:r>
            <a:r>
              <a:rPr lang="en-GB" baseline="0" dirty="0" smtClean="0"/>
              <a:t> especially in the case of runtime errors) we will receive a stack trace with which to work. This is output generated by the compiler or interpreter which shows the series of errors caused – or stack – by our code. We can see how the error propagates from our code up through our language internals until it is surfaced and breaks our program. These are usually extremely useful because they will indicate the precise method or even line of code that was responsible for the error, and allows us to very quickly focus our efforts.</a:t>
            </a:r>
          </a:p>
          <a:p>
            <a:endParaRPr lang="en-GB" baseline="0" dirty="0" smtClean="0"/>
          </a:p>
          <a:p>
            <a:r>
              <a:rPr lang="en-GB" baseline="0" dirty="0" smtClean="0"/>
              <a:t>Finally, and perhaps our most valuable tool, is the instrumentation provided to us by our IDE. Many IDEs include tools to connect to running instances of our code and inspect variables and program state live as the program executes. We can pause execution at specific stages, called breakpoints, or we can even ‘step into’ function calls to inspect the code that occurs there. In this way, we can precisely determine and correct the cause of the problem.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143</a:t>
            </a:fld>
            <a:endParaRPr lang="en-GB" dirty="0"/>
          </a:p>
        </p:txBody>
      </p:sp>
    </p:spTree>
    <p:extLst>
      <p:ext uri="{BB962C8B-B14F-4D97-AF65-F5344CB8AC3E}">
        <p14:creationId xmlns:p14="http://schemas.microsoft.com/office/powerpoint/2010/main" val="319930986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o</a:t>
            </a:r>
            <a:r>
              <a:rPr lang="en-GB" dirty="0" smtClean="0"/>
              <a:t>ur cosmetic</a:t>
            </a:r>
            <a:r>
              <a:rPr lang="en-GB" baseline="0" dirty="0" smtClean="0"/>
              <a:t> bug is simply a case of correcting some spelling errors and is easily fixed. Our logical bug, though is perhaps not immediately apparent; our </a:t>
            </a:r>
            <a:r>
              <a:rPr lang="en-GB" b="1" baseline="0" dirty="0" smtClean="0"/>
              <a:t>for</a:t>
            </a:r>
            <a:r>
              <a:rPr lang="en-GB" b="0" baseline="0" dirty="0" smtClean="0"/>
              <a:t> loop will run, but will not produce the expected output because the </a:t>
            </a:r>
            <a:r>
              <a:rPr lang="en-GB" b="1" baseline="0" dirty="0" smtClean="0"/>
              <a:t>range</a:t>
            </a:r>
            <a:r>
              <a:rPr lang="en-GB" b="0" baseline="0" dirty="0" smtClean="0"/>
              <a:t> begins at index 1 rather than 0, excluding the first element in the list.</a:t>
            </a:r>
          </a:p>
          <a:p>
            <a:endParaRPr lang="en-GB" b="0" baseline="0" dirty="0" smtClean="0"/>
          </a:p>
          <a:p>
            <a:r>
              <a:rPr lang="en-GB" b="0" baseline="0" dirty="0" smtClean="0"/>
              <a:t>Our runtime bug is less obvious. What will happen when the </a:t>
            </a:r>
            <a:r>
              <a:rPr lang="en-GB" b="1" baseline="0" dirty="0" smtClean="0"/>
              <a:t>while </a:t>
            </a:r>
            <a:r>
              <a:rPr lang="en-GB" b="0" baseline="0" dirty="0" smtClean="0"/>
              <a:t>loop attempts to calculate the total?</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411256762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145</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problem</a:t>
            </a:r>
            <a:r>
              <a:rPr lang="en-GB" baseline="0" dirty="0" smtClean="0"/>
              <a:t> with the provided code was in the </a:t>
            </a:r>
            <a:r>
              <a:rPr lang="en-GB" b="1" baseline="0" dirty="0" smtClean="0"/>
              <a:t>while</a:t>
            </a:r>
            <a:r>
              <a:rPr lang="en-GB" b="0" baseline="0" dirty="0" smtClean="0"/>
              <a:t> loop, where it attempted to sum the dictionary values. Since they were entered into the dictionary as strings, and the total variable has been created as a number, we will suffer a type error when we attempt to add the two. Our choices in this instance are to either cast the dictionary value to a float as we sum it, or convert the values in the dictionary into numbers.</a:t>
            </a:r>
          </a:p>
          <a:p>
            <a:r>
              <a:rPr lang="en-GB" b="0" baseline="0" dirty="0" smtClean="0"/>
              <a:t>The </a:t>
            </a:r>
            <a:r>
              <a:rPr lang="en-GB" b="1" baseline="0" dirty="0" smtClean="0"/>
              <a:t>while</a:t>
            </a:r>
            <a:r>
              <a:rPr lang="en-GB" b="0" baseline="0" dirty="0" smtClean="0"/>
              <a:t> condition must also be examined; the original program used the </a:t>
            </a:r>
            <a:r>
              <a:rPr lang="en-GB" b="1" baseline="0" dirty="0" smtClean="0"/>
              <a:t>is not</a:t>
            </a:r>
            <a:r>
              <a:rPr lang="en-GB" b="0" baseline="0" dirty="0" smtClean="0"/>
              <a:t> operator to determine whether the selection matched the available choices; this is incorrect since the </a:t>
            </a:r>
            <a:r>
              <a:rPr lang="en-GB" b="1" baseline="0" dirty="0" smtClean="0"/>
              <a:t>is</a:t>
            </a:r>
            <a:r>
              <a:rPr lang="en-GB" b="0" baseline="0" dirty="0" smtClean="0"/>
              <a:t> operators check to see if the operands are instances of the same object. In this case, they are not and we must compare them by value, so we use the ‘not-equal-to’ - </a:t>
            </a:r>
            <a:r>
              <a:rPr lang="en-GB" b="1" baseline="0" dirty="0" smtClean="0"/>
              <a:t>!=</a:t>
            </a:r>
            <a:r>
              <a:rPr lang="en-GB" b="0" baseline="0" dirty="0" smtClean="0"/>
              <a:t> - operator instead.</a:t>
            </a:r>
          </a:p>
          <a:p>
            <a:endParaRPr lang="en-GB" b="0" baseline="0" dirty="0" smtClean="0"/>
          </a:p>
          <a:p>
            <a:r>
              <a:rPr lang="en-GB" b="0" baseline="0" dirty="0" smtClean="0"/>
              <a:t>The next few corrections fall broadly into the cosmetic and logical categories; while they will not prevent program execution, they may provide unexpected results or look ugly.  </a:t>
            </a:r>
          </a:p>
          <a:p>
            <a:r>
              <a:rPr lang="en-GB" b="0" baseline="0" dirty="0" smtClean="0"/>
              <a:t>First, we normalize the input to match the case of our values in the dictionary. This is a common strategy when accepting user input, since people may try to provide the same value in different forms – for example, “Xbox 360”, “</a:t>
            </a:r>
            <a:r>
              <a:rPr lang="en-GB" b="0" baseline="0" dirty="0" err="1" smtClean="0"/>
              <a:t>xbox</a:t>
            </a:r>
            <a:r>
              <a:rPr lang="en-GB" b="0" baseline="0" dirty="0" smtClean="0"/>
              <a:t> 360”, “xbox360”, and “X-Box 360” all refer to the same device, but to our program they are very different strings. When attempting to match against them, we must consider the various way in which the expected term might be expressed.</a:t>
            </a:r>
          </a:p>
          <a:p>
            <a:endParaRPr lang="en-GB" b="0" baseline="0" dirty="0" smtClean="0"/>
          </a:p>
          <a:p>
            <a:r>
              <a:rPr lang="en-GB" b="0" baseline="0" dirty="0" smtClean="0"/>
              <a:t>Our next step is to determine whether the input value is in the dictionary; this is so that we can then create the next </a:t>
            </a:r>
            <a:r>
              <a:rPr lang="en-GB" b="1" baseline="0" dirty="0" err="1" smtClean="0"/>
              <a:t>elif</a:t>
            </a:r>
            <a:r>
              <a:rPr lang="en-GB" b="0" baseline="0" dirty="0" smtClean="0"/>
              <a:t> condition to output a message if the user did not input a correct value. Note that previously we stored the original input value prior to normalization so that we could repeat it back to the user later. We could also have taken this a step further and output the results of </a:t>
            </a:r>
            <a:r>
              <a:rPr lang="en-GB" b="1" baseline="0" dirty="0" err="1" smtClean="0"/>
              <a:t>a_dict.keys</a:t>
            </a:r>
            <a:r>
              <a:rPr lang="en-GB" b="1" baseline="0" dirty="0" smtClean="0"/>
              <a:t>()</a:t>
            </a:r>
            <a:r>
              <a:rPr lang="en-GB" b="0" baseline="0" dirty="0" smtClean="0"/>
              <a:t> to inform the user of the available choices.</a:t>
            </a:r>
          </a:p>
          <a:p>
            <a:endParaRPr lang="en-GB" b="0" baseline="0" dirty="0" smtClean="0"/>
          </a:p>
          <a:p>
            <a:r>
              <a:rPr lang="en-GB" b="0" baseline="0" dirty="0" smtClean="0"/>
              <a:t>Our final </a:t>
            </a:r>
            <a:r>
              <a:rPr lang="en-GB" b="1" baseline="0" dirty="0" smtClean="0"/>
              <a:t>else</a:t>
            </a:r>
            <a:r>
              <a:rPr lang="en-GB" b="0" baseline="0" dirty="0" smtClean="0"/>
              <a:t> condition completes our program and exits gracefully with a message.</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147</a:t>
            </a:fld>
            <a:endParaRPr lang="en-GB" dirty="0"/>
          </a:p>
        </p:txBody>
      </p:sp>
    </p:spTree>
    <p:extLst>
      <p:ext uri="{BB962C8B-B14F-4D97-AF65-F5344CB8AC3E}">
        <p14:creationId xmlns:p14="http://schemas.microsoft.com/office/powerpoint/2010/main" val="8345020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148</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a:t>
            </a:r>
            <a:r>
              <a:rPr lang="en-GB" baseline="0" dirty="0" smtClean="0"/>
              <a:t> will need to access files. This might be for a variety of reasons; saving or loading user data, for example, or loading application configuration. Data comes in many forms, and can be expressed in many different structures. The most basic is the linear sequence with a separator, such as the Comma Separated Values or CSV file – but many others exist.</a:t>
            </a:r>
          </a:p>
          <a:p>
            <a:endParaRPr lang="en-GB" baseline="0" dirty="0" smtClean="0"/>
          </a:p>
          <a:p>
            <a:r>
              <a:rPr lang="en-GB" baseline="0" dirty="0" smtClean="0"/>
              <a:t>Each of the common data formats has a name, and we use an acronym as a file extension to denote the type. We have already mentioned CSV, and others include JSON, XML, XLS, DOC, PPT and so on. This allows programmers to build applications can exchange data easily and conveniently simply by declaring which file types are supported.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149</a:t>
            </a:fld>
            <a:endParaRPr lang="en-GB" dirty="0"/>
          </a:p>
        </p:txBody>
      </p:sp>
    </p:spTree>
    <p:extLst>
      <p:ext uri="{BB962C8B-B14F-4D97-AF65-F5344CB8AC3E}">
        <p14:creationId xmlns:p14="http://schemas.microsoft.com/office/powerpoint/2010/main" val="424337276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interacting with other systems, be</a:t>
            </a:r>
            <a:r>
              <a:rPr lang="en-GB" baseline="0" dirty="0" smtClean="0"/>
              <a:t> it a local file system or a remote server, we use the term </a:t>
            </a:r>
            <a:r>
              <a:rPr lang="en-GB" i="1" baseline="0" dirty="0" smtClean="0"/>
              <a:t>IO </a:t>
            </a:r>
            <a:r>
              <a:rPr lang="en-GB" i="0" baseline="0" dirty="0" smtClean="0"/>
              <a:t>– </a:t>
            </a:r>
            <a:r>
              <a:rPr lang="en-GB" i="1" baseline="0" dirty="0" err="1" smtClean="0"/>
              <a:t>Input/Output</a:t>
            </a:r>
            <a:r>
              <a:rPr lang="en-GB" i="1" baseline="0" dirty="0" smtClean="0"/>
              <a:t> </a:t>
            </a:r>
            <a:r>
              <a:rPr lang="en-GB" i="0" baseline="0" dirty="0" smtClean="0"/>
              <a:t>– to describe our activity. Most languages support some kind of IO and have common libraries to support it.</a:t>
            </a:r>
          </a:p>
          <a:p>
            <a:endParaRPr lang="en-GB" i="1" baseline="0" dirty="0" smtClean="0"/>
          </a:p>
          <a:p>
            <a:r>
              <a:rPr lang="en-GB" i="0" baseline="0" dirty="0" smtClean="0"/>
              <a:t>In order to interact with a file on the local file system on our computer, we must first establish the </a:t>
            </a:r>
            <a:r>
              <a:rPr lang="en-GB" i="1" baseline="0" dirty="0" smtClean="0"/>
              <a:t>path</a:t>
            </a:r>
            <a:r>
              <a:rPr lang="en-GB" i="0" baseline="0" dirty="0" smtClean="0"/>
              <a:t> or route to the file. This is can be calculated from the root of the drive, although in many cases we may just wish to provide a path relative to our application.</a:t>
            </a:r>
          </a:p>
          <a:p>
            <a:endParaRPr lang="en-GB" i="0" baseline="0" dirty="0" smtClean="0"/>
          </a:p>
          <a:p>
            <a:r>
              <a:rPr lang="en-GB" i="0" baseline="0" dirty="0" smtClean="0"/>
              <a:t>The various Operating Systems available express paths using different notation, so if we are concerned with our ability to run our program on any device – to be </a:t>
            </a:r>
            <a:r>
              <a:rPr lang="en-GB" i="1" baseline="0" dirty="0" smtClean="0"/>
              <a:t>platform independent</a:t>
            </a:r>
            <a:r>
              <a:rPr lang="en-GB" i="0" baseline="0" dirty="0" smtClean="0"/>
              <a:t> – we must take steps to consider how we form our paths.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150</a:t>
            </a:fld>
            <a:endParaRPr lang="en-GB" dirty="0"/>
          </a:p>
        </p:txBody>
      </p:sp>
    </p:spTree>
    <p:extLst>
      <p:ext uri="{BB962C8B-B14F-4D97-AF65-F5344CB8AC3E}">
        <p14:creationId xmlns:p14="http://schemas.microsoft.com/office/powerpoint/2010/main" val="292154627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write platform independent code when working with</a:t>
            </a:r>
            <a:r>
              <a:rPr lang="en-GB" baseline="0" dirty="0" smtClean="0"/>
              <a:t> file systems, we must usually take advantage of language libraries to provide paths. Normally, the task of determining the host operating system and form paths using the correct notation will have been dealt with already for us.</a:t>
            </a:r>
          </a:p>
          <a:p>
            <a:endParaRPr lang="en-GB" baseline="0" dirty="0" smtClean="0"/>
          </a:p>
          <a:p>
            <a:r>
              <a:rPr lang="en-GB" baseline="0" dirty="0" smtClean="0"/>
              <a:t>In Python, we can use the </a:t>
            </a:r>
            <a:r>
              <a:rPr lang="en-GB" b="1" baseline="0" dirty="0" smtClean="0"/>
              <a:t>glob</a:t>
            </a:r>
            <a:r>
              <a:rPr lang="en-GB" b="0" baseline="0" dirty="0" smtClean="0"/>
              <a:t> module to provide platform specific paths. We can use complex patterns to search for filenames or directories and then open those files directly using the </a:t>
            </a:r>
            <a:r>
              <a:rPr lang="en-GB" b="1" baseline="0" dirty="0" err="1" smtClean="0"/>
              <a:t>io</a:t>
            </a:r>
            <a:r>
              <a:rPr lang="en-GB" b="0" baseline="0" dirty="0" smtClean="0"/>
              <a:t> module.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151</a:t>
            </a:fld>
            <a:endParaRPr lang="en-GB" dirty="0"/>
          </a:p>
        </p:txBody>
      </p:sp>
    </p:spTree>
    <p:extLst>
      <p:ext uri="{BB962C8B-B14F-4D97-AF65-F5344CB8AC3E}">
        <p14:creationId xmlns:p14="http://schemas.microsoft.com/office/powerpoint/2010/main" val="168166828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Assuming we have a valid</a:t>
            </a:r>
            <a:r>
              <a:rPr lang="en-GB" baseline="0" dirty="0" smtClean="0"/>
              <a:t> path – via </a:t>
            </a:r>
            <a:r>
              <a:rPr lang="en-GB" b="1" baseline="0" dirty="0" smtClean="0"/>
              <a:t>glob</a:t>
            </a:r>
            <a:r>
              <a:rPr lang="en-GB" b="0" baseline="0" dirty="0" smtClean="0"/>
              <a:t> or some other means – we must somehow get a reference to the file so that we can manipulate it. In Python, we can do this by using methods of the </a:t>
            </a:r>
            <a:r>
              <a:rPr lang="en-GB" b="1" baseline="0" dirty="0" err="1" smtClean="0"/>
              <a:t>io</a:t>
            </a:r>
            <a:r>
              <a:rPr lang="en-GB" b="0" baseline="0" dirty="0" smtClean="0"/>
              <a:t> module. The </a:t>
            </a:r>
            <a:r>
              <a:rPr lang="en-GB" b="1" baseline="0" dirty="0" err="1" smtClean="0"/>
              <a:t>FileIO</a:t>
            </a:r>
            <a:r>
              <a:rPr lang="en-GB" b="0" baseline="0" dirty="0" smtClean="0"/>
              <a:t> method takes a filename, and in its most simple form returns a </a:t>
            </a:r>
            <a:r>
              <a:rPr lang="en-GB" b="1" baseline="0" dirty="0" smtClean="0"/>
              <a:t>File</a:t>
            </a:r>
            <a:r>
              <a:rPr lang="en-GB" b="0" baseline="0" dirty="0" smtClean="0"/>
              <a:t> object we can use to read the contents of the file. If we wish to open the file for writing, we must supply a ‘mode’ parameter to indicate to the system that we wish to do so.</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152</a:t>
            </a:fld>
            <a:endParaRPr lang="en-GB" dirty="0"/>
          </a:p>
        </p:txBody>
      </p:sp>
    </p:spTree>
    <p:extLst>
      <p:ext uri="{BB962C8B-B14F-4D97-AF65-F5344CB8AC3E}">
        <p14:creationId xmlns:p14="http://schemas.microsoft.com/office/powerpoint/2010/main" val="101760865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an example of a simple file viewer.</a:t>
            </a:r>
            <a:r>
              <a:rPr lang="en-GB" baseline="0" dirty="0" smtClean="0"/>
              <a:t> It asks the user for a filename, then uses the </a:t>
            </a:r>
            <a:r>
              <a:rPr lang="en-GB" b="1" baseline="0" dirty="0" smtClean="0"/>
              <a:t>glob</a:t>
            </a:r>
            <a:r>
              <a:rPr lang="en-GB" b="0" baseline="0" dirty="0" smtClean="0"/>
              <a:t> module to search for files with an exact match. </a:t>
            </a:r>
            <a:r>
              <a:rPr lang="en-GB" b="1" baseline="0" dirty="0" smtClean="0"/>
              <a:t>glob</a:t>
            </a:r>
            <a:r>
              <a:rPr lang="en-GB" b="0" baseline="0" dirty="0" smtClean="0"/>
              <a:t> returns a list, so we can check in an </a:t>
            </a:r>
            <a:r>
              <a:rPr lang="en-GB" b="1" baseline="0" dirty="0" smtClean="0"/>
              <a:t>if</a:t>
            </a:r>
            <a:r>
              <a:rPr lang="en-GB" b="0" baseline="0" dirty="0" smtClean="0"/>
              <a:t> condition for emptiness, and if it has contents we can pull the first matching filename out at index 0.</a:t>
            </a:r>
          </a:p>
          <a:p>
            <a:r>
              <a:rPr lang="en-GB" b="0" baseline="0" dirty="0" smtClean="0"/>
              <a:t>We then use the </a:t>
            </a:r>
            <a:r>
              <a:rPr lang="en-GB" b="1" baseline="0" dirty="0" err="1" smtClean="0"/>
              <a:t>io</a:t>
            </a:r>
            <a:r>
              <a:rPr lang="en-GB" b="0" baseline="0" dirty="0" smtClean="0"/>
              <a:t> module to get a file object from the path match, and print the contents using the </a:t>
            </a:r>
            <a:r>
              <a:rPr lang="en-GB" b="1" baseline="0" dirty="0" smtClean="0"/>
              <a:t>read()</a:t>
            </a:r>
            <a:r>
              <a:rPr lang="en-GB" b="0" baseline="0" dirty="0" smtClean="0"/>
              <a:t> method, which will return the entire contents of the file as a string</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153</a:t>
            </a:fld>
            <a:endParaRPr lang="en-GB" dirty="0"/>
          </a:p>
        </p:txBody>
      </p:sp>
    </p:spTree>
    <p:extLst>
      <p:ext uri="{BB962C8B-B14F-4D97-AF65-F5344CB8AC3E}">
        <p14:creationId xmlns:p14="http://schemas.microsoft.com/office/powerpoint/2010/main" val="276116926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 saw in the previous</a:t>
            </a:r>
            <a:r>
              <a:rPr lang="en-GB" baseline="0" dirty="0" smtClean="0"/>
              <a:t> example, in order to read data in from a file we use the </a:t>
            </a:r>
            <a:r>
              <a:rPr lang="en-GB" b="1" baseline="0" dirty="0" smtClean="0"/>
              <a:t>read()</a:t>
            </a:r>
            <a:r>
              <a:rPr lang="en-GB" b="0" baseline="0" dirty="0" smtClean="0"/>
              <a:t> method. This will return the entire contents of the file for us as a string. If we wish to instead read a single line at a time, we can use the </a:t>
            </a:r>
            <a:r>
              <a:rPr lang="en-GB" b="1" baseline="0" dirty="0" err="1" smtClean="0"/>
              <a:t>readline</a:t>
            </a:r>
            <a:r>
              <a:rPr lang="en-GB" b="1" baseline="0" dirty="0" smtClean="0"/>
              <a:t>()</a:t>
            </a:r>
            <a:r>
              <a:rPr lang="en-GB" b="0" baseline="0" dirty="0" smtClean="0"/>
              <a:t> method. Similar to the </a:t>
            </a:r>
            <a:r>
              <a:rPr lang="en-GB" b="1" baseline="0" dirty="0" smtClean="0"/>
              <a:t>read()</a:t>
            </a:r>
            <a:r>
              <a:rPr lang="en-GB" b="0" baseline="0" dirty="0" smtClean="0"/>
              <a:t> method, it will return a string containing the next line of the file.</a:t>
            </a:r>
          </a:p>
          <a:p>
            <a:endParaRPr lang="en-GB" b="0" baseline="0" dirty="0" smtClean="0"/>
          </a:p>
          <a:p>
            <a:r>
              <a:rPr lang="en-GB" b="0" baseline="0" dirty="0" smtClean="0"/>
              <a:t>When we wish to write to the file, we can use the </a:t>
            </a:r>
            <a:r>
              <a:rPr lang="en-GB" b="1" baseline="0" dirty="0" smtClean="0"/>
              <a:t>write()</a:t>
            </a:r>
            <a:r>
              <a:rPr lang="en-GB" b="0" baseline="0" dirty="0" smtClean="0"/>
              <a:t> method. We supply it with a string which it will write to the file; note we must provide a line end character – “</a:t>
            </a:r>
            <a:r>
              <a:rPr lang="en-GB" b="1" baseline="0" dirty="0" smtClean="0"/>
              <a:t>\n</a:t>
            </a:r>
            <a:r>
              <a:rPr lang="en-GB" b="0" baseline="0" dirty="0" smtClean="0"/>
              <a:t>” – ourselves when we wish to terminate a line.</a:t>
            </a:r>
          </a:p>
          <a:p>
            <a:endParaRPr lang="en-GB" b="0" baseline="0" dirty="0" smtClean="0"/>
          </a:p>
          <a:p>
            <a:r>
              <a:rPr lang="en-GB" b="0" baseline="0" dirty="0" smtClean="0"/>
              <a:t>When we have finished working with our file, we must remember to call the </a:t>
            </a:r>
            <a:r>
              <a:rPr lang="en-GB" b="1" baseline="0" dirty="0" smtClean="0"/>
              <a:t>close()</a:t>
            </a:r>
            <a:r>
              <a:rPr lang="en-GB" b="0" baseline="0" dirty="0" smtClean="0"/>
              <a:t> method or we will risk truncating the file and possible loss of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154</a:t>
            </a:fld>
            <a:endParaRPr lang="en-GB" dirty="0"/>
          </a:p>
        </p:txBody>
      </p:sp>
    </p:spTree>
    <p:extLst>
      <p:ext uri="{BB962C8B-B14F-4D97-AF65-F5344CB8AC3E}">
        <p14:creationId xmlns:p14="http://schemas.microsoft.com/office/powerpoint/2010/main" val="408094773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 to</a:t>
            </a:r>
            <a:r>
              <a:rPr lang="en-GB" baseline="0" dirty="0" smtClean="0"/>
              <a:t> basic file operations such as reading and writing, we are able to manipulate the </a:t>
            </a:r>
            <a:r>
              <a:rPr lang="en-GB" baseline="0" dirty="0" err="1" smtClean="0"/>
              <a:t>filesystem</a:t>
            </a:r>
            <a:r>
              <a:rPr lang="en-GB" baseline="0" dirty="0" smtClean="0"/>
              <a:t> in other ways. Importing the </a:t>
            </a:r>
            <a:r>
              <a:rPr lang="en-GB" b="1" baseline="0" dirty="0" err="1" smtClean="0"/>
              <a:t>os</a:t>
            </a:r>
            <a:r>
              <a:rPr lang="en-GB" b="0" baseline="0" dirty="0" smtClean="0"/>
              <a:t> module allows us to remove files and directories, as well as create them. A wide range of operations are available and students are encouraged to explore the documentation.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155</a:t>
            </a:fld>
            <a:endParaRPr lang="en-GB" dirty="0"/>
          </a:p>
        </p:txBody>
      </p:sp>
    </p:spTree>
    <p:extLst>
      <p:ext uri="{BB962C8B-B14F-4D97-AF65-F5344CB8AC3E}">
        <p14:creationId xmlns:p14="http://schemas.microsoft.com/office/powerpoint/2010/main" val="333683897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have a simple program that writes a string to a file, and then writes a reversed</a:t>
            </a:r>
            <a:r>
              <a:rPr lang="en-GB" baseline="0" dirty="0" smtClean="0"/>
              <a:t> version of the same string. The newline character is used to place each character of the string on a new line, and then the </a:t>
            </a:r>
            <a:r>
              <a:rPr lang="en-GB" b="1" baseline="0" dirty="0" smtClean="0"/>
              <a:t>range</a:t>
            </a:r>
            <a:r>
              <a:rPr lang="en-GB" b="0" baseline="0" dirty="0" smtClean="0"/>
              <a:t> function is used to read the string in reverse. Alternatively, we could have chosen to use the </a:t>
            </a:r>
            <a:r>
              <a:rPr lang="en-GB" b="1" baseline="0" dirty="0" err="1" smtClean="0"/>
              <a:t>str.reverse</a:t>
            </a:r>
            <a:r>
              <a:rPr lang="en-GB" b="1" baseline="0" dirty="0" smtClean="0"/>
              <a:t>()</a:t>
            </a:r>
            <a:r>
              <a:rPr lang="en-GB" b="0" baseline="0" dirty="0" smtClean="0"/>
              <a:t> method.</a:t>
            </a:r>
          </a:p>
          <a:p>
            <a:endParaRPr lang="en-GB" b="0" baseline="0" dirty="0" smtClean="0"/>
          </a:p>
          <a:p>
            <a:r>
              <a:rPr lang="en-GB" b="0" baseline="0" dirty="0" smtClean="0"/>
              <a:t>Finally, we close the file when are finished and the program exits.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3223148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program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157</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use the techniques</a:t>
            </a:r>
            <a:r>
              <a:rPr lang="en-GB" baseline="0" dirty="0" smtClean="0"/>
              <a:t> we have learned to create a new file using a name provided by the user. By supplying the ‘w+’ write mode we are able to write to the file. We then use a </a:t>
            </a:r>
            <a:r>
              <a:rPr lang="en-GB" b="1" baseline="0" dirty="0" smtClean="0"/>
              <a:t>while</a:t>
            </a:r>
            <a:r>
              <a:rPr lang="en-GB" baseline="0" dirty="0" smtClean="0"/>
              <a:t> loop to capture successive lines of </a:t>
            </a:r>
            <a:r>
              <a:rPr lang="en-GB" baseline="0" dirty="0" err="1" smtClean="0"/>
              <a:t>inpuyt</a:t>
            </a:r>
            <a:r>
              <a:rPr lang="en-GB" baseline="0" dirty="0" smtClean="0"/>
              <a:t> from the user, then output them to the file. We must remember to recapture the input each time, or our program will enter an infinite loop.</a:t>
            </a:r>
          </a:p>
          <a:p>
            <a:r>
              <a:rPr lang="en-GB" baseline="0" dirty="0" smtClean="0"/>
              <a:t>We then reset our current position in the file before reading it back again. We could have closed the file and reopened it, which would have also reset the file pointer. Both solutions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159</a:t>
            </a:fld>
            <a:endParaRPr lang="en-GB" dirty="0"/>
          </a:p>
        </p:txBody>
      </p:sp>
    </p:spTree>
    <p:extLst>
      <p:ext uri="{BB962C8B-B14F-4D97-AF65-F5344CB8AC3E}">
        <p14:creationId xmlns:p14="http://schemas.microsoft.com/office/powerpoint/2010/main" val="400199061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160</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Inevitably, our</a:t>
            </a:r>
            <a:r>
              <a:rPr lang="en-GB" baseline="0" dirty="0" smtClean="0"/>
              <a:t> programs will encounter errors. In fact, as Python programmers we are encouraged to expect errors and program accordingly. So how do we prevent our programs from exiting – crashing - when errors occur?</a:t>
            </a:r>
          </a:p>
          <a:p>
            <a:endParaRPr lang="en-GB" baseline="0" dirty="0" smtClean="0"/>
          </a:p>
          <a:p>
            <a:r>
              <a:rPr lang="en-GB" baseline="0" dirty="0" smtClean="0"/>
              <a:t>When the running code causes an error, a type of object called an Error is constructed. Errors come in various types, depending upon the cause, and they will percolate up through the execution stack until they are </a:t>
            </a:r>
            <a:r>
              <a:rPr lang="en-GB" i="1" baseline="0" dirty="0" smtClean="0"/>
              <a:t>handled.</a:t>
            </a:r>
            <a:r>
              <a:rPr lang="en-GB" baseline="0" dirty="0" smtClean="0"/>
              <a:t> If unhandled, the error – or </a:t>
            </a:r>
            <a:r>
              <a:rPr lang="en-GB" i="1" baseline="0" dirty="0" smtClean="0"/>
              <a:t>exception</a:t>
            </a:r>
            <a:r>
              <a:rPr lang="en-GB" i="0" baseline="0" dirty="0" smtClean="0"/>
              <a:t> – will cause the program to halt.</a:t>
            </a:r>
          </a:p>
          <a:p>
            <a:endParaRPr lang="en-GB" i="0" baseline="0" dirty="0" smtClean="0"/>
          </a:p>
          <a:p>
            <a:r>
              <a:rPr lang="en-GB" i="0" baseline="0" dirty="0" smtClean="0"/>
              <a:t>In common with other languages, Python provides a means to tell the interpreter or compiler that a block of code </a:t>
            </a:r>
            <a:r>
              <a:rPr lang="en-GB" i="1" baseline="0" dirty="0" smtClean="0"/>
              <a:t>may</a:t>
            </a:r>
            <a:r>
              <a:rPr lang="en-GB" i="0" baseline="0" dirty="0" smtClean="0"/>
              <a:t> cause an exception, and what to do when they occur. We use the </a:t>
            </a:r>
            <a:r>
              <a:rPr lang="en-GB" b="1" i="0" baseline="0" dirty="0" smtClean="0"/>
              <a:t>try</a:t>
            </a:r>
            <a:r>
              <a:rPr lang="en-GB" b="0" i="0" baseline="0" dirty="0" smtClean="0"/>
              <a:t> keyword to declare that we are beginning a block of code that might cause an exception. The block ends when the first </a:t>
            </a:r>
            <a:r>
              <a:rPr lang="en-GB" b="1" i="0" baseline="0" dirty="0" smtClean="0"/>
              <a:t>except</a:t>
            </a:r>
            <a:r>
              <a:rPr lang="en-GB" b="0" i="0" baseline="0" dirty="0" smtClean="0"/>
              <a:t> keyword is reached. We must tell the interpreter what kind of error we expect to occur here; it is possible to use the catch-all </a:t>
            </a:r>
            <a:r>
              <a:rPr lang="en-GB" b="1" i="0" baseline="0" dirty="0" err="1" smtClean="0"/>
              <a:t>BaseException</a:t>
            </a:r>
            <a:r>
              <a:rPr lang="en-GB" b="1" i="0" baseline="0" dirty="0" smtClean="0"/>
              <a:t>,</a:t>
            </a:r>
            <a:r>
              <a:rPr lang="en-GB" b="0" i="0" baseline="0" dirty="0" smtClean="0"/>
              <a:t> which is the superclass of all Python exceptions but it is inadvisable as we should wish to provide different exception handling depending upon the type of error that is received.</a:t>
            </a:r>
          </a:p>
          <a:p>
            <a:r>
              <a:rPr lang="en-GB" b="0" i="0" baseline="0" dirty="0" smtClean="0"/>
              <a:t>We may specify as many </a:t>
            </a:r>
            <a:r>
              <a:rPr lang="en-GB" b="1" i="0" baseline="0" dirty="0" smtClean="0"/>
              <a:t>except</a:t>
            </a:r>
            <a:r>
              <a:rPr lang="en-GB" b="0" i="0" baseline="0" dirty="0" smtClean="0"/>
              <a:t> blocks as we wish. Each block should contain code to execute when the block is reached. </a:t>
            </a:r>
          </a:p>
          <a:p>
            <a:r>
              <a:rPr lang="en-GB" b="0" i="0" baseline="0" dirty="0" smtClean="0"/>
              <a:t>The </a:t>
            </a:r>
            <a:r>
              <a:rPr lang="en-GB" b="1" i="0" baseline="0" dirty="0" smtClean="0"/>
              <a:t>try</a:t>
            </a:r>
            <a:r>
              <a:rPr lang="en-GB" b="0" i="0" baseline="0" dirty="0" smtClean="0"/>
              <a:t> statement can end with the final </a:t>
            </a:r>
            <a:r>
              <a:rPr lang="en-GB" b="1" i="0" baseline="0" dirty="0" smtClean="0"/>
              <a:t>except </a:t>
            </a:r>
            <a:r>
              <a:rPr lang="en-GB" b="0" i="0" baseline="0" dirty="0" smtClean="0"/>
              <a:t>block, however in some cases it is desirable to provide a block of code that is always executed, whether any </a:t>
            </a:r>
            <a:r>
              <a:rPr lang="en-GB" b="1" i="0" baseline="0" dirty="0" smtClean="0"/>
              <a:t>except</a:t>
            </a:r>
            <a:r>
              <a:rPr lang="en-GB" b="0" i="0" baseline="0" dirty="0" smtClean="0"/>
              <a:t> blocks are hit or not. In this case, we can use the </a:t>
            </a:r>
            <a:r>
              <a:rPr lang="en-GB" b="1" i="0" baseline="0" dirty="0" smtClean="0"/>
              <a:t>finally</a:t>
            </a:r>
            <a:r>
              <a:rPr lang="en-GB" b="0" i="0" baseline="0" dirty="0" smtClean="0"/>
              <a:t> keyword to declare our code.</a:t>
            </a:r>
          </a:p>
          <a:p>
            <a:endParaRPr lang="en-GB" b="0"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161</a:t>
            </a:fld>
            <a:endParaRPr lang="en-GB" dirty="0"/>
          </a:p>
        </p:txBody>
      </p:sp>
    </p:spTree>
    <p:extLst>
      <p:ext uri="{BB962C8B-B14F-4D97-AF65-F5344CB8AC3E}">
        <p14:creationId xmlns:p14="http://schemas.microsoft.com/office/powerpoint/2010/main" val="265387402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attempt to open a non-existent file using the </a:t>
            </a:r>
            <a:r>
              <a:rPr lang="en-GB" b="1" dirty="0" err="1" smtClean="0"/>
              <a:t>io</a:t>
            </a:r>
            <a:r>
              <a:rPr lang="en-GB" b="0" dirty="0" smtClean="0"/>
              <a:t> module. Without the </a:t>
            </a:r>
            <a:r>
              <a:rPr lang="en-GB" b="1" dirty="0" err="1" smtClean="0"/>
              <a:t>try..except..finally</a:t>
            </a:r>
            <a:r>
              <a:rPr lang="en-GB" b="0" baseline="0" dirty="0" smtClean="0"/>
              <a:t> blocks, our program would present an </a:t>
            </a:r>
            <a:r>
              <a:rPr lang="en-GB" b="1" baseline="0" dirty="0" err="1" smtClean="0"/>
              <a:t>IOError</a:t>
            </a:r>
            <a:r>
              <a:rPr lang="en-GB" b="0" baseline="0" dirty="0" smtClean="0"/>
              <a:t> and halt. Since we have declared that we expect this error to occur, the program will print an error message, and then go on to open and print the contents of a file that does exist. </a:t>
            </a:r>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44956251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163</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exercise,</a:t>
            </a:r>
            <a:r>
              <a:rPr lang="en-GB" baseline="0" dirty="0" smtClean="0"/>
              <a:t> instead of correcting the bugs we simply wrap the affected code in a </a:t>
            </a:r>
            <a:r>
              <a:rPr lang="en-GB" b="1" baseline="0" dirty="0" err="1" smtClean="0"/>
              <a:t>try..except</a:t>
            </a:r>
            <a:r>
              <a:rPr lang="en-GB" b="0" baseline="0" dirty="0" smtClean="0"/>
              <a:t> block. This means that entering an incorrect key will generate an error message, and attempting to add string values to an integer will no longer halt execution.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165</a:t>
            </a:fld>
            <a:endParaRPr lang="en-GB" dirty="0"/>
          </a:p>
        </p:txBody>
      </p:sp>
    </p:spTree>
    <p:extLst>
      <p:ext uri="{BB962C8B-B14F-4D97-AF65-F5344CB8AC3E}">
        <p14:creationId xmlns:p14="http://schemas.microsoft.com/office/powerpoint/2010/main" val="13276763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166</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Threads</a:t>
            </a:r>
            <a:endParaRPr lang="en-GB" b="0" dirty="0" smtClean="0"/>
          </a:p>
          <a:p>
            <a:endParaRPr lang="en-GB" b="0" dirty="0" smtClean="0"/>
          </a:p>
          <a:p>
            <a:r>
              <a:rPr lang="en-GB" b="0" dirty="0" smtClean="0"/>
              <a:t>So far all</a:t>
            </a:r>
            <a:r>
              <a:rPr lang="en-GB" b="0" baseline="0" dirty="0" smtClean="0"/>
              <a:t> the programs have been single task entities. We design them with a single specific function in mind, which they perform when we invoke them, and they stop. Our processor is a very powerful tool, though, capable of handling many tasks simultaneously. How do we take advantage of this?</a:t>
            </a:r>
          </a:p>
          <a:p>
            <a:endParaRPr lang="en-GB" b="0" baseline="0" dirty="0" smtClean="0"/>
          </a:p>
          <a:p>
            <a:r>
              <a:rPr lang="en-GB" b="0" baseline="0" dirty="0" smtClean="0"/>
              <a:t>When we invoke our linear program, it starts an execution context we call a </a:t>
            </a:r>
            <a:r>
              <a:rPr lang="en-GB" b="0" i="1" baseline="0" dirty="0" smtClean="0"/>
              <a:t>main thread</a:t>
            </a:r>
            <a:r>
              <a:rPr lang="en-GB" b="1" i="1" baseline="0" dirty="0" smtClean="0"/>
              <a:t>.</a:t>
            </a:r>
            <a:r>
              <a:rPr lang="en-GB" b="0" i="0" baseline="0" dirty="0" smtClean="0"/>
              <a:t> A </a:t>
            </a:r>
            <a:r>
              <a:rPr lang="en-GB" b="0" i="1" baseline="0" dirty="0" smtClean="0"/>
              <a:t>thread</a:t>
            </a:r>
            <a:r>
              <a:rPr lang="en-GB" b="0" i="0" baseline="0" dirty="0" smtClean="0"/>
              <a:t> is an execution context capable of performing an activity or series of tasks. The main thread may delegate tasks to child threads that run in parallel to the main thread, performing their operations without preventing the main thread from continuing.</a:t>
            </a:r>
          </a:p>
          <a:p>
            <a:r>
              <a:rPr lang="en-GB" b="0" i="0" baseline="0" dirty="0" smtClean="0"/>
              <a:t>Threads have many uses, and can interact with each other and the main thread in several different ways. We may wish to prevent certain other threads from running until a key task has completed, in which case we can choose to make our thread blocking, or we may choose to issue a signal or event that other threads can listen for. We may also wish to query other threads to find out if they’ve completed or stalled, so that we can act accordingly and clean up any threads that require our attention.</a:t>
            </a:r>
          </a:p>
          <a:p>
            <a:endParaRPr lang="en-GB" b="0"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167</a:t>
            </a:fld>
            <a:endParaRPr lang="en-GB" dirty="0"/>
          </a:p>
        </p:txBody>
      </p:sp>
    </p:spTree>
    <p:extLst>
      <p:ext uri="{BB962C8B-B14F-4D97-AF65-F5344CB8AC3E}">
        <p14:creationId xmlns:p14="http://schemas.microsoft.com/office/powerpoint/2010/main" val="271270097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create a new thread, we must first define a function that</a:t>
            </a:r>
            <a:r>
              <a:rPr lang="en-GB" baseline="0" dirty="0" smtClean="0"/>
              <a:t> will supply the thread activity. The thread we create will run until our function halts or returns. If we wish to supply arguments to our function, we may do so by creating a tuple containing the arguments and passing that as an argument to the thread constructor.</a:t>
            </a:r>
          </a:p>
          <a:p>
            <a:endParaRPr lang="en-GB" baseline="0" dirty="0" smtClean="0"/>
          </a:p>
          <a:p>
            <a:r>
              <a:rPr lang="en-GB" baseline="0" dirty="0" smtClean="0"/>
              <a:t>In return, we will receive a thread identifier. We should ideally use this to instantiate a variable so that we may operate on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168</a:t>
            </a:fld>
            <a:endParaRPr lang="en-GB" dirty="0"/>
          </a:p>
        </p:txBody>
      </p:sp>
    </p:spTree>
    <p:extLst>
      <p:ext uri="{BB962C8B-B14F-4D97-AF65-F5344CB8AC3E}">
        <p14:creationId xmlns:p14="http://schemas.microsoft.com/office/powerpoint/2010/main" val="165379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wish to make our current thread wait for another</a:t>
            </a:r>
            <a:r>
              <a:rPr lang="en-GB" baseline="0" dirty="0" smtClean="0"/>
              <a:t> thread to complete – for example, it may be supplying data to our current thread - we can simply use the </a:t>
            </a:r>
            <a:r>
              <a:rPr lang="en-GB" b="1" baseline="0" dirty="0" err="1" smtClean="0"/>
              <a:t>Thread.join</a:t>
            </a:r>
            <a:r>
              <a:rPr lang="en-GB" b="1" baseline="0" dirty="0" smtClean="0"/>
              <a:t>()</a:t>
            </a:r>
            <a:r>
              <a:rPr lang="en-GB" b="0" baseline="0" dirty="0" smtClean="0"/>
              <a:t> method provided we have a reference to the target thread. We can specify a period to wait in seconds, and we can have as many threads joining our target as we wish.</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169</a:t>
            </a:fld>
            <a:endParaRPr lang="en-GB" dirty="0"/>
          </a:p>
        </p:txBody>
      </p:sp>
    </p:spTree>
    <p:extLst>
      <p:ext uri="{BB962C8B-B14F-4D97-AF65-F5344CB8AC3E}">
        <p14:creationId xmlns:p14="http://schemas.microsoft.com/office/powerpoint/2010/main" val="323050002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may be occasions where we</a:t>
            </a:r>
            <a:r>
              <a:rPr lang="en-GB" baseline="0" dirty="0" smtClean="0"/>
              <a:t> wish to have multiple threads interacting with a single thread. The producer-supplier pattern is an excellent example of this. One thread constructs objects such as unique identifiers and places them into a stack. An unspecified number of consumer threads wish to receive identifiers from the producer, but they cannot all connect at the same time or there may be duplication of identifiers as two or more threads read the same item off the stack at the same time. Here, we allow consumer threads to </a:t>
            </a:r>
            <a:r>
              <a:rPr lang="en-GB" i="1" baseline="0" dirty="0" smtClean="0"/>
              <a:t>lock</a:t>
            </a:r>
            <a:r>
              <a:rPr lang="en-GB" i="0" baseline="0" dirty="0" smtClean="0"/>
              <a:t> the producer while they read from or otherwise interact with it. Any other threads seeking to use the producer receive a signal that it is locked and they must wait to access it. Our original locking consumer thread then completes its activity, unlocks the producer and operations continue.</a:t>
            </a:r>
          </a:p>
          <a:p>
            <a:endParaRPr lang="en-GB" i="0" baseline="0" dirty="0" smtClean="0"/>
          </a:p>
          <a:p>
            <a:r>
              <a:rPr lang="en-GB" dirty="0" smtClean="0"/>
              <a:t>Python provides us with a </a:t>
            </a:r>
            <a:r>
              <a:rPr lang="en-GB" b="1" dirty="0" smtClean="0"/>
              <a:t>Lock</a:t>
            </a:r>
            <a:r>
              <a:rPr lang="en-GB" b="0" dirty="0" smtClean="0"/>
              <a:t> object for use in our threads; we can also</a:t>
            </a:r>
            <a:r>
              <a:rPr lang="en-GB" b="0" baseline="0" dirty="0" smtClean="0"/>
              <a:t> choose a </a:t>
            </a:r>
            <a:r>
              <a:rPr lang="en-GB" b="1" baseline="0" dirty="0" smtClean="0"/>
              <a:t>Semaphore</a:t>
            </a:r>
            <a:r>
              <a:rPr lang="en-GB" b="0" baseline="0" dirty="0" smtClean="0"/>
              <a:t> object if we wish to lock with some degree of concurrency. The </a:t>
            </a:r>
            <a:r>
              <a:rPr lang="en-GB" b="1" baseline="0" dirty="0" smtClean="0"/>
              <a:t>Semaphore</a:t>
            </a:r>
            <a:r>
              <a:rPr lang="en-GB" b="0" baseline="0" dirty="0" smtClean="0"/>
              <a:t> takes a counter value which specifies the maximum number of concurrent locks on a thread. Whenever a thread tries to </a:t>
            </a:r>
            <a:r>
              <a:rPr lang="en-GB" b="1" baseline="0" dirty="0" smtClean="0"/>
              <a:t>acquire()</a:t>
            </a:r>
            <a:r>
              <a:rPr lang="en-GB" b="0" baseline="0" dirty="0" smtClean="0"/>
              <a:t> a lock, an internal counter is incremented, up to the specified maximum. When the maximum is reached, subsequent attempts to acquire a lock will be blocked.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170</a:t>
            </a:fld>
            <a:endParaRPr lang="en-GB" dirty="0"/>
          </a:p>
        </p:txBody>
      </p:sp>
    </p:spTree>
    <p:extLst>
      <p:ext uri="{BB962C8B-B14F-4D97-AF65-F5344CB8AC3E}">
        <p14:creationId xmlns:p14="http://schemas.microsoft.com/office/powerpoint/2010/main" val="249227598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Far more useful is the ability</a:t>
            </a:r>
            <a:r>
              <a:rPr lang="en-GB" baseline="0" dirty="0" smtClean="0"/>
              <a:t> to tell a thread to signal another thread when it is ready. In Python, we can construct an </a:t>
            </a:r>
            <a:r>
              <a:rPr lang="en-GB" b="1" baseline="0" dirty="0" smtClean="0"/>
              <a:t>Event</a:t>
            </a:r>
            <a:r>
              <a:rPr lang="en-GB" b="0" baseline="0" dirty="0" smtClean="0"/>
              <a:t> object. This allows us to perform other operations while waiting for the target thread to signal us once it is complete. We can have many different threads listening for the same thread event.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171</a:t>
            </a:fld>
            <a:endParaRPr lang="en-GB" dirty="0"/>
          </a:p>
        </p:txBody>
      </p:sp>
    </p:spTree>
    <p:extLst>
      <p:ext uri="{BB962C8B-B14F-4D97-AF65-F5344CB8AC3E}">
        <p14:creationId xmlns:p14="http://schemas.microsoft.com/office/powerpoint/2010/main" val="70472129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common uses for threading is to create recurring processes or processes that are deferred for or until a specific</a:t>
            </a:r>
            <a:r>
              <a:rPr lang="en-GB" baseline="0" dirty="0" smtClean="0"/>
              <a:t> time. We could write our own thread to do this, however the Python </a:t>
            </a:r>
            <a:r>
              <a:rPr lang="en-GB" b="1" baseline="0" dirty="0" smtClean="0"/>
              <a:t>threading</a:t>
            </a:r>
            <a:r>
              <a:rPr lang="en-GB" b="0" baseline="0" dirty="0" smtClean="0"/>
              <a:t> module (and corresponding libraries in many other languages) provides the means for us to do this already via the </a:t>
            </a:r>
            <a:r>
              <a:rPr lang="en-GB" b="1" baseline="0" dirty="0" smtClean="0"/>
              <a:t>Timer</a:t>
            </a:r>
            <a:r>
              <a:rPr lang="en-GB" b="0" baseline="0" dirty="0" smtClean="0"/>
              <a:t> class. This is a specialised type of Thread which takes an interval in seconds in addition to the function and arguments tuple. If we wish to make a recurring timed task, we can call the function again once it has completed and just leave it running.</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172</a:t>
            </a:fld>
            <a:endParaRPr lang="en-GB" dirty="0"/>
          </a:p>
        </p:txBody>
      </p:sp>
    </p:spTree>
    <p:extLst>
      <p:ext uri="{BB962C8B-B14F-4D97-AF65-F5344CB8AC3E}">
        <p14:creationId xmlns:p14="http://schemas.microsoft.com/office/powerpoint/2010/main" val="51026083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Threading is one of the more complex issues we may face</a:t>
            </a:r>
            <a:r>
              <a:rPr lang="en-GB" baseline="0" dirty="0" smtClean="0"/>
              <a:t> as programmers. We should be aware of our imports when using threading, and ensure that our imports are thread-safe before we seek to use them. In general, conscientious authors will provide information about the thread-safety of their modules.</a:t>
            </a:r>
          </a:p>
          <a:p>
            <a:endParaRPr lang="en-GB" baseline="0" dirty="0" smtClean="0"/>
          </a:p>
          <a:p>
            <a:r>
              <a:rPr lang="en-GB" baseline="0" dirty="0" smtClean="0"/>
              <a:t>In addition, debugging any kind of bugs around synchronisation and threading is difficult. It is often hard to get good data even via the IDE debugger as you may find it hard to identify the thread you need to inspect, or perhaps some race condition means the bug has occurred before you’ve even had a chance to inspect it.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173</a:t>
            </a:fld>
            <a:endParaRPr lang="en-GB" dirty="0"/>
          </a:p>
        </p:txBody>
      </p:sp>
    </p:spTree>
    <p:extLst>
      <p:ext uri="{BB962C8B-B14F-4D97-AF65-F5344CB8AC3E}">
        <p14:creationId xmlns:p14="http://schemas.microsoft.com/office/powerpoint/2010/main" val="371967453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construct a function</a:t>
            </a:r>
            <a:r>
              <a:rPr lang="en-GB" baseline="0" dirty="0" smtClean="0"/>
              <a:t> whose purpose is to wait for 10 seconds before printing a message, then waiting another second before setting an </a:t>
            </a:r>
            <a:r>
              <a:rPr lang="en-GB" b="1" baseline="0" dirty="0" smtClean="0"/>
              <a:t>Event</a:t>
            </a:r>
            <a:r>
              <a:rPr lang="en-GB" baseline="0" dirty="0" smtClean="0"/>
              <a:t> flag to indicate it is complete. We then construct an </a:t>
            </a:r>
            <a:r>
              <a:rPr lang="en-GB" b="1" baseline="0" dirty="0" smtClean="0"/>
              <a:t>Event</a:t>
            </a:r>
            <a:r>
              <a:rPr lang="en-GB" b="0" baseline="0" dirty="0" smtClean="0"/>
              <a:t> object to pass to the function, and then construct a thread, supplying our function and the event in an arguments tuple. We invoke the thread, and then wait for it to signal to us that it is ready. Finally, we print a message and exit the program.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174</a:t>
            </a:fld>
            <a:endParaRPr lang="en-GB" dirty="0"/>
          </a:p>
        </p:txBody>
      </p:sp>
    </p:spTree>
    <p:extLst>
      <p:ext uri="{BB962C8B-B14F-4D97-AF65-F5344CB8AC3E}">
        <p14:creationId xmlns:p14="http://schemas.microsoft.com/office/powerpoint/2010/main" val="301124935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175</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solution, we use a simple</a:t>
            </a:r>
            <a:r>
              <a:rPr lang="en-GB" baseline="0" dirty="0" smtClean="0"/>
              <a:t> counter and </a:t>
            </a:r>
            <a:r>
              <a:rPr lang="en-GB" b="1" baseline="0" dirty="0" smtClean="0"/>
              <a:t>while</a:t>
            </a:r>
            <a:r>
              <a:rPr lang="en-GB" baseline="0" dirty="0" smtClean="0"/>
              <a:t> loop in our thread main function. We could have used a </a:t>
            </a:r>
            <a:r>
              <a:rPr lang="en-GB" b="1" baseline="0" dirty="0" smtClean="0"/>
              <a:t>for</a:t>
            </a:r>
            <a:r>
              <a:rPr lang="en-GB" b="0" baseline="0" dirty="0" smtClean="0"/>
              <a:t> loop and a </a:t>
            </a:r>
            <a:r>
              <a:rPr lang="en-GB" b="1" baseline="0" dirty="0" smtClean="0"/>
              <a:t>range</a:t>
            </a:r>
            <a:r>
              <a:rPr lang="en-GB" b="0" baseline="0" dirty="0" smtClean="0"/>
              <a:t> instead. To create multiple threads, we just pass the function into </a:t>
            </a:r>
            <a:r>
              <a:rPr lang="en-GB" b="1" baseline="0" dirty="0" err="1" smtClean="0"/>
              <a:t>threading.Thread</a:t>
            </a:r>
            <a:r>
              <a:rPr lang="en-GB" b="0" baseline="0" dirty="0" smtClean="0"/>
              <a:t> again, with differing values for the interval argument. We use another </a:t>
            </a:r>
            <a:r>
              <a:rPr lang="en-GB" b="1" baseline="0" dirty="0" smtClean="0"/>
              <a:t>while</a:t>
            </a:r>
            <a:r>
              <a:rPr lang="en-GB" b="0" baseline="0" dirty="0" smtClean="0"/>
              <a:t> loop to make sure that our program runs until both threads have completed; the </a:t>
            </a:r>
            <a:r>
              <a:rPr lang="en-GB" b="1" baseline="0" dirty="0" err="1" smtClean="0"/>
              <a:t>Thread.isAlive</a:t>
            </a:r>
            <a:r>
              <a:rPr lang="en-GB" b="1" baseline="0" dirty="0" smtClean="0"/>
              <a:t>()</a:t>
            </a:r>
            <a:r>
              <a:rPr lang="en-GB" b="0" baseline="0" dirty="0" smtClean="0"/>
              <a:t> method will return False once the thread is done.</a:t>
            </a:r>
          </a:p>
        </p:txBody>
      </p:sp>
      <p:sp>
        <p:nvSpPr>
          <p:cNvPr id="4" name="Slide Number Placeholder 3"/>
          <p:cNvSpPr>
            <a:spLocks noGrp="1"/>
          </p:cNvSpPr>
          <p:nvPr>
            <p:ph type="sldNum" sz="quarter" idx="10"/>
          </p:nvPr>
        </p:nvSpPr>
        <p:spPr/>
        <p:txBody>
          <a:bodyPr/>
          <a:lstStyle/>
          <a:p>
            <a:fld id="{D2FD33D1-5F8B-45B7-9940-CBFFF9C06F51}" type="slidenum">
              <a:rPr lang="en-GB" smtClean="0"/>
              <a:t>177</a:t>
            </a:fld>
            <a:endParaRPr lang="en-GB" dirty="0"/>
          </a:p>
        </p:txBody>
      </p:sp>
    </p:spTree>
    <p:extLst>
      <p:ext uri="{BB962C8B-B14F-4D97-AF65-F5344CB8AC3E}">
        <p14:creationId xmlns:p14="http://schemas.microsoft.com/office/powerpoint/2010/main" val="419717914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Cryptography</a:t>
            </a:r>
          </a:p>
          <a:p>
            <a:endParaRPr lang="en-GB" b="1" dirty="0" smtClean="0"/>
          </a:p>
          <a:p>
            <a:r>
              <a:rPr lang="en-GB" b="0" dirty="0" smtClean="0"/>
              <a:t>Often we will need</a:t>
            </a:r>
            <a:r>
              <a:rPr lang="en-GB" b="0" baseline="0" dirty="0" smtClean="0"/>
              <a:t> to provide security to our application. Many languages provide cryptographic libraries to help us secure data such as user passwords or to encrypt data passed between services. In Python, we can use the </a:t>
            </a:r>
            <a:r>
              <a:rPr lang="en-GB" b="1" baseline="0" dirty="0" err="1" smtClean="0"/>
              <a:t>hashlib</a:t>
            </a:r>
            <a:r>
              <a:rPr lang="en-GB" b="0" baseline="0" dirty="0" smtClean="0"/>
              <a:t> library if we only wish to hash data, and the </a:t>
            </a:r>
            <a:r>
              <a:rPr lang="en-GB" b="1" baseline="0" dirty="0" err="1" smtClean="0"/>
              <a:t>PyCrypto</a:t>
            </a:r>
            <a:r>
              <a:rPr lang="en-GB" b="0" baseline="0" dirty="0" smtClean="0"/>
              <a:t> library if we need to provide encryption in addition to hashing.</a:t>
            </a:r>
          </a:p>
          <a:p>
            <a:endParaRPr lang="en-GB" b="0" baseline="0" dirty="0" smtClean="0"/>
          </a:p>
          <a:p>
            <a:r>
              <a:rPr lang="en-GB" b="1" baseline="0" dirty="0" smtClean="0"/>
              <a:t>Hashing</a:t>
            </a:r>
            <a:endParaRPr lang="en-GB" b="0" baseline="0" dirty="0" smtClean="0"/>
          </a:p>
          <a:p>
            <a:endParaRPr lang="en-GB" b="0" baseline="0" dirty="0" smtClean="0"/>
          </a:p>
          <a:p>
            <a:r>
              <a:rPr lang="en-GB" b="0" baseline="0" dirty="0" smtClean="0"/>
              <a:t>Usually we will used hashed values to store sensitive data like passwords. We can store the hashed value of a password, and compare it to the hash of the input. In this way, we can ensure user security via passwords without needing to store the password value in plaintext. We can use various hashing algorithms such as MD5, SHA1, SHA224, SHA256, SHA384 and SHA512, or others depending upon the </a:t>
            </a:r>
            <a:r>
              <a:rPr lang="en-GB" b="0" baseline="0" dirty="0" err="1" smtClean="0"/>
              <a:t>OpenSSL</a:t>
            </a:r>
            <a:r>
              <a:rPr lang="en-GB" b="0" baseline="0" dirty="0" smtClean="0"/>
              <a:t> library Python uses on your platform.</a:t>
            </a:r>
          </a:p>
          <a:p>
            <a:endParaRPr lang="en-GB" b="0" baseline="0" dirty="0" smtClean="0"/>
          </a:p>
          <a:p>
            <a:r>
              <a:rPr lang="en-GB" b="1" baseline="0" dirty="0" smtClean="0"/>
              <a:t>Encryption</a:t>
            </a:r>
            <a:endParaRPr lang="en-GB" b="0" baseline="0" dirty="0" smtClean="0"/>
          </a:p>
          <a:p>
            <a:endParaRPr lang="en-GB" b="0" baseline="0" dirty="0" smtClean="0"/>
          </a:p>
          <a:p>
            <a:r>
              <a:rPr lang="en-GB" b="0" baseline="0" dirty="0" smtClean="0"/>
              <a:t>When we wish to encrypt data for later decryption by a receiving service, we have various algorithms available to us via the </a:t>
            </a:r>
            <a:r>
              <a:rPr lang="en-GB" b="1" baseline="0" dirty="0" err="1" smtClean="0"/>
              <a:t>PyCypto</a:t>
            </a:r>
            <a:r>
              <a:rPr lang="en-GB" b="0" baseline="0" dirty="0" smtClean="0"/>
              <a:t> library.</a:t>
            </a:r>
            <a:endParaRPr lang="en-GB" b="1"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179</a:t>
            </a:fld>
            <a:endParaRPr lang="en-GB" dirty="0"/>
          </a:p>
        </p:txBody>
      </p:sp>
    </p:spTree>
    <p:extLst>
      <p:ext uri="{BB962C8B-B14F-4D97-AF65-F5344CB8AC3E}">
        <p14:creationId xmlns:p14="http://schemas.microsoft.com/office/powerpoint/2010/main" val="3942444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baseline="0" dirty="0" smtClean="0"/>
              <a:t>When encrypting data we must take care to ensure that both service ends are able to obtain the correct key in a secure manner. Hardcoding the key, for example, greatly increases the chance that the data will be recovered by a malicious user. We can design against this by using techniques such as asymmetric keys to ensure the data is only recoverable by the intended recipient.</a:t>
            </a:r>
          </a:p>
          <a:p>
            <a:endParaRPr lang="en-GB" b="0" baseline="0" dirty="0" smtClean="0"/>
          </a:p>
          <a:p>
            <a:r>
              <a:rPr lang="en-GB" b="0" baseline="0" dirty="0" smtClean="0"/>
              <a:t>You may find that the encryption protocol you have chosen has a minimum length requirement for the key or the plaintext message; in those cases you will need to pad the key or message somehow – for example, by adding space or punctuation characters to the end – in order encrypt the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180</a:t>
            </a:fld>
            <a:endParaRPr lang="en-GB" dirty="0"/>
          </a:p>
        </p:txBody>
      </p:sp>
    </p:spTree>
    <p:extLst>
      <p:ext uri="{BB962C8B-B14F-4D97-AF65-F5344CB8AC3E}">
        <p14:creationId xmlns:p14="http://schemas.microsoft.com/office/powerpoint/2010/main" val="277332200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this example we perform some simple encryption and decryption using the DES algorithm. </a:t>
            </a:r>
          </a:p>
          <a:p>
            <a:endParaRPr lang="en-GB" baseline="0" dirty="0" smtClean="0"/>
          </a:p>
          <a:p>
            <a:r>
              <a:rPr lang="en-GB" baseline="0" dirty="0" smtClean="0"/>
              <a:t>We begin by importing the required method from the </a:t>
            </a:r>
            <a:r>
              <a:rPr lang="en-GB" baseline="0" dirty="0" err="1" smtClean="0"/>
              <a:t>PyCrypto</a:t>
            </a:r>
            <a:r>
              <a:rPr lang="en-GB" baseline="0" dirty="0" smtClean="0"/>
              <a:t> library, and then go on to create a key value and a message. Both values much be a multiple of 8 characters in length to satisfy the requirements of the DES algorithm.</a:t>
            </a:r>
          </a:p>
          <a:p>
            <a:endParaRPr lang="en-GB" baseline="0" dirty="0" smtClean="0"/>
          </a:p>
          <a:p>
            <a:r>
              <a:rPr lang="en-GB" baseline="0" dirty="0" smtClean="0"/>
              <a:t>We then create a new DES object by providing the key and the chaining mode; the default for DES is ECB (Electronic Code Book) – we have provided it here for illustration purposes. We can then encrypt our message by simply passing it to the </a:t>
            </a:r>
            <a:r>
              <a:rPr lang="en-GB" b="1" baseline="0" dirty="0" smtClean="0"/>
              <a:t>encrypt()</a:t>
            </a:r>
            <a:r>
              <a:rPr lang="en-GB" b="0" baseline="0" dirty="0" smtClean="0"/>
              <a:t> method of the DES object and storing the resultant string, which we output.</a:t>
            </a:r>
          </a:p>
          <a:p>
            <a:endParaRPr lang="en-GB" b="0" baseline="0" dirty="0" smtClean="0"/>
          </a:p>
          <a:p>
            <a:r>
              <a:rPr lang="en-GB" b="0" baseline="0" dirty="0" smtClean="0"/>
              <a:t>The program then decrypts the string once more (using </a:t>
            </a:r>
            <a:r>
              <a:rPr lang="en-GB" b="1" baseline="0" dirty="0" smtClean="0"/>
              <a:t>decrypt()</a:t>
            </a:r>
            <a:r>
              <a:rPr lang="en-GB" b="0" baseline="0" dirty="0" smtClean="0"/>
              <a:t>) and outputs the resultant </a:t>
            </a:r>
            <a:r>
              <a:rPr lang="en-GB" b="0" baseline="0" dirty="0" err="1" smtClean="0"/>
              <a:t>cleartext</a:t>
            </a:r>
            <a:r>
              <a:rPr lang="en-GB" b="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1497747437"/>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Basic Solution</a:t>
            </a:r>
          </a:p>
          <a:p>
            <a:endParaRPr lang="en-GB" dirty="0" smtClean="0"/>
          </a:p>
          <a:p>
            <a:r>
              <a:rPr lang="en-GB" dirty="0" smtClean="0"/>
              <a:t>In our basic solution, we use </a:t>
            </a:r>
            <a:r>
              <a:rPr lang="en-GB" b="1" dirty="0" err="1" smtClean="0"/>
              <a:t>raw_input</a:t>
            </a:r>
            <a:r>
              <a:rPr lang="en-GB" b="1" dirty="0" smtClean="0"/>
              <a:t>()</a:t>
            </a:r>
            <a:r>
              <a:rPr lang="en-GB" b="0" dirty="0" smtClean="0"/>
              <a:t> to capture</a:t>
            </a:r>
            <a:r>
              <a:rPr lang="en-GB" b="0" baseline="0" dirty="0" smtClean="0"/>
              <a:t> our key and message strings. We then create a Blowfish cypher object from the </a:t>
            </a:r>
            <a:r>
              <a:rPr lang="en-GB" b="0" baseline="0" dirty="0" err="1" smtClean="0"/>
              <a:t>PyCrypto</a:t>
            </a:r>
            <a:r>
              <a:rPr lang="en-GB" b="0" baseline="0" dirty="0" smtClean="0"/>
              <a:t> library. We determine the length of the message using the modulo operator to see if it meets our minimum length requirements; if not, we pad it with ‘X’ characters until it does. We then output then encrypted message, and finally decrypt the message once more and output it again.</a:t>
            </a:r>
          </a:p>
          <a:p>
            <a:endParaRPr lang="en-GB" b="0" baseline="0" dirty="0" smtClean="0"/>
          </a:p>
          <a:p>
            <a:r>
              <a:rPr lang="en-GB" b="1" baseline="0" dirty="0" smtClean="0"/>
              <a:t>Advanced Solution</a:t>
            </a:r>
            <a:endParaRPr lang="en-GB" b="0" baseline="0" dirty="0" smtClean="0"/>
          </a:p>
          <a:p>
            <a:endParaRPr lang="en-GB" b="0" baseline="0" dirty="0" smtClean="0"/>
          </a:p>
          <a:p>
            <a:r>
              <a:rPr lang="en-GB" b="0" baseline="0" dirty="0" smtClean="0"/>
              <a:t>We begin by defining a simple menu function, which presents a message to the user and returns their choice to the calling code as an integer. We use this choice to drive a </a:t>
            </a:r>
            <a:r>
              <a:rPr lang="en-GB" b="1" baseline="0" dirty="0" smtClean="0"/>
              <a:t>while </a:t>
            </a:r>
            <a:r>
              <a:rPr lang="en-GB" b="0" baseline="0" dirty="0" smtClean="0"/>
              <a:t>loop. This allows us keep looping until a specific value is chosen.</a:t>
            </a:r>
          </a:p>
          <a:p>
            <a:r>
              <a:rPr lang="en-GB" b="0" baseline="0" dirty="0" smtClean="0"/>
              <a:t>We have chosen to allow our user to either encrypt a message and save it to disk, or to load an encrypted message from disk and display the </a:t>
            </a:r>
            <a:r>
              <a:rPr lang="en-GB" b="0" baseline="0" dirty="0" err="1" smtClean="0"/>
              <a:t>cleartext</a:t>
            </a:r>
            <a:r>
              <a:rPr lang="en-GB" b="0" baseline="0" dirty="0" smtClean="0"/>
              <a:t>. Our encryption process is the same as the one seen in the basic solution, however we have added the choice to write the resultant </a:t>
            </a:r>
            <a:r>
              <a:rPr lang="en-GB" b="0" baseline="0" dirty="0" err="1" smtClean="0"/>
              <a:t>ciphertext</a:t>
            </a:r>
            <a:r>
              <a:rPr lang="en-GB" b="0" baseline="0" dirty="0" smtClean="0"/>
              <a:t> into a text file after prompting the user accordingly.</a:t>
            </a:r>
          </a:p>
          <a:p>
            <a:r>
              <a:rPr lang="en-GB" b="0" baseline="0" dirty="0" smtClean="0"/>
              <a:t>Our decryption process is simply the reverse of our encryption process; we request a filename from the user, followed by a key. We then use the key to decrypt the </a:t>
            </a:r>
            <a:r>
              <a:rPr lang="en-GB" b="0" baseline="0" dirty="0" err="1" smtClean="0"/>
              <a:t>ciphertext</a:t>
            </a:r>
            <a:r>
              <a:rPr lang="en-GB" b="0" baseline="0" dirty="0" smtClean="0"/>
              <a:t> and output the </a:t>
            </a:r>
            <a:r>
              <a:rPr lang="en-GB" b="0" baseline="0" dirty="0" err="1" smtClean="0"/>
              <a:t>cleartext</a:t>
            </a:r>
            <a:r>
              <a:rPr lang="en-GB" b="0" baseline="0" dirty="0" smtClean="0"/>
              <a:t> to the user.</a:t>
            </a:r>
          </a:p>
          <a:p>
            <a:endParaRPr lang="en-GB" b="0" baseline="0" dirty="0" smtClean="0"/>
          </a:p>
          <a:p>
            <a:r>
              <a:rPr lang="en-GB" b="0" baseline="0" dirty="0" smtClean="0"/>
              <a:t>Finally, we prompt the user for a new menu choice, and repeat the </a:t>
            </a:r>
            <a:r>
              <a:rPr lang="en-GB" b="1" baseline="0" dirty="0" smtClean="0"/>
              <a:t>while </a:t>
            </a:r>
            <a:r>
              <a:rPr lang="en-GB" b="0" baseline="0" dirty="0" smtClean="0"/>
              <a:t>loop until the user chooses to exit.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183</a:t>
            </a:fld>
            <a:endParaRPr lang="en-GB" dirty="0"/>
          </a:p>
        </p:txBody>
      </p:sp>
    </p:spTree>
    <p:extLst>
      <p:ext uri="{BB962C8B-B14F-4D97-AF65-F5344CB8AC3E}">
        <p14:creationId xmlns:p14="http://schemas.microsoft.com/office/powerpoint/2010/main" val="243006133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184</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Databases</a:t>
            </a:r>
            <a:endParaRPr lang="en-GB" b="0" dirty="0" smtClean="0"/>
          </a:p>
          <a:p>
            <a:endParaRPr lang="en-GB" b="0" dirty="0" smtClean="0"/>
          </a:p>
          <a:p>
            <a:r>
              <a:rPr lang="en-GB" b="0" dirty="0" smtClean="0"/>
              <a:t>When we are writing</a:t>
            </a:r>
            <a:r>
              <a:rPr lang="en-GB" b="0" baseline="0" dirty="0" smtClean="0"/>
              <a:t> simple applications that consume an input and provide an output, we have little or no data to store. When we seek to develop more complex applications, we will very likely wish to store data in some way. One of the most popular and effective ways of persisting application data is to use a database.</a:t>
            </a:r>
          </a:p>
          <a:p>
            <a:endParaRPr lang="en-GB" b="0" baseline="0" dirty="0" smtClean="0"/>
          </a:p>
          <a:p>
            <a:r>
              <a:rPr lang="en-GB" b="0" baseline="0" dirty="0" smtClean="0"/>
              <a:t>Databases are able to store large amounts of data and model complex relationships between data entities. Data is split into </a:t>
            </a:r>
            <a:r>
              <a:rPr lang="en-GB" b="0" i="1" baseline="0" dirty="0" smtClean="0"/>
              <a:t>tables</a:t>
            </a:r>
            <a:r>
              <a:rPr lang="en-GB" b="0" i="0" baseline="0" dirty="0" smtClean="0"/>
              <a:t>, which are formed of </a:t>
            </a:r>
            <a:r>
              <a:rPr lang="en-GB" b="0" i="1" baseline="0" dirty="0" smtClean="0"/>
              <a:t>rows</a:t>
            </a:r>
            <a:r>
              <a:rPr lang="en-GB" b="0" i="0" baseline="0" dirty="0" smtClean="0"/>
              <a:t> and </a:t>
            </a:r>
            <a:r>
              <a:rPr lang="en-GB" b="0" i="1" baseline="0" dirty="0" smtClean="0"/>
              <a:t>columns</a:t>
            </a:r>
            <a:r>
              <a:rPr lang="en-GB" b="0" i="0" baseline="0" dirty="0" smtClean="0"/>
              <a:t>. A single item of data is called a </a:t>
            </a:r>
            <a:r>
              <a:rPr lang="en-GB" b="0" i="1" baseline="0" dirty="0" smtClean="0"/>
              <a:t>cell </a:t>
            </a:r>
            <a:r>
              <a:rPr lang="en-GB" b="0" i="0" baseline="0" dirty="0" smtClean="0"/>
              <a:t>or </a:t>
            </a:r>
            <a:r>
              <a:rPr lang="en-GB" b="0" i="1" baseline="0" dirty="0" smtClean="0"/>
              <a:t>field.</a:t>
            </a:r>
          </a:p>
          <a:p>
            <a:endParaRPr lang="en-GB" b="0" i="1" baseline="0" dirty="0" smtClean="0"/>
          </a:p>
          <a:p>
            <a:r>
              <a:rPr lang="en-GB" b="0" i="0" baseline="0" dirty="0" smtClean="0"/>
              <a:t>This probably sounds a lot like an Excel spreadsheet; that’s because an Excel workbook can be considered a primitive form of database. A worksheet is analogous to a table, and of course the rows, columns and fields are the same.</a:t>
            </a:r>
            <a:endParaRPr lang="en-GB" b="0" i="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185</a:t>
            </a:fld>
            <a:endParaRPr lang="en-GB" dirty="0"/>
          </a:p>
        </p:txBody>
      </p:sp>
    </p:spTree>
    <p:extLst>
      <p:ext uri="{BB962C8B-B14F-4D97-AF65-F5344CB8AC3E}">
        <p14:creationId xmlns:p14="http://schemas.microsoft.com/office/powerpoint/2010/main" val="2845173413"/>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can see an example of a relational database table representing a list of cars. Each column has a name and when created will have had a data type specified. Relational databases are not dynamically typed, unlike </a:t>
            </a:r>
            <a:r>
              <a:rPr lang="en-GB" dirty="0" err="1" smtClean="0"/>
              <a:t>noSQL</a:t>
            </a:r>
            <a:r>
              <a:rPr lang="en-GB" dirty="0" smtClean="0"/>
              <a:t> databases such as </a:t>
            </a:r>
            <a:r>
              <a:rPr lang="en-GB" dirty="0" err="1" smtClean="0"/>
              <a:t>MongoDb</a:t>
            </a:r>
            <a:r>
              <a:rPr lang="en-GB" baseline="0" dirty="0" smtClean="0"/>
              <a:t> or </a:t>
            </a:r>
            <a:r>
              <a:rPr lang="en-GB" baseline="0" dirty="0" err="1" smtClean="0"/>
              <a:t>Couchbase</a:t>
            </a:r>
            <a:r>
              <a:rPr lang="en-GB" baseline="0" dirty="0" smtClean="0"/>
              <a:t>, so we must declare the data type and, in the case of </a:t>
            </a:r>
            <a:r>
              <a:rPr lang="en-GB" baseline="0" dirty="0" err="1" smtClean="0"/>
              <a:t>datatypes</a:t>
            </a:r>
            <a:r>
              <a:rPr lang="en-GB" baseline="0" dirty="0" smtClean="0"/>
              <a:t> such as string (or </a:t>
            </a:r>
            <a:r>
              <a:rPr lang="en-GB" i="1" baseline="0" dirty="0" err="1" smtClean="0"/>
              <a:t>varchar</a:t>
            </a:r>
            <a:r>
              <a:rPr lang="en-GB" i="0" baseline="0" dirty="0" smtClean="0"/>
              <a:t>, as it called in the SQL world) we must usually provide a field length.</a:t>
            </a:r>
          </a:p>
          <a:p>
            <a:endParaRPr lang="en-GB" i="0" baseline="0" dirty="0" smtClean="0"/>
          </a:p>
          <a:p>
            <a:r>
              <a:rPr lang="en-GB" i="0" baseline="0" dirty="0" smtClean="0"/>
              <a:t>In order to make our database more efficient, we will usually want to specify a </a:t>
            </a:r>
            <a:r>
              <a:rPr lang="en-GB" i="1" baseline="0" dirty="0" smtClean="0"/>
              <a:t>key</a:t>
            </a:r>
            <a:r>
              <a:rPr lang="en-GB" i="0" baseline="0" dirty="0" smtClean="0"/>
              <a:t> value for each table. This is a value that can be used to uniquely identify each row; in our car case above, we have provided registration, a value unique to each car. There are many techniques for creating key values, such as automatically incrementing numeric fields, or composite keys formed from several columns. Whichever technique we choose, we must ensure that the resultant key value is unique to each row.</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186</a:t>
            </a:fld>
            <a:endParaRPr lang="en-GB" dirty="0"/>
          </a:p>
        </p:txBody>
      </p:sp>
    </p:spTree>
    <p:extLst>
      <p:ext uri="{BB962C8B-B14F-4D97-AF65-F5344CB8AC3E}">
        <p14:creationId xmlns:p14="http://schemas.microsoft.com/office/powerpoint/2010/main" val="363143058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developers</a:t>
            </a:r>
            <a:r>
              <a:rPr lang="en-GB" baseline="0" dirty="0" smtClean="0"/>
              <a:t> often make extensive use of databases, it is important to remember that developers are not expected to be database administrators – DBAs – and in many commercial environments that role will be filled by a professional DBA with significant expertise in managing and configuring an RDMBS. It does benefit us as developers, however, to understand the fundamentals of database operation.</a:t>
            </a:r>
          </a:p>
          <a:p>
            <a:endParaRPr lang="en-GB" baseline="0" dirty="0" smtClean="0"/>
          </a:p>
          <a:p>
            <a:r>
              <a:rPr lang="en-GB" baseline="0" dirty="0" smtClean="0"/>
              <a:t>So far, the kinds of databases we have talked about have been </a:t>
            </a:r>
            <a:r>
              <a:rPr lang="en-GB" i="1" baseline="0" dirty="0" err="1" smtClean="0"/>
              <a:t>RDBMS</a:t>
            </a:r>
            <a:r>
              <a:rPr lang="en-GB" i="0" baseline="0" dirty="0" err="1" smtClean="0"/>
              <a:t>es</a:t>
            </a:r>
            <a:r>
              <a:rPr lang="en-GB" i="0" baseline="0" dirty="0" smtClean="0"/>
              <a:t> – Relational Database Management Systems. These will be familiar to us as Oracle, Microsoft SQL Server, MySQL, </a:t>
            </a:r>
            <a:r>
              <a:rPr lang="en-GB" i="0" baseline="0" dirty="0" err="1" smtClean="0"/>
              <a:t>MariaDb</a:t>
            </a:r>
            <a:r>
              <a:rPr lang="en-GB" i="0" baseline="0" dirty="0" smtClean="0"/>
              <a:t> and others. They are characterized as having data organized into tables of rows and columns, modelling relationships between the data entities. Typically, Structured Query Language – SQL – is used to query and manipulate data. SQL is a programming language specifically designed for managing data held in an RDBMS, which offers us a convenient tool capable of easily crafting simple or complex queries to return data either in bulk or conforming to a very specific set of criteria. It also provides means to compile frequently used queries to simplify and speed up database operations.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187</a:t>
            </a:fld>
            <a:endParaRPr lang="en-GB" dirty="0"/>
          </a:p>
        </p:txBody>
      </p:sp>
    </p:spTree>
    <p:extLst>
      <p:ext uri="{BB962C8B-B14F-4D97-AF65-F5344CB8AC3E}">
        <p14:creationId xmlns:p14="http://schemas.microsoft.com/office/powerpoint/2010/main" val="2041157254"/>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relatively recent alternative to the RDBMS is the emerging </a:t>
            </a:r>
            <a:r>
              <a:rPr lang="en-GB" dirty="0" err="1" smtClean="0"/>
              <a:t>NoSQL</a:t>
            </a:r>
            <a:r>
              <a:rPr lang="en-GB" dirty="0" smtClean="0"/>
              <a:t> or “Big Data” solution.</a:t>
            </a:r>
            <a:r>
              <a:rPr lang="en-GB" baseline="0" dirty="0" smtClean="0"/>
              <a:t> Instead of the table-column-row organisation familiar to us from the RDMBS world, data are instead stored in various different schema depending upon the database chosen. </a:t>
            </a:r>
          </a:p>
          <a:p>
            <a:r>
              <a:rPr lang="en-GB" baseline="0" dirty="0" smtClean="0"/>
              <a:t>Column store databases store data as sections of columns of data instead of rows.  </a:t>
            </a:r>
          </a:p>
          <a:p>
            <a:r>
              <a:rPr lang="en-GB" baseline="0" dirty="0" smtClean="0"/>
              <a:t>Key-value databases store data without defining a schema by persisting data as a value against an indexed key. Document databases expand on the key-value store concept by storing data in a complex ‘document’ object that contains data, with an indexed key.</a:t>
            </a:r>
          </a:p>
          <a:p>
            <a:r>
              <a:rPr lang="en-GB" baseline="0" dirty="0" smtClean="0"/>
              <a:t>Graph databases are based on graph theory and are designed for data with interconnected elements whose relationships are well represented as a graph.</a:t>
            </a:r>
          </a:p>
          <a:p>
            <a:endParaRPr lang="en-GB" baseline="0" dirty="0" smtClean="0"/>
          </a:p>
          <a:p>
            <a:r>
              <a:rPr lang="en-GB" baseline="0" dirty="0" err="1" smtClean="0"/>
              <a:t>NoSQL</a:t>
            </a:r>
            <a:r>
              <a:rPr lang="en-GB" baseline="0" dirty="0" smtClean="0"/>
              <a:t> databases are, in general, designed to be distributed. In order to maximise availability and speed, consistency of data between nodes is sacrificed. This means that in a distributed system consisting of 3 nodes, new data is not guaranteed to be represented across all nodes immediately – they are considered to be “eventually consistent” – that is, data should be represented across all nodes eventually, usually within milliseconds.</a:t>
            </a:r>
          </a:p>
          <a:p>
            <a:r>
              <a:rPr lang="en-GB" baseline="0" dirty="0" smtClean="0"/>
              <a:t>However, this replication strategy means that all nodes respond quickly to requests, and the overall distributed system is fault tolerant. This also means that deploying additional nodes to the cluster is a relatively simple matter and does not add any noticeable performance overhead.</a:t>
            </a:r>
          </a:p>
          <a:p>
            <a:endParaRPr lang="en-GB" baseline="0" dirty="0" smtClean="0"/>
          </a:p>
          <a:p>
            <a:r>
              <a:rPr lang="en-GB" baseline="0" dirty="0" smtClean="0"/>
              <a:t>One drawback of these database models is the lack of a prevailing query language to facilitate data access. Instead, queries must be planned for in advance and designed for by the developer. </a:t>
            </a:r>
          </a:p>
        </p:txBody>
      </p:sp>
      <p:sp>
        <p:nvSpPr>
          <p:cNvPr id="4" name="Slide Number Placeholder 3"/>
          <p:cNvSpPr>
            <a:spLocks noGrp="1"/>
          </p:cNvSpPr>
          <p:nvPr>
            <p:ph type="sldNum" sz="quarter" idx="10"/>
          </p:nvPr>
        </p:nvSpPr>
        <p:spPr/>
        <p:txBody>
          <a:bodyPr/>
          <a:lstStyle/>
          <a:p>
            <a:fld id="{D2FD33D1-5F8B-45B7-9940-CBFFF9C06F51}" type="slidenum">
              <a:rPr lang="en-GB" smtClean="0"/>
              <a:t>188</a:t>
            </a:fld>
            <a:endParaRPr lang="en-GB" dirty="0"/>
          </a:p>
        </p:txBody>
      </p:sp>
    </p:spTree>
    <p:extLst>
      <p:ext uri="{BB962C8B-B14F-4D97-AF65-F5344CB8AC3E}">
        <p14:creationId xmlns:p14="http://schemas.microsoft.com/office/powerpoint/2010/main" val="364879956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typically use databases to store our application</a:t>
            </a:r>
            <a:r>
              <a:rPr lang="en-GB" baseline="0" dirty="0" smtClean="0"/>
              <a:t> data. We create tables in our database to represent our entities and their properties – such as users, products or inventory. We can model the relationships between objects, reflecting the design in our program. One example of this might be in a shopping cart application, where we use the database to store our application users, products, shopping cart and so on.</a:t>
            </a:r>
          </a:p>
          <a:p>
            <a:endParaRPr lang="en-GB" dirty="0" smtClean="0"/>
          </a:p>
          <a:p>
            <a:r>
              <a:rPr lang="en-GB" dirty="0" smtClean="0"/>
              <a:t>As our application grows in size and complexity, so too might our database. While it is perfectly possible to manage your</a:t>
            </a:r>
            <a:r>
              <a:rPr lang="en-GB" baseline="0" dirty="0" smtClean="0"/>
              <a:t> database by hand, there are libraries available for many platforms to make the task easier by delegating the database management to what is known as a </a:t>
            </a:r>
            <a:r>
              <a:rPr lang="en-GB" i="1" baseline="0" dirty="0" smtClean="0"/>
              <a:t>persistence </a:t>
            </a:r>
            <a:r>
              <a:rPr lang="en-GB" i="0" baseline="0" dirty="0" smtClean="0"/>
              <a:t>or </a:t>
            </a:r>
            <a:r>
              <a:rPr lang="en-GB" i="1" baseline="0" dirty="0" smtClean="0"/>
              <a:t>object relational mapping (ORM) layer</a:t>
            </a:r>
            <a:r>
              <a:rPr lang="en-GB" i="0" baseline="0" dirty="0" smtClean="0"/>
              <a:t>. </a:t>
            </a:r>
            <a:r>
              <a:rPr lang="en-GB" dirty="0" smtClean="0"/>
              <a:t> In Java, we would use</a:t>
            </a:r>
            <a:r>
              <a:rPr lang="en-GB" baseline="0" dirty="0" smtClean="0"/>
              <a:t> Hibernate or JPA; for Python the web application framework </a:t>
            </a:r>
            <a:r>
              <a:rPr lang="en-GB" baseline="0" dirty="0" err="1" smtClean="0"/>
              <a:t>Django</a:t>
            </a:r>
            <a:r>
              <a:rPr lang="en-GB" baseline="0" dirty="0" smtClean="0"/>
              <a:t> provides a persistence layer, as does the </a:t>
            </a:r>
            <a:r>
              <a:rPr lang="en-GB" baseline="0" dirty="0" err="1" smtClean="0"/>
              <a:t>SQLAlchemy</a:t>
            </a:r>
            <a:r>
              <a:rPr lang="en-GB" baseline="0" dirty="0" smtClean="0"/>
              <a:t> library.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189</a:t>
            </a:fld>
            <a:endParaRPr lang="en-GB" dirty="0"/>
          </a:p>
        </p:txBody>
      </p:sp>
    </p:spTree>
    <p:extLst>
      <p:ext uri="{BB962C8B-B14F-4D97-AF65-F5344CB8AC3E}">
        <p14:creationId xmlns:p14="http://schemas.microsoft.com/office/powerpoint/2010/main" val="101648203"/>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an example of</a:t>
            </a:r>
            <a:r>
              <a:rPr lang="en-GB" baseline="0" dirty="0" smtClean="0"/>
              <a:t> possible database design for a simple shopping cart for a marketplace application. </a:t>
            </a:r>
          </a:p>
          <a:p>
            <a:r>
              <a:rPr lang="en-GB" baseline="0" dirty="0" smtClean="0"/>
              <a:t>Firstly, we have a user table containing the details of our application users. Each row has a unique </a:t>
            </a:r>
            <a:r>
              <a:rPr lang="en-GB" baseline="0" dirty="0" err="1" smtClean="0"/>
              <a:t>user_id</a:t>
            </a:r>
            <a:r>
              <a:rPr lang="en-GB" baseline="0" dirty="0" smtClean="0"/>
              <a:t> column that is used as the key for this table.</a:t>
            </a:r>
          </a:p>
          <a:p>
            <a:r>
              <a:rPr lang="en-GB" baseline="0" dirty="0" smtClean="0"/>
              <a:t>Next, we have defined a table to contain our products. We use a similar design to our user table, with each row having a unique id column that serves as a key.</a:t>
            </a:r>
          </a:p>
          <a:p>
            <a:r>
              <a:rPr lang="en-GB" baseline="0" dirty="0" smtClean="0"/>
              <a:t>Finally, we have a table to represent our shopping cart. Since we already have details of our user and products stored elsewhere, we can simple use the relevant id column values to show that user id 100 (Paul Fox) has placed 1 keyboard, 1 mouse and 5 packets of screen wipes in his cart. Our application could then look each item up from the product table via its id and then sum the cost values to get a shopping cart total.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3070515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 we have installed and configured our database, our</a:t>
            </a:r>
            <a:r>
              <a:rPr lang="en-GB" baseline="0" dirty="0" smtClean="0"/>
              <a:t> application will need to know how to connect to it. There are many different connection protocols available, but one of the most widely used is OBDC, or Oracle Database Connection. Implementations of ODBC can be found for most databases and platforms; in order to use it you will need to provide a </a:t>
            </a:r>
            <a:r>
              <a:rPr lang="en-GB" i="0" baseline="0" dirty="0" smtClean="0"/>
              <a:t>connection parameters such as hostname, port, database username and password. Once connected, your application will be able to interact with the database as though you were running a query tool and you will be able to issue any valid SQL query or program against any connected database.</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191</a:t>
            </a:fld>
            <a:endParaRPr lang="en-GB" dirty="0"/>
          </a:p>
        </p:txBody>
      </p:sp>
    </p:spTree>
    <p:extLst>
      <p:ext uri="{BB962C8B-B14F-4D97-AF65-F5344CB8AC3E}">
        <p14:creationId xmlns:p14="http://schemas.microsoft.com/office/powerpoint/2010/main" val="2967685119"/>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use the command line tool </a:t>
            </a:r>
            <a:r>
              <a:rPr lang="en-GB" b="1" baseline="0" dirty="0" err="1" smtClean="0"/>
              <a:t>mysql</a:t>
            </a:r>
            <a:r>
              <a:rPr lang="en-GB" b="0" baseline="0" dirty="0" smtClean="0"/>
              <a:t> to connect to a database installed and running locally using the –u switch to specify our user name. We will be prompted for a password by the server.</a:t>
            </a:r>
          </a:p>
          <a:p>
            <a:endParaRPr lang="en-GB" b="0" baseline="0" dirty="0" smtClean="0"/>
          </a:p>
          <a:p>
            <a:r>
              <a:rPr lang="en-GB" dirty="0" smtClean="0"/>
              <a:t>Once connected, our first step is to create a new database.</a:t>
            </a:r>
            <a:r>
              <a:rPr lang="en-GB" baseline="0" dirty="0" smtClean="0"/>
              <a:t> Each </a:t>
            </a:r>
            <a:r>
              <a:rPr lang="en-GB" baseline="0" dirty="0" err="1" smtClean="0"/>
              <a:t>mySQL</a:t>
            </a:r>
            <a:r>
              <a:rPr lang="en-GB" baseline="0" dirty="0" smtClean="0"/>
              <a:t> command must be terminated with a “;” character – failure to do so will result in the SQL command shell offering a new line for the next part of the query. If you have forgotten to add the semicolon, you can simple enter it onto the new line and press ‘Enter’. We can then instruct the server to show us all the databases that it holds.</a:t>
            </a:r>
          </a:p>
          <a:p>
            <a:endParaRPr lang="en-GB" baseline="0" dirty="0" smtClean="0"/>
          </a:p>
          <a:p>
            <a:r>
              <a:rPr lang="en-GB" baseline="0" dirty="0" smtClean="0"/>
              <a:t>With the database created, we must tell the server that we wish to ‘use’ it, after which any SQL commands we issue will be run against our current database. We can then create a table to hold our application data.</a:t>
            </a:r>
          </a:p>
          <a:p>
            <a:endParaRPr lang="en-GB" baseline="0" dirty="0" smtClean="0"/>
          </a:p>
          <a:p>
            <a:r>
              <a:rPr lang="en-GB" baseline="0" dirty="0" smtClean="0"/>
              <a:t>When creating a table, we must specify each column and the data type it will represent. We can alter the design – or schema – of the table after we have created it, however once we have started using it making modifications to the table structure can cause headaches so it is best to get the design correct before you start.</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our table created, we are now ready to populate it with data. There are several options available to us; for example, we could insert each row by hand via the SQL shell using INSERT commands. This is a time-consuming process, however, so we will load a block of prepared data from a file.</a:t>
            </a:r>
          </a:p>
          <a:p>
            <a:endParaRPr lang="en-GB" baseline="0" dirty="0" smtClean="0"/>
          </a:p>
          <a:p>
            <a:r>
              <a:rPr lang="en-GB" baseline="0" dirty="0" smtClean="0"/>
              <a:t>Once the data has loaded, we can issue a SELECT command to view the contents of the table.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193</a:t>
            </a:fld>
            <a:endParaRPr lang="en-GB" dirty="0"/>
          </a:p>
        </p:txBody>
      </p:sp>
    </p:spTree>
    <p:extLst>
      <p:ext uri="{BB962C8B-B14F-4D97-AF65-F5344CB8AC3E}">
        <p14:creationId xmlns:p14="http://schemas.microsoft.com/office/powerpoint/2010/main" val="673883761"/>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previous SELECT</a:t>
            </a:r>
            <a:r>
              <a:rPr lang="en-GB" baseline="0" dirty="0" smtClean="0"/>
              <a:t> command allowed us to view the entire contents of the table. This is helpful, but it would be far more useful to be able to refine our query to return specific rows. We can use the WHERE clause with the SELECT command to apply a filter to our selection. Much like when we write our Python expressions, we provide a field, and operator and a condition to match – in this case, “location = ‘London’”. This will return all rows where the “location” field contains an exact match for the supplied string.</a:t>
            </a:r>
          </a:p>
          <a:p>
            <a:endParaRPr lang="en-GB" baseline="0" dirty="0" smtClean="0"/>
          </a:p>
          <a:p>
            <a:r>
              <a:rPr lang="en-GB" baseline="0" dirty="0" smtClean="0"/>
              <a:t>Similarly, we can use the WHERE clause with an UPDATE command to selectively change records. The declared change – “age = 25” – will be applied to all records that match the WHERE clause.</a:t>
            </a:r>
          </a:p>
          <a:p>
            <a:endParaRPr lang="en-GB" baseline="0" dirty="0" smtClean="0"/>
          </a:p>
          <a:p>
            <a:r>
              <a:rPr lang="en-GB" baseline="0" dirty="0" smtClean="0"/>
              <a:t>Once we have issued our command and received a report from the server, we can issue another SELECT command to inspect our record and verify that the change has been made.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1993421635"/>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Deleting records</a:t>
            </a:r>
            <a:r>
              <a:rPr lang="en-GB" baseline="0" dirty="0" smtClean="0"/>
              <a:t> from the database is as simple as updating them; we simply issue a DELETE command with a corresponding WHERE clause to selectively remove records, and we can once again query with SELECT to confirm our changes.</a:t>
            </a:r>
          </a:p>
          <a:p>
            <a:endParaRPr lang="en-GB" baseline="0" dirty="0" smtClean="0"/>
          </a:p>
          <a:p>
            <a:r>
              <a:rPr lang="en-GB" baseline="0" dirty="0" smtClean="0"/>
              <a:t>If we wish to delete the contents of the entire table, we can </a:t>
            </a:r>
            <a:r>
              <a:rPr lang="en-GB" b="1" baseline="0" dirty="0" smtClean="0"/>
              <a:t>DELETE FROM persons;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195</a:t>
            </a:fld>
            <a:endParaRPr lang="en-GB" dirty="0"/>
          </a:p>
        </p:txBody>
      </p:sp>
    </p:spTree>
    <p:extLst>
      <p:ext uri="{BB962C8B-B14F-4D97-AF65-F5344CB8AC3E}">
        <p14:creationId xmlns:p14="http://schemas.microsoft.com/office/powerpoint/2010/main" val="3016083593"/>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Finally, we insert</a:t>
            </a:r>
            <a:r>
              <a:rPr lang="en-GB" baseline="0" dirty="0" smtClean="0"/>
              <a:t> a row into the database by hand using the INSERT command. When </a:t>
            </a:r>
            <a:r>
              <a:rPr lang="en-GB" baseline="0" dirty="0" err="1" smtClean="0"/>
              <a:t>INSERTing</a:t>
            </a:r>
            <a:r>
              <a:rPr lang="en-GB" baseline="0" dirty="0" smtClean="0"/>
              <a:t> rows, we must supply values for all the non-</a:t>
            </a:r>
            <a:r>
              <a:rPr lang="en-GB" baseline="0" dirty="0" err="1" smtClean="0"/>
              <a:t>nullable</a:t>
            </a:r>
            <a:r>
              <a:rPr lang="en-GB" baseline="0" dirty="0" smtClean="0"/>
              <a:t> fields in the table. Some fields, such as id fields, may be configured as </a:t>
            </a:r>
            <a:r>
              <a:rPr lang="en-GB" i="1" baseline="0" dirty="0" err="1" smtClean="0"/>
              <a:t>autonumber</a:t>
            </a:r>
            <a:r>
              <a:rPr lang="en-GB" i="0" baseline="0" dirty="0" smtClean="0"/>
              <a:t> fields – this means that when a new row is inserted into the table, the SQL server provides sequential values for that column, which can be derived from a seed value if required.</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196</a:t>
            </a:fld>
            <a:endParaRPr lang="en-GB" dirty="0"/>
          </a:p>
        </p:txBody>
      </p:sp>
    </p:spTree>
    <p:extLst>
      <p:ext uri="{BB962C8B-B14F-4D97-AF65-F5344CB8AC3E}">
        <p14:creationId xmlns:p14="http://schemas.microsoft.com/office/powerpoint/2010/main" val="2335250518"/>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197</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exercise,</a:t>
            </a:r>
            <a:r>
              <a:rPr lang="en-GB" baseline="0" dirty="0" smtClean="0"/>
              <a:t> we use the SQL commands we have just examined to populate a table and perform some queries.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198</a:t>
            </a:fld>
            <a:endParaRPr lang="en-GB" dirty="0"/>
          </a:p>
        </p:txBody>
      </p:sp>
    </p:spTree>
    <p:extLst>
      <p:ext uri="{BB962C8B-B14F-4D97-AF65-F5344CB8AC3E}">
        <p14:creationId xmlns:p14="http://schemas.microsoft.com/office/powerpoint/2010/main" val="3662263834"/>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database we created for</a:t>
            </a:r>
            <a:r>
              <a:rPr lang="en-GB" baseline="0" dirty="0" smtClean="0"/>
              <a:t> our examples, we create a new table. We must remember to supply field names and data types appropriate to the data we wish to store.</a:t>
            </a:r>
          </a:p>
          <a:p>
            <a:r>
              <a:rPr lang="en-GB" baseline="0" dirty="0" smtClean="0"/>
              <a:t>We then insert our rows into the table; here we have used both single and multi value inserts to demonstrate the syntax.</a:t>
            </a:r>
          </a:p>
          <a:p>
            <a:endParaRPr lang="en-GB" baseline="0" dirty="0" smtClean="0"/>
          </a:p>
          <a:p>
            <a:r>
              <a:rPr lang="en-GB" baseline="0" dirty="0" smtClean="0"/>
              <a:t>We then issue SELECT statements to retrieve the rows we are interested in, followed by a DELETE statement to remove rows. In each case, we have supplied a WHERE clause to filter the set of records we wish to operate 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199</a:t>
            </a:fld>
            <a:endParaRPr lang="en-GB" dirty="0"/>
          </a:p>
        </p:txBody>
      </p:sp>
    </p:spTree>
    <p:extLst>
      <p:ext uri="{BB962C8B-B14F-4D97-AF65-F5344CB8AC3E}">
        <p14:creationId xmlns:p14="http://schemas.microsoft.com/office/powerpoint/2010/main" val="3482739257"/>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200</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stack is a commonly used data</a:t>
            </a:r>
            <a:r>
              <a:rPr lang="en-GB" baseline="0" dirty="0" smtClean="0"/>
              <a:t> structure in computing which acts as a collection of items. Data is placed on the stack via an operation known as a </a:t>
            </a:r>
            <a:r>
              <a:rPr lang="en-GB" i="1" baseline="0" dirty="0" smtClean="0"/>
              <a:t>push</a:t>
            </a:r>
            <a:r>
              <a:rPr lang="en-GB" i="0" baseline="0" dirty="0" smtClean="0"/>
              <a:t>, and then retrieved using a </a:t>
            </a:r>
            <a:r>
              <a:rPr lang="en-GB" i="1" baseline="0" dirty="0" smtClean="0"/>
              <a:t>pop</a:t>
            </a:r>
            <a:r>
              <a:rPr lang="en-GB" i="0" baseline="0" dirty="0" smtClean="0"/>
              <a:t> operation, which returns and removes the most recently added element. </a:t>
            </a:r>
          </a:p>
          <a:p>
            <a:endParaRPr lang="en-GB" i="0" baseline="0" dirty="0" smtClean="0"/>
          </a:p>
          <a:p>
            <a:r>
              <a:rPr lang="en-GB" i="0" baseline="0" dirty="0" smtClean="0"/>
              <a:t>A common use of stacks is as a means of accessing and allocating memory at the hardware level. A typical stack is a volatile area of memory with a fixed origin. A stack will start with size zero, and as items are added will grow in size. A </a:t>
            </a:r>
            <a:r>
              <a:rPr lang="en-GB" i="1" baseline="0" dirty="0" smtClean="0"/>
              <a:t>stack pointer</a:t>
            </a:r>
            <a:r>
              <a:rPr lang="en-GB" i="0" baseline="0" dirty="0" smtClean="0"/>
              <a:t> points to the last referenced location on the stack, or the origin when the stack is empty.</a:t>
            </a:r>
          </a:p>
          <a:p>
            <a:endParaRPr lang="en-GB" i="0" baseline="0" dirty="0" smtClean="0"/>
          </a:p>
          <a:p>
            <a:r>
              <a:rPr lang="en-GB" i="0" baseline="0" dirty="0" smtClean="0"/>
              <a:t>Stacks are usually employed to hold transient data such as application variables. The data will persist until the function that created them completes, then will be disposed. Stack memory is managed by the processor, and organized to ensure maximum efficiency.</a:t>
            </a:r>
          </a:p>
          <a:p>
            <a:endParaRPr lang="en-GB" i="0" baseline="0" dirty="0" smtClean="0"/>
          </a:p>
          <a:p>
            <a:r>
              <a:rPr lang="en-GB" i="0" baseline="0" dirty="0" smtClean="0"/>
              <a:t>It can be possible in some cases to exceed the amount of memory allocated to the stack; in this case, when attempting to push new items to the stack a </a:t>
            </a:r>
            <a:r>
              <a:rPr lang="en-GB" i="1" baseline="0" dirty="0" smtClean="0"/>
              <a:t>stack overflow</a:t>
            </a:r>
            <a:r>
              <a:rPr lang="en-GB" i="0" baseline="0" dirty="0" smtClean="0"/>
              <a:t> error will be received, indicating that the developer must either increase the available stack size or refactor their application to reduce memory consumption. </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201</a:t>
            </a:fld>
            <a:endParaRPr lang="en-GB" dirty="0"/>
          </a:p>
        </p:txBody>
      </p:sp>
    </p:spTree>
    <p:extLst>
      <p:ext uri="{BB962C8B-B14F-4D97-AF65-F5344CB8AC3E}">
        <p14:creationId xmlns:p14="http://schemas.microsoft.com/office/powerpoint/2010/main" val="303307499"/>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main characteristic of stacks is their operation mode, in which we always retrieve the top item of the stack. We describe this as a </a:t>
            </a:r>
            <a:r>
              <a:rPr lang="en-GB" b="1" baseline="0" dirty="0" smtClean="0"/>
              <a:t>Last-In, First-Out</a:t>
            </a:r>
            <a:r>
              <a:rPr lang="en-GB" b="0" baseline="0" dirty="0" smtClean="0"/>
              <a:t> or </a:t>
            </a:r>
            <a:r>
              <a:rPr lang="en-GB" b="1" baseline="0" dirty="0" smtClean="0"/>
              <a:t>LIFO</a:t>
            </a:r>
            <a:r>
              <a:rPr lang="en-GB" b="0" baseline="0" dirty="0" smtClean="0"/>
              <a:t> structure. Alternatively, we might consider the queue, where we retrieve items beginning with the first item to enter the collection. We describe this as a </a:t>
            </a:r>
            <a:r>
              <a:rPr lang="en-GB" b="1" baseline="0" dirty="0" smtClean="0"/>
              <a:t>First-In, First-Out</a:t>
            </a:r>
            <a:r>
              <a:rPr lang="en-GB" b="0" baseline="0" dirty="0" smtClean="0"/>
              <a:t> or </a:t>
            </a:r>
            <a:r>
              <a:rPr lang="en-GB" b="1" baseline="0" dirty="0" smtClean="0"/>
              <a:t>FIFO</a:t>
            </a:r>
            <a:r>
              <a:rPr lang="en-GB" b="0" baseline="0" dirty="0" smtClean="0"/>
              <a:t> structure.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202</a:t>
            </a:fld>
            <a:endParaRPr lang="en-GB" dirty="0"/>
          </a:p>
        </p:txBody>
      </p:sp>
    </p:spTree>
    <p:extLst>
      <p:ext uri="{BB962C8B-B14F-4D97-AF65-F5344CB8AC3E}">
        <p14:creationId xmlns:p14="http://schemas.microsoft.com/office/powerpoint/2010/main" val="2075275357"/>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we</a:t>
            </a:r>
            <a:r>
              <a:rPr lang="en-GB" baseline="0" dirty="0" smtClean="0"/>
              <a:t> require memory for longer term storage – for example, when we run our application and need memory to contain it, space is allocated from a large pool of memory known as the </a:t>
            </a:r>
            <a:r>
              <a:rPr lang="en-GB" i="1" baseline="0" dirty="0" smtClean="0"/>
              <a:t>heap</a:t>
            </a:r>
            <a:r>
              <a:rPr lang="en-GB" i="0" baseline="0" dirty="0" smtClean="0"/>
              <a:t>. Memory is allocated in fixed size blocks. At any time, some areas of the heap are in use, while others are ‘free’.</a:t>
            </a:r>
          </a:p>
          <a:p>
            <a:endParaRPr lang="en-GB" i="0" baseline="0" dirty="0" smtClean="0"/>
          </a:p>
          <a:p>
            <a:r>
              <a:rPr lang="en-GB" i="0" baseline="0" dirty="0" smtClean="0"/>
              <a:t>Since memory is not automatically managed in the same way as the stack, the heap is slower, and as a consequence of block allocation it is possible for heap memory to become fragmented over time. We may also find that blocks of memory are not correctly released, reducing the amount of memory available to us. This is called a </a:t>
            </a:r>
            <a:r>
              <a:rPr lang="en-GB" i="1" baseline="0" dirty="0" smtClean="0"/>
              <a:t>memory leak</a:t>
            </a:r>
            <a:r>
              <a:rPr lang="en-GB" i="0" baseline="0" dirty="0" smtClean="0"/>
              <a:t>. If memory leaks are not identified and corrected, they can have a significant impact, especially on long-running programs.</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203</a:t>
            </a:fld>
            <a:endParaRPr lang="en-GB" dirty="0"/>
          </a:p>
        </p:txBody>
      </p:sp>
    </p:spTree>
    <p:extLst>
      <p:ext uri="{BB962C8B-B14F-4D97-AF65-F5344CB8AC3E}">
        <p14:creationId xmlns:p14="http://schemas.microsoft.com/office/powerpoint/2010/main" val="1599010344"/>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204</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we may need to work</a:t>
            </a:r>
            <a:r>
              <a:rPr lang="en-US" baseline="0" dirty="0" smtClean="0"/>
              <a:t> on larger, more complex projects, or as part of a wider software development team. Producing complex software systems to a high degree of quality - especially when working collaboratively, or with applications linking multiple systems - requires organization to ensure that the project meets requirements, is designed appropriately and is delivered in a timely fashion at the expected level of quality. The </a:t>
            </a:r>
            <a:r>
              <a:rPr lang="en-US" b="0" i="1" baseline="0" dirty="0" smtClean="0"/>
              <a:t>Software Development Lifecycle</a:t>
            </a:r>
            <a:r>
              <a:rPr lang="en-US" b="0" i="0" baseline="0" dirty="0" smtClean="0"/>
              <a:t> – or </a:t>
            </a:r>
            <a:r>
              <a:rPr lang="en-US" b="0" i="1" baseline="0" dirty="0" smtClean="0"/>
              <a:t>SDLC</a:t>
            </a:r>
            <a:r>
              <a:rPr lang="en-US" b="0" i="0" baseline="0" dirty="0" smtClean="0"/>
              <a:t> – is the term given to the process of planning, designing, implementing, testing and deploying a software system.</a:t>
            </a:r>
          </a:p>
          <a:p>
            <a:endParaRPr lang="en-US" b="0" i="0" baseline="0" dirty="0" smtClean="0"/>
          </a:p>
          <a:p>
            <a:r>
              <a:rPr lang="en-US" b="0" i="0" baseline="0" dirty="0" smtClean="0"/>
              <a:t>Over the years numerous different SDLC approaches have emerged to address the various factors affecting software development. Differing approaches are tailored to emphasize elements of the development process – for example, to minimize risk, or to increase team responsiveness to changing customer demands.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205</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Waterfall model is probably</a:t>
            </a:r>
            <a:r>
              <a:rPr lang="en-GB" baseline="0" dirty="0" smtClean="0"/>
              <a:t> the oldest most well-known SDLC model. Application development is split into distinct linear phases, each of which must be completed before the next phase can commence, with a specific testing phase the beings once development has been completed. Phases generally include Requirements Gathering, Design, Construction, Testing, Debugging, Deployment and Maintenance.</a:t>
            </a:r>
          </a:p>
          <a:p>
            <a:endParaRPr lang="en-GB" baseline="0" dirty="0" smtClean="0"/>
          </a:p>
          <a:p>
            <a:r>
              <a:rPr lang="en-GB" baseline="0" dirty="0" smtClean="0"/>
              <a:t>Waterfall is a very simple model to use, and due to the rigid and sequential nature of the process can be easier to manage than more iterative or dynamic models.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206</a:t>
            </a:fld>
            <a:endParaRPr lang="en-GB" dirty="0"/>
          </a:p>
        </p:txBody>
      </p:sp>
    </p:spTree>
    <p:extLst>
      <p:ext uri="{BB962C8B-B14F-4D97-AF65-F5344CB8AC3E}">
        <p14:creationId xmlns:p14="http://schemas.microsoft.com/office/powerpoint/2010/main" val="1809984332"/>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Waterfall method can work well with smaller projects, or projects that have fixed deliverables. Once testing has begun, it can be difficult to return to an earlier phase to change or redesign processes. Additionally, since no working software is produced until later in the lifecycle, testing can only commence once development is completed, potentially leading to costly refactoring work if significant design flaws are discovered.</a:t>
            </a:r>
          </a:p>
          <a:p>
            <a:endParaRPr lang="en-GB" baseline="0" dirty="0" smtClean="0"/>
          </a:p>
          <a:p>
            <a:r>
              <a:rPr lang="en-GB" baseline="0" dirty="0" smtClean="0"/>
              <a:t>Due to the late arrival of the testing cycle, and the inevitability of changing user requirements, the project can be subject to a high degree of risk and uncertainty, especially when large amounts of remedial work are required.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207</a:t>
            </a:fld>
            <a:endParaRPr lang="en-GB" dirty="0"/>
          </a:p>
        </p:txBody>
      </p:sp>
    </p:spTree>
    <p:extLst>
      <p:ext uri="{BB962C8B-B14F-4D97-AF65-F5344CB8AC3E}">
        <p14:creationId xmlns:p14="http://schemas.microsoft.com/office/powerpoint/2010/main" val="1103082238"/>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Fountain model is similar to the Waterfall model in that development</a:t>
            </a:r>
            <a:r>
              <a:rPr lang="en-GB" baseline="0" dirty="0" smtClean="0"/>
              <a:t> is split into distinct phases. It differs from Waterfall, however, in that some phases are permitted to overlap and behave iteratively – that is, feed results back into each other and repeated until complete. For example, consider a Fountain model consisting of the following phases:  Requirements, Analysis, Design, Implementation, Integration, Deployment, and Maintenance.</a:t>
            </a:r>
          </a:p>
          <a:p>
            <a:endParaRPr lang="en-GB" baseline="0" dirty="0" smtClean="0"/>
          </a:p>
          <a:p>
            <a:r>
              <a:rPr lang="en-GB" baseline="0" dirty="0" smtClean="0"/>
              <a:t>The initial Requirements and Analysis phases can be conducted in parallel, since analysis of the project requirements may have an impact on achievable objectives. Once those stages are complete, development can progress to the Design, Implementation and Integration phases which, again, can be conducted in parallel since each phase may have an impact on preceding or successive phases. Finally, the Deployments and Maintenance phases can progress, once again acting in parallel as the application enters production mode.</a:t>
            </a:r>
          </a:p>
          <a:p>
            <a:endParaRPr lang="en-GB" baseline="0" dirty="0" smtClean="0"/>
          </a:p>
          <a:p>
            <a:r>
              <a:rPr lang="en-GB" baseline="0" dirty="0" smtClean="0"/>
              <a:t>Fountain is largely considered an improvement over the Waterfall method due to the parallelism of phases and the ability to iterate parallel phases until completion. This means that the model can be more responsive than Waterfall, and once it reaches the Integration or Testing phases can more closely match the project requirements since the code is implemented and implemented in the same phase set.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208</a:t>
            </a:fld>
            <a:endParaRPr lang="en-GB" dirty="0"/>
          </a:p>
        </p:txBody>
      </p:sp>
    </p:spTree>
    <p:extLst>
      <p:ext uri="{BB962C8B-B14F-4D97-AF65-F5344CB8AC3E}">
        <p14:creationId xmlns:p14="http://schemas.microsoft.com/office/powerpoint/2010/main" val="923503248"/>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Owing more</a:t>
            </a:r>
            <a:r>
              <a:rPr lang="en-GB" baseline="0" dirty="0" smtClean="0"/>
              <a:t> to the Fountain model than Waterfall due to its iteration of key phases, the Spiral model is heavily driven by project risk analysis informing choices made regarding lifecycle phases. </a:t>
            </a:r>
          </a:p>
          <a:p>
            <a:endParaRPr lang="en-GB" baseline="0" dirty="0" smtClean="0"/>
          </a:p>
          <a:p>
            <a:r>
              <a:rPr lang="en-GB" baseline="0" dirty="0" smtClean="0"/>
              <a:t>Regardless of the fine details of project phases, four basic activities should occur during each cycle of the process model:</a:t>
            </a:r>
          </a:p>
          <a:p>
            <a:pPr marL="628650" lvl="1" indent="-171450">
              <a:buFont typeface="Arial" panose="020B0604020202020204" pitchFamily="34" charset="0"/>
              <a:buChar char="•"/>
            </a:pPr>
            <a:r>
              <a:rPr lang="en-GB" baseline="0" dirty="0" smtClean="0"/>
              <a:t>Consider the deliverable objectives for all success-critical stakeholders</a:t>
            </a:r>
          </a:p>
          <a:p>
            <a:pPr marL="628650" lvl="1" indent="-171450">
              <a:buFont typeface="Arial" panose="020B0604020202020204" pitchFamily="34" charset="0"/>
              <a:buChar char="•"/>
            </a:pPr>
            <a:r>
              <a:rPr lang="en-GB" baseline="0" dirty="0" smtClean="0"/>
              <a:t>Identify and evaluate alternative strategies for achieving deliverable objectives</a:t>
            </a:r>
          </a:p>
          <a:p>
            <a:pPr marL="628650" lvl="1" indent="-171450">
              <a:buFont typeface="Arial" panose="020B0604020202020204" pitchFamily="34" charset="0"/>
              <a:buChar char="•"/>
            </a:pPr>
            <a:r>
              <a:rPr lang="en-GB" baseline="0" dirty="0" smtClean="0"/>
              <a:t>Identify and resolve risks arising from the chosen approach</a:t>
            </a:r>
          </a:p>
          <a:p>
            <a:pPr marL="628650" lvl="1" indent="-171450">
              <a:buFont typeface="Arial" panose="020B0604020202020204" pitchFamily="34" charset="0"/>
              <a:buChar char="•"/>
            </a:pPr>
            <a:r>
              <a:rPr lang="en-GB" baseline="0" dirty="0" smtClean="0"/>
              <a:t>Obtain commitment from all success-critical stakeholders, including commitment to pursue the next cycle</a:t>
            </a:r>
          </a:p>
          <a:p>
            <a:pPr marL="628650" lvl="1" indent="-171450">
              <a:buFont typeface="Arial" panose="020B0604020202020204" pitchFamily="34" charset="0"/>
              <a:buChar char="•"/>
            </a:pPr>
            <a:endParaRPr lang="en-GB" baseline="0" dirty="0" smtClean="0"/>
          </a:p>
          <a:p>
            <a:pPr marL="0" lvl="0" indent="0">
              <a:buFont typeface="Arial" panose="020B0604020202020204" pitchFamily="34" charset="0"/>
              <a:buNone/>
            </a:pPr>
            <a:r>
              <a:rPr lang="en-GB" dirty="0" smtClean="0"/>
              <a:t>For each</a:t>
            </a:r>
            <a:r>
              <a:rPr lang="en-GB" baseline="0" dirty="0" smtClean="0"/>
              <a:t> activity, the team must determine the effort and detail required to achieve the objectives while minimizing risk. Each cycle should be evaluated against milestones to determine whether the project is complete, </a:t>
            </a:r>
            <a:r>
              <a:rPr lang="en-GB" baseline="0" dirty="0" err="1" smtClean="0"/>
              <a:t>shouldbe</a:t>
            </a:r>
            <a:r>
              <a:rPr lang="en-GB" baseline="0" dirty="0" smtClean="0"/>
              <a:t> abandoned, or another cycle should be committed to.</a:t>
            </a:r>
          </a:p>
          <a:p>
            <a:pPr marL="0" lv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209</a:t>
            </a:fld>
            <a:endParaRPr lang="en-GB" dirty="0"/>
          </a:p>
        </p:txBody>
      </p:sp>
    </p:spTree>
    <p:extLst>
      <p:ext uri="{BB962C8B-B14F-4D97-AF65-F5344CB8AC3E}">
        <p14:creationId xmlns:p14="http://schemas.microsoft.com/office/powerpoint/2010/main" val="1067843002"/>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Spiral method works well for large or complex projects, and due to the iterative,</a:t>
            </a:r>
            <a:r>
              <a:rPr lang="en-GB" baseline="0" dirty="0" smtClean="0"/>
              <a:t> cyclic nature of the process can produce testable software early in the lifecycle. The process can be costly, however, since the number of cycles required to produce a completed product can be difficult to predict. </a:t>
            </a:r>
          </a:p>
          <a:p>
            <a:endParaRPr lang="en-GB" baseline="0" dirty="0" smtClean="0"/>
          </a:p>
          <a:p>
            <a:r>
              <a:rPr lang="en-GB" baseline="0" dirty="0" smtClean="0"/>
              <a:t>This process depends heavily upon accurate and inclusive risk analysis, and can prove inhibitory to smaller projects due to the increased management overhead from the documentation and risk analysis in intermediate stages.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210</a:t>
            </a:fld>
            <a:endParaRPr lang="en-GB" dirty="0"/>
          </a:p>
        </p:txBody>
      </p:sp>
    </p:spTree>
    <p:extLst>
      <p:ext uri="{BB962C8B-B14F-4D97-AF65-F5344CB8AC3E}">
        <p14:creationId xmlns:p14="http://schemas.microsoft.com/office/powerpoint/2010/main" val="400087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Agile software development seeks to </a:t>
            </a:r>
            <a:r>
              <a:rPr lang="en-GB" baseline="0" dirty="0" smtClean="0"/>
              <a:t>produce software which evolves through collaboration between cross-functional self-organizing teams, business units and customers. Development teams work in short, iterative cycles called </a:t>
            </a:r>
            <a:r>
              <a:rPr lang="en-GB" i="1" baseline="0" dirty="0" smtClean="0"/>
              <a:t>sprints</a:t>
            </a:r>
            <a:r>
              <a:rPr lang="en-GB" i="0" baseline="0" dirty="0" smtClean="0"/>
              <a:t> that typically last between one and four weeks, and aims to produce a working product for demonstration to stakeholders. This minimizes overall risk and allows the team to quickly adapt to changing requirements.</a:t>
            </a:r>
          </a:p>
          <a:p>
            <a:endParaRPr lang="en-GB" i="0" baseline="0" dirty="0" smtClean="0"/>
          </a:p>
          <a:p>
            <a:r>
              <a:rPr lang="en-GB" i="0" baseline="0" dirty="0" smtClean="0"/>
              <a:t>The teams should be capable of working in all areas – planning, design, coding, testing and deployment – and consider working software as the primary measure of progress. Feedback processes provide a means for the team to self-analyse and introduce changes to improve quality.</a:t>
            </a:r>
          </a:p>
          <a:p>
            <a:endParaRPr lang="en-GB" i="0" baseline="0" dirty="0" smtClean="0"/>
          </a:p>
          <a:p>
            <a:r>
              <a:rPr lang="en-GB" i="0" baseline="0" dirty="0" smtClean="0"/>
              <a:t>The close interaction between stakeholders and ability to rapidly adoption of change create customer satisfaction, especially when requested improvements are seen to be implemented quickly.</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211</a:t>
            </a:fld>
            <a:endParaRPr lang="en-GB" dirty="0"/>
          </a:p>
        </p:txBody>
      </p:sp>
    </p:spTree>
    <p:extLst>
      <p:ext uri="{BB962C8B-B14F-4D97-AF65-F5344CB8AC3E}">
        <p14:creationId xmlns:p14="http://schemas.microsoft.com/office/powerpoint/2010/main" val="2799334224"/>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Agile development practices are</a:t>
            </a:r>
            <a:r>
              <a:rPr lang="en-GB" baseline="0" dirty="0" smtClean="0"/>
              <a:t> popular with developers because they allow us to work collaboratively and self-determine. The team is considered to be competent to make decisions affecting the software, which in turn makes them more autonomous and less reliant on management interaction. An experienced agile team can be left to work with needing to be provided with continuous direction.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212</a:t>
            </a:fld>
            <a:endParaRPr lang="en-GB" dirty="0"/>
          </a:p>
        </p:txBody>
      </p:sp>
    </p:spTree>
    <p:extLst>
      <p:ext uri="{BB962C8B-B14F-4D97-AF65-F5344CB8AC3E}">
        <p14:creationId xmlns:p14="http://schemas.microsoft.com/office/powerpoint/2010/main" val="4159688942"/>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drawbacks</a:t>
            </a:r>
            <a:r>
              <a:rPr lang="en-GB" baseline="0" dirty="0" smtClean="0"/>
              <a:t> to the agile approach. It can be difficult to determine the effort required to produce larger deliverables, which can lead to the team accepting too much work in a sprint. When lacking sufficient overall project design, it is easy to allow direction to slip. It is also heavily reliant upon business support, so when this is not present or not adequately represented, teams can face resistance and difficulties from business unit, adding to the overall risk that the project may fail.</a:t>
            </a:r>
          </a:p>
          <a:p>
            <a:endParaRPr lang="en-GB" baseline="0" dirty="0" smtClean="0"/>
          </a:p>
          <a:p>
            <a:r>
              <a:rPr lang="en-GB" baseline="0" dirty="0" smtClean="0"/>
              <a:t>Agile can also be hard for new programmers, or programmers new to agile, due to the reliance upon the teams expertise and ability to self manage. It can take some time for newcomers to understand their role in the team.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213</a:t>
            </a:fld>
            <a:endParaRPr lang="en-GB" dirty="0"/>
          </a:p>
        </p:txBody>
      </p:sp>
    </p:spTree>
    <p:extLst>
      <p:ext uri="{BB962C8B-B14F-4D97-AF65-F5344CB8AC3E}">
        <p14:creationId xmlns:p14="http://schemas.microsoft.com/office/powerpoint/2010/main" val="1558692824"/>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214</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should all be aware of the importance</a:t>
            </a:r>
            <a:r>
              <a:rPr lang="en-GB" baseline="0" dirty="0" smtClean="0"/>
              <a:t> of backing up our data. Normal backup techniques are fine when we are concerned with ordinary user data, however when we are considering our application source code, we have slightly different requirements from our backup solution.</a:t>
            </a:r>
          </a:p>
          <a:p>
            <a:endParaRPr lang="en-GB" baseline="0" dirty="0" smtClean="0"/>
          </a:p>
          <a:p>
            <a:r>
              <a:rPr lang="en-GB" baseline="0" dirty="0" smtClean="0"/>
              <a:t>An important part of maintaining application source code – or </a:t>
            </a:r>
            <a:r>
              <a:rPr lang="en-GB" i="1" baseline="0" dirty="0" smtClean="0"/>
              <a:t>codebase</a:t>
            </a:r>
            <a:r>
              <a:rPr lang="en-GB" i="0" baseline="0" dirty="0" smtClean="0"/>
              <a:t> – is change management. Sometimes, we may wish to revert to an earlier version of the code, or we may wish to determine when or why a change was introduced. We could achieve this through our normal backup techniques, although trying to track individual changes – especially when they may be months distant – would be extremely laborious. We are also likely to have more than one developer working on the same code, or working in the same area, and we must be able to manage competing changes to the same files – we call this </a:t>
            </a:r>
            <a:r>
              <a:rPr lang="en-GB" i="1" baseline="0" dirty="0" smtClean="0"/>
              <a:t>merging</a:t>
            </a:r>
            <a:r>
              <a:rPr lang="en-GB" i="0" baseline="0" dirty="0" smtClean="0"/>
              <a:t>.</a:t>
            </a:r>
          </a:p>
          <a:p>
            <a:endParaRPr lang="en-GB" i="0" baseline="0" dirty="0" smtClean="0"/>
          </a:p>
          <a:p>
            <a:r>
              <a:rPr lang="en-GB" i="0" baseline="0" dirty="0" smtClean="0"/>
              <a:t>In order to fulfil these needs, we use specialized software called </a:t>
            </a:r>
            <a:r>
              <a:rPr lang="en-GB" i="1" baseline="0" dirty="0" smtClean="0"/>
              <a:t>Version Control Software</a:t>
            </a:r>
            <a:r>
              <a:rPr lang="en-GB" i="0" baseline="0" dirty="0" smtClean="0"/>
              <a:t> or </a:t>
            </a:r>
            <a:r>
              <a:rPr lang="en-GB" i="1" baseline="0" dirty="0" smtClean="0"/>
              <a:t>VCS</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215</a:t>
            </a:fld>
            <a:endParaRPr lang="en-GB" dirty="0"/>
          </a:p>
        </p:txBody>
      </p:sp>
    </p:spTree>
    <p:extLst>
      <p:ext uri="{BB962C8B-B14F-4D97-AF65-F5344CB8AC3E}">
        <p14:creationId xmlns:p14="http://schemas.microsoft.com/office/powerpoint/2010/main" val="307947829"/>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216</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There are a few different VCS applications available, the most popular being Concurrent Versions System (CVS), Subversion (SVN), Mercurial (Hg) and Git. They can be downloaded and configured into local, private code repositories, or we can use one of the various cloud-based VCS providers such as </a:t>
            </a:r>
            <a:r>
              <a:rPr lang="en-GB" i="0" baseline="0" dirty="0" err="1" smtClean="0"/>
              <a:t>Github</a:t>
            </a:r>
            <a:r>
              <a:rPr lang="en-GB" i="0" baseline="0" dirty="0" smtClean="0"/>
              <a:t>, </a:t>
            </a:r>
            <a:r>
              <a:rPr lang="en-GB" i="0" baseline="0" dirty="0" err="1" smtClean="0"/>
              <a:t>Bitbucket</a:t>
            </a:r>
            <a:r>
              <a:rPr lang="en-GB" i="0" baseline="0" dirty="0" smtClean="0"/>
              <a:t> or </a:t>
            </a:r>
            <a:r>
              <a:rPr lang="en-GB" i="0" baseline="0" dirty="0" err="1" smtClean="0"/>
              <a:t>CloudForge</a:t>
            </a:r>
            <a:r>
              <a:rPr lang="en-GB"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217</a:t>
            </a:fld>
            <a:endParaRPr lang="en-GB" dirty="0"/>
          </a:p>
        </p:txBody>
      </p:sp>
    </p:spTree>
    <p:extLst>
      <p:ext uri="{BB962C8B-B14F-4D97-AF65-F5344CB8AC3E}">
        <p14:creationId xmlns:p14="http://schemas.microsoft.com/office/powerpoint/2010/main" val="2236451901"/>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important areas to consider</a:t>
            </a:r>
            <a:r>
              <a:rPr lang="en-GB" baseline="0" dirty="0" smtClean="0"/>
              <a:t> when working with other developers, and one which is frequently overlooked, is communication. If we wish to work collaboratively, especially when we are working as a team on the same area of functionality, frequent short progress reports from each member team are invaluable for maintaining visibility of progress on deliverables and potential blocks and impediments to progress.</a:t>
            </a:r>
          </a:p>
          <a:p>
            <a:endParaRPr lang="en-GB" baseline="0" dirty="0" smtClean="0"/>
          </a:p>
          <a:p>
            <a:r>
              <a:rPr lang="en-GB" baseline="0" dirty="0" smtClean="0"/>
              <a:t>We must also remember to communicate frequently and clearly with those responsible for testing our application. Testers will be evaluating our work against the project requirements so we must ensure that when design has changed, it is reflected in our project documentation and communicated clearly to testers so that all members of the team are operating from the same set of requirements.</a:t>
            </a:r>
          </a:p>
          <a:p>
            <a:endParaRPr lang="en-GB" baseline="0" dirty="0" smtClean="0"/>
          </a:p>
          <a:p>
            <a:r>
              <a:rPr lang="en-GB" baseline="0" dirty="0" smtClean="0"/>
              <a:t>In all our communications we must remember that application development is a technical discipline that does not reward ambiguity. Clear, concise and accurate communication will go a long way toward ensuring the success of our application.</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218</a:t>
            </a:fld>
            <a:endParaRPr lang="en-GB" dirty="0"/>
          </a:p>
        </p:txBody>
      </p:sp>
    </p:spTree>
    <p:extLst>
      <p:ext uri="{BB962C8B-B14F-4D97-AF65-F5344CB8AC3E}">
        <p14:creationId xmlns:p14="http://schemas.microsoft.com/office/powerpoint/2010/main" val="2920110452"/>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developing</a:t>
            </a:r>
            <a:r>
              <a:rPr lang="en-GB" baseline="0" dirty="0" smtClean="0"/>
              <a:t> a new application or piece of functionality, before we write any code, our most important first step is to produce a design from which to work. Every team member should have a clear understanding of what is required, and the approach the team intends to take. For larger pieces of work, we should take advantage of opportunities to compartmentalize the functionality into logical units. This allows us to separate the work over several process cycles if necessary.</a:t>
            </a:r>
          </a:p>
          <a:p>
            <a:endParaRPr lang="en-GB" baseline="0" dirty="0" smtClean="0"/>
          </a:p>
          <a:p>
            <a:r>
              <a:rPr lang="en-GB" baseline="0" dirty="0" smtClean="0"/>
              <a:t>When our work involves complex data models, or many objects that interact, it is often beneficial to create a visual representation such as a diagram on a whiteboard. This allows everyone to modify the design or to discuss finer points with a clear visual to work from. It is often difficult to modify data models later on so it is desirable to ensure that they are correct and representative of the requirements before coding starts.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219</a:t>
            </a:fld>
            <a:endParaRPr lang="en-GB" dirty="0"/>
          </a:p>
        </p:txBody>
      </p:sp>
    </p:spTree>
    <p:extLst>
      <p:ext uri="{BB962C8B-B14F-4D97-AF65-F5344CB8AC3E}">
        <p14:creationId xmlns:p14="http://schemas.microsoft.com/office/powerpoint/2010/main" val="3765110984"/>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220</a:t>
            </a:fld>
            <a:endParaRPr lang="en-GB" dirty="0"/>
          </a:p>
        </p:txBody>
      </p:sp>
    </p:spTree>
    <p:extLst>
      <p:ext uri="{BB962C8B-B14F-4D97-AF65-F5344CB8AC3E}">
        <p14:creationId xmlns:p14="http://schemas.microsoft.com/office/powerpoint/2010/main" val="3619518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221</a:t>
            </a:fld>
            <a:endParaRPr lang="en-GB" dirty="0"/>
          </a:p>
        </p:txBody>
      </p:sp>
    </p:spTree>
    <p:extLst>
      <p:ext uri="{BB962C8B-B14F-4D97-AF65-F5344CB8AC3E}">
        <p14:creationId xmlns:p14="http://schemas.microsoft.com/office/powerpoint/2010/main" val="1363268227"/>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223</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224</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226</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230</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236</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240</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257</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aseline="0" dirty="0" err="1" smtClean="0"/>
              <a:t>raw_input</a:t>
            </a:r>
            <a:r>
              <a:rPr lang="en-GB" baseline="0" dirty="0" smtClean="0"/>
              <a:t> function is probably the most useful function for capturing user data because it always returns a string value.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32</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33</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expository comments where the programmer wants to impart some detailed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Development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thought of as boxes in memory where we can store various types of data. Boxes – variables – can be empty, or can hold a value. Their contents can be inspected, or changed. When they’re not needed any more, they’re recycled, freeing memory for use by another function, module or application.</a:t>
            </a:r>
          </a:p>
          <a:p>
            <a:endParaRPr lang="en-GB" baseline="0" dirty="0" smtClean="0"/>
          </a:p>
          <a:p>
            <a:r>
              <a:rPr lang="en-GB" baseline="0" dirty="0" smtClean="0"/>
              <a:t>Variables are useful because without the ability to store and act upon data, we cannot write 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p>
          <a:p>
            <a:endParaRPr lang="en-GB" baseline="0" dirty="0" smtClean="0"/>
          </a:p>
          <a:p>
            <a:r>
              <a:rPr lang="en-GB" baseline="0" dirty="0" smtClean="0"/>
              <a:t>We have already seen variables in use in previous examples. We can consider a variable assignment like a simple algebraic expression such as x = 3.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incompatible types and cannot be added 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cast as an 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Most of our user input data will come in the form of a string, and in many cases it is easier –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tokenise or 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an argument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Methods</a:t>
            </a:r>
            <a:endParaRPr lang="en-GB" b="1" dirty="0" smtClean="0"/>
          </a:p>
          <a:p>
            <a:endParaRPr lang="en-GB" dirty="0" smtClean="0"/>
          </a:p>
          <a:p>
            <a:r>
              <a:rPr lang="en-GB" dirty="0" smtClean="0"/>
              <a:t>Most objects </a:t>
            </a:r>
            <a:r>
              <a:rPr lang="en-GB" baseline="0" dirty="0" smtClean="0"/>
              <a:t>have associated methods that make common operations easier. For strings, many methods are concerned with manipulation or conversion. For example, you might wish to 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 They can be used as to represent ‘yes’ and ‘no’, as flags, or switches, or to store preferences. Booleans are as important a tool as strings and numbers.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explicitly</a:t>
            </a:r>
            <a:r>
              <a:rPr lang="en-GB" b="0" baseline="0" dirty="0" smtClean="0"/>
              <a:t> declaring 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and inequality operators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55</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 In this way, we can store convenient and simple representations of complex objects.</a:t>
            </a:r>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6500880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being a </a:t>
            </a:r>
            <a:r>
              <a:rPr lang="en-GB" b="0" i="0" baseline="0" dirty="0" err="1" smtClean="0"/>
              <a:t>datatype</a:t>
            </a:r>
            <a:r>
              <a:rPr lang="en-GB" b="0" i="0" baseline="0" dirty="0" smtClean="0"/>
              <a:t> of themselves, can contain values of any </a:t>
            </a:r>
            <a:r>
              <a:rPr lang="en-GB" b="0" i="0" baseline="0" dirty="0" err="1" smtClean="0"/>
              <a:t>datatype</a:t>
            </a:r>
            <a:r>
              <a:rPr lang="en-GB" b="0" i="0" baseline="0" dirty="0" smtClean="0"/>
              <a:t>. Values need not be the same </a:t>
            </a:r>
            <a:r>
              <a:rPr lang="en-GB" b="0" i="0" baseline="0" dirty="0" err="1" smtClean="0"/>
              <a:t>datatype</a:t>
            </a:r>
            <a:r>
              <a:rPr lang="en-GB" b="0" i="0" baseline="0" dirty="0" smtClean="0"/>
              <a:t>; they can be of mixed types or even duplicates. </a:t>
            </a:r>
            <a:r>
              <a:rPr lang="en-GB" dirty="0" smtClean="0"/>
              <a:t>As with other</a:t>
            </a:r>
            <a:r>
              <a:rPr lang="en-GB" baseline="0" dirty="0" smtClean="0"/>
              <a:t> data types, built-in methods are available to simplify common operations 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60</a:t>
            </a:fld>
            <a:endParaRPr lang="en-GB" dirty="0"/>
          </a:p>
        </p:txBody>
      </p:sp>
    </p:spTree>
    <p:extLst>
      <p:ext uri="{BB962C8B-B14F-4D97-AF65-F5344CB8AC3E}">
        <p14:creationId xmlns:p14="http://schemas.microsoft.com/office/powerpoint/2010/main" val="2479313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23688257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62</a:t>
            </a:fld>
            <a:endParaRPr lang="en-GB" dirty="0"/>
          </a:p>
        </p:txBody>
      </p:sp>
    </p:spTree>
    <p:extLst>
      <p:ext uri="{BB962C8B-B14F-4D97-AF65-F5344CB8AC3E}">
        <p14:creationId xmlns:p14="http://schemas.microsoft.com/office/powerpoint/2010/main" val="40630699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64</a:t>
            </a:fld>
            <a:endParaRPr lang="en-GB" dirty="0"/>
          </a:p>
        </p:txBody>
      </p:sp>
    </p:spTree>
    <p:extLst>
      <p:ext uri="{BB962C8B-B14F-4D97-AF65-F5344CB8AC3E}">
        <p14:creationId xmlns:p14="http://schemas.microsoft.com/office/powerpoint/2010/main" val="7913923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13939873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67</a:t>
            </a:fld>
            <a:endParaRPr lang="en-GB" dirty="0"/>
          </a:p>
        </p:txBody>
      </p:sp>
    </p:spTree>
    <p:extLst>
      <p:ext uri="{BB962C8B-B14F-4D97-AF65-F5344CB8AC3E}">
        <p14:creationId xmlns:p14="http://schemas.microsoft.com/office/powerpoint/2010/main" val="250569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dictionary</a:t>
            </a:r>
            <a:r>
              <a:rPr lang="en-GB" baseline="0" dirty="0" smtClean="0"/>
              <a:t> or map is a more complex – and more useful – collection data type. Instead of simple sequential lists of values stored against numeric indices, </a:t>
            </a:r>
            <a:r>
              <a:rPr lang="en-GB" baseline="0" smtClean="0"/>
              <a:t>dictionaries provide </a:t>
            </a:r>
            <a:r>
              <a:rPr lang="en-GB" baseline="0" dirty="0" smtClean="0"/>
              <a:t>the capability to store values against specific keys that can be used to directly access that value later without needing to search the list or know the index of the required value.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p>
          <a:p>
            <a:endParaRPr lang="en-GB" baseline="0" dirty="0" smtClean="0"/>
          </a:p>
          <a:p>
            <a:r>
              <a:rPr lang="en-GB" baseline="0" dirty="0" smtClean="0"/>
              <a:t>Since dictionaries, like lists and tuples, permit objects as values, it is possible to create complex data models by storing lists, tuples – or any other object type – against 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31868407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a:t>
            </a:r>
            <a:r>
              <a:rPr lang="en-GB" b="0" baseline="0" dirty="0" smtClean="0"/>
              <a:t> 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31808074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71</a:t>
            </a:fld>
            <a:endParaRPr lang="en-GB" dirty="0"/>
          </a:p>
        </p:txBody>
      </p:sp>
    </p:spTree>
    <p:extLst>
      <p:ext uri="{BB962C8B-B14F-4D97-AF65-F5344CB8AC3E}">
        <p14:creationId xmlns:p14="http://schemas.microsoft.com/office/powerpoint/2010/main" val="12469590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72</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39175152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0103473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probably</a:t>
            </a:r>
            <a:r>
              <a:rPr lang="en-GB" baseline="0" dirty="0" smtClean="0"/>
              <a:t> familiar to us from mathematics. In programming, however, we consider more operators than the simple equality, inequality, and comparison operators that we are used to seeing.</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Whilst the symbols are slightly different, we can see that the usual operators</a:t>
            </a:r>
            <a:r>
              <a:rPr lang="en-GB" baseline="0" dirty="0" smtClean="0"/>
              <a:t> we would expect to see in mathematics are present.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relatively</a:t>
            </a:r>
            <a:r>
              <a:rPr lang="en-US" baseline="0" dirty="0" smtClean="0"/>
              <a:t> simple matter to perform all the required sums, although we do need to convert the values we’ve captured via </a:t>
            </a:r>
            <a:r>
              <a:rPr lang="en-US" b="1" baseline="0" dirty="0" err="1" smtClean="0"/>
              <a:t>raw_input</a:t>
            </a:r>
            <a:r>
              <a:rPr lang="en-US" b="1" baseline="0" dirty="0" smtClean="0"/>
              <a:t>()</a:t>
            </a:r>
            <a:r>
              <a:rPr lang="en-US" baseline="0" dirty="0" smtClean="0"/>
              <a:t> – remember, the function returns a string and we want to perform operations on numbers.</a:t>
            </a:r>
          </a:p>
          <a:p>
            <a:endParaRPr lang="en-US" baseline="0" dirty="0" smtClean="0"/>
          </a:p>
          <a:p>
            <a:r>
              <a:rPr lang="en-US" baseline="0" dirty="0" smtClean="0"/>
              <a:t>In order to ensure the result of the division (or any sum) is an integer, we only need to cast the result to an integer in the same way that we have casted the strings.</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24245321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p>
          <a:p>
            <a:endParaRPr lang="en-US" b="0" baseline="0" dirty="0" smtClean="0"/>
          </a:p>
          <a:p>
            <a:r>
              <a:rPr lang="en-US" b="0" baseline="0" dirty="0" smtClean="0"/>
              <a:t>To put that into a real life example, we can compare a computer program to a set of directions to a given location. If </a:t>
            </a:r>
            <a:r>
              <a:rPr lang="en-US" b="0" i="1" baseline="0" dirty="0" smtClean="0"/>
              <a:t>written correctly</a:t>
            </a:r>
            <a:r>
              <a:rPr lang="en-US" b="0" baseline="0" dirty="0" smtClean="0"/>
              <a:t> and 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refactor</a:t>
            </a:r>
            <a:r>
              <a:rPr lang="en-US" baseline="0" dirty="0" smtClean="0"/>
              <a:t> our solution to the previous exercise to perform the requested operations.</a:t>
            </a:r>
          </a:p>
          <a:p>
            <a:endParaRPr lang="en-US" baseline="0" dirty="0" smtClean="0"/>
          </a:p>
          <a:p>
            <a:r>
              <a:rPr lang="en-US" baseline="0" dirty="0" smtClean="0"/>
              <a:t>In order to fulfil the bonus requirements, we cast the Boolean result of the comparison to an integer – 0 for false, 1 for true. We can then use this value as list or tuple index to return the required string.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 We have already seen how Boolean variables and operators can be used in expressions, and how expressions can return Boolean values. These are the features we will use to build our flow control logic.</a:t>
            </a:r>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 By creating repeatable code blocks, we avoid having to write the same code over and over, and can split our code into more manageable chunks.</a:t>
            </a:r>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While 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a:t>
            </a:r>
            <a:r>
              <a:rPr lang="en-US" b="1" i="0" baseline="0" dirty="0" smtClean="0"/>
              <a:t>if</a:t>
            </a:r>
            <a:r>
              <a:rPr lang="en-US" i="0" baseline="0" dirty="0" smtClean="0"/>
              <a:t>. It continues until it reaches either a different indentation or an accompanying </a:t>
            </a:r>
            <a:r>
              <a:rPr lang="en-US" b="1" i="0" baseline="0" dirty="0" err="1" smtClean="0"/>
              <a:t>elif</a:t>
            </a:r>
            <a:r>
              <a:rPr lang="en-US" i="0" baseline="0" dirty="0" smtClean="0"/>
              <a:t> or </a:t>
            </a:r>
            <a:r>
              <a:rPr lang="en-US" b="1" i="0" baseline="0" dirty="0" smtClean="0"/>
              <a:t>else</a:t>
            </a:r>
            <a:r>
              <a:rPr lang="en-US" i="0" baseline="0" dirty="0" smtClean="0"/>
              <a:t>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use the </a:t>
            </a:r>
            <a:r>
              <a:rPr lang="en-US" b="1" dirty="0" smtClean="0"/>
              <a:t>if</a:t>
            </a:r>
            <a:r>
              <a:rPr lang="en-US" b="0" baseline="0" dirty="0" smtClean="0"/>
              <a:t> statement to test whether user input matches a predefined value such as a password. We must supply an expression that returns a Boolean value; remember from earlier that this can be a Boolean variable such as True or False, or we can test variables for conditions such as nullity (equal to None), emptiness (in the case of lists, tuples and dictionaries) or equal-to-zero for numeric values.</a:t>
            </a:r>
          </a:p>
          <a:p>
            <a:endParaRPr lang="en-US" b="0" baseline="0" dirty="0" smtClean="0"/>
          </a:p>
          <a:p>
            <a:r>
              <a:rPr lang="en-US" b="0" baseline="0" dirty="0" smtClean="0"/>
              <a:t>In many cases, it is possible to use the shorthand </a:t>
            </a:r>
            <a:r>
              <a:rPr lang="en-US" b="1" baseline="0" dirty="0" smtClean="0"/>
              <a:t>if </a:t>
            </a:r>
            <a:r>
              <a:rPr lang="en-US" b="1" baseline="0" dirty="0" err="1" smtClean="0"/>
              <a:t>myvar</a:t>
            </a:r>
            <a:r>
              <a:rPr lang="en-US" b="1" baseline="0" dirty="0" smtClean="0"/>
              <a:t>:</a:t>
            </a:r>
            <a:r>
              <a:rPr lang="en-US" b="0" baseline="0" dirty="0" smtClean="0"/>
              <a:t> rather than the longhand form </a:t>
            </a:r>
            <a:r>
              <a:rPr lang="en-US" b="1" baseline="0" dirty="0" smtClean="0"/>
              <a:t>if </a:t>
            </a:r>
            <a:r>
              <a:rPr lang="en-US" b="1" baseline="0" dirty="0" err="1" smtClean="0"/>
              <a:t>myvar</a:t>
            </a:r>
            <a:r>
              <a:rPr lang="en-US" b="1" baseline="0" dirty="0" smtClean="0"/>
              <a:t> == True: .</a:t>
            </a:r>
            <a:r>
              <a:rPr lang="en-US" b="0" baseline="0" dirty="0" smtClean="0"/>
              <a:t> There are many such shortcuts in Python and other programming languages.</a:t>
            </a:r>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a:t>
            </a:r>
            <a:endParaRPr lang="en-US" b="0" dirty="0" smtClean="0"/>
          </a:p>
          <a:p>
            <a:endParaRPr lang="en-US" b="0" dirty="0" smtClean="0"/>
          </a:p>
          <a:p>
            <a:r>
              <a:rPr lang="en-US" b="0" dirty="0" smtClean="0"/>
              <a:t>Any</a:t>
            </a:r>
            <a:r>
              <a:rPr lang="en-US" b="0" baseline="0" dirty="0" smtClean="0"/>
              <a:t> valid Python expression can be used as an </a:t>
            </a:r>
            <a:r>
              <a:rPr lang="en-US" b="1" baseline="0" dirty="0" smtClean="0"/>
              <a:t>if</a:t>
            </a:r>
            <a:r>
              <a:rPr lang="en-US" b="0" baseline="0" dirty="0" smtClean="0"/>
              <a:t> condition, provided it will return a Boolean result. We can chain lots of expressions together by using </a:t>
            </a:r>
            <a:r>
              <a:rPr lang="en-US" b="1" baseline="0" dirty="0" err="1" smtClean="0"/>
              <a:t>elif</a:t>
            </a:r>
            <a:r>
              <a:rPr lang="en-US" b="0" baseline="0" dirty="0" smtClean="0"/>
              <a:t>, and we can provide a default case using </a:t>
            </a:r>
            <a:r>
              <a:rPr lang="en-US" b="1" baseline="0" dirty="0" smtClean="0"/>
              <a:t>else</a:t>
            </a:r>
            <a:r>
              <a:rPr lang="en-US" b="0" baseline="0" dirty="0" smtClean="0"/>
              <a:t>. There are many uses for this kind of behavior, although we must take care not too combine too many </a:t>
            </a:r>
            <a:r>
              <a:rPr lang="en-US" b="1" baseline="0" dirty="0" smtClean="0"/>
              <a:t>if..</a:t>
            </a:r>
            <a:r>
              <a:rPr lang="en-US" b="1" baseline="0" dirty="0" err="1" smtClean="0"/>
              <a:t>elif</a:t>
            </a:r>
            <a:r>
              <a:rPr lang="en-US" b="1" baseline="0" dirty="0" smtClean="0"/>
              <a:t>..</a:t>
            </a:r>
            <a:r>
              <a:rPr lang="en-US" b="0" baseline="0" dirty="0" smtClean="0"/>
              <a:t> statements in case our code becomes unwieldy. In those circumstances, we have other tools available to us such as the membership operator </a:t>
            </a:r>
            <a:r>
              <a:rPr lang="en-US" b="1" baseline="0" dirty="0" smtClean="0"/>
              <a:t>in</a:t>
            </a:r>
            <a:r>
              <a:rPr lang="en-US" b="0" baseline="0" dirty="0" smtClean="0"/>
              <a:t>, which we will cover later.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99</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simpler to use the handy </a:t>
            </a:r>
            <a:r>
              <a:rPr lang="en-GB" b="1" baseline="0" dirty="0" smtClean="0"/>
              <a:t>range()</a:t>
            </a:r>
            <a:r>
              <a:rPr lang="en-GB" baseline="0" dirty="0" smtClean="0"/>
              <a:t>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a:t>
            </a:r>
            <a:r>
              <a:rPr lang="en-US" b="1" baseline="0" dirty="0" smtClean="0"/>
              <a:t>range()</a:t>
            </a:r>
            <a:r>
              <a:rPr lang="en-US" baseline="0" dirty="0" smtClean="0"/>
              <a:t> function to create a list of values which we supply to the </a:t>
            </a:r>
            <a:r>
              <a:rPr lang="en-US" b="1" baseline="0" dirty="0" smtClean="0"/>
              <a:t>for</a:t>
            </a:r>
            <a:r>
              <a:rPr lang="en-US" baseline="0" dirty="0" smtClean="0"/>
              <a:t> loop. We could have explicitly defined a list such as [1, 2, 3, 4, 5] to use as the loop iterator.</a:t>
            </a:r>
          </a:p>
          <a:p>
            <a:endParaRPr lang="en-US" baseline="0" dirty="0" smtClean="0"/>
          </a:p>
          <a:p>
            <a:r>
              <a:rPr lang="en-US" baseline="0" dirty="0" smtClean="0"/>
              <a:t>We can also see the use of the break keyword here; this terminates the enclosing loop so that as soon as our success condition is met – the password is entered correctly – the program exits the loop and carries on. This practice – which we call “</a:t>
            </a:r>
            <a:r>
              <a:rPr lang="en-US" i="1" baseline="0" dirty="0" smtClean="0"/>
              <a:t>fail-fast”</a:t>
            </a:r>
            <a:r>
              <a:rPr lang="en-US" i="0" baseline="0" dirty="0" smtClean="0"/>
              <a:t> – is beneficial because it allows us to write faster programs. This is because the processor does not waste time iterating the loop looking for a success condition that’s already been met.</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t>
            </a:r>
            <a:r>
              <a:rPr lang="en-US" b="1" dirty="0" smtClean="0">
                <a:latin typeface="+mn-lt"/>
                <a:cs typeface="Courier New" panose="02070309020205020404" pitchFamily="49" charset="0"/>
              </a:rPr>
              <a:t>range()</a:t>
            </a:r>
            <a:r>
              <a:rPr lang="en-US" b="1" baseline="0" dirty="0" smtClean="0"/>
              <a:t> Function</a:t>
            </a:r>
            <a:endParaRPr lang="en-US" b="1" dirty="0" smtClean="0"/>
          </a:p>
          <a:p>
            <a:endParaRPr lang="en-US" dirty="0" smtClean="0"/>
          </a:p>
          <a:p>
            <a:r>
              <a:rPr lang="en-US" dirty="0" smtClean="0"/>
              <a:t>Sometimes we will wish to run</a:t>
            </a:r>
            <a:r>
              <a:rPr lang="en-US" baseline="0" dirty="0" smtClean="0"/>
              <a:t> a loop for a fixed number of iterations, or over a subset of a collection, or otherwise constrain it. Some languages offer us the ability to specify the loop constraint directly, however in Python we must use the range function to do so.</a:t>
            </a:r>
            <a:endParaRPr lang="en-US" dirty="0" smtClean="0"/>
          </a:p>
          <a:p>
            <a:endParaRPr lang="en-US" dirty="0" smtClean="0"/>
          </a:p>
          <a:p>
            <a:r>
              <a:rPr lang="en-US" dirty="0" smtClean="0"/>
              <a:t>The</a:t>
            </a:r>
            <a:r>
              <a:rPr lang="en-US" baseline="0" dirty="0" smtClean="0"/>
              <a:t> </a:t>
            </a:r>
            <a:r>
              <a:rPr lang="en-US" b="1" baseline="0" dirty="0" smtClean="0"/>
              <a:t>range() </a:t>
            </a:r>
            <a:r>
              <a:rPr lang="en-US" baseline="0" dirty="0" smtClean="0"/>
              <a:t>function in Python is extremely useful when constraining loops, since it returns a list object. We can also use it to create a new list from a subset of a larger list. In the example above we create a list of numbers up to a supplied ceiling value - remembering that we’re zero-based, so the first value in our list will be zero. </a:t>
            </a:r>
          </a:p>
          <a:p>
            <a:endParaRPr lang="en-US" baseline="0" dirty="0" smtClean="0"/>
          </a:p>
          <a:p>
            <a:r>
              <a:rPr lang="en-US" baseline="0" dirty="0" smtClean="0"/>
              <a:t>If we wish to range on a list or tuple, we must call </a:t>
            </a:r>
            <a:r>
              <a:rPr lang="en-US" b="1" baseline="0" dirty="0" smtClean="0"/>
              <a:t>range()</a:t>
            </a:r>
            <a:r>
              <a:rPr lang="en-US" baseline="0" dirty="0" smtClean="0"/>
              <a:t> as a method of the object we are interested in – for example, </a:t>
            </a:r>
            <a:r>
              <a:rPr lang="en-US" b="1" baseline="0" dirty="0" err="1" smtClean="0"/>
              <a:t>mylist.range</a:t>
            </a:r>
            <a:r>
              <a:rPr lang="en-US" b="1" baseline="0" dirty="0" smtClean="0"/>
              <a:t>(1, 10)</a:t>
            </a:r>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103</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104</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Here we perform a simple loop over a range,</a:t>
            </a:r>
            <a:r>
              <a:rPr lang="en-GB" baseline="0" dirty="0" smtClean="0"/>
              <a:t> taking the range limit from user input.</a:t>
            </a:r>
          </a:p>
          <a:p>
            <a:endParaRPr lang="en-GB" baseline="0" dirty="0" smtClean="0"/>
          </a:p>
          <a:p>
            <a:r>
              <a:rPr lang="en-GB" baseline="0" dirty="0" smtClean="0"/>
              <a:t>We check the ‘</a:t>
            </a:r>
            <a:r>
              <a:rPr lang="en-GB" baseline="0" dirty="0" err="1" smtClean="0"/>
              <a:t>fizzbuzz</a:t>
            </a:r>
            <a:r>
              <a:rPr lang="en-GB" baseline="0" dirty="0" smtClean="0"/>
              <a:t>’ condition first, since the number must match </a:t>
            </a:r>
            <a:r>
              <a:rPr lang="en-GB" i="1" baseline="0" dirty="0" smtClean="0"/>
              <a:t>both</a:t>
            </a:r>
            <a:r>
              <a:rPr lang="en-GB" i="0" baseline="0" dirty="0" smtClean="0"/>
              <a:t> conditions, which are also the conditions for the following </a:t>
            </a:r>
            <a:r>
              <a:rPr lang="en-GB" b="1" i="0" baseline="0" dirty="0" err="1" smtClean="0"/>
              <a:t>elif</a:t>
            </a:r>
            <a:r>
              <a:rPr lang="en-GB" b="0" i="0" baseline="0" dirty="0" err="1" smtClean="0"/>
              <a:t>s</a:t>
            </a:r>
            <a:r>
              <a:rPr lang="en-GB" b="0" i="0" baseline="0" dirty="0" smtClean="0"/>
              <a:t>. If we were to place it at the end, it would never match since the preceding two conditions would always beat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332875698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r>
              <a:rPr lang="en-GB" b="1" dirty="0" smtClean="0"/>
              <a:t>Summary</a:t>
            </a:r>
            <a:endParaRPr lang="en-GB" b="0" dirty="0" smtClean="0"/>
          </a:p>
          <a:p>
            <a:endParaRPr lang="en-GB" b="0" dirty="0" smtClean="0"/>
          </a:p>
          <a:p>
            <a:r>
              <a:rPr lang="en-GB" b="0" dirty="0" smtClean="0"/>
              <a:t>Flow control statements like </a:t>
            </a:r>
            <a:r>
              <a:rPr lang="en-GB" b="1" dirty="0" smtClean="0"/>
              <a:t>if</a:t>
            </a:r>
            <a:r>
              <a:rPr lang="en-GB" b="0" dirty="0" smtClean="0"/>
              <a:t> – which allows</a:t>
            </a:r>
            <a:r>
              <a:rPr lang="en-GB" b="0" baseline="0" dirty="0" smtClean="0"/>
              <a:t> us to make choices – and </a:t>
            </a:r>
            <a:r>
              <a:rPr lang="en-GB" b="1" baseline="0" dirty="0" smtClean="0"/>
              <a:t>for</a:t>
            </a:r>
            <a:r>
              <a:rPr lang="en-GB" b="0" baseline="0" dirty="0" smtClean="0"/>
              <a:t>, which allows us to repeat steps, are critical when we wish to move beyond the simple linear program.</a:t>
            </a:r>
          </a:p>
          <a:p>
            <a:endParaRPr lang="en-GB" b="0" baseline="0" dirty="0" smtClean="0"/>
          </a:p>
          <a:p>
            <a:r>
              <a:rPr lang="en-GB" b="0" baseline="0" dirty="0" smtClean="0"/>
              <a:t>We can build complex expressions using Boolean operators and variables that means we can build useful logic into our programs. We will see in the next section how we can simplify our expressions while making them even more powerful with the use of membership operators.</a:t>
            </a:r>
          </a:p>
          <a:p>
            <a:endParaRPr lang="en-GB" b="1" dirty="0" smtClean="0"/>
          </a:p>
          <a:p>
            <a:r>
              <a:rPr lang="en-GB" b="0" dirty="0" smtClean="0"/>
              <a:t>With </a:t>
            </a:r>
            <a:r>
              <a:rPr lang="en-GB" b="1" dirty="0" smtClean="0"/>
              <a:t>for</a:t>
            </a:r>
            <a:r>
              <a:rPr lang="en-GB" b="0" dirty="0" smtClean="0"/>
              <a:t> loops, we can take our complex logic</a:t>
            </a:r>
            <a:r>
              <a:rPr lang="en-GB" b="0" baseline="0" dirty="0" smtClean="0"/>
              <a:t> and repeat it as many times as we wish while feeding in different values. In later sections, we will see how we can modularize our logic to help us build even more complex programs while at the same time keeping them easy to read and debug.</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395678624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a:t>
            </a:r>
            <a:r>
              <a:rPr lang="en-GB" b="1" baseline="0" dirty="0" smtClean="0"/>
              <a:t> Operators</a:t>
            </a:r>
            <a:endParaRPr lang="en-GB" b="0" baseline="0" dirty="0" smtClean="0"/>
          </a:p>
          <a:p>
            <a:endParaRPr lang="en-GB" b="0" baseline="0" dirty="0" smtClean="0"/>
          </a:p>
          <a:p>
            <a:r>
              <a:rPr lang="en-GB" b="0" dirty="0" smtClean="0"/>
              <a:t>The</a:t>
            </a:r>
            <a:r>
              <a:rPr lang="en-GB" b="0" baseline="0" dirty="0" smtClean="0"/>
              <a:t> membership operators </a:t>
            </a:r>
            <a:r>
              <a:rPr lang="en-GB" b="1" baseline="0" dirty="0" smtClean="0"/>
              <a:t>in </a:t>
            </a:r>
            <a:r>
              <a:rPr lang="en-GB" b="0" baseline="0" dirty="0" smtClean="0"/>
              <a:t>and </a:t>
            </a:r>
            <a:r>
              <a:rPr lang="en-GB" b="1" baseline="0" dirty="0" smtClean="0"/>
              <a:t>not in</a:t>
            </a:r>
            <a:r>
              <a:rPr lang="en-GB" b="0" baseline="0" dirty="0" smtClean="0"/>
              <a:t> are used to determine whether the value on the left hand side of the operator is present in the collection on the right hand side. </a:t>
            </a:r>
          </a:p>
          <a:p>
            <a:endParaRPr lang="en-GB" b="0" baseline="0" dirty="0" smtClean="0"/>
          </a:p>
          <a:p>
            <a:r>
              <a:rPr lang="en-GB" b="1" baseline="0" dirty="0" smtClean="0"/>
              <a:t>Identity Operators</a:t>
            </a:r>
            <a:endParaRPr lang="en-GB" b="0" baseline="0" dirty="0" smtClean="0"/>
          </a:p>
          <a:p>
            <a:endParaRPr lang="en-GB" b="0" baseline="0" dirty="0" smtClean="0"/>
          </a:p>
          <a:p>
            <a:r>
              <a:rPr lang="en-GB" b="0" baseline="0" dirty="0" smtClean="0"/>
              <a:t>The identity operators </a:t>
            </a:r>
            <a:r>
              <a:rPr lang="en-GB" b="1" baseline="0" dirty="0" smtClean="0"/>
              <a:t>is </a:t>
            </a:r>
            <a:r>
              <a:rPr lang="en-GB" b="0" baseline="0" dirty="0" smtClean="0"/>
              <a:t>and </a:t>
            </a:r>
            <a:r>
              <a:rPr lang="en-GB" b="1" baseline="0" dirty="0" smtClean="0"/>
              <a:t>not is</a:t>
            </a:r>
            <a:r>
              <a:rPr lang="en-GB" b="0" baseline="0" dirty="0" smtClean="0"/>
              <a:t> are used to determine whether the value on the left </a:t>
            </a:r>
            <a:r>
              <a:rPr lang="en-GB" b="0" i="1" baseline="0" dirty="0" smtClean="0"/>
              <a:t>is the same object</a:t>
            </a:r>
            <a:r>
              <a:rPr lang="en-GB" b="0" i="0" baseline="0" dirty="0" smtClean="0"/>
              <a:t> as the value on the right. In the case of numbers, this is fairly obvious, but when we start using more complex entities such as classes we must remember that variables are </a:t>
            </a:r>
            <a:r>
              <a:rPr lang="en-GB" b="0" i="1" baseline="0" dirty="0" smtClean="0"/>
              <a:t>pointers</a:t>
            </a:r>
            <a:r>
              <a:rPr lang="en-GB" b="0" i="0" baseline="0" dirty="0" smtClean="0"/>
              <a:t> to areas in memory, and the </a:t>
            </a:r>
            <a:r>
              <a:rPr lang="en-GB" b="1" i="0" baseline="0" dirty="0" smtClean="0"/>
              <a:t>is</a:t>
            </a:r>
            <a:r>
              <a:rPr lang="en-GB" b="0" i="0" baseline="0" dirty="0" smtClean="0"/>
              <a:t> operator becomes more useful.</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480153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a:t>
            </a:r>
            <a:r>
              <a:rPr lang="en-GB" b="1" baseline="0" dirty="0" smtClean="0"/>
              <a:t>if</a:t>
            </a:r>
            <a:r>
              <a:rPr lang="en-GB" b="0" baseline="0" dirty="0" smtClean="0"/>
              <a:t> expression or iterate over the values of a collection in a </a:t>
            </a:r>
            <a:r>
              <a:rPr lang="en-GB" b="1" baseline="0" dirty="0" smtClean="0"/>
              <a:t>for</a:t>
            </a:r>
            <a:r>
              <a:rPr lang="en-GB" b="0" baseline="0" dirty="0" smtClean="0"/>
              <a:t> loop.</a:t>
            </a:r>
          </a:p>
          <a:p>
            <a:endParaRPr lang="en-GB" b="0" baseline="0" dirty="0" smtClean="0"/>
          </a:p>
          <a:p>
            <a:r>
              <a:rPr lang="en-GB" b="0" baseline="0" dirty="0" smtClean="0"/>
              <a:t>In the example above, we can see that the program accepts a string from the user, and then returns a message if it matches any of the values in the defined list. It then goes on to loop through the members of the list, and then compare them to the contents of a </a:t>
            </a:r>
            <a:r>
              <a:rPr lang="en-GB" b="0" baseline="0" dirty="0" err="1" smtClean="0"/>
              <a:t>sublist</a:t>
            </a:r>
            <a:r>
              <a:rPr lang="en-GB" b="0" baseline="0" dirty="0" smtClean="0"/>
              <a:t> created on the fly in order to determine the correct message to output.</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110</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first solution,</a:t>
            </a:r>
            <a:r>
              <a:rPr lang="en-GB" baseline="0" dirty="0" smtClean="0"/>
              <a:t> we use two lists to hold our excluded values. We calculate these as we iterate the list and then compare the value to the list contents at the end to determine whether we should print the message.</a:t>
            </a:r>
          </a:p>
          <a:p>
            <a:endParaRPr lang="en-GB" baseline="0" dirty="0" smtClean="0"/>
          </a:p>
          <a:p>
            <a:r>
              <a:rPr lang="en-GB" baseline="0" dirty="0" smtClean="0"/>
              <a:t>In the second solution, we construct a complex expression to perform modulo calculations on the value to achieve the same result. Both approaches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113</a:t>
            </a:fld>
            <a:endParaRPr lang="en-GB" dirty="0"/>
          </a:p>
        </p:txBody>
      </p:sp>
    </p:spTree>
    <p:extLst>
      <p:ext uri="{BB962C8B-B14F-4D97-AF65-F5344CB8AC3E}">
        <p14:creationId xmlns:p14="http://schemas.microsoft.com/office/powerpoint/2010/main" val="389265520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114</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115</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a:t>
            </a:r>
            <a:r>
              <a:rPr lang="en-GB" i="1" baseline="0" dirty="0" smtClean="0"/>
              <a:t>scope</a:t>
            </a:r>
            <a:r>
              <a:rPr lang="en-GB" i="0" baseline="0" dirty="0" smtClean="0"/>
              <a:t>.</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116</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118</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119</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9.xml"/><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Flow Control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Operators:</a:t>
            </a:r>
            <a:r>
              <a:rPr lang="en-US" dirty="0" smtClean="0"/>
              <a:t> Part </a:t>
            </a:r>
            <a:r>
              <a:rPr lang="en-US" dirty="0" err="1" smtClean="0"/>
              <a:t>Deux</a:t>
            </a:r>
            <a:endParaRPr lang="en-US" dirty="0"/>
          </a:p>
        </p:txBody>
      </p:sp>
    </p:spTree>
    <p:extLst>
      <p:ext uri="{BB962C8B-B14F-4D97-AF65-F5344CB8AC3E}">
        <p14:creationId xmlns:p14="http://schemas.microsoft.com/office/powerpoint/2010/main" val="14438605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335360" y="1570534"/>
            <a:ext cx="5317549" cy="286232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#String types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'homer'</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'marge'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bart</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lisa</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maggie</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Test for 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 value to find'</a:t>
            </a:r>
            <a:r>
              <a:rPr lang="en-US" sz="1200" dirty="0">
                <a:solidFill>
                  <a:srgbClr val="000000"/>
                </a:solidFill>
                <a:latin typeface="Courier New" panose="02070309020205020404" pitchFamily="49" charset="0"/>
                <a:cs typeface="Courier New" panose="02070309020205020404" pitchFamily="49" charset="0"/>
              </a:rPr>
              <a:t>).lower()</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'Found it!'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'not found'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"D</a:t>
            </a:r>
            <a:r>
              <a:rPr lang="en-US" sz="1200" b="1" dirty="0">
                <a:solidFill>
                  <a:srgbClr val="00008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oh"'</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"Hmmm</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r>
              <a:rPr lang="en-US" dirty="0" smtClean="0"/>
              <a:t>They also make it easier to control our loops</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3</a:t>
            </a:r>
            <a:r>
              <a:rPr lang="en-US" sz="3600" baseline="30000" dirty="0" smtClean="0"/>
              <a:t>rd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a:t>
            </a:r>
          </a:p>
          <a:p>
            <a:pPr lvl="1"/>
            <a:r>
              <a:rPr lang="en-US" dirty="0" smtClean="0"/>
              <a:t>Ask the user for a number</a:t>
            </a:r>
          </a:p>
          <a:p>
            <a:pPr lvl="1"/>
            <a:r>
              <a:rPr lang="en-US" dirty="0" smtClean="0"/>
              <a:t>Print out all the numbers from 0 up to that number, except multiples of 3 and 4</a:t>
            </a:r>
          </a:p>
          <a:p>
            <a:pPr lvl="1"/>
            <a:r>
              <a:rPr lang="en-US" dirty="0" smtClean="0"/>
              <a:t>Bonus points:</a:t>
            </a:r>
          </a:p>
          <a:p>
            <a:pPr lvl="2"/>
            <a:r>
              <a:rPr lang="en-US" dirty="0" smtClean="0"/>
              <a:t>Maximum of one </a:t>
            </a:r>
            <a:r>
              <a:rPr lang="en-US" b="1" dirty="0" smtClean="0">
                <a:solidFill>
                  <a:srgbClr val="0000FF"/>
                </a:solidFill>
                <a:latin typeface="Courier New" panose="02070309020205020404" pitchFamily="49" charset="0"/>
                <a:cs typeface="Courier New" panose="02070309020205020404" pitchFamily="49" charset="0"/>
              </a:rPr>
              <a:t>for</a:t>
            </a:r>
            <a:r>
              <a:rPr lang="en-US" dirty="0" smtClean="0"/>
              <a:t> </a:t>
            </a:r>
            <a:r>
              <a:rPr lang="en-US" dirty="0"/>
              <a:t>loop and one </a:t>
            </a:r>
            <a:r>
              <a:rPr lang="en-US" b="1" dirty="0" smtClean="0">
                <a:solidFill>
                  <a:srgbClr val="0000FF"/>
                </a:solidFill>
                <a:latin typeface="Courier New" panose="02070309020205020404" pitchFamily="49" charset="0"/>
                <a:cs typeface="Courier New" panose="02070309020205020404" pitchFamily="49" charset="0"/>
              </a:rPr>
              <a:t>if</a:t>
            </a:r>
            <a:r>
              <a:rPr lang="en-US" dirty="0" smtClean="0"/>
              <a:t> </a:t>
            </a:r>
            <a:r>
              <a:rPr lang="en-US" dirty="0"/>
              <a:t>permitted</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700808"/>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maximum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threes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fours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threes.append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a:t>
            </a:r>
            <a:r>
              <a:rPr lang="en-US" sz="1200" dirty="0">
                <a:solidFill>
                  <a:srgbClr val="000000"/>
                </a:solidFill>
                <a:latin typeface="Courier New" panose="02070309020205020404" pitchFamily="49" charset="0"/>
                <a:cs typeface="Courier New" panose="02070309020205020404" pitchFamily="49" charset="0"/>
              </a:rPr>
              <a:t>) &lt; ceiling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fours.append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threes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fours: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1200" dirty="0" smtClean="0">
              <a:solidFill>
                <a:srgbClr val="000000"/>
              </a:solidFill>
              <a:latin typeface="Courier New" panose="02070309020205020404" pitchFamily="49" charset="0"/>
              <a:cs typeface="Courier New" panose="02070309020205020404" pitchFamily="49" charset="0"/>
            </a:endParaRPr>
          </a:p>
          <a:p>
            <a:pPr lvl="0"/>
            <a:r>
              <a:rPr lang="en-US" sz="1200" i="1" dirty="0" smtClean="0">
                <a:solidFill>
                  <a:srgbClr val="808080"/>
                </a:solidFill>
                <a:latin typeface="Courier New" panose="02070309020205020404" pitchFamily="49" charset="0"/>
                <a:cs typeface="Courier New" panose="02070309020205020404" pitchFamily="49" charset="0"/>
              </a:rPr>
              <a:t>#Bonus</a:t>
            </a:r>
            <a:endParaRPr lang="en-US" sz="1200" dirty="0">
              <a:solidFill>
                <a:srgbClr val="000000"/>
              </a:solidFill>
              <a:latin typeface="Courier New" panose="02070309020205020404" pitchFamily="49" charset="0"/>
              <a:cs typeface="Courier New" panose="02070309020205020404" pitchFamily="49" charset="0"/>
            </a:endParaRPr>
          </a:p>
          <a:p>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&lt; ceiling)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700808"/>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a:t>
            </a:r>
            <a:r>
              <a:rPr lang="en-US" sz="4000" dirty="0" smtClean="0"/>
              <a:t>3</a:t>
            </a:r>
            <a:r>
              <a:rPr lang="en-US" sz="4000" baseline="30000" dirty="0" smtClean="0"/>
              <a:t>rd</a:t>
            </a:r>
            <a:r>
              <a:rPr lang="en-US" sz="4000" dirty="0" smtClean="0"/>
              <a:t> left</a:t>
            </a:r>
            <a:endParaRPr lang="en-US" sz="4000" dirty="0"/>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p>
          <a:p>
            <a:r>
              <a:rPr lang="en-US" dirty="0" smtClean="0"/>
              <a:t>Bonus points:</a:t>
            </a:r>
          </a:p>
          <a:p>
            <a:pPr lvl="1"/>
            <a:r>
              <a:rPr lang="en-US" dirty="0" smtClean="0"/>
              <a:t>Do it without using recursion or a while loop</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10356" y="1628800"/>
            <a:ext cx="10667779"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A function to do the calculation  work</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def</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The first time in we need to use the first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&lt;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Subsequently we calculate the positions of the last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Check to see if we've reached the limit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If not, we go round again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r>
              <a:rPr lang="en-US" sz="1200" dirty="0" smtClean="0">
                <a:solidFill>
                  <a:srgbClr val="000000"/>
                </a:solidFill>
                <a:latin typeface="Courier New" panose="02070309020205020404" pitchFamily="49" charset="0"/>
                <a:cs typeface="Courier New" panose="02070309020205020404" pitchFamily="49" charset="0"/>
              </a:rPr>
              <a:t>)</a:t>
            </a:r>
          </a:p>
          <a:p>
            <a:pPr lvl="0"/>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If </a:t>
            </a:r>
            <a:r>
              <a:rPr lang="en-US" sz="1200" i="1" dirty="0" smtClean="0">
                <a:solidFill>
                  <a:srgbClr val="808080"/>
                </a:solidFill>
                <a:latin typeface="Courier New" panose="02070309020205020404" pitchFamily="49" charset="0"/>
                <a:cs typeface="Courier New" panose="02070309020205020404" pitchFamily="49" charset="0"/>
              </a:rPr>
              <a:t>we hit the end exactly</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results ==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Set up our results with the first two values populated</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a:solidFill>
                  <a:srgbClr val="000080"/>
                </a:solidFill>
                <a:latin typeface="Courier New" panose="02070309020205020404" pitchFamily="49" charset="0"/>
                <a:cs typeface="Courier New" panose="02070309020205020404" pitchFamily="49" charset="0"/>
              </a:rPr>
              <a:t>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to reach :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results,ceiling</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(results</a:t>
            </a:r>
            <a:r>
              <a:rPr lang="en-US" sz="1200" dirty="0" smtClean="0">
                <a:solidFill>
                  <a:srgbClr val="000000"/>
                </a:solidFill>
                <a:latin typeface="Courier New" panose="02070309020205020404" pitchFamily="49" charset="0"/>
                <a:cs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3"/>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Support</a:t>
            </a:r>
          </a:p>
          <a:p>
            <a:pPr lvl="1"/>
            <a:r>
              <a:rPr lang="en-US" dirty="0" smtClean="0"/>
              <a:t>Security</a:t>
            </a:r>
            <a:endParaRPr lang="en-US" dirty="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smtClean="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endParaRPr lang="en-US" dirty="0" smtClean="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import</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a:t>
            </a:r>
            <a:endParaRPr lang="en-US" dirty="0">
              <a:solidFill>
                <a:srgbClr val="000000"/>
              </a:solidFill>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from</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3" y="1628800"/>
            <a:ext cx="10570581"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Prevention</a:t>
            </a:r>
          </a:p>
          <a:p>
            <a:pPr lvl="1"/>
            <a:r>
              <a:rPr lang="en-US" dirty="0" smtClean="0"/>
              <a:t>Test your code thoroughly</a:t>
            </a:r>
          </a:p>
          <a:p>
            <a:r>
              <a:rPr lang="en-US" dirty="0" smtClean="0"/>
              <a:t>Replication, replication, replication</a:t>
            </a:r>
          </a:p>
          <a:p>
            <a:pPr lvl="1"/>
            <a:r>
              <a:rPr lang="en-GB" dirty="0" smtClean="0"/>
              <a:t>The </a:t>
            </a:r>
            <a:r>
              <a:rPr lang="en-GB" dirty="0"/>
              <a:t>m</a:t>
            </a:r>
            <a:r>
              <a:rPr lang="en-GB" dirty="0" smtClean="0"/>
              <a:t>ost </a:t>
            </a:r>
            <a:r>
              <a:rPr lang="en-GB" dirty="0"/>
              <a:t>important factor in </a:t>
            </a:r>
            <a:r>
              <a:rPr lang="en-GB" dirty="0" smtClean="0"/>
              <a:t>bug fixing is </a:t>
            </a:r>
            <a:r>
              <a:rPr lang="en-GB" dirty="0"/>
              <a:t>being able to replicate </a:t>
            </a:r>
            <a:r>
              <a:rPr lang="en-GB" dirty="0" smtClean="0"/>
              <a:t>it</a:t>
            </a:r>
          </a:p>
          <a:p>
            <a:r>
              <a:rPr lang="en-US" dirty="0" smtClean="0"/>
              <a:t>Console logging</a:t>
            </a:r>
          </a:p>
          <a:p>
            <a:pPr lvl="1"/>
            <a:r>
              <a:rPr lang="en-GB" dirty="0"/>
              <a:t>Output variables to console </a:t>
            </a:r>
            <a:r>
              <a:rPr lang="en-GB" dirty="0" smtClean="0"/>
              <a:t>for inspection</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 trace</a:t>
            </a:r>
          </a:p>
          <a:p>
            <a:pPr lvl="1"/>
            <a:r>
              <a:rPr lang="en-GB" dirty="0"/>
              <a:t>When provided by an exception can point to the precise line of code that is causing the </a:t>
            </a:r>
            <a:r>
              <a:rPr lang="en-GB" dirty="0" smtClean="0"/>
              <a:t>problem</a:t>
            </a:r>
          </a:p>
          <a:p>
            <a:r>
              <a:rPr lang="en-US" dirty="0"/>
              <a:t>Debugger </a:t>
            </a:r>
            <a:r>
              <a:rPr lang="en-US" dirty="0" smtClean="0"/>
              <a:t>instrumentation</a:t>
            </a:r>
          </a:p>
          <a:p>
            <a:pPr lvl="1"/>
            <a:r>
              <a:rPr lang="en-US" dirty="0" smtClean="0"/>
              <a:t>Breakpoints</a:t>
            </a:r>
          </a:p>
          <a:p>
            <a:pPr lvl="1"/>
            <a:r>
              <a:rPr lang="en-US" dirty="0" smtClean="0"/>
              <a:t>Stepping through or into</a:t>
            </a:r>
          </a:p>
          <a:p>
            <a:pPr lvl="1"/>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35854497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76363026"/>
              </p:ext>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err="1" smtClean="0">
                <a:solidFill>
                  <a:srgbClr val="000000"/>
                </a:solidFill>
                <a:latin typeface="Courier New" panose="02070309020205020404" pitchFamily="49" charset="0"/>
                <a:cs typeface="Courier New" panose="02070309020205020404" pitchFamily="49" charset="0"/>
              </a:rPr>
              <a:t>io.FileIO</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a:t>
            </a:r>
            <a:endParaRPr lang="en-US" dirty="0"/>
          </a:p>
        </p:txBody>
      </p:sp>
      <p:sp>
        <p:nvSpPr>
          <p:cNvPr id="5" name="Rectangle 4"/>
          <p:cNvSpPr/>
          <p:nvPr/>
        </p:nvSpPr>
        <p:spPr>
          <a:xfrm>
            <a:off x="695400" y="1844824"/>
            <a:ext cx="10716137"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Very simple file viewer</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a:solidFill>
                  <a:srgbClr val="000000"/>
                </a:solidFill>
                <a:latin typeface="Courier New" panose="02070309020205020404" pitchFamily="49" charset="0"/>
                <a:cs typeface="Courier New" panose="02070309020205020404" pitchFamily="49" charset="0"/>
              </a:rPr>
              <a:t>glob </a:t>
            </a:r>
            <a:r>
              <a:rPr lang="en-US" sz="1200" b="1" dirty="0">
                <a:solidFill>
                  <a:srgbClr val="000080"/>
                </a:solidFill>
                <a:latin typeface="Courier New" panose="02070309020205020404" pitchFamily="49" charset="0"/>
                <a:cs typeface="Courier New" panose="02070309020205020404" pitchFamily="49" charset="0"/>
              </a:rPr>
              <a:t>as </a:t>
            </a:r>
            <a:r>
              <a:rPr lang="en-US" sz="1200" dirty="0">
                <a:solidFill>
                  <a:srgbClr val="000000"/>
                </a:solidFill>
                <a:latin typeface="Courier New" panose="02070309020205020404" pitchFamily="49" charset="0"/>
                <a:cs typeface="Courier New" panose="02070309020205020404" pitchFamily="49" charset="0"/>
              </a:rPr>
              <a:t>glob</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io</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filename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filename: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matches = </a:t>
            </a:r>
            <a:r>
              <a:rPr lang="en-US" sz="1200" dirty="0" err="1">
                <a:solidFill>
                  <a:srgbClr val="000000"/>
                </a:solidFill>
                <a:latin typeface="Courier New" panose="02070309020205020404" pitchFamily="49" charset="0"/>
                <a:cs typeface="Courier New" panose="02070309020205020404" pitchFamily="49" charset="0"/>
              </a:rPr>
              <a:t>glob.glob</a:t>
            </a:r>
            <a:r>
              <a:rPr lang="en-US" sz="1200" dirty="0">
                <a:solidFill>
                  <a:srgbClr val="000000"/>
                </a:solidFill>
                <a:latin typeface="Courier New" panose="02070309020205020404" pitchFamily="49" charset="0"/>
                <a:cs typeface="Courier New" panose="02070309020205020404" pitchFamily="49" charset="0"/>
              </a:rPr>
              <a:t>(filename)</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matches: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file = </a:t>
            </a:r>
            <a:r>
              <a:rPr lang="en-US" sz="1200" dirty="0" err="1">
                <a:solidFill>
                  <a:srgbClr val="000000"/>
                </a:solidFill>
                <a:latin typeface="Courier New" panose="02070309020205020404" pitchFamily="49" charset="0"/>
                <a:cs typeface="Courier New" panose="02070309020205020404" pitchFamily="49" charset="0"/>
              </a:rPr>
              <a:t>io.FileIO</a:t>
            </a:r>
            <a:r>
              <a:rPr lang="en-US" sz="1200" dirty="0">
                <a:solidFill>
                  <a:srgbClr val="000000"/>
                </a:solidFill>
                <a:latin typeface="Courier New" panose="02070309020205020404" pitchFamily="49" charset="0"/>
                <a:cs typeface="Courier New" panose="02070309020205020404" pitchFamily="49" charset="0"/>
              </a:rPr>
              <a:t>(matches[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file.read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'No matches'</a:t>
            </a:r>
            <a:r>
              <a:rPr lang="en-US" sz="1200" dirty="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06057038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latin typeface="Courier New" panose="02070309020205020404" pitchFamily="49" charset="0"/>
                <a:cs typeface="Courier New" panose="02070309020205020404" pitchFamily="49" charset="0"/>
              </a:rPr>
              <a:t>()</a:t>
            </a:r>
          </a:p>
          <a:p>
            <a:pPr lvl="2"/>
            <a:r>
              <a:rPr lang="en-US" dirty="0" smtClean="0"/>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latin typeface="Courier New" panose="02070309020205020404" pitchFamily="49" charset="0"/>
                <a:cs typeface="Courier New" panose="02070309020205020404" pitchFamily="49" charset="0"/>
              </a:rPr>
              <a:t>()</a:t>
            </a:r>
          </a:p>
          <a:p>
            <a:pPr lvl="2"/>
            <a:r>
              <a:rPr lang="en-US" dirty="0" smtClean="0">
                <a:cs typeface="Courier New" panose="02070309020205020404" pitchFamily="49" charset="0"/>
              </a:rPr>
              <a:t>Reads a single line from the file</a:t>
            </a:r>
          </a:p>
          <a:p>
            <a:r>
              <a:rPr lang="en-US" dirty="0"/>
              <a:t>How do we </a:t>
            </a:r>
            <a:r>
              <a:rPr lang="en-US" dirty="0" smtClean="0"/>
              <a:t>write to a </a:t>
            </a:r>
            <a:r>
              <a:rPr lang="en-US" dirty="0"/>
              <a:t>file?</a:t>
            </a:r>
          </a:p>
          <a:p>
            <a:pPr lvl="1"/>
            <a:r>
              <a:rPr lang="en-US" dirty="0" err="1" smtClean="0">
                <a:solidFill>
                  <a:srgbClr val="000000"/>
                </a:solidFill>
                <a:latin typeface="Courier New" panose="02070309020205020404" pitchFamily="49" charset="0"/>
                <a:cs typeface="Courier New" panose="02070309020205020404" pitchFamily="49" charset="0"/>
              </a:rPr>
              <a:t>file.write</a:t>
            </a:r>
            <a:r>
              <a:rPr lang="en-US" dirty="0" smtClean="0">
                <a:latin typeface="Courier New" panose="02070309020205020404" pitchFamily="49" charset="0"/>
                <a:cs typeface="Courier New" panose="02070309020205020404" pitchFamily="49" charset="0"/>
              </a:rPr>
              <a:t>(string)</a:t>
            </a:r>
            <a:endParaRPr lang="en-US" dirty="0">
              <a:latin typeface="Courier New" panose="02070309020205020404" pitchFamily="49" charset="0"/>
              <a:cs typeface="Courier New" panose="02070309020205020404" pitchFamily="49" charset="0"/>
            </a:endParaRPr>
          </a:p>
          <a:p>
            <a:pPr lvl="2"/>
            <a:r>
              <a:rPr lang="en-US" dirty="0" smtClean="0"/>
              <a:t>Writes the supplied string</a:t>
            </a:r>
            <a:endParaRPr lang="en-US" dirty="0">
              <a:cs typeface="Courier New" panose="02070309020205020404" pitchFamily="49" charset="0"/>
            </a:endParaRPr>
          </a:p>
          <a:p>
            <a:pPr lvl="1"/>
            <a:endParaRPr lang="en-US" dirty="0" smtClean="0"/>
          </a:p>
          <a:p>
            <a:pPr marL="914400" lvl="2" indent="0">
              <a:buFont typeface="Arial" panose="020B0604020202020204" pitchFamily="34" charset="0"/>
              <a:buNone/>
            </a:pP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 alone</a:t>
            </a:r>
          </a:p>
          <a:p>
            <a:pPr lvl="1"/>
            <a:r>
              <a:rPr lang="en-US" dirty="0" err="1" smtClean="0"/>
              <a:t>PyCrypto</a:t>
            </a:r>
            <a:r>
              <a:rPr lang="en-US" dirty="0" smtClean="0"/>
              <a:t> for encryption and hashing</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an algorithm and key of your choice</a:t>
            </a:r>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328841111"/>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ABC 123</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XYZ 789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r>
                        <a:rPr lang="en-US" dirty="0" smtClean="0"/>
                        <a:t>LMN 456</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r>
                        <a:rPr lang="en-US" dirty="0" smtClean="0"/>
                        <a:t>OUTATIME</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r>
                        <a:rPr lang="en-GB" sz="1800" b="0" i="0" kern="1200" dirty="0" smtClean="0">
                          <a:solidFill>
                            <a:schemeClr val="dk1"/>
                          </a:solidFill>
                          <a:effectLst/>
                          <a:latin typeface="+mn-lt"/>
                          <a:ea typeface="+mn-ea"/>
                          <a:cs typeface="+mn-cs"/>
                        </a:rPr>
                        <a:t>KYZ 2Y5</a:t>
                      </a: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925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 store</a:t>
            </a:r>
          </a:p>
          <a:p>
            <a:pPr lvl="2"/>
            <a:r>
              <a:rPr lang="en-US" dirty="0" smtClean="0"/>
              <a:t>Key-value</a:t>
            </a:r>
          </a:p>
          <a:p>
            <a:pPr lvl="2"/>
            <a:r>
              <a:rPr lang="en-US" dirty="0" smtClean="0"/>
              <a:t>Document</a:t>
            </a:r>
          </a:p>
          <a:p>
            <a:pPr lvl="2"/>
            <a:r>
              <a:rPr lang="en-US" dirty="0" smtClean="0"/>
              <a:t>Graph</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libraries such as Hibernate abstract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pSp>
        <p:nvGrpSpPr>
          <p:cNvPr id="14" name="Group 13"/>
          <p:cNvGrpSpPr/>
          <p:nvPr/>
        </p:nvGrpSpPr>
        <p:grpSpPr>
          <a:xfrm>
            <a:off x="609600" y="1440525"/>
            <a:ext cx="11031015" cy="1144895"/>
            <a:chOff x="609600" y="1440525"/>
            <a:chExt cx="11031015" cy="1144895"/>
          </a:xfrm>
        </p:grpSpPr>
        <p:graphicFrame>
          <p:nvGraphicFramePr>
            <p:cNvPr id="5" name="Content Placeholder 4"/>
            <p:cNvGraphicFramePr>
              <a:graphicFrameLocks/>
            </p:cNvGraphicFramePr>
            <p:nvPr>
              <p:extLst>
                <p:ext uri="{D42A27DB-BD31-4B8C-83A1-F6EECF244321}">
                  <p14:modId xmlns:p14="http://schemas.microsoft.com/office/powerpoint/2010/main" val="1243221713"/>
                </p:ext>
              </p:extLst>
            </p:nvPr>
          </p:nvGraphicFramePr>
          <p:xfrm>
            <a:off x="609600" y="1440525"/>
            <a:ext cx="11031015" cy="741680"/>
          </p:xfrm>
          <a:graphic>
            <a:graphicData uri="http://schemas.openxmlformats.org/drawingml/2006/table">
              <a:tbl>
                <a:tblPr firstRow="1" bandRow="1">
                  <a:tableStyleId>{5C22544A-7EE6-4342-B048-85BDC9FD1C3A}</a:tableStyleId>
                </a:tblPr>
                <a:tblGrid>
                  <a:gridCol w="1453952"/>
                  <a:gridCol w="2049141"/>
                  <a:gridCol w="2683220"/>
                  <a:gridCol w="1490678"/>
                  <a:gridCol w="3354024"/>
                </a:tblGrid>
                <a:tr h="370840">
                  <a:tc>
                    <a:txBody>
                      <a:bodyPr/>
                      <a:lstStyle/>
                      <a:p>
                        <a:r>
                          <a:rPr lang="en-GB" dirty="0" err="1" smtClean="0"/>
                          <a:t>user_id</a:t>
                        </a:r>
                        <a:endParaRPr lang="en-US" dirty="0"/>
                      </a:p>
                    </a:txBody>
                    <a:tcPr/>
                  </a:tc>
                  <a:tc>
                    <a:txBody>
                      <a:bodyPr/>
                      <a:lstStyle/>
                      <a:p>
                        <a:r>
                          <a:rPr lang="en-GB" dirty="0" err="1" smtClean="0"/>
                          <a:t>first_name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last_name</a:t>
                        </a:r>
                        <a:endParaRPr lang="en-US" dirty="0" smtClean="0"/>
                      </a:p>
                    </a:txBody>
                    <a:tcPr/>
                  </a:tc>
                  <a:tc>
                    <a:txBody>
                      <a:bodyPr/>
                      <a:lstStyle/>
                      <a:p>
                        <a:r>
                          <a:rPr lang="en-US" dirty="0" smtClean="0"/>
                          <a:t>login</a:t>
                        </a:r>
                        <a:endParaRPr lang="en-US" dirty="0"/>
                      </a:p>
                    </a:txBody>
                    <a:tcPr/>
                  </a:tc>
                  <a:tc>
                    <a:txBody>
                      <a:bodyPr/>
                      <a:lstStyle/>
                      <a:p>
                        <a:r>
                          <a:rPr lang="en-US" dirty="0" smtClean="0"/>
                          <a:t>password</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Paul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Fox</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err="1" smtClean="0"/>
                          <a:t>pfox</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t>
                        </a:r>
                        <a:r>
                          <a:rPr lang="en-US" baseline="0" dirty="0" err="1" smtClean="0"/>
                          <a:t>wbG</a:t>
                        </a:r>
                        <a:r>
                          <a:rPr lang="en-US" baseline="0" dirty="0" smtClean="0"/>
                          <a:t>����W'ZR</a:t>
                        </a:r>
                      </a:p>
                    </a:txBody>
                    <a:tcPr/>
                  </a:tc>
                </a:tr>
              </a:tbl>
            </a:graphicData>
          </a:graphic>
        </p:graphicFrame>
        <p:sp>
          <p:nvSpPr>
            <p:cNvPr id="9" name="TextBox 8"/>
            <p:cNvSpPr txBox="1"/>
            <p:nvPr/>
          </p:nvSpPr>
          <p:spPr>
            <a:xfrm>
              <a:off x="609600" y="2216088"/>
              <a:ext cx="2311980" cy="369332"/>
            </a:xfrm>
            <a:prstGeom prst="rect">
              <a:avLst/>
            </a:prstGeom>
            <a:noFill/>
          </p:spPr>
          <p:txBody>
            <a:bodyPr wrap="none" rtlCol="0">
              <a:spAutoFit/>
            </a:bodyPr>
            <a:lstStyle/>
            <a:p>
              <a:r>
                <a:rPr lang="en-GB" dirty="0" smtClean="0"/>
                <a:t>Example User Table</a:t>
              </a:r>
              <a:endParaRPr lang="en-GB" dirty="0"/>
            </a:p>
          </p:txBody>
        </p:sp>
      </p:grpSp>
      <p:grpSp>
        <p:nvGrpSpPr>
          <p:cNvPr id="13" name="Group 12"/>
          <p:cNvGrpSpPr/>
          <p:nvPr/>
        </p:nvGrpSpPr>
        <p:grpSpPr>
          <a:xfrm>
            <a:off x="609600" y="2658978"/>
            <a:ext cx="9884186" cy="1834995"/>
            <a:chOff x="609600" y="2658978"/>
            <a:chExt cx="9884186" cy="1834995"/>
          </a:xfrm>
        </p:grpSpPr>
        <p:graphicFrame>
          <p:nvGraphicFramePr>
            <p:cNvPr id="7" name="Content Placeholder 4"/>
            <p:cNvGraphicFramePr>
              <a:graphicFrameLocks/>
            </p:cNvGraphicFramePr>
            <p:nvPr>
              <p:extLst>
                <p:ext uri="{D42A27DB-BD31-4B8C-83A1-F6EECF244321}">
                  <p14:modId xmlns:p14="http://schemas.microsoft.com/office/powerpoint/2010/main" val="2229526958"/>
                </p:ext>
              </p:extLst>
            </p:nvPr>
          </p:nvGraphicFramePr>
          <p:xfrm>
            <a:off x="609600" y="2658978"/>
            <a:ext cx="9884186" cy="1478280"/>
          </p:xfrm>
          <a:graphic>
            <a:graphicData uri="http://schemas.openxmlformats.org/drawingml/2006/table">
              <a:tbl>
                <a:tblPr firstRow="1" bandRow="1">
                  <a:tableStyleId>{5C22544A-7EE6-4342-B048-85BDC9FD1C3A}</a:tableStyleId>
                </a:tblPr>
                <a:tblGrid>
                  <a:gridCol w="1909757"/>
                  <a:gridCol w="2765196"/>
                  <a:gridCol w="2645779"/>
                  <a:gridCol w="2563454"/>
                </a:tblGrid>
                <a:tr h="365760">
                  <a:tc>
                    <a:txBody>
                      <a:bodyPr/>
                      <a:lstStyle/>
                      <a:p>
                        <a:r>
                          <a:rPr lang="en-GB" dirty="0" err="1" smtClean="0"/>
                          <a:t>product_id</a:t>
                        </a:r>
                        <a:endParaRPr lang="en-US" dirty="0"/>
                      </a:p>
                    </a:txBody>
                    <a:tcPr/>
                  </a:tc>
                  <a:tc>
                    <a:txBody>
                      <a:bodyPr/>
                      <a:lstStyle/>
                      <a:p>
                        <a:r>
                          <a:rPr lang="en-GB" dirty="0" smtClean="0"/>
                          <a:t>name</a:t>
                        </a:r>
                      </a:p>
                    </a:txBody>
                    <a:tcPr/>
                  </a:tc>
                  <a:tc>
                    <a:txBody>
                      <a:bodyPr/>
                      <a:lstStyle/>
                      <a:p>
                        <a:r>
                          <a:rPr lang="en-US" dirty="0" smtClean="0"/>
                          <a:t>code</a:t>
                        </a:r>
                        <a:endParaRPr lang="en-US" dirty="0"/>
                      </a:p>
                    </a:txBody>
                    <a:tcPr/>
                  </a:tc>
                  <a:tc>
                    <a:txBody>
                      <a:bodyPr/>
                      <a:lstStyle/>
                      <a:p>
                        <a:r>
                          <a:rPr lang="en-US" dirty="0" smtClean="0"/>
                          <a:t>cost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Dell</a:t>
                        </a:r>
                        <a:r>
                          <a:rPr lang="en-US" baseline="0" dirty="0" smtClean="0"/>
                          <a:t> 102-key keyboard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DK-102-A</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£10.99</a:t>
                        </a:r>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2</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err="1" smtClean="0"/>
                          <a:t>Razr</a:t>
                        </a:r>
                        <a:r>
                          <a:rPr lang="en-US" dirty="0" smtClean="0"/>
                          <a:t> </a:t>
                        </a:r>
                        <a:r>
                          <a:rPr lang="en-US" dirty="0" err="1" smtClean="0"/>
                          <a:t>Steelseries</a:t>
                        </a:r>
                        <a:r>
                          <a:rPr lang="en-US" dirty="0" smtClean="0"/>
                          <a:t> Mouse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RZ-SS-M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£39.99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3</a:t>
                        </a:r>
                      </a:p>
                    </a:txBody>
                    <a:tcPr/>
                  </a:tc>
                  <a:tc>
                    <a:txBody>
                      <a:bodyPr/>
                      <a:lstStyle/>
                      <a:p>
                        <a:r>
                          <a:rPr lang="en-US" dirty="0" smtClean="0"/>
                          <a:t>Belkin Screen Wipes </a:t>
                        </a:r>
                        <a:r>
                          <a:rPr lang="en-US" dirty="0" err="1" smtClean="0"/>
                          <a:t>Pkt</a:t>
                        </a:r>
                        <a:endParaRPr lang="en-US" dirty="0"/>
                      </a:p>
                    </a:txBody>
                    <a:tcPr/>
                  </a:tc>
                  <a:tc>
                    <a:txBody>
                      <a:bodyPr/>
                      <a:lstStyle/>
                      <a:p>
                        <a:pPr marL="0" indent="0">
                          <a:buFont typeface="Arial" panose="020B0604020202020204" pitchFamily="34" charset="0"/>
                          <a:buNone/>
                        </a:pPr>
                        <a:r>
                          <a:rPr lang="en-US" dirty="0" smtClean="0"/>
                          <a:t>BK-SW-SML</a:t>
                        </a:r>
                        <a:endParaRPr lang="en-US" dirty="0"/>
                      </a:p>
                    </a:txBody>
                    <a:tcPr/>
                  </a:tc>
                  <a:tc>
                    <a:txBody>
                      <a:bodyPr/>
                      <a:lstStyle/>
                      <a:p>
                        <a:pPr marL="0" indent="0">
                          <a:buFont typeface="Arial" panose="020B0604020202020204" pitchFamily="34" charset="0"/>
                          <a:buNone/>
                        </a:pPr>
                        <a:r>
                          <a:rPr lang="en-US" dirty="0" smtClean="0"/>
                          <a:t>£2.99</a:t>
                        </a:r>
                        <a:endParaRPr lang="en-US" dirty="0"/>
                      </a:p>
                    </a:txBody>
                    <a:tcPr/>
                  </a:tc>
                </a:tr>
              </a:tbl>
            </a:graphicData>
          </a:graphic>
        </p:graphicFrame>
        <p:sp>
          <p:nvSpPr>
            <p:cNvPr id="10" name="TextBox 9"/>
            <p:cNvSpPr txBox="1"/>
            <p:nvPr/>
          </p:nvSpPr>
          <p:spPr>
            <a:xfrm>
              <a:off x="609600" y="4124641"/>
              <a:ext cx="2743572" cy="369332"/>
            </a:xfrm>
            <a:prstGeom prst="rect">
              <a:avLst/>
            </a:prstGeom>
            <a:noFill/>
          </p:spPr>
          <p:txBody>
            <a:bodyPr wrap="none" rtlCol="0">
              <a:spAutoFit/>
            </a:bodyPr>
            <a:lstStyle/>
            <a:p>
              <a:r>
                <a:rPr lang="en-GB" dirty="0" smtClean="0"/>
                <a:t>Example Products Table</a:t>
              </a:r>
              <a:endParaRPr lang="en-GB" dirty="0"/>
            </a:p>
          </p:txBody>
        </p:sp>
      </p:grpSp>
      <p:grpSp>
        <p:nvGrpSpPr>
          <p:cNvPr id="12" name="Group 11"/>
          <p:cNvGrpSpPr/>
          <p:nvPr/>
        </p:nvGrpSpPr>
        <p:grpSpPr>
          <a:xfrm>
            <a:off x="609600" y="4502358"/>
            <a:ext cx="5414392" cy="1816254"/>
            <a:chOff x="609600" y="4502358"/>
            <a:chExt cx="5414392" cy="1816254"/>
          </a:xfrm>
        </p:grpSpPr>
        <p:graphicFrame>
          <p:nvGraphicFramePr>
            <p:cNvPr id="8" name="Content Placeholder 4"/>
            <p:cNvGraphicFramePr>
              <a:graphicFrameLocks/>
            </p:cNvGraphicFramePr>
            <p:nvPr>
              <p:extLst>
                <p:ext uri="{D42A27DB-BD31-4B8C-83A1-F6EECF244321}">
                  <p14:modId xmlns:p14="http://schemas.microsoft.com/office/powerpoint/2010/main" val="2867427339"/>
                </p:ext>
              </p:extLst>
            </p:nvPr>
          </p:nvGraphicFramePr>
          <p:xfrm>
            <a:off x="609600" y="4502358"/>
            <a:ext cx="5414392" cy="1478280"/>
          </p:xfrm>
          <a:graphic>
            <a:graphicData uri="http://schemas.openxmlformats.org/drawingml/2006/table">
              <a:tbl>
                <a:tblPr firstRow="1" bandRow="1">
                  <a:tableStyleId>{5C22544A-7EE6-4342-B048-85BDC9FD1C3A}</a:tableStyleId>
                </a:tblPr>
                <a:tblGrid>
                  <a:gridCol w="1389780"/>
                  <a:gridCol w="2012306"/>
                  <a:gridCol w="2012306"/>
                </a:tblGrid>
                <a:tr h="0">
                  <a:tc>
                    <a:txBody>
                      <a:bodyPr/>
                      <a:lstStyle/>
                      <a:p>
                        <a:r>
                          <a:rPr lang="en-GB" dirty="0" err="1" smtClean="0"/>
                          <a:t>user_id</a:t>
                        </a:r>
                        <a:endParaRPr lang="en-US" dirty="0"/>
                      </a:p>
                    </a:txBody>
                    <a:tcPr/>
                  </a:tc>
                  <a:tc>
                    <a:txBody>
                      <a:bodyPr/>
                      <a:lstStyle/>
                      <a:p>
                        <a:r>
                          <a:rPr lang="en-GB" dirty="0" err="1" smtClean="0"/>
                          <a:t>product_id</a:t>
                        </a:r>
                        <a:endParaRPr lang="en-GB" dirty="0" smtClean="0"/>
                      </a:p>
                    </a:txBody>
                    <a:tcPr/>
                  </a:tc>
                  <a:tc>
                    <a:txBody>
                      <a:bodyPr/>
                      <a:lstStyle/>
                      <a:p>
                        <a:r>
                          <a:rPr lang="en-GB" dirty="0" smtClean="0"/>
                          <a:t>count</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p>
                    </a:txBody>
                    <a:tcPr/>
                  </a:tc>
                  <a:tc>
                    <a:txBody>
                      <a:bodyPr/>
                      <a:lstStyle/>
                      <a:p>
                        <a:r>
                          <a:rPr lang="en-US" dirty="0" smtClean="0"/>
                          <a:t>3</a:t>
                        </a:r>
                        <a:endParaRPr lang="en-US" dirty="0"/>
                      </a:p>
                    </a:txBody>
                    <a:tcPr/>
                  </a:tc>
                  <a:tc>
                    <a:txBody>
                      <a:bodyPr/>
                      <a:lstStyle/>
                      <a:p>
                        <a:r>
                          <a:rPr lang="en-US" dirty="0" smtClean="0"/>
                          <a:t>5</a:t>
                        </a:r>
                        <a:endParaRPr lang="en-US" dirty="0"/>
                      </a:p>
                    </a:txBody>
                    <a:tcPr/>
                  </a:tc>
                </a:tr>
              </a:tbl>
            </a:graphicData>
          </a:graphic>
        </p:graphicFrame>
        <p:sp>
          <p:nvSpPr>
            <p:cNvPr id="11" name="TextBox 10"/>
            <p:cNvSpPr txBox="1"/>
            <p:nvPr/>
          </p:nvSpPr>
          <p:spPr>
            <a:xfrm>
              <a:off x="609600" y="5949280"/>
              <a:ext cx="3365408" cy="369332"/>
            </a:xfrm>
            <a:prstGeom prst="rect">
              <a:avLst/>
            </a:prstGeom>
            <a:noFill/>
          </p:spPr>
          <p:txBody>
            <a:bodyPr wrap="none" rtlCol="0">
              <a:spAutoFit/>
            </a:bodyPr>
            <a:lstStyle/>
            <a:p>
              <a:r>
                <a:rPr lang="en-GB" dirty="0" smtClean="0"/>
                <a:t>Example Shopping Cart Table</a:t>
              </a:r>
              <a:endParaRPr lang="en-GB" dirty="0"/>
            </a:p>
          </p:txBody>
        </p:sp>
      </p:grpSp>
    </p:spTree>
    <p:extLst>
      <p:ext uri="{BB962C8B-B14F-4D97-AF65-F5344CB8AC3E}">
        <p14:creationId xmlns:p14="http://schemas.microsoft.com/office/powerpoint/2010/main" val="30082074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From the </a:t>
            </a:r>
            <a:r>
              <a:rPr lang="en-US" dirty="0" err="1" smtClean="0"/>
              <a:t>mySql</a:t>
            </a:r>
            <a:r>
              <a:rPr lang="en-US" dirty="0" smtClean="0"/>
              <a:t> prompt</a:t>
            </a:r>
          </a:p>
          <a:p>
            <a:pPr lvl="1"/>
            <a:r>
              <a:rPr lang="en-US" dirty="0" smtClean="0"/>
              <a:t>In the “</a:t>
            </a:r>
            <a:r>
              <a:rPr lang="en-US" dirty="0" err="1" smtClean="0"/>
              <a:t>my_db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360098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62715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Requirements Planning</a:t>
            </a:r>
          </a:p>
          <a:p>
            <a:pPr lvl="2"/>
            <a:r>
              <a:rPr lang="en-GB" dirty="0" smtClean="0"/>
              <a:t>Risk Analysis</a:t>
            </a:r>
          </a:p>
          <a:p>
            <a:pPr lvl="2"/>
            <a:r>
              <a:rPr lang="en-GB" dirty="0" smtClean="0"/>
              <a:t>Development and Testing</a:t>
            </a:r>
          </a:p>
          <a:p>
            <a:pPr lvl="2"/>
            <a:r>
              <a:rPr lang="en-GB" dirty="0" smtClean="0"/>
              <a:t>Evaluation and Iteration Planning</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7" name="Rectangle 6"/>
          <p:cNvSpPr/>
          <p:nvPr/>
        </p:nvSpPr>
        <p:spPr>
          <a:xfrm>
            <a:off x="8182877" y="1484782"/>
            <a:ext cx="3830216" cy="4555093"/>
          </a:xfrm>
          <a:prstGeom prst="rect">
            <a:avLst/>
          </a:prstGeom>
          <a:noFill/>
          <a:ln w="28575">
            <a:solidFill>
              <a:srgbClr val="008000"/>
            </a:solidFill>
          </a:ln>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a:t>
            </a:r>
            <a:r>
              <a:rPr lang="en-US" dirty="0" smtClean="0"/>
              <a:t>later</a:t>
            </a:r>
            <a:endParaRPr lang="en-US" dirty="0" smtClean="0"/>
          </a:p>
          <a:p>
            <a:pPr lvl="1"/>
            <a:r>
              <a:rPr lang="en-US" dirty="0" smtClean="0"/>
              <a:t>Compartmentalize</a:t>
            </a:r>
            <a:endParaRPr lang="en-US" dirty="0" smtClean="0"/>
          </a:p>
          <a:p>
            <a:pPr lvl="1"/>
            <a:r>
              <a:rPr lang="en-US" dirty="0" smtClean="0"/>
              <a:t>Draw your </a:t>
            </a:r>
            <a:r>
              <a:rPr lang="en-US" dirty="0" smtClean="0"/>
              <a:t>designs</a:t>
            </a:r>
            <a:endParaRPr lang="en-US" dirty="0" smtClean="0"/>
          </a:p>
          <a:p>
            <a:pPr lvl="1"/>
            <a:r>
              <a:rPr lang="en-US" dirty="0" smtClean="0"/>
              <a:t>Get </a:t>
            </a:r>
            <a:r>
              <a:rPr lang="en-US" dirty="0" smtClean="0"/>
              <a:t>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6600056" y="5917520"/>
            <a:ext cx="4536504" cy="261610"/>
          </a:xfrm>
          <a:prstGeom prst="rect">
            <a:avLst/>
          </a:prstGeom>
          <a:noFill/>
        </p:spPr>
        <p:txBody>
          <a:bodyPr wrap="square" rtlCol="0">
            <a:spAutoFit/>
          </a:bodyPr>
          <a:lstStyle/>
          <a:p>
            <a:r>
              <a:rPr lang="en-GB" sz="1100" dirty="0" smtClean="0"/>
              <a:t>Uncommented code or code </a:t>
            </a:r>
            <a:r>
              <a:rPr lang="en-GB" sz="1100" dirty="0" smtClean="0"/>
              <a:t>with bad naming makes our job harder</a:t>
            </a:r>
            <a:endParaRPr lang="en-GB" sz="1100" dirty="0"/>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895777" y="1333740"/>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895776" y="5996554"/>
            <a:ext cx="10312792" cy="261610"/>
          </a:xfrm>
          <a:prstGeom prst="rect">
            <a:avLst/>
          </a:prstGeom>
          <a:noFill/>
        </p:spPr>
        <p:txBody>
          <a:bodyPr wrap="square" rtlCol="0">
            <a:spAutoFit/>
          </a:bodyPr>
          <a:lstStyle/>
          <a:p>
            <a:r>
              <a:rPr lang="en-GB" sz="1100" dirty="0" smtClean="0"/>
              <a:t>Well commented code with descriptive variable and function names is easier to read and understand</a:t>
            </a:r>
            <a:endParaRPr lang="en-GB" sz="1100" dirty="0"/>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quality</a:t>
            </a:r>
          </a:p>
          <a:p>
            <a:pPr lvl="1"/>
            <a:r>
              <a:rPr lang="en-US" dirty="0" smtClean="0"/>
              <a:t>Nobody likes ugly code</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700808"/>
            <a:ext cx="10881708"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2" name="Content Placeholder 1"/>
          <p:cNvSpPr>
            <a:spLocks noGrp="1"/>
          </p:cNvSpPr>
          <p:nvPr>
            <p:ph idx="1"/>
          </p:nvPr>
        </p:nvSpPr>
        <p:spPr/>
        <p:txBody>
          <a:bodyPr/>
          <a:lstStyle/>
          <a:p>
            <a:r>
              <a:rPr lang="en-GB" dirty="0" smtClean="0"/>
              <a:t>Have a standard and stick to it</a:t>
            </a:r>
          </a:p>
          <a:p>
            <a:r>
              <a:rPr lang="en-GB" dirty="0" smtClean="0"/>
              <a:t>Name variables and functions sensibly</a:t>
            </a:r>
          </a:p>
          <a:p>
            <a:r>
              <a:rPr lang="en-GB" dirty="0" smtClean="0"/>
              <a:t>Break complex operations into functions</a:t>
            </a:r>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p>
          <a:p>
            <a:r>
              <a:rPr lang="en-US" dirty="0" smtClean="0"/>
              <a:t>Be consistent</a:t>
            </a:r>
          </a:p>
          <a:p>
            <a:r>
              <a:rPr lang="en-US" dirty="0" smtClean="0"/>
              <a:t>K.I.S.S – Keep It Simple, Stupid</a:t>
            </a:r>
          </a:p>
          <a:p>
            <a:r>
              <a:rPr lang="en-US" dirty="0" smtClean="0"/>
              <a:t>Use </a:t>
            </a:r>
            <a:r>
              <a:rPr lang="en-US" dirty="0" err="1" smtClean="0"/>
              <a:t>globals</a:t>
            </a:r>
            <a:r>
              <a:rPr lang="en-US" dirty="0" smtClean="0"/>
              <a:t> sparingly</a:t>
            </a:r>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 don’t hard-code</a:t>
            </a:r>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r>
              <a:rPr lang="en-US" dirty="0" smtClean="0"/>
              <a:t>Investigate likely threat vectors</a:t>
            </a:r>
          </a:p>
          <a:p>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586" y="2564904"/>
            <a:ext cx="3903782"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err="1" smtClean="0">
                <a:solidFill>
                  <a:srgbClr val="000000"/>
                </a:solidFill>
                <a:highlight>
                  <a:srgbClr val="FFFFFF"/>
                </a:highlight>
                <a:latin typeface="Courier New" panose="02070309020205020404" pitchFamily="49" charset="0"/>
              </a:rPr>
              <a:t>shelby</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	    ‘model’ : ‘mustang’,</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program works with objects or events from real life</a:t>
            </a:r>
          </a:p>
          <a:p>
            <a:pPr lvl="1"/>
            <a:r>
              <a:rPr lang="en-US" dirty="0" smtClean="0"/>
              <a:t>For example, manufacturing software works with parts, products, inventory, etc.</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only be accessed through object methods</a:t>
            </a:r>
          </a:p>
          <a:p>
            <a:pPr lvl="1"/>
            <a:r>
              <a:rPr lang="en-US" i="1" dirty="0" err="1" smtClean="0"/>
              <a:t>Accessors</a:t>
            </a:r>
            <a:r>
              <a:rPr lang="en-US" dirty="0" smtClean="0"/>
              <a:t> are methods that access object data</a:t>
            </a:r>
          </a:p>
          <a:p>
            <a:pPr lvl="1"/>
            <a:r>
              <a:rPr lang="en-US" i="1" dirty="0" err="1" smtClean="0"/>
              <a:t>Mutators</a:t>
            </a:r>
            <a:r>
              <a:rPr lang="en-US" dirty="0" smtClean="0"/>
              <a:t> are methods that change object data</a:t>
            </a:r>
          </a:p>
          <a:p>
            <a:pPr lvl="1"/>
            <a:r>
              <a:rPr lang="en-US" dirty="0" smtClean="0"/>
              <a:t>Hiding the internals 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modifiers</a:t>
            </a:r>
          </a:p>
          <a:p>
            <a:pPr lvl="1"/>
            <a:r>
              <a:rPr lang="en-US" dirty="0" smtClean="0"/>
              <a:t>In Python, no such modifiers exist</a:t>
            </a:r>
          </a:p>
          <a:p>
            <a:pPr lvl="1"/>
            <a:r>
              <a:rPr lang="en-US" dirty="0" smtClean="0"/>
              <a:t>Conventions that 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Use the ‘class’ keyword to define our class</a:t>
            </a: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methods</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A variable name prefixed with an underscore is treated as non-public</a:t>
            </a:r>
          </a:p>
          <a:p>
            <a:pPr lvl="1"/>
            <a:r>
              <a:rPr lang="en-US" dirty="0" smtClean="0"/>
              <a:t>A variable name prefixed with </a:t>
            </a:r>
            <a:r>
              <a:rPr lang="en-US" b="1" dirty="0" smtClean="0"/>
              <a:t>at least two leading underscores</a:t>
            </a:r>
            <a:r>
              <a:rPr lang="en-US" dirty="0" smtClean="0"/>
              <a:t> is subject to </a:t>
            </a:r>
            <a:r>
              <a:rPr lang="en-US" i="1" dirty="0" smtClean="0"/>
              <a:t>name mangling</a:t>
            </a:r>
            <a:endParaRPr lang="en-US" dirty="0" smtClean="0"/>
          </a:p>
          <a:p>
            <a:pPr lvl="1"/>
            <a:r>
              <a:rPr lang="en-US" dirty="0" smtClean="0"/>
              <a:t>Name mangling raises an error if a programmer attempts to access the variable directly</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
        <p:nvSpPr>
          <p:cNvPr id="2" name="Striped Right Arrow 1"/>
          <p:cNvSpPr/>
          <p:nvPr/>
        </p:nvSpPr>
        <p:spPr>
          <a:xfrm>
            <a:off x="5346812" y="3284984"/>
            <a:ext cx="1152128" cy="86409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objects</a:t>
            </a:r>
          </a:p>
          <a:p>
            <a:pPr lvl="1"/>
            <a:r>
              <a:rPr lang="en-US" dirty="0" smtClean="0"/>
              <a:t>Objects can inherit attributes and behavior</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gives 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Exercise</a:t>
            </a:r>
            <a:endParaRPr lang="en-US" dirty="0"/>
          </a:p>
        </p:txBody>
      </p:sp>
      <p:sp>
        <p:nvSpPr>
          <p:cNvPr id="7" name="Content Placeholder 3"/>
          <p:cNvSpPr>
            <a:spLocks noGrp="1"/>
          </p:cNvSpPr>
          <p:nvPr>
            <p:ph idx="1"/>
          </p:nvPr>
        </p:nvSpPr>
        <p:spPr>
          <a:xfrm>
            <a:off x="1007436" y="1700809"/>
            <a:ext cx="10574965" cy="4464495"/>
          </a:xfrm>
        </p:spPr>
        <p:txBody>
          <a:bodyPr>
            <a:normAutofit fontScale="77500" lnSpcReduction="20000"/>
          </a:bodyPr>
          <a:lstStyle/>
          <a:p>
            <a:r>
              <a:rPr lang="en-US" dirty="0"/>
              <a:t>Open the file ‘Examples/Car.py</a:t>
            </a:r>
            <a:r>
              <a:rPr lang="en-US" dirty="0" smtClean="0"/>
              <a:t>’</a:t>
            </a:r>
          </a:p>
          <a:p>
            <a:r>
              <a:rPr lang="en-US" dirty="0" smtClean="0"/>
              <a:t>Modify the example code:</a:t>
            </a:r>
          </a:p>
          <a:p>
            <a:pPr lvl="1"/>
            <a:r>
              <a:rPr lang="en-US" dirty="0" smtClean="0"/>
              <a:t>Add attributes to the Car class to represent top speed and transmission</a:t>
            </a:r>
          </a:p>
          <a:p>
            <a:pPr lvl="2"/>
            <a:r>
              <a:rPr lang="en-US" dirty="0" smtClean="0"/>
              <a:t>The attributes cannot be None</a:t>
            </a:r>
          </a:p>
          <a:p>
            <a:pPr lvl="2"/>
            <a:r>
              <a:rPr lang="en-US" dirty="0" smtClean="0"/>
              <a:t>The attributes should be properly encapsulated</a:t>
            </a:r>
          </a:p>
          <a:p>
            <a:r>
              <a:rPr lang="en-US" dirty="0" smtClean="0"/>
              <a:t>Bonus: Create 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 </a:t>
            </a:r>
            <a:r>
              <a:rPr lang="en-US" dirty="0" err="1" smtClean="0"/>
              <a:t>TypeError</a:t>
            </a:r>
            <a:r>
              <a:rPr lang="en-US" dirty="0" smtClean="0"/>
              <a:t> if the supplied object is not an instance of Car</a:t>
            </a:r>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772816"/>
            <a:ext cx="108817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Additions to Car.py</a:t>
            </a:r>
          </a:p>
          <a:p>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getTopSpeed</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setTopSpeed</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topspeed</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topspeed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getTransmission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setTransmission</a:t>
            </a:r>
            <a:r>
              <a:rPr lang="en-GB" sz="1200" dirty="0">
                <a:solidFill>
                  <a:srgbClr val="000000"/>
                </a:solidFill>
                <a:highlight>
                  <a:srgbClr val="FFFFFF"/>
                </a:highlight>
                <a:latin typeface="Courier New" panose="02070309020205020404" pitchFamily="49" charset="0"/>
              </a:rPr>
              <a:t>(self, transmission)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(transmission).lower()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'manual', 'stick', 'auto', 'automatic'</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TypeError</a:t>
            </a:r>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35749760"/>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556792"/>
            <a:ext cx="108817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#Bonus Driver class</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Car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Driver(Passenger)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 </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['auto'])</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Passenger.__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getCanDrive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setCanDrive</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Bonus method</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canDriveCar</a:t>
            </a:r>
            <a:r>
              <a:rPr lang="en-GB" sz="1200" dirty="0">
                <a:solidFill>
                  <a:srgbClr val="000000"/>
                </a:solidFill>
                <a:highlight>
                  <a:srgbClr val="FFFFFF"/>
                </a:highlight>
                <a:latin typeface="Courier New" panose="02070309020205020404" pitchFamily="49" charset="0"/>
              </a:rPr>
              <a:t>(self, car)</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ShowOff</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not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isinstance</a:t>
            </a:r>
            <a:r>
              <a:rPr lang="en-GB" sz="1200" dirty="0">
                <a:solidFill>
                  <a:srgbClr val="000000"/>
                </a:solidFill>
                <a:highlight>
                  <a:srgbClr val="FFFFFF"/>
                </a:highlight>
                <a:latin typeface="Courier New" panose="02070309020205020404" pitchFamily="49" charset="0"/>
              </a:rPr>
              <a:t>(car,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car.getTransmission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True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False</a:t>
            </a:r>
          </a:p>
        </p:txBody>
      </p:sp>
    </p:spTree>
    <p:extLst>
      <p:ext uri="{BB962C8B-B14F-4D97-AF65-F5344CB8AC3E}">
        <p14:creationId xmlns:p14="http://schemas.microsoft.com/office/powerpoint/2010/main" val="2673537860"/>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programming</a:t>
            </a:r>
          </a:p>
          <a:p>
            <a:r>
              <a:rPr lang="en-GB" dirty="0" smtClean="0">
                <a:solidFill>
                  <a:srgbClr val="000000"/>
                </a:solidFill>
              </a:rPr>
              <a:t>An introduction to ways of programming in a team</a:t>
            </a:r>
          </a:p>
          <a:p>
            <a:r>
              <a:rPr lang="en-GB" dirty="0" smtClean="0">
                <a:solidFill>
                  <a:srgbClr val="000000"/>
                </a:solidFill>
              </a:rPr>
              <a:t>An introduction to principles of application design</a:t>
            </a:r>
          </a:p>
          <a:p>
            <a:r>
              <a:rPr lang="en-GB" dirty="0" smtClean="0">
                <a:solidFill>
                  <a:srgbClr val="000000"/>
                </a:solidFill>
              </a:rPr>
              <a:t>Tools to help write clean and maintainable code</a:t>
            </a:r>
          </a:p>
          <a:p>
            <a:endParaRPr lang="en-GB" dirty="0" smtClean="0">
              <a:solidFill>
                <a:srgbClr val="000000"/>
              </a:solidFill>
            </a:endParaRP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DAVE 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endParaRPr lang="en-GB" dirty="0"/>
          </a:p>
          <a:p>
            <a:pPr lvl="1"/>
            <a:r>
              <a:rPr lang="en-GB" dirty="0" smtClean="0"/>
              <a:t>Software Development Life Cycles</a:t>
            </a:r>
          </a:p>
          <a:p>
            <a:pPr lvl="1"/>
            <a:r>
              <a:rPr lang="en-GB" dirty="0" smtClean="0"/>
              <a:t>Developing Collaboratively</a:t>
            </a:r>
          </a:p>
          <a:p>
            <a:pPr lvl="1"/>
            <a:r>
              <a:rPr lang="en-GB" dirty="0" smtClean="0"/>
              <a:t>Design Practices</a:t>
            </a:r>
          </a:p>
          <a:p>
            <a:pPr lvl="1"/>
            <a:r>
              <a:rPr lang="en-GB" dirty="0" smtClean="0"/>
              <a:t>Secure Code Development</a:t>
            </a:r>
          </a:p>
          <a:p>
            <a:r>
              <a:rPr lang="en-GB" dirty="0" smtClean="0"/>
              <a:t>Object Oriented Programming</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92632581"/>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1</a:t>
            </a:r>
          </a:p>
          <a:p>
            <a:endParaRPr lang="en-GB" sz="1200"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09600" y="1700808"/>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comments</a:t>
            </a:r>
          </a:p>
          <a:p>
            <a:r>
              <a:rPr lang="en-US" dirty="0" smtClean="0"/>
              <a:t>Bonus points:</a:t>
            </a:r>
          </a:p>
          <a:p>
            <a:pPr lvl="1"/>
            <a:r>
              <a:rPr lang="en-US" dirty="0" smtClean="0"/>
              <a:t>Find an easier way to do it</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p>
          <a:p>
            <a:r>
              <a:rPr lang="en-US" dirty="0" smtClean="0"/>
              <a:t>Bonus points:</a:t>
            </a:r>
          </a:p>
          <a:p>
            <a:pPr lvl="1"/>
            <a:r>
              <a:rPr lang="en-US" dirty="0" smtClean="0"/>
              <a:t>Do it in 11 lines or less (including the existing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Identity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Allow the user to input two integer variables</a:t>
            </a:r>
          </a:p>
          <a:p>
            <a:pPr lvl="1"/>
            <a:r>
              <a:rPr lang="en-US" dirty="0" smtClean="0"/>
              <a:t>Perform the following operations and print the results:</a:t>
            </a:r>
          </a:p>
          <a:p>
            <a:pPr lvl="2"/>
            <a:r>
              <a:rPr lang="en-US" dirty="0" smtClean="0"/>
              <a:t>Addition</a:t>
            </a:r>
          </a:p>
          <a:p>
            <a:pPr lvl="2"/>
            <a:r>
              <a:rPr lang="en-US" dirty="0" smtClean="0"/>
              <a:t>Subtraction</a:t>
            </a:r>
          </a:p>
          <a:p>
            <a:pPr lvl="2"/>
            <a:r>
              <a:rPr lang="en-US" dirty="0" smtClean="0"/>
              <a:t>Multiplication</a:t>
            </a:r>
          </a:p>
          <a:p>
            <a:pPr lvl="2"/>
            <a:r>
              <a:rPr lang="en-US" dirty="0" smtClean="0"/>
              <a:t>Division</a:t>
            </a:r>
          </a:p>
          <a:p>
            <a:pPr lvl="2"/>
            <a:r>
              <a:rPr lang="en-US" dirty="0" smtClean="0"/>
              <a:t>Modulo (%)</a:t>
            </a:r>
          </a:p>
          <a:p>
            <a:pPr lvl="2"/>
            <a:r>
              <a:rPr lang="en-US" dirty="0" smtClean="0"/>
              <a:t>Exponential (**)</a:t>
            </a:r>
          </a:p>
          <a:p>
            <a:pPr lvl="1"/>
            <a:r>
              <a:rPr lang="en-US" dirty="0" smtClean="0"/>
              <a:t>Bonus points:</a:t>
            </a:r>
          </a:p>
          <a:p>
            <a:pPr lvl="2"/>
            <a:r>
              <a:rPr lang="en-US" dirty="0" smtClean="0"/>
              <a:t>Ensure the result of the division sum is an integer</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61610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3200" dirty="0">
              <a:latin typeface="Arial" panose="020B0604020202020204" pitchFamily="34" charset="0"/>
            </a:endParaRPr>
          </a:p>
        </p:txBody>
      </p:sp>
    </p:spTree>
    <p:extLst>
      <p:ext uri="{BB962C8B-B14F-4D97-AF65-F5344CB8AC3E}">
        <p14:creationId xmlns:p14="http://schemas.microsoft.com/office/powerpoint/2010/main" val="42634217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Write a program that will</a:t>
            </a:r>
          </a:p>
          <a:p>
            <a:pPr lvl="1"/>
            <a:r>
              <a:rPr lang="en-US" dirty="0"/>
              <a:t>Allow the user to input two integer variables</a:t>
            </a:r>
          </a:p>
          <a:p>
            <a:pPr lvl="1"/>
            <a:r>
              <a:rPr lang="en-US" dirty="0"/>
              <a:t>Perform the following </a:t>
            </a:r>
            <a:r>
              <a:rPr lang="en-US" dirty="0" smtClean="0"/>
              <a:t>comparisons and </a:t>
            </a:r>
            <a:r>
              <a:rPr lang="en-US" dirty="0"/>
              <a:t>print the results:</a:t>
            </a:r>
          </a:p>
          <a:p>
            <a:pPr lvl="2"/>
            <a:r>
              <a:rPr lang="en-US" dirty="0" smtClean="0"/>
              <a:t>Greater than</a:t>
            </a:r>
          </a:p>
          <a:p>
            <a:pPr lvl="2"/>
            <a:r>
              <a:rPr lang="en-US" dirty="0" smtClean="0"/>
              <a:t>Less than</a:t>
            </a:r>
            <a:endParaRPr lang="en-US" dirty="0"/>
          </a:p>
          <a:p>
            <a:pPr lvl="2"/>
            <a:r>
              <a:rPr lang="en-US" dirty="0" smtClean="0"/>
              <a:t>Equal to </a:t>
            </a:r>
          </a:p>
          <a:p>
            <a:pPr lvl="2"/>
            <a:r>
              <a:rPr lang="en-US" dirty="0" smtClean="0"/>
              <a:t>Not equal to</a:t>
            </a:r>
            <a:endParaRPr lang="en-US" dirty="0"/>
          </a:p>
          <a:p>
            <a:pPr lvl="2"/>
            <a:r>
              <a:rPr lang="en-US" dirty="0" smtClean="0"/>
              <a:t>Greater than or equal to ( &gt;= )</a:t>
            </a:r>
            <a:endParaRPr lang="en-US" dirty="0"/>
          </a:p>
          <a:p>
            <a:pPr lvl="2"/>
            <a:r>
              <a:rPr lang="en-US" dirty="0" smtClean="0"/>
              <a:t>Less than or equal to ( &lt;= )</a:t>
            </a:r>
            <a:endParaRPr lang="en-US" dirty="0"/>
          </a:p>
          <a:p>
            <a:pPr lvl="1"/>
            <a:r>
              <a:rPr lang="en-US" dirty="0" smtClean="0"/>
              <a:t>Bonus </a:t>
            </a:r>
            <a:r>
              <a:rPr lang="en-US" dirty="0"/>
              <a:t>points:</a:t>
            </a:r>
          </a:p>
          <a:p>
            <a:pPr lvl="2"/>
            <a:r>
              <a:rPr lang="en-US" dirty="0" smtClean="0"/>
              <a:t>Use what you have learned already to output the results of the comparisons as ‘yes’ or ‘no’</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points</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responses = ( </a:t>
            </a:r>
            <a:r>
              <a:rPr lang="en-US" sz="1200" b="1" dirty="0">
                <a:solidFill>
                  <a:srgbClr val="008000"/>
                </a:solidFill>
                <a:latin typeface="Courier New" panose="02070309020205020404" pitchFamily="49" charset="0"/>
                <a:cs typeface="Courier New" panose="02070309020205020404" pitchFamily="49" charset="0"/>
              </a:rPr>
              <a:t>'yes'</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'no'</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a numeric value from user input</a:t>
            </a:r>
          </a:p>
          <a:p>
            <a:pPr lvl="1"/>
            <a:r>
              <a:rPr lang="en-US" dirty="0" smtClean="0">
                <a:solidFill>
                  <a:srgbClr val="31383D"/>
                </a:solidFill>
              </a:rPr>
              <a:t>Output a message if the number is odd</a:t>
            </a:r>
          </a:p>
          <a:p>
            <a:pPr lvl="1"/>
            <a:r>
              <a:rPr lang="en-US" dirty="0" smtClean="0">
                <a:solidFill>
                  <a:srgbClr val="31383D"/>
                </a:solidFill>
              </a:rPr>
              <a:t>Output a message if the number is even</a:t>
            </a:r>
          </a:p>
          <a:p>
            <a:pPr lvl="1"/>
            <a:r>
              <a:rPr lang="en-US" dirty="0" smtClean="0">
                <a:solidFill>
                  <a:srgbClr val="31383D"/>
                </a:solidFill>
              </a:rPr>
              <a:t>Bonus points:</a:t>
            </a:r>
          </a:p>
          <a:p>
            <a:pPr lvl="2"/>
            <a:r>
              <a:rPr lang="en-US" dirty="0" smtClean="0">
                <a:solidFill>
                  <a:srgbClr val="31383D"/>
                </a:solidFill>
              </a:rPr>
              <a:t>Output an error message if the number is zero</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#Get a number from the user</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number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number: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Test so see if we have a zero</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not valid input.'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#Test to see if the number is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even.'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#Otherwise it must be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odd</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1" y="4149080"/>
            <a:ext cx="11103023" cy="2016223"/>
          </a:xfrm>
        </p:spPr>
        <p:txBody>
          <a:bodyPr/>
          <a:lstStyle/>
          <a:p>
            <a:r>
              <a:rPr lang="en-GB" b="1" dirty="0" smtClean="0">
                <a:solidFill>
                  <a:srgbClr val="0000FF"/>
                </a:solidFill>
                <a:latin typeface="Courier New" panose="02070309020205020404" pitchFamily="49" charset="0"/>
                <a:cs typeface="Courier New" panose="02070309020205020404" pitchFamily="49" charset="0"/>
              </a:rPr>
              <a:t>if</a:t>
            </a:r>
            <a:r>
              <a:rPr lang="en-GB" dirty="0" smtClean="0">
                <a:solidFill>
                  <a:srgbClr val="0000FF"/>
                </a:solidFill>
                <a:latin typeface="Courier New" panose="02070309020205020404" pitchFamily="49" charset="0"/>
                <a:cs typeface="Courier New" panose="02070309020205020404" pitchFamily="49" charset="0"/>
              </a:rPr>
              <a:t>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a Boolean value</a:t>
            </a:r>
          </a:p>
          <a:p>
            <a:r>
              <a:rPr lang="en-GB" dirty="0" smtClean="0">
                <a:solidFill>
                  <a:srgbClr val="000000"/>
                </a:solidFill>
                <a:cs typeface="Courier New" panose="02070309020205020404" pitchFamily="49" charset="0"/>
              </a:rPr>
              <a:t>We can provide several expressions with </a:t>
            </a:r>
            <a:r>
              <a:rPr lang="en-GB" b="1" dirty="0" err="1">
                <a:solidFill>
                  <a:srgbClr val="0000FF"/>
                </a:solidFill>
                <a:latin typeface="Courier New" panose="02070309020205020404" pitchFamily="49" charset="0"/>
                <a:cs typeface="Courier New" panose="02070309020205020404" pitchFamily="49" charset="0"/>
              </a:rPr>
              <a:t>elif</a:t>
            </a:r>
            <a:r>
              <a:rPr lang="en-GB" dirty="0" smtClean="0">
                <a:solidFill>
                  <a:srgbClr val="000000"/>
                </a:solidFill>
                <a:cs typeface="Courier New" panose="02070309020205020404" pitchFamily="49" charset="0"/>
              </a:rPr>
              <a:t>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30515</TotalTime>
  <Words>29539</Words>
  <Application>Microsoft Office PowerPoint</Application>
  <PresentationFormat>Widescreen</PresentationFormat>
  <Paragraphs>3559</Paragraphs>
  <Slides>259</Slides>
  <Notes>197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259</vt:i4>
      </vt:variant>
    </vt:vector>
  </HeadingPairs>
  <TitlesOfParts>
    <vt:vector size="265"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1: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Flow Control Summary</vt:lpstr>
      <vt:lpstr>Operators: Part Deux</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Databases</vt:lpstr>
      <vt:lpstr>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Exercise: Solution</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OOP: Solution</vt:lpstr>
      <vt:lpstr>OOP: Solution</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1234</cp:revision>
  <dcterms:created xsi:type="dcterms:W3CDTF">2014-07-02T14:58:32Z</dcterms:created>
  <dcterms:modified xsi:type="dcterms:W3CDTF">2016-03-02T10:50:48Z</dcterms:modified>
</cp:coreProperties>
</file>