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0"/>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75" r:id="rId26"/>
    <p:sldId id="376" r:id="rId27"/>
    <p:sldId id="377" r:id="rId28"/>
    <p:sldId id="566" r:id="rId29"/>
    <p:sldId id="378" r:id="rId30"/>
    <p:sldId id="379" r:id="rId31"/>
    <p:sldId id="380" r:id="rId32"/>
    <p:sldId id="381" r:id="rId33"/>
    <p:sldId id="382" r:id="rId34"/>
    <p:sldId id="383" r:id="rId35"/>
    <p:sldId id="384" r:id="rId36"/>
    <p:sldId id="385" r:id="rId37"/>
    <p:sldId id="395" r:id="rId38"/>
    <p:sldId id="396" r:id="rId39"/>
    <p:sldId id="302" r:id="rId40"/>
    <p:sldId id="301" r:id="rId41"/>
    <p:sldId id="534" r:id="rId42"/>
    <p:sldId id="558" r:id="rId43"/>
    <p:sldId id="422" r:id="rId44"/>
    <p:sldId id="318" r:id="rId45"/>
    <p:sldId id="557" r:id="rId46"/>
    <p:sldId id="559" r:id="rId47"/>
    <p:sldId id="304" r:id="rId48"/>
    <p:sldId id="436" r:id="rId49"/>
    <p:sldId id="319" r:id="rId50"/>
    <p:sldId id="556" r:id="rId51"/>
    <p:sldId id="560" r:id="rId52"/>
    <p:sldId id="423" r:id="rId53"/>
    <p:sldId id="437" r:id="rId54"/>
    <p:sldId id="438" r:id="rId55"/>
    <p:sldId id="320" r:id="rId56"/>
    <p:sldId id="565" r:id="rId57"/>
    <p:sldId id="561" r:id="rId58"/>
    <p:sldId id="307" r:id="rId59"/>
    <p:sldId id="439" r:id="rId60"/>
    <p:sldId id="424" r:id="rId61"/>
    <p:sldId id="425" r:id="rId62"/>
    <p:sldId id="440" r:id="rId63"/>
    <p:sldId id="426" r:id="rId64"/>
    <p:sldId id="427" r:id="rId65"/>
    <p:sldId id="496" r:id="rId66"/>
    <p:sldId id="497" r:id="rId67"/>
    <p:sldId id="562" r:id="rId68"/>
    <p:sldId id="313" r:id="rId69"/>
    <p:sldId id="314" r:id="rId70"/>
    <p:sldId id="316" r:id="rId71"/>
    <p:sldId id="441" r:id="rId72"/>
    <p:sldId id="498" r:id="rId73"/>
    <p:sldId id="500" r:id="rId74"/>
    <p:sldId id="324" r:id="rId75"/>
    <p:sldId id="397" r:id="rId76"/>
    <p:sldId id="398" r:id="rId77"/>
    <p:sldId id="399" r:id="rId78"/>
    <p:sldId id="400" r:id="rId79"/>
    <p:sldId id="401" r:id="rId80"/>
    <p:sldId id="403" r:id="rId81"/>
    <p:sldId id="404" r:id="rId82"/>
    <p:sldId id="405" r:id="rId83"/>
    <p:sldId id="567" r:id="rId84"/>
    <p:sldId id="407" r:id="rId85"/>
    <p:sldId id="408" r:id="rId86"/>
    <p:sldId id="568" r:id="rId87"/>
    <p:sldId id="569" r:id="rId88"/>
    <p:sldId id="386" r:id="rId89"/>
    <p:sldId id="387" r:id="rId90"/>
    <p:sldId id="388" r:id="rId91"/>
    <p:sldId id="389" r:id="rId92"/>
    <p:sldId id="563" r:id="rId93"/>
    <p:sldId id="390" r:id="rId94"/>
    <p:sldId id="391" r:id="rId95"/>
    <p:sldId id="392" r:id="rId96"/>
    <p:sldId id="393" r:id="rId97"/>
    <p:sldId id="570" r:id="rId98"/>
    <p:sldId id="564" r:id="rId99"/>
    <p:sldId id="431" r:id="rId100"/>
    <p:sldId id="432" r:id="rId101"/>
    <p:sldId id="451" r:id="rId102"/>
    <p:sldId id="433" r:id="rId103"/>
    <p:sldId id="435" r:id="rId104"/>
    <p:sldId id="434" r:id="rId105"/>
    <p:sldId id="394" r:id="rId106"/>
    <p:sldId id="317" r:id="rId107"/>
    <p:sldId id="323" r:id="rId108"/>
    <p:sldId id="326" r:id="rId109"/>
    <p:sldId id="442" r:id="rId110"/>
    <p:sldId id="443" r:id="rId111"/>
    <p:sldId id="444" r:id="rId112"/>
    <p:sldId id="446" r:id="rId113"/>
    <p:sldId id="535" r:id="rId114"/>
    <p:sldId id="536" r:id="rId115"/>
    <p:sldId id="503" r:id="rId116"/>
    <p:sldId id="332" r:id="rId117"/>
    <p:sldId id="334" r:id="rId118"/>
    <p:sldId id="445" r:id="rId119"/>
    <p:sldId id="447" r:id="rId120"/>
    <p:sldId id="537" r:id="rId121"/>
    <p:sldId id="448" r:id="rId122"/>
    <p:sldId id="450" r:id="rId123"/>
    <p:sldId id="449" r:id="rId124"/>
    <p:sldId id="538" r:id="rId125"/>
    <p:sldId id="502" r:id="rId126"/>
    <p:sldId id="327" r:id="rId127"/>
    <p:sldId id="329" r:id="rId128"/>
    <p:sldId id="330" r:id="rId129"/>
    <p:sldId id="328" r:id="rId130"/>
    <p:sldId id="420" r:id="rId131"/>
    <p:sldId id="507" r:id="rId132"/>
    <p:sldId id="333" r:id="rId133"/>
    <p:sldId id="335" r:id="rId134"/>
    <p:sldId id="339" r:id="rId135"/>
    <p:sldId id="337" r:id="rId136"/>
    <p:sldId id="505" r:id="rId137"/>
    <p:sldId id="506" r:id="rId138"/>
    <p:sldId id="508" r:id="rId139"/>
    <p:sldId id="504" r:id="rId140"/>
    <p:sldId id="338" r:id="rId141"/>
    <p:sldId id="341" r:id="rId142"/>
    <p:sldId id="428" r:id="rId143"/>
    <p:sldId id="342" r:id="rId144"/>
    <p:sldId id="344" r:id="rId145"/>
    <p:sldId id="347" r:id="rId146"/>
    <p:sldId id="345" r:id="rId147"/>
    <p:sldId id="346" r:id="rId148"/>
    <p:sldId id="343" r:id="rId149"/>
    <p:sldId id="350" r:id="rId150"/>
    <p:sldId id="521" r:id="rId151"/>
    <p:sldId id="523" r:id="rId152"/>
    <p:sldId id="509" r:id="rId153"/>
    <p:sldId id="348" r:id="rId154"/>
    <p:sldId id="349" r:id="rId155"/>
    <p:sldId id="421" r:id="rId156"/>
    <p:sldId id="526" r:id="rId157"/>
    <p:sldId id="525" r:id="rId158"/>
    <p:sldId id="510" r:id="rId159"/>
    <p:sldId id="409" r:id="rId160"/>
    <p:sldId id="412" r:id="rId161"/>
    <p:sldId id="410" r:id="rId162"/>
    <p:sldId id="413" r:id="rId163"/>
    <p:sldId id="414" r:id="rId164"/>
    <p:sldId id="415" r:id="rId165"/>
    <p:sldId id="417" r:id="rId166"/>
    <p:sldId id="416" r:id="rId167"/>
    <p:sldId id="419" r:id="rId168"/>
    <p:sldId id="464" r:id="rId169"/>
    <p:sldId id="411" r:id="rId170"/>
    <p:sldId id="511" r:id="rId171"/>
    <p:sldId id="452" r:id="rId172"/>
    <p:sldId id="460" r:id="rId173"/>
    <p:sldId id="461" r:id="rId174"/>
    <p:sldId id="462" r:id="rId175"/>
    <p:sldId id="463" r:id="rId176"/>
    <p:sldId id="512" r:id="rId177"/>
    <p:sldId id="465" r:id="rId178"/>
    <p:sldId id="453" r:id="rId179"/>
    <p:sldId id="513" r:id="rId180"/>
    <p:sldId id="454" r:id="rId181"/>
    <p:sldId id="540" r:id="rId182"/>
    <p:sldId id="539" r:id="rId183"/>
    <p:sldId id="466" r:id="rId184"/>
    <p:sldId id="467" r:id="rId185"/>
    <p:sldId id="468" r:id="rId186"/>
    <p:sldId id="469" r:id="rId187"/>
    <p:sldId id="470" r:id="rId188"/>
    <p:sldId id="471" r:id="rId189"/>
    <p:sldId id="475" r:id="rId190"/>
    <p:sldId id="476" r:id="rId191"/>
    <p:sldId id="472" r:id="rId192"/>
    <p:sldId id="457" r:id="rId193"/>
    <p:sldId id="474" r:id="rId194"/>
    <p:sldId id="514" r:id="rId195"/>
    <p:sldId id="473" r:id="rId196"/>
    <p:sldId id="541" r:id="rId197"/>
    <p:sldId id="477" r:id="rId198"/>
    <p:sldId id="555" r:id="rId199"/>
    <p:sldId id="515" r:id="rId200"/>
    <p:sldId id="455" r:id="rId201"/>
    <p:sldId id="542" r:id="rId202"/>
    <p:sldId id="478" r:id="rId203"/>
    <p:sldId id="543" r:id="rId204"/>
    <p:sldId id="480" r:id="rId205"/>
    <p:sldId id="479" r:id="rId206"/>
    <p:sldId id="545" r:id="rId207"/>
    <p:sldId id="544" r:id="rId208"/>
    <p:sldId id="516" r:id="rId209"/>
    <p:sldId id="546" r:id="rId210"/>
    <p:sldId id="550" r:id="rId211"/>
    <p:sldId id="456" r:id="rId212"/>
    <p:sldId id="547" r:id="rId213"/>
    <p:sldId id="481" r:id="rId214"/>
    <p:sldId id="551" r:id="rId215"/>
    <p:sldId id="482" r:id="rId216"/>
    <p:sldId id="552" r:id="rId217"/>
    <p:sldId id="517" r:id="rId218"/>
    <p:sldId id="458" r:id="rId219"/>
    <p:sldId id="548" r:id="rId220"/>
    <p:sldId id="549" r:id="rId221"/>
    <p:sldId id="518" r:id="rId222"/>
    <p:sldId id="483" r:id="rId223"/>
    <p:sldId id="553" r:id="rId224"/>
    <p:sldId id="527" r:id="rId225"/>
    <p:sldId id="528" r:id="rId226"/>
    <p:sldId id="529" r:id="rId227"/>
    <p:sldId id="519" r:id="rId228"/>
    <p:sldId id="459" r:id="rId229"/>
    <p:sldId id="484" r:id="rId230"/>
    <p:sldId id="486" r:id="rId231"/>
    <p:sldId id="520" r:id="rId232"/>
    <p:sldId id="487" r:id="rId233"/>
    <p:sldId id="554" r:id="rId234"/>
    <p:sldId id="488" r:id="rId235"/>
    <p:sldId id="530" r:id="rId236"/>
    <p:sldId id="492" r:id="rId237"/>
    <p:sldId id="531" r:id="rId238"/>
    <p:sldId id="532" r:id="rId239"/>
    <p:sldId id="489" r:id="rId240"/>
    <p:sldId id="493" r:id="rId241"/>
    <p:sldId id="490" r:id="rId242"/>
    <p:sldId id="494" r:id="rId243"/>
    <p:sldId id="533" r:id="rId244"/>
    <p:sldId id="491" r:id="rId245"/>
    <p:sldId id="495" r:id="rId246"/>
    <p:sldId id="485" r:id="rId247"/>
    <p:sldId id="429" r:id="rId248"/>
    <p:sldId id="430" r:id="rId2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566"/>
            <p14:sldId id="378"/>
            <p14:sldId id="379"/>
            <p14:sldId id="380"/>
            <p14:sldId id="381"/>
            <p14:sldId id="382"/>
            <p14:sldId id="383"/>
            <p14:sldId id="384"/>
            <p14:sldId id="385"/>
            <p14:sldId id="395"/>
            <p14:sldId id="396"/>
          </p14:sldIdLst>
        </p14:section>
        <p14:section name="Data Types" id="{7A464A34-C952-4C33-853C-9D731FCAD405}">
          <p14:sldIdLst>
            <p14:sldId id="302"/>
            <p14:sldId id="301"/>
            <p14:sldId id="534"/>
            <p14:sldId id="558"/>
            <p14:sldId id="422"/>
            <p14:sldId id="318"/>
            <p14:sldId id="557"/>
            <p14:sldId id="559"/>
            <p14:sldId id="304"/>
            <p14:sldId id="436"/>
            <p14:sldId id="319"/>
            <p14:sldId id="556"/>
            <p14:sldId id="560"/>
            <p14:sldId id="423"/>
            <p14:sldId id="437"/>
            <p14:sldId id="438"/>
            <p14:sldId id="320"/>
            <p14:sldId id="565"/>
            <p14:sldId id="561"/>
            <p14:sldId id="307"/>
            <p14:sldId id="439"/>
            <p14:sldId id="424"/>
            <p14:sldId id="425"/>
            <p14:sldId id="440"/>
            <p14:sldId id="426"/>
            <p14:sldId id="427"/>
            <p14:sldId id="496"/>
            <p14:sldId id="497"/>
            <p14:sldId id="562"/>
            <p14:sldId id="313"/>
            <p14:sldId id="314"/>
            <p14:sldId id="316"/>
            <p14:sldId id="441"/>
            <p14:sldId id="498"/>
            <p14:sldId id="500"/>
            <p14:sldId id="324"/>
            <p14:sldId id="397"/>
            <p14:sldId id="398"/>
            <p14:sldId id="399"/>
            <p14:sldId id="400"/>
            <p14:sldId id="401"/>
            <p14:sldId id="403"/>
            <p14:sldId id="404"/>
            <p14:sldId id="405"/>
            <p14:sldId id="567"/>
            <p14:sldId id="407"/>
            <p14:sldId id="408"/>
            <p14:sldId id="568"/>
            <p14:sldId id="569"/>
            <p14:sldId id="386"/>
            <p14:sldId id="387"/>
            <p14:sldId id="388"/>
            <p14:sldId id="389"/>
            <p14:sldId id="563"/>
            <p14:sldId id="390"/>
            <p14:sldId id="391"/>
            <p14:sldId id="392"/>
            <p14:sldId id="393"/>
            <p14:sldId id="570"/>
            <p14:sldId id="564"/>
            <p14:sldId id="431"/>
            <p14:sldId id="432"/>
            <p14:sldId id="451"/>
            <p14:sldId id="433"/>
            <p14:sldId id="435"/>
            <p14:sldId id="434"/>
            <p14:sldId id="394"/>
            <p14:sldId id="317"/>
            <p14:sldId id="323"/>
            <p14:sldId id="326"/>
            <p14:sldId id="442"/>
            <p14:sldId id="443"/>
            <p14:sldId id="444"/>
            <p14:sldId id="446"/>
            <p14:sldId id="535"/>
            <p14:sldId id="536"/>
            <p14:sldId id="503"/>
            <p14:sldId id="332"/>
            <p14:sldId id="334"/>
            <p14:sldId id="445"/>
            <p14:sldId id="447"/>
            <p14:sldId id="537"/>
            <p14:sldId id="448"/>
            <p14:sldId id="450"/>
            <p14:sldId id="449"/>
            <p14:sldId id="538"/>
            <p14:sldId id="502"/>
            <p14:sldId id="327"/>
            <p14:sldId id="329"/>
            <p14:sldId id="330"/>
            <p14:sldId id="328"/>
            <p14:sldId id="420"/>
            <p14:sldId id="507"/>
            <p14:sldId id="333"/>
            <p14:sldId id="335"/>
            <p14:sldId id="339"/>
            <p14:sldId id="337"/>
            <p14:sldId id="505"/>
            <p14:sldId id="506"/>
            <p14:sldId id="508"/>
            <p14:sldId id="504"/>
            <p14:sldId id="338"/>
            <p14:sldId id="341"/>
            <p14:sldId id="428"/>
            <p14:sldId id="342"/>
            <p14:sldId id="344"/>
            <p14:sldId id="347"/>
            <p14:sldId id="345"/>
            <p14:sldId id="346"/>
            <p14:sldId id="343"/>
            <p14:sldId id="350"/>
            <p14:sldId id="521"/>
            <p14:sldId id="523"/>
            <p14:sldId id="509"/>
            <p14:sldId id="348"/>
            <p14:sldId id="349"/>
            <p14:sldId id="421"/>
            <p14:sldId id="526"/>
            <p14:sldId id="525"/>
            <p14:sldId id="510"/>
            <p14:sldId id="409"/>
            <p14:sldId id="412"/>
            <p14:sldId id="410"/>
            <p14:sldId id="413"/>
            <p14:sldId id="414"/>
            <p14:sldId id="415"/>
            <p14:sldId id="417"/>
            <p14:sldId id="416"/>
            <p14:sldId id="419"/>
            <p14:sldId id="464"/>
            <p14:sldId id="411"/>
            <p14:sldId id="511"/>
            <p14:sldId id="452"/>
            <p14:sldId id="460"/>
            <p14:sldId id="461"/>
            <p14:sldId id="462"/>
            <p14:sldId id="463"/>
            <p14:sldId id="512"/>
            <p14:sldId id="465"/>
            <p14:sldId id="453"/>
            <p14:sldId id="513"/>
            <p14:sldId id="454"/>
            <p14:sldId id="540"/>
            <p14:sldId id="539"/>
            <p14:sldId id="466"/>
            <p14:sldId id="467"/>
            <p14:sldId id="468"/>
            <p14:sldId id="469"/>
            <p14:sldId id="470"/>
            <p14:sldId id="471"/>
            <p14:sldId id="475"/>
            <p14:sldId id="476"/>
            <p14:sldId id="472"/>
            <p14:sldId id="457"/>
            <p14:sldId id="474"/>
            <p14:sldId id="514"/>
            <p14:sldId id="473"/>
            <p14:sldId id="541"/>
            <p14:sldId id="477"/>
            <p14:sldId id="555"/>
            <p14:sldId id="515"/>
            <p14:sldId id="455"/>
            <p14:sldId id="542"/>
            <p14:sldId id="478"/>
            <p14:sldId id="543"/>
            <p14:sldId id="480"/>
            <p14:sldId id="479"/>
            <p14:sldId id="545"/>
            <p14:sldId id="544"/>
            <p14:sldId id="516"/>
            <p14:sldId id="546"/>
            <p14:sldId id="550"/>
            <p14:sldId id="456"/>
            <p14:sldId id="547"/>
            <p14:sldId id="481"/>
            <p14:sldId id="551"/>
            <p14:sldId id="482"/>
            <p14:sldId id="552"/>
            <p14:sldId id="517"/>
            <p14:sldId id="458"/>
            <p14:sldId id="548"/>
            <p14:sldId id="549"/>
            <p14:sldId id="518"/>
            <p14:sldId id="483"/>
            <p14:sldId id="553"/>
            <p14:sldId id="527"/>
            <p14:sldId id="528"/>
            <p14:sldId id="529"/>
            <p14:sldId id="519"/>
            <p14:sldId id="459"/>
            <p14:sldId id="484"/>
            <p14:sldId id="486"/>
            <p14:sldId id="520"/>
            <p14:sldId id="487"/>
            <p14:sldId id="554"/>
            <p14:sldId id="488"/>
            <p14:sldId id="530"/>
            <p14:sldId id="492"/>
            <p14:sldId id="531"/>
            <p14:sldId id="532"/>
            <p14:sldId id="489"/>
            <p14:sldId id="493"/>
            <p14:sldId id="490"/>
            <p14:sldId id="494"/>
            <p14:sldId id="533"/>
            <p14:sldId id="491"/>
            <p14:sldId id="495"/>
            <p14:sldId id="485"/>
            <p14:sldId id="429"/>
            <p14:sldId id="43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00"/>
    <a:srgbClr val="008000"/>
    <a:srgbClr val="C4A174"/>
    <a:srgbClr val="31383D"/>
    <a:srgbClr val="B6A17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60" autoAdjust="0"/>
    <p:restoredTop sz="88838" autoAdjust="0"/>
  </p:normalViewPr>
  <p:slideViewPr>
    <p:cSldViewPr>
      <p:cViewPr varScale="1">
        <p:scale>
          <a:sx n="99" d="100"/>
          <a:sy n="99" d="100"/>
        </p:scale>
        <p:origin x="84" y="1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54" Type="http://schemas.openxmlformats.org/officeDocument/2006/relationships/tableStyles" Target="tableStyles.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notesMaster" Target="notesMasters/notesMaster1.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presProps" Target="presProp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viewProps" Target="viewProp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theme" Target="theme/theme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E2B6A-6088-4E38-8C14-9D4C8D8E0C45}">
      <dsp:nvSpPr>
        <dsp:cNvPr id="0" name=""/>
        <dsp:cNvSpPr/>
      </dsp:nvSpPr>
      <dsp:spPr>
        <a:xfrm>
          <a:off x="1510934" y="1364"/>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Start</a:t>
          </a:r>
          <a:endParaRPr lang="en-US" sz="1700" kern="1200" dirty="0"/>
        </a:p>
      </dsp:txBody>
      <dsp:txXfrm>
        <a:off x="1522779" y="13209"/>
        <a:ext cx="1538321" cy="380714"/>
      </dsp:txXfrm>
    </dsp:sp>
    <dsp:sp modelId="{EBD957B8-5044-4437-8E69-192C1B73A0D1}">
      <dsp:nvSpPr>
        <dsp:cNvPr id="0" name=""/>
        <dsp:cNvSpPr/>
      </dsp:nvSpPr>
      <dsp:spPr>
        <a:xfrm rot="5400000">
          <a:off x="2216114" y="415879"/>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431044"/>
        <a:ext cx="109189" cy="106156"/>
      </dsp:txXfrm>
    </dsp:sp>
    <dsp:sp modelId="{394229BB-DC0E-43C1-AE25-86A595FF7AEE}">
      <dsp:nvSpPr>
        <dsp:cNvPr id="0" name=""/>
        <dsp:cNvSpPr/>
      </dsp:nvSpPr>
      <dsp:spPr>
        <a:xfrm>
          <a:off x="1510934" y="607971"/>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619816"/>
        <a:ext cx="1538321" cy="380714"/>
      </dsp:txXfrm>
    </dsp:sp>
    <dsp:sp modelId="{E9CCAF9B-4428-49D5-A531-3E4ED9DD8D36}">
      <dsp:nvSpPr>
        <dsp:cNvPr id="0" name=""/>
        <dsp:cNvSpPr/>
      </dsp:nvSpPr>
      <dsp:spPr>
        <a:xfrm rot="5400000">
          <a:off x="2216114" y="1022485"/>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037650"/>
        <a:ext cx="109189" cy="106156"/>
      </dsp:txXfrm>
    </dsp:sp>
    <dsp:sp modelId="{A74C78E4-8832-4C13-934B-AA751647A1C6}">
      <dsp:nvSpPr>
        <dsp:cNvPr id="0" name=""/>
        <dsp:cNvSpPr/>
      </dsp:nvSpPr>
      <dsp:spPr>
        <a:xfrm>
          <a:off x="1510934" y="1214577"/>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226422"/>
        <a:ext cx="1538321" cy="380714"/>
      </dsp:txXfrm>
    </dsp:sp>
    <dsp:sp modelId="{5D7DAF9D-6DD3-4180-A544-BA7A5F0447DD}">
      <dsp:nvSpPr>
        <dsp:cNvPr id="0" name=""/>
        <dsp:cNvSpPr/>
      </dsp:nvSpPr>
      <dsp:spPr>
        <a:xfrm rot="5400000">
          <a:off x="2216114" y="1629091"/>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644256"/>
        <a:ext cx="109189" cy="106156"/>
      </dsp:txXfrm>
    </dsp:sp>
    <dsp:sp modelId="{ADB7B8A9-F6E1-4FED-A7A6-24EC1EFB1EAB}">
      <dsp:nvSpPr>
        <dsp:cNvPr id="0" name=""/>
        <dsp:cNvSpPr/>
      </dsp:nvSpPr>
      <dsp:spPr>
        <a:xfrm>
          <a:off x="1510934" y="1821183"/>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833028"/>
        <a:ext cx="1538321" cy="380714"/>
      </dsp:txXfrm>
    </dsp:sp>
    <dsp:sp modelId="{7E8A4308-E336-4422-BC13-C1C779D43AAF}">
      <dsp:nvSpPr>
        <dsp:cNvPr id="0" name=""/>
        <dsp:cNvSpPr/>
      </dsp:nvSpPr>
      <dsp:spPr>
        <a:xfrm rot="5400000">
          <a:off x="2216114" y="2235697"/>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250862"/>
        <a:ext cx="109189" cy="106156"/>
      </dsp:txXfrm>
    </dsp:sp>
    <dsp:sp modelId="{DD84BFB4-0252-4197-A95E-14458D33A13B}">
      <dsp:nvSpPr>
        <dsp:cNvPr id="0" name=""/>
        <dsp:cNvSpPr/>
      </dsp:nvSpPr>
      <dsp:spPr>
        <a:xfrm>
          <a:off x="1510934" y="2427789"/>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2439634"/>
        <a:ext cx="1538321" cy="380714"/>
      </dsp:txXfrm>
    </dsp:sp>
    <dsp:sp modelId="{CBA859AF-B4D2-4B6C-9BE6-10B45B364C82}">
      <dsp:nvSpPr>
        <dsp:cNvPr id="0" name=""/>
        <dsp:cNvSpPr/>
      </dsp:nvSpPr>
      <dsp:spPr>
        <a:xfrm rot="5400000">
          <a:off x="2216114" y="2842304"/>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857469"/>
        <a:ext cx="109189" cy="106156"/>
      </dsp:txXfrm>
    </dsp:sp>
    <dsp:sp modelId="{59035E21-6807-4867-98C2-36089ED27B58}">
      <dsp:nvSpPr>
        <dsp:cNvPr id="0" name=""/>
        <dsp:cNvSpPr/>
      </dsp:nvSpPr>
      <dsp:spPr>
        <a:xfrm>
          <a:off x="1510934" y="3034396"/>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Finish</a:t>
          </a:r>
          <a:endParaRPr lang="en-US" sz="1700" kern="1200" dirty="0"/>
        </a:p>
      </dsp:txBody>
      <dsp:txXfrm>
        <a:off x="1522779" y="3046241"/>
        <a:ext cx="1538321" cy="38071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03/02/2016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Workbook Notes</a:t>
            </a:r>
            <a:endParaRPr lang="en-GB" b="0" dirty="0" smtClean="0"/>
          </a:p>
          <a:p>
            <a:endParaRPr lang="en-GB" b="0" dirty="0" smtClean="0"/>
          </a:p>
          <a:p>
            <a:r>
              <a:rPr lang="en-GB" b="0" dirty="0" smtClean="0"/>
              <a:t>Workbook notes should look</a:t>
            </a:r>
            <a:r>
              <a:rPr lang="en-GB" b="0" baseline="0" dirty="0" smtClean="0"/>
              <a:t> like this</a:t>
            </a:r>
          </a:p>
          <a:p>
            <a:endParaRPr lang="en-GB" b="0" baseline="0" dirty="0" smtClean="0"/>
          </a:p>
          <a:p>
            <a:r>
              <a:rPr lang="en-GB" b="0" baseline="0" dirty="0" smtClean="0"/>
              <a:t>	</a:t>
            </a:r>
            <a:r>
              <a:rPr lang="en-GB" b="1" baseline="0" dirty="0" smtClean="0"/>
              <a:t>Subheadings</a:t>
            </a:r>
          </a:p>
          <a:p>
            <a:r>
              <a:rPr lang="en-GB" b="1" baseline="0" dirty="0" smtClean="0"/>
              <a:t>	</a:t>
            </a:r>
            <a:endParaRPr lang="en-GB" b="0" baseline="0" dirty="0" smtClean="0"/>
          </a:p>
          <a:p>
            <a:r>
              <a:rPr lang="en-GB" b="0" baseline="0" dirty="0" smtClean="0"/>
              <a:t>	Can be indented</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a:t>
            </a:fld>
            <a:endParaRPr lang="en-GB" dirty="0"/>
          </a:p>
        </p:txBody>
      </p:sp>
    </p:spTree>
    <p:extLst>
      <p:ext uri="{BB962C8B-B14F-4D97-AF65-F5344CB8AC3E}">
        <p14:creationId xmlns:p14="http://schemas.microsoft.com/office/powerpoint/2010/main" val="1588820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35</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Complex</a:t>
            </a:r>
            <a:r>
              <a:rPr lang="en-GB" baseline="0" dirty="0" smtClean="0"/>
              <a:t> numbers have a real and imaginary part.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43</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Briefly</a:t>
            </a:r>
            <a:r>
              <a:rPr lang="en-GB" baseline="0" dirty="0" smtClean="0"/>
              <a:t> explain Unicode/</a:t>
            </a:r>
            <a:r>
              <a:rPr lang="en-GB" baseline="0" dirty="0" err="1" smtClean="0"/>
              <a:t>utf</a:t>
            </a:r>
            <a:r>
              <a:rPr lang="en-GB" baseline="0" dirty="0" smtClean="0"/>
              <a:t> and code pages and how it relates to </a:t>
            </a:r>
            <a:r>
              <a:rPr lang="en-GB" baseline="0" dirty="0" err="1" smtClean="0"/>
              <a:t>ascii</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47</a:t>
            </a:fld>
            <a:endParaRPr lang="en-GB" dirty="0"/>
          </a:p>
        </p:txBody>
      </p:sp>
    </p:spTree>
    <p:extLst>
      <p:ext uri="{BB962C8B-B14F-4D97-AF65-F5344CB8AC3E}">
        <p14:creationId xmlns:p14="http://schemas.microsoft.com/office/powerpoint/2010/main" val="2303770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Briefly</a:t>
            </a:r>
            <a:r>
              <a:rPr lang="en-GB" baseline="0" dirty="0" smtClean="0"/>
              <a:t> explain Unicode/</a:t>
            </a:r>
            <a:r>
              <a:rPr lang="en-GB" baseline="0" dirty="0" err="1" smtClean="0"/>
              <a:t>utf</a:t>
            </a:r>
            <a:r>
              <a:rPr lang="en-GB" baseline="0" dirty="0" smtClean="0"/>
              <a:t> and code pages and how it relates to </a:t>
            </a:r>
            <a:r>
              <a:rPr lang="en-GB" baseline="0" dirty="0" err="1" smtClean="0"/>
              <a:t>ascii</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48</a:t>
            </a:fld>
            <a:endParaRPr lang="en-GB" dirty="0"/>
          </a:p>
        </p:txBody>
      </p:sp>
    </p:spTree>
    <p:extLst>
      <p:ext uri="{BB962C8B-B14F-4D97-AF65-F5344CB8AC3E}">
        <p14:creationId xmlns:p14="http://schemas.microsoft.com/office/powerpoint/2010/main" val="24211631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64</a:t>
            </a:fld>
            <a:endParaRPr lang="en-GB" dirty="0">
              <a:solidFill>
                <a:prstClr val="black"/>
              </a:solidFill>
            </a:endParaRPr>
          </a:p>
        </p:txBody>
      </p:sp>
    </p:spTree>
    <p:extLst>
      <p:ext uri="{BB962C8B-B14F-4D97-AF65-F5344CB8AC3E}">
        <p14:creationId xmlns:p14="http://schemas.microsoft.com/office/powerpoint/2010/main" val="6311759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71</a:t>
            </a:fld>
            <a:endParaRPr lang="en-GB" dirty="0">
              <a:solidFill>
                <a:prstClr val="black"/>
              </a:solidFill>
            </a:endParaRPr>
          </a:p>
        </p:txBody>
      </p:sp>
    </p:spTree>
    <p:extLst>
      <p:ext uri="{BB962C8B-B14F-4D97-AF65-F5344CB8AC3E}">
        <p14:creationId xmlns:p14="http://schemas.microsoft.com/office/powerpoint/2010/main" val="38887521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74</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p>
          <a:p>
            <a:endParaRPr lang="en-GB" i="0" baseline="0" dirty="0" smtClean="0"/>
          </a:p>
          <a:p>
            <a:r>
              <a:rPr lang="en-GB" i="0" baseline="0" dirty="0" smtClean="0"/>
              <a:t>What are the data types of a and b?</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80</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81</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83</a:t>
            </a:fld>
            <a:endParaRPr lang="en-GB" dirty="0"/>
          </a:p>
        </p:txBody>
      </p:sp>
    </p:spTree>
    <p:extLst>
      <p:ext uri="{BB962C8B-B14F-4D97-AF65-F5344CB8AC3E}">
        <p14:creationId xmlns:p14="http://schemas.microsoft.com/office/powerpoint/2010/main" val="25245430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Flow Control</a:t>
            </a:r>
          </a:p>
          <a:p>
            <a:endParaRPr lang="en-GB" b="0" dirty="0" smtClean="0"/>
          </a:p>
          <a:p>
            <a:r>
              <a:rPr lang="en-GB" b="0" dirty="0" smtClean="0"/>
              <a:t>Flow control</a:t>
            </a:r>
            <a:r>
              <a:rPr lang="en-GB" b="0" baseline="0" dirty="0" smtClean="0"/>
              <a:t> is essential to any program that seeks to move beyond a simple linear structure. Decision branching and certain loops cannot function without Boolean values on which to operate, and invariably those values are the result of expressions. </a:t>
            </a:r>
            <a:endParaRPr lang="en-GB" b="0" dirty="0" smtClean="0"/>
          </a:p>
          <a:p>
            <a:endParaRPr lang="en-GB" b="1" dirty="0" smtClean="0"/>
          </a:p>
          <a:p>
            <a:r>
              <a:rPr lang="en-GB" b="1" dirty="0" smtClean="0"/>
              <a:t>Boolean</a:t>
            </a:r>
            <a:r>
              <a:rPr lang="en-GB" b="1" baseline="0" dirty="0" smtClean="0"/>
              <a:t> Result</a:t>
            </a:r>
            <a:endParaRPr lang="en-GB" b="0" baseline="0" dirty="0" smtClean="0"/>
          </a:p>
          <a:p>
            <a:endParaRPr lang="en-GB" b="0" baseline="0" dirty="0" smtClean="0"/>
          </a:p>
          <a:p>
            <a:r>
              <a:rPr lang="en-GB" b="0" baseline="0" dirty="0" smtClean="0"/>
              <a:t>This means that a variable assigned to the result – e.g. </a:t>
            </a:r>
            <a:r>
              <a:rPr lang="en-GB" b="0" baseline="0" dirty="0" err="1" smtClean="0"/>
              <a:t>myvar</a:t>
            </a:r>
            <a:r>
              <a:rPr lang="en-GB" b="0" baseline="0" dirty="0" smtClean="0"/>
              <a:t> = ( a &gt;= b ) will have the Boolean value ‘True’ or ‘False’ in Python.</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85</a:t>
            </a:fld>
            <a:endParaRPr lang="en-GB" dirty="0"/>
          </a:p>
        </p:txBody>
      </p:sp>
    </p:spTree>
    <p:extLst>
      <p:ext uri="{BB962C8B-B14F-4D97-AF65-F5344CB8AC3E}">
        <p14:creationId xmlns:p14="http://schemas.microsoft.com/office/powerpoint/2010/main" val="15764431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87</a:t>
            </a:fld>
            <a:endParaRPr lang="en-GB" dirty="0"/>
          </a:p>
        </p:txBody>
      </p:sp>
    </p:spTree>
    <p:extLst>
      <p:ext uri="{BB962C8B-B14F-4D97-AF65-F5344CB8AC3E}">
        <p14:creationId xmlns:p14="http://schemas.microsoft.com/office/powerpoint/2010/main" val="32489897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88</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computer program starts and runs through the code one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89</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a:t>
            </a:r>
          </a:p>
        </p:txBody>
      </p:sp>
      <p:sp>
        <p:nvSpPr>
          <p:cNvPr id="4" name="Slide Number Placeholder 3"/>
          <p:cNvSpPr>
            <a:spLocks noGrp="1"/>
          </p:cNvSpPr>
          <p:nvPr>
            <p:ph type="sldNum" sz="quarter" idx="10"/>
          </p:nvPr>
        </p:nvSpPr>
        <p:spPr/>
        <p:txBody>
          <a:bodyPr/>
          <a:lstStyle/>
          <a:p>
            <a:fld id="{D2FD33D1-5F8B-45B7-9940-CBFFF9C06F51}" type="slidenum">
              <a:rPr lang="en-GB" smtClean="0"/>
              <a:t>90</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a:t>
            </a:r>
          </a:p>
        </p:txBody>
      </p:sp>
      <p:sp>
        <p:nvSpPr>
          <p:cNvPr id="4" name="Slide Number Placeholder 3"/>
          <p:cNvSpPr>
            <a:spLocks noGrp="1"/>
          </p:cNvSpPr>
          <p:nvPr>
            <p:ph type="sldNum" sz="quarter" idx="10"/>
          </p:nvPr>
        </p:nvSpPr>
        <p:spPr/>
        <p:txBody>
          <a:bodyPr/>
          <a:lstStyle/>
          <a:p>
            <a:fld id="{D2FD33D1-5F8B-45B7-9940-CBFFF9C06F51}" type="slidenum">
              <a:rPr lang="en-GB" smtClean="0"/>
              <a:t>91</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92</a:t>
            </a:fld>
            <a:endParaRPr lang="en-GB" dirty="0"/>
          </a:p>
        </p:txBody>
      </p:sp>
    </p:spTree>
    <p:extLst>
      <p:ext uri="{BB962C8B-B14F-4D97-AF65-F5344CB8AC3E}">
        <p14:creationId xmlns:p14="http://schemas.microsoft.com/office/powerpoint/2010/main" val="33751136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93</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94</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95</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Expressions Can Be Anything</a:t>
            </a:r>
          </a:p>
          <a:p>
            <a:endParaRPr lang="en-US" b="0" dirty="0" smtClean="0"/>
          </a:p>
          <a:p>
            <a:r>
              <a:rPr lang="en-US" b="0" dirty="0" smtClean="0"/>
              <a:t>Anything</a:t>
            </a:r>
            <a:r>
              <a:rPr lang="en-US" b="0" baseline="0" dirty="0" smtClean="0"/>
              <a:t> that returns a Boolean can be used as an expression. This means anything from simple logical expressions like </a:t>
            </a:r>
            <a:r>
              <a:rPr lang="en-US" b="0" baseline="0" dirty="0" smtClean="0">
                <a:latin typeface="Courier New" panose="02070309020205020404" pitchFamily="49" charset="0"/>
                <a:cs typeface="Courier New" panose="02070309020205020404" pitchFamily="49" charset="0"/>
              </a:rPr>
              <a:t>a == b</a:t>
            </a:r>
            <a:r>
              <a:rPr lang="en-US" b="0" baseline="0" dirty="0" smtClean="0"/>
              <a:t> or c is not d to more complex concepts such as function calls – for example, if </a:t>
            </a:r>
            <a:r>
              <a:rPr lang="en-US" b="0" baseline="0" dirty="0" err="1" smtClean="0"/>
              <a:t>myfunction</a:t>
            </a:r>
            <a:r>
              <a:rPr lang="en-US" b="0" baseline="0" dirty="0" smtClean="0"/>
              <a:t>() – or object properties.</a:t>
            </a:r>
          </a:p>
          <a:p>
            <a:endParaRPr lang="en-US" b="0" baseline="0" dirty="0" smtClean="0"/>
          </a:p>
          <a:p>
            <a:r>
              <a:rPr lang="en-US" b="0" baseline="0" dirty="0" smtClean="0"/>
              <a:t>Provided the expression used returns a Boolean value, it is valid for use.</a:t>
            </a:r>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97</a:t>
            </a:fld>
            <a:endParaRPr lang="en-GB" dirty="0"/>
          </a:p>
        </p:txBody>
      </p:sp>
    </p:spTree>
    <p:extLst>
      <p:ext uri="{BB962C8B-B14F-4D97-AF65-F5344CB8AC3E}">
        <p14:creationId xmlns:p14="http://schemas.microsoft.com/office/powerpoint/2010/main" val="38902246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98</a:t>
            </a:fld>
            <a:endParaRPr lang="en-GB" dirty="0"/>
          </a:p>
        </p:txBody>
      </p:sp>
    </p:spTree>
    <p:extLst>
      <p:ext uri="{BB962C8B-B14F-4D97-AF65-F5344CB8AC3E}">
        <p14:creationId xmlns:p14="http://schemas.microsoft.com/office/powerpoint/2010/main" val="19329066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Expression</a:t>
            </a:r>
          </a:p>
          <a:p>
            <a:endParaRPr lang="en-GB" dirty="0" smtClean="0"/>
          </a:p>
          <a:p>
            <a:r>
              <a:rPr lang="en-GB" dirty="0" smtClean="0"/>
              <a:t>The expression</a:t>
            </a:r>
            <a:r>
              <a:rPr lang="en-GB" baseline="0" dirty="0" smtClean="0"/>
              <a:t> used in the Python for loop has to return a list. While it’s possible to construct the list by hand, it’s usually much simple to use the handy range() function instead.</a:t>
            </a:r>
          </a:p>
          <a:p>
            <a:endParaRPr lang="en-GB" baseline="0" dirty="0" smtClean="0"/>
          </a:p>
          <a:p>
            <a:r>
              <a:rPr lang="en-GB" b="1" baseline="0" dirty="0" smtClean="0"/>
              <a:t>Else</a:t>
            </a:r>
            <a:endParaRPr lang="en-GB" b="0" baseline="0" dirty="0" smtClean="0"/>
          </a:p>
          <a:p>
            <a:endParaRPr lang="en-GB" b="0" baseline="0" dirty="0" smtClean="0"/>
          </a:p>
          <a:p>
            <a:endParaRPr lang="en-GB" b="1"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99</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the ways the program could be improved, i.e. be specifying a max number of retries</a:t>
            </a:r>
            <a:r>
              <a:rPr lang="en-US" baseline="0" dirty="0" smtClean="0"/>
              <a:t> from the command line or </a:t>
            </a:r>
            <a:r>
              <a:rPr lang="en-US" baseline="0" dirty="0" err="1" smtClean="0"/>
              <a:t>config</a:t>
            </a:r>
            <a:r>
              <a:rPr lang="en-US" baseline="0" dirty="0" smtClean="0"/>
              <a:t> file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100</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a:t>
            </a:r>
            <a:r>
              <a:rPr lang="en-GB" dirty="0" smtClean="0"/>
              <a:t>the range function and explain alternates in other languages</a:t>
            </a:r>
            <a:r>
              <a:rPr lang="en-GB" baseline="0" dirty="0" smtClean="0"/>
              <a:t> for loop constraint, e.g. for ( </a:t>
            </a:r>
            <a:r>
              <a:rPr lang="en-GB" baseline="0" dirty="0" err="1" smtClean="0"/>
              <a:t>int</a:t>
            </a:r>
            <a:r>
              <a:rPr lang="en-GB" baseline="0" dirty="0" smtClean="0"/>
              <a:t> a = 0; a &lt; 10; a++) { } in Java</a:t>
            </a:r>
            <a:endParaRPr lang="en-GB"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101</a:t>
            </a:fld>
            <a:endParaRPr lang="en-GB" dirty="0">
              <a:solidFill>
                <a:prstClr val="black"/>
              </a:solidFill>
            </a:endParaRPr>
          </a:p>
        </p:txBody>
      </p:sp>
    </p:spTree>
    <p:extLst>
      <p:ext uri="{BB962C8B-B14F-4D97-AF65-F5344CB8AC3E}">
        <p14:creationId xmlns:p14="http://schemas.microsoft.com/office/powerpoint/2010/main" val="27141293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102</a:t>
            </a:fld>
            <a:endParaRPr lang="en-GB" dirty="0"/>
          </a:p>
        </p:txBody>
      </p:sp>
    </p:spTree>
    <p:extLst>
      <p:ext uri="{BB962C8B-B14F-4D97-AF65-F5344CB8AC3E}">
        <p14:creationId xmlns:p14="http://schemas.microsoft.com/office/powerpoint/2010/main" val="33034718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Summary</a:t>
            </a:r>
            <a:endParaRPr lang="en-GB" b="0" dirty="0" smtClean="0"/>
          </a:p>
          <a:p>
            <a:endParaRPr lang="en-GB" b="0" dirty="0" smtClean="0"/>
          </a:p>
          <a:p>
            <a:r>
              <a:rPr lang="en-GB" b="0" dirty="0" smtClean="0"/>
              <a:t>Summarise the use</a:t>
            </a:r>
            <a:r>
              <a:rPr lang="en-GB" b="0" baseline="0" dirty="0" smtClean="0"/>
              <a:t> and application of the two flow control types. Briefly mention others such as while and switch to illustrate variety in flow control.</a:t>
            </a:r>
          </a:p>
          <a:p>
            <a:endParaRPr lang="en-GB" b="0" baseline="0" dirty="0" smtClean="0"/>
          </a:p>
          <a:p>
            <a:r>
              <a:rPr lang="en-GB" b="1" baseline="0" dirty="0" smtClean="0"/>
              <a:t>Functions</a:t>
            </a:r>
            <a:endParaRPr lang="en-GB" b="0" baseline="0" dirty="0" smtClean="0"/>
          </a:p>
          <a:p>
            <a:endParaRPr lang="en-GB" b="0" baseline="0" dirty="0" smtClean="0"/>
          </a:p>
          <a:p>
            <a:r>
              <a:rPr lang="en-GB" b="0" baseline="0" dirty="0" smtClean="0"/>
              <a:t>Functions are another integral part of complex programming and this is an ideal opportunity to briefly mention them in this context.</a:t>
            </a:r>
          </a:p>
          <a:p>
            <a:endParaRPr lang="en-GB" b="1" baseline="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105</a:t>
            </a:fld>
            <a:endParaRPr lang="en-GB" dirty="0"/>
          </a:p>
        </p:txBody>
      </p:sp>
    </p:spTree>
    <p:extLst>
      <p:ext uri="{BB962C8B-B14F-4D97-AF65-F5344CB8AC3E}">
        <p14:creationId xmlns:p14="http://schemas.microsoft.com/office/powerpoint/2010/main" val="1863717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Membership Operators</a:t>
            </a:r>
            <a:endParaRPr lang="en-GB" b="0" dirty="0" smtClean="0"/>
          </a:p>
          <a:p>
            <a:endParaRPr lang="en-GB" b="0" dirty="0" smtClean="0"/>
          </a:p>
          <a:p>
            <a:r>
              <a:rPr lang="en-GB" b="0" dirty="0" smtClean="0"/>
              <a:t>These operators follow logically from</a:t>
            </a:r>
            <a:r>
              <a:rPr lang="en-GB" b="0" baseline="0" dirty="0" smtClean="0"/>
              <a:t> flow control since we will often wish to operate on items in a collection. We can use them to both return a Boolean for use in an if expression or iterate over the values of a collection in a for loop.</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107</a:t>
            </a:fld>
            <a:endParaRPr lang="en-GB" dirty="0"/>
          </a:p>
        </p:txBody>
      </p:sp>
    </p:spTree>
    <p:extLst>
      <p:ext uri="{BB962C8B-B14F-4D97-AF65-F5344CB8AC3E}">
        <p14:creationId xmlns:p14="http://schemas.microsoft.com/office/powerpoint/2010/main" val="2814319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Is Operator</a:t>
            </a:r>
            <a:endParaRPr lang="en-GB" b="0" dirty="0" smtClean="0"/>
          </a:p>
          <a:p>
            <a:endParaRPr lang="en-GB" b="0" dirty="0" smtClean="0"/>
          </a:p>
          <a:p>
            <a:r>
              <a:rPr lang="en-GB" b="0" dirty="0" smtClean="0"/>
              <a:t>The is operator may</a:t>
            </a:r>
            <a:r>
              <a:rPr lang="en-GB" b="0" baseline="0" dirty="0" smtClean="0"/>
              <a:t> be tricky conceptually for new programmers. Explain the significance of variables as pointers and how that affects the is operator.</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108</a:t>
            </a:fld>
            <a:endParaRPr lang="en-GB" dirty="0"/>
          </a:p>
        </p:txBody>
      </p:sp>
    </p:spTree>
    <p:extLst>
      <p:ext uri="{BB962C8B-B14F-4D97-AF65-F5344CB8AC3E}">
        <p14:creationId xmlns:p14="http://schemas.microsoft.com/office/powerpoint/2010/main" val="30628671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109</a:t>
            </a:fld>
            <a:endParaRPr lang="en-GB" dirty="0"/>
          </a:p>
        </p:txBody>
      </p:sp>
    </p:spTree>
    <p:extLst>
      <p:ext uri="{BB962C8B-B14F-4D97-AF65-F5344CB8AC3E}">
        <p14:creationId xmlns:p14="http://schemas.microsoft.com/office/powerpoint/2010/main" val="24533053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112</a:t>
            </a:fld>
            <a:endParaRPr lang="en-GB" dirty="0"/>
          </a:p>
        </p:txBody>
      </p:sp>
    </p:spTree>
    <p:extLst>
      <p:ext uri="{BB962C8B-B14F-4D97-AF65-F5344CB8AC3E}">
        <p14:creationId xmlns:p14="http://schemas.microsoft.com/office/powerpoint/2010/main" val="3030172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117</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118</a:t>
            </a:fld>
            <a:endParaRPr lang="en-GB" dirty="0"/>
          </a:p>
        </p:txBody>
      </p:sp>
    </p:spTree>
    <p:extLst>
      <p:ext uri="{BB962C8B-B14F-4D97-AF65-F5344CB8AC3E}">
        <p14:creationId xmlns:p14="http://schemas.microsoft.com/office/powerpoint/2010/main" val="21461367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Globals</a:t>
            </a:r>
            <a:endParaRPr lang="en-GB" b="0" dirty="0" smtClean="0"/>
          </a:p>
          <a:p>
            <a:endParaRPr lang="en-GB" b="0" dirty="0" smtClean="0"/>
          </a:p>
          <a:p>
            <a:r>
              <a:rPr lang="en-GB" b="0" dirty="0" err="1" smtClean="0"/>
              <a:t>Globals</a:t>
            </a:r>
            <a:r>
              <a:rPr lang="en-GB" b="0" baseline="0" dirty="0" smtClean="0"/>
              <a:t> in the form of immutable constants are useful for providing parameters and other data to other classes that might by trying to call the containing class. However, mutable </a:t>
            </a:r>
            <a:r>
              <a:rPr lang="en-GB" b="0" baseline="0" dirty="0" err="1" smtClean="0"/>
              <a:t>globals</a:t>
            </a:r>
            <a:r>
              <a:rPr lang="en-GB" b="0" baseline="0" dirty="0" smtClean="0"/>
              <a:t> are dangerous since they can be mutated by external classes with unpredictable and usually undesirable consequences.</a:t>
            </a:r>
          </a:p>
          <a:p>
            <a:endParaRPr lang="en-GB" b="0" baseline="0" dirty="0" smtClean="0"/>
          </a:p>
          <a:p>
            <a:r>
              <a:rPr lang="en-GB" b="1" baseline="0" dirty="0" smtClean="0"/>
              <a:t>Locals</a:t>
            </a:r>
            <a:endParaRPr lang="en-GB" b="0" baseline="0" dirty="0" smtClean="0"/>
          </a:p>
          <a:p>
            <a:endParaRPr lang="en-GB" b="0" baseline="0" dirty="0" smtClean="0"/>
          </a:p>
          <a:p>
            <a:r>
              <a:rPr lang="en-GB" b="0" baseline="0" dirty="0" smtClean="0"/>
              <a:t>Cleaning up local variables when a function scope exits is beneficial because it frees memory for other processes. When we are writing smaller programs, this is not so important, but in larger applications or when running on a very limited platform this can be a significant consideration.</a:t>
            </a:r>
            <a:endParaRPr lang="en-GB" b="1"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120</a:t>
            </a:fld>
            <a:endParaRPr lang="en-GB" dirty="0"/>
          </a:p>
        </p:txBody>
      </p:sp>
    </p:spTree>
    <p:extLst>
      <p:ext uri="{BB962C8B-B14F-4D97-AF65-F5344CB8AC3E}">
        <p14:creationId xmlns:p14="http://schemas.microsoft.com/office/powerpoint/2010/main" val="35216152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doesn’t distinguish</a:t>
            </a:r>
            <a:r>
              <a:rPr lang="en-GB" baseline="0" dirty="0" smtClean="0"/>
              <a:t> between global variables and constants; there’s no way to make a variable immutable. Note this is not the same as a tuple; the tuple itself might by immutable but the variable pointing to it can be assigned another value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124</a:t>
            </a:fld>
            <a:endParaRPr lang="en-GB" dirty="0"/>
          </a:p>
        </p:txBody>
      </p:sp>
    </p:spTree>
    <p:extLst>
      <p:ext uri="{BB962C8B-B14F-4D97-AF65-F5344CB8AC3E}">
        <p14:creationId xmlns:p14="http://schemas.microsoft.com/office/powerpoint/2010/main" val="163305884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125</a:t>
            </a:fld>
            <a:endParaRPr lang="en-GB" dirty="0"/>
          </a:p>
        </p:txBody>
      </p:sp>
    </p:spTree>
    <p:extLst>
      <p:ext uri="{BB962C8B-B14F-4D97-AF65-F5344CB8AC3E}">
        <p14:creationId xmlns:p14="http://schemas.microsoft.com/office/powerpoint/2010/main" val="157365708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130</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131</a:t>
            </a:fld>
            <a:endParaRPr lang="en-GB" dirty="0"/>
          </a:p>
        </p:txBody>
      </p:sp>
    </p:spTree>
    <p:extLst>
      <p:ext uri="{BB962C8B-B14F-4D97-AF65-F5344CB8AC3E}">
        <p14:creationId xmlns:p14="http://schemas.microsoft.com/office/powerpoint/2010/main" val="3928290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Cosmetic Bugs</a:t>
            </a:r>
            <a:endParaRPr lang="en-GB" b="0" dirty="0" smtClean="0"/>
          </a:p>
          <a:p>
            <a:endParaRPr lang="en-GB" b="0" dirty="0" smtClean="0"/>
          </a:p>
          <a:p>
            <a:r>
              <a:rPr lang="en-GB" b="0" dirty="0" smtClean="0"/>
              <a:t>A problem with the appearance of the software</a:t>
            </a:r>
          </a:p>
          <a:p>
            <a:endParaRPr lang="en-GB" b="0" dirty="0" smtClean="0"/>
          </a:p>
          <a:p>
            <a:r>
              <a:rPr lang="en-GB" b="1" dirty="0" smtClean="0"/>
              <a:t>Logica</a:t>
            </a:r>
            <a:r>
              <a:rPr lang="en-GB" b="1" baseline="0" dirty="0" smtClean="0"/>
              <a:t>l or Semantic Bugs</a:t>
            </a:r>
            <a:endParaRPr lang="en-GB" b="0" baseline="0" dirty="0" smtClean="0"/>
          </a:p>
          <a:p>
            <a:endParaRPr lang="en-GB" b="0" baseline="0" dirty="0" smtClean="0"/>
          </a:p>
          <a:p>
            <a:r>
              <a:rPr lang="en-GB" b="0" dirty="0" smtClean="0"/>
              <a:t>The software works but produces unexpected results </a:t>
            </a:r>
          </a:p>
          <a:p>
            <a:endParaRPr lang="en-GB" b="0" dirty="0" smtClean="0"/>
          </a:p>
          <a:p>
            <a:r>
              <a:rPr lang="en-GB" b="1" dirty="0" smtClean="0"/>
              <a:t>Runtime Bugs</a:t>
            </a:r>
            <a:r>
              <a:rPr lang="en-GB" b="0" dirty="0" smtClean="0"/>
              <a:t> </a:t>
            </a:r>
          </a:p>
          <a:p>
            <a:endParaRPr lang="en-GB" b="0" dirty="0" smtClean="0"/>
          </a:p>
          <a:p>
            <a:r>
              <a:rPr lang="en-GB" b="0" dirty="0" smtClean="0"/>
              <a:t>Errors that cause the software to crash even though it compiles correctly or otherwise appears ok</a:t>
            </a:r>
          </a:p>
          <a:p>
            <a:endParaRPr lang="en-GB" b="1" dirty="0" smtClean="0"/>
          </a:p>
          <a:p>
            <a:endParaRPr lang="en-GB" b="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132</a:t>
            </a:fld>
            <a:endParaRPr lang="en-GB" dirty="0"/>
          </a:p>
        </p:txBody>
      </p:sp>
    </p:spTree>
    <p:extLst>
      <p:ext uri="{BB962C8B-B14F-4D97-AF65-F5344CB8AC3E}">
        <p14:creationId xmlns:p14="http://schemas.microsoft.com/office/powerpoint/2010/main" val="40679496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135</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138</a:t>
            </a:fld>
            <a:endParaRPr lang="en-GB" dirty="0"/>
          </a:p>
        </p:txBody>
      </p:sp>
    </p:spTree>
    <p:extLst>
      <p:ext uri="{BB962C8B-B14F-4D97-AF65-F5344CB8AC3E}">
        <p14:creationId xmlns:p14="http://schemas.microsoft.com/office/powerpoint/2010/main" val="18710858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149</a:t>
            </a:fld>
            <a:endParaRPr lang="en-GB" dirty="0">
              <a:solidFill>
                <a:prstClr val="black"/>
              </a:solidFill>
            </a:endParaRPr>
          </a:p>
        </p:txBody>
      </p:sp>
    </p:spTree>
    <p:extLst>
      <p:ext uri="{BB962C8B-B14F-4D97-AF65-F5344CB8AC3E}">
        <p14:creationId xmlns:p14="http://schemas.microsoft.com/office/powerpoint/2010/main" val="20788366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152</a:t>
            </a:fld>
            <a:endParaRPr lang="en-GB" dirty="0"/>
          </a:p>
        </p:txBody>
      </p:sp>
    </p:spTree>
    <p:extLst>
      <p:ext uri="{BB962C8B-B14F-4D97-AF65-F5344CB8AC3E}">
        <p14:creationId xmlns:p14="http://schemas.microsoft.com/office/powerpoint/2010/main" val="384243029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155</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158</a:t>
            </a:fld>
            <a:endParaRPr lang="en-GB" dirty="0"/>
          </a:p>
        </p:txBody>
      </p:sp>
    </p:spTree>
    <p:extLst>
      <p:ext uri="{BB962C8B-B14F-4D97-AF65-F5344CB8AC3E}">
        <p14:creationId xmlns:p14="http://schemas.microsoft.com/office/powerpoint/2010/main" val="192424798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167</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170</a:t>
            </a:fld>
            <a:endParaRPr lang="en-GB" dirty="0"/>
          </a:p>
        </p:txBody>
      </p:sp>
    </p:spTree>
    <p:extLst>
      <p:ext uri="{BB962C8B-B14F-4D97-AF65-F5344CB8AC3E}">
        <p14:creationId xmlns:p14="http://schemas.microsoft.com/office/powerpoint/2010/main" val="204834953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176</a:t>
            </a:fld>
            <a:endParaRPr lang="en-GB" dirty="0"/>
          </a:p>
        </p:txBody>
      </p:sp>
    </p:spTree>
    <p:extLst>
      <p:ext uri="{BB962C8B-B14F-4D97-AF65-F5344CB8AC3E}">
        <p14:creationId xmlns:p14="http://schemas.microsoft.com/office/powerpoint/2010/main" val="3899185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To put that into a real life example, we can compare a computer program to a set of directions to a given location. If written correctly (important) and followed in the correct sequence a set of directions will guide the reader to a given destination. Any mistakes in the sequence of instructions or the instructions themselves will not yield the desired result.</a:t>
            </a:r>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179</a:t>
            </a:fld>
            <a:endParaRPr lang="en-GB" dirty="0"/>
          </a:p>
        </p:txBody>
      </p:sp>
    </p:spTree>
    <p:extLst>
      <p:ext uri="{BB962C8B-B14F-4D97-AF65-F5344CB8AC3E}">
        <p14:creationId xmlns:p14="http://schemas.microsoft.com/office/powerpoint/2010/main" val="389903149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191</a:t>
            </a:fld>
            <a:endParaRPr lang="en-GB" dirty="0">
              <a:solidFill>
                <a:prstClr val="black"/>
              </a:solidFill>
            </a:endParaRPr>
          </a:p>
        </p:txBody>
      </p:sp>
    </p:spTree>
    <p:extLst>
      <p:ext uri="{BB962C8B-B14F-4D97-AF65-F5344CB8AC3E}">
        <p14:creationId xmlns:p14="http://schemas.microsoft.com/office/powerpoint/2010/main" val="17940404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194</a:t>
            </a:fld>
            <a:endParaRPr lang="en-GB" dirty="0"/>
          </a:p>
        </p:txBody>
      </p:sp>
    </p:spTree>
    <p:extLst>
      <p:ext uri="{BB962C8B-B14F-4D97-AF65-F5344CB8AC3E}">
        <p14:creationId xmlns:p14="http://schemas.microsoft.com/office/powerpoint/2010/main" val="64295655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198</a:t>
            </a:fld>
            <a:endParaRPr lang="en-GB" dirty="0"/>
          </a:p>
        </p:txBody>
      </p:sp>
    </p:spTree>
    <p:extLst>
      <p:ext uri="{BB962C8B-B14F-4D97-AF65-F5344CB8AC3E}">
        <p14:creationId xmlns:p14="http://schemas.microsoft.com/office/powerpoint/2010/main" val="361687016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199</a:t>
            </a:fld>
            <a:endParaRPr lang="en-GB" dirty="0"/>
          </a:p>
        </p:txBody>
      </p:sp>
    </p:spTree>
    <p:extLst>
      <p:ext uri="{BB962C8B-B14F-4D97-AF65-F5344CB8AC3E}">
        <p14:creationId xmlns:p14="http://schemas.microsoft.com/office/powerpoint/2010/main" val="93931318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208</a:t>
            </a:fld>
            <a:endParaRPr lang="en-GB" dirty="0"/>
          </a:p>
        </p:txBody>
      </p:sp>
    </p:spTree>
    <p:extLst>
      <p:ext uri="{BB962C8B-B14F-4D97-AF65-F5344CB8AC3E}">
        <p14:creationId xmlns:p14="http://schemas.microsoft.com/office/powerpoint/2010/main" val="46188464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Demonstrate two </a:t>
            </a:r>
            <a:r>
              <a:rPr lang="en-GB" dirty="0" err="1" smtClean="0"/>
              <a:t>devs</a:t>
            </a:r>
            <a:r>
              <a:rPr lang="en-GB" dirty="0" smtClean="0"/>
              <a:t> working on same</a:t>
            </a:r>
            <a:r>
              <a:rPr lang="en-GB" baseline="0" dirty="0" smtClean="0"/>
              <a:t> code merging without VCS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210</a:t>
            </a:fld>
            <a:endParaRPr lang="en-GB" dirty="0"/>
          </a:p>
        </p:txBody>
      </p:sp>
    </p:spTree>
    <p:extLst>
      <p:ext uri="{BB962C8B-B14F-4D97-AF65-F5344CB8AC3E}">
        <p14:creationId xmlns:p14="http://schemas.microsoft.com/office/powerpoint/2010/main" val="17078560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217</a:t>
            </a:fld>
            <a:endParaRPr lang="en-GB" dirty="0"/>
          </a:p>
        </p:txBody>
      </p:sp>
    </p:spTree>
    <p:extLst>
      <p:ext uri="{BB962C8B-B14F-4D97-AF65-F5344CB8AC3E}">
        <p14:creationId xmlns:p14="http://schemas.microsoft.com/office/powerpoint/2010/main" val="27695420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221</a:t>
            </a:fld>
            <a:endParaRPr lang="en-GB" dirty="0"/>
          </a:p>
        </p:txBody>
      </p:sp>
    </p:spTree>
    <p:extLst>
      <p:ext uri="{BB962C8B-B14F-4D97-AF65-F5344CB8AC3E}">
        <p14:creationId xmlns:p14="http://schemas.microsoft.com/office/powerpoint/2010/main" val="327190470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227</a:t>
            </a:fld>
            <a:endParaRPr lang="en-GB" dirty="0"/>
          </a:p>
        </p:txBody>
      </p:sp>
    </p:spTree>
    <p:extLst>
      <p:ext uri="{BB962C8B-B14F-4D97-AF65-F5344CB8AC3E}">
        <p14:creationId xmlns:p14="http://schemas.microsoft.com/office/powerpoint/2010/main" val="2274812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231</a:t>
            </a:fld>
            <a:endParaRPr lang="en-GB" dirty="0"/>
          </a:p>
        </p:txBody>
      </p:sp>
    </p:spTree>
    <p:extLst>
      <p:ext uri="{BB962C8B-B14F-4D97-AF65-F5344CB8AC3E}">
        <p14:creationId xmlns:p14="http://schemas.microsoft.com/office/powerpoint/2010/main" val="3183873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2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 2</a:t>
            </a:r>
            <a:endParaRPr lang="en-US" dirty="0"/>
          </a:p>
        </p:txBody>
      </p:sp>
      <p:sp>
        <p:nvSpPr>
          <p:cNvPr id="5" name="Rectangle 4"/>
          <p:cNvSpPr/>
          <p:nvPr/>
        </p:nvSpPr>
        <p:spPr>
          <a:xfrm>
            <a:off x="172945" y="1501033"/>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range(0,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a:t>
            </a:r>
            <a:r>
              <a:rPr lang="en-US" sz="1600" dirty="0" smtClean="0">
                <a:solidFill>
                  <a:srgbClr val="808080"/>
                </a:solidFill>
                <a:highlight>
                  <a:srgbClr val="FFFFFF"/>
                </a:highlight>
                <a:latin typeface="Courier New" panose="02070309020205020404" pitchFamily="49" charset="0"/>
              </a:rPr>
              <a:t>Paul also 		loves 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p>
          <a:p>
            <a:r>
              <a:rPr lang="en-US" sz="1600" b="1" dirty="0" smtClean="0">
                <a:solidFill>
                  <a:srgbClr val="0000FF"/>
                </a:solidFill>
                <a:highlight>
                  <a:srgbClr val="FFFFFF"/>
                </a:highlight>
                <a:latin typeface="Courier New" panose="02070309020205020404" pitchFamily="49" charset="0"/>
              </a:rPr>
              <a:t>	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animBg="1"/>
      <p:bldP spid="40" grpId="0" animBg="1"/>
      <p:bldP spid="45" grpId="0" animBg="1"/>
      <p:bldP spid="9" grpId="0" animBg="1"/>
      <p:bldP spid="12" grpId="0" animBg="1"/>
      <p:bldP spid="13" grpId="0" animBg="1"/>
      <p:bldP spid="14" grpId="0" animBg="1"/>
      <p:bldP spid="52" grpId="0" animBg="1"/>
      <p:bldP spid="62" grpId="0" animBg="1"/>
      <p:bldP spid="66"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normAutofit fontScale="92500" lnSpcReduction="10000"/>
          </a:bodyPr>
          <a:lstStyle/>
          <a:p>
            <a:r>
              <a:rPr lang="en-GB" dirty="0" smtClean="0">
                <a:solidFill>
                  <a:srgbClr val="31383D"/>
                </a:solidFill>
                <a:cs typeface="Courier New" panose="02070309020205020404" pitchFamily="49" charset="0"/>
              </a:rPr>
              <a:t>The Python </a:t>
            </a:r>
            <a:r>
              <a:rPr lang="en-GB" dirty="0" smtClean="0">
                <a:solidFill>
                  <a:srgbClr val="0000FF"/>
                </a:solidFill>
                <a:latin typeface="Courier New" panose="02070309020205020404" pitchFamily="49" charset="0"/>
                <a:cs typeface="Courier New" panose="02070309020205020404" pitchFamily="49" charset="0"/>
              </a:rPr>
              <a:t>range()</a:t>
            </a:r>
            <a:r>
              <a:rPr lang="en-GB" dirty="0" smtClean="0"/>
              <a:t> function provides a </a:t>
            </a:r>
            <a:r>
              <a:rPr lang="en-GB" dirty="0" smtClean="0"/>
              <a:t>way to loop over </a:t>
            </a:r>
            <a:r>
              <a:rPr lang="en-GB" dirty="0" smtClean="0"/>
              <a:t>a </a:t>
            </a:r>
            <a:r>
              <a:rPr lang="en-GB" dirty="0" smtClean="0"/>
              <a:t>sequence</a:t>
            </a:r>
            <a:endParaRPr lang="en-GB" dirty="0" smtClean="0"/>
          </a:p>
          <a:p>
            <a:r>
              <a:rPr lang="en-GB" dirty="0" smtClean="0"/>
              <a:t>This is </a:t>
            </a:r>
            <a:r>
              <a:rPr lang="en-GB" dirty="0" smtClean="0"/>
              <a:t>very </a:t>
            </a:r>
            <a:r>
              <a:rPr lang="en-GB" dirty="0" smtClean="0"/>
              <a:t>useful when writing a loop that runs for </a:t>
            </a:r>
            <a:r>
              <a:rPr lang="en-GB" dirty="0" smtClean="0"/>
              <a:t>fixed count</a:t>
            </a:r>
            <a:endParaRPr lang="en-US" dirty="0"/>
          </a:p>
          <a:p>
            <a:r>
              <a:rPr lang="en-GB" dirty="0" smtClean="0"/>
              <a:t>Other languages have similar ways to constrain loops</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range() </a:t>
            </a:r>
            <a:r>
              <a:rPr lang="en-GB" dirty="0" smtClean="0"/>
              <a:t>function</a:t>
            </a:r>
            <a:endParaRPr lang="en-US" dirty="0"/>
          </a:p>
        </p:txBody>
      </p:sp>
      <p:sp>
        <p:nvSpPr>
          <p:cNvPr id="6" name="Rectangle 5"/>
          <p:cNvSpPr/>
          <p:nvPr/>
        </p:nvSpPr>
        <p:spPr>
          <a:xfrm>
            <a:off x="1775520" y="3717032"/>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(10)</a:t>
            </a:r>
          </a:p>
          <a:p>
            <a:r>
              <a:rPr lang="en-US" sz="1600" dirty="0" smtClean="0">
                <a:solidFill>
                  <a:srgbClr val="808080"/>
                </a:solidFill>
                <a:highlight>
                  <a:srgbClr val="FFFFFF"/>
                </a:highlight>
                <a:latin typeface="Courier New" panose="02070309020205020404" pitchFamily="49" charset="0"/>
              </a:rPr>
              <a:t>[0, 1, 2, 3, 4, 5,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(5, 10</a:t>
            </a:r>
            <a:r>
              <a:rPr lang="en-US" sz="1600" dirty="0">
                <a:solidFill>
                  <a:srgbClr val="808080"/>
                </a:solidFill>
                <a:highlight>
                  <a:srgbClr val="FFFFFF"/>
                </a:highlight>
                <a:latin typeface="Courier New" panose="02070309020205020404" pitchFamily="49" charset="0"/>
              </a:rPr>
              <a:t>)</a:t>
            </a:r>
          </a:p>
          <a:p>
            <a:r>
              <a:rPr lang="en-US" sz="1600" dirty="0" smtClean="0">
                <a:solidFill>
                  <a:srgbClr val="808080"/>
                </a:solidFill>
                <a:highlight>
                  <a:srgbClr val="FFFFFF"/>
                </a:highlight>
                <a:latin typeface="Courier New" panose="02070309020205020404" pitchFamily="49" charset="0"/>
              </a:rPr>
              <a:t>[5</a:t>
            </a:r>
            <a:r>
              <a:rPr lang="en-US" sz="1600" dirty="0">
                <a:solidFill>
                  <a:srgbClr val="808080"/>
                </a:solidFill>
                <a:highlight>
                  <a:srgbClr val="FFFFFF"/>
                </a:highlight>
                <a:latin typeface="Courier New" panose="02070309020205020404" pitchFamily="49" charset="0"/>
              </a:rPr>
              <a:t>,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(0, 10, 3)</a:t>
            </a:r>
            <a:endParaRPr lang="en-US" sz="1600" dirty="0">
              <a:solidFill>
                <a:srgbClr val="808080"/>
              </a:solidFill>
              <a:highlight>
                <a:srgbClr val="FFFFFF"/>
              </a:highlight>
              <a:latin typeface="Courier New" panose="02070309020205020404" pitchFamily="49" charset="0"/>
            </a:endParaRPr>
          </a:p>
          <a:p>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0, 3, 6, 9</a:t>
            </a:r>
            <a:r>
              <a:rPr lang="en-US" sz="1600" dirty="0">
                <a:solidFill>
                  <a:srgbClr val="808080"/>
                </a:solidFill>
                <a:highlight>
                  <a:srgbClr val="FFFFFF"/>
                </a:highlight>
                <a:latin typeface="Courier New" panose="02070309020205020404" pitchFamily="49" charset="0"/>
              </a:rPr>
              <a:t>]</a:t>
            </a:r>
          </a:p>
          <a:p>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97801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b="1" dirty="0" smtClean="0">
                <a:latin typeface="Courier New" panose="02070309020205020404" pitchFamily="49" charset="0"/>
                <a:cs typeface="Courier New" panose="02070309020205020404" pitchFamily="49" charset="0"/>
              </a:rPr>
              <a:t>for</a:t>
            </a:r>
            <a:r>
              <a:rPr lang="en-US" dirty="0" smtClean="0"/>
              <a:t> loops – </a:t>
            </a:r>
            <a:r>
              <a:rPr lang="en-US" dirty="0" err="1" smtClean="0"/>
              <a:t>FizzBuzz</a:t>
            </a:r>
            <a:r>
              <a:rPr lang="en-US" dirty="0" smtClean="0"/>
              <a:t> function</a:t>
            </a:r>
            <a:endParaRPr lang="en-US" dirty="0"/>
          </a:p>
        </p:txBody>
      </p:sp>
    </p:spTree>
    <p:extLst>
      <p:ext uri="{BB962C8B-B14F-4D97-AF65-F5344CB8AC3E}">
        <p14:creationId xmlns:p14="http://schemas.microsoft.com/office/powerpoint/2010/main" val="138650365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Accept a numeric upper bound from user input</a:t>
            </a:r>
          </a:p>
          <a:p>
            <a:pPr lvl="1"/>
            <a:r>
              <a:rPr lang="en-US" dirty="0" smtClean="0"/>
              <a:t>Examine each value between 0 and the upper bound and</a:t>
            </a:r>
          </a:p>
          <a:p>
            <a:pPr lvl="2"/>
            <a:r>
              <a:rPr lang="en-US" dirty="0" smtClean="0"/>
              <a:t>Output ‘Fizz’ if the value is divisible by 3</a:t>
            </a:r>
          </a:p>
          <a:p>
            <a:pPr lvl="2"/>
            <a:r>
              <a:rPr lang="en-US" dirty="0" smtClean="0"/>
              <a:t>Output ‘Buzz’ if the value is divisible by 5</a:t>
            </a:r>
          </a:p>
          <a:p>
            <a:pPr lvl="2"/>
            <a:r>
              <a:rPr lang="en-US" dirty="0" smtClean="0"/>
              <a:t>Output ‘</a:t>
            </a:r>
            <a:r>
              <a:rPr lang="en-US" dirty="0" err="1" smtClean="0"/>
              <a:t>FizzBuzz</a:t>
            </a:r>
            <a:r>
              <a:rPr lang="en-US" dirty="0" smtClean="0"/>
              <a:t>’ if the value is divisible by 3 and 5</a:t>
            </a:r>
          </a:p>
          <a:p>
            <a:pPr lvl="2"/>
            <a:r>
              <a:rPr lang="en-US" dirty="0" smtClean="0"/>
              <a:t>Output the number if none of the above conditions are </a:t>
            </a:r>
            <a:r>
              <a:rPr lang="en-US" dirty="0" smtClean="0"/>
              <a:t>met</a:t>
            </a:r>
          </a:p>
          <a:p>
            <a:pPr lvl="2"/>
            <a:endParaRPr lang="en-US" dirty="0"/>
          </a:p>
          <a:p>
            <a:r>
              <a:rPr lang="en-US" dirty="0" smtClean="0"/>
              <a:t>Remember the modulus operator (‘%’) can be used to calculate a remainder</a:t>
            </a:r>
            <a:endParaRPr lang="en-US" dirty="0" smtClean="0"/>
          </a:p>
          <a:p>
            <a:pPr marL="914400" lvl="2" indent="0">
              <a:buNone/>
            </a:pPr>
            <a:endParaRPr lang="en-US" dirty="0"/>
          </a:p>
        </p:txBody>
      </p:sp>
      <p:sp>
        <p:nvSpPr>
          <p:cNvPr id="3" name="Title 2"/>
          <p:cNvSpPr>
            <a:spLocks noGrp="1"/>
          </p:cNvSpPr>
          <p:nvPr>
            <p:ph type="title"/>
          </p:nvPr>
        </p:nvSpPr>
        <p:spPr/>
        <p:txBody>
          <a:bodyPr/>
          <a:lstStyle/>
          <a:p>
            <a:r>
              <a:rPr lang="en-US" dirty="0" smtClean="0"/>
              <a:t>Exercise: </a:t>
            </a:r>
            <a:r>
              <a:rPr lang="en-US" dirty="0" err="1" smtClean="0"/>
              <a:t>FizzBuzz</a:t>
            </a:r>
            <a:endParaRPr lang="en-US" dirty="0"/>
          </a:p>
        </p:txBody>
      </p:sp>
    </p:spTree>
    <p:extLst>
      <p:ext uri="{BB962C8B-B14F-4D97-AF65-F5344CB8AC3E}">
        <p14:creationId xmlns:p14="http://schemas.microsoft.com/office/powerpoint/2010/main" val="21069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
        <p:nvSpPr>
          <p:cNvPr id="8" name="Rectangle 7"/>
          <p:cNvSpPr/>
          <p:nvPr/>
        </p:nvSpPr>
        <p:spPr>
          <a:xfrm>
            <a:off x="1991544" y="1556792"/>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(ceiling</a:t>
            </a:r>
            <a:r>
              <a:rPr lang="en-GB" sz="1600" dirty="0">
                <a:solidFill>
                  <a:srgbClr val="000000"/>
                </a:solidFill>
                <a:highlight>
                  <a:srgbClr val="FFFFFF"/>
                </a:highlight>
                <a:latin typeface="Courier New" panose="02070309020205020404" pitchFamily="49" charset="0"/>
              </a:rPr>
              <a:t>)</a:t>
            </a:r>
            <a:r>
              <a:rPr lang="en-GB" sz="1600" b="1" dirty="0">
                <a:solidFill>
                  <a:srgbClr val="0000FF"/>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dirty="0" smtClean="0">
                <a:solidFill>
                  <a:srgbClr val="008000"/>
                </a:solidFill>
                <a:highlight>
                  <a:srgbClr val="FFFFFF"/>
                </a:highlight>
                <a:latin typeface="Courier New" panose="02070309020205020404" pitchFamily="49" charset="0"/>
              </a:rPr>
              <a:t># Print fizz on mod 3, buzz on mod 5, </a:t>
            </a:r>
            <a:r>
              <a:rPr lang="en-GB" sz="1600" dirty="0" err="1" smtClean="0">
                <a:solidFill>
                  <a:srgbClr val="008000"/>
                </a:solidFill>
                <a:highlight>
                  <a:srgbClr val="FFFFFF"/>
                </a:highlight>
                <a:latin typeface="Courier New" panose="02070309020205020404" pitchFamily="49" charset="0"/>
              </a:rPr>
              <a:t>fizzbuzz</a:t>
            </a:r>
            <a:r>
              <a:rPr lang="en-GB" sz="1600" dirty="0" smtClean="0">
                <a:solidFill>
                  <a:srgbClr val="008000"/>
                </a:solidFill>
                <a:highlight>
                  <a:srgbClr val="FFFFFF"/>
                </a:highlight>
                <a:latin typeface="Courier New" panose="02070309020205020404" pitchFamily="49" charset="0"/>
              </a:rPr>
              <a:t> for both</a:t>
            </a:r>
          </a:p>
          <a:p>
            <a:r>
              <a:rPr lang="en-GB" sz="1600" dirty="0" smtClean="0">
                <a:solidFill>
                  <a:srgbClr val="000000"/>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000000"/>
                </a:solidFill>
                <a:highlight>
                  <a:srgbClr val="FFFFFF"/>
                </a:highlight>
                <a:latin typeface="Courier New" panose="02070309020205020404" pitchFamily="49" charset="0"/>
              </a:rPr>
              <a:t>(</a:t>
            </a:r>
            <a:r>
              <a:rPr lang="en-GB" sz="1600" dirty="0" smtClean="0">
                <a:solidFill>
                  <a:srgbClr val="FF0000"/>
                </a:solidFill>
                <a:highlight>
                  <a:srgbClr val="FFFFFF"/>
                </a:highlight>
                <a:latin typeface="Courier New" panose="02070309020205020404" pitchFamily="49" charset="0"/>
              </a:rPr>
              <a:t>'\</a:t>
            </a:r>
            <a:r>
              <a:rPr lang="en-GB" sz="1600" dirty="0" err="1" smtClean="0">
                <a:solidFill>
                  <a:srgbClr val="FF0000"/>
                </a:solidFill>
                <a:highlight>
                  <a:srgbClr val="FFFFFF"/>
                </a:highlight>
                <a:latin typeface="Courier New" panose="02070309020205020404" pitchFamily="49" charset="0"/>
              </a:rPr>
              <a:t>nFizzBuzz</a:t>
            </a:r>
            <a:r>
              <a:rPr lang="en-GB" sz="1600" dirty="0" smtClean="0">
                <a:solidFill>
                  <a:srgbClr val="FF0000"/>
                </a:solidFill>
                <a:highlight>
                  <a:srgbClr val="FFFFFF"/>
                </a:highlight>
                <a:latin typeface="Courier New" panose="02070309020205020404" pitchFamily="49" charset="0"/>
              </a:rPr>
              <a:t>\n'</a:t>
            </a:r>
            <a:r>
              <a:rPr lang="en-GB" sz="1600" dirty="0" smtClean="0">
                <a:solidFill>
                  <a:srgbClr val="000000"/>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for</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in</a:t>
            </a:r>
            <a:r>
              <a:rPr lang="en-GB" sz="1600" dirty="0">
                <a:solidFill>
                  <a:srgbClr val="000000"/>
                </a:solidFill>
                <a:highlight>
                  <a:srgbClr val="FFFFFF"/>
                </a:highlight>
                <a:latin typeface="Courier New" panose="02070309020205020404" pitchFamily="49" charset="0"/>
              </a:rPr>
              <a:t> range(1, ceiling)</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if</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 </a:t>
            </a:r>
            <a:r>
              <a:rPr lang="en-GB" sz="1600" b="1" dirty="0">
                <a:solidFill>
                  <a:srgbClr val="0000FF"/>
                </a:solidFill>
                <a:highlight>
                  <a:srgbClr val="FFFFFF"/>
                </a:highlight>
                <a:latin typeface="Courier New" panose="02070309020205020404" pitchFamily="49" charset="0"/>
              </a:rPr>
              <a:t>and</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a:t>
            </a:r>
            <a:r>
              <a:rPr lang="en-GB" sz="1600" dirty="0" err="1">
                <a:solidFill>
                  <a:srgbClr val="FF0000"/>
                </a:solidFill>
                <a:highlight>
                  <a:srgbClr val="FFFFFF"/>
                </a:highlight>
                <a:latin typeface="Courier New" panose="02070309020205020404" pitchFamily="49" charset="0"/>
              </a:rPr>
              <a:t>FizzBuzz</a:t>
            </a:r>
            <a:r>
              <a:rPr lang="en-GB" sz="1600" dirty="0">
                <a:solidFill>
                  <a:srgbClr val="FF0000"/>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'Buzz'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'Fizz'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else:</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 counter</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'Done</a:t>
            </a:r>
            <a:r>
              <a:rPr lang="en-GB" sz="1600" dirty="0" smtClean="0">
                <a:solidFill>
                  <a:srgbClr val="FF0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endParaRPr lang="en-GB" sz="1600" dirty="0">
              <a:solidFill>
                <a:srgbClr val="000000"/>
              </a:solidFill>
              <a:highlight>
                <a:srgbClr val="FFFFFF"/>
              </a:highlight>
              <a:latin typeface="Courier New" panose="02070309020205020404" pitchFamily="49" charset="0"/>
            </a:endParaRPr>
          </a:p>
          <a:p>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(100</a:t>
            </a:r>
            <a:r>
              <a:rPr lang="en-GB" sz="1600" dirty="0">
                <a:solidFill>
                  <a:srgbClr val="000000"/>
                </a:solidFill>
                <a:highlight>
                  <a:srgbClr val="FFFFFF"/>
                </a:highlight>
                <a:latin typeface="Courier New" panose="02070309020205020404" pitchFamily="49" charset="0"/>
              </a:rPr>
              <a:t>)</a:t>
            </a:r>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2979462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For anything more than a simple series of steps, we need to make decisions and repeat steps</a:t>
            </a:r>
          </a:p>
          <a:p>
            <a:r>
              <a:rPr lang="en-US" dirty="0" smtClean="0"/>
              <a:t>Flow control statements are an integral part of complex programs</a:t>
            </a:r>
          </a:p>
          <a:p>
            <a:r>
              <a:rPr lang="en-US" dirty="0" smtClean="0"/>
              <a:t>if statements allow us to make decisions</a:t>
            </a:r>
          </a:p>
          <a:p>
            <a:r>
              <a:rPr lang="en-US" dirty="0" smtClean="0"/>
              <a:t>for statements allow us to repeat steps</a:t>
            </a:r>
            <a:endParaRPr lang="en-US" dirty="0"/>
          </a:p>
        </p:txBody>
      </p:sp>
      <p:sp>
        <p:nvSpPr>
          <p:cNvPr id="3" name="Title 2"/>
          <p:cNvSpPr>
            <a:spLocks noGrp="1"/>
          </p:cNvSpPr>
          <p:nvPr>
            <p:ph type="title"/>
          </p:nvPr>
        </p:nvSpPr>
        <p:spPr/>
        <p:txBody>
          <a:bodyPr/>
          <a:lstStyle/>
          <a:p>
            <a:r>
              <a:rPr lang="en-US" dirty="0" smtClean="0"/>
              <a:t>Introduction to Flow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556793"/>
            <a:ext cx="10574965" cy="1728192"/>
          </a:xfrm>
        </p:spPr>
        <p:txBody>
          <a:bodyPr>
            <a:normAutofit/>
          </a:bodyPr>
          <a:lstStyle/>
          <a:p>
            <a:r>
              <a:rPr lang="en-US" dirty="0" smtClean="0"/>
              <a:t>Membership and Identity operators</a:t>
            </a:r>
          </a:p>
          <a:p>
            <a:pPr lvl="1"/>
            <a:r>
              <a:rPr lang="en-US" dirty="0" smtClean="0"/>
              <a:t>Used to test if a value is present in a list, tuple or dictionary</a:t>
            </a:r>
            <a:endParaRPr lang="en-US" dirty="0" smtClean="0"/>
          </a:p>
          <a:p>
            <a:pPr lvl="1"/>
            <a:r>
              <a:rPr lang="en-US" dirty="0" smtClean="0"/>
              <a:t>Used to test if two </a:t>
            </a:r>
            <a:r>
              <a:rPr lang="en-US" i="1" dirty="0" smtClean="0"/>
              <a:t>variables</a:t>
            </a:r>
            <a:r>
              <a:rPr lang="en-US" dirty="0" smtClean="0"/>
              <a:t> point to the same </a:t>
            </a:r>
            <a:r>
              <a:rPr lang="en-US" i="1" dirty="0" smtClean="0"/>
              <a:t>value</a:t>
            </a:r>
            <a:endParaRPr lang="en-US" i="1" dirty="0" smtClean="0"/>
          </a:p>
        </p:txBody>
      </p:sp>
      <p:sp>
        <p:nvSpPr>
          <p:cNvPr id="3" name="Title 2"/>
          <p:cNvSpPr>
            <a:spLocks noGrp="1"/>
          </p:cNvSpPr>
          <p:nvPr>
            <p:ph type="title"/>
          </p:nvPr>
        </p:nvSpPr>
        <p:spPr/>
        <p:txBody>
          <a:bodyPr/>
          <a:lstStyle/>
          <a:p>
            <a:r>
              <a:rPr lang="en-US" dirty="0" smtClean="0"/>
              <a:t>Operators Part 2</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74655670"/>
              </p:ext>
            </p:extLst>
          </p:nvPr>
        </p:nvGraphicFramePr>
        <p:xfrm>
          <a:off x="551384" y="3286128"/>
          <a:ext cx="11175032" cy="2926080"/>
        </p:xfrm>
        <a:graphic>
          <a:graphicData uri="http://schemas.openxmlformats.org/drawingml/2006/table">
            <a:tbl>
              <a:tblPr firstRow="1" bandRow="1">
                <a:tableStyleId>{5C22544A-7EE6-4342-B048-85BDC9FD1C3A}</a:tableStyleId>
              </a:tblPr>
              <a:tblGrid>
                <a:gridCol w="2108497"/>
                <a:gridCol w="6042199"/>
                <a:gridCol w="3024336"/>
              </a:tblGrid>
              <a:tr h="344394">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in [ ‘a’, ‘b’, ‘c’]</a:t>
                      </a:r>
                    </a:p>
                  </a:txBody>
                  <a:tcPr/>
                </a:tc>
              </a:tr>
              <a:tr h="356713">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not</a:t>
                      </a:r>
                      <a:r>
                        <a:rPr lang="en-GB" baseline="0" dirty="0" smtClean="0">
                          <a:solidFill>
                            <a:srgbClr val="0000FF"/>
                          </a:solidFill>
                          <a:latin typeface="Courier New" panose="02070309020205020404" pitchFamily="49" charset="0"/>
                          <a:cs typeface="Courier New" panose="02070309020205020404" pitchFamily="49" charset="0"/>
                        </a:rPr>
                        <a:t> 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a:t>
                      </a:r>
                      <a:r>
                        <a:rPr lang="en-GB" b="1" baseline="0" dirty="0" smtClean="0"/>
                        <a:t>not</a:t>
                      </a:r>
                      <a:r>
                        <a:rPr lang="en-GB" baseline="0" dirty="0" smtClean="0"/>
                        <a:t>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not in [ ‘a’, ‘b’, ‘c’]</a:t>
                      </a:r>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 true if the value on the left is the same object as the value</a:t>
                      </a:r>
                      <a:r>
                        <a:rPr lang="en-US" baseline="0" dirty="0" smtClean="0"/>
                        <a:t> on the right</a:t>
                      </a:r>
                      <a:endParaRPr lang="en-US" dirty="0"/>
                    </a:p>
                  </a:txBody>
                  <a:tcPr/>
                </a:tc>
                <a:tc>
                  <a:txBody>
                    <a:bodyPr/>
                    <a:lstStyle/>
                    <a:p>
                      <a:pPr marL="0" indent="0">
                        <a:buFont typeface="Arial" panose="020B0604020202020204" pitchFamily="34" charset="0"/>
                        <a:buNone/>
                      </a:pPr>
                      <a:r>
                        <a:rPr lang="en-US" baseline="0" dirty="0" smtClean="0"/>
                        <a:t>b is a</a:t>
                      </a:r>
                      <a:endParaRPr lang="en-US" dirty="0"/>
                    </a:p>
                  </a:txBody>
                  <a:tcPr/>
                </a:tc>
              </a:tr>
              <a:tr h="397771">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r>
                        <a:rPr lang="en-US" baseline="0" dirty="0" smtClean="0">
                          <a:solidFill>
                            <a:srgbClr val="0000FF"/>
                          </a:solidFill>
                          <a:latin typeface="Courier New" panose="02070309020205020404" pitchFamily="49" charset="0"/>
                          <a:cs typeface="Courier New" panose="02070309020205020404" pitchFamily="49" charset="0"/>
                        </a:rPr>
                        <a:t> 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true if the value on the left is </a:t>
                      </a:r>
                      <a:r>
                        <a:rPr lang="en-US" b="1" dirty="0" smtClean="0"/>
                        <a:t>not</a:t>
                      </a:r>
                      <a:r>
                        <a:rPr lang="en-US" dirty="0" smtClean="0"/>
                        <a:t> the same object as the value</a:t>
                      </a:r>
                      <a:r>
                        <a:rPr lang="en-US" baseline="0" dirty="0" smtClean="0"/>
                        <a:t> on the right</a:t>
                      </a:r>
                      <a:endParaRPr lang="en-US" dirty="0" smtClean="0"/>
                    </a:p>
                  </a:txBody>
                  <a:tcPr/>
                </a:tc>
                <a:tc>
                  <a:txBody>
                    <a:bodyPr/>
                    <a:lstStyle/>
                    <a:p>
                      <a:pPr marL="0" indent="0">
                        <a:buFont typeface="Arial" panose="020B0604020202020204" pitchFamily="34" charset="0"/>
                        <a:buNone/>
                      </a:pPr>
                      <a:r>
                        <a:rPr lang="en-US" dirty="0" smtClean="0"/>
                        <a:t>b</a:t>
                      </a:r>
                      <a:r>
                        <a:rPr lang="en-US" baseline="0" dirty="0" smtClean="0"/>
                        <a:t> is not a</a:t>
                      </a:r>
                      <a:endParaRPr lang="en-US" dirty="0"/>
                    </a:p>
                  </a:txBody>
                  <a:tcPr/>
                </a:tc>
              </a:tr>
            </a:tbl>
          </a:graphicData>
        </a:graphic>
      </p:graphicFrame>
    </p:spTree>
    <p:extLst>
      <p:ext uri="{BB962C8B-B14F-4D97-AF65-F5344CB8AC3E}">
        <p14:creationId xmlns:p14="http://schemas.microsoft.com/office/powerpoint/2010/main" val="39332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609600" y="1556792"/>
            <a:ext cx="547260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 value to find’)</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‘not found’</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t>Membership operators vastly simplify finding values in a list or tuple</a:t>
            </a:r>
          </a:p>
          <a:p>
            <a:pPr marL="0" indent="0">
              <a:buNone/>
            </a:pPr>
            <a:endParaRPr lang="en-US" dirty="0" smtClean="0"/>
          </a:p>
          <a:p>
            <a:endParaRPr lang="en-US" dirty="0" smtClean="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609600" y="1484784"/>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solidFill>
                  <a:srgbClr val="0000FF"/>
                </a:solidFill>
                <a:latin typeface="Courier New" panose="02070309020205020404" pitchFamily="49" charset="0"/>
                <a:cs typeface="Courier New" panose="02070309020205020404" pitchFamily="49" charset="0"/>
              </a:rPr>
              <a:t>is</a:t>
            </a:r>
            <a:r>
              <a:rPr lang="en-US" dirty="0" smtClean="0"/>
              <a:t> lets us know if two variables point to the </a:t>
            </a:r>
            <a:r>
              <a:rPr lang="en-US" i="1" dirty="0" smtClean="0"/>
              <a:t>same value</a:t>
            </a:r>
            <a:endParaRPr lang="en-US" dirty="0" smtClean="0"/>
          </a:p>
          <a:p>
            <a:r>
              <a:rPr lang="en-US" dirty="0" smtClean="0"/>
              <a:t>That’s not the same as being </a:t>
            </a:r>
            <a:r>
              <a:rPr lang="en-US" i="1" dirty="0" smtClean="0"/>
              <a:t>equal in value</a:t>
            </a:r>
            <a:endParaRPr lang="en-US" dirty="0" smtClean="0"/>
          </a:p>
          <a:p>
            <a:r>
              <a:rPr lang="en-US" dirty="0" smtClean="0"/>
              <a:t>Remember, variables are </a:t>
            </a:r>
            <a:r>
              <a:rPr lang="en-US" i="1" dirty="0" smtClean="0"/>
              <a:t>pointers</a:t>
            </a:r>
            <a:r>
              <a:rPr lang="en-US" dirty="0" smtClean="0"/>
              <a:t> to values</a:t>
            </a:r>
            <a:endParaRPr lang="en-US" dirty="0" smtClean="0"/>
          </a:p>
          <a:p>
            <a:pPr marL="0" indent="0">
              <a:buNone/>
            </a:pPr>
            <a:endParaRPr lang="en-US" dirty="0" smtClean="0"/>
          </a:p>
          <a:p>
            <a:endParaRPr lang="en-US" dirty="0" smtClean="0"/>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37576694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2</a:t>
            </a:r>
            <a:r>
              <a:rPr lang="en-US" sz="3600" baseline="30000" dirty="0" smtClean="0"/>
              <a:t>nd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the preceding example to:</a:t>
            </a:r>
          </a:p>
          <a:p>
            <a:pPr lvl="1"/>
            <a:r>
              <a:rPr lang="en-US" dirty="0" smtClean="0"/>
              <a:t>Add the user entered value to the list if not </a:t>
            </a:r>
            <a:r>
              <a:rPr lang="en-US" dirty="0" smtClean="0"/>
              <a:t>found</a:t>
            </a:r>
          </a:p>
          <a:p>
            <a:r>
              <a:rPr lang="en-US" dirty="0" smtClean="0"/>
              <a:t>Optionally,</a:t>
            </a:r>
            <a:endParaRPr lang="en-US" dirty="0" smtClean="0"/>
          </a:p>
          <a:p>
            <a:pPr lvl="1"/>
            <a:r>
              <a:rPr lang="en-US" dirty="0" smtClean="0"/>
              <a:t>Prompt the user to try again</a:t>
            </a:r>
          </a:p>
          <a:p>
            <a:pPr lvl="1"/>
            <a:r>
              <a:rPr lang="en-US" dirty="0" smtClean="0"/>
              <a:t>Return to the start if the user chooses ‘yes’</a:t>
            </a:r>
          </a:p>
          <a:p>
            <a:pPr lvl="1"/>
            <a:r>
              <a:rPr lang="en-US" dirty="0" smtClean="0"/>
              <a:t>Repeat until the user enters a value in the list or chooses ‘no’</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Membership operators</a:t>
            </a:r>
            <a:endParaRPr lang="en-US" dirty="0"/>
          </a:p>
        </p:txBody>
      </p:sp>
    </p:spTree>
    <p:extLst>
      <p:ext uri="{BB962C8B-B14F-4D97-AF65-F5344CB8AC3E}">
        <p14:creationId xmlns:p14="http://schemas.microsoft.com/office/powerpoint/2010/main" val="161494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Exercise: Membership operators</a:t>
            </a:r>
            <a:endParaRPr lang="en-US" dirty="0"/>
          </a:p>
        </p:txBody>
      </p:sp>
      <p:sp>
        <p:nvSpPr>
          <p:cNvPr id="6" name="Rectangle 5"/>
          <p:cNvSpPr/>
          <p:nvPr/>
        </p:nvSpPr>
        <p:spPr>
          <a:xfrm>
            <a:off x="609600" y="1556792"/>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p>
          <a:p>
            <a:r>
              <a:rPr lang="en-US" sz="1200" b="1" dirty="0" err="1" smtClean="0">
                <a:solidFill>
                  <a:srgbClr val="0000FF"/>
                </a:solidFill>
                <a:highlight>
                  <a:srgbClr val="FFFFFF"/>
                </a:highlight>
                <a:latin typeface="Courier New" panose="02070309020205020404" pitchFamily="49" charset="0"/>
              </a:rPr>
              <a:t>def</a:t>
            </a:r>
            <a:r>
              <a:rPr lang="en-US" sz="1200" dirty="0">
                <a:highlight>
                  <a:srgbClr val="FFFFFF"/>
                </a:highlight>
                <a:latin typeface="Courier New" panose="02070309020205020404" pitchFamily="49" charset="0"/>
              </a:rPr>
              <a:t> </a:t>
            </a:r>
            <a:r>
              <a:rPr lang="en-US" sz="1200" dirty="0" smtClean="0">
                <a:highlight>
                  <a:srgbClr val="FFFFFF"/>
                </a:highlight>
                <a:latin typeface="Courier New" panose="02070309020205020404" pitchFamily="49" charset="0"/>
              </a:rPr>
              <a:t>searcher()</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Input a value</a:t>
            </a:r>
            <a:endParaRPr lang="en-US" sz="1200" dirty="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FF0000"/>
                </a:solidFill>
                <a:highlight>
                  <a:srgbClr val="FFFFFF"/>
                </a:highlight>
                <a:latin typeface="Courier New" panose="02070309020205020404" pitchFamily="49" charset="0"/>
              </a:rPr>
              <a:t>(‘A value to find’)</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Test if it’s in the list</a:t>
            </a:r>
            <a:endParaRPr lang="en-US" sz="1200" dirty="0">
              <a:solidFill>
                <a:srgbClr val="008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 not found’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Add it to the list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b="1" dirty="0" err="1" smtClean="0">
                <a:solidFill>
                  <a:srgbClr val="0000FF"/>
                </a:solidFill>
                <a:highlight>
                  <a:srgbClr val="FFFFFF"/>
                </a:highlight>
                <a:latin typeface="Courier New" panose="02070309020205020404" pitchFamily="49" charset="0"/>
              </a:rPr>
              <a:t>append</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Ask if we want to go again</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‘Try again? y/n’\n</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searcher()</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Otherwise exit</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21753514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Functions</a:t>
            </a:r>
            <a:endParaRPr lang="en-US" dirty="0"/>
          </a:p>
        </p:txBody>
      </p:sp>
    </p:spTree>
    <p:extLst>
      <p:ext uri="{BB962C8B-B14F-4D97-AF65-F5344CB8AC3E}">
        <p14:creationId xmlns:p14="http://schemas.microsoft.com/office/powerpoint/2010/main" val="234514766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function </a:t>
            </a:r>
            <a:r>
              <a:rPr lang="en-US" dirty="0" smtClean="0"/>
              <a:t>is number of statements grouped together</a:t>
            </a:r>
          </a:p>
          <a:p>
            <a:r>
              <a:rPr lang="en-US" dirty="0" smtClean="0"/>
              <a:t>Statements are grouped by tab stop</a:t>
            </a:r>
            <a:endParaRPr lang="en-US" dirty="0" smtClean="0"/>
          </a:p>
          <a:p>
            <a:r>
              <a:rPr lang="en-US" dirty="0" smtClean="0"/>
              <a:t>Statements inside the function don’t run until it’s called</a:t>
            </a:r>
          </a:p>
          <a:p>
            <a:r>
              <a:rPr lang="en-US" dirty="0" smtClean="0"/>
              <a:t>Functions help </a:t>
            </a:r>
            <a:r>
              <a:rPr lang="en-US" dirty="0"/>
              <a:t>compartmentalize application logic</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483477"/>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Parameters are values supplied to the </a:t>
            </a:r>
            <a:r>
              <a:rPr lang="en-US" dirty="0" smtClean="0"/>
              <a:t>function</a:t>
            </a:r>
          </a:p>
          <a:p>
            <a:r>
              <a:rPr lang="en-US" dirty="0"/>
              <a:t>A function can define zero or more </a:t>
            </a:r>
            <a:r>
              <a:rPr lang="en-US" dirty="0" smtClean="0"/>
              <a:t>parameters</a:t>
            </a:r>
            <a:endParaRPr lang="en-US" dirty="0"/>
          </a:p>
          <a:p>
            <a:r>
              <a:rPr lang="en-US" dirty="0"/>
              <a:t>Parameters can be </a:t>
            </a:r>
            <a:r>
              <a:rPr lang="en-US" dirty="0" smtClean="0"/>
              <a:t>defined with </a:t>
            </a:r>
            <a:r>
              <a:rPr lang="en-US" dirty="0"/>
              <a:t>default </a:t>
            </a:r>
            <a:r>
              <a:rPr lang="en-US" dirty="0" smtClean="0"/>
              <a:t>values</a:t>
            </a:r>
          </a:p>
          <a:p>
            <a:r>
              <a:rPr lang="en-US" dirty="0" smtClean="0"/>
              <a:t>Functions </a:t>
            </a:r>
            <a:r>
              <a:rPr lang="en-US" dirty="0"/>
              <a:t>can return values to the calling code</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241414805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944215"/>
          </a:xfrm>
        </p:spPr>
        <p:txBody>
          <a:bodyPr>
            <a:normAutofit/>
          </a:bodyPr>
          <a:lstStyle/>
          <a:p>
            <a:r>
              <a:rPr lang="en-US" dirty="0" smtClean="0"/>
              <a:t>A function definition looks like this:</a:t>
            </a:r>
          </a:p>
          <a:p>
            <a:pPr lvl="1"/>
            <a:r>
              <a:rPr lang="en-US" b="1" dirty="0" err="1" smtClean="0">
                <a:solidFill>
                  <a:srgbClr val="0000FF"/>
                </a:solidFill>
              </a:rPr>
              <a:t>def</a:t>
            </a:r>
            <a:r>
              <a:rPr lang="en-US" dirty="0" smtClean="0">
                <a:solidFill>
                  <a:srgbClr val="0000FF"/>
                </a:solidFill>
              </a:rPr>
              <a:t> </a:t>
            </a:r>
            <a:r>
              <a:rPr lang="en-US" dirty="0" smtClean="0"/>
              <a:t>&lt;</a:t>
            </a:r>
            <a:r>
              <a:rPr lang="en-US" dirty="0" err="1" smtClean="0"/>
              <a:t>my_function_name</a:t>
            </a:r>
            <a:r>
              <a:rPr lang="en-US" dirty="0" smtClean="0"/>
              <a:t>&gt;(parameter)</a:t>
            </a:r>
            <a:r>
              <a:rPr lang="en-US" b="1" dirty="0" smtClean="0">
                <a:solidFill>
                  <a:srgbClr val="0000FF"/>
                </a:solidFill>
              </a:rPr>
              <a:t>:</a:t>
            </a:r>
          </a:p>
          <a:p>
            <a:pPr lvl="2"/>
            <a:r>
              <a:rPr lang="en-US" dirty="0" smtClean="0"/>
              <a:t>Some code</a:t>
            </a:r>
          </a:p>
          <a:p>
            <a:pPr lvl="1"/>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
        <p:nvSpPr>
          <p:cNvPr id="5" name="Rectangle 4"/>
          <p:cNvSpPr/>
          <p:nvPr/>
        </p:nvSpPr>
        <p:spPr>
          <a:xfrm>
            <a:off x="1007436" y="3933056"/>
            <a:ext cx="10513168"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simple function definition with one parameter</a:t>
            </a:r>
          </a:p>
          <a:p>
            <a:r>
              <a:rPr lang="en-GB" sz="1200" dirty="0" smtClean="0">
                <a:solidFill>
                  <a:srgbClr val="008000"/>
                </a:solidFill>
                <a:highlight>
                  <a:srgbClr val="FFFFFF"/>
                </a:highlight>
                <a:latin typeface="Courier New" panose="02070309020205020404" pitchFamily="49" charset="0"/>
              </a:rPr>
              <a:t># A default value for message is defined</a:t>
            </a:r>
            <a:endParaRPr lang="en-GB" sz="1200" dirty="0">
              <a:solidFill>
                <a:srgbClr val="008000"/>
              </a:solidFill>
              <a:highlight>
                <a:srgbClr val="FFFFFF"/>
              </a:highlight>
              <a:latin typeface="Courier New" panose="02070309020205020404" pitchFamily="49" charset="0"/>
            </a:endParaRP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(message</a:t>
            </a:r>
            <a:r>
              <a:rPr lang="en-GB" sz="1200" b="1" dirty="0" smtClean="0">
                <a:solidFill>
                  <a:srgbClr val="0000FF"/>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‘World’</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#The indentation shows the following line is part of the function definition</a:t>
            </a:r>
            <a:endParaRPr lang="en-GB" sz="1200" dirty="0">
              <a:solidFill>
                <a:srgbClr val="008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print</a:t>
            </a:r>
            <a:r>
              <a:rPr lang="en-GB" sz="1200" dirty="0" smtClean="0">
                <a:solidFill>
                  <a:srgbClr val="000000"/>
                </a:solidFill>
                <a:highlight>
                  <a:srgbClr val="FFFFFF"/>
                </a:highlight>
                <a:latin typeface="Courier New" panose="02070309020205020404" pitchFamily="49" charset="0"/>
              </a:rPr>
              <a:t>(‘Hello ‘ + message)</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We can call the function with no parameters and it will use the default value</a:t>
            </a:r>
          </a:p>
          <a:p>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#Or we can supply our own value for ‘message’</a:t>
            </a:r>
          </a:p>
          <a:p>
            <a:r>
              <a:rPr lang="en-GB" sz="1200" dirty="0" err="1">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(‘Everyone’)</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31043522"/>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839416" y="1415673"/>
            <a:ext cx="1051316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a:t>
            </a:r>
            <a:r>
              <a:rPr lang="en-GB" sz="1200" dirty="0">
                <a:solidFill>
                  <a:srgbClr val="008000"/>
                </a:solidFill>
                <a:highlight>
                  <a:srgbClr val="FFFFFF"/>
                </a:highlight>
                <a:latin typeface="Courier New" panose="02070309020205020404" pitchFamily="49" charset="0"/>
              </a:rPr>
              <a:t>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smtClean="0">
                <a:solidFill>
                  <a:srgbClr val="FF0000"/>
                </a:solidFill>
                <a:highlight>
                  <a:srgbClr val="FFFFFF"/>
                </a:highlight>
                <a:latin typeface="Courier New" panose="02070309020205020404" pitchFamily="49" charset="0"/>
              </a:rPr>
              <a:t>'</a:t>
            </a:r>
            <a:r>
              <a:rPr lang="en-GB" sz="1200" dirty="0" smtClean="0">
                <a:solidFill>
                  <a:schemeClr val="tx1">
                    <a:lumMod val="95000"/>
                    <a:lumOff val="5000"/>
                  </a:schemeClr>
                </a:solidFill>
                <a:highlight>
                  <a:srgbClr val="FFFFFF"/>
                </a:highlight>
                <a:latin typeface="Courier New" panose="02070309020205020404" pitchFamily="49" charset="0"/>
              </a:rPr>
              <a:t>)</a:t>
            </a:r>
          </a:p>
          <a:p>
            <a:endParaRPr lang="en-GB" sz="1200" dirty="0" smtClean="0">
              <a:solidFill>
                <a:schemeClr val="tx1">
                  <a:lumMod val="95000"/>
                  <a:lumOff val="5000"/>
                </a:schemeClr>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Here we call the function and assign the returned value to a variable</a:t>
            </a:r>
            <a:endParaRPr lang="en-GB" sz="1200" dirty="0">
              <a:solidFill>
                <a:srgbClr val="008000"/>
              </a:solidFill>
              <a:highlight>
                <a:srgbClr val="FFFFFF"/>
              </a:highlight>
              <a:latin typeface="Courier New" panose="02070309020205020404" pitchFamily="49" charset="0"/>
            </a:endParaRPr>
          </a:p>
          <a:p>
            <a:r>
              <a:rPr lang="en-GB" sz="1200" dirty="0" err="1" smtClean="0">
                <a:solidFill>
                  <a:schemeClr val="tx1">
                    <a:lumMod val="95000"/>
                    <a:lumOff val="5000"/>
                  </a:schemeClr>
                </a:solidFill>
                <a:highlight>
                  <a:srgbClr val="FFFFFF"/>
                </a:highlight>
                <a:latin typeface="Courier New" panose="02070309020205020404" pitchFamily="49" charset="0"/>
              </a:rPr>
              <a:t>sumValue</a:t>
            </a:r>
            <a:r>
              <a:rPr lang="en-GB" sz="1200" dirty="0" smtClean="0">
                <a:solidFill>
                  <a:schemeClr val="tx1">
                    <a:lumMod val="95000"/>
                    <a:lumOff val="5000"/>
                  </a:schemeClr>
                </a:solidFill>
                <a:highlight>
                  <a:srgbClr val="FFFFFF"/>
                </a:highlight>
                <a:latin typeface="Courier New" panose="02070309020205020404" pitchFamily="49" charset="0"/>
              </a:rPr>
              <a:t> = summer(value)</a:t>
            </a:r>
            <a:endParaRPr lang="en-GB" sz="1200" dirty="0">
              <a:solidFill>
                <a:schemeClr val="tx1">
                  <a:lumMod val="95000"/>
                  <a:lumOff val="5000"/>
                </a:schemeClr>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sumValue</a:t>
            </a:r>
            <a:r>
              <a:rPr lang="en-GB"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Scope</a:t>
            </a:r>
            <a:endParaRPr lang="en-US" dirty="0"/>
          </a:p>
        </p:txBody>
      </p:sp>
    </p:spTree>
    <p:extLst>
      <p:ext uri="{BB962C8B-B14F-4D97-AF65-F5344CB8AC3E}">
        <p14:creationId xmlns:p14="http://schemas.microsoft.com/office/powerpoint/2010/main" val="303024606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variable scope?</a:t>
            </a:r>
          </a:p>
          <a:p>
            <a:pPr lvl="1"/>
            <a:r>
              <a:rPr lang="en-US" dirty="0" smtClean="0"/>
              <a:t>Not all variables are accessible from all parts of the program</a:t>
            </a:r>
          </a:p>
          <a:p>
            <a:pPr lvl="1"/>
            <a:r>
              <a:rPr lang="en-US" dirty="0" smtClean="0"/>
              <a:t>Where a variable exists and for how long depends upon how it is defined</a:t>
            </a:r>
          </a:p>
          <a:p>
            <a:pPr lvl="1"/>
            <a:r>
              <a:rPr lang="en-US" dirty="0" smtClean="0"/>
              <a:t>Variables defined in the main body of a file are called </a:t>
            </a:r>
            <a:r>
              <a:rPr lang="en-US" i="1" dirty="0" smtClean="0"/>
              <a:t>global </a:t>
            </a:r>
            <a:r>
              <a:rPr lang="en-US" dirty="0" smtClean="0"/>
              <a:t>variables</a:t>
            </a:r>
          </a:p>
          <a:p>
            <a:pPr lvl="1"/>
            <a:r>
              <a:rPr lang="en-US" dirty="0" smtClean="0"/>
              <a:t>Variables </a:t>
            </a:r>
            <a:r>
              <a:rPr lang="en-US" dirty="0" smtClean="0"/>
              <a:t>defined inside a function are </a:t>
            </a:r>
            <a:r>
              <a:rPr lang="en-US" i="1" dirty="0" smtClean="0"/>
              <a:t>local </a:t>
            </a:r>
            <a:r>
              <a:rPr lang="en-US" dirty="0" smtClean="0"/>
              <a:t>to that </a:t>
            </a:r>
            <a:r>
              <a:rPr lang="en-US" dirty="0" smtClean="0"/>
              <a:t>function</a:t>
            </a:r>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7776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2</a:t>
            </a:r>
            <a:r>
              <a:rPr lang="en-US" sz="4000" baseline="30000" dirty="0"/>
              <a:t>nd</a:t>
            </a:r>
            <a:r>
              <a:rPr lang="en-US" sz="4000" dirty="0"/>
              <a:t> left</a:t>
            </a:r>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Global variables are available to all functions in the module</a:t>
            </a:r>
          </a:p>
          <a:p>
            <a:pPr lvl="1"/>
            <a:r>
              <a:rPr lang="en-US" dirty="0" smtClean="0"/>
              <a:t>Why might this be desirable?</a:t>
            </a:r>
          </a:p>
          <a:p>
            <a:pPr lvl="1"/>
            <a:r>
              <a:rPr lang="en-US" dirty="0" smtClean="0"/>
              <a:t>What drawbacks might this have?</a:t>
            </a:r>
          </a:p>
          <a:p>
            <a:r>
              <a:rPr lang="en-US" dirty="0" smtClean="0"/>
              <a:t>Local variables are lost once the function finishes</a:t>
            </a:r>
          </a:p>
          <a:p>
            <a:pPr lvl="1"/>
            <a:r>
              <a:rPr lang="en-US" dirty="0" smtClean="0"/>
              <a:t>What benefits does this have?</a:t>
            </a:r>
          </a:p>
          <a:p>
            <a:endParaRPr lang="en-US" dirty="0" smtClean="0"/>
          </a:p>
          <a:p>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897540881"/>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3140968"/>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Consider this example – what will the print statement output?</a:t>
            </a:r>
            <a:endParaRPr lang="en-GB" dirty="0"/>
          </a:p>
        </p:txBody>
      </p:sp>
    </p:spTree>
    <p:extLst>
      <p:ext uri="{BB962C8B-B14F-4D97-AF65-F5344CB8AC3E}">
        <p14:creationId xmlns:p14="http://schemas.microsoft.com/office/powerpoint/2010/main" val="189417822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2996952"/>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 </a:t>
            </a:r>
            <a:r>
              <a:rPr lang="en-GB" sz="1600" b="1" dirty="0" smtClean="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The previous example was simple enough – but what will the program output this time?</a:t>
            </a:r>
            <a:endParaRPr lang="en-GB" dirty="0"/>
          </a:p>
        </p:txBody>
      </p:sp>
    </p:spTree>
    <p:extLst>
      <p:ext uri="{BB962C8B-B14F-4D97-AF65-F5344CB8AC3E}">
        <p14:creationId xmlns:p14="http://schemas.microsoft.com/office/powerpoint/2010/main" val="166301929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296143"/>
          </a:xfrm>
        </p:spPr>
        <p:txBody>
          <a:bodyPr>
            <a:normAutofit/>
          </a:bodyPr>
          <a:lstStyle/>
          <a:p>
            <a:r>
              <a:rPr lang="en-US" dirty="0" smtClean="0"/>
              <a:t>Can I access a global variable from inside a function?</a:t>
            </a:r>
          </a:p>
          <a:p>
            <a:pPr lvl="1"/>
            <a:r>
              <a:rPr lang="en-US" dirty="0" smtClean="0"/>
              <a:t>The </a:t>
            </a:r>
            <a:r>
              <a:rPr lang="en-US" b="1" dirty="0" smtClean="0">
                <a:solidFill>
                  <a:srgbClr val="0000FF"/>
                </a:solidFill>
              </a:rPr>
              <a:t>global</a:t>
            </a:r>
            <a:r>
              <a:rPr lang="en-US" dirty="0" smtClean="0"/>
              <a:t> keyword is used to </a:t>
            </a:r>
            <a:r>
              <a:rPr lang="en-US" dirty="0" smtClean="0"/>
              <a:t>reference </a:t>
            </a:r>
            <a:r>
              <a:rPr lang="en-US" dirty="0" smtClean="0"/>
              <a:t>a global </a:t>
            </a:r>
            <a:r>
              <a:rPr lang="en-US" dirty="0" smtClean="0"/>
              <a:t>variable</a:t>
            </a:r>
          </a:p>
        </p:txBody>
      </p:sp>
      <p:sp>
        <p:nvSpPr>
          <p:cNvPr id="3" name="Title 2"/>
          <p:cNvSpPr>
            <a:spLocks noGrp="1"/>
          </p:cNvSpPr>
          <p:nvPr>
            <p:ph type="title"/>
          </p:nvPr>
        </p:nvSpPr>
        <p:spPr/>
        <p:txBody>
          <a:bodyPr/>
          <a:lstStyle/>
          <a:p>
            <a:r>
              <a:rPr lang="en-US" dirty="0" smtClean="0"/>
              <a:t>Scope</a:t>
            </a:r>
            <a:endParaRPr lang="en-US" dirty="0"/>
          </a:p>
        </p:txBody>
      </p:sp>
      <p:sp>
        <p:nvSpPr>
          <p:cNvPr id="5" name="Rectangle 4"/>
          <p:cNvSpPr/>
          <p:nvPr/>
        </p:nvSpPr>
        <p:spPr>
          <a:xfrm>
            <a:off x="1991544" y="2996952"/>
            <a:ext cx="792087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smtClean="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global </a:t>
            </a:r>
            <a:r>
              <a:rPr lang="en-GB" sz="1600" dirty="0" smtClean="0">
                <a:solidFill>
                  <a:srgbClr val="31383D"/>
                </a:solidFill>
                <a:highlight>
                  <a:srgbClr val="FFFFFF"/>
                </a:highlight>
                <a:latin typeface="Courier New" panose="02070309020205020404" pitchFamily="49" charset="0"/>
              </a:rPr>
              <a:t>a</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endParaRPr lang="en-GB" sz="1600" dirty="0">
              <a:solidFill>
                <a:srgbClr val="31383D"/>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98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3384375"/>
          </a:xfrm>
        </p:spPr>
        <p:txBody>
          <a:bodyPr>
            <a:normAutofit/>
          </a:bodyPr>
          <a:lstStyle/>
          <a:p>
            <a:r>
              <a:rPr lang="en-US" dirty="0" smtClean="0"/>
              <a:t>Global variables are bad practice</a:t>
            </a:r>
          </a:p>
          <a:p>
            <a:pPr lvl="1"/>
            <a:r>
              <a:rPr lang="en-US" dirty="0" smtClean="0"/>
              <a:t>Why?</a:t>
            </a:r>
          </a:p>
          <a:p>
            <a:r>
              <a:rPr lang="en-US" dirty="0" smtClean="0"/>
              <a:t>Global </a:t>
            </a:r>
            <a:r>
              <a:rPr lang="en-US" i="1" dirty="0" smtClean="0"/>
              <a:t>constants</a:t>
            </a:r>
            <a:r>
              <a:rPr lang="en-US" dirty="0" smtClean="0"/>
              <a:t> are fine</a:t>
            </a:r>
          </a:p>
          <a:p>
            <a:pPr lvl="1"/>
            <a:r>
              <a:rPr lang="en-US" dirty="0" smtClean="0"/>
              <a:t>What’s the difference?</a:t>
            </a:r>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408440474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Libraries</a:t>
            </a:r>
            <a:endParaRPr lang="en-US" dirty="0"/>
          </a:p>
        </p:txBody>
      </p:sp>
    </p:spTree>
    <p:extLst>
      <p:ext uri="{BB962C8B-B14F-4D97-AF65-F5344CB8AC3E}">
        <p14:creationId xmlns:p14="http://schemas.microsoft.com/office/powerpoint/2010/main" val="24753957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Security</a:t>
            </a:r>
            <a:endParaRPr lang="en-US" dirty="0"/>
          </a:p>
          <a:p>
            <a:pPr lvl="1"/>
            <a:r>
              <a:rPr lang="en-US" dirty="0" smtClean="0"/>
              <a:t>Support</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3143672" y="1415673"/>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 graph</a:t>
            </a:r>
          </a:p>
          <a:p>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plotly</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as</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plotly.graph_objs</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as</a:t>
            </a:r>
            <a:r>
              <a:rPr lang="en-US" sz="1200" dirty="0">
                <a:solidFill>
                  <a:srgbClr val="000000"/>
                </a:solidFill>
                <a:highlight>
                  <a:srgbClr val="FFFFFF"/>
                </a:highlight>
                <a:latin typeface="Courier New" panose="02070309020205020404" pitchFamily="49" charset="0"/>
              </a:rPr>
              <a:t> go</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data1 = </a:t>
            </a:r>
            <a:r>
              <a:rPr lang="en-US" sz="1200" dirty="0" err="1">
                <a:solidFill>
                  <a:srgbClr val="000000"/>
                </a:solidFill>
                <a:highlight>
                  <a:srgbClr val="FFFFFF"/>
                </a:highlight>
                <a:latin typeface="Courier New" panose="02070309020205020404" pitchFamily="49" charset="0"/>
              </a:rPr>
              <a:t>go.Bar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x=</a:t>
            </a:r>
            <a:r>
              <a:rPr lang="en-US" sz="1200" dirty="0">
                <a:solidFill>
                  <a:srgbClr val="FF0000"/>
                </a:solidFill>
                <a:highlight>
                  <a:srgbClr val="FFFFFF"/>
                </a:highlight>
                <a:latin typeface="Courier New" panose="02070309020205020404" pitchFamily="49" charset="0"/>
              </a:rPr>
              <a:t>['python','</a:t>
            </a:r>
            <a:r>
              <a:rPr lang="en-US" sz="1200" dirty="0" err="1">
                <a:solidFill>
                  <a:srgbClr val="FF0000"/>
                </a:solidFill>
                <a:highlight>
                  <a:srgbClr val="FFFFFF"/>
                </a:highlight>
                <a:latin typeface="Courier New" panose="02070309020205020404" pitchFamily="49" charset="0"/>
              </a:rPr>
              <a:t>javascript</a:t>
            </a:r>
            <a:r>
              <a:rPr lang="en-US" sz="1200" dirty="0">
                <a:solidFill>
                  <a:srgbClr val="FF0000"/>
                </a:solidFill>
                <a:highlight>
                  <a:srgbClr val="FFFFFF"/>
                </a:highlight>
                <a:latin typeface="Courier New" panose="02070309020205020404" pitchFamily="49" charset="0"/>
              </a:rPr>
              <a:t>','ruby']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y=</a:t>
            </a:r>
            <a:r>
              <a:rPr lang="en-US" sz="1200" dirty="0">
                <a:solidFill>
                  <a:srgbClr val="FF0000"/>
                </a:solidFill>
                <a:highlight>
                  <a:srgbClr val="FFFFFF"/>
                </a:highlight>
                <a:latin typeface="Courier New" panose="02070309020205020404" pitchFamily="49" charset="0"/>
              </a:rPr>
              <a:t>[160,250,190]</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name=</a:t>
            </a:r>
            <a:r>
              <a:rPr lang="en-US" sz="1200" dirty="0">
                <a:solidFill>
                  <a:srgbClr val="FF0000"/>
                </a:solidFill>
                <a:highlight>
                  <a:srgbClr val="FFFFFF"/>
                </a:highlight>
                <a:latin typeface="Courier New" panose="02070309020205020404" pitchFamily="49" charset="0"/>
              </a:rPr>
              <a:t>'US'</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data2 = </a:t>
            </a:r>
            <a:r>
              <a:rPr lang="en-US" sz="1200" dirty="0" err="1">
                <a:solidFill>
                  <a:srgbClr val="000000"/>
                </a:solidFill>
                <a:highlight>
                  <a:srgbClr val="FFFFFF"/>
                </a:highlight>
                <a:latin typeface="Courier New" panose="02070309020205020404" pitchFamily="49" charset="0"/>
              </a:rPr>
              <a:t>go.Bar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x=</a:t>
            </a:r>
            <a:r>
              <a:rPr lang="en-US" sz="1200" dirty="0">
                <a:solidFill>
                  <a:srgbClr val="FF0000"/>
                </a:solidFill>
                <a:highlight>
                  <a:srgbClr val="FFFFFF"/>
                </a:highlight>
                <a:latin typeface="Courier New" panose="02070309020205020404" pitchFamily="49" charset="0"/>
              </a:rPr>
              <a:t>['python','</a:t>
            </a:r>
            <a:r>
              <a:rPr lang="en-US" sz="1200" dirty="0" err="1">
                <a:solidFill>
                  <a:srgbClr val="FF0000"/>
                </a:solidFill>
                <a:highlight>
                  <a:srgbClr val="FFFFFF"/>
                </a:highlight>
                <a:latin typeface="Courier New" panose="02070309020205020404" pitchFamily="49" charset="0"/>
              </a:rPr>
              <a:t>javascript</a:t>
            </a:r>
            <a:r>
              <a:rPr lang="en-US" sz="1200" dirty="0">
                <a:solidFill>
                  <a:srgbClr val="FF0000"/>
                </a:solidFill>
                <a:highlight>
                  <a:srgbClr val="FFFFFF"/>
                </a:highlight>
                <a:latin typeface="Courier New" panose="02070309020205020404" pitchFamily="49" charset="0"/>
              </a:rPr>
              <a:t>','ruby']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y=</a:t>
            </a:r>
            <a:r>
              <a:rPr lang="en-US" sz="1200" dirty="0">
                <a:solidFill>
                  <a:srgbClr val="FF0000"/>
                </a:solidFill>
                <a:highlight>
                  <a:srgbClr val="FFFFFF"/>
                </a:highlight>
                <a:latin typeface="Courier New" panose="02070309020205020404" pitchFamily="49" charset="0"/>
              </a:rPr>
              <a:t>[350,50,220]</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name=</a:t>
            </a:r>
            <a:r>
              <a:rPr lang="en-US" sz="1200" dirty="0">
                <a:solidFill>
                  <a:srgbClr val="FF0000"/>
                </a:solidFill>
                <a:highlight>
                  <a:srgbClr val="FFFFFF"/>
                </a:highlight>
                <a:latin typeface="Courier New" panose="02070309020205020404" pitchFamily="49" charset="0"/>
              </a:rPr>
              <a:t>'EU'</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 = </a:t>
            </a:r>
            <a:r>
              <a:rPr lang="en-US" sz="1200" dirty="0">
                <a:solidFill>
                  <a:srgbClr val="FF0000"/>
                </a:solidFill>
                <a:highlight>
                  <a:srgbClr val="FFFFFF"/>
                </a:highlight>
                <a:latin typeface="Courier New" panose="02070309020205020404" pitchFamily="49" charset="0"/>
              </a:rPr>
              <a:t>[ data1, data2 ]</a:t>
            </a:r>
          </a:p>
          <a:p>
            <a:r>
              <a:rPr lang="en-US" sz="1200" dirty="0">
                <a:solidFill>
                  <a:srgbClr val="000000"/>
                </a:solidFill>
                <a:highlight>
                  <a:srgbClr val="FFFFFF"/>
                </a:highlight>
                <a:latin typeface="Courier New" panose="02070309020205020404" pitchFamily="49" charset="0"/>
              </a:rPr>
              <a:t>layout = </a:t>
            </a:r>
            <a:r>
              <a:rPr lang="en-US" sz="1200" dirty="0" err="1">
                <a:solidFill>
                  <a:srgbClr val="000000"/>
                </a:solidFill>
                <a:highlight>
                  <a:srgbClr val="FFFFFF"/>
                </a:highlight>
                <a:latin typeface="Courier New" panose="02070309020205020404" pitchFamily="49" charset="0"/>
              </a:rPr>
              <a:t>go.Layout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barmode</a:t>
            </a:r>
            <a:r>
              <a:rPr lang="en-US" sz="1200" dirty="0">
                <a:solidFill>
                  <a:srgbClr val="000000"/>
                </a:solidFill>
                <a:highlight>
                  <a:srgbClr val="FFFFFF"/>
                </a:highlight>
                <a:latin typeface="Courier New" panose="02070309020205020404" pitchFamily="49" charset="0"/>
              </a:rPr>
              <a:t> = 'group'</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fig = </a:t>
            </a:r>
            <a:r>
              <a:rPr lang="en-US" sz="1200" dirty="0" err="1">
                <a:solidFill>
                  <a:srgbClr val="000000"/>
                </a:solidFill>
                <a:highlight>
                  <a:srgbClr val="FFFFFF"/>
                </a:highlight>
                <a:latin typeface="Courier New" panose="02070309020205020404" pitchFamily="49" charset="0"/>
              </a:rPr>
              <a:t>go.Figure</a:t>
            </a:r>
            <a:r>
              <a:rPr lang="en-US" sz="1200" dirty="0">
                <a:solidFill>
                  <a:srgbClr val="000000"/>
                </a:solidFill>
                <a:highlight>
                  <a:srgbClr val="FFFFFF"/>
                </a:highlight>
                <a:latin typeface="Courier New" panose="02070309020205020404" pitchFamily="49" charset="0"/>
              </a:rPr>
              <a:t>(data = data, layout=layout)</a:t>
            </a:r>
          </a:p>
          <a:p>
            <a:r>
              <a:rPr lang="en-US" sz="1200" dirty="0" err="1" smtClean="0">
                <a:solidFill>
                  <a:srgbClr val="000000"/>
                </a:solidFill>
                <a:highlight>
                  <a:srgbClr val="FFFFFF"/>
                </a:highlight>
                <a:latin typeface="Courier New" panose="02070309020205020404" pitchFamily="49" charset="0"/>
              </a:rPr>
              <a:t>py.offline.plot</a:t>
            </a:r>
            <a:r>
              <a:rPr lang="en-US" sz="1200" dirty="0" smtClean="0">
                <a:solidFill>
                  <a:srgbClr val="000000"/>
                </a:solidFill>
                <a:highlight>
                  <a:srgbClr val="FFFFFF"/>
                </a:highlight>
                <a:latin typeface="Courier New" panose="02070309020205020404" pitchFamily="49" charset="0"/>
              </a:rPr>
              <a:t>(data)</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2"/>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Debugging</a:t>
            </a:r>
            <a:endParaRPr lang="en-US" dirty="0"/>
          </a:p>
        </p:txBody>
      </p:sp>
    </p:spTree>
    <p:extLst>
      <p:ext uri="{BB962C8B-B14F-4D97-AF65-F5344CB8AC3E}">
        <p14:creationId xmlns:p14="http://schemas.microsoft.com/office/powerpoint/2010/main" val="3487842256"/>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‘debugging’?</a:t>
            </a:r>
          </a:p>
          <a:p>
            <a:pPr lvl="1"/>
            <a:r>
              <a:rPr lang="en-GB" dirty="0"/>
              <a:t>Identifying and correcting errors in </a:t>
            </a:r>
            <a:r>
              <a:rPr lang="en-GB" dirty="0" smtClean="0"/>
              <a:t>a program</a:t>
            </a:r>
          </a:p>
          <a:p>
            <a:r>
              <a:rPr lang="en-GB" dirty="0" smtClean="0"/>
              <a:t>Types of bug</a:t>
            </a:r>
          </a:p>
          <a:p>
            <a:pPr lvl="1"/>
            <a:r>
              <a:rPr lang="en-GB" dirty="0" smtClean="0"/>
              <a:t>Cosmetic</a:t>
            </a:r>
          </a:p>
          <a:p>
            <a:pPr lvl="1"/>
            <a:r>
              <a:rPr lang="en-GB" dirty="0" smtClean="0"/>
              <a:t>Logical or semantic</a:t>
            </a:r>
          </a:p>
          <a:p>
            <a:pPr lvl="1"/>
            <a:r>
              <a:rPr lang="en-GB" dirty="0" smtClean="0"/>
              <a:t>Runtime</a:t>
            </a:r>
            <a:endParaRPr lang="en-GB" dirty="0" smtClean="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Strategies</a:t>
            </a:r>
          </a:p>
          <a:p>
            <a:pPr lvl="1"/>
            <a:r>
              <a:rPr lang="en-US" dirty="0" smtClean="0"/>
              <a:t>Replication, replication, replication</a:t>
            </a:r>
          </a:p>
          <a:p>
            <a:pPr lvl="2"/>
            <a:r>
              <a:rPr lang="en-GB" dirty="0" smtClean="0"/>
              <a:t>The </a:t>
            </a:r>
            <a:r>
              <a:rPr lang="en-GB" dirty="0"/>
              <a:t>m</a:t>
            </a:r>
            <a:r>
              <a:rPr lang="en-GB" dirty="0" smtClean="0"/>
              <a:t>ost </a:t>
            </a:r>
            <a:r>
              <a:rPr lang="en-GB" dirty="0"/>
              <a:t>important factor in fixing a bug is being able to replicate </a:t>
            </a:r>
            <a:r>
              <a:rPr lang="en-GB" dirty="0" smtClean="0"/>
              <a:t>it</a:t>
            </a:r>
          </a:p>
          <a:p>
            <a:pPr lvl="1"/>
            <a:r>
              <a:rPr lang="en-US" dirty="0" smtClean="0"/>
              <a:t>Console logging</a:t>
            </a:r>
          </a:p>
          <a:p>
            <a:pPr lvl="2"/>
            <a:r>
              <a:rPr lang="en-GB" dirty="0"/>
              <a:t>Output variables to console </a:t>
            </a:r>
            <a:r>
              <a:rPr lang="en-GB" dirty="0" smtClean="0"/>
              <a:t>for inspection </a:t>
            </a:r>
            <a:r>
              <a:rPr lang="en-GB" dirty="0"/>
              <a:t>during </a:t>
            </a:r>
            <a:r>
              <a:rPr lang="en-GB" dirty="0" smtClean="0"/>
              <a:t>execution</a:t>
            </a:r>
          </a:p>
          <a:p>
            <a:pPr lvl="1"/>
            <a:r>
              <a:rPr lang="en-US" dirty="0"/>
              <a:t>Stack </a:t>
            </a:r>
            <a:r>
              <a:rPr lang="en-US" dirty="0" smtClean="0"/>
              <a:t>trace</a:t>
            </a:r>
          </a:p>
          <a:p>
            <a:pPr lvl="2"/>
            <a:r>
              <a:rPr lang="en-GB" dirty="0"/>
              <a:t>When provided by an exception can point to the precise line of code that is causing the </a:t>
            </a:r>
            <a:r>
              <a:rPr lang="en-GB" dirty="0" smtClean="0"/>
              <a:t>problem</a:t>
            </a:r>
          </a:p>
          <a:p>
            <a:pPr lvl="1"/>
            <a:r>
              <a:rPr lang="en-US" dirty="0"/>
              <a:t>Debugger </a:t>
            </a:r>
            <a:r>
              <a:rPr lang="en-US" dirty="0" smtClean="0"/>
              <a:t>instrumentation</a:t>
            </a:r>
          </a:p>
          <a:p>
            <a:pPr lvl="2"/>
            <a:r>
              <a:rPr lang="en-US" dirty="0" smtClean="0"/>
              <a:t>Breakpoints</a:t>
            </a:r>
          </a:p>
          <a:p>
            <a:pPr lvl="2"/>
            <a:r>
              <a:rPr lang="en-US" dirty="0" smtClean="0"/>
              <a:t>Stepping through or into</a:t>
            </a:r>
          </a:p>
          <a:p>
            <a:pPr lvl="2"/>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Debugging: Examples</a:t>
            </a:r>
            <a:endParaRPr lang="en-US" dirty="0"/>
          </a:p>
        </p:txBody>
      </p:sp>
      <p:sp>
        <p:nvSpPr>
          <p:cNvPr id="5" name="Rectangle 4"/>
          <p:cNvSpPr/>
          <p:nvPr/>
        </p:nvSpPr>
        <p:spPr>
          <a:xfrm>
            <a:off x="609600" y="1484784"/>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Examples of various bugs</a:t>
            </a:r>
            <a:endParaRPr lang="en-US" sz="1200" dirty="0">
              <a:solidFill>
                <a:srgbClr val="008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Cosmetic bug</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'There are </a:t>
            </a:r>
            <a:r>
              <a:rPr lang="en-US" sz="1200" dirty="0" err="1">
                <a:solidFill>
                  <a:srgbClr val="008000"/>
                </a:solidFill>
                <a:highlight>
                  <a:srgbClr val="FFFFFF"/>
                </a:highlight>
                <a:latin typeface="Courier New" panose="02070309020205020404" pitchFamily="49" charset="0"/>
              </a:rPr>
              <a:t>tpyos</a:t>
            </a:r>
            <a:r>
              <a:rPr lang="en-US" sz="1200" dirty="0">
                <a:solidFill>
                  <a:srgbClr val="008000"/>
                </a:solidFill>
                <a:highlight>
                  <a:srgbClr val="FFFFFF"/>
                </a:highlight>
                <a:latin typeface="Courier New" panose="02070309020205020404" pitchFamily="49" charset="0"/>
              </a:rPr>
              <a:t> in this </a:t>
            </a:r>
            <a:r>
              <a:rPr lang="en-US" sz="1200" dirty="0" err="1">
                <a:solidFill>
                  <a:srgbClr val="008000"/>
                </a:solidFill>
                <a:highlight>
                  <a:srgbClr val="FFFFFF"/>
                </a:highlight>
                <a:latin typeface="Courier New" panose="02070309020205020404" pitchFamily="49" charset="0"/>
              </a:rPr>
              <a:t>setnance</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Logical bug</a:t>
            </a:r>
          </a:p>
          <a:p>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'a'</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'series'</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'of'</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'string'</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'values'</a:t>
            </a:r>
            <a:r>
              <a:rPr lang="en-US" sz="1200" dirty="0">
                <a:solidFill>
                  <a:srgbClr val="000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index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range</a:t>
            </a:r>
            <a:r>
              <a:rPr lang="en-US" sz="1200" dirty="0">
                <a:solidFill>
                  <a:srgbClr val="000000"/>
                </a:solidFill>
                <a:highlight>
                  <a:srgbClr val="FFFFFF"/>
                </a:highlight>
                <a:latin typeface="Courier New" panose="02070309020205020404" pitchFamily="49" charset="0"/>
              </a:rPr>
              <a:t>(1, </a:t>
            </a:r>
            <a:r>
              <a:rPr lang="en-US" sz="1200" b="1" dirty="0" err="1">
                <a:solidFill>
                  <a:srgbClr val="0000FF"/>
                </a:solidFill>
                <a:highlight>
                  <a:srgbClr val="FFFFFF"/>
                </a:highlight>
                <a:latin typeface="Courier New" panose="02070309020205020404" pitchFamily="49" charset="0"/>
              </a:rPr>
              <a:t>len</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[index])</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Runtime bug</a:t>
            </a: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'21.4'</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'113.1'</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'ps3'</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'84.5'</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'3ds'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'11.7'</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'9.3'</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while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is not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'all'</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total)</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Exercises/Debugging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158466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Debugging Solution</a:t>
            </a:r>
            <a:endParaRPr lang="en-US" dirty="0"/>
          </a:p>
        </p:txBody>
      </p:sp>
      <p:sp>
        <p:nvSpPr>
          <p:cNvPr id="5" name="Rectangle 4"/>
          <p:cNvSpPr/>
          <p:nvPr/>
        </p:nvSpPr>
        <p:spPr>
          <a:xfrm>
            <a:off x="609600" y="1484784"/>
            <a:ext cx="10742984"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string values to numbers since we'll be adding them later</a:t>
            </a:r>
            <a:endParaRPr lang="en-GB" sz="1200" dirty="0" smtClean="0">
              <a:solidFill>
                <a:srgbClr val="008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21.4,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FF"/>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113.1, </a:t>
            </a:r>
            <a:r>
              <a:rPr lang="en-US" sz="1200" dirty="0">
                <a:solidFill>
                  <a:srgbClr val="008000"/>
                </a:solidFill>
                <a:highlight>
                  <a:srgbClr val="FFFFFF"/>
                </a:highlight>
                <a:latin typeface="Courier New" panose="02070309020205020404" pitchFamily="49" charset="0"/>
              </a:rPr>
              <a:t>'ps3'</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84.5, </a:t>
            </a:r>
            <a:r>
              <a:rPr lang="en-US" sz="1200" dirty="0">
                <a:solidFill>
                  <a:srgbClr val="008000"/>
                </a:solidFill>
                <a:highlight>
                  <a:srgbClr val="FFFFFF"/>
                </a:highlight>
                <a:latin typeface="Courier New" panose="02070309020205020404" pitchFamily="49" charset="0"/>
              </a:rPr>
              <a:t>'3ds'</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11.7,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9.3}</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is not to != since is not compares to see if it's the same object</a:t>
            </a:r>
          </a:p>
          <a:p>
            <a:r>
              <a:rPr lang="en-GB" sz="1200" dirty="0">
                <a:solidFill>
                  <a:srgbClr val="008000"/>
                </a:solidFill>
                <a:highlight>
                  <a:srgbClr val="FFFFFF"/>
                </a:highlight>
                <a:latin typeface="Courier New" panose="02070309020205020404" pitchFamily="49" charset="0"/>
              </a:rPr>
              <a:t># We're only interested in value</a:t>
            </a:r>
            <a:endParaRPr lang="en-US" sz="1200" dirty="0">
              <a:solidFill>
                <a:srgbClr val="008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while</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 </a:t>
            </a:r>
            <a:r>
              <a:rPr lang="en-GB" sz="1200" dirty="0">
                <a:solidFill>
                  <a:srgbClr val="000000"/>
                </a:solidFill>
                <a:highlight>
                  <a:srgbClr val="FFFFFF"/>
                </a:highlight>
                <a:latin typeface="Courier New" panose="02070309020205020404" pitchFamily="49" charset="0"/>
              </a:rPr>
              <a:t>Hold onto the original input value to output later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selection</a:t>
            </a:r>
          </a:p>
          <a:p>
            <a:r>
              <a:rPr lang="en-GB" sz="1200" dirty="0">
                <a:solidFill>
                  <a:srgbClr val="008000"/>
                </a:solidFill>
                <a:highlight>
                  <a:srgbClr val="FFFFFF"/>
                </a:highlight>
                <a:latin typeface="Courier New" panose="02070309020205020404" pitchFamily="49" charset="0"/>
              </a:rPr>
              <a:t># Convert the input value to lowercase since our keys are all lowercase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selection.</a:t>
            </a:r>
            <a:r>
              <a:rPr lang="en-US" sz="1200" b="1" dirty="0" err="1">
                <a:solidFill>
                  <a:srgbClr val="0000FF"/>
                </a:solidFill>
                <a:highlight>
                  <a:srgbClr val="FFFFFF"/>
                </a:highlight>
                <a:latin typeface="Courier New" panose="02070309020205020404" pitchFamily="49" charset="0"/>
              </a:rPr>
              <a:t>lower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'all'</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total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game sales for all platforms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#Add an else condition to check the key is present before we try to get the associated value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in</a:t>
            </a:r>
            <a:r>
              <a:rPr lang="en-US" sz="1200" dirty="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err="1">
                <a:solidFill>
                  <a:srgbClr val="0000FF"/>
                </a:solidFill>
                <a:highlight>
                  <a:srgbClr val="FFFFFF"/>
                </a:highlight>
                <a:latin typeface="Courier New" panose="02070309020205020404" pitchFamily="49" charset="0"/>
              </a:rPr>
              <a:t>keys</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#Output an error message if we can't find the value and we're not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'end':</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'Sorry, </a:t>
            </a:r>
            <a:r>
              <a:rPr lang="en-US" sz="1200" dirty="0" err="1">
                <a:solidFill>
                  <a:srgbClr val="008000"/>
                </a:solidFill>
                <a:highlight>
                  <a:srgbClr val="FFFFFF"/>
                </a:highlight>
                <a:latin typeface="Courier New" panose="02070309020205020404" pitchFamily="49" charset="0"/>
              </a:rPr>
              <a:t>couldn</a:t>
            </a:r>
            <a:r>
              <a:rPr lang="en-US" sz="1200" dirty="0">
                <a:solidFill>
                  <a:srgbClr val="008000"/>
                </a:solidFill>
                <a:highlight>
                  <a:srgbClr val="FFFFFF"/>
                </a:highlight>
                <a:latin typeface="Courier New" panose="02070309020205020404" pitchFamily="49" charset="0"/>
              </a:rPr>
              <a:t>\'t find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Output a message if we're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'Goodbye</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5980163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File Handling</a:t>
            </a:r>
            <a:endParaRPr lang="en-US" dirty="0"/>
          </a:p>
        </p:txBody>
      </p:sp>
    </p:spTree>
    <p:extLst>
      <p:ext uri="{BB962C8B-B14F-4D97-AF65-F5344CB8AC3E}">
        <p14:creationId xmlns:p14="http://schemas.microsoft.com/office/powerpoint/2010/main" val="4152593917"/>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 – JSON, XML, CSV, TXT, BIN, DOC, XLS, PPT</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2574014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pPr lvl="1"/>
            <a:r>
              <a:rPr lang="en-US" dirty="0" smtClean="0"/>
              <a:t>What’s the ‘path’ to the file?</a:t>
            </a:r>
          </a:p>
          <a:p>
            <a:pPr lvl="2"/>
            <a:r>
              <a:rPr lang="en-US" dirty="0" smtClean="0"/>
              <a:t>The route from the root of the drive to the file</a:t>
            </a:r>
          </a:p>
          <a:p>
            <a:pPr lvl="2"/>
            <a:r>
              <a:rPr lang="en-US" dirty="0" smtClean="0"/>
              <a:t>Operating systems express paths differently</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2677945179"/>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457200" lvl="2" indent="-457200"/>
            <a:r>
              <a:rPr lang="en-US" dirty="0"/>
              <a:t>How do we account for the differences in path syntax between operating systems?</a:t>
            </a:r>
          </a:p>
          <a:p>
            <a:pPr lvl="1"/>
            <a:r>
              <a:rPr lang="en-US" dirty="0" smtClean="0"/>
              <a:t>In Python, use the </a:t>
            </a:r>
            <a:r>
              <a:rPr lang="en-US" dirty="0" err="1" smtClean="0"/>
              <a:t>os.path</a:t>
            </a:r>
            <a:r>
              <a:rPr lang="en-US" dirty="0" smtClean="0"/>
              <a:t> module</a:t>
            </a:r>
          </a:p>
          <a:p>
            <a:pPr lvl="1"/>
            <a:r>
              <a:rPr lang="en-US" dirty="0" smtClean="0"/>
              <a:t>Python always loads the path module suitable for the operating system it is running on</a:t>
            </a:r>
          </a:p>
          <a:p>
            <a:pPr lvl="1"/>
            <a:r>
              <a:rPr lang="en-US" dirty="0" smtClean="0"/>
              <a:t>Specific modules can be loaded to manipulate paths that are always in one of the different formats</a:t>
            </a:r>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1106993298"/>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340586745"/>
              </p:ext>
            </p:extLst>
          </p:nvPr>
        </p:nvGraphicFramePr>
        <p:xfrm>
          <a:off x="695400" y="1700808"/>
          <a:ext cx="10945216" cy="1483360"/>
        </p:xfrm>
        <a:graphic>
          <a:graphicData uri="http://schemas.openxmlformats.org/drawingml/2006/table">
            <a:tbl>
              <a:tblPr firstRow="1" bandRow="1">
                <a:tableStyleId>{5C22544A-7EE6-4342-B048-85BDC9FD1C3A}</a:tableStyleId>
              </a:tblPr>
              <a:tblGrid>
                <a:gridCol w="1412717"/>
                <a:gridCol w="6125026"/>
                <a:gridCol w="3407473"/>
              </a:tblGrid>
              <a:tr h="37084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MacOS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en-US" dirty="0"/>
                    </a:p>
                  </a:txBody>
                  <a:tcPr/>
                </a:tc>
                <a:tc>
                  <a:txBody>
                    <a:bodyPr/>
                    <a:lstStyle/>
                    <a:p>
                      <a:pPr marL="0" indent="0">
                        <a:buFont typeface="Arial" panose="020B0604020202020204" pitchFamily="34" charset="0"/>
                        <a:buNone/>
                      </a:pPr>
                      <a:r>
                        <a:rPr lang="en-US" dirty="0" err="1" smtClean="0"/>
                        <a:t>macpath</a:t>
                      </a:r>
                      <a:endParaRPr lang="en-US" dirty="0"/>
                    </a:p>
                  </a:txBody>
                  <a:tcPr/>
                </a:tc>
              </a:tr>
            </a:tbl>
          </a:graphicData>
        </a:graphic>
      </p:graphicFrame>
    </p:spTree>
    <p:extLst>
      <p:ext uri="{BB962C8B-B14F-4D97-AF65-F5344CB8AC3E}">
        <p14:creationId xmlns:p14="http://schemas.microsoft.com/office/powerpoint/2010/main" val="1238432229"/>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File IO: Path Examples</a:t>
            </a:r>
            <a:endParaRPr lang="en-US" dirty="0"/>
          </a:p>
        </p:txBody>
      </p:sp>
    </p:spTree>
    <p:extLst>
      <p:ext uri="{BB962C8B-B14F-4D97-AF65-F5344CB8AC3E}">
        <p14:creationId xmlns:p14="http://schemas.microsoft.com/office/powerpoint/2010/main" val="3224124106"/>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How do we open a file?</a:t>
            </a:r>
          </a:p>
          <a:p>
            <a:pPr lvl="1"/>
            <a:r>
              <a:rPr lang="en-US" dirty="0" smtClean="0"/>
              <a:t>open(</a:t>
            </a:r>
            <a:r>
              <a:rPr lang="en-US" i="1" dirty="0" smtClean="0"/>
              <a:t>name[,mode[,buffering]]</a:t>
            </a:r>
            <a:r>
              <a:rPr lang="en-US" dirty="0" smtClean="0"/>
              <a:t>)</a:t>
            </a:r>
          </a:p>
          <a:p>
            <a:pPr lvl="2"/>
            <a:r>
              <a:rPr lang="en-US" dirty="0" smtClean="0"/>
              <a:t>name – file name to be opened</a:t>
            </a:r>
          </a:p>
          <a:p>
            <a:pPr lvl="2"/>
            <a:r>
              <a:rPr lang="en-US" dirty="0" smtClean="0"/>
              <a:t>mode – string indicating how the file is to be opened</a:t>
            </a:r>
          </a:p>
          <a:p>
            <a:pPr lvl="3"/>
            <a:r>
              <a:rPr lang="en-US" dirty="0" smtClean="0"/>
              <a:t>r – for reading</a:t>
            </a:r>
          </a:p>
          <a:p>
            <a:pPr lvl="3"/>
            <a:r>
              <a:rPr lang="en-US" dirty="0" smtClean="0"/>
              <a:t>w – for writing</a:t>
            </a:r>
          </a:p>
          <a:p>
            <a:pPr lvl="3"/>
            <a:r>
              <a:rPr lang="en-US" dirty="0" smtClean="0"/>
              <a:t>a – for appending</a:t>
            </a:r>
          </a:p>
          <a:p>
            <a:pPr lvl="3"/>
            <a:r>
              <a:rPr lang="en-US" dirty="0" smtClean="0"/>
              <a:t>defaults to ‘r’</a:t>
            </a:r>
          </a:p>
          <a:p>
            <a:pPr lvl="2"/>
            <a:r>
              <a:rPr lang="en-US" dirty="0" smtClean="0"/>
              <a:t>buffering – optional argument indicating desired buffer size</a:t>
            </a:r>
          </a:p>
          <a:p>
            <a:pPr lvl="3"/>
            <a:r>
              <a:rPr lang="en-US" dirty="0" smtClean="0"/>
              <a:t>0 – </a:t>
            </a:r>
            <a:r>
              <a:rPr lang="en-US" dirty="0" err="1" smtClean="0"/>
              <a:t>unbuffered</a:t>
            </a:r>
            <a:endParaRPr lang="en-US" dirty="0" smtClean="0"/>
          </a:p>
          <a:p>
            <a:pPr lvl="3"/>
            <a:r>
              <a:rPr lang="en-US" dirty="0" smtClean="0"/>
              <a:t>1 – line buffered</a:t>
            </a:r>
          </a:p>
          <a:p>
            <a:pPr lvl="3"/>
            <a:r>
              <a:rPr lang="en-US" dirty="0" smtClean="0"/>
              <a:t>any other positive value in bytes</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870467808"/>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But I want to read </a:t>
            </a:r>
            <a:r>
              <a:rPr lang="en-US" i="1" dirty="0" smtClean="0"/>
              <a:t>and</a:t>
            </a:r>
            <a:r>
              <a:rPr lang="en-US" dirty="0" smtClean="0"/>
              <a:t> write!</a:t>
            </a:r>
          </a:p>
          <a:p>
            <a:pPr lvl="1"/>
            <a:r>
              <a:rPr lang="en-US" dirty="0" smtClean="0"/>
              <a:t>append a ‘+’ to the mode to open the file for updating (reading and writing)</a:t>
            </a:r>
          </a:p>
          <a:p>
            <a:pPr lvl="2"/>
            <a:r>
              <a:rPr lang="en-US" dirty="0" smtClean="0"/>
              <a:t>r+, w+, a+</a:t>
            </a:r>
            <a:endParaRPr lang="en-US" dirty="0"/>
          </a:p>
          <a:p>
            <a:pPr lvl="1"/>
            <a:r>
              <a:rPr lang="en-US" dirty="0" smtClean="0"/>
              <a:t>note that ‘w+’ truncates the file</a:t>
            </a:r>
          </a:p>
          <a:p>
            <a:pPr lvl="1"/>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62258865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But what about binary data?</a:t>
            </a:r>
          </a:p>
          <a:p>
            <a:pPr lvl="1"/>
            <a:r>
              <a:rPr lang="en-US" dirty="0" smtClean="0"/>
              <a:t>open() defaults to text mode</a:t>
            </a:r>
          </a:p>
          <a:p>
            <a:pPr lvl="1"/>
            <a:r>
              <a:rPr lang="en-US" dirty="0" smtClean="0"/>
              <a:t>append ‘b’ to the mode for binary on systems that differentiate between text and binary data</a:t>
            </a:r>
            <a:endParaRPr lang="en-US" dirty="0"/>
          </a:p>
          <a:p>
            <a:pPr lvl="2"/>
            <a:r>
              <a:rPr lang="en-US" dirty="0" err="1" smtClean="0"/>
              <a:t>rb</a:t>
            </a:r>
            <a:r>
              <a:rPr lang="en-US" dirty="0" smtClean="0"/>
              <a:t>, </a:t>
            </a:r>
            <a:r>
              <a:rPr lang="en-US" dirty="0" err="1" smtClean="0"/>
              <a:t>wb</a:t>
            </a:r>
            <a:r>
              <a:rPr lang="en-US" dirty="0" smtClean="0"/>
              <a:t>, </a:t>
            </a:r>
            <a:r>
              <a:rPr lang="en-US" dirty="0" err="1" smtClean="0"/>
              <a:t>ab</a:t>
            </a:r>
            <a:endParaRPr lang="en-US" dirty="0" smtClean="0"/>
          </a:p>
          <a:p>
            <a:pPr lvl="1"/>
            <a:r>
              <a:rPr lang="en-US" dirty="0" smtClean="0"/>
              <a:t>Has no effect on systems that don’t differentiate</a:t>
            </a:r>
          </a:p>
          <a:p>
            <a:pPr lvl="1"/>
            <a:endParaRPr lang="en-US" dirty="0" smtClean="0"/>
          </a:p>
          <a:p>
            <a:pPr marL="914400" lvl="2"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176079725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Can I delete files?</a:t>
            </a:r>
          </a:p>
          <a:p>
            <a:pPr lvl="1"/>
            <a:r>
              <a:rPr lang="en-US" dirty="0" err="1" smtClean="0"/>
              <a:t>os.remove</a:t>
            </a:r>
            <a:r>
              <a:rPr lang="en-US" dirty="0" smtClean="0"/>
              <a:t>(</a:t>
            </a:r>
            <a:r>
              <a:rPr lang="en-US" i="1" dirty="0" smtClean="0"/>
              <a:t>path</a:t>
            </a:r>
            <a:r>
              <a:rPr lang="en-US" dirty="0" smtClean="0"/>
              <a:t>)</a:t>
            </a:r>
          </a:p>
          <a:p>
            <a:r>
              <a:rPr lang="en-US" dirty="0" smtClean="0"/>
              <a:t>What about directories?</a:t>
            </a:r>
          </a:p>
          <a:p>
            <a:pPr lvl="1"/>
            <a:r>
              <a:rPr lang="en-US" dirty="0" err="1" smtClean="0"/>
              <a:t>os.rmdir</a:t>
            </a:r>
            <a:r>
              <a:rPr lang="en-US" dirty="0" smtClean="0"/>
              <a:t>(</a:t>
            </a:r>
            <a:r>
              <a:rPr lang="en-US" i="1" dirty="0" smtClean="0"/>
              <a:t>path</a:t>
            </a:r>
            <a:r>
              <a:rPr lang="en-US" dirty="0" smtClean="0"/>
              <a:t>)</a:t>
            </a:r>
            <a:endParaRPr lang="en-US" dirty="0"/>
          </a:p>
          <a:p>
            <a:pPr lvl="1"/>
            <a:r>
              <a:rPr lang="en-US" dirty="0" err="1" smtClean="0"/>
              <a:t>os.removedirs</a:t>
            </a:r>
            <a:r>
              <a:rPr lang="en-US" dirty="0" smtClean="0"/>
              <a:t>(</a:t>
            </a:r>
            <a:r>
              <a:rPr lang="en-US" i="1" dirty="0" smtClean="0"/>
              <a:t>path</a:t>
            </a:r>
            <a:r>
              <a:rPr lang="en-US" dirty="0" smtClean="0"/>
              <a:t>)</a:t>
            </a:r>
            <a:endParaRPr lang="en-US" dirty="0"/>
          </a:p>
          <a:p>
            <a:r>
              <a:rPr lang="en-US" dirty="0" smtClean="0"/>
              <a:t>Can I do anything else?</a:t>
            </a:r>
          </a:p>
          <a:p>
            <a:pPr lvl="1"/>
            <a:r>
              <a:rPr lang="en-US" dirty="0" err="1" smtClean="0"/>
              <a:t>os.listdir</a:t>
            </a:r>
            <a:r>
              <a:rPr lang="en-US" dirty="0" smtClean="0"/>
              <a:t>(</a:t>
            </a:r>
            <a:r>
              <a:rPr lang="en-US" i="1" dirty="0"/>
              <a:t>path</a:t>
            </a:r>
            <a:r>
              <a:rPr lang="en-US" dirty="0" smtClean="0"/>
              <a:t>)</a:t>
            </a:r>
          </a:p>
          <a:p>
            <a:pPr lvl="1"/>
            <a:r>
              <a:rPr lang="en-US" dirty="0" err="1" smtClean="0"/>
              <a:t>os.rename</a:t>
            </a:r>
            <a:r>
              <a:rPr lang="en-US" dirty="0" smtClean="0"/>
              <a:t>(</a:t>
            </a:r>
            <a:r>
              <a:rPr lang="en-US" i="1" dirty="0" err="1" smtClean="0"/>
              <a:t>src,dest</a:t>
            </a:r>
            <a:r>
              <a:rPr lang="en-US" dirty="0" smtClean="0"/>
              <a:t>)</a:t>
            </a:r>
          </a:p>
          <a:p>
            <a:pPr lvl="1"/>
            <a:r>
              <a:rPr lang="en-US" dirty="0" err="1" smtClean="0"/>
              <a:t>os.mkdir</a:t>
            </a:r>
            <a:r>
              <a:rPr lang="en-US" dirty="0" smtClean="0"/>
              <a:t>(</a:t>
            </a:r>
            <a:r>
              <a:rPr lang="en-US" i="1" dirty="0" smtClean="0"/>
              <a:t>path[,mode]</a:t>
            </a:r>
            <a:r>
              <a:rPr lang="en-US" dirty="0" smtClean="0"/>
              <a:t>)</a:t>
            </a: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3485451260"/>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609600" y="1415673"/>
            <a:ext cx="10887000"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47953696"/>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10348577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Ask the user for a filename</a:t>
            </a:r>
          </a:p>
          <a:p>
            <a:pPr lvl="1"/>
            <a:r>
              <a:rPr lang="en-US" dirty="0" smtClean="0"/>
              <a:t>Create a file with that name</a:t>
            </a:r>
          </a:p>
          <a:p>
            <a:pPr lvl="1"/>
            <a:r>
              <a:rPr lang="en-US" dirty="0" smtClean="0"/>
              <a:t>Accept user input and write it to the file</a:t>
            </a:r>
          </a:p>
          <a:p>
            <a:pPr lvl="1"/>
            <a:r>
              <a:rPr lang="en-US" dirty="0" smtClean="0"/>
              <a:t>If the user enters the string ‘###’</a:t>
            </a:r>
          </a:p>
          <a:p>
            <a:pPr lvl="2"/>
            <a:r>
              <a:rPr lang="en-US" dirty="0"/>
              <a:t>Output the contents of the </a:t>
            </a:r>
            <a:r>
              <a:rPr lang="en-US" dirty="0" smtClean="0"/>
              <a:t>file</a:t>
            </a:r>
          </a:p>
          <a:p>
            <a:pPr lvl="2"/>
            <a:r>
              <a:rPr lang="en-US" dirty="0" smtClean="0"/>
              <a:t>Close the file</a:t>
            </a:r>
          </a:p>
          <a:p>
            <a:pPr lvl="2"/>
            <a:r>
              <a:rPr lang="en-US" dirty="0" smtClean="0"/>
              <a:t>Exit the program</a:t>
            </a:r>
          </a:p>
          <a:p>
            <a:pPr lvl="1"/>
            <a:endParaRPr lang="en-US" dirty="0"/>
          </a:p>
        </p:txBody>
      </p:sp>
      <p:sp>
        <p:nvSpPr>
          <p:cNvPr id="3" name="Title 2"/>
          <p:cNvSpPr>
            <a:spLocks noGrp="1"/>
          </p:cNvSpPr>
          <p:nvPr>
            <p:ph type="title"/>
          </p:nvPr>
        </p:nvSpPr>
        <p:spPr/>
        <p:txBody>
          <a:bodyPr/>
          <a:lstStyle/>
          <a:p>
            <a:r>
              <a:rPr lang="en-US" dirty="0" smtClean="0"/>
              <a:t>Exercise: File Operations</a:t>
            </a:r>
            <a:endParaRPr lang="en-US" dirty="0"/>
          </a:p>
        </p:txBody>
      </p:sp>
    </p:spTree>
    <p:extLst>
      <p:ext uri="{BB962C8B-B14F-4D97-AF65-F5344CB8AC3E}">
        <p14:creationId xmlns:p14="http://schemas.microsoft.com/office/powerpoint/2010/main" val="205619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File Operations</a:t>
            </a:r>
            <a:endParaRPr lang="en-US" dirty="0"/>
          </a:p>
        </p:txBody>
      </p:sp>
      <p:sp>
        <p:nvSpPr>
          <p:cNvPr id="5" name="Rectangle 4"/>
          <p:cNvSpPr/>
          <p:nvPr/>
        </p:nvSpPr>
        <p:spPr>
          <a:xfrm>
            <a:off x="609600" y="1415673"/>
            <a:ext cx="10887000"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filename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filename: \n</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err="1" smtClean="0">
                <a:solidFill>
                  <a:srgbClr val="008000"/>
                </a:solidFill>
                <a:highlight>
                  <a:srgbClr val="FFFFFF"/>
                </a:highlight>
                <a:latin typeface="Courier New" panose="02070309020205020404" pitchFamily="49" charset="0"/>
              </a:rPr>
              <a:t>Filemode</a:t>
            </a:r>
            <a:r>
              <a:rPr lang="en-GB" sz="1200" dirty="0" smtClean="0">
                <a:solidFill>
                  <a:srgbClr val="008000"/>
                </a:solidFill>
                <a:highlight>
                  <a:srgbClr val="FFFFFF"/>
                </a:highlight>
                <a:latin typeface="Courier New" panose="02070309020205020404" pitchFamily="49" charset="0"/>
              </a:rPr>
              <a:t> w+ for reading and writing</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file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io.FileIO</a:t>
            </a:r>
            <a:r>
              <a:rPr lang="en-GB" sz="1200" dirty="0">
                <a:solidFill>
                  <a:srgbClr val="000000"/>
                </a:solidFill>
                <a:highlight>
                  <a:srgbClr val="FFFFFF"/>
                </a:highlight>
                <a:latin typeface="Courier New" panose="02070309020205020404" pitchFamily="49" charset="0"/>
              </a:rPr>
              <a:t>( filename, </a:t>
            </a:r>
            <a:r>
              <a:rPr lang="en-GB" sz="1200" dirty="0">
                <a:solidFill>
                  <a:srgbClr val="008000"/>
                </a:solidFill>
                <a:highlight>
                  <a:srgbClr val="FFFFFF"/>
                </a:highlight>
                <a:latin typeface="Courier New" panose="02070309020205020404" pitchFamily="49" charset="0"/>
              </a:rPr>
              <a:t>'w+'</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Terminate with ###: </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 while loop so we keep going until we get the terminate string</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write</a:t>
            </a:r>
            <a:r>
              <a:rPr lang="en-GB" sz="1200" dirty="0">
                <a:solidFill>
                  <a:srgbClr val="000000"/>
                </a:solidFill>
                <a:highlight>
                  <a:srgbClr val="FFFFFF"/>
                </a:highlight>
                <a:latin typeface="Courier New" panose="02070309020205020404" pitchFamily="49" charset="0"/>
              </a:rPr>
              <a:t>(</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Don’t forget to capture the next line of input</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And to return to the start of the file before we read</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seek</a:t>
            </a:r>
            <a:r>
              <a:rPr lang="en-GB" sz="1200" dirty="0">
                <a:solidFill>
                  <a:srgbClr val="000000"/>
                </a:solidFill>
                <a:highlight>
                  <a:srgbClr val="FFFFFF"/>
                </a:highlight>
                <a:latin typeface="Courier New" panose="02070309020205020404" pitchFamily="49" charset="0"/>
              </a:rPr>
              <a:t>(0)</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file.</a:t>
            </a:r>
            <a:r>
              <a:rPr lang="en-GB" sz="1200" b="1" dirty="0" err="1" smtClean="0">
                <a:solidFill>
                  <a:srgbClr val="0000FF"/>
                </a:solidFill>
                <a:highlight>
                  <a:srgbClr val="FFFFFF"/>
                </a:highlight>
                <a:latin typeface="Courier New" panose="02070309020205020404" pitchFamily="49" charset="0"/>
              </a:rPr>
              <a:t>read</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Close the file when we’re done or unpleasant things may happen to it</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close</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02125681"/>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Error Handling</a:t>
            </a:r>
            <a:endParaRPr lang="en-US" dirty="0"/>
          </a:p>
        </p:txBody>
      </p:sp>
    </p:spTree>
    <p:extLst>
      <p:ext uri="{BB962C8B-B14F-4D97-AF65-F5344CB8AC3E}">
        <p14:creationId xmlns:p14="http://schemas.microsoft.com/office/powerpoint/2010/main" val="3943285336"/>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767408" y="1415673"/>
            <a:ext cx="10513168"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r>
              <a:rPr lang="en-US" sz="1200" b="1" dirty="0" err="1">
                <a:solidFill>
                  <a:srgbClr val="0000FF"/>
                </a:solidFill>
                <a:highlight>
                  <a:srgbClr val="FFFFFF"/>
                </a:highlight>
                <a:latin typeface="Courier New" panose="02070309020205020404" pitchFamily="49" charset="0"/>
              </a:rPr>
              <a:t>def</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try:</a:t>
            </a:r>
          </a:p>
          <a:p>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nonexistant.txt'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except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IOError</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print(</a:t>
            </a:r>
            <a:r>
              <a:rPr lang="en-US" sz="1200" dirty="0">
                <a:solidFill>
                  <a:srgbClr val="008000"/>
                </a:solidFill>
                <a:highlight>
                  <a:srgbClr val="FFFFFF"/>
                </a:highlight>
                <a:latin typeface="Courier New" panose="02070309020205020404" pitchFamily="49" charset="0"/>
              </a:rPr>
              <a:t>'File not found\n'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finally:</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tryexample.txt'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infile.</a:t>
            </a:r>
            <a:r>
              <a:rPr lang="en-US" sz="1200" b="1" dirty="0" err="1">
                <a:solidFill>
                  <a:srgbClr val="0000FF"/>
                </a:solidFill>
                <a:highlight>
                  <a:srgbClr val="FFFFFF"/>
                </a:highlight>
                <a:latin typeface="Courier New" panose="02070309020205020404" pitchFamily="49" charset="0"/>
              </a:rPr>
              <a:t>read</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'\n')</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'Finally we exit</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Exercises/Error Handling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368028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Error Handling</a:t>
            </a:r>
            <a:endParaRPr lang="en-US" dirty="0"/>
          </a:p>
        </p:txBody>
      </p:sp>
      <p:sp>
        <p:nvSpPr>
          <p:cNvPr id="5" name="Rectangle 4"/>
          <p:cNvSpPr/>
          <p:nvPr/>
        </p:nvSpPr>
        <p:spPr>
          <a:xfrm>
            <a:off x="609600" y="1415673"/>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'pc'</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'21.4'</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xbox</a:t>
            </a:r>
            <a:r>
              <a:rPr lang="en-GB" sz="1200" dirty="0">
                <a:solidFill>
                  <a:srgbClr val="008000"/>
                </a:solidFill>
                <a:highlight>
                  <a:srgbClr val="FFFFFF"/>
                </a:highlight>
                <a:latin typeface="Courier New" panose="02070309020205020404" pitchFamily="49" charset="0"/>
              </a:rPr>
              <a:t> 360'</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'113.1'</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'ps3'</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'84.5'</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'3ds'</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'11.7'</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'Wii'</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'9.3'</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platform name: \n'</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'all'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'Total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total)</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total game sales in 2015 were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[selection])</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KeyError</a:t>
            </a:r>
            <a:r>
              <a:rPr lang="en-GB" sz="1200" dirty="0">
                <a:solidFill>
                  <a:srgbClr val="008000"/>
                </a:solidFill>
                <a:highlight>
                  <a:srgbClr val="FFFFFF"/>
                </a:highlight>
                <a:latin typeface="Courier New" panose="02070309020205020404" pitchFamily="49" charset="0"/>
              </a:rPr>
              <a:t> may be thrown if the user input an invalid 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KeyError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print(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not found'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TypeError</a:t>
            </a:r>
            <a:r>
              <a:rPr lang="en-GB" sz="1200" dirty="0">
                <a:solidFill>
                  <a:srgbClr val="008000"/>
                </a:solidFill>
                <a:highlight>
                  <a:srgbClr val="FFFFFF"/>
                </a:highlight>
                <a:latin typeface="Courier New" panose="02070309020205020404" pitchFamily="49" charset="0"/>
              </a:rPr>
              <a:t> may be thrown attempting to add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'An error occurred during calculations'</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36979394"/>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Threading</a:t>
            </a:r>
            <a:endParaRPr lang="en-US" dirty="0"/>
          </a:p>
        </p:txBody>
      </p:sp>
    </p:spTree>
    <p:extLst>
      <p:ext uri="{BB962C8B-B14F-4D97-AF65-F5344CB8AC3E}">
        <p14:creationId xmlns:p14="http://schemas.microsoft.com/office/powerpoint/2010/main" val="2019061237"/>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 or initial thread of control</a:t>
            </a:r>
          </a:p>
          <a:p>
            <a:pPr lvl="1"/>
            <a:r>
              <a:rPr lang="en-US" dirty="0" smtClean="0"/>
              <a:t>Once started, a thread continues until its run() method terminates</a:t>
            </a:r>
          </a:p>
          <a:p>
            <a:pPr lvl="2"/>
            <a:r>
              <a:rPr lang="en-US" dirty="0" smtClean="0"/>
              <a:t>Either normally or via unhandled exception</a:t>
            </a:r>
          </a:p>
          <a:p>
            <a:pPr lvl="1"/>
            <a:r>
              <a:rPr lang="en-US" dirty="0" smtClean="0"/>
              <a:t>Threads 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returns or terminates due to an unhandled exception</a:t>
            </a:r>
          </a:p>
          <a:p>
            <a:pPr lvl="2"/>
            <a:r>
              <a:rPr lang="en-US" i="1" dirty="0" err="1" smtClean="0"/>
              <a:t>args</a:t>
            </a:r>
            <a:r>
              <a:rPr lang="en-US" i="1" dirty="0" smtClean="0"/>
              <a:t> </a:t>
            </a:r>
            <a:r>
              <a:rPr lang="en-US" dirty="0" smtClean="0"/>
              <a:t>is a tuple of arguments – use an empty tuple for functions with no arguments</a:t>
            </a:r>
          </a:p>
          <a:p>
            <a:pPr lvl="2"/>
            <a:r>
              <a:rPr lang="en-US" dirty="0" smtClean="0"/>
              <a:t>Returns the thread identifier</a:t>
            </a:r>
          </a:p>
          <a:p>
            <a:pPr lvl="1"/>
            <a:r>
              <a:rPr lang="en-US" dirty="0" err="1" smtClean="0"/>
              <a:t>threading.Thread</a:t>
            </a:r>
            <a:endParaRPr lang="en-US" dirty="0" smtClean="0"/>
          </a:p>
          <a:p>
            <a:pPr lvl="2"/>
            <a:r>
              <a:rPr lang="en-US" dirty="0" smtClean="0"/>
              <a:t>Provide a callable object to the constructor</a:t>
            </a:r>
          </a:p>
          <a:p>
            <a:pPr lvl="2"/>
            <a:r>
              <a:rPr lang="en-US" dirty="0" smtClean="0"/>
              <a:t>Subclass and override </a:t>
            </a:r>
            <a:r>
              <a:rPr lang="en-US" i="1" dirty="0" smtClean="0"/>
              <a:t>run() </a:t>
            </a:r>
            <a:r>
              <a:rPr lang="en-US" dirty="0" smtClean="0"/>
              <a:t>and </a:t>
            </a:r>
            <a:r>
              <a:rPr lang="en-US" i="1" dirty="0" smtClean="0"/>
              <a:t>__</a:t>
            </a:r>
            <a:r>
              <a:rPr lang="en-US" i="1" dirty="0" err="1" smtClean="0"/>
              <a:t>init</a:t>
            </a:r>
            <a:r>
              <a:rPr lang="en-US" i="1" dirty="0" smtClean="0"/>
              <a:t>__</a:t>
            </a:r>
            <a:r>
              <a:rPr lang="en-US" dirty="0" smtClean="0"/>
              <a:t>() methods</a:t>
            </a:r>
            <a:endParaRPr lang="en-US" dirty="0"/>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wait before making a decision</a:t>
            </a:r>
          </a:p>
          <a:p>
            <a:pPr lvl="1"/>
            <a:r>
              <a:rPr lang="en-US" dirty="0" err="1" smtClean="0"/>
              <a:t>Thread.join</a:t>
            </a:r>
            <a:r>
              <a:rPr lang="en-US" dirty="0" smtClean="0"/>
              <a:t>([</a:t>
            </a:r>
            <a:r>
              <a:rPr lang="en-US" i="1" dirty="0" smtClean="0"/>
              <a:t>timeout</a:t>
            </a:r>
            <a:r>
              <a:rPr lang="en-US" dirty="0" smtClean="0"/>
              <a:t>])</a:t>
            </a:r>
          </a:p>
          <a:p>
            <a:pPr lvl="2"/>
            <a:r>
              <a:rPr lang="en-US" dirty="0" smtClean="0"/>
              <a:t>Makes the current thread wait until the referenced thread object terminates</a:t>
            </a:r>
          </a:p>
          <a:p>
            <a:pPr lvl="2"/>
            <a:r>
              <a:rPr lang="en-US" i="1" dirty="0" smtClean="0"/>
              <a:t>timeout</a:t>
            </a:r>
            <a:r>
              <a:rPr lang="en-US" dirty="0" smtClean="0"/>
              <a:t> is a floating point number representing the number of seconds the current thread should be blocked for</a:t>
            </a:r>
          </a:p>
          <a:p>
            <a:pPr lvl="2"/>
            <a:r>
              <a:rPr lang="en-US" dirty="0" smtClean="0"/>
              <a:t>Does not return so you must call </a:t>
            </a:r>
            <a:r>
              <a:rPr lang="en-US" i="1" dirty="0" err="1" smtClean="0"/>
              <a:t>isAlive</a:t>
            </a:r>
            <a:r>
              <a:rPr lang="en-US" i="1" dirty="0" smtClean="0"/>
              <a:t>()</a:t>
            </a:r>
            <a:r>
              <a:rPr lang="en-US" dirty="0" smtClean="0"/>
              <a:t> when the calling thread resumes to determine if a timeout occurred</a:t>
            </a:r>
          </a:p>
          <a:p>
            <a:pPr lvl="2"/>
            <a:r>
              <a:rPr lang="en-US" dirty="0" smtClean="0"/>
              <a:t>A thread can be joined many times</a:t>
            </a:r>
          </a:p>
          <a:p>
            <a:pPr lvl="2"/>
            <a:r>
              <a:rPr lang="en-US" dirty="0" smtClean="0"/>
              <a:t>Raises </a:t>
            </a:r>
            <a:r>
              <a:rPr lang="en-US" dirty="0" err="1" smtClean="0"/>
              <a:t>RuntimeError</a:t>
            </a:r>
            <a:r>
              <a:rPr lang="en-US" dirty="0" smtClean="0"/>
              <a:t> </a:t>
            </a:r>
            <a:endParaRPr lang="en-US" dirty="0"/>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happens when more than one thread may wish to interact with another?</a:t>
            </a:r>
          </a:p>
          <a:p>
            <a:r>
              <a:rPr lang="en-US" dirty="0" smtClean="0"/>
              <a:t>Lock objects</a:t>
            </a:r>
          </a:p>
          <a:p>
            <a:pPr lvl="1"/>
            <a:r>
              <a:rPr lang="en-US" dirty="0" smtClean="0"/>
              <a:t>A lock can be either ‘locked’ or ‘unlocked’</a:t>
            </a:r>
          </a:p>
          <a:p>
            <a:pPr lvl="1"/>
            <a:r>
              <a:rPr lang="en-US" dirty="0" smtClean="0"/>
              <a:t>When locked, blocks until a call to release in another thread unlocks it</a:t>
            </a:r>
          </a:p>
          <a:p>
            <a:r>
              <a:rPr lang="en-US" dirty="0" smtClean="0"/>
              <a:t>Semaphore objects</a:t>
            </a:r>
          </a:p>
          <a:p>
            <a:pPr lvl="1"/>
            <a:r>
              <a:rPr lang="en-US" dirty="0" smtClean="0"/>
              <a:t>Uses a counter to blocking state</a:t>
            </a:r>
          </a:p>
          <a:p>
            <a:pPr lvl="1"/>
            <a:r>
              <a:rPr lang="en-US" dirty="0" smtClean="0"/>
              <a:t>Used to guard limited resources, e.g. databases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t>Event objects</a:t>
            </a:r>
          </a:p>
          <a:p>
            <a:pPr lvl="1"/>
            <a:r>
              <a:rPr lang="en-US" dirty="0" smtClean="0"/>
              <a:t>Uses an internal flag that can be </a:t>
            </a:r>
            <a:r>
              <a:rPr lang="en-US" i="1" dirty="0" smtClean="0"/>
              <a:t>set()</a:t>
            </a:r>
            <a:r>
              <a:rPr lang="en-US" dirty="0" smtClean="0"/>
              <a:t> or </a:t>
            </a:r>
            <a:r>
              <a:rPr lang="en-US" i="1" dirty="0" smtClean="0"/>
              <a:t>clear()</a:t>
            </a:r>
            <a:r>
              <a:rPr lang="en-US" dirty="0" err="1" smtClean="0"/>
              <a:t>ed</a:t>
            </a:r>
            <a:endParaRPr lang="en-US" dirty="0" smtClean="0"/>
          </a:p>
          <a:p>
            <a:pPr lvl="1"/>
            <a:r>
              <a:rPr lang="en-US" i="1" dirty="0" smtClean="0"/>
              <a:t>wait([timeout])</a:t>
            </a:r>
            <a:r>
              <a:rPr lang="en-US" dirty="0" smtClean="0"/>
              <a:t> method blocks until flag is true or until the provided timeout</a:t>
            </a:r>
          </a:p>
          <a:p>
            <a:pPr lvl="1"/>
            <a:r>
              <a:rPr lang="en-US" dirty="0" smtClean="0"/>
              <a:t>Allows one thread to signal an event for other threads to wait for</a:t>
            </a:r>
          </a:p>
          <a:p>
            <a:pPr lvl="1"/>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Often we will want to create deferred or recurring processes</a:t>
            </a:r>
          </a:p>
          <a:p>
            <a:r>
              <a:rPr lang="en-US" dirty="0" err="1" smtClean="0"/>
              <a:t>threading.Timer</a:t>
            </a:r>
            <a:r>
              <a:rPr lang="en-US" dirty="0" smtClean="0"/>
              <a:t>(</a:t>
            </a:r>
            <a:r>
              <a:rPr lang="en-US" i="1" dirty="0" smtClean="0"/>
              <a:t>interval, function, </a:t>
            </a:r>
            <a:r>
              <a:rPr lang="en-US" i="1" dirty="0" err="1" smtClean="0"/>
              <a:t>args</a:t>
            </a:r>
            <a:r>
              <a:rPr lang="en-US" i="1" dirty="0" smtClean="0"/>
              <a:t>=[], </a:t>
            </a:r>
            <a:r>
              <a:rPr lang="en-US" i="1" dirty="0" err="1" smtClean="0"/>
              <a:t>kwargs</a:t>
            </a:r>
            <a:r>
              <a:rPr lang="en-US" i="1" dirty="0" smtClean="0"/>
              <a:t>={}</a:t>
            </a:r>
            <a:r>
              <a:rPr lang="en-US" dirty="0" smtClean="0"/>
              <a:t>)</a:t>
            </a: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Since it’s a subclass of Thread, the function will either return or raise a </a:t>
            </a:r>
            <a:r>
              <a:rPr lang="en-US" dirty="0" err="1" smtClean="0"/>
              <a:t>ThreadError</a:t>
            </a:r>
            <a:endParaRPr lang="en-US" dirty="0" smtClean="0"/>
          </a:p>
          <a:p>
            <a:pPr lvl="1"/>
            <a:r>
              <a:rPr lang="en-US" dirty="0" smtClean="0"/>
              <a:t>A 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Threading: Examples</a:t>
            </a:r>
            <a:endParaRPr lang="en-US" dirty="0"/>
          </a:p>
        </p:txBody>
      </p:sp>
      <p:sp>
        <p:nvSpPr>
          <p:cNvPr id="5" name="Rectangle 4"/>
          <p:cNvSpPr/>
          <p:nvPr/>
        </p:nvSpPr>
        <p:spPr>
          <a:xfrm>
            <a:off x="609600" y="1415673"/>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Threading example</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threading, time</a:t>
            </a:r>
          </a:p>
          <a:p>
            <a:r>
              <a:rPr lang="en-GB" sz="1200" dirty="0">
                <a:solidFill>
                  <a:srgbClr val="008000"/>
                </a:solidFill>
                <a:highlight>
                  <a:srgbClr val="FFFFFF"/>
                </a:highlight>
                <a:latin typeface="Courier New" panose="02070309020205020404" pitchFamily="49" charset="0"/>
              </a:rPr>
              <a:t># Define the function that will do the work</a:t>
            </a:r>
          </a:p>
          <a:p>
            <a:r>
              <a:rPr lang="en-GB" sz="1200" dirty="0">
                <a:solidFill>
                  <a:srgbClr val="008000"/>
                </a:solidFill>
                <a:highlight>
                  <a:srgbClr val="FFFFFF"/>
                </a:highlight>
                <a:latin typeface="Courier New" panose="02070309020205020404" pitchFamily="49" charset="0"/>
              </a:rPr>
              <a:t># We're passing in the flag so the calling code can listen to it</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sleeper(flag):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'Running'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'Sleeping'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Make the thread wait for 10 seconds</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( 10 )</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'Waking'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Signal calling code that we're done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flag.</a:t>
            </a:r>
            <a:r>
              <a:rPr lang="en-GB" sz="1200" b="1" dirty="0" err="1">
                <a:solidFill>
                  <a:srgbClr val="0000FF"/>
                </a:solidFill>
                <a:highlight>
                  <a:srgbClr val="FFFFFF"/>
                </a:highlight>
                <a:latin typeface="Courier New" panose="02070309020205020404" pitchFamily="49" charset="0"/>
              </a:rPr>
              <a:t>set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Create the Event object we're going to listen to</a:t>
            </a:r>
          </a:p>
          <a:p>
            <a:r>
              <a:rPr lang="en-GB" sz="1200" dirty="0">
                <a:solidFill>
                  <a:srgbClr val="000000"/>
                </a:solidFill>
                <a:highlight>
                  <a:srgbClr val="FFFFFF"/>
                </a:highlight>
                <a:latin typeface="Courier New" panose="02070309020205020404" pitchFamily="49" charset="0"/>
              </a:rPr>
              <a:t>event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threading.Event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Create the thread, specifying the function we defined as the target and providing a</a:t>
            </a:r>
          </a:p>
          <a:p>
            <a:r>
              <a:rPr lang="en-GB" sz="1200" dirty="0">
                <a:solidFill>
                  <a:srgbClr val="008000"/>
                </a:solidFill>
                <a:highlight>
                  <a:srgbClr val="FFFFFF"/>
                </a:highlight>
                <a:latin typeface="Courier New" panose="02070309020205020404" pitchFamily="49" charset="0"/>
              </a:rPr>
              <a:t># tuple for the arguments. Note the trailing comma in the tuple</a:t>
            </a:r>
          </a:p>
          <a:p>
            <a:r>
              <a:rPr lang="en-GB" sz="1200" dirty="0">
                <a:solidFill>
                  <a:srgbClr val="000000"/>
                </a:solidFill>
                <a:highlight>
                  <a:srgbClr val="FFFFFF"/>
                </a:highlight>
                <a:latin typeface="Courier New" panose="02070309020205020404" pitchFamily="49" charset="0"/>
              </a:rPr>
              <a:t>thread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(group=None, target=sleeper, name=None,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=(event,))</a:t>
            </a:r>
          </a:p>
          <a:p>
            <a:r>
              <a:rPr lang="en-GB" sz="1200" dirty="0" err="1">
                <a:solidFill>
                  <a:srgbClr val="000000"/>
                </a:solidFill>
                <a:highlight>
                  <a:srgbClr val="FFFFFF"/>
                </a:highlight>
                <a:latin typeface="Courier New" panose="02070309020205020404" pitchFamily="49" charset="0"/>
              </a:rPr>
              <a:t>thread.</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Wait for the flag to get set before continuing with the program</a:t>
            </a:r>
          </a:p>
          <a:p>
            <a:r>
              <a:rPr lang="en-GB" sz="1200" dirty="0" err="1">
                <a:solidFill>
                  <a:srgbClr val="000000"/>
                </a:solidFill>
                <a:highlight>
                  <a:srgbClr val="FFFFFF"/>
                </a:highlight>
                <a:latin typeface="Courier New" panose="02070309020205020404" pitchFamily="49" charset="0"/>
              </a:rPr>
              <a:t>event.</a:t>
            </a:r>
            <a:r>
              <a:rPr lang="en-GB" sz="1200" b="1" dirty="0" err="1">
                <a:solidFill>
                  <a:srgbClr val="0000FF"/>
                </a:solidFill>
                <a:highlight>
                  <a:srgbClr val="FFFFFF"/>
                </a:highlight>
                <a:latin typeface="Courier New" panose="02070309020205020404" pitchFamily="49" charset="0"/>
              </a:rPr>
              <a:t>wait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'Stopping'</a:t>
            </a:r>
            <a:r>
              <a:rPr lang="en-GB" sz="1200" dirty="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Define </a:t>
            </a:r>
            <a:r>
              <a:rPr lang="en-US" dirty="0" smtClean="0"/>
              <a:t>a function </a:t>
            </a:r>
            <a:r>
              <a:rPr lang="en-US" dirty="0" smtClean="0"/>
              <a:t>that takes an </a:t>
            </a:r>
            <a:r>
              <a:rPr lang="en-US" dirty="0" smtClean="0"/>
              <a:t>interval in seconds and a name</a:t>
            </a:r>
          </a:p>
          <a:p>
            <a:pPr lvl="2"/>
            <a:r>
              <a:rPr lang="en-US" dirty="0" smtClean="0"/>
              <a:t>The function should print the name and the current time after </a:t>
            </a:r>
            <a:r>
              <a:rPr lang="en-US" i="1" dirty="0" smtClean="0"/>
              <a:t>interval</a:t>
            </a:r>
            <a:r>
              <a:rPr lang="en-US" dirty="0" smtClean="0"/>
              <a:t> seconds have </a:t>
            </a:r>
            <a:r>
              <a:rPr lang="en-US" dirty="0" smtClean="0"/>
              <a:t>elapsed</a:t>
            </a:r>
          </a:p>
          <a:p>
            <a:pPr lvl="2"/>
            <a:r>
              <a:rPr lang="en-US" dirty="0" smtClean="0"/>
              <a:t>The function should repeat this 5 times</a:t>
            </a:r>
          </a:p>
          <a:p>
            <a:pPr lvl="1"/>
            <a:r>
              <a:rPr lang="en-US" dirty="0" smtClean="0"/>
              <a:t>Create a thread using the function you defined</a:t>
            </a:r>
          </a:p>
          <a:p>
            <a:r>
              <a:rPr lang="en-US" dirty="0" smtClean="0"/>
              <a:t>As a bonus:</a:t>
            </a:r>
            <a:endParaRPr lang="en-US" dirty="0" smtClean="0"/>
          </a:p>
          <a:p>
            <a:pPr lvl="1"/>
            <a:r>
              <a:rPr lang="en-US" dirty="0" smtClean="0"/>
              <a:t>Create two </a:t>
            </a:r>
            <a:r>
              <a:rPr lang="en-US" dirty="0" smtClean="0"/>
              <a:t>thread objects </a:t>
            </a:r>
            <a:r>
              <a:rPr lang="en-US" dirty="0" smtClean="0"/>
              <a:t>using the </a:t>
            </a:r>
            <a:r>
              <a:rPr lang="en-US" dirty="0" smtClean="0"/>
              <a:t>function defined previously</a:t>
            </a:r>
          </a:p>
          <a:p>
            <a:pPr lvl="2"/>
            <a:r>
              <a:rPr lang="en-US" dirty="0" smtClean="0"/>
              <a:t>Thread 1 should have a delay of 2 seconds</a:t>
            </a:r>
          </a:p>
          <a:p>
            <a:pPr lvl="2"/>
            <a:r>
              <a:rPr lang="en-US" dirty="0" smtClean="0"/>
              <a:t>Thread 2 should have a delay of 4 seconds</a:t>
            </a:r>
          </a:p>
          <a:p>
            <a:pPr lvl="1"/>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3700432265"/>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Threading</a:t>
            </a:r>
            <a:endParaRPr lang="en-US" dirty="0"/>
          </a:p>
        </p:txBody>
      </p:sp>
      <p:sp>
        <p:nvSpPr>
          <p:cNvPr id="5" name="Rectangle 4"/>
          <p:cNvSpPr/>
          <p:nvPr/>
        </p:nvSpPr>
        <p:spPr>
          <a:xfrm>
            <a:off x="609600" y="1415673"/>
            <a:ext cx="10887000"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import</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threading, thread, time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Define the function that will do the thread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(name, interval)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while </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5</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(interval)</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name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 count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ctime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'\n' </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try</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Create the threads and hold a reference to them</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'Thread-1'</a:t>
            </a:r>
            <a:r>
              <a:rPr lang="en-GB" sz="1200" dirty="0">
                <a:solidFill>
                  <a:srgbClr val="000000"/>
                </a:solidFill>
                <a:highlight>
                  <a:srgbClr val="FFFFFF"/>
                </a:highlight>
                <a:latin typeface="Courier New" panose="02070309020205020404" pitchFamily="49" charset="0"/>
              </a:rPr>
              <a:t>, 2,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'Thread-2'</a:t>
            </a:r>
            <a:r>
              <a:rPr lang="en-GB" sz="1200" dirty="0">
                <a:solidFill>
                  <a:srgbClr val="000000"/>
                </a:solidFill>
                <a:highlight>
                  <a:srgbClr val="FFFFFF"/>
                </a:highlight>
                <a:latin typeface="Courier New" panose="02070309020205020404" pitchFamily="49" charset="0"/>
              </a:rPr>
              <a:t>, 4,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except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'Error starting thread'</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Loop until both threads have finished, i.e. return False for </a:t>
            </a:r>
            <a:r>
              <a:rPr lang="en-GB" sz="1200" dirty="0" err="1">
                <a:solidFill>
                  <a:srgbClr val="008000"/>
                </a:solidFill>
                <a:highlight>
                  <a:srgbClr val="FFFFFF"/>
                </a:highlight>
                <a:latin typeface="Courier New" panose="02070309020205020404" pitchFamily="49" charset="0"/>
              </a:rPr>
              <a:t>isAlive</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or</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exit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Cryptography</a:t>
            </a:r>
            <a:endParaRPr lang="en-US" dirty="0"/>
          </a:p>
        </p:txBody>
      </p:sp>
    </p:spTree>
    <p:extLst>
      <p:ext uri="{BB962C8B-B14F-4D97-AF65-F5344CB8AC3E}">
        <p14:creationId xmlns:p14="http://schemas.microsoft.com/office/powerpoint/2010/main" val="3441564697"/>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55000" lnSpcReduction="20000"/>
          </a:bodyPr>
          <a:lstStyle/>
          <a:p>
            <a:r>
              <a:rPr lang="en-US" dirty="0" smtClean="0"/>
              <a:t>Crypto in General</a:t>
            </a:r>
          </a:p>
          <a:p>
            <a:pPr lvl="1"/>
            <a:r>
              <a:rPr lang="en-US" dirty="0" smtClean="0"/>
              <a:t>Hashing </a:t>
            </a:r>
            <a:r>
              <a:rPr lang="en-US" dirty="0" err="1" smtClean="0"/>
              <a:t>vs</a:t>
            </a:r>
            <a:r>
              <a:rPr lang="en-US" dirty="0" smtClean="0"/>
              <a:t> Encryption</a:t>
            </a:r>
          </a:p>
          <a:p>
            <a:pPr lvl="2"/>
            <a:r>
              <a:rPr lang="en-US" dirty="0" smtClean="0"/>
              <a:t>Hashing is a one-way function for obscuring data, e.g. storing passwords</a:t>
            </a:r>
          </a:p>
          <a:p>
            <a:pPr lvl="2"/>
            <a:r>
              <a:rPr lang="en-US" dirty="0" smtClean="0"/>
              <a:t>Encryption is reversible for transmitting data, e.g. bank details</a:t>
            </a:r>
          </a:p>
          <a:p>
            <a:r>
              <a:rPr lang="en-US" dirty="0" smtClean="0"/>
              <a:t>Crypto in Python</a:t>
            </a:r>
          </a:p>
          <a:p>
            <a:pPr lvl="1"/>
            <a:r>
              <a:rPr lang="en-US" i="1" dirty="0" err="1" smtClean="0"/>
              <a:t>hashlib</a:t>
            </a:r>
            <a:r>
              <a:rPr lang="en-US" i="1" dirty="0" smtClean="0"/>
              <a:t> </a:t>
            </a:r>
            <a:r>
              <a:rPr lang="en-US" dirty="0" smtClean="0"/>
              <a:t>for hashing</a:t>
            </a:r>
          </a:p>
          <a:p>
            <a:pPr lvl="2"/>
            <a:r>
              <a:rPr lang="en-US" dirty="0" err="1" smtClean="0"/>
              <a:t>hmac</a:t>
            </a:r>
            <a:endParaRPr lang="en-US" dirty="0" smtClean="0"/>
          </a:p>
          <a:p>
            <a:pPr lvl="2"/>
            <a:r>
              <a:rPr lang="en-US" dirty="0" smtClean="0"/>
              <a:t>md5</a:t>
            </a:r>
          </a:p>
          <a:p>
            <a:pPr lvl="2"/>
            <a:r>
              <a:rPr lang="en-US" dirty="0" err="1" smtClean="0"/>
              <a:t>sha</a:t>
            </a:r>
            <a:endParaRPr lang="en-US" dirty="0" smtClean="0"/>
          </a:p>
          <a:p>
            <a:pPr lvl="1"/>
            <a:r>
              <a:rPr lang="en-US" dirty="0" err="1" smtClean="0"/>
              <a:t>PyCrypto</a:t>
            </a:r>
            <a:r>
              <a:rPr lang="en-US" dirty="0" smtClean="0"/>
              <a:t> for encryption</a:t>
            </a:r>
          </a:p>
          <a:p>
            <a:pPr lvl="2"/>
            <a:r>
              <a:rPr lang="en-US" dirty="0" smtClean="0"/>
              <a:t>AES</a:t>
            </a:r>
          </a:p>
          <a:p>
            <a:pPr lvl="2"/>
            <a:r>
              <a:rPr lang="en-US" dirty="0" smtClean="0"/>
              <a:t>ARC2/ARC4</a:t>
            </a:r>
          </a:p>
          <a:p>
            <a:pPr lvl="2"/>
            <a:r>
              <a:rPr lang="en-US" dirty="0" smtClean="0"/>
              <a:t>Blowfish</a:t>
            </a:r>
          </a:p>
          <a:p>
            <a:pPr lvl="2"/>
            <a:r>
              <a:rPr lang="en-US" dirty="0" smtClean="0"/>
              <a:t>CAST (CAST-128)</a:t>
            </a:r>
          </a:p>
          <a:p>
            <a:pPr lvl="2"/>
            <a:r>
              <a:rPr lang="en-US" dirty="0" smtClean="0"/>
              <a:t>DES / DES3</a:t>
            </a:r>
          </a:p>
          <a:p>
            <a:pPr lvl="2"/>
            <a:r>
              <a:rPr lang="en-US" dirty="0" smtClean="0"/>
              <a:t>PKCS1_OAEP (</a:t>
            </a:r>
            <a:r>
              <a:rPr lang="en-GB" dirty="0" smtClean="0"/>
              <a:t>RSAES-OAEP)</a:t>
            </a:r>
            <a:endParaRPr lang="en-US" dirty="0" smtClean="0"/>
          </a:p>
          <a:p>
            <a:pPr lvl="2"/>
            <a:r>
              <a:rPr lang="en-US" dirty="0" smtClean="0"/>
              <a:t>PKCS1_v1_5 (</a:t>
            </a:r>
            <a:r>
              <a:rPr lang="en-GB" dirty="0" smtClean="0"/>
              <a:t>RSAES-PKCS1-v1_5)</a:t>
            </a:r>
            <a:endParaRPr lang="en-US" dirty="0" smtClean="0"/>
          </a:p>
          <a:p>
            <a:pPr lvl="2"/>
            <a:r>
              <a:rPr lang="en-US" dirty="0" smtClean="0"/>
              <a:t>XOR</a:t>
            </a:r>
            <a:endParaRPr lang="en-US" dirty="0"/>
          </a:p>
          <a:p>
            <a:pPr lvl="2"/>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947232324"/>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Depending upon the encryption algorithm chosen, you will need to provide</a:t>
            </a:r>
          </a:p>
          <a:p>
            <a:pPr lvl="1"/>
            <a:r>
              <a:rPr lang="en-US" dirty="0" smtClean="0"/>
              <a:t>An encryption key, which may need to satisfy minimum length requirements</a:t>
            </a:r>
          </a:p>
          <a:p>
            <a:pPr lvl="1"/>
            <a:r>
              <a:rPr lang="en-US" dirty="0" smtClean="0"/>
              <a:t>A plaintext message, which may also need to satisfy minimum length requirements</a:t>
            </a:r>
          </a:p>
          <a:p>
            <a:pPr lvl="1"/>
            <a:endParaRPr lang="en-US" dirty="0" smtClean="0"/>
          </a:p>
          <a:p>
            <a:pPr lvl="1"/>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293059050"/>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Cryptography: Example</a:t>
            </a:r>
            <a:endParaRPr lang="en-US" dirty="0"/>
          </a:p>
        </p:txBody>
      </p:sp>
      <p:sp>
        <p:nvSpPr>
          <p:cNvPr id="5" name="Rectangle 4"/>
          <p:cNvSpPr/>
          <p:nvPr/>
        </p:nvSpPr>
        <p:spPr>
          <a:xfrm>
            <a:off x="609600" y="1484784"/>
            <a:ext cx="10887000"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Crypto.Cipher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DES</a:t>
            </a:r>
          </a:p>
          <a:p>
            <a:r>
              <a:rPr lang="en-GB" sz="1200" dirty="0">
                <a:solidFill>
                  <a:srgbClr val="000000"/>
                </a:solidFill>
                <a:highlight>
                  <a:srgbClr val="FFFFFF"/>
                </a:highlight>
                <a:latin typeface="Courier New" panose="02070309020205020404" pitchFamily="49" charset="0"/>
              </a:rPr>
              <a:t>key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'12345678'</a:t>
            </a:r>
          </a:p>
          <a:p>
            <a:r>
              <a:rPr lang="en-GB" sz="1200" dirty="0">
                <a:solidFill>
                  <a:srgbClr val="000000"/>
                </a:solidFill>
                <a:highlight>
                  <a:srgbClr val="FFFFFF"/>
                </a:highlight>
                <a:latin typeface="Courier New" panose="02070309020205020404" pitchFamily="49" charset="0"/>
              </a:rPr>
              <a:t>message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'message1'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des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new</a:t>
            </a:r>
            <a:r>
              <a:rPr lang="en-GB" sz="1200" dirty="0">
                <a:solidFill>
                  <a:srgbClr val="000000"/>
                </a:solidFill>
                <a:highlight>
                  <a:srgbClr val="FFFFFF"/>
                </a:highlight>
                <a:latin typeface="Courier New" panose="02070309020205020404" pitchFamily="49" charset="0"/>
              </a:rPr>
              <a:t>(key, DES.MODE_ECB)</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"Encrypting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message)</a:t>
            </a:r>
          </a:p>
          <a:p>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encrypt</a:t>
            </a:r>
            <a:r>
              <a:rPr lang="en-GB" sz="1200" dirty="0">
                <a:solidFill>
                  <a:srgbClr val="000000"/>
                </a:solidFill>
                <a:highlight>
                  <a:srgbClr val="FFFFFF"/>
                </a:highlight>
                <a:latin typeface="Courier New" panose="02070309020205020404" pitchFamily="49" charset="0"/>
              </a:rPr>
              <a:t>(message)</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ciphertext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"Decrypting"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plaintext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decrypt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(plaintext)</a:t>
            </a:r>
          </a:p>
        </p:txBody>
      </p:sp>
    </p:spTree>
    <p:extLst>
      <p:ext uri="{BB962C8B-B14F-4D97-AF65-F5344CB8AC3E}">
        <p14:creationId xmlns:p14="http://schemas.microsoft.com/office/powerpoint/2010/main" val="3070992599"/>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pPr lvl="1"/>
            <a:r>
              <a:rPr lang="en-US" dirty="0" smtClean="0"/>
              <a:t>Write a program to</a:t>
            </a:r>
          </a:p>
          <a:p>
            <a:pPr lvl="2"/>
            <a:r>
              <a:rPr lang="en-US" dirty="0" smtClean="0"/>
              <a:t>Allow </a:t>
            </a:r>
            <a:r>
              <a:rPr lang="en-US" dirty="0" smtClean="0"/>
              <a:t>the user to input a message</a:t>
            </a:r>
          </a:p>
          <a:p>
            <a:pPr lvl="2"/>
            <a:r>
              <a:rPr lang="en-US" dirty="0" smtClean="0"/>
              <a:t>Encrypt the message </a:t>
            </a:r>
            <a:r>
              <a:rPr lang="en-US" dirty="0" smtClean="0"/>
              <a:t>using a </a:t>
            </a:r>
            <a:r>
              <a:rPr lang="en-US" dirty="0" smtClean="0"/>
              <a:t>key</a:t>
            </a:r>
          </a:p>
          <a:p>
            <a:pPr lvl="2"/>
            <a:r>
              <a:rPr lang="en-US" dirty="0" smtClean="0"/>
              <a:t>Output the encrypted message to the console</a:t>
            </a:r>
          </a:p>
          <a:p>
            <a:pPr lvl="1"/>
            <a:r>
              <a:rPr lang="en-US" dirty="0" smtClean="0"/>
              <a:t>Optionally, modify the program </a:t>
            </a:r>
            <a:r>
              <a:rPr lang="en-US" dirty="0" smtClean="0"/>
              <a:t>to</a:t>
            </a:r>
          </a:p>
          <a:p>
            <a:pPr lvl="3"/>
            <a:r>
              <a:rPr lang="en-US" dirty="0"/>
              <a:t>Allow the user to input an encryption </a:t>
            </a:r>
            <a:r>
              <a:rPr lang="en-US" dirty="0" smtClean="0"/>
              <a:t>key</a:t>
            </a:r>
            <a:endParaRPr lang="en-US" dirty="0" smtClean="0"/>
          </a:p>
          <a:p>
            <a:pPr lvl="3"/>
            <a:r>
              <a:rPr lang="en-US" dirty="0" smtClean="0"/>
              <a:t>Allow the user to input an encrypted message and </a:t>
            </a:r>
            <a:r>
              <a:rPr lang="en-US" dirty="0" smtClean="0"/>
              <a:t>decryption key</a:t>
            </a:r>
            <a:endParaRPr lang="en-US" dirty="0" smtClean="0"/>
          </a:p>
          <a:p>
            <a:pPr lvl="3"/>
            <a:r>
              <a:rPr lang="en-US" dirty="0" smtClean="0"/>
              <a:t>Decrypt the message</a:t>
            </a:r>
          </a:p>
          <a:p>
            <a:pPr lvl="3"/>
            <a:r>
              <a:rPr lang="en-US" dirty="0" smtClean="0"/>
              <a:t>Output the decrypted message to the </a:t>
            </a:r>
            <a:r>
              <a:rPr lang="en-US" dirty="0" smtClean="0"/>
              <a:t>console</a:t>
            </a:r>
          </a:p>
          <a:p>
            <a:pPr lvl="3"/>
            <a:r>
              <a:rPr lang="en-US" dirty="0" smtClean="0"/>
              <a:t>Reminder: Encrypte</a:t>
            </a:r>
            <a:r>
              <a:rPr lang="en-US" dirty="0" smtClean="0"/>
              <a:t>d messages can include extended characters. How might those be input?</a:t>
            </a:r>
          </a:p>
          <a:p>
            <a:pPr marL="0" indent="0">
              <a:buNone/>
            </a:pPr>
            <a:endParaRPr lang="en-US" dirty="0" smtClean="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127194223"/>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For a basic solution, see Exercises/Cryptography Solution.py</a:t>
            </a:r>
          </a:p>
          <a:p>
            <a:pPr lvl="1"/>
            <a:r>
              <a:rPr lang="en-US" dirty="0" smtClean="0"/>
              <a:t>For a more advanced solution, </a:t>
            </a:r>
            <a:r>
              <a:rPr lang="en-US" dirty="0"/>
              <a:t>see </a:t>
            </a:r>
            <a:r>
              <a:rPr lang="en-US" dirty="0" smtClean="0"/>
              <a:t>Exercises/Cryptography Solution 2.py</a:t>
            </a:r>
            <a:endParaRPr lang="en-US" dirty="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069332377"/>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Regular Expressions</a:t>
            </a:r>
            <a:endParaRPr lang="en-US" dirty="0"/>
          </a:p>
        </p:txBody>
      </p:sp>
    </p:spTree>
    <p:extLst>
      <p:ext uri="{BB962C8B-B14F-4D97-AF65-F5344CB8AC3E}">
        <p14:creationId xmlns:p14="http://schemas.microsoft.com/office/powerpoint/2010/main" val="17227583"/>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Regular Expressions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6635" y="2127412"/>
            <a:ext cx="6958730" cy="2603175"/>
          </a:xfrm>
          <a:prstGeom prst="rect">
            <a:avLst/>
          </a:prstGeom>
        </p:spPr>
      </p:pic>
      <p:sp>
        <p:nvSpPr>
          <p:cNvPr id="6" name="TextBox 5"/>
          <p:cNvSpPr txBox="1"/>
          <p:nvPr/>
        </p:nvSpPr>
        <p:spPr>
          <a:xfrm>
            <a:off x="2518581"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http://xkcd.com/1171/</a:t>
            </a:r>
            <a:endParaRPr lang="en-GB" sz="1200" dirty="0">
              <a:latin typeface="Calibri Light" panose="020F0302020204030204" pitchFamily="34" charset="0"/>
            </a:endParaRPr>
          </a:p>
        </p:txBody>
      </p:sp>
    </p:spTree>
    <p:extLst>
      <p:ext uri="{BB962C8B-B14F-4D97-AF65-F5344CB8AC3E}">
        <p14:creationId xmlns:p14="http://schemas.microsoft.com/office/powerpoint/2010/main" val="1389564392"/>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‘regular expression’ or ‘regex’?</a:t>
            </a:r>
          </a:p>
          <a:p>
            <a:pPr lvl="1"/>
            <a:r>
              <a:rPr lang="en-US" dirty="0" smtClean="0"/>
              <a:t>A string defining a search pattern for searching within strings</a:t>
            </a:r>
          </a:p>
          <a:p>
            <a:r>
              <a:rPr lang="en-US" dirty="0" err="1" smtClean="0"/>
              <a:t>RegEx</a:t>
            </a:r>
            <a:r>
              <a:rPr lang="en-US" dirty="0" smtClean="0"/>
              <a:t> in Python</a:t>
            </a:r>
            <a:endParaRPr lang="en-US" dirty="0"/>
          </a:p>
        </p:txBody>
      </p:sp>
      <p:sp>
        <p:nvSpPr>
          <p:cNvPr id="3" name="Title 2"/>
          <p:cNvSpPr>
            <a:spLocks noGrp="1"/>
          </p:cNvSpPr>
          <p:nvPr>
            <p:ph type="title"/>
          </p:nvPr>
        </p:nvSpPr>
        <p:spPr/>
        <p:txBody>
          <a:bodyPr/>
          <a:lstStyle/>
          <a:p>
            <a:r>
              <a:rPr lang="en-US" dirty="0" smtClean="0"/>
              <a:t>Regular Expressions</a:t>
            </a:r>
            <a:endParaRPr lang="en-US" dirty="0"/>
          </a:p>
        </p:txBody>
      </p:sp>
    </p:spTree>
    <p:extLst>
      <p:ext uri="{BB962C8B-B14F-4D97-AF65-F5344CB8AC3E}">
        <p14:creationId xmlns:p14="http://schemas.microsoft.com/office/powerpoint/2010/main" val="946406147"/>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Databases</a:t>
            </a:r>
            <a:endParaRPr lang="en-US" dirty="0"/>
          </a:p>
        </p:txBody>
      </p:sp>
    </p:spTree>
    <p:extLst>
      <p:ext uri="{BB962C8B-B14F-4D97-AF65-F5344CB8AC3E}">
        <p14:creationId xmlns:p14="http://schemas.microsoft.com/office/powerpoint/2010/main" val="5527453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database is a way of storing complex data</a:t>
            </a:r>
          </a:p>
          <a:p>
            <a:r>
              <a:rPr lang="en-US" dirty="0" smtClean="0"/>
              <a:t>Data is organized into “tables”</a:t>
            </a:r>
          </a:p>
          <a:p>
            <a:r>
              <a:rPr lang="en-US" dirty="0" smtClean="0"/>
              <a:t>Tables are comprised of “rows” and “columns”</a:t>
            </a:r>
          </a:p>
          <a:p>
            <a:r>
              <a:rPr lang="en-US" dirty="0" smtClean="0"/>
              <a:t>A single item of data is called a “cell” or “field”</a:t>
            </a:r>
          </a:p>
          <a:p>
            <a:r>
              <a:rPr lang="en-US" dirty="0" smtClean="0"/>
              <a:t>Does this sound familiar?</a:t>
            </a:r>
            <a:endParaRPr lang="en-US" dirty="0" smtClean="0"/>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2271265945"/>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1638309696"/>
              </p:ext>
            </p:extLst>
          </p:nvPr>
        </p:nvGraphicFramePr>
        <p:xfrm>
          <a:off x="695400" y="1700808"/>
          <a:ext cx="10657183" cy="2225040"/>
        </p:xfrm>
        <a:graphic>
          <a:graphicData uri="http://schemas.openxmlformats.org/drawingml/2006/table">
            <a:tbl>
              <a:tblPr firstRow="1" bandRow="1">
                <a:tableStyleId>{5C22544A-7EE6-4342-B048-85BDC9FD1C3A}</a:tableStyleId>
              </a:tblPr>
              <a:tblGrid>
                <a:gridCol w="1635059"/>
                <a:gridCol w="2367453"/>
                <a:gridCol w="2265213"/>
                <a:gridCol w="2194729"/>
                <a:gridCol w="2194729"/>
              </a:tblGrid>
              <a:tr h="370840">
                <a:tc>
                  <a:txBody>
                    <a:bodyPr/>
                    <a:lstStyle/>
                    <a:p>
                      <a:r>
                        <a:rPr lang="en-GB" dirty="0" smtClean="0"/>
                        <a:t>Make</a:t>
                      </a:r>
                      <a:endParaRPr lang="en-US" dirty="0"/>
                    </a:p>
                  </a:txBody>
                  <a:tcPr/>
                </a:tc>
                <a:tc>
                  <a:txBody>
                    <a:bodyPr/>
                    <a:lstStyle/>
                    <a:p>
                      <a:r>
                        <a:rPr lang="en-GB" dirty="0" smtClean="0"/>
                        <a:t>Model</a:t>
                      </a:r>
                      <a:endParaRPr lang="en-US" dirty="0"/>
                    </a:p>
                  </a:txBody>
                  <a:tcPr/>
                </a:tc>
                <a:tc>
                  <a:txBody>
                    <a:bodyPr/>
                    <a:lstStyle/>
                    <a:p>
                      <a:r>
                        <a:rPr lang="en-US" dirty="0" smtClean="0"/>
                        <a:t>Year</a:t>
                      </a:r>
                      <a:endParaRPr lang="en-US" dirty="0"/>
                    </a:p>
                  </a:txBody>
                  <a:tcPr/>
                </a:tc>
                <a:tc>
                  <a:txBody>
                    <a:bodyPr/>
                    <a:lstStyle/>
                    <a:p>
                      <a:r>
                        <a:rPr lang="en-US" dirty="0" err="1" smtClean="0"/>
                        <a:t>Colour</a:t>
                      </a:r>
                      <a:endParaRPr lang="en-US" dirty="0"/>
                    </a:p>
                  </a:txBody>
                  <a:tcPr/>
                </a:tc>
                <a:tc>
                  <a:txBody>
                    <a:bodyPr/>
                    <a:lstStyle/>
                    <a:p>
                      <a:r>
                        <a:rPr lang="en-US" dirty="0" smtClean="0"/>
                        <a:t>Registration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BMW</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2015</a:t>
                      </a:r>
                      <a:endParaRPr lang="en-US" baseline="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Blue</a:t>
                      </a:r>
                      <a:endParaRPr lang="en-US" baseline="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Audi</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2016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White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Jaguar</a:t>
                      </a:r>
                    </a:p>
                  </a:txBody>
                  <a:tcPr/>
                </a:tc>
                <a:tc>
                  <a:txBody>
                    <a:bodyPr/>
                    <a:lstStyle/>
                    <a:p>
                      <a:r>
                        <a:rPr lang="en-US" dirty="0" smtClean="0"/>
                        <a:t>F-Type</a:t>
                      </a:r>
                      <a:endParaRPr lang="en-US" dirty="0"/>
                    </a:p>
                  </a:txBody>
                  <a:tcPr/>
                </a:tc>
                <a:tc>
                  <a:txBody>
                    <a:bodyPr/>
                    <a:lstStyle/>
                    <a:p>
                      <a:pPr marL="0" indent="0">
                        <a:buFont typeface="Arial" panose="020B0604020202020204" pitchFamily="34" charset="0"/>
                        <a:buNone/>
                      </a:pPr>
                      <a:r>
                        <a:rPr lang="en-US" dirty="0" smtClean="0"/>
                        <a:t>2014</a:t>
                      </a:r>
                      <a:endParaRPr lang="en-US" dirty="0"/>
                    </a:p>
                  </a:txBody>
                  <a:tcPr/>
                </a:tc>
                <a:tc>
                  <a:txBody>
                    <a:bodyPr/>
                    <a:lstStyle/>
                    <a:p>
                      <a:pPr marL="0" indent="0">
                        <a:buFont typeface="Arial" panose="020B0604020202020204" pitchFamily="34" charset="0"/>
                        <a:buNone/>
                      </a:pPr>
                      <a:r>
                        <a:rPr lang="en-US" dirty="0" smtClean="0"/>
                        <a:t>Red</a:t>
                      </a:r>
                      <a:endParaRPr lang="en-US" dirty="0"/>
                    </a:p>
                  </a:txBody>
                  <a:tcPr/>
                </a:tc>
                <a:tc>
                  <a:txBody>
                    <a:bodyPr/>
                    <a:lstStyle/>
                    <a:p>
                      <a:pPr marL="0" indent="0">
                        <a:buFont typeface="Arial" panose="020B0604020202020204" pitchFamily="34" charset="0"/>
                        <a:buNone/>
                      </a:pP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DeLorean</a:t>
                      </a:r>
                      <a:endParaRPr lang="en-US" dirty="0" smtClean="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DMC-12</a:t>
                      </a:r>
                      <a:endParaRPr lang="en-US" dirty="0"/>
                    </a:p>
                  </a:txBody>
                  <a:tcPr/>
                </a:tc>
                <a:tc>
                  <a:txBody>
                    <a:bodyPr/>
                    <a:lstStyle/>
                    <a:p>
                      <a:pPr marL="0" indent="0">
                        <a:buFont typeface="Arial" panose="020B0604020202020204" pitchFamily="34" charset="0"/>
                        <a:buNone/>
                      </a:pPr>
                      <a:r>
                        <a:rPr lang="en-US" dirty="0" smtClean="0"/>
                        <a:t>1982</a:t>
                      </a:r>
                      <a:endParaRPr lang="en-US" dirty="0"/>
                    </a:p>
                  </a:txBody>
                  <a:tcPr/>
                </a:tc>
                <a:tc>
                  <a:txBody>
                    <a:bodyPr/>
                    <a:lstStyle/>
                    <a:p>
                      <a:pPr marL="0" indent="0">
                        <a:buFont typeface="Arial" panose="020B0604020202020204" pitchFamily="34" charset="0"/>
                        <a:buNone/>
                      </a:pPr>
                      <a:r>
                        <a:rPr lang="en-US" dirty="0" smtClean="0"/>
                        <a:t>Grey</a:t>
                      </a:r>
                      <a:endParaRPr lang="en-US" dirty="0"/>
                    </a:p>
                  </a:txBody>
                  <a:tcPr/>
                </a:tc>
                <a:tc>
                  <a:txBody>
                    <a:bodyPr/>
                    <a:lstStyle/>
                    <a:p>
                      <a:pPr marL="0" indent="0">
                        <a:buFont typeface="Arial" panose="020B0604020202020204" pitchFamily="34" charset="0"/>
                        <a:buNone/>
                      </a:pP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Chevrolet</a:t>
                      </a:r>
                    </a:p>
                  </a:txBody>
                  <a:tcPr/>
                </a:tc>
                <a:tc>
                  <a:txBody>
                    <a:bodyPr/>
                    <a:lstStyle/>
                    <a:p>
                      <a:r>
                        <a:rPr lang="en-US" dirty="0" smtClean="0"/>
                        <a:t>Impala</a:t>
                      </a:r>
                      <a:endParaRPr lang="en-US" dirty="0"/>
                    </a:p>
                  </a:txBody>
                  <a:tcPr/>
                </a:tc>
                <a:tc>
                  <a:txBody>
                    <a:bodyPr/>
                    <a:lstStyle/>
                    <a:p>
                      <a:pPr marL="0" indent="0">
                        <a:buFont typeface="Arial" panose="020B0604020202020204" pitchFamily="34" charset="0"/>
                        <a:buNone/>
                      </a:pPr>
                      <a:r>
                        <a:rPr lang="en-US" dirty="0" smtClean="0"/>
                        <a:t>1967</a:t>
                      </a:r>
                      <a:endParaRPr lang="en-US" dirty="0"/>
                    </a:p>
                  </a:txBody>
                  <a:tcPr/>
                </a:tc>
                <a:tc>
                  <a:txBody>
                    <a:bodyPr/>
                    <a:lstStyle/>
                    <a:p>
                      <a:pPr marL="0" indent="0">
                        <a:buFont typeface="Arial" panose="020B0604020202020204" pitchFamily="34" charset="0"/>
                        <a:buNone/>
                      </a:pPr>
                      <a:r>
                        <a:rPr lang="en-US" dirty="0" smtClean="0"/>
                        <a:t>Black</a:t>
                      </a:r>
                      <a:endParaRPr lang="en-US" dirty="0"/>
                    </a:p>
                  </a:txBody>
                  <a:tcPr/>
                </a:tc>
                <a:tc>
                  <a:txBody>
                    <a:bodyPr/>
                    <a:lstStyle/>
                    <a:p>
                      <a:pPr marL="0" indent="0">
                        <a:buFont typeface="Arial" panose="020B0604020202020204" pitchFamily="34" charset="0"/>
                        <a:buNone/>
                      </a:pPr>
                      <a:endParaRPr lang="en-US" dirty="0"/>
                    </a:p>
                  </a:txBody>
                  <a:tcPr/>
                </a:tc>
              </a:tr>
            </a:tbl>
          </a:graphicData>
        </a:graphic>
      </p:graphicFrame>
      <p:sp>
        <p:nvSpPr>
          <p:cNvPr id="6" name="TextBox 5"/>
          <p:cNvSpPr txBox="1"/>
          <p:nvPr/>
        </p:nvSpPr>
        <p:spPr>
          <a:xfrm>
            <a:off x="610529" y="3933056"/>
            <a:ext cx="10657184" cy="369332"/>
          </a:xfrm>
          <a:prstGeom prst="rect">
            <a:avLst/>
          </a:prstGeom>
          <a:noFill/>
        </p:spPr>
        <p:txBody>
          <a:bodyPr wrap="square" rtlCol="0">
            <a:spAutoFit/>
          </a:bodyPr>
          <a:lstStyle/>
          <a:p>
            <a:r>
              <a:rPr lang="en-GB" dirty="0" smtClean="0"/>
              <a:t>A database table representing cars</a:t>
            </a:r>
            <a:endParaRPr lang="en-GB" dirty="0"/>
          </a:p>
        </p:txBody>
      </p:sp>
      <p:sp>
        <p:nvSpPr>
          <p:cNvPr id="7" name="Content Placeholder 3"/>
          <p:cNvSpPr>
            <a:spLocks noGrp="1"/>
          </p:cNvSpPr>
          <p:nvPr>
            <p:ph idx="1"/>
          </p:nvPr>
        </p:nvSpPr>
        <p:spPr>
          <a:xfrm>
            <a:off x="723743" y="4509120"/>
            <a:ext cx="10574965" cy="1040979"/>
          </a:xfrm>
        </p:spPr>
        <p:txBody>
          <a:bodyPr>
            <a:normAutofit fontScale="92500" lnSpcReduction="10000"/>
          </a:bodyPr>
          <a:lstStyle/>
          <a:p>
            <a:r>
              <a:rPr lang="en-US" dirty="0" smtClean="0"/>
              <a:t>Registration is a </a:t>
            </a:r>
            <a:r>
              <a:rPr lang="en-US" i="1" dirty="0" smtClean="0"/>
              <a:t>key</a:t>
            </a:r>
          </a:p>
          <a:p>
            <a:r>
              <a:rPr lang="en-US" dirty="0" smtClean="0"/>
              <a:t>A key is a way to </a:t>
            </a:r>
            <a:r>
              <a:rPr lang="en-US" i="1" dirty="0" smtClean="0"/>
              <a:t>uniquely identify</a:t>
            </a:r>
            <a:r>
              <a:rPr lang="en-US" dirty="0" smtClean="0"/>
              <a:t> a row or record</a:t>
            </a:r>
          </a:p>
          <a:p>
            <a:pPr marL="0" indent="0">
              <a:buNone/>
            </a:pPr>
            <a:endParaRPr lang="en-US" dirty="0"/>
          </a:p>
        </p:txBody>
      </p:sp>
    </p:spTree>
    <p:extLst>
      <p:ext uri="{BB962C8B-B14F-4D97-AF65-F5344CB8AC3E}">
        <p14:creationId xmlns:p14="http://schemas.microsoft.com/office/powerpoint/2010/main" val="3574269185"/>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Developers </a:t>
            </a:r>
            <a:r>
              <a:rPr lang="en-US" dirty="0" smtClean="0"/>
              <a:t>are not DBAs</a:t>
            </a:r>
          </a:p>
          <a:p>
            <a:r>
              <a:rPr lang="en-US" dirty="0" smtClean="0"/>
              <a:t>SQL / RDBMS</a:t>
            </a:r>
          </a:p>
          <a:p>
            <a:pPr lvl="1"/>
            <a:r>
              <a:rPr lang="en-US" dirty="0" smtClean="0"/>
              <a:t>RDBMS – Relational Database Management System</a:t>
            </a:r>
          </a:p>
          <a:p>
            <a:pPr lvl="2"/>
            <a:r>
              <a:rPr lang="en-US" dirty="0" smtClean="0"/>
              <a:t>Organization is based on relationships between data</a:t>
            </a:r>
          </a:p>
          <a:p>
            <a:pPr lvl="2"/>
            <a:r>
              <a:rPr lang="en-US" dirty="0" smtClean="0"/>
              <a:t>Data organized into </a:t>
            </a:r>
            <a:r>
              <a:rPr lang="en-US" i="1" dirty="0" smtClean="0"/>
              <a:t>tables</a:t>
            </a:r>
            <a:r>
              <a:rPr lang="en-US" dirty="0" smtClean="0"/>
              <a:t> containing </a:t>
            </a:r>
            <a:r>
              <a:rPr lang="en-US" i="1" dirty="0" smtClean="0"/>
              <a:t>columns</a:t>
            </a:r>
            <a:r>
              <a:rPr lang="en-US" dirty="0" smtClean="0"/>
              <a:t> and </a:t>
            </a:r>
            <a:r>
              <a:rPr lang="en-US" i="1" dirty="0" smtClean="0"/>
              <a:t>rows</a:t>
            </a:r>
          </a:p>
          <a:p>
            <a:pPr lvl="2"/>
            <a:r>
              <a:rPr lang="en-US" dirty="0" smtClean="0"/>
              <a:t>Oracle, MSSQL, MySQL, </a:t>
            </a:r>
            <a:r>
              <a:rPr lang="en-US" dirty="0" err="1" smtClean="0"/>
              <a:t>MariaDB</a:t>
            </a:r>
            <a:r>
              <a:rPr lang="en-US" dirty="0" smtClean="0"/>
              <a:t> are all examples of RDBMS</a:t>
            </a:r>
          </a:p>
          <a:p>
            <a:pPr lvl="1"/>
            <a:r>
              <a:rPr lang="en-US" dirty="0" smtClean="0"/>
              <a:t>Structured Query Language - SQL - used to interrogate databases</a:t>
            </a:r>
          </a:p>
          <a:p>
            <a:pPr lvl="1"/>
            <a:r>
              <a:rPr lang="en-US" dirty="0" smtClean="0"/>
              <a:t>Many common Open Source and proprietary RDBMS use SQL</a:t>
            </a:r>
          </a:p>
          <a:p>
            <a:pPr lvl="1"/>
            <a:r>
              <a:rPr lang="en-US" dirty="0" smtClean="0"/>
              <a:t>Easy to write simple queries</a:t>
            </a:r>
          </a:p>
          <a:p>
            <a:pPr lvl="1"/>
            <a:r>
              <a:rPr lang="en-US" dirty="0" smtClean="0"/>
              <a:t>Stored Procedures and Functions offer ways to simplify and speed up commonly used queries</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451391824"/>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fontScale="70000" lnSpcReduction="20000"/>
          </a:bodyPr>
          <a:lstStyle/>
          <a:p>
            <a:r>
              <a:rPr lang="en-US" dirty="0" err="1" smtClean="0"/>
              <a:t>NoSQL</a:t>
            </a:r>
            <a:r>
              <a:rPr lang="en-US" dirty="0" smtClean="0"/>
              <a:t> / </a:t>
            </a:r>
            <a:r>
              <a:rPr lang="en-US" dirty="0" err="1" smtClean="0"/>
              <a:t>BigData</a:t>
            </a:r>
            <a:endParaRPr lang="en-US" dirty="0" smtClean="0"/>
          </a:p>
          <a:p>
            <a:pPr lvl="1"/>
            <a:r>
              <a:rPr lang="en-US" dirty="0" smtClean="0"/>
              <a:t>Data is modeled in ways others than relationships familiar to us from RDMBS</a:t>
            </a:r>
          </a:p>
          <a:p>
            <a:pPr lvl="2"/>
            <a:r>
              <a:rPr lang="en-US" dirty="0" smtClean="0"/>
              <a:t>Column</a:t>
            </a:r>
          </a:p>
          <a:p>
            <a:pPr lvl="2"/>
            <a:r>
              <a:rPr lang="en-US" dirty="0" smtClean="0"/>
              <a:t>Document</a:t>
            </a:r>
          </a:p>
          <a:p>
            <a:pPr lvl="2"/>
            <a:r>
              <a:rPr lang="en-US" dirty="0" smtClean="0"/>
              <a:t>Key-value</a:t>
            </a:r>
          </a:p>
          <a:p>
            <a:pPr lvl="2"/>
            <a:r>
              <a:rPr lang="en-US" dirty="0" smtClean="0"/>
              <a:t>Graph</a:t>
            </a:r>
          </a:p>
          <a:p>
            <a:pPr lvl="2"/>
            <a:r>
              <a:rPr lang="en-US" dirty="0" smtClean="0"/>
              <a:t>Multi-model</a:t>
            </a:r>
          </a:p>
          <a:p>
            <a:pPr lvl="1"/>
            <a:r>
              <a:rPr lang="en-US" dirty="0" smtClean="0"/>
              <a:t>In many cases, consistency is sacrificed for availability and speed</a:t>
            </a:r>
          </a:p>
          <a:p>
            <a:pPr lvl="2"/>
            <a:r>
              <a:rPr lang="en-US" dirty="0" smtClean="0"/>
              <a:t>“Eventual consistency” - data is propagated to all nodes “eventually”, typically within milliseconds</a:t>
            </a:r>
          </a:p>
          <a:p>
            <a:pPr lvl="2"/>
            <a:r>
              <a:rPr lang="en-US" dirty="0" smtClean="0"/>
              <a:t>“Stale reads” - queries may not return updated data immediately, or might return inaccurate data</a:t>
            </a:r>
          </a:p>
          <a:p>
            <a:pPr lvl="1"/>
            <a:r>
              <a:rPr lang="en-US" dirty="0" smtClean="0"/>
              <a:t>Scales “horizontally” well – improve capability and performance by deploying more cluster nodes</a:t>
            </a:r>
          </a:p>
          <a:p>
            <a:pPr lvl="1"/>
            <a:r>
              <a:rPr lang="en-US" dirty="0" smtClean="0"/>
              <a:t>No prevailing query language like SQL</a:t>
            </a:r>
          </a:p>
          <a:p>
            <a:pPr lvl="2"/>
            <a:r>
              <a:rPr lang="en-US" dirty="0" smtClean="0"/>
              <a:t>Some emerging SQL++ candidates such as N1QL</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807368693"/>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lnSpcReduction="10000"/>
          </a:bodyPr>
          <a:lstStyle/>
          <a:p>
            <a:r>
              <a:rPr lang="en-US" dirty="0"/>
              <a:t>Designing Data </a:t>
            </a:r>
            <a:r>
              <a:rPr lang="en-US" dirty="0" smtClean="0"/>
              <a:t>Models</a:t>
            </a:r>
          </a:p>
          <a:p>
            <a:pPr lvl="1"/>
            <a:r>
              <a:rPr lang="en-US" dirty="0" smtClean="0"/>
              <a:t>Database is used to store application data such as users, user data etc.</a:t>
            </a:r>
          </a:p>
          <a:p>
            <a:pPr lvl="1"/>
            <a:r>
              <a:rPr lang="en-US" dirty="0" smtClean="0"/>
              <a:t>Database tables and relationships should be designed to represent application data models and user workflows</a:t>
            </a:r>
          </a:p>
          <a:p>
            <a:pPr lvl="1"/>
            <a:r>
              <a:rPr lang="en-US" dirty="0" smtClean="0"/>
              <a:t>Some APIs such as Hibernate exist to abstract </a:t>
            </a:r>
            <a:r>
              <a:rPr lang="en-US" dirty="0" err="1" smtClean="0"/>
              <a:t>db</a:t>
            </a:r>
            <a:r>
              <a:rPr lang="en-US" dirty="0" smtClean="0"/>
              <a:t> entity design away from developers</a:t>
            </a:r>
          </a:p>
          <a:p>
            <a:pPr lvl="2"/>
            <a:r>
              <a:rPr lang="en-US" dirty="0" smtClean="0"/>
              <a:t>Database objects created automatically by code</a:t>
            </a:r>
          </a:p>
          <a:p>
            <a:pPr lvl="3"/>
            <a:r>
              <a:rPr lang="en-US" dirty="0" smtClean="0"/>
              <a:t>Can result in inefficient design</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57582627"/>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smtClean="0"/>
              <a:t>Connectors</a:t>
            </a:r>
          </a:p>
          <a:p>
            <a:pPr lvl="1"/>
            <a:r>
              <a:rPr lang="en-US" dirty="0" smtClean="0"/>
              <a:t>Applications need to connect to databases in order to perform operations</a:t>
            </a:r>
          </a:p>
          <a:p>
            <a:pPr lvl="1"/>
            <a:r>
              <a:rPr lang="en-US" dirty="0" smtClean="0"/>
              <a:t>ODBC is the most common way to connect to a remote database</a:t>
            </a:r>
          </a:p>
          <a:p>
            <a:pPr lvl="1"/>
            <a:r>
              <a:rPr lang="en-US" dirty="0" smtClean="0"/>
              <a:t>ODBC drivers available for most databases and platforms</a:t>
            </a:r>
          </a:p>
          <a:p>
            <a:pPr lvl="1"/>
            <a:r>
              <a:rPr lang="en-US" dirty="0" smtClean="0"/>
              <a:t>Becoming less popular as modern web development platforms link directly to database</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056280712"/>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fontScale="85000" lnSpcReduction="20000"/>
          </a:bodyPr>
          <a:lstStyle/>
          <a:p>
            <a:r>
              <a:rPr lang="en-US" dirty="0" smtClean="0"/>
              <a:t>Create a database</a:t>
            </a:r>
          </a:p>
          <a:p>
            <a:pPr lvl="1"/>
            <a:r>
              <a:rPr lang="en-US" dirty="0" smtClean="0"/>
              <a:t>Some system databases have already been created</a:t>
            </a:r>
          </a:p>
          <a:p>
            <a:pPr lvl="1"/>
            <a:r>
              <a:rPr lang="en-US" dirty="0" smtClean="0"/>
              <a:t>A user database is required for our application data</a:t>
            </a:r>
          </a:p>
          <a:p>
            <a:r>
              <a:rPr lang="en-US" dirty="0" smtClean="0"/>
              <a:t>Create a simple table</a:t>
            </a:r>
          </a:p>
          <a:p>
            <a:pPr lvl="1"/>
            <a:r>
              <a:rPr lang="en-US" dirty="0" smtClean="0"/>
              <a:t>Data is stored in tables</a:t>
            </a:r>
          </a:p>
          <a:p>
            <a:pPr lvl="1"/>
            <a:r>
              <a:rPr lang="en-US" dirty="0" smtClean="0"/>
              <a:t>Each table consists of columns and rows</a:t>
            </a:r>
          </a:p>
          <a:p>
            <a:pPr lvl="1"/>
            <a:r>
              <a:rPr lang="en-US" dirty="0" smtClean="0"/>
              <a:t>Each column (or ‘field’) has a data type and length</a:t>
            </a:r>
          </a:p>
          <a:p>
            <a:pPr lvl="2"/>
            <a:r>
              <a:rPr lang="en-US" dirty="0" smtClean="0"/>
              <a:t>‘</a:t>
            </a:r>
            <a:r>
              <a:rPr lang="en-US" dirty="0" err="1" smtClean="0"/>
              <a:t>Varchar</a:t>
            </a:r>
            <a:r>
              <a:rPr lang="en-US" dirty="0" smtClean="0"/>
              <a:t>’ is SQL-</a:t>
            </a:r>
            <a:r>
              <a:rPr lang="en-US" dirty="0" err="1" smtClean="0"/>
              <a:t>ese</a:t>
            </a:r>
            <a:r>
              <a:rPr lang="en-US" dirty="0" smtClean="0"/>
              <a:t> for ‘string’</a:t>
            </a:r>
          </a:p>
          <a:p>
            <a:pPr lvl="2"/>
            <a:r>
              <a:rPr lang="en-US" dirty="0" smtClean="0"/>
              <a:t>‘</a:t>
            </a:r>
            <a:r>
              <a:rPr lang="en-US" dirty="0" err="1" smtClean="0"/>
              <a:t>int</a:t>
            </a:r>
            <a:r>
              <a:rPr lang="en-US" dirty="0" smtClean="0"/>
              <a:t>’ is SQL-</a:t>
            </a:r>
            <a:r>
              <a:rPr lang="en-US" dirty="0" err="1" smtClean="0"/>
              <a:t>ese</a:t>
            </a:r>
            <a:r>
              <a:rPr lang="en-US" dirty="0" smtClean="0"/>
              <a:t> for ‘integer’</a:t>
            </a:r>
          </a:p>
        </p:txBody>
      </p:sp>
      <p:sp>
        <p:nvSpPr>
          <p:cNvPr id="4" name="Rectangle 3"/>
          <p:cNvSpPr/>
          <p:nvPr/>
        </p:nvSpPr>
        <p:spPr>
          <a:xfrm>
            <a:off x="479376" y="1556792"/>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#Connect to the database using the </a:t>
            </a:r>
            <a:r>
              <a:rPr lang="en-GB" sz="1200" dirty="0" err="1" smtClean="0">
                <a:solidFill>
                  <a:srgbClr val="008000"/>
                </a:solidFill>
                <a:highlight>
                  <a:srgbClr val="FFFFFF"/>
                </a:highlight>
                <a:latin typeface="Courier New" panose="02070309020205020404" pitchFamily="49" charset="0"/>
              </a:rPr>
              <a:t>msql</a:t>
            </a:r>
            <a:r>
              <a:rPr lang="en-GB" sz="1200" dirty="0" smtClean="0">
                <a:solidFill>
                  <a:srgbClr val="008000"/>
                </a:solidFill>
                <a:highlight>
                  <a:srgbClr val="FFFFFF"/>
                </a:highlight>
                <a:latin typeface="Courier New" panose="02070309020205020404" pitchFamily="49" charset="0"/>
              </a:rPr>
              <a:t> binary</a:t>
            </a:r>
          </a:p>
          <a:p>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 –u root –p</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database to use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my_db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use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the ‘show’ command to confirm it’s been created</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show databases;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Database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information_schema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performance_schema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sys                |</a:t>
            </a:r>
          </a:p>
          <a:p>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simple table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a:t>
            </a:r>
            <a:r>
              <a:rPr lang="en-GB" sz="1200" dirty="0">
                <a:solidFill>
                  <a:srgbClr val="000000"/>
                </a:solidFill>
                <a:highlight>
                  <a:srgbClr val="FFFFFF"/>
                </a:highlight>
                <a:latin typeface="Courier New" panose="02070309020205020404" pitchFamily="49" charset="0"/>
              </a:rPr>
              <a:t>table persons( name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(32), age </a:t>
            </a:r>
            <a:r>
              <a:rPr lang="en-GB" sz="1200" dirty="0" err="1">
                <a:solidFill>
                  <a:srgbClr val="000000"/>
                </a:solidFill>
                <a:highlight>
                  <a:srgbClr val="FFFFFF"/>
                </a:highlight>
                <a:latin typeface="Courier New" panose="02070309020205020404" pitchFamily="49" charset="0"/>
              </a:rPr>
              <a:t>int</a:t>
            </a:r>
            <a:r>
              <a:rPr lang="en-GB" sz="1200" dirty="0">
                <a:solidFill>
                  <a:srgbClr val="000000"/>
                </a:solidFill>
                <a:highlight>
                  <a:srgbClr val="FFFFFF"/>
                </a:highlight>
                <a:latin typeface="Courier New" panose="02070309020205020404" pitchFamily="49" charset="0"/>
              </a:rPr>
              <a:t>, location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(256) );</a:t>
            </a:r>
          </a:p>
        </p:txBody>
      </p:sp>
    </p:spTree>
    <p:extLst>
      <p:ext uri="{BB962C8B-B14F-4D97-AF65-F5344CB8AC3E}">
        <p14:creationId xmlns:p14="http://schemas.microsoft.com/office/powerpoint/2010/main" val="294710970"/>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Load some data into the table</a:t>
            </a:r>
          </a:p>
          <a:p>
            <a:pPr lvl="1"/>
            <a:r>
              <a:rPr lang="en-US" dirty="0" smtClean="0"/>
              <a:t>Values can be entered in several ways</a:t>
            </a:r>
          </a:p>
          <a:p>
            <a:pPr lvl="2"/>
            <a:r>
              <a:rPr lang="en-US" dirty="0" smtClean="0"/>
              <a:t>Directly via a graphical utility</a:t>
            </a:r>
          </a:p>
          <a:p>
            <a:pPr lvl="2"/>
            <a:r>
              <a:rPr lang="en-US" dirty="0" smtClean="0"/>
              <a:t>Via SQL INSERT commands from a SQL client app</a:t>
            </a:r>
          </a:p>
          <a:p>
            <a:pPr lvl="2"/>
            <a:r>
              <a:rPr lang="en-US" dirty="0" smtClean="0"/>
              <a:t>Loaded from a file</a:t>
            </a:r>
          </a:p>
          <a:p>
            <a:pPr lvl="2"/>
            <a:r>
              <a:rPr lang="en-US" dirty="0" smtClean="0"/>
              <a:t>Inserted remotely via SQL from another application</a:t>
            </a:r>
          </a:p>
        </p:txBody>
      </p:sp>
      <p:sp>
        <p:nvSpPr>
          <p:cNvPr id="4" name="Rectangle 3"/>
          <p:cNvSpPr/>
          <p:nvPr/>
        </p:nvSpPr>
        <p:spPr>
          <a:xfrm>
            <a:off x="479376" y="1556792"/>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have prepared some data in a file, which we will load</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load data local </a:t>
            </a:r>
            <a:r>
              <a:rPr lang="en-GB" sz="1200" dirty="0" err="1">
                <a:solidFill>
                  <a:srgbClr val="000000"/>
                </a:solidFill>
                <a:highlight>
                  <a:srgbClr val="FFFFFF"/>
                </a:highlight>
                <a:latin typeface="Courier New" panose="02070309020205020404" pitchFamily="49" charset="0"/>
              </a:rPr>
              <a:t>infile</a:t>
            </a:r>
            <a:r>
              <a:rPr lang="en-GB" sz="1200" dirty="0">
                <a:solidFill>
                  <a:srgbClr val="000000"/>
                </a:solidFill>
                <a:highlight>
                  <a:srgbClr val="FFFFFF"/>
                </a:highlight>
                <a:latin typeface="Courier New" panose="02070309020205020404" pitchFamily="49" charset="0"/>
              </a:rPr>
              <a:t> 'table_data.txt' into table persons columns terminated by ',' lines terminated by '\r\n</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a select command to view the data</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9695379"/>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find a single record</a:t>
            </a:r>
          </a:p>
          <a:p>
            <a:r>
              <a:rPr lang="en-US" dirty="0" smtClean="0"/>
              <a:t>Use an ‘update’ query to change the age value</a:t>
            </a:r>
          </a:p>
          <a:p>
            <a:r>
              <a:rPr lang="en-US" dirty="0" smtClean="0"/>
              <a:t>Query the database again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‘where’ clause allows us to filter on columns in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 where location = ‘London’;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‘update’ to change the values of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update persons set age = 25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(0.07 sec)</a:t>
            </a:r>
          </a:p>
          <a:p>
            <a:r>
              <a:rPr lang="en-GB" sz="1200" dirty="0">
                <a:solidFill>
                  <a:srgbClr val="000000"/>
                </a:solidFill>
                <a:highlight>
                  <a:srgbClr val="FFFFFF"/>
                </a:highlight>
                <a:latin typeface="Courier New" panose="02070309020205020404" pitchFamily="49" charset="0"/>
              </a:rPr>
              <a:t>Rows matched: 1  Changed: 1  Warnings: </a:t>
            </a:r>
            <a:r>
              <a:rPr lang="en-GB" sz="1200" dirty="0" smtClean="0">
                <a:solidFill>
                  <a:srgbClr val="000000"/>
                </a:solidFill>
                <a:highlight>
                  <a:srgbClr val="FFFFFF"/>
                </a:highlight>
                <a:latin typeface="Courier New" panose="02070309020205020404" pitchFamily="49" charset="0"/>
              </a:rPr>
              <a:t>0</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#Select the row again to confirm the change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select * from persons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25 | London   |</a:t>
            </a:r>
          </a:p>
          <a:p>
            <a:r>
              <a:rPr lang="en-GB" sz="1200" dirty="0">
                <a:solidFill>
                  <a:srgbClr val="000000"/>
                </a:solidFill>
                <a:highlight>
                  <a:srgbClr val="FFFFFF"/>
                </a:highlight>
                <a:latin typeface="Courier New" panose="02070309020205020404" pitchFamily="49" charset="0"/>
              </a:rPr>
              <a:t>+------+------+----------+</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14254088"/>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delete a specific record</a:t>
            </a:r>
          </a:p>
          <a:p>
            <a:r>
              <a:rPr lang="en-US" dirty="0" smtClean="0"/>
              <a:t>Query the database to confirm the change</a:t>
            </a:r>
          </a:p>
        </p:txBody>
      </p:sp>
      <p:sp>
        <p:nvSpPr>
          <p:cNvPr id="4" name="Rectangle 3"/>
          <p:cNvSpPr/>
          <p:nvPr/>
        </p:nvSpPr>
        <p:spPr>
          <a:xfrm>
            <a:off x="479376" y="1536466"/>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‘delete’ statement allows us to delete records from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‘delete’ to remove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delete from persons where location = ‘Bath';</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(0.08 sec</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location = ‘Bath';</a:t>
            </a:r>
          </a:p>
          <a:p>
            <a:r>
              <a:rPr lang="en-GB" sz="1200" dirty="0">
                <a:solidFill>
                  <a:srgbClr val="000000"/>
                </a:solidFill>
                <a:highlight>
                  <a:srgbClr val="FFFFFF"/>
                </a:highlight>
                <a:latin typeface="Courier New" panose="02070309020205020404" pitchFamily="49" charset="0"/>
              </a:rPr>
              <a:t>Empty set (0.00 sec)</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398105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insert a new record</a:t>
            </a:r>
          </a:p>
          <a:p>
            <a:r>
              <a:rPr lang="en-US" dirty="0" smtClean="0"/>
              <a:t>Query the database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‘insert’ statement allows us to add records to a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persons values ('Neil', 44, </a:t>
            </a:r>
            <a:r>
              <a:rPr lang="en-GB" sz="1200" dirty="0" smtClean="0">
                <a:solidFill>
                  <a:srgbClr val="000000"/>
                </a:solidFill>
                <a:highlight>
                  <a:srgbClr val="FFFFFF"/>
                </a:highlight>
                <a:latin typeface="Courier New" panose="02070309020205020404" pitchFamily="49" charset="0"/>
              </a:rPr>
              <a:t>'Maryland');</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Query </a:t>
            </a:r>
            <a:r>
              <a:rPr lang="en-GB" sz="1200" dirty="0">
                <a:solidFill>
                  <a:srgbClr val="000000"/>
                </a:solidFill>
                <a:highlight>
                  <a:srgbClr val="FFFFFF"/>
                </a:highlight>
                <a:latin typeface="Courier New" panose="02070309020205020404" pitchFamily="49" charset="0"/>
              </a:rPr>
              <a:t>OK, 1 row affected (0.08 sec</a:t>
            </a:r>
            <a:r>
              <a:rPr lang="en-GB" sz="1200" dirty="0" smtClean="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a:t>
            </a:r>
            <a:r>
              <a:rPr lang="en-GB" sz="1200" dirty="0" smtClean="0">
                <a:solidFill>
                  <a:srgbClr val="000000"/>
                </a:solidFill>
                <a:highlight>
                  <a:srgbClr val="FFFFFF"/>
                </a:highlight>
                <a:latin typeface="Courier New" panose="02070309020205020404" pitchFamily="49" charset="0"/>
              </a:rPr>
              <a:t>name = ‘Neil';</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Neil |   44 | Maryland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1 row in set (0.00 sec)</a:t>
            </a:r>
          </a:p>
        </p:txBody>
      </p:sp>
    </p:spTree>
    <p:extLst>
      <p:ext uri="{BB962C8B-B14F-4D97-AF65-F5344CB8AC3E}">
        <p14:creationId xmlns:p14="http://schemas.microsoft.com/office/powerpoint/2010/main" val="387001072"/>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Databases</a:t>
            </a:r>
            <a:endParaRPr lang="en-US" dirty="0"/>
          </a:p>
        </p:txBody>
      </p:sp>
    </p:spTree>
    <p:extLst>
      <p:ext uri="{BB962C8B-B14F-4D97-AF65-F5344CB8AC3E}">
        <p14:creationId xmlns:p14="http://schemas.microsoft.com/office/powerpoint/2010/main" val="613608520"/>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62500" lnSpcReduction="20000"/>
          </a:bodyPr>
          <a:lstStyle/>
          <a:p>
            <a:r>
              <a:rPr lang="en-US" dirty="0" smtClean="0"/>
              <a:t>From the </a:t>
            </a:r>
            <a:r>
              <a:rPr lang="en-US" dirty="0" err="1" smtClean="0"/>
              <a:t>mySql</a:t>
            </a:r>
            <a:r>
              <a:rPr lang="en-US" dirty="0" smtClean="0"/>
              <a:t> prompt</a:t>
            </a:r>
          </a:p>
          <a:p>
            <a:pPr lvl="1"/>
            <a:r>
              <a:rPr lang="en-US" dirty="0" smtClean="0"/>
              <a:t>Create a new database called “</a:t>
            </a:r>
            <a:r>
              <a:rPr lang="en-US" dirty="0" err="1" smtClean="0"/>
              <a:t>mydb</a:t>
            </a:r>
            <a:r>
              <a:rPr lang="en-US" dirty="0" smtClean="0"/>
              <a:t>”</a:t>
            </a:r>
          </a:p>
          <a:p>
            <a:pPr lvl="1"/>
            <a:r>
              <a:rPr lang="en-US" dirty="0" smtClean="0"/>
              <a:t>In the new “</a:t>
            </a:r>
            <a:r>
              <a:rPr lang="en-US" dirty="0" err="1" smtClean="0"/>
              <a:t>mydb</a:t>
            </a:r>
            <a:r>
              <a:rPr lang="en-US" dirty="0" smtClean="0"/>
              <a:t>” database, create a table called “cars” with the following fields :</a:t>
            </a:r>
          </a:p>
          <a:p>
            <a:pPr lvl="2"/>
            <a:r>
              <a:rPr lang="en-US" dirty="0" smtClean="0"/>
              <a:t>Make (String)</a:t>
            </a:r>
          </a:p>
          <a:p>
            <a:pPr lvl="2"/>
            <a:r>
              <a:rPr lang="en-US" dirty="0" smtClean="0"/>
              <a:t>Model (String)</a:t>
            </a:r>
          </a:p>
          <a:p>
            <a:pPr lvl="2"/>
            <a:r>
              <a:rPr lang="en-US" dirty="0"/>
              <a:t>Y</a:t>
            </a:r>
            <a:r>
              <a:rPr lang="en-US" dirty="0" smtClean="0"/>
              <a:t>ear (Integer)</a:t>
            </a:r>
          </a:p>
          <a:p>
            <a:pPr lvl="2"/>
            <a:r>
              <a:rPr lang="en-US" dirty="0" smtClean="0"/>
              <a:t>Engine size (Integer)</a:t>
            </a:r>
          </a:p>
          <a:p>
            <a:pPr lvl="1"/>
            <a:r>
              <a:rPr lang="en-US" dirty="0" smtClean="0"/>
              <a:t>Insert records for the following vehicles into the database:</a:t>
            </a:r>
          </a:p>
          <a:p>
            <a:pPr lvl="2"/>
            <a:r>
              <a:rPr lang="en-US" dirty="0" smtClean="0"/>
              <a:t>2003 Vauxhall Astra 1599cc</a:t>
            </a:r>
          </a:p>
          <a:p>
            <a:pPr lvl="2"/>
            <a:r>
              <a:rPr lang="en-US" dirty="0" smtClean="0"/>
              <a:t>2007 Audi A3 1999cc</a:t>
            </a:r>
          </a:p>
          <a:p>
            <a:pPr lvl="2"/>
            <a:r>
              <a:rPr lang="en-US" dirty="0" smtClean="0"/>
              <a:t>2006 VW Transporter 1999cc</a:t>
            </a:r>
          </a:p>
          <a:p>
            <a:pPr lvl="2"/>
            <a:r>
              <a:rPr lang="en-US" dirty="0" smtClean="0"/>
              <a:t>1985 Ford Escort 1599cc</a:t>
            </a:r>
          </a:p>
          <a:p>
            <a:pPr lvl="2"/>
            <a:r>
              <a:rPr lang="en-US" dirty="0" smtClean="0"/>
              <a:t>2015 Audi R8 5199cc</a:t>
            </a:r>
          </a:p>
          <a:p>
            <a:pPr lvl="1"/>
            <a:r>
              <a:rPr lang="en-US" dirty="0" smtClean="0"/>
              <a:t>Write a query to select all vehicles with made by Audi</a:t>
            </a:r>
          </a:p>
          <a:p>
            <a:pPr lvl="1"/>
            <a:r>
              <a:rPr lang="en-US" dirty="0"/>
              <a:t>Write a query to select all vehicles with </a:t>
            </a:r>
            <a:r>
              <a:rPr lang="en-US" dirty="0" smtClean="0"/>
              <a:t>an engine size of 1599cc</a:t>
            </a:r>
          </a:p>
          <a:p>
            <a:pPr lvl="1"/>
            <a:r>
              <a:rPr lang="en-US" dirty="0" smtClean="0"/>
              <a:t>Write a query to delete all vehicles made before 2007</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90417688"/>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Databases</a:t>
            </a:r>
            <a:endParaRPr lang="en-US" dirty="0"/>
          </a:p>
        </p:txBody>
      </p:sp>
      <p:sp>
        <p:nvSpPr>
          <p:cNvPr id="5" name="Rectangle 4"/>
          <p:cNvSpPr/>
          <p:nvPr/>
        </p:nvSpPr>
        <p:spPr>
          <a:xfrm>
            <a:off x="609600" y="1556792"/>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Create the database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Create the table</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a:t>
            </a:r>
            <a:r>
              <a:rPr lang="en-GB" sz="1200" dirty="0" smtClean="0">
                <a:solidFill>
                  <a:srgbClr val="000000"/>
                </a:solidFill>
                <a:highlight>
                  <a:srgbClr val="FFFFFF"/>
                </a:highlight>
                <a:latin typeface="Courier New" panose="02070309020205020404" pitchFamily="49" charset="0"/>
              </a:rPr>
              <a:t>table cars( make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(64), model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(256), year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Insert rows</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insert into cars ( make, model, year,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values (‘Vauxhall’, ‘Astra’, 2003, 1599);</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(‘Audi’, </a:t>
            </a:r>
            <a:r>
              <a:rPr lang="en-GB" sz="1200" dirty="0">
                <a:solidFill>
                  <a:srgbClr val="000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A3’, 2007, 1999);</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Multi-row insert syntax</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(‘VW’, ‘Transporter’, 2006, 1999),</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(‘Ford’, ‘Escort’, 1985, 1599), (‘Audi’, ‘R8’, 2015, 5199);</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Queries</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make = ‘Audi’;</a:t>
            </a:r>
          </a:p>
          <a:p>
            <a:endParaRPr lang="en-GB" sz="1200" dirty="0" smtClean="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 1599;</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delete from cars where year &lt; 2007;</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423274121"/>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9662864" cy="1143000"/>
          </a:xfrm>
        </p:spPr>
        <p:txBody>
          <a:bodyPr>
            <a:normAutofit/>
          </a:bodyPr>
          <a:lstStyle/>
          <a:p>
            <a:r>
              <a:rPr lang="en-US" dirty="0" smtClean="0"/>
              <a:t>Introduction to the Stack and the Heap</a:t>
            </a:r>
            <a:endParaRPr lang="en-US" dirty="0"/>
          </a:p>
        </p:txBody>
      </p:sp>
    </p:spTree>
    <p:extLst>
      <p:ext uri="{BB962C8B-B14F-4D97-AF65-F5344CB8AC3E}">
        <p14:creationId xmlns:p14="http://schemas.microsoft.com/office/powerpoint/2010/main" val="2338890505"/>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a:t>
            </a:r>
          </a:p>
          <a:p>
            <a:pPr lvl="1"/>
            <a:r>
              <a:rPr lang="en-US" dirty="0" smtClean="0"/>
              <a:t>What is the Stack?</a:t>
            </a:r>
          </a:p>
          <a:p>
            <a:pPr lvl="2"/>
            <a:r>
              <a:rPr lang="en-US" dirty="0" smtClean="0"/>
              <a:t>A special area of memory for storing temporary variables</a:t>
            </a:r>
          </a:p>
          <a:p>
            <a:pPr lvl="2"/>
            <a:r>
              <a:rPr lang="en-US" dirty="0" smtClean="0"/>
              <a:t>Sized dynamically according to requirements, up to a maximum size</a:t>
            </a:r>
          </a:p>
          <a:p>
            <a:pPr lvl="2"/>
            <a:r>
              <a:rPr lang="en-US" dirty="0" smtClean="0"/>
              <a:t>Stack variables exist only while the function is running</a:t>
            </a:r>
          </a:p>
          <a:p>
            <a:pPr lvl="2"/>
            <a:r>
              <a:rPr lang="en-US" dirty="0" smtClean="0"/>
              <a:t>Managed </a:t>
            </a:r>
            <a:r>
              <a:rPr lang="en-US" dirty="0" smtClean="0"/>
              <a:t>automatically </a:t>
            </a:r>
          </a:p>
          <a:p>
            <a:pPr lvl="2"/>
            <a:r>
              <a:rPr lang="en-US" dirty="0" smtClean="0"/>
              <a:t>Organized efficiently so that stack reads and writes are fast</a:t>
            </a:r>
          </a:p>
          <a:p>
            <a:pPr lvl="2"/>
            <a:r>
              <a:rPr lang="en-US" dirty="0" smtClean="0"/>
              <a:t>Stack overflows</a:t>
            </a:r>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253473025"/>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Arrow Connector 12"/>
          <p:cNvCxnSpPr/>
          <p:nvPr/>
        </p:nvCxnSpPr>
        <p:spPr>
          <a:xfrm>
            <a:off x="335360" y="3356992"/>
            <a:ext cx="11161240" cy="0"/>
          </a:xfrm>
          <a:prstGeom prst="straightConnector1">
            <a:avLst/>
          </a:prstGeom>
          <a:ln w="730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t>Stack and Heap</a:t>
            </a:r>
            <a:endParaRPr lang="en-US" dirty="0"/>
          </a:p>
        </p:txBody>
      </p:sp>
      <p:sp>
        <p:nvSpPr>
          <p:cNvPr id="5" name="Rectangle 4"/>
          <p:cNvSpPr/>
          <p:nvPr/>
        </p:nvSpPr>
        <p:spPr>
          <a:xfrm>
            <a:off x="9480376"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counter=1</a:t>
            </a:r>
            <a:endParaRPr lang="en-GB" dirty="0"/>
          </a:p>
        </p:txBody>
      </p:sp>
      <p:sp>
        <p:nvSpPr>
          <p:cNvPr id="6" name="TextBox 5"/>
          <p:cNvSpPr txBox="1"/>
          <p:nvPr/>
        </p:nvSpPr>
        <p:spPr>
          <a:xfrm>
            <a:off x="2334225" y="1700808"/>
            <a:ext cx="7526163" cy="584775"/>
          </a:xfrm>
          <a:prstGeom prst="rect">
            <a:avLst/>
          </a:prstGeom>
          <a:noFill/>
        </p:spPr>
        <p:txBody>
          <a:bodyPr wrap="none" rtlCol="0">
            <a:spAutoFit/>
          </a:bodyPr>
          <a:lstStyle/>
          <a:p>
            <a:r>
              <a:rPr lang="en-GB" sz="3200" dirty="0" smtClean="0">
                <a:latin typeface="Calibri Light" panose="020F0302020204030204" pitchFamily="34" charset="0"/>
              </a:rPr>
              <a:t>The Stack is a Last-In First-Out data structure</a:t>
            </a:r>
            <a:endParaRPr lang="en-GB" sz="3200" dirty="0">
              <a:latin typeface="Calibri Light" panose="020F0302020204030204" pitchFamily="34" charset="0"/>
            </a:endParaRPr>
          </a:p>
        </p:txBody>
      </p:sp>
      <p:sp>
        <p:nvSpPr>
          <p:cNvPr id="7" name="Rectangle 6"/>
          <p:cNvSpPr/>
          <p:nvPr/>
        </p:nvSpPr>
        <p:spPr>
          <a:xfrm>
            <a:off x="7392144"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name=‘bob’</a:t>
            </a:r>
            <a:endParaRPr lang="en-GB" dirty="0"/>
          </a:p>
        </p:txBody>
      </p:sp>
      <p:sp>
        <p:nvSpPr>
          <p:cNvPr id="8" name="Rectangle 7"/>
          <p:cNvSpPr/>
          <p:nvPr/>
        </p:nvSpPr>
        <p:spPr>
          <a:xfrm>
            <a:off x="5341223"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index=6</a:t>
            </a:r>
            <a:endParaRPr lang="en-GB" dirty="0"/>
          </a:p>
        </p:txBody>
      </p:sp>
      <p:sp>
        <p:nvSpPr>
          <p:cNvPr id="9" name="Rectangle 8"/>
          <p:cNvSpPr/>
          <p:nvPr/>
        </p:nvSpPr>
        <p:spPr>
          <a:xfrm>
            <a:off x="3261557" y="2998995"/>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[ 1, 2, 3, 6 ]</a:t>
            </a:r>
            <a:endParaRPr lang="en-GB" dirty="0"/>
          </a:p>
        </p:txBody>
      </p:sp>
      <p:sp>
        <p:nvSpPr>
          <p:cNvPr id="10" name="Rectangle 9"/>
          <p:cNvSpPr/>
          <p:nvPr/>
        </p:nvSpPr>
        <p:spPr>
          <a:xfrm>
            <a:off x="839416" y="2998995"/>
            <a:ext cx="1846077"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bill@msn.com</a:t>
            </a:r>
            <a:endParaRPr lang="en-GB" dirty="0"/>
          </a:p>
        </p:txBody>
      </p:sp>
    </p:spTree>
    <p:extLst>
      <p:ext uri="{BB962C8B-B14F-4D97-AF65-F5344CB8AC3E}">
        <p14:creationId xmlns:p14="http://schemas.microsoft.com/office/powerpoint/2010/main" val="87605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grpId="0" nodeType="afterEffect">
                                  <p:stCondLst>
                                    <p:cond delay="100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1000" fill="hold"/>
                                        <p:tgtEl>
                                          <p:spTgt spid="7"/>
                                        </p:tgtEl>
                                        <p:attrNameLst>
                                          <p:attrName>ppt_x</p:attrName>
                                        </p:attrNameLst>
                                      </p:cBhvr>
                                      <p:tavLst>
                                        <p:tav tm="0">
                                          <p:val>
                                            <p:strVal val="0-#ppt_w/2"/>
                                          </p:val>
                                        </p:tav>
                                        <p:tav tm="100000">
                                          <p:val>
                                            <p:strVal val="#ppt_x"/>
                                          </p:val>
                                        </p:tav>
                                      </p:tavLst>
                                    </p:anim>
                                    <p:anim calcmode="lin" valueType="num">
                                      <p:cBhvr additive="base">
                                        <p:cTn id="13" dur="10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3000"/>
                            </p:stCondLst>
                            <p:childTnLst>
                              <p:par>
                                <p:cTn id="15" presetID="2" presetClass="entr" presetSubtype="8" fill="hold" grpId="0" nodeType="afterEffect">
                                  <p:stCondLst>
                                    <p:cond delay="10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1000" fill="hold"/>
                                        <p:tgtEl>
                                          <p:spTgt spid="8"/>
                                        </p:tgtEl>
                                        <p:attrNameLst>
                                          <p:attrName>ppt_x</p:attrName>
                                        </p:attrNameLst>
                                      </p:cBhvr>
                                      <p:tavLst>
                                        <p:tav tm="0">
                                          <p:val>
                                            <p:strVal val="0-#ppt_w/2"/>
                                          </p:val>
                                        </p:tav>
                                        <p:tav tm="100000">
                                          <p:val>
                                            <p:strVal val="#ppt_x"/>
                                          </p:val>
                                        </p:tav>
                                      </p:tavLst>
                                    </p:anim>
                                    <p:anim calcmode="lin" valueType="num">
                                      <p:cBhvr additive="base">
                                        <p:cTn id="18" dur="10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5000"/>
                            </p:stCondLst>
                            <p:childTnLst>
                              <p:par>
                                <p:cTn id="20" presetID="2" presetClass="entr" presetSubtype="8" fill="hold" grpId="0" nodeType="afterEffect">
                                  <p:stCondLst>
                                    <p:cond delay="100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1000" fill="hold"/>
                                        <p:tgtEl>
                                          <p:spTgt spid="9"/>
                                        </p:tgtEl>
                                        <p:attrNameLst>
                                          <p:attrName>ppt_x</p:attrName>
                                        </p:attrNameLst>
                                      </p:cBhvr>
                                      <p:tavLst>
                                        <p:tav tm="0">
                                          <p:val>
                                            <p:strVal val="0-#ppt_w/2"/>
                                          </p:val>
                                        </p:tav>
                                        <p:tav tm="100000">
                                          <p:val>
                                            <p:strVal val="#ppt_x"/>
                                          </p:val>
                                        </p:tav>
                                      </p:tavLst>
                                    </p:anim>
                                    <p:anim calcmode="lin" valueType="num">
                                      <p:cBhvr additive="base">
                                        <p:cTn id="23" dur="1000" fill="hold"/>
                                        <p:tgtEl>
                                          <p:spTgt spid="9"/>
                                        </p:tgtEl>
                                        <p:attrNameLst>
                                          <p:attrName>ppt_y</p:attrName>
                                        </p:attrNameLst>
                                      </p:cBhvr>
                                      <p:tavLst>
                                        <p:tav tm="0">
                                          <p:val>
                                            <p:strVal val="#ppt_y"/>
                                          </p:val>
                                        </p:tav>
                                        <p:tav tm="100000">
                                          <p:val>
                                            <p:strVal val="#ppt_y"/>
                                          </p:val>
                                        </p:tav>
                                      </p:tavLst>
                                    </p:anim>
                                  </p:childTnLst>
                                </p:cTn>
                              </p:par>
                            </p:childTnLst>
                          </p:cTn>
                        </p:par>
                        <p:par>
                          <p:cTn id="24" fill="hold">
                            <p:stCondLst>
                              <p:cond delay="7000"/>
                            </p:stCondLst>
                            <p:childTnLst>
                              <p:par>
                                <p:cTn id="25" presetID="2" presetClass="entr" presetSubtype="8" fill="hold" grpId="0" nodeType="afterEffect">
                                  <p:stCondLst>
                                    <p:cond delay="10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1000" fill="hold"/>
                                        <p:tgtEl>
                                          <p:spTgt spid="10"/>
                                        </p:tgtEl>
                                        <p:attrNameLst>
                                          <p:attrName>ppt_x</p:attrName>
                                        </p:attrNameLst>
                                      </p:cBhvr>
                                      <p:tavLst>
                                        <p:tav tm="0">
                                          <p:val>
                                            <p:strVal val="0-#ppt_w/2"/>
                                          </p:val>
                                        </p:tav>
                                        <p:tav tm="100000">
                                          <p:val>
                                            <p:strVal val="#ppt_x"/>
                                          </p:val>
                                        </p:tav>
                                      </p:tavLst>
                                    </p:anim>
                                    <p:anim calcmode="lin" valueType="num">
                                      <p:cBhvr additive="base">
                                        <p:cTn id="28" dur="1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8" fill="hold" grpId="1" nodeType="clickEffect">
                                  <p:stCondLst>
                                    <p:cond delay="0"/>
                                  </p:stCondLst>
                                  <p:childTnLst>
                                    <p:anim calcmode="lin" valueType="num">
                                      <p:cBhvr additive="base">
                                        <p:cTn id="32" dur="1000"/>
                                        <p:tgtEl>
                                          <p:spTgt spid="10"/>
                                        </p:tgtEl>
                                        <p:attrNameLst>
                                          <p:attrName>ppt_x</p:attrName>
                                        </p:attrNameLst>
                                      </p:cBhvr>
                                      <p:tavLst>
                                        <p:tav tm="0">
                                          <p:val>
                                            <p:strVal val="ppt_x"/>
                                          </p:val>
                                        </p:tav>
                                        <p:tav tm="100000">
                                          <p:val>
                                            <p:strVal val="0-ppt_w/2"/>
                                          </p:val>
                                        </p:tav>
                                      </p:tavLst>
                                    </p:anim>
                                    <p:anim calcmode="lin" valueType="num">
                                      <p:cBhvr additive="base">
                                        <p:cTn id="33" dur="1000"/>
                                        <p:tgtEl>
                                          <p:spTgt spid="10"/>
                                        </p:tgtEl>
                                        <p:attrNameLst>
                                          <p:attrName>ppt_y</p:attrName>
                                        </p:attrNameLst>
                                      </p:cBhvr>
                                      <p:tavLst>
                                        <p:tav tm="0">
                                          <p:val>
                                            <p:strVal val="ppt_y"/>
                                          </p:val>
                                        </p:tav>
                                        <p:tav tm="100000">
                                          <p:val>
                                            <p:strVal val="ppt_y"/>
                                          </p:val>
                                        </p:tav>
                                      </p:tavLst>
                                    </p:anim>
                                    <p:set>
                                      <p:cBhvr>
                                        <p:cTn id="34" dur="1" fill="hold">
                                          <p:stCondLst>
                                            <p:cond delay="999"/>
                                          </p:stCondLst>
                                        </p:cTn>
                                        <p:tgtEl>
                                          <p:spTgt spid="10"/>
                                        </p:tgtEl>
                                        <p:attrNameLst>
                                          <p:attrName>style.visibility</p:attrName>
                                        </p:attrNameLst>
                                      </p:cBhvr>
                                      <p:to>
                                        <p:strVal val="hidden"/>
                                      </p:to>
                                    </p:set>
                                  </p:childTnLst>
                                </p:cTn>
                              </p:par>
                            </p:childTnLst>
                          </p:cTn>
                        </p:par>
                        <p:par>
                          <p:cTn id="35" fill="hold">
                            <p:stCondLst>
                              <p:cond delay="1000"/>
                            </p:stCondLst>
                            <p:childTnLst>
                              <p:par>
                                <p:cTn id="36" presetID="2" presetClass="exit" presetSubtype="8" fill="hold" grpId="1" nodeType="afterEffect">
                                  <p:stCondLst>
                                    <p:cond delay="0"/>
                                  </p:stCondLst>
                                  <p:childTnLst>
                                    <p:anim calcmode="lin" valueType="num">
                                      <p:cBhvr additive="base">
                                        <p:cTn id="37" dur="1000"/>
                                        <p:tgtEl>
                                          <p:spTgt spid="9"/>
                                        </p:tgtEl>
                                        <p:attrNameLst>
                                          <p:attrName>ppt_x</p:attrName>
                                        </p:attrNameLst>
                                      </p:cBhvr>
                                      <p:tavLst>
                                        <p:tav tm="0">
                                          <p:val>
                                            <p:strVal val="ppt_x"/>
                                          </p:val>
                                        </p:tav>
                                        <p:tav tm="100000">
                                          <p:val>
                                            <p:strVal val="0-ppt_w/2"/>
                                          </p:val>
                                        </p:tav>
                                      </p:tavLst>
                                    </p:anim>
                                    <p:anim calcmode="lin" valueType="num">
                                      <p:cBhvr additive="base">
                                        <p:cTn id="38" dur="1000"/>
                                        <p:tgtEl>
                                          <p:spTgt spid="9"/>
                                        </p:tgtEl>
                                        <p:attrNameLst>
                                          <p:attrName>ppt_y</p:attrName>
                                        </p:attrNameLst>
                                      </p:cBhvr>
                                      <p:tavLst>
                                        <p:tav tm="0">
                                          <p:val>
                                            <p:strVal val="ppt_y"/>
                                          </p:val>
                                        </p:tav>
                                        <p:tav tm="100000">
                                          <p:val>
                                            <p:strVal val="ppt_y"/>
                                          </p:val>
                                        </p:tav>
                                      </p:tavLst>
                                    </p:anim>
                                    <p:set>
                                      <p:cBhvr>
                                        <p:cTn id="39" dur="1" fill="hold">
                                          <p:stCondLst>
                                            <p:cond delay="999"/>
                                          </p:stCondLst>
                                        </p:cTn>
                                        <p:tgtEl>
                                          <p:spTgt spid="9"/>
                                        </p:tgtEl>
                                        <p:attrNameLst>
                                          <p:attrName>style.visibility</p:attrName>
                                        </p:attrNameLst>
                                      </p:cBhvr>
                                      <p:to>
                                        <p:strVal val="hidden"/>
                                      </p:to>
                                    </p:set>
                                  </p:childTnLst>
                                </p:cTn>
                              </p:par>
                            </p:childTnLst>
                          </p:cTn>
                        </p:par>
                        <p:par>
                          <p:cTn id="40" fill="hold">
                            <p:stCondLst>
                              <p:cond delay="2000"/>
                            </p:stCondLst>
                            <p:childTnLst>
                              <p:par>
                                <p:cTn id="41" presetID="2" presetClass="exit" presetSubtype="8" fill="hold" grpId="1" nodeType="afterEffect">
                                  <p:stCondLst>
                                    <p:cond delay="0"/>
                                  </p:stCondLst>
                                  <p:childTnLst>
                                    <p:anim calcmode="lin" valueType="num">
                                      <p:cBhvr additive="base">
                                        <p:cTn id="42" dur="1000"/>
                                        <p:tgtEl>
                                          <p:spTgt spid="8"/>
                                        </p:tgtEl>
                                        <p:attrNameLst>
                                          <p:attrName>ppt_x</p:attrName>
                                        </p:attrNameLst>
                                      </p:cBhvr>
                                      <p:tavLst>
                                        <p:tav tm="0">
                                          <p:val>
                                            <p:strVal val="ppt_x"/>
                                          </p:val>
                                        </p:tav>
                                        <p:tav tm="100000">
                                          <p:val>
                                            <p:strVal val="0-ppt_w/2"/>
                                          </p:val>
                                        </p:tav>
                                      </p:tavLst>
                                    </p:anim>
                                    <p:anim calcmode="lin" valueType="num">
                                      <p:cBhvr additive="base">
                                        <p:cTn id="43" dur="1000"/>
                                        <p:tgtEl>
                                          <p:spTgt spid="8"/>
                                        </p:tgtEl>
                                        <p:attrNameLst>
                                          <p:attrName>ppt_y</p:attrName>
                                        </p:attrNameLst>
                                      </p:cBhvr>
                                      <p:tavLst>
                                        <p:tav tm="0">
                                          <p:val>
                                            <p:strVal val="ppt_y"/>
                                          </p:val>
                                        </p:tav>
                                        <p:tav tm="100000">
                                          <p:val>
                                            <p:strVal val="ppt_y"/>
                                          </p:val>
                                        </p:tav>
                                      </p:tavLst>
                                    </p:anim>
                                    <p:set>
                                      <p:cBhvr>
                                        <p:cTn id="44" dur="1" fill="hold">
                                          <p:stCondLst>
                                            <p:cond delay="999"/>
                                          </p:stCondLst>
                                        </p:cTn>
                                        <p:tgtEl>
                                          <p:spTgt spid="8"/>
                                        </p:tgtEl>
                                        <p:attrNameLst>
                                          <p:attrName>style.visibility</p:attrName>
                                        </p:attrNameLst>
                                      </p:cBhvr>
                                      <p:to>
                                        <p:strVal val="hidden"/>
                                      </p:to>
                                    </p:set>
                                  </p:childTnLst>
                                </p:cTn>
                              </p:par>
                            </p:childTnLst>
                          </p:cTn>
                        </p:par>
                        <p:par>
                          <p:cTn id="45" fill="hold">
                            <p:stCondLst>
                              <p:cond delay="3000"/>
                            </p:stCondLst>
                            <p:childTnLst>
                              <p:par>
                                <p:cTn id="46" presetID="2" presetClass="exit" presetSubtype="8" fill="hold" grpId="1" nodeType="afterEffect">
                                  <p:stCondLst>
                                    <p:cond delay="0"/>
                                  </p:stCondLst>
                                  <p:childTnLst>
                                    <p:anim calcmode="lin" valueType="num">
                                      <p:cBhvr additive="base">
                                        <p:cTn id="47" dur="1000"/>
                                        <p:tgtEl>
                                          <p:spTgt spid="7"/>
                                        </p:tgtEl>
                                        <p:attrNameLst>
                                          <p:attrName>ppt_x</p:attrName>
                                        </p:attrNameLst>
                                      </p:cBhvr>
                                      <p:tavLst>
                                        <p:tav tm="0">
                                          <p:val>
                                            <p:strVal val="ppt_x"/>
                                          </p:val>
                                        </p:tav>
                                        <p:tav tm="100000">
                                          <p:val>
                                            <p:strVal val="0-ppt_w/2"/>
                                          </p:val>
                                        </p:tav>
                                      </p:tavLst>
                                    </p:anim>
                                    <p:anim calcmode="lin" valueType="num">
                                      <p:cBhvr additive="base">
                                        <p:cTn id="48" dur="1000"/>
                                        <p:tgtEl>
                                          <p:spTgt spid="7"/>
                                        </p:tgtEl>
                                        <p:attrNameLst>
                                          <p:attrName>ppt_y</p:attrName>
                                        </p:attrNameLst>
                                      </p:cBhvr>
                                      <p:tavLst>
                                        <p:tav tm="0">
                                          <p:val>
                                            <p:strVal val="ppt_y"/>
                                          </p:val>
                                        </p:tav>
                                        <p:tav tm="100000">
                                          <p:val>
                                            <p:strVal val="ppt_y"/>
                                          </p:val>
                                        </p:tav>
                                      </p:tavLst>
                                    </p:anim>
                                    <p:set>
                                      <p:cBhvr>
                                        <p:cTn id="49" dur="1" fill="hold">
                                          <p:stCondLst>
                                            <p:cond delay="999"/>
                                          </p:stCondLst>
                                        </p:cTn>
                                        <p:tgtEl>
                                          <p:spTgt spid="7"/>
                                        </p:tgtEl>
                                        <p:attrNameLst>
                                          <p:attrName>style.visibility</p:attrName>
                                        </p:attrNameLst>
                                      </p:cBhvr>
                                      <p:to>
                                        <p:strVal val="hidden"/>
                                      </p:to>
                                    </p:set>
                                  </p:childTnLst>
                                </p:cTn>
                              </p:par>
                            </p:childTnLst>
                          </p:cTn>
                        </p:par>
                        <p:par>
                          <p:cTn id="50" fill="hold">
                            <p:stCondLst>
                              <p:cond delay="4000"/>
                            </p:stCondLst>
                            <p:childTnLst>
                              <p:par>
                                <p:cTn id="51" presetID="2" presetClass="exit" presetSubtype="8" fill="hold" grpId="1" nodeType="afterEffect">
                                  <p:stCondLst>
                                    <p:cond delay="0"/>
                                  </p:stCondLst>
                                  <p:childTnLst>
                                    <p:anim calcmode="lin" valueType="num">
                                      <p:cBhvr additive="base">
                                        <p:cTn id="52" dur="1000"/>
                                        <p:tgtEl>
                                          <p:spTgt spid="5"/>
                                        </p:tgtEl>
                                        <p:attrNameLst>
                                          <p:attrName>ppt_x</p:attrName>
                                        </p:attrNameLst>
                                      </p:cBhvr>
                                      <p:tavLst>
                                        <p:tav tm="0">
                                          <p:val>
                                            <p:strVal val="ppt_x"/>
                                          </p:val>
                                        </p:tav>
                                        <p:tav tm="100000">
                                          <p:val>
                                            <p:strVal val="0-ppt_w/2"/>
                                          </p:val>
                                        </p:tav>
                                      </p:tavLst>
                                    </p:anim>
                                    <p:anim calcmode="lin" valueType="num">
                                      <p:cBhvr additive="base">
                                        <p:cTn id="53" dur="1000"/>
                                        <p:tgtEl>
                                          <p:spTgt spid="5"/>
                                        </p:tgtEl>
                                        <p:attrNameLst>
                                          <p:attrName>ppt_y</p:attrName>
                                        </p:attrNameLst>
                                      </p:cBhvr>
                                      <p:tavLst>
                                        <p:tav tm="0">
                                          <p:val>
                                            <p:strVal val="ppt_y"/>
                                          </p:val>
                                        </p:tav>
                                        <p:tav tm="100000">
                                          <p:val>
                                            <p:strVal val="ppt_y"/>
                                          </p:val>
                                        </p:tav>
                                      </p:tavLst>
                                    </p:anim>
                                    <p:set>
                                      <p:cBhvr>
                                        <p:cTn id="54"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1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Heap</a:t>
            </a:r>
          </a:p>
          <a:p>
            <a:pPr lvl="1"/>
            <a:r>
              <a:rPr lang="en-US" dirty="0" smtClean="0"/>
              <a:t>What is the Heap?</a:t>
            </a:r>
          </a:p>
          <a:p>
            <a:pPr lvl="2"/>
            <a:r>
              <a:rPr lang="en-US" dirty="0" smtClean="0"/>
              <a:t>A region of memory for longer term storage</a:t>
            </a:r>
          </a:p>
          <a:p>
            <a:pPr lvl="2"/>
            <a:r>
              <a:rPr lang="en-US" dirty="0" smtClean="0"/>
              <a:t>Not automatically managed so is less efficient</a:t>
            </a:r>
          </a:p>
          <a:p>
            <a:pPr lvl="3"/>
            <a:r>
              <a:rPr lang="en-US" dirty="0" smtClean="0"/>
              <a:t>Memory can become fragmented over time</a:t>
            </a:r>
          </a:p>
          <a:p>
            <a:pPr lvl="2"/>
            <a:r>
              <a:rPr lang="en-US" dirty="0" smtClean="0"/>
              <a:t>More space available than stack</a:t>
            </a:r>
          </a:p>
          <a:p>
            <a:pPr lvl="2"/>
            <a:r>
              <a:rPr lang="en-US" dirty="0" smtClean="0"/>
              <a:t>Can cause memory leaks if not managed correctly</a:t>
            </a:r>
          </a:p>
          <a:p>
            <a:pPr lvl="3"/>
            <a:r>
              <a:rPr lang="en-US" dirty="0" smtClean="0"/>
              <a:t>Allocated memory that has not been released remains allocated</a:t>
            </a:r>
          </a:p>
          <a:p>
            <a:pPr lvl="2"/>
            <a:r>
              <a:rPr lang="en-US" dirty="0" smtClean="0"/>
              <a:t>Slower than stack</a:t>
            </a:r>
          </a:p>
          <a:p>
            <a:pPr marL="0" indent="0">
              <a:buNone/>
            </a:pPr>
            <a:endParaRPr lang="en-US" dirty="0"/>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52601250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Software </a:t>
            </a:r>
            <a:r>
              <a:rPr lang="en-US" dirty="0" smtClean="0">
                <a:solidFill>
                  <a:srgbClr val="C4A174"/>
                </a:solidFill>
              </a:rPr>
              <a:t>Engineering:</a:t>
            </a:r>
            <a:r>
              <a:rPr lang="en-US" dirty="0" smtClean="0"/>
              <a:t> </a:t>
            </a:r>
            <a:r>
              <a:rPr lang="en-US" dirty="0" smtClean="0"/>
              <a:t>Developing in a Team</a:t>
            </a:r>
            <a:endParaRPr lang="en-US" dirty="0"/>
          </a:p>
        </p:txBody>
      </p:sp>
    </p:spTree>
    <p:extLst>
      <p:ext uri="{BB962C8B-B14F-4D97-AF65-F5344CB8AC3E}">
        <p14:creationId xmlns:p14="http://schemas.microsoft.com/office/powerpoint/2010/main" val="321989896"/>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Software Development Lifecycles</a:t>
            </a:r>
            <a:endParaRPr lang="en-US" dirty="0"/>
          </a:p>
        </p:txBody>
      </p:sp>
    </p:spTree>
    <p:extLst>
      <p:ext uri="{BB962C8B-B14F-4D97-AF65-F5344CB8AC3E}">
        <p14:creationId xmlns:p14="http://schemas.microsoft.com/office/powerpoint/2010/main" val="8959728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Linear and sequential</a:t>
            </a:r>
          </a:p>
          <a:p>
            <a:pPr lvl="1"/>
            <a:r>
              <a:rPr lang="en-US" dirty="0" smtClean="0"/>
              <a:t>Each phase must be completed before the next commences</a:t>
            </a:r>
          </a:p>
          <a:p>
            <a:pPr lvl="1"/>
            <a:r>
              <a:rPr lang="en-US" dirty="0" smtClean="0"/>
              <a:t>Testing starts only when development is complete</a:t>
            </a:r>
          </a:p>
          <a:p>
            <a:pPr lvl="1"/>
            <a:r>
              <a:rPr lang="en-US" dirty="0" smtClean="0"/>
              <a:t>Simple and easy to understand and use</a:t>
            </a:r>
          </a:p>
          <a:p>
            <a:pPr lvl="1"/>
            <a:r>
              <a:rPr lang="en-US" dirty="0" smtClean="0"/>
              <a:t>Easy to manage due to the rigidity of the model</a:t>
            </a:r>
          </a:p>
          <a:p>
            <a:pPr marL="457200" lvl="1" indent="0">
              <a:buNone/>
            </a:pP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454057374"/>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Good </a:t>
            </a:r>
            <a:r>
              <a:rPr lang="en-US" dirty="0" smtClean="0"/>
              <a:t>for small </a:t>
            </a:r>
            <a:r>
              <a:rPr lang="en-US" dirty="0" smtClean="0"/>
              <a:t>projects</a:t>
            </a:r>
          </a:p>
          <a:p>
            <a:pPr lvl="1"/>
            <a:r>
              <a:rPr lang="en-US" dirty="0" smtClean="0"/>
              <a:t>Once </a:t>
            </a:r>
            <a:r>
              <a:rPr lang="en-US" dirty="0" smtClean="0"/>
              <a:t>testing has begun, difficult to go </a:t>
            </a:r>
            <a:r>
              <a:rPr lang="en-US" dirty="0" smtClean="0"/>
              <a:t>back</a:t>
            </a:r>
            <a:endParaRPr lang="en-US" dirty="0" smtClean="0"/>
          </a:p>
          <a:p>
            <a:pPr lvl="1"/>
            <a:r>
              <a:rPr lang="en-US" dirty="0" smtClean="0"/>
              <a:t>No working software produced until late in the lifecycle</a:t>
            </a:r>
          </a:p>
          <a:p>
            <a:pPr lvl="1"/>
            <a:r>
              <a:rPr lang="en-US" dirty="0" smtClean="0"/>
              <a:t>High amounts of risk and uncertainty</a:t>
            </a:r>
          </a:p>
          <a:p>
            <a:pPr lvl="1"/>
            <a:r>
              <a:rPr lang="en-US" dirty="0" smtClean="0"/>
              <a:t>Not good for </a:t>
            </a:r>
            <a:r>
              <a:rPr lang="en-US" dirty="0" smtClean="0"/>
              <a:t>complex projects</a:t>
            </a:r>
            <a:r>
              <a:rPr lang="en-US" dirty="0" smtClean="0"/>
              <a:t>, or </a:t>
            </a:r>
            <a:r>
              <a:rPr lang="en-US" dirty="0" smtClean="0"/>
              <a:t>projects where </a:t>
            </a:r>
            <a:r>
              <a:rPr lang="en-US" dirty="0" smtClean="0"/>
              <a:t>requirements are likely to change</a:t>
            </a:r>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767271821"/>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Fountain</a:t>
            </a:r>
          </a:p>
          <a:p>
            <a:pPr lvl="1"/>
            <a:r>
              <a:rPr lang="en-US" dirty="0" smtClean="0"/>
              <a:t>Improvement of the Waterfall method</a:t>
            </a:r>
          </a:p>
          <a:p>
            <a:pPr lvl="1"/>
            <a:r>
              <a:rPr lang="en-US" dirty="0" smtClean="0"/>
              <a:t>More suited to object-oriented development</a:t>
            </a:r>
          </a:p>
          <a:p>
            <a:pPr lvl="1"/>
            <a:r>
              <a:rPr lang="en-US" dirty="0" smtClean="0"/>
              <a:t>Stages are performed in </a:t>
            </a:r>
            <a:r>
              <a:rPr lang="en-US" dirty="0" smtClean="0"/>
              <a:t>cycles</a:t>
            </a:r>
            <a:endParaRPr lang="en-US" dirty="0" smtClean="0"/>
          </a:p>
          <a:p>
            <a:pPr lvl="1"/>
            <a:r>
              <a:rPr lang="en-US" dirty="0" smtClean="0"/>
              <a:t>Some </a:t>
            </a:r>
            <a:r>
              <a:rPr lang="en-US" dirty="0" smtClean="0"/>
              <a:t>stages cannot be started before others</a:t>
            </a:r>
          </a:p>
          <a:p>
            <a:pPr lvl="1"/>
            <a:r>
              <a:rPr lang="en-US" dirty="0" smtClean="0"/>
              <a:t>Development </a:t>
            </a:r>
            <a:r>
              <a:rPr lang="en-US" dirty="0" smtClean="0"/>
              <a:t>can be more responsive to </a:t>
            </a:r>
            <a:r>
              <a:rPr lang="en-US" dirty="0" smtClean="0"/>
              <a:t>changes</a:t>
            </a:r>
            <a:endParaRPr lang="en-US" dirty="0" smtClean="0"/>
          </a:p>
          <a:p>
            <a:pPr lvl="1"/>
            <a:endParaRPr lang="en-US" dirty="0" smtClean="0"/>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881400993"/>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US" dirty="0" smtClean="0"/>
              <a:t>Has 4 phases</a:t>
            </a:r>
          </a:p>
          <a:p>
            <a:pPr lvl="2"/>
            <a:r>
              <a:rPr lang="en-GB" dirty="0" smtClean="0"/>
              <a:t>Planning</a:t>
            </a:r>
          </a:p>
          <a:p>
            <a:pPr lvl="2"/>
            <a:r>
              <a:rPr lang="en-GB" dirty="0" smtClean="0"/>
              <a:t>Risk Analysis</a:t>
            </a:r>
          </a:p>
          <a:p>
            <a:pPr lvl="2"/>
            <a:r>
              <a:rPr lang="en-GB" dirty="0" smtClean="0"/>
              <a:t>Engineering </a:t>
            </a:r>
          </a:p>
          <a:p>
            <a:pPr lvl="2"/>
            <a:r>
              <a:rPr lang="en-GB" dirty="0" smtClean="0"/>
              <a:t>Evaluation</a:t>
            </a:r>
          </a:p>
          <a:p>
            <a:pPr lvl="1"/>
            <a:r>
              <a:rPr lang="en-GB" dirty="0" smtClean="0"/>
              <a:t>Each phase repeatedly iterated allowing flexibility</a:t>
            </a:r>
          </a:p>
          <a:p>
            <a:pPr lvl="1"/>
            <a:r>
              <a:rPr lang="en-GB" dirty="0"/>
              <a:t>High amount of risk </a:t>
            </a:r>
            <a:r>
              <a:rPr lang="en-GB" dirty="0" smtClean="0"/>
              <a:t>analysis</a:t>
            </a: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58397994"/>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GB" dirty="0" smtClean="0"/>
              <a:t>Good </a:t>
            </a:r>
            <a:r>
              <a:rPr lang="en-GB" dirty="0" smtClean="0"/>
              <a:t>for large and complex projects</a:t>
            </a:r>
          </a:p>
          <a:p>
            <a:pPr lvl="1"/>
            <a:r>
              <a:rPr lang="en-GB" dirty="0" smtClean="0"/>
              <a:t>Software produced early in the lifecycle</a:t>
            </a:r>
          </a:p>
          <a:p>
            <a:pPr lvl="1"/>
            <a:r>
              <a:rPr lang="en-GB" dirty="0" smtClean="0"/>
              <a:t>Can be costly to use</a:t>
            </a:r>
          </a:p>
          <a:p>
            <a:pPr lvl="1"/>
            <a:r>
              <a:rPr lang="en-GB" dirty="0" smtClean="0"/>
              <a:t>Risk Analysis phase is critical to </a:t>
            </a:r>
            <a:r>
              <a:rPr lang="en-GB" dirty="0" smtClean="0"/>
              <a:t>success</a:t>
            </a:r>
            <a:endParaRPr lang="en-GB" dirty="0" smtClean="0"/>
          </a:p>
          <a:p>
            <a:pPr lvl="1"/>
            <a:r>
              <a:rPr lang="en-GB" dirty="0" smtClean="0"/>
              <a:t>Doesn’t work well for small projects</a:t>
            </a:r>
            <a:endParaRPr lang="en-GB" dirty="0"/>
          </a:p>
          <a:p>
            <a:pPr lvl="1"/>
            <a:endParaRPr lang="en-GB" dirty="0" smtClean="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994166165"/>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smtClean="0"/>
              <a:t>Software developed in rapid </a:t>
            </a:r>
            <a:r>
              <a:rPr lang="en-US" dirty="0" smtClean="0"/>
              <a:t>cycles</a:t>
            </a:r>
            <a:endParaRPr lang="en-US" dirty="0" smtClean="0"/>
          </a:p>
          <a:p>
            <a:pPr lvl="1"/>
            <a:r>
              <a:rPr lang="en-US" dirty="0" smtClean="0"/>
              <a:t>Frequent small releases building on previous functionality</a:t>
            </a:r>
          </a:p>
          <a:p>
            <a:pPr lvl="1"/>
            <a:r>
              <a:rPr lang="en-US" dirty="0" smtClean="0"/>
              <a:t>Each release thoroughly tested</a:t>
            </a:r>
          </a:p>
          <a:p>
            <a:pPr lvl="1"/>
            <a:r>
              <a:rPr lang="en-US" dirty="0" smtClean="0"/>
              <a:t>Good </a:t>
            </a:r>
            <a:r>
              <a:rPr lang="en-US" dirty="0" smtClean="0"/>
              <a:t>for customer satisfaction</a:t>
            </a:r>
          </a:p>
          <a:p>
            <a:pPr lvl="1"/>
            <a:r>
              <a:rPr lang="en-US" dirty="0" smtClean="0"/>
              <a:t>Close cooperation between customers, business and developers</a:t>
            </a:r>
          </a:p>
          <a:p>
            <a:pPr lvl="1"/>
            <a:r>
              <a:rPr lang="en-US" dirty="0" smtClean="0"/>
              <a:t>Responds quickly to changes</a:t>
            </a: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423226749"/>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a:t>Developers work </a:t>
            </a:r>
            <a:r>
              <a:rPr lang="en-US" dirty="0" smtClean="0"/>
              <a:t>collaboratively</a:t>
            </a:r>
          </a:p>
          <a:p>
            <a:pPr lvl="1"/>
            <a:r>
              <a:rPr lang="en-US" dirty="0" smtClean="0"/>
              <a:t>Decisions </a:t>
            </a:r>
            <a:r>
              <a:rPr lang="en-US" dirty="0"/>
              <a:t>often taken by </a:t>
            </a:r>
            <a:r>
              <a:rPr lang="en-US" dirty="0" smtClean="0"/>
              <a:t>team</a:t>
            </a:r>
            <a:endParaRPr lang="en-US" dirty="0"/>
          </a:p>
          <a:p>
            <a:pPr lvl="1"/>
            <a:r>
              <a:rPr lang="en-US" dirty="0"/>
              <a:t>Aims to build self-managing </a:t>
            </a:r>
            <a:r>
              <a:rPr lang="en-US" dirty="0" smtClean="0"/>
              <a:t>teams</a:t>
            </a:r>
            <a:endParaRPr lang="en-US" dirty="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957861020"/>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smtClean="0"/>
              <a:t>Difficult </a:t>
            </a:r>
            <a:r>
              <a:rPr lang="en-US" dirty="0" smtClean="0"/>
              <a:t>to assess effort required to produce larger deliverables</a:t>
            </a:r>
          </a:p>
          <a:p>
            <a:pPr lvl="1"/>
            <a:r>
              <a:rPr lang="en-US" dirty="0" smtClean="0"/>
              <a:t>Project can go off-track </a:t>
            </a:r>
            <a:r>
              <a:rPr lang="en-US" dirty="0" smtClean="0"/>
              <a:t>easily</a:t>
            </a:r>
            <a:endParaRPr lang="en-US" dirty="0" smtClean="0"/>
          </a:p>
          <a:p>
            <a:pPr lvl="1"/>
            <a:r>
              <a:rPr lang="en-US" dirty="0" smtClean="0"/>
              <a:t>Can </a:t>
            </a:r>
            <a:r>
              <a:rPr lang="en-US" dirty="0" smtClean="0"/>
              <a:t>be hard for new </a:t>
            </a:r>
            <a:r>
              <a:rPr lang="en-US" dirty="0" smtClean="0"/>
              <a:t>programmers</a:t>
            </a: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1345162777"/>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Developing Collaboratively </a:t>
            </a:r>
            <a:endParaRPr lang="en-US" dirty="0"/>
          </a:p>
        </p:txBody>
      </p:sp>
    </p:spTree>
    <p:extLst>
      <p:ext uri="{BB962C8B-B14F-4D97-AF65-F5344CB8AC3E}">
        <p14:creationId xmlns:p14="http://schemas.microsoft.com/office/powerpoint/2010/main" val="1592538738"/>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When several developers are working on the same project, code must be available to all</a:t>
            </a:r>
          </a:p>
          <a:p>
            <a:pPr lvl="1"/>
            <a:r>
              <a:rPr lang="en-US" dirty="0" smtClean="0"/>
              <a:t>Important to ensure code is not overwritten or lost</a:t>
            </a:r>
          </a:p>
          <a:p>
            <a:pPr lvl="1"/>
            <a:r>
              <a:rPr lang="en-US" dirty="0" smtClean="0"/>
              <a:t>Also to track changes to code so that errors can be identified and reverted if necessary</a:t>
            </a:r>
          </a:p>
          <a:p>
            <a:pPr lvl="1"/>
            <a:r>
              <a:rPr lang="en-US" dirty="0" smtClean="0"/>
              <a:t>Version Control Software (VCS) used to provide a central code repository</a:t>
            </a:r>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082564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5" name="Rectangle 4"/>
          <p:cNvSpPr/>
          <p:nvPr/>
        </p:nvSpPr>
        <p:spPr>
          <a:xfrm>
            <a:off x="182256" y="1484782"/>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
        <p:nvSpPr>
          <p:cNvPr id="6" name="Rectangle 5"/>
          <p:cNvSpPr/>
          <p:nvPr/>
        </p:nvSpPr>
        <p:spPr>
          <a:xfrm>
            <a:off x="4191359" y="1484783"/>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8" name="Rectangle 7"/>
          <p:cNvSpPr/>
          <p:nvPr/>
        </p:nvSpPr>
        <p:spPr>
          <a:xfrm>
            <a:off x="8186322" y="1484782"/>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9" name="Rectangle 8"/>
          <p:cNvSpPr/>
          <p:nvPr/>
        </p:nvSpPr>
        <p:spPr>
          <a:xfrm>
            <a:off x="8186322" y="1484782"/>
            <a:ext cx="3830216" cy="4555093"/>
          </a:xfrm>
          <a:prstGeom prst="rect">
            <a:avLst/>
          </a:prstGeom>
          <a:solidFill>
            <a:schemeClr val="bg1">
              <a:alpha val="50000"/>
            </a:schemeClr>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91252201"/>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a:t>
            </a:r>
            <a:r>
              <a:rPr lang="en-US" dirty="0" smtClean="0"/>
              <a:t>Control</a:t>
            </a:r>
          </a:p>
          <a:p>
            <a:pPr lvl="1"/>
            <a:r>
              <a:rPr lang="en-US" dirty="0" smtClean="0"/>
              <a:t>Various applications </a:t>
            </a:r>
            <a:r>
              <a:rPr lang="en-US" dirty="0" smtClean="0"/>
              <a:t>available</a:t>
            </a:r>
          </a:p>
          <a:p>
            <a:pPr lvl="2"/>
            <a:r>
              <a:rPr lang="en-US" dirty="0" smtClean="0"/>
              <a:t>Subversion</a:t>
            </a:r>
            <a:endParaRPr lang="en-US" dirty="0" smtClean="0"/>
          </a:p>
          <a:p>
            <a:pPr lvl="2"/>
            <a:r>
              <a:rPr lang="en-US" dirty="0" smtClean="0"/>
              <a:t>Mercurial</a:t>
            </a:r>
          </a:p>
          <a:p>
            <a:pPr lvl="2"/>
            <a:r>
              <a:rPr lang="en-US" dirty="0" err="1" smtClean="0"/>
              <a:t>Git</a:t>
            </a:r>
            <a:endParaRPr lang="en-US" dirty="0" smtClean="0"/>
          </a:p>
          <a:p>
            <a:pPr lvl="1"/>
            <a:r>
              <a:rPr lang="en-US" dirty="0" smtClean="0"/>
              <a:t>Cloud </a:t>
            </a:r>
            <a:r>
              <a:rPr lang="en-US" dirty="0" smtClean="0"/>
              <a:t>hosting </a:t>
            </a:r>
            <a:r>
              <a:rPr lang="en-US" dirty="0" smtClean="0"/>
              <a:t>available</a:t>
            </a:r>
          </a:p>
          <a:p>
            <a:pPr lvl="2"/>
            <a:r>
              <a:rPr lang="en-US" dirty="0" err="1" smtClean="0"/>
              <a:t>Github</a:t>
            </a:r>
            <a:endParaRPr lang="en-US" dirty="0" smtClean="0"/>
          </a:p>
          <a:p>
            <a:pPr lvl="2"/>
            <a:r>
              <a:rPr lang="en-US" dirty="0" err="1" smtClean="0"/>
              <a:t>Bitbucket</a:t>
            </a:r>
            <a:endParaRPr lang="en-US" dirty="0" smtClean="0"/>
          </a:p>
          <a:p>
            <a:pPr lvl="2"/>
            <a:r>
              <a:rPr lang="en-US" dirty="0" err="1" smtClean="0"/>
              <a:t>Cloudforge</a:t>
            </a:r>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1461713713"/>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Communication</a:t>
            </a:r>
            <a:endParaRPr lang="en-US" dirty="0" smtClean="0"/>
          </a:p>
          <a:p>
            <a:pPr lvl="1"/>
            <a:r>
              <a:rPr lang="en-US" dirty="0" smtClean="0"/>
              <a:t>Crucial when working </a:t>
            </a:r>
            <a:r>
              <a:rPr lang="en-US" dirty="0" smtClean="0"/>
              <a:t>with </a:t>
            </a:r>
            <a:r>
              <a:rPr lang="en-US" dirty="0" smtClean="0"/>
              <a:t>other </a:t>
            </a:r>
            <a:r>
              <a:rPr lang="en-US" dirty="0" smtClean="0"/>
              <a:t>developers</a:t>
            </a:r>
            <a:endParaRPr lang="en-US" dirty="0" smtClean="0"/>
          </a:p>
          <a:p>
            <a:pPr lvl="1"/>
            <a:r>
              <a:rPr lang="en-US" dirty="0" smtClean="0"/>
              <a:t>Frequent </a:t>
            </a:r>
            <a:r>
              <a:rPr lang="en-US" dirty="0" smtClean="0"/>
              <a:t>short progress </a:t>
            </a:r>
            <a:r>
              <a:rPr lang="en-US" dirty="0" smtClean="0"/>
              <a:t>reports</a:t>
            </a:r>
            <a:endParaRPr lang="en-US" dirty="0" smtClean="0"/>
          </a:p>
          <a:p>
            <a:pPr lvl="1"/>
            <a:r>
              <a:rPr lang="en-US" dirty="0" smtClean="0"/>
              <a:t>Clear </a:t>
            </a:r>
            <a:r>
              <a:rPr lang="en-US" dirty="0" smtClean="0"/>
              <a:t>communication </a:t>
            </a:r>
            <a:r>
              <a:rPr lang="en-US" dirty="0" smtClean="0"/>
              <a:t>with </a:t>
            </a:r>
            <a:r>
              <a:rPr lang="en-US" dirty="0" smtClean="0"/>
              <a:t>testers</a:t>
            </a:r>
            <a:endParaRPr lang="en-US" dirty="0" smtClean="0"/>
          </a:p>
          <a:p>
            <a:pPr lvl="1"/>
            <a:r>
              <a:rPr lang="en-US" dirty="0" smtClean="0"/>
              <a:t>“This is not a discipline that rewards ambiguity”</a:t>
            </a:r>
          </a:p>
          <a:p>
            <a:pPr lvl="1"/>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426620298"/>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Design</a:t>
            </a:r>
          </a:p>
          <a:p>
            <a:pPr lvl="1"/>
            <a:r>
              <a:rPr lang="en-US" dirty="0" smtClean="0"/>
              <a:t>Design first, code later</a:t>
            </a:r>
            <a:endParaRPr lang="en-US" dirty="0" smtClean="0"/>
          </a:p>
          <a:p>
            <a:pPr lvl="1"/>
            <a:r>
              <a:rPr lang="en-US" dirty="0" smtClean="0"/>
              <a:t>Compartmentalize</a:t>
            </a:r>
          </a:p>
          <a:p>
            <a:pPr lvl="1"/>
            <a:r>
              <a:rPr lang="en-US" dirty="0" smtClean="0"/>
              <a:t>Draw your designs</a:t>
            </a:r>
            <a:endParaRPr lang="en-US" dirty="0" smtClean="0"/>
          </a:p>
          <a:p>
            <a:pPr lvl="1"/>
            <a:r>
              <a:rPr lang="en-US" dirty="0" smtClean="0"/>
              <a:t>Don’t code for ‘what-ifs</a:t>
            </a:r>
            <a:r>
              <a:rPr lang="en-US" dirty="0" smtClean="0"/>
              <a:t>’</a:t>
            </a:r>
          </a:p>
          <a:p>
            <a:pPr lvl="1"/>
            <a:r>
              <a:rPr lang="en-US" dirty="0" smtClean="0"/>
              <a:t>Get your data models right</a:t>
            </a:r>
            <a:endParaRPr lang="en-US" dirty="0" smtClean="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3920647733"/>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7" y="1700809"/>
            <a:ext cx="4800532" cy="4425355"/>
          </a:xfrm>
        </p:spPr>
        <p:txBody>
          <a:bodyPr>
            <a:normAutofit/>
          </a:bodyPr>
          <a:lstStyle/>
          <a:p>
            <a:r>
              <a:rPr lang="en-US" dirty="0" smtClean="0">
                <a:solidFill>
                  <a:srgbClr val="FF0000"/>
                </a:solidFill>
              </a:rPr>
              <a:t>Whiteboard photo</a:t>
            </a:r>
            <a:endParaRPr lang="en-US" dirty="0" smtClean="0">
              <a:solidFill>
                <a:srgbClr val="FF0000"/>
              </a:solidFill>
            </a:endParaRPr>
          </a:p>
        </p:txBody>
      </p:sp>
      <p:sp>
        <p:nvSpPr>
          <p:cNvPr id="3" name="Title 2"/>
          <p:cNvSpPr>
            <a:spLocks noGrp="1"/>
          </p:cNvSpPr>
          <p:nvPr>
            <p:ph type="title"/>
          </p:nvPr>
        </p:nvSpPr>
        <p:spPr/>
        <p:txBody>
          <a:bodyPr/>
          <a:lstStyle/>
          <a:p>
            <a:r>
              <a:rPr lang="en-US" dirty="0" smtClean="0"/>
              <a:t>Developing Collaboratively</a:t>
            </a:r>
            <a:endParaRPr lang="en-US" dirty="0"/>
          </a:p>
        </p:txBody>
      </p:sp>
      <p:sp>
        <p:nvSpPr>
          <p:cNvPr id="5" name="Content Placeholder 3"/>
          <p:cNvSpPr txBox="1">
            <a:spLocks/>
          </p:cNvSpPr>
          <p:nvPr/>
        </p:nvSpPr>
        <p:spPr>
          <a:xfrm>
            <a:off x="6672064" y="1700808"/>
            <a:ext cx="4800532"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solidFill>
                  <a:srgbClr val="FF0000"/>
                </a:solidFill>
              </a:rPr>
              <a:t>Bad code </a:t>
            </a:r>
            <a:r>
              <a:rPr lang="en-US" dirty="0" err="1" smtClean="0">
                <a:solidFill>
                  <a:srgbClr val="FF0000"/>
                </a:solidFill>
              </a:rPr>
              <a:t>vs</a:t>
            </a:r>
            <a:r>
              <a:rPr lang="en-US" dirty="0" smtClean="0">
                <a:solidFill>
                  <a:srgbClr val="FF0000"/>
                </a:solidFill>
              </a:rPr>
              <a:t> good code</a:t>
            </a:r>
            <a:endParaRPr lang="en-US" dirty="0" smtClean="0">
              <a:solidFill>
                <a:srgbClr val="FF0000"/>
              </a:solidFill>
            </a:endParaRPr>
          </a:p>
        </p:txBody>
      </p:sp>
    </p:spTree>
    <p:extLst>
      <p:ext uri="{BB962C8B-B14F-4D97-AF65-F5344CB8AC3E}">
        <p14:creationId xmlns:p14="http://schemas.microsoft.com/office/powerpoint/2010/main" val="329906712"/>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Visibility</a:t>
            </a:r>
          </a:p>
          <a:p>
            <a:pPr lvl="1"/>
            <a:r>
              <a:rPr lang="en-US" dirty="0" smtClean="0"/>
              <a:t>Commit code </a:t>
            </a:r>
            <a:r>
              <a:rPr lang="en-US" dirty="0" smtClean="0"/>
              <a:t>often</a:t>
            </a:r>
          </a:p>
          <a:p>
            <a:pPr lvl="1"/>
            <a:r>
              <a:rPr lang="en-US" dirty="0" smtClean="0"/>
              <a:t>Keep </a:t>
            </a:r>
            <a:r>
              <a:rPr lang="en-US" dirty="0" smtClean="0"/>
              <a:t>code clear, correctly formatted and documented</a:t>
            </a:r>
          </a:p>
          <a:p>
            <a:pPr lvl="1"/>
            <a:r>
              <a:rPr lang="en-US" dirty="0" smtClean="0"/>
              <a:t>Regular code review helps ensure code </a:t>
            </a:r>
            <a:r>
              <a:rPr lang="en-US" dirty="0" smtClean="0"/>
              <a:t>quality</a:t>
            </a:r>
          </a:p>
          <a:p>
            <a:pPr lvl="1"/>
            <a:r>
              <a:rPr lang="en-US" dirty="0" smtClean="0"/>
              <a:t>Nobody likes ugly code</a:t>
            </a:r>
            <a:endParaRPr lang="en-US" dirty="0" smtClean="0"/>
          </a:p>
          <a:p>
            <a:pPr marL="457200" lvl="1" indent="0">
              <a:buNone/>
            </a:pP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655805739"/>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FF0000"/>
                </a:solidFill>
              </a:rPr>
              <a:t>Badly formatted / ugly code example</a:t>
            </a:r>
            <a:endParaRPr lang="en-US" dirty="0" smtClean="0">
              <a:solidFill>
                <a:srgbClr val="FF0000"/>
              </a:solidFill>
            </a:endParaRPr>
          </a:p>
          <a:p>
            <a:pPr marL="457200" lvl="1" indent="0">
              <a:buNone/>
            </a:pP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3633724166"/>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Good Coding Practices</a:t>
            </a:r>
            <a:endParaRPr lang="en-US" dirty="0"/>
          </a:p>
        </p:txBody>
      </p:sp>
    </p:spTree>
    <p:extLst>
      <p:ext uri="{BB962C8B-B14F-4D97-AF65-F5344CB8AC3E}">
        <p14:creationId xmlns:p14="http://schemas.microsoft.com/office/powerpoint/2010/main" val="2130171330"/>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Coding standards help everyone</a:t>
            </a:r>
            <a:endParaRPr lang="en-US" dirty="0" smtClean="0"/>
          </a:p>
          <a:p>
            <a:r>
              <a:rPr lang="en-US" dirty="0" smtClean="0"/>
              <a:t>Be consistent</a:t>
            </a:r>
          </a:p>
          <a:p>
            <a:r>
              <a:rPr lang="en-US" dirty="0" smtClean="0"/>
              <a:t>K.I.S.S – Keep It Simple, Stupid</a:t>
            </a:r>
            <a:endParaRPr lang="en-US" dirty="0" smtClean="0"/>
          </a:p>
          <a:p>
            <a:r>
              <a:rPr lang="en-US" dirty="0" smtClean="0"/>
              <a:t>Use </a:t>
            </a:r>
            <a:r>
              <a:rPr lang="en-US" dirty="0" err="1" smtClean="0"/>
              <a:t>globals</a:t>
            </a:r>
            <a:r>
              <a:rPr lang="en-US" dirty="0" smtClean="0"/>
              <a:t> sparingly</a:t>
            </a:r>
          </a:p>
          <a:p>
            <a:r>
              <a:rPr lang="en-US" dirty="0" smtClean="0"/>
              <a:t>Don’t use magic numbers, use </a:t>
            </a:r>
            <a:r>
              <a:rPr lang="en-US" dirty="0" smtClean="0"/>
              <a:t>constants</a:t>
            </a: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3745444446"/>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err="1" smtClean="0"/>
              <a:t>Sanitise</a:t>
            </a:r>
            <a:r>
              <a:rPr lang="en-US" dirty="0" smtClean="0"/>
              <a:t> your input</a:t>
            </a:r>
          </a:p>
          <a:p>
            <a:r>
              <a:rPr lang="en-US" dirty="0" smtClean="0"/>
              <a:t>Escape your output</a:t>
            </a:r>
          </a:p>
          <a:p>
            <a:r>
              <a:rPr lang="en-US" dirty="0" smtClean="0"/>
              <a:t>Portability </a:t>
            </a:r>
            <a:r>
              <a:rPr lang="en-US" dirty="0" smtClean="0"/>
              <a:t>– </a:t>
            </a:r>
            <a:r>
              <a:rPr lang="en-US" dirty="0" smtClean="0"/>
              <a:t>don’t hard-code</a:t>
            </a:r>
          </a:p>
          <a:p>
            <a:r>
              <a:rPr lang="en-US" dirty="0" smtClean="0"/>
              <a:t>Provide </a:t>
            </a:r>
            <a:r>
              <a:rPr lang="en-US" dirty="0" smtClean="0"/>
              <a:t>useful error </a:t>
            </a:r>
            <a:r>
              <a:rPr lang="en-US" dirty="0" smtClean="0"/>
              <a:t>messages (but don’t give anything away!)</a:t>
            </a:r>
            <a:endParaRPr lang="en-US" dirty="0" smtClean="0"/>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16699025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Don’t be afraid to refactor when necessary</a:t>
            </a:r>
          </a:p>
          <a:p>
            <a:r>
              <a:rPr lang="en-US" dirty="0"/>
              <a:t>Test early, test often</a:t>
            </a:r>
          </a:p>
          <a:p>
            <a:r>
              <a:rPr lang="en-US" dirty="0"/>
              <a:t>Don’t write the same piece of code twice</a:t>
            </a:r>
          </a:p>
          <a:p>
            <a:r>
              <a:rPr lang="en-US" dirty="0"/>
              <a:t>Don’t just start coding – think first. Then code.</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4208196693"/>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Secure Code Development</a:t>
            </a:r>
            <a:endParaRPr lang="en-US" dirty="0"/>
          </a:p>
        </p:txBody>
      </p:sp>
    </p:spTree>
    <p:extLst>
      <p:ext uri="{BB962C8B-B14F-4D97-AF65-F5344CB8AC3E}">
        <p14:creationId xmlns:p14="http://schemas.microsoft.com/office/powerpoint/2010/main" val="467898610"/>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Architect and design for security policies</a:t>
            </a:r>
          </a:p>
          <a:p>
            <a:pPr lvl="1"/>
            <a:r>
              <a:rPr lang="en-US" dirty="0"/>
              <a:t>Determine your approach to security </a:t>
            </a:r>
            <a:r>
              <a:rPr lang="en-US" dirty="0" smtClean="0"/>
              <a:t>first</a:t>
            </a:r>
            <a:endParaRPr lang="en-US" dirty="0" smtClean="0"/>
          </a:p>
          <a:p>
            <a:r>
              <a:rPr lang="en-US" dirty="0" smtClean="0"/>
              <a:t>Validate input</a:t>
            </a:r>
          </a:p>
          <a:p>
            <a:pPr lvl="1"/>
            <a:r>
              <a:rPr lang="en-US" dirty="0" smtClean="0"/>
              <a:t>Ensure user data matches expected inputs</a:t>
            </a:r>
          </a:p>
          <a:p>
            <a:pPr lvl="1"/>
            <a:r>
              <a:rPr lang="en-US" dirty="0" smtClean="0"/>
              <a:t>Encode </a:t>
            </a:r>
            <a:r>
              <a:rPr lang="en-US" dirty="0" smtClean="0"/>
              <a:t>or otherwise escape URLs</a:t>
            </a:r>
          </a:p>
          <a:p>
            <a:pPr lvl="1"/>
            <a:r>
              <a:rPr lang="en-US" dirty="0" smtClean="0"/>
              <a:t>Format input data to avoid injection </a:t>
            </a:r>
            <a:r>
              <a:rPr lang="en-US" dirty="0" smtClean="0"/>
              <a:t>attacks</a:t>
            </a:r>
            <a:endParaRPr lang="en-US" dirty="0" smtClean="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3456489302"/>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Secure Code Development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7428" y="2127412"/>
            <a:ext cx="8457143" cy="2603175"/>
          </a:xfrm>
          <a:prstGeom prst="rect">
            <a:avLst/>
          </a:prstGeom>
        </p:spPr>
      </p:pic>
      <p:sp>
        <p:nvSpPr>
          <p:cNvPr id="6" name="TextBox 5"/>
          <p:cNvSpPr txBox="1"/>
          <p:nvPr/>
        </p:nvSpPr>
        <p:spPr>
          <a:xfrm>
            <a:off x="3267787"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a:t>
            </a:r>
            <a:r>
              <a:rPr lang="en-GB" sz="1200" dirty="0" smtClean="0">
                <a:latin typeface="Calibri Light" panose="020F0302020204030204" pitchFamily="34" charset="0"/>
              </a:rPr>
              <a:t>xkcd.com/327/</a:t>
            </a:r>
            <a:endParaRPr lang="en-GB" sz="1200" dirty="0">
              <a:latin typeface="Calibri Light" panose="020F0302020204030204" pitchFamily="34" charset="0"/>
            </a:endParaRPr>
          </a:p>
        </p:txBody>
      </p:sp>
    </p:spTree>
    <p:extLst>
      <p:ext uri="{BB962C8B-B14F-4D97-AF65-F5344CB8AC3E}">
        <p14:creationId xmlns:p14="http://schemas.microsoft.com/office/powerpoint/2010/main" val="2645825870"/>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Default deny</a:t>
            </a:r>
          </a:p>
          <a:p>
            <a:r>
              <a:rPr lang="en-US" dirty="0" smtClean="0"/>
              <a:t>Adhere </a:t>
            </a:r>
            <a:r>
              <a:rPr lang="en-US" dirty="0"/>
              <a:t>to the principle of least privilege</a:t>
            </a:r>
          </a:p>
          <a:p>
            <a:r>
              <a:rPr lang="en-US" dirty="0" smtClean="0"/>
              <a:t>Sanitize </a:t>
            </a:r>
            <a:r>
              <a:rPr lang="en-US" dirty="0"/>
              <a:t>data sent to other systems</a:t>
            </a:r>
          </a:p>
          <a:p>
            <a:pPr lvl="1"/>
            <a:r>
              <a:rPr lang="en-US" dirty="0"/>
              <a:t>Data often contains input supplied by </a:t>
            </a:r>
            <a:r>
              <a:rPr lang="en-US" dirty="0" smtClean="0"/>
              <a:t>users</a:t>
            </a:r>
          </a:p>
          <a:p>
            <a:pPr lvl="1"/>
            <a:r>
              <a:rPr lang="en-US" dirty="0" smtClean="0"/>
              <a:t>Don’t </a:t>
            </a:r>
            <a:r>
              <a:rPr lang="en-US" dirty="0" smtClean="0"/>
              <a:t>assume the consumer’s input method is secure</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1373050796"/>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a:t>Practice defense in </a:t>
            </a:r>
            <a:r>
              <a:rPr lang="en-US" dirty="0" smtClean="0"/>
              <a:t>depth</a:t>
            </a:r>
          </a:p>
          <a:p>
            <a:r>
              <a:rPr lang="en-US" dirty="0" smtClean="0"/>
              <a:t>Use </a:t>
            </a:r>
            <a:r>
              <a:rPr lang="en-US" dirty="0"/>
              <a:t>effective QA </a:t>
            </a:r>
            <a:r>
              <a:rPr lang="en-US" dirty="0" smtClean="0"/>
              <a:t>techniques</a:t>
            </a:r>
          </a:p>
          <a:p>
            <a:pPr lvl="1"/>
            <a:r>
              <a:rPr lang="en-US" dirty="0" smtClean="0"/>
              <a:t>Clear deliverables </a:t>
            </a:r>
          </a:p>
          <a:p>
            <a:pPr lvl="1"/>
            <a:r>
              <a:rPr lang="en-US" dirty="0" smtClean="0"/>
              <a:t>Appropriate instrumentation</a:t>
            </a:r>
            <a:endParaRPr lang="en-US" dirty="0" smtClean="0"/>
          </a:p>
          <a:p>
            <a:pPr lvl="1"/>
            <a:r>
              <a:rPr lang="en-US" dirty="0" smtClean="0"/>
              <a:t>Quality metrics</a:t>
            </a:r>
            <a:endParaRPr lang="en-US" dirty="0" smtClean="0"/>
          </a:p>
          <a:p>
            <a:pPr lvl="1"/>
            <a:r>
              <a:rPr lang="en-US" dirty="0" smtClean="0"/>
              <a:t>Testing </a:t>
            </a:r>
            <a:r>
              <a:rPr lang="en-US" dirty="0" smtClean="0"/>
              <a:t>environments</a:t>
            </a:r>
          </a:p>
          <a:p>
            <a:pPr lvl="1"/>
            <a:r>
              <a:rPr lang="en-US" dirty="0" smtClean="0"/>
              <a:t>Representative </a:t>
            </a:r>
            <a:r>
              <a:rPr lang="en-US" dirty="0" smtClean="0"/>
              <a:t>test data</a:t>
            </a:r>
            <a:endParaRPr lang="en-US" dirty="0"/>
          </a:p>
          <a:p>
            <a:r>
              <a:rPr lang="en-US" dirty="0"/>
              <a:t>Adopt a secure coding </a:t>
            </a:r>
            <a:r>
              <a:rPr lang="en-US" dirty="0" smtClean="0"/>
              <a:t>standard</a:t>
            </a:r>
            <a:endParaRPr lang="en-US" dirty="0"/>
          </a:p>
          <a:p>
            <a:pPr lvl="1"/>
            <a:r>
              <a:rPr lang="en-US" dirty="0" smtClean="0"/>
              <a:t>Code Review</a:t>
            </a:r>
          </a:p>
          <a:p>
            <a:pPr lvl="1"/>
            <a:r>
              <a:rPr lang="en-US" dirty="0" smtClean="0"/>
              <a:t>Pair Programming</a:t>
            </a:r>
            <a:endParaRPr lang="en-US" dirty="0" smtClean="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2004028604"/>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Define security requirements</a:t>
            </a:r>
          </a:p>
          <a:p>
            <a:r>
              <a:rPr lang="en-US" dirty="0" smtClean="0"/>
              <a:t>Heed </a:t>
            </a:r>
            <a:r>
              <a:rPr lang="en-US" dirty="0"/>
              <a:t>compiler warnings</a:t>
            </a:r>
          </a:p>
          <a:p>
            <a:pPr lvl="1"/>
            <a:r>
              <a:rPr lang="en-US" dirty="0" smtClean="0"/>
              <a:t>If you ignore them, comment </a:t>
            </a:r>
          </a:p>
          <a:p>
            <a:r>
              <a:rPr lang="en-US" dirty="0" smtClean="0"/>
              <a:t>Model </a:t>
            </a:r>
            <a:r>
              <a:rPr lang="en-US" dirty="0" smtClean="0"/>
              <a:t>threats</a:t>
            </a:r>
          </a:p>
          <a:p>
            <a:r>
              <a:rPr lang="en-US" dirty="0" smtClean="0"/>
              <a:t>Investigate likely threat </a:t>
            </a:r>
            <a:r>
              <a:rPr lang="en-US" dirty="0" smtClean="0"/>
              <a:t>vectors</a:t>
            </a:r>
            <a:endParaRPr lang="en-US" dirty="0" smtClean="0"/>
          </a:p>
          <a:p>
            <a:r>
              <a:rPr lang="en-US" dirty="0" smtClean="0"/>
              <a:t>Create </a:t>
            </a:r>
            <a:r>
              <a:rPr lang="en-US" dirty="0" smtClean="0"/>
              <a:t>standards </a:t>
            </a:r>
            <a:r>
              <a:rPr lang="en-US" dirty="0" smtClean="0"/>
              <a:t>based on your models</a:t>
            </a:r>
            <a:endParaRPr lang="en-US" dirty="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922625631"/>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fontScale="90000"/>
          </a:bodyPr>
          <a:lstStyle/>
          <a:p>
            <a:r>
              <a:rPr lang="en-US" dirty="0" smtClean="0"/>
              <a:t>Introduction to Compiled </a:t>
            </a:r>
            <a:r>
              <a:rPr lang="en-US" dirty="0" err="1" smtClean="0"/>
              <a:t>vs</a:t>
            </a:r>
            <a:r>
              <a:rPr lang="en-US" dirty="0" smtClean="0"/>
              <a:t> Interpreted Languages</a:t>
            </a:r>
            <a:endParaRPr lang="en-US" dirty="0"/>
          </a:p>
        </p:txBody>
      </p:sp>
    </p:spTree>
    <p:extLst>
      <p:ext uri="{BB962C8B-B14F-4D97-AF65-F5344CB8AC3E}">
        <p14:creationId xmlns:p14="http://schemas.microsoft.com/office/powerpoint/2010/main" val="2423574943"/>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‘compiled’ and ‘interpreted’?</a:t>
            </a:r>
          </a:p>
          <a:p>
            <a:pPr lvl="1"/>
            <a:r>
              <a:rPr lang="en-US" dirty="0" smtClean="0"/>
              <a:t>In a compiled language, a compiler translates the program instructions into code that is </a:t>
            </a:r>
            <a:r>
              <a:rPr lang="en-US" i="1" dirty="0" smtClean="0"/>
              <a:t>specific to the target machine processor and OS</a:t>
            </a:r>
            <a:endParaRPr lang="en-US" dirty="0"/>
          </a:p>
          <a:p>
            <a:pPr lvl="1"/>
            <a:r>
              <a:rPr lang="en-US" dirty="0" smtClean="0"/>
              <a:t>In an interpreted language, the source code is read and executed by another program called an </a:t>
            </a:r>
            <a:r>
              <a:rPr lang="en-US" i="1" dirty="0" smtClean="0"/>
              <a:t>interpreter</a:t>
            </a:r>
            <a:r>
              <a:rPr lang="en-US" dirty="0" smtClean="0"/>
              <a:t>, which is written specifically for the target machine processor and OS</a:t>
            </a:r>
          </a:p>
          <a:p>
            <a:pPr lvl="1"/>
            <a:endParaRPr lang="en-US" dirty="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3981667726"/>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are the advantages and disadvantages of compilation and interpretation?</a:t>
            </a:r>
          </a:p>
          <a:p>
            <a:pPr lvl="1"/>
            <a:r>
              <a:rPr lang="en-US" dirty="0" smtClean="0"/>
              <a:t>Comparing compilation and interpretation is </a:t>
            </a:r>
            <a:r>
              <a:rPr lang="en-US" smtClean="0"/>
              <a:t>largely dependent </a:t>
            </a:r>
            <a:r>
              <a:rPr lang="en-US" dirty="0" smtClean="0"/>
              <a:t>upon the specific implementation</a:t>
            </a:r>
          </a:p>
          <a:p>
            <a:pPr lvl="1"/>
            <a:r>
              <a:rPr lang="en-US" dirty="0" smtClean="0"/>
              <a:t>In general, compiled implementations will be faster because they are translated directly into machine code native to the target machine</a:t>
            </a:r>
          </a:p>
          <a:p>
            <a:pPr lvl="1"/>
            <a:r>
              <a:rPr lang="en-US" dirty="0" smtClean="0"/>
              <a:t>In general, interpreted implementations tend to be more portable</a:t>
            </a:r>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21967080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Compiled languages</a:t>
            </a:r>
          </a:p>
          <a:p>
            <a:pPr lvl="1"/>
            <a:r>
              <a:rPr lang="en-US" dirty="0" smtClean="0"/>
              <a:t>C / C++ / C#</a:t>
            </a:r>
          </a:p>
          <a:p>
            <a:pPr lvl="1"/>
            <a:r>
              <a:rPr lang="en-US" dirty="0" smtClean="0"/>
              <a:t>COBOL</a:t>
            </a:r>
          </a:p>
          <a:p>
            <a:pPr lvl="1"/>
            <a:r>
              <a:rPr lang="en-US" dirty="0" smtClean="0"/>
              <a:t>Delphi</a:t>
            </a:r>
          </a:p>
          <a:p>
            <a:pPr lvl="1"/>
            <a:r>
              <a:rPr lang="en-US" dirty="0" smtClean="0"/>
              <a:t>Java</a:t>
            </a:r>
          </a:p>
          <a:p>
            <a:pPr lvl="1"/>
            <a:r>
              <a:rPr lang="en-US" dirty="0" smtClean="0"/>
              <a:t>Groovy</a:t>
            </a:r>
          </a:p>
          <a:p>
            <a:pPr lvl="1"/>
            <a:endParaRPr lang="en-US" dirty="0" smtClean="0"/>
          </a:p>
          <a:p>
            <a:r>
              <a:rPr lang="en-US" dirty="0" smtClean="0"/>
              <a:t>Interpreted languages</a:t>
            </a:r>
          </a:p>
          <a:p>
            <a:pPr lvl="1"/>
            <a:r>
              <a:rPr lang="en-US" dirty="0" err="1" smtClean="0"/>
              <a:t>Javascript</a:t>
            </a:r>
            <a:endParaRPr lang="en-US" dirty="0" smtClean="0"/>
          </a:p>
          <a:p>
            <a:pPr lvl="1"/>
            <a:r>
              <a:rPr lang="en-US" dirty="0" err="1" smtClean="0"/>
              <a:t>Lua</a:t>
            </a:r>
            <a:endParaRPr lang="en-US" dirty="0" smtClean="0"/>
          </a:p>
          <a:p>
            <a:pPr lvl="1"/>
            <a:r>
              <a:rPr lang="en-US" dirty="0" smtClean="0"/>
              <a:t>PHP</a:t>
            </a:r>
          </a:p>
          <a:p>
            <a:pPr lvl="1"/>
            <a:r>
              <a:rPr lang="en-US" dirty="0" smtClean="0"/>
              <a:t>Python</a:t>
            </a:r>
          </a:p>
          <a:p>
            <a:pPr lvl="1"/>
            <a:r>
              <a:rPr lang="en-US" dirty="0" smtClean="0"/>
              <a:t>Ruby</a:t>
            </a:r>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751512350"/>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Object Oriented Programming</a:t>
            </a:r>
            <a:endParaRPr lang="en-US" dirty="0"/>
          </a:p>
        </p:txBody>
      </p:sp>
    </p:spTree>
    <p:extLst>
      <p:ext uri="{BB962C8B-B14F-4D97-AF65-F5344CB8AC3E}">
        <p14:creationId xmlns:p14="http://schemas.microsoft.com/office/powerpoint/2010/main" val="707198038"/>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6" name="Content Placeholder 3"/>
          <p:cNvSpPr>
            <a:spLocks noGrp="1"/>
          </p:cNvSpPr>
          <p:nvPr>
            <p:ph idx="1"/>
          </p:nvPr>
        </p:nvSpPr>
        <p:spPr>
          <a:xfrm>
            <a:off x="1007436" y="1700809"/>
            <a:ext cx="10574965" cy="720079"/>
          </a:xfrm>
        </p:spPr>
        <p:txBody>
          <a:bodyPr>
            <a:normAutofit/>
          </a:bodyPr>
          <a:lstStyle/>
          <a:p>
            <a:r>
              <a:rPr lang="en-US" dirty="0" smtClean="0"/>
              <a:t>Everything is an object, with attributes</a:t>
            </a:r>
          </a:p>
          <a:p>
            <a:endParaRPr lang="en-US" dirty="0"/>
          </a:p>
          <a:p>
            <a:pPr marL="0" indent="0">
              <a:buNone/>
            </a:pPr>
            <a:endParaRPr lang="en-US" dirty="0" smtClean="0"/>
          </a:p>
          <a:p>
            <a:endParaRPr lang="en-US" dirty="0" smtClean="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7448" y="2564904"/>
            <a:ext cx="4674058" cy="2592287"/>
          </a:xfrm>
          <a:prstGeom prst="rect">
            <a:avLst/>
          </a:prstGeom>
        </p:spPr>
      </p:pic>
      <p:sp>
        <p:nvSpPr>
          <p:cNvPr id="9" name="Rectangle 8"/>
          <p:cNvSpPr/>
          <p:nvPr/>
        </p:nvSpPr>
        <p:spPr>
          <a:xfrm>
            <a:off x="6384031" y="2564903"/>
            <a:ext cx="519836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GB" sz="1000" dirty="0" smtClean="0">
              <a:solidFill>
                <a:srgbClr val="000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r>
              <a:rPr lang="en-GB" sz="1000" dirty="0" smtClean="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‘car’: {</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‘make’ : ‘</a:t>
            </a:r>
            <a:r>
              <a:rPr lang="en-GB" sz="1000" dirty="0" err="1" smtClean="0">
                <a:solidFill>
                  <a:srgbClr val="000000"/>
                </a:solidFill>
                <a:highlight>
                  <a:srgbClr val="FFFFFF"/>
                </a:highlight>
                <a:latin typeface="Courier New" panose="02070309020205020404" pitchFamily="49" charset="0"/>
              </a:rPr>
              <a:t>audi</a:t>
            </a:r>
            <a:r>
              <a:rPr lang="en-GB" sz="1000" dirty="0" smtClean="0">
                <a:solidFill>
                  <a:srgbClr val="000000"/>
                </a:solidFill>
                <a:highlight>
                  <a:srgbClr val="FFFFFF"/>
                </a:highlight>
                <a:latin typeface="Courier New" panose="02070309020205020404" pitchFamily="49" charset="0"/>
              </a:rPr>
              <a:t>’,</a:t>
            </a:r>
          </a:p>
          <a:p>
            <a:r>
              <a:rPr lang="en-GB" sz="1000" dirty="0" smtClean="0">
                <a:solidFill>
                  <a:srgbClr val="000000"/>
                </a:solidFill>
                <a:highlight>
                  <a:srgbClr val="FFFFFF"/>
                </a:highlight>
                <a:latin typeface="Courier New" panose="02070309020205020404" pitchFamily="49" charset="0"/>
              </a:rPr>
              <a:t>	    ‘model’ : ‘r8’,</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‘colour’ : ‘white’,</a:t>
            </a:r>
            <a:r>
              <a:rPr lang="en-GB" sz="1000" dirty="0">
                <a:solidFill>
                  <a:srgbClr val="000000"/>
                </a:solidFill>
                <a:highlight>
                  <a:srgbClr val="FFFFFF"/>
                </a:highlight>
                <a:latin typeface="Courier New" panose="02070309020205020404" pitchFamily="49" charset="0"/>
              </a:rPr>
              <a:t>	</a:t>
            </a:r>
            <a:endParaRPr lang="en-GB" sz="1000" dirty="0" smtClean="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‘engine’ : ‘4.2L V8’,</a:t>
            </a:r>
          </a:p>
          <a:p>
            <a:r>
              <a:rPr lang="en-GB" sz="1000" dirty="0" smtClean="0">
                <a:solidFill>
                  <a:srgbClr val="000000"/>
                </a:solidFill>
                <a:highlight>
                  <a:srgbClr val="FFFFFF"/>
                </a:highlight>
                <a:latin typeface="Courier New" panose="02070309020205020404" pitchFamily="49" charset="0"/>
              </a:rPr>
              <a:t>	    ‘wheels’ </a:t>
            </a:r>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‘4’,</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‘doors’ : ‘2’,</a:t>
            </a:r>
          </a:p>
          <a:p>
            <a:r>
              <a:rPr lang="en-GB" sz="1000" dirty="0" smtClean="0">
                <a:solidFill>
                  <a:srgbClr val="000000"/>
                </a:solidFill>
                <a:highlight>
                  <a:srgbClr val="FFFFFF"/>
                </a:highlight>
                <a:latin typeface="Courier New" panose="02070309020205020404" pitchFamily="49" charset="0"/>
              </a:rPr>
              <a:t>	    ‘fuel’ </a:t>
            </a:r>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‘gas’</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a:t>
            </a:r>
          </a:p>
          <a:p>
            <a:r>
              <a:rPr lang="en-GB" sz="1000" dirty="0" smtClean="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26932169"/>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392487"/>
          </a:xfrm>
        </p:spPr>
        <p:txBody>
          <a:bodyPr>
            <a:normAutofit/>
          </a:bodyPr>
          <a:lstStyle/>
          <a:p>
            <a:r>
              <a:rPr lang="en-US" dirty="0"/>
              <a:t>What is Object Oriented Programming (OOP)?</a:t>
            </a:r>
          </a:p>
          <a:p>
            <a:pPr lvl="1"/>
            <a:r>
              <a:rPr lang="en-US" dirty="0" smtClean="0"/>
              <a:t>Each </a:t>
            </a:r>
            <a:r>
              <a:rPr lang="en-US" dirty="0" smtClean="0"/>
              <a:t>program </a:t>
            </a:r>
            <a:r>
              <a:rPr lang="en-US" dirty="0" smtClean="0"/>
              <a:t>works with objects </a:t>
            </a:r>
            <a:r>
              <a:rPr lang="en-US" dirty="0" smtClean="0"/>
              <a:t>or events </a:t>
            </a:r>
            <a:r>
              <a:rPr lang="en-US" dirty="0" smtClean="0"/>
              <a:t>from </a:t>
            </a:r>
            <a:r>
              <a:rPr lang="en-US" dirty="0" smtClean="0"/>
              <a:t>real life</a:t>
            </a:r>
          </a:p>
          <a:p>
            <a:pPr lvl="1"/>
            <a:r>
              <a:rPr lang="en-US" dirty="0" smtClean="0"/>
              <a:t>For example, </a:t>
            </a:r>
            <a:r>
              <a:rPr lang="en-US" dirty="0" smtClean="0"/>
              <a:t>manufacturing software </a:t>
            </a:r>
            <a:r>
              <a:rPr lang="en-US" dirty="0" smtClean="0"/>
              <a:t>works with </a:t>
            </a:r>
            <a:r>
              <a:rPr lang="en-US" dirty="0" smtClean="0"/>
              <a:t>parts, products, inventory, etc</a:t>
            </a:r>
            <a:r>
              <a:rPr lang="en-US" dirty="0" smtClean="0"/>
              <a:t>.</a:t>
            </a:r>
          </a:p>
          <a:p>
            <a:pPr lvl="1"/>
            <a:r>
              <a:rPr lang="en-US" dirty="0" smtClean="0"/>
              <a:t>This approach makes complex software faster to develop and easier to maintain</a:t>
            </a:r>
          </a:p>
          <a:p>
            <a:pPr lvl="1"/>
            <a:r>
              <a:rPr lang="en-US" dirty="0" smtClean="0"/>
              <a:t>Code reuse is easy due to four main principles of design</a:t>
            </a:r>
          </a:p>
          <a:p>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412280533"/>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Object data should </a:t>
            </a:r>
            <a:r>
              <a:rPr lang="en-US" dirty="0" smtClean="0"/>
              <a:t>only be accessed through </a:t>
            </a:r>
            <a:r>
              <a:rPr lang="en-US" dirty="0" smtClean="0"/>
              <a:t>object </a:t>
            </a:r>
            <a:r>
              <a:rPr lang="en-US" dirty="0" smtClean="0"/>
              <a:t>methods</a:t>
            </a:r>
          </a:p>
          <a:p>
            <a:pPr lvl="1"/>
            <a:r>
              <a:rPr lang="en-US" i="1" dirty="0" err="1" smtClean="0"/>
              <a:t>Accessors</a:t>
            </a:r>
            <a:r>
              <a:rPr lang="en-US" dirty="0" smtClean="0"/>
              <a:t> </a:t>
            </a:r>
            <a:r>
              <a:rPr lang="en-US" dirty="0" smtClean="0"/>
              <a:t>are methods that </a:t>
            </a:r>
            <a:r>
              <a:rPr lang="en-US" dirty="0" smtClean="0"/>
              <a:t>access object data</a:t>
            </a:r>
            <a:endParaRPr lang="en-US" dirty="0" smtClean="0"/>
          </a:p>
          <a:p>
            <a:pPr lvl="1"/>
            <a:r>
              <a:rPr lang="en-US" i="1" dirty="0" err="1" smtClean="0"/>
              <a:t>Mutators</a:t>
            </a:r>
            <a:r>
              <a:rPr lang="en-US" dirty="0" smtClean="0"/>
              <a:t> are methods that </a:t>
            </a:r>
            <a:r>
              <a:rPr lang="en-US" dirty="0" smtClean="0"/>
              <a:t>change </a:t>
            </a:r>
            <a:r>
              <a:rPr lang="en-US" dirty="0" smtClean="0"/>
              <a:t>object </a:t>
            </a:r>
            <a:r>
              <a:rPr lang="en-US" dirty="0" smtClean="0"/>
              <a:t>data</a:t>
            </a:r>
            <a:endParaRPr lang="en-US" dirty="0" smtClean="0"/>
          </a:p>
          <a:p>
            <a:pPr lvl="1"/>
            <a:r>
              <a:rPr lang="en-US" dirty="0" smtClean="0"/>
              <a:t>Hiding the internals </a:t>
            </a:r>
            <a:r>
              <a:rPr lang="en-US" dirty="0" smtClean="0"/>
              <a:t>protects integrity</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69095054"/>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Some languages provide </a:t>
            </a:r>
            <a:r>
              <a:rPr lang="en-US" dirty="0" smtClean="0"/>
              <a:t>modifiers</a:t>
            </a:r>
            <a:endParaRPr lang="en-US" dirty="0" smtClean="0"/>
          </a:p>
          <a:p>
            <a:pPr lvl="1"/>
            <a:r>
              <a:rPr lang="en-US" dirty="0" smtClean="0"/>
              <a:t>In </a:t>
            </a:r>
            <a:r>
              <a:rPr lang="en-US" dirty="0" smtClean="0"/>
              <a:t>Python, no such modifiers exist</a:t>
            </a:r>
          </a:p>
          <a:p>
            <a:pPr lvl="1"/>
            <a:r>
              <a:rPr lang="en-US" dirty="0" smtClean="0"/>
              <a:t>Conventions that </a:t>
            </a:r>
            <a:r>
              <a:rPr lang="en-US" dirty="0" smtClean="0"/>
              <a:t>approximate the same </a:t>
            </a:r>
            <a:r>
              <a:rPr lang="en-US" dirty="0" err="1" smtClean="0"/>
              <a:t>behaviour</a:t>
            </a:r>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4052691631"/>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OOP : Encapsulation Example</a:t>
            </a:r>
            <a:endParaRPr lang="en-US" dirty="0"/>
          </a:p>
        </p:txBody>
      </p:sp>
      <p:sp>
        <p:nvSpPr>
          <p:cNvPr id="5" name="Rectangle 4"/>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Use the ‘</a:t>
            </a:r>
            <a:r>
              <a:rPr lang="en-GB" sz="1200" dirty="0" smtClean="0">
                <a:solidFill>
                  <a:srgbClr val="008000"/>
                </a:solidFill>
                <a:highlight>
                  <a:srgbClr val="FFFFFF"/>
                </a:highlight>
                <a:latin typeface="Courier New" panose="02070309020205020404" pitchFamily="49" charset="0"/>
              </a:rPr>
              <a:t>class’ keyword to d</a:t>
            </a:r>
            <a:r>
              <a:rPr lang="en-GB" sz="1200" dirty="0" smtClean="0">
                <a:solidFill>
                  <a:srgbClr val="008000"/>
                </a:solidFill>
                <a:highlight>
                  <a:srgbClr val="FFFFFF"/>
                </a:highlight>
                <a:latin typeface="Courier New" panose="02070309020205020404" pitchFamily="49" charset="0"/>
              </a:rPr>
              <a:t>efine </a:t>
            </a:r>
            <a:r>
              <a:rPr lang="en-GB" sz="1200" dirty="0" smtClean="0">
                <a:solidFill>
                  <a:srgbClr val="008000"/>
                </a:solidFill>
                <a:highlight>
                  <a:srgbClr val="FFFFFF"/>
                </a:highlight>
                <a:latin typeface="Courier New" panose="02070309020205020404" pitchFamily="49" charset="0"/>
              </a:rPr>
              <a:t>our </a:t>
            </a:r>
            <a:r>
              <a:rPr lang="en-GB" sz="1200" dirty="0" smtClean="0">
                <a:solidFill>
                  <a:srgbClr val="008000"/>
                </a:solidFill>
                <a:highlight>
                  <a:srgbClr val="FFFFFF"/>
                </a:highlight>
                <a:latin typeface="Courier New" panose="02070309020205020404" pitchFamily="49" charset="0"/>
              </a:rPr>
              <a:t>class</a:t>
            </a:r>
            <a:endParaRPr lang="en-GB" sz="1200" dirty="0" smtClean="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class </a:t>
            </a:r>
            <a:r>
              <a:rPr lang="en-GB" sz="1200" dirty="0">
                <a:solidFill>
                  <a:srgbClr val="000000"/>
                </a:solidFill>
                <a:highlight>
                  <a:srgbClr val="FFFFFF"/>
                </a:highlight>
                <a:latin typeface="Courier New" panose="02070309020205020404" pitchFamily="49" charset="0"/>
              </a:rPr>
              <a:t>Person</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FF"/>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This method is required</a:t>
            </a:r>
          </a:p>
          <a:p>
            <a:r>
              <a:rPr lang="en-GB" sz="1200" dirty="0" smtClean="0">
                <a:solidFill>
                  <a:srgbClr val="000000"/>
                </a:solidFill>
                <a:highlight>
                  <a:srgbClr val="FFFFFF"/>
                </a:highlight>
                <a:latin typeface="Courier New" panose="02070309020205020404" pitchFamily="49" charset="0"/>
              </a:rPr>
              <a:t>    </a:t>
            </a:r>
            <a:r>
              <a:rPr lang="en-GB" sz="1200" b="1" dirty="0" err="1" smtClean="0">
                <a:solidFill>
                  <a:srgbClr val="0000FF"/>
                </a:solidFill>
                <a:highlight>
                  <a:srgbClr val="FFFFFF"/>
                </a:highlight>
                <a:latin typeface="Courier New" panose="02070309020205020404" pitchFamily="49" charset="0"/>
              </a:rPr>
              <a:t>def</a:t>
            </a:r>
            <a:r>
              <a:rPr lang="en-GB" sz="1200" dirty="0" smtClean="0">
                <a:solidFill>
                  <a:srgbClr val="0000FF"/>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__</a:t>
            </a:r>
            <a:r>
              <a:rPr lang="en-GB" sz="1200" dirty="0" err="1" smtClean="0">
                <a:solidFill>
                  <a:srgbClr val="000000"/>
                </a:solidFill>
                <a:highlight>
                  <a:srgbClr val="FFFFFF"/>
                </a:highlight>
                <a:latin typeface="Courier New" panose="02070309020205020404" pitchFamily="49" charset="0"/>
              </a:rPr>
              <a:t>init</a:t>
            </a:r>
            <a:r>
              <a:rPr lang="en-GB" sz="1200" dirty="0" smtClean="0">
                <a:solidFill>
                  <a:srgbClr val="000000"/>
                </a:solidFill>
                <a:highlight>
                  <a:srgbClr val="FFFFFF"/>
                </a:highlight>
                <a:latin typeface="Courier New" panose="02070309020205020404" pitchFamily="49" charset="0"/>
              </a:rPr>
              <a:t>__(self)</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name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age</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70224570"/>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Encapsulation</a:t>
            </a:r>
          </a:p>
          <a:p>
            <a:pPr lvl="1"/>
            <a:r>
              <a:rPr lang="en-US" dirty="0" smtClean="0"/>
              <a:t>A Python variable name prefixed with an underscore ( e.g. “_</a:t>
            </a:r>
            <a:r>
              <a:rPr lang="en-US" dirty="0" err="1" smtClean="0"/>
              <a:t>myvariable</a:t>
            </a:r>
            <a:r>
              <a:rPr lang="en-US" dirty="0" smtClean="0"/>
              <a:t>”) should be treated as non-public</a:t>
            </a:r>
          </a:p>
          <a:p>
            <a:pPr lvl="1"/>
            <a:r>
              <a:rPr lang="en-US" dirty="0" smtClean="0"/>
              <a:t>A Python variable name prefixed with </a:t>
            </a:r>
            <a:r>
              <a:rPr lang="en-US" b="1" dirty="0" smtClean="0"/>
              <a:t>at least two leading underscores</a:t>
            </a:r>
            <a:r>
              <a:rPr lang="en-US" dirty="0" smtClean="0"/>
              <a:t> and </a:t>
            </a:r>
            <a:r>
              <a:rPr lang="en-US" b="1" dirty="0" smtClean="0"/>
              <a:t>at most one trailing underscore</a:t>
            </a:r>
            <a:r>
              <a:rPr lang="en-US" dirty="0" smtClean="0"/>
              <a:t> is subject to </a:t>
            </a:r>
            <a:r>
              <a:rPr lang="en-US" i="1" dirty="0" smtClean="0"/>
              <a:t>name mangling</a:t>
            </a:r>
            <a:endParaRPr lang="en-US" dirty="0" smtClean="0"/>
          </a:p>
          <a:p>
            <a:pPr lvl="1"/>
            <a:r>
              <a:rPr lang="en-US" dirty="0" smtClean="0"/>
              <a:t>Name mangling obscures the variable name and raises an error if a programmer attempts to access it via the original name</a:t>
            </a:r>
          </a:p>
          <a:p>
            <a:pPr lvl="1"/>
            <a:r>
              <a:rPr lang="en-US" dirty="0" smtClean="0"/>
              <a:t>It is still possible to access or mutate the variable directly via its mangled name</a:t>
            </a:r>
          </a:p>
          <a:p>
            <a:pPr lvl="1"/>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2710325319"/>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09600" y="1556792"/>
            <a:ext cx="10887000"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Now some operations on a class instance</a:t>
            </a:r>
          </a:p>
          <a:p>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 exception should be raised</a:t>
            </a:r>
          </a:p>
          <a:p>
            <a:r>
              <a:rPr lang="en-GB" sz="1200" dirty="0">
                <a:solidFill>
                  <a:srgbClr val="000000"/>
                </a:solidFill>
                <a:highlight>
                  <a:srgbClr val="FFFFFF"/>
                </a:highlight>
                <a:latin typeface="Courier New" panose="02070309020205020404" pitchFamily="49" charset="0"/>
              </a:rPr>
              <a:t>    bob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Person()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bob.setName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'Bob'</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bob.setAge</a:t>
            </a:r>
            <a:r>
              <a:rPr lang="en-GB" sz="1200" dirty="0">
                <a:solidFill>
                  <a:srgbClr val="000000"/>
                </a:solidFill>
                <a:highlight>
                  <a:srgbClr val="FFFFFF"/>
                </a:highlight>
                <a:latin typeface="Courier New" panose="02070309020205020404" pitchFamily="49" charset="0"/>
              </a:rPr>
              <a:t>(50)</a:t>
            </a:r>
          </a:p>
          <a:p>
            <a:r>
              <a:rPr lang="en-GB" sz="1200" b="1" dirty="0" smtClean="0">
                <a:solidFill>
                  <a:srgbClr val="0000FF"/>
                </a:solidFill>
                <a:highlight>
                  <a:srgbClr val="FFFFFF"/>
                </a:highlight>
                <a:latin typeface="Courier New" panose="02070309020205020404" pitchFamily="49" charset="0"/>
              </a:rPr>
              <a:t>except:</a:t>
            </a:r>
          </a:p>
          <a:p>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'An error occurred'</a:t>
            </a:r>
            <a:r>
              <a:rPr lang="en-GB" sz="1200" dirty="0" smtClean="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else:</a:t>
            </a:r>
          </a:p>
          <a:p>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However if try to access the variables directly, mangling causes an error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bob.__name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is '</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bob.__age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years old.'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AttributeError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00"/>
                </a:solidFill>
                <a:highlight>
                  <a:srgbClr val="FFFFFF"/>
                </a:highlight>
                <a:latin typeface="Courier New" panose="02070309020205020404" pitchFamily="49" charset="0"/>
              </a:rPr>
              <a:t> 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'Error: '</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e.message</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finally: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But using the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 returns the expected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bob.getName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is ' </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bob.getAge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years old.'</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79609093"/>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Abstraction</a:t>
            </a:r>
          </a:p>
          <a:p>
            <a:pPr lvl="1"/>
            <a:r>
              <a:rPr lang="en-US" dirty="0" smtClean="0"/>
              <a:t>Development of objects in terms of their interfaces and functionality instead of implementation detail</a:t>
            </a:r>
          </a:p>
          <a:p>
            <a:pPr lvl="1"/>
            <a:r>
              <a:rPr lang="en-US" dirty="0" smtClean="0"/>
              <a:t>Create an object that serves as a template for other objects </a:t>
            </a:r>
            <a:endParaRPr lang="en-US" dirty="0" smtClean="0"/>
          </a:p>
          <a:p>
            <a:pPr lvl="1"/>
            <a:r>
              <a:rPr lang="en-US" dirty="0" smtClean="0"/>
              <a:t>This </a:t>
            </a:r>
            <a:r>
              <a:rPr lang="en-US" dirty="0" smtClean="0"/>
              <a:t>is known as an </a:t>
            </a:r>
            <a:r>
              <a:rPr lang="en-US" i="1" dirty="0" smtClean="0"/>
              <a:t>abstract class</a:t>
            </a:r>
            <a:r>
              <a:rPr lang="en-US" dirty="0" smtClean="0"/>
              <a:t> or </a:t>
            </a:r>
            <a:r>
              <a:rPr lang="en-US" i="1" dirty="0" smtClean="0"/>
              <a:t>interface definition</a:t>
            </a:r>
            <a:endParaRPr lang="en-US" dirty="0" smtClean="0"/>
          </a:p>
          <a:p>
            <a:pPr marL="457200" lvl="1" indent="0">
              <a:buNone/>
            </a:pP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0454984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767408" y="1556792"/>
            <a:ext cx="447828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abstract base class</a:t>
            </a:r>
          </a:p>
          <a:p>
            <a:r>
              <a:rPr lang="en-GB" sz="1200" dirty="0" smtClean="0">
                <a:solidFill>
                  <a:srgbClr val="008000"/>
                </a:solidFill>
                <a:highlight>
                  <a:srgbClr val="FFFFFF"/>
                </a:highlight>
                <a:latin typeface="Courier New" panose="02070309020205020404" pitchFamily="49" charset="0"/>
              </a:rPr>
              <a:t># Note the class methods are defined but do nothing</a:t>
            </a: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Human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pass</a:t>
            </a:r>
          </a:p>
          <a:p>
            <a:endParaRPr lang="en-GB" sz="1200" dirty="0" smtClean="0">
              <a:solidFill>
                <a:srgbClr val="000000"/>
              </a:solidFill>
              <a:highlight>
                <a:srgbClr val="FFFFFF"/>
              </a:highlight>
              <a:latin typeface="Courier New" panose="02070309020205020404" pitchFamily="49" charset="0"/>
            </a:endParaRPr>
          </a:p>
        </p:txBody>
      </p:sp>
      <p:sp>
        <p:nvSpPr>
          <p:cNvPr id="6" name="Rectangle 5"/>
          <p:cNvSpPr/>
          <p:nvPr/>
        </p:nvSpPr>
        <p:spPr>
          <a:xfrm>
            <a:off x="6600056" y="1556792"/>
            <a:ext cx="447828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class which now </a:t>
            </a:r>
            <a:r>
              <a:rPr lang="en-GB" sz="1200" b="1" dirty="0" smtClean="0">
                <a:solidFill>
                  <a:srgbClr val="008000"/>
                </a:solidFill>
                <a:highlight>
                  <a:srgbClr val="FFFFFF"/>
                </a:highlight>
                <a:latin typeface="Courier New" panose="02070309020205020404" pitchFamily="49" charset="0"/>
              </a:rPr>
              <a:t>extends</a:t>
            </a:r>
            <a:r>
              <a:rPr lang="en-GB" sz="1200" dirty="0" smtClean="0">
                <a:solidFill>
                  <a:srgbClr val="008000"/>
                </a:solidFill>
                <a:highlight>
                  <a:srgbClr val="FFFFFF"/>
                </a:highlight>
                <a:latin typeface="Courier New" panose="02070309020205020404" pitchFamily="49" charset="0"/>
              </a:rPr>
              <a:t> Human</a:t>
            </a:r>
          </a:p>
          <a:p>
            <a:r>
              <a:rPr lang="en-GB" sz="1200" b="1" dirty="0">
                <a:solidFill>
                  <a:srgbClr val="0000FF"/>
                </a:solidFill>
                <a:highlight>
                  <a:srgbClr val="FFFFFF"/>
                </a:highlight>
                <a:latin typeface="Courier New" panose="02070309020205020404" pitchFamily="49" charset="0"/>
              </a:rPr>
              <a:t>class </a:t>
            </a:r>
            <a:r>
              <a:rPr lang="en-GB" sz="1200" dirty="0" smtClean="0">
                <a:solidFill>
                  <a:srgbClr val="000000"/>
                </a:solidFill>
                <a:highlight>
                  <a:srgbClr val="FFFFFF"/>
                </a:highlight>
                <a:latin typeface="Courier New" panose="02070309020205020404" pitchFamily="49" charset="0"/>
              </a:rPr>
              <a:t>Person(Human)</a:t>
            </a:r>
            <a:r>
              <a:rPr lang="en-GB" sz="1200" b="1" dirty="0" smtClean="0">
                <a:solidFill>
                  <a:srgbClr val="0000FF"/>
                </a:solidFill>
                <a:highlight>
                  <a:srgbClr val="FFFFFF"/>
                </a:highlight>
                <a:latin typeface="Courier New" panose="02070309020205020404" pitchFamily="49" charset="0"/>
              </a:rPr>
              <a:t>:</a:t>
            </a:r>
            <a:endParaRPr lang="en-GB" sz="1200" b="1" dirty="0">
              <a:solidFill>
                <a:srgbClr val="0000FF"/>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name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age</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58417920"/>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Inheritance</a:t>
            </a:r>
          </a:p>
          <a:p>
            <a:pPr lvl="1"/>
            <a:r>
              <a:rPr lang="en-US" dirty="0" smtClean="0"/>
              <a:t>A way to reuse code of existing </a:t>
            </a:r>
            <a:r>
              <a:rPr lang="en-US" dirty="0" smtClean="0"/>
              <a:t>objects</a:t>
            </a:r>
            <a:endParaRPr lang="en-US" dirty="0" smtClean="0"/>
          </a:p>
          <a:p>
            <a:pPr lvl="1"/>
            <a:r>
              <a:rPr lang="en-US" dirty="0" smtClean="0"/>
              <a:t>Objects can inherit attributes and </a:t>
            </a:r>
            <a:r>
              <a:rPr lang="en-US" dirty="0" smtClean="0"/>
              <a:t>behavior</a:t>
            </a:r>
            <a:endParaRPr lang="en-US" dirty="0" smtClean="0"/>
          </a:p>
          <a:p>
            <a:pPr lvl="1"/>
            <a:r>
              <a:rPr lang="en-US" dirty="0" smtClean="0"/>
              <a:t>An object that inherits from another is called a </a:t>
            </a:r>
            <a:r>
              <a:rPr lang="en-US" i="1" dirty="0" smtClean="0"/>
              <a:t>subclass</a:t>
            </a:r>
            <a:endParaRPr lang="en-US" dirty="0" smtClean="0"/>
          </a:p>
          <a:p>
            <a:pPr lvl="1"/>
            <a:r>
              <a:rPr lang="en-US" dirty="0" smtClean="0"/>
              <a:t>An object that is a inheritance parent is called a </a:t>
            </a:r>
            <a:r>
              <a:rPr lang="en-US" i="1" dirty="0" smtClean="0"/>
              <a:t>superclass</a:t>
            </a:r>
            <a:endParaRPr lang="en-US" dirty="0" smtClean="0"/>
          </a:p>
          <a:p>
            <a:pPr lvl="1"/>
            <a:r>
              <a:rPr lang="en-US" dirty="0" smtClean="0"/>
              <a:t>This relationship </a:t>
            </a:r>
            <a:r>
              <a:rPr lang="en-US" dirty="0" smtClean="0"/>
              <a:t>gives </a:t>
            </a:r>
            <a:r>
              <a:rPr lang="en-US" dirty="0" smtClean="0"/>
              <a:t>rise to a </a:t>
            </a:r>
            <a:r>
              <a:rPr lang="en-US" dirty="0"/>
              <a:t>hierarchy of classes </a:t>
            </a:r>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037054559"/>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5303912" y="1700809"/>
            <a:ext cx="6278489" cy="4425355"/>
          </a:xfrm>
        </p:spPr>
        <p:txBody>
          <a:bodyPr>
            <a:normAutofit/>
          </a:bodyPr>
          <a:lstStyle/>
          <a:p>
            <a:r>
              <a:rPr lang="en-US" dirty="0" smtClean="0"/>
              <a:t>We can further extend Person to define a ‘Passenger’ class</a:t>
            </a:r>
          </a:p>
          <a:p>
            <a:r>
              <a:rPr lang="en-US" dirty="0" smtClean="0"/>
              <a:t>We can provide variables and methods specific to Passenger</a:t>
            </a:r>
          </a:p>
          <a:p>
            <a:r>
              <a:rPr lang="en-US" dirty="0" smtClean="0"/>
              <a:t>We still inherit and can access or mutate variables and methods defined by Person </a:t>
            </a:r>
            <a:r>
              <a:rPr lang="en-US" i="1" dirty="0" smtClean="0"/>
              <a:t>and </a:t>
            </a:r>
            <a:r>
              <a:rPr lang="en-US" dirty="0" smtClean="0"/>
              <a:t>Human</a:t>
            </a:r>
          </a:p>
        </p:txBody>
      </p:sp>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14892" y="1700809"/>
            <a:ext cx="447828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We can extend further into a Passenger class</a:t>
            </a: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Passenger(Person)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Person.__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False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getSeatPosition</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getIsDriver</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setSeatPosition</a:t>
            </a:r>
            <a:r>
              <a:rPr lang="en-GB" sz="1200" dirty="0">
                <a:solidFill>
                  <a:srgbClr val="000000"/>
                </a:solidFill>
                <a:highlight>
                  <a:srgbClr val="FFFFFF"/>
                </a:highlight>
                <a:latin typeface="Courier New" panose="02070309020205020404" pitchFamily="49" charset="0"/>
              </a:rPr>
              <a:t>(self, position)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r>
              <a:rPr lang="en-GB" sz="1200" dirty="0">
                <a:solidFill>
                  <a:srgbClr val="000000"/>
                </a:solidFill>
                <a:highlight>
                  <a:srgbClr val="FFFFFF"/>
                </a:highlight>
                <a:latin typeface="Courier New" panose="02070309020205020404" pitchFamily="49" charset="0"/>
              </a:rPr>
              <a:t> = position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setIsDriver</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isDriver</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81141142"/>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14892" y="1700809"/>
            <a:ext cx="108817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We can create a data structure representing car occupancy</a:t>
            </a:r>
          </a:p>
          <a:p>
            <a:r>
              <a:rPr lang="en-GB" sz="1200" dirty="0" smtClean="0">
                <a:solidFill>
                  <a:srgbClr val="008000"/>
                </a:solidFill>
                <a:highlight>
                  <a:srgbClr val="FFFFFF"/>
                </a:highlight>
                <a:latin typeface="Courier New" panose="02070309020205020404" pitchFamily="49" charset="0"/>
              </a:rPr>
              <a:t># We still have access to name and age from the superclass</a:t>
            </a:r>
          </a:p>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Passenger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Passenger</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car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driver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r>
              <a:rPr lang="en-GB" sz="1200" dirty="0" err="1">
                <a:solidFill>
                  <a:srgbClr val="000000"/>
                </a:solidFill>
                <a:highlight>
                  <a:srgbClr val="FFFFFF"/>
                </a:highlight>
                <a:latin typeface="Courier New" panose="02070309020205020404" pitchFamily="49" charset="0"/>
              </a:rPr>
              <a:t>driver.setName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'Bob'</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driver.setAge</a:t>
            </a:r>
            <a:r>
              <a:rPr lang="en-GB" sz="1200" dirty="0">
                <a:solidFill>
                  <a:srgbClr val="000000"/>
                </a:solidFill>
                <a:highlight>
                  <a:srgbClr val="FFFFFF"/>
                </a:highlight>
                <a:latin typeface="Courier New" panose="02070309020205020404" pitchFamily="49" charset="0"/>
              </a:rPr>
              <a:t>(30)</a:t>
            </a:r>
          </a:p>
          <a:p>
            <a:r>
              <a:rPr lang="en-GB" sz="1200" dirty="0" err="1">
                <a:solidFill>
                  <a:srgbClr val="000000"/>
                </a:solidFill>
                <a:highlight>
                  <a:srgbClr val="FFFFFF"/>
                </a:highlight>
                <a:latin typeface="Courier New" panose="02070309020205020404" pitchFamily="49" charset="0"/>
              </a:rPr>
              <a:t>driver.setSeatPosition</a:t>
            </a:r>
            <a:r>
              <a:rPr lang="en-GB" sz="1200" dirty="0">
                <a:solidFill>
                  <a:srgbClr val="000000"/>
                </a:solidFill>
                <a:highlight>
                  <a:srgbClr val="FFFFFF"/>
                </a:highlight>
                <a:latin typeface="Courier New" panose="02070309020205020404" pitchFamily="49" charset="0"/>
              </a:rPr>
              <a:t>(0)</a:t>
            </a:r>
          </a:p>
          <a:p>
            <a:r>
              <a:rPr lang="en-GB" sz="1200" dirty="0" err="1">
                <a:solidFill>
                  <a:srgbClr val="000000"/>
                </a:solidFill>
                <a:highlight>
                  <a:srgbClr val="FFFFFF"/>
                </a:highlight>
                <a:latin typeface="Courier New" panose="02070309020205020404" pitchFamily="49" charset="0"/>
              </a:rPr>
              <a:t>driver.setIsDriver</a:t>
            </a:r>
            <a:r>
              <a:rPr lang="en-GB" sz="1200" dirty="0">
                <a:solidFill>
                  <a:srgbClr val="000000"/>
                </a:solidFill>
                <a:highlight>
                  <a:srgbClr val="FFFFFF"/>
                </a:highlight>
                <a:latin typeface="Courier New" panose="02070309020205020404" pitchFamily="49" charset="0"/>
              </a:rPr>
              <a:t>(True)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passenger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r>
              <a:rPr lang="en-GB" sz="1200" dirty="0" err="1">
                <a:solidFill>
                  <a:srgbClr val="000000"/>
                </a:solidFill>
                <a:highlight>
                  <a:srgbClr val="FFFFFF"/>
                </a:highlight>
                <a:latin typeface="Courier New" panose="02070309020205020404" pitchFamily="49" charset="0"/>
              </a:rPr>
              <a:t>passenger.setName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passenger.setAge</a:t>
            </a:r>
            <a:r>
              <a:rPr lang="en-GB" sz="1200" dirty="0">
                <a:solidFill>
                  <a:srgbClr val="000000"/>
                </a:solidFill>
                <a:highlight>
                  <a:srgbClr val="FFFFFF"/>
                </a:highlight>
                <a:latin typeface="Courier New" panose="02070309020205020404" pitchFamily="49" charset="0"/>
              </a:rPr>
              <a:t>(40)</a:t>
            </a:r>
          </a:p>
          <a:p>
            <a:r>
              <a:rPr lang="en-GB" sz="1200" dirty="0" err="1">
                <a:solidFill>
                  <a:srgbClr val="000000"/>
                </a:solidFill>
                <a:highlight>
                  <a:srgbClr val="FFFFFF"/>
                </a:highlight>
                <a:latin typeface="Courier New" panose="02070309020205020404" pitchFamily="49" charset="0"/>
              </a:rPr>
              <a:t>passenger.setSeatPosition</a:t>
            </a:r>
            <a:r>
              <a:rPr lang="en-GB" sz="1200" dirty="0">
                <a:solidFill>
                  <a:srgbClr val="000000"/>
                </a:solidFill>
                <a:highlight>
                  <a:srgbClr val="FFFFFF"/>
                </a:highlight>
                <a:latin typeface="Courier New" panose="02070309020205020404" pitchFamily="49" charset="0"/>
              </a:rPr>
              <a:t>(1)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car[</a:t>
            </a:r>
            <a:r>
              <a:rPr lang="en-GB" sz="1200" dirty="0">
                <a:solidFill>
                  <a:srgbClr val="008000"/>
                </a:solidFill>
                <a:highlight>
                  <a:srgbClr val="FFFFFF"/>
                </a:highlight>
                <a:latin typeface="Courier New" panose="02070309020205020404" pitchFamily="49" charset="0"/>
              </a:rPr>
              <a:t>'driver'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driver</a:t>
            </a:r>
          </a:p>
          <a:p>
            <a:r>
              <a:rPr lang="en-GB" sz="1200" dirty="0">
                <a:solidFill>
                  <a:srgbClr val="000000"/>
                </a:solidFill>
                <a:highlight>
                  <a:srgbClr val="FFFFFF"/>
                </a:highlight>
                <a:latin typeface="Courier New" panose="02070309020205020404" pitchFamily="49" charset="0"/>
              </a:rPr>
              <a:t>car[</a:t>
            </a:r>
            <a:r>
              <a:rPr lang="en-GB" sz="1200" dirty="0">
                <a:solidFill>
                  <a:srgbClr val="008000"/>
                </a:solidFill>
                <a:highlight>
                  <a:srgbClr val="FFFFFF"/>
                </a:highlight>
                <a:latin typeface="Courier New" panose="02070309020205020404" pitchFamily="49" charset="0"/>
              </a:rPr>
              <a:t>'passenger'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car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occupant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car[key]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'Occupant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occupant.getName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driving'</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occupant.getIsDriver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passenger'</a:t>
            </a:r>
            <a:r>
              <a:rPr lang="en-GB" sz="1200" dirty="0">
                <a:solidFill>
                  <a:srgbClr val="000000"/>
                </a:solidFill>
                <a:highlight>
                  <a:srgbClr val="FFFFFF"/>
                </a:highlight>
                <a:latin typeface="Courier New" panose="02070309020205020404" pitchFamily="49" charset="0"/>
              </a:rPr>
              <a:t> ) </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81869681"/>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Polymorphism</a:t>
            </a:r>
          </a:p>
          <a:p>
            <a:pPr lvl="1"/>
            <a:r>
              <a:rPr lang="en-US" dirty="0" smtClean="0"/>
              <a:t>“One name, many forms”</a:t>
            </a:r>
          </a:p>
          <a:p>
            <a:pPr lvl="1"/>
            <a:r>
              <a:rPr lang="en-US" dirty="0" smtClean="0"/>
              <a:t>Calling code can be agnostic as to whether an object belongs to a parent class or subclass</a:t>
            </a:r>
          </a:p>
          <a:p>
            <a:pPr lvl="1"/>
            <a:r>
              <a:rPr lang="en-US" dirty="0" smtClean="0"/>
              <a:t>A function calling “</a:t>
            </a:r>
            <a:r>
              <a:rPr lang="en-US" dirty="0" err="1" smtClean="0"/>
              <a:t>getName</a:t>
            </a:r>
            <a:r>
              <a:rPr lang="en-US" dirty="0" smtClean="0"/>
              <a:t>()” on an object will work whether the object is of class Passenger, Person or Human</a:t>
            </a:r>
          </a:p>
          <a:p>
            <a:pPr lvl="1"/>
            <a:r>
              <a:rPr lang="en-US" dirty="0" smtClean="0"/>
              <a:t>Simplifies code external to class hierarchy</a:t>
            </a:r>
          </a:p>
          <a:p>
            <a:pPr lvl="1"/>
            <a:r>
              <a:rPr lang="en-US" dirty="0" smtClean="0"/>
              <a:t>Enables more modular code</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772698113"/>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OOP: Exercise</a:t>
            </a:r>
            <a:endParaRPr lang="en-US" dirty="0"/>
          </a:p>
        </p:txBody>
      </p:sp>
      <p:sp>
        <p:nvSpPr>
          <p:cNvPr id="7" name="Content Placeholder 3"/>
          <p:cNvSpPr>
            <a:spLocks noGrp="1"/>
          </p:cNvSpPr>
          <p:nvPr>
            <p:ph idx="1"/>
          </p:nvPr>
        </p:nvSpPr>
        <p:spPr>
          <a:xfrm>
            <a:off x="1007436" y="1700809"/>
            <a:ext cx="10574965" cy="4425355"/>
          </a:xfrm>
        </p:spPr>
        <p:txBody>
          <a:bodyPr>
            <a:normAutofit fontScale="85000" lnSpcReduction="20000"/>
          </a:bodyPr>
          <a:lstStyle/>
          <a:p>
            <a:r>
              <a:rPr lang="en-US" dirty="0" smtClean="0"/>
              <a:t>Modify the preceding example code:</a:t>
            </a:r>
          </a:p>
          <a:p>
            <a:pPr lvl="1"/>
            <a:r>
              <a:rPr lang="en-US" dirty="0" smtClean="0"/>
              <a:t>Add attributes to the Car class to represent top speed and transmission</a:t>
            </a:r>
          </a:p>
          <a:p>
            <a:pPr lvl="2"/>
            <a:r>
              <a:rPr lang="en-US" dirty="0" smtClean="0"/>
              <a:t>The attributes cannot be </a:t>
            </a:r>
            <a:r>
              <a:rPr lang="en-US" dirty="0" smtClean="0"/>
              <a:t>None</a:t>
            </a:r>
            <a:endParaRPr lang="en-US" dirty="0" smtClean="0"/>
          </a:p>
          <a:p>
            <a:pPr lvl="2"/>
            <a:r>
              <a:rPr lang="en-US" dirty="0" smtClean="0"/>
              <a:t>The attributes should be properly encapsulated</a:t>
            </a:r>
          </a:p>
          <a:p>
            <a:r>
              <a:rPr lang="en-US" dirty="0" smtClean="0"/>
              <a:t>Bonus: Create </a:t>
            </a:r>
            <a:r>
              <a:rPr lang="en-US" dirty="0" smtClean="0"/>
              <a:t>a class to represent the Driver</a:t>
            </a:r>
          </a:p>
          <a:p>
            <a:pPr lvl="2"/>
            <a:r>
              <a:rPr lang="en-US" dirty="0" smtClean="0"/>
              <a:t>The class should extend Passenger</a:t>
            </a:r>
          </a:p>
          <a:p>
            <a:pPr lvl="2"/>
            <a:r>
              <a:rPr lang="en-US" dirty="0" smtClean="0"/>
              <a:t>The class should be able to represent the driver’s ability to operate automatic or manual transmission</a:t>
            </a:r>
          </a:p>
          <a:p>
            <a:pPr lvl="1"/>
            <a:r>
              <a:rPr lang="en-US" dirty="0" smtClean="0"/>
              <a:t>Super Double Bonus: Driver should </a:t>
            </a:r>
            <a:r>
              <a:rPr lang="en-US" dirty="0" smtClean="0"/>
              <a:t>contain a method that will accept an instance of Car and</a:t>
            </a:r>
          </a:p>
          <a:p>
            <a:pPr lvl="3"/>
            <a:r>
              <a:rPr lang="en-US" dirty="0" smtClean="0"/>
              <a:t>Return ‘True’ if the driver is able to drive the supplied Car</a:t>
            </a:r>
          </a:p>
          <a:p>
            <a:pPr lvl="3"/>
            <a:r>
              <a:rPr lang="en-US" dirty="0"/>
              <a:t>Return </a:t>
            </a:r>
            <a:r>
              <a:rPr lang="en-US" dirty="0" smtClean="0"/>
              <a:t>‘False’ </a:t>
            </a:r>
            <a:r>
              <a:rPr lang="en-US" dirty="0"/>
              <a:t>if the driver is </a:t>
            </a:r>
            <a:r>
              <a:rPr lang="en-US" dirty="0" smtClean="0"/>
              <a:t>unable </a:t>
            </a:r>
            <a:r>
              <a:rPr lang="en-US" dirty="0"/>
              <a:t>to drive the supplied </a:t>
            </a:r>
            <a:r>
              <a:rPr lang="en-US" dirty="0" smtClean="0"/>
              <a:t>Car</a:t>
            </a:r>
          </a:p>
          <a:p>
            <a:pPr lvl="3"/>
            <a:r>
              <a:rPr lang="en-US" dirty="0" smtClean="0"/>
              <a:t>Now You’re Just Showing Off:</a:t>
            </a:r>
          </a:p>
          <a:p>
            <a:pPr lvl="4"/>
            <a:r>
              <a:rPr lang="en-US" dirty="0" smtClean="0"/>
              <a:t>Raise </a:t>
            </a:r>
            <a:r>
              <a:rPr lang="en-US" dirty="0" smtClean="0"/>
              <a:t>a </a:t>
            </a:r>
            <a:r>
              <a:rPr lang="en-US" dirty="0" err="1" smtClean="0"/>
              <a:t>TypeError</a:t>
            </a:r>
            <a:r>
              <a:rPr lang="en-US" dirty="0" smtClean="0"/>
              <a:t> if the supplied object is not an instance of Car</a:t>
            </a:r>
          </a:p>
          <a:p>
            <a:pPr lvl="2"/>
            <a:endParaRPr lang="en-US" dirty="0" smtClean="0"/>
          </a:p>
          <a:p>
            <a:pPr lvl="2"/>
            <a:endParaRPr lang="en-US" dirty="0" smtClean="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1933603273"/>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854309080"/>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2"/>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Use the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 statement to capture </a:t>
            </a:r>
            <a:r>
              <a:rPr lang="en-US" i="1" dirty="0" smtClean="0">
                <a:solidFill>
                  <a:srgbClr val="000000"/>
                </a:solidFill>
              </a:rPr>
              <a:t>values</a:t>
            </a:r>
          </a:p>
          <a:p>
            <a:endParaRPr lang="en-US" dirty="0">
              <a:solidFill>
                <a:srgbClr val="000000"/>
              </a:solidFill>
            </a:endParaRPr>
          </a:p>
          <a:p>
            <a:r>
              <a:rPr lang="en-US" b="1" dirty="0" err="1">
                <a:solidFill>
                  <a:srgbClr val="0000FF"/>
                </a:solidFill>
                <a:latin typeface="Courier New" panose="02070309020205020404" pitchFamily="49" charset="0"/>
                <a:cs typeface="Courier New" panose="02070309020205020404" pitchFamily="49" charset="0"/>
              </a:rPr>
              <a:t>raw_input</a:t>
            </a:r>
            <a:r>
              <a:rPr lang="en-US" b="1" dirty="0">
                <a:solidFill>
                  <a:srgbClr val="0000FF"/>
                </a:solidFill>
                <a:latin typeface="Courier New" panose="02070309020205020404" pitchFamily="49" charset="0"/>
                <a:cs typeface="Courier New" panose="02070309020205020404" pitchFamily="49" charset="0"/>
              </a:rPr>
              <a:t>()</a:t>
            </a:r>
            <a:r>
              <a:rPr lang="en-US" dirty="0">
                <a:solidFill>
                  <a:srgbClr val="000000"/>
                </a:solidFill>
              </a:rPr>
              <a:t> returns a </a:t>
            </a:r>
            <a:r>
              <a:rPr lang="en-US" b="1" dirty="0">
                <a:solidFill>
                  <a:srgbClr val="000000"/>
                </a:solidFill>
              </a:rPr>
              <a:t>string value</a:t>
            </a:r>
            <a:endParaRPr lang="en-US" dirty="0">
              <a:solidFill>
                <a:srgbClr val="000000"/>
              </a:solidFill>
            </a:endParaRPr>
          </a:p>
          <a:p>
            <a:pPr marL="0" indent="0">
              <a:buNone/>
            </a:pPr>
            <a:endParaRPr lang="en-US" dirty="0">
              <a:solidFill>
                <a:srgbClr val="000000"/>
              </a:solidFill>
            </a:endParaRPr>
          </a:p>
          <a:p>
            <a:r>
              <a:rPr lang="en-US" dirty="0" smtClean="0">
                <a:solidFill>
                  <a:srgbClr val="000000"/>
                </a:solidFill>
              </a:rPr>
              <a:t>You can provide a message with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‘Message’</a:t>
            </a:r>
            <a:r>
              <a:rPr lang="en-US" b="1" dirty="0" smtClean="0">
                <a:solidFill>
                  <a:srgbClr val="0000FF"/>
                </a:solidFill>
                <a:latin typeface="Courier New" panose="02070309020205020404" pitchFamily="49" charset="0"/>
                <a:cs typeface="Courier New" panose="02070309020205020404" pitchFamily="49" charset="0"/>
              </a:rPr>
              <a:t>)</a:t>
            </a:r>
          </a:p>
          <a:p>
            <a:endParaRPr lang="en-US" dirty="0" smtClean="0">
              <a:solidFill>
                <a:srgbClr val="000000"/>
              </a:solidFill>
            </a:endParaRPr>
          </a:p>
          <a:p>
            <a:r>
              <a:rPr lang="en-US" dirty="0" smtClean="0">
                <a:solidFill>
                  <a:srgbClr val="000000"/>
                </a:solidFill>
              </a:rPr>
              <a:t>Hint: The message can also be a variable</a:t>
            </a: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1: </a:t>
            </a:r>
            <a:r>
              <a:rPr lang="en-US" dirty="0" smtClean="0"/>
              <a:t>Recap</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Use the </a:t>
            </a:r>
            <a:r>
              <a:rPr lang="en-US" b="1" dirty="0" smtClean="0">
                <a:solidFill>
                  <a:srgbClr val="0000FF"/>
                </a:solidFill>
                <a:latin typeface="Courier New" panose="02070309020205020404" pitchFamily="49" charset="0"/>
                <a:cs typeface="Courier New" panose="02070309020205020404" pitchFamily="49" charset="0"/>
              </a:rPr>
              <a:t>input()</a:t>
            </a:r>
            <a:r>
              <a:rPr lang="en-US" dirty="0" smtClean="0">
                <a:solidFill>
                  <a:srgbClr val="000000"/>
                </a:solidFill>
              </a:rPr>
              <a:t> statement to capture </a:t>
            </a:r>
            <a:r>
              <a:rPr lang="en-US" i="1" dirty="0" smtClean="0">
                <a:solidFill>
                  <a:srgbClr val="000000"/>
                </a:solidFill>
              </a:rPr>
              <a:t>expressions</a:t>
            </a:r>
          </a:p>
          <a:p>
            <a:endParaRPr lang="en-US" dirty="0">
              <a:solidFill>
                <a:srgbClr val="000000"/>
              </a:solidFill>
            </a:endParaRPr>
          </a:p>
          <a:p>
            <a:r>
              <a:rPr lang="en-US" b="1" dirty="0" smtClean="0">
                <a:solidFill>
                  <a:srgbClr val="0000FF"/>
                </a:solidFill>
                <a:latin typeface="Courier New" panose="02070309020205020404" pitchFamily="49" charset="0"/>
                <a:cs typeface="Courier New" panose="02070309020205020404" pitchFamily="49" charset="0"/>
              </a:rPr>
              <a:t>input</a:t>
            </a:r>
            <a:r>
              <a:rPr lang="en-US" b="1" dirty="0">
                <a:solidFill>
                  <a:srgbClr val="0000FF"/>
                </a:solidFill>
                <a:latin typeface="Courier New" panose="02070309020205020404" pitchFamily="49" charset="0"/>
                <a:cs typeface="Courier New" panose="02070309020205020404" pitchFamily="49" charset="0"/>
              </a:rPr>
              <a:t>()</a:t>
            </a:r>
            <a:r>
              <a:rPr lang="en-US" dirty="0">
                <a:solidFill>
                  <a:srgbClr val="000000"/>
                </a:solidFill>
              </a:rPr>
              <a:t> </a:t>
            </a:r>
            <a:r>
              <a:rPr lang="en-US" dirty="0" smtClean="0">
                <a:solidFill>
                  <a:srgbClr val="000000"/>
                </a:solidFill>
              </a:rPr>
              <a:t>returns the </a:t>
            </a:r>
            <a:r>
              <a:rPr lang="en-US" b="1" dirty="0" smtClean="0">
                <a:solidFill>
                  <a:srgbClr val="000000"/>
                </a:solidFill>
              </a:rPr>
              <a:t>value of the evaluated expression</a:t>
            </a:r>
            <a:endParaRPr lang="en-US" dirty="0">
              <a:solidFill>
                <a:srgbClr val="000000"/>
              </a:solidFill>
            </a:endParaRPr>
          </a:p>
          <a:p>
            <a:pPr marL="0" indent="0">
              <a:buNone/>
            </a:pPr>
            <a:endParaRPr lang="en-US" dirty="0">
              <a:solidFill>
                <a:srgbClr val="000000"/>
              </a:solidFill>
            </a:endParaRPr>
          </a:p>
          <a:p>
            <a:r>
              <a:rPr lang="en-US" dirty="0" smtClean="0">
                <a:solidFill>
                  <a:srgbClr val="000000"/>
                </a:solidFill>
              </a:rPr>
              <a:t>You can also provide a message with </a:t>
            </a:r>
            <a:r>
              <a:rPr lang="en-US" b="1" dirty="0" smtClean="0">
                <a:solidFill>
                  <a:srgbClr val="0000FF"/>
                </a:solidFill>
                <a:latin typeface="Courier New" panose="02070309020205020404" pitchFamily="49" charset="0"/>
                <a:cs typeface="Courier New" panose="02070309020205020404" pitchFamily="49" charset="0"/>
              </a:rPr>
              <a:t>input(</a:t>
            </a:r>
            <a:r>
              <a:rPr lang="en-US" dirty="0" smtClean="0">
                <a:solidFill>
                  <a:srgbClr val="000000"/>
                </a:solidFill>
              </a:rPr>
              <a:t>‘Message’</a:t>
            </a:r>
            <a:r>
              <a:rPr lang="en-US" b="1" dirty="0" smtClean="0">
                <a:solidFill>
                  <a:srgbClr val="0000FF"/>
                </a:solidFill>
                <a:latin typeface="Courier New" panose="02070309020205020404" pitchFamily="49" charset="0"/>
                <a:cs typeface="Courier New" panose="02070309020205020404" pitchFamily="49" charset="0"/>
              </a:rPr>
              <a:t>)</a:t>
            </a:r>
          </a:p>
          <a:p>
            <a:endParaRPr lang="en-US" dirty="0" smtClean="0">
              <a:solidFill>
                <a:srgbClr val="000000"/>
              </a:solidFill>
            </a:endParaRPr>
          </a:p>
          <a:p>
            <a:r>
              <a:rPr lang="en-US" dirty="0" smtClean="0">
                <a:solidFill>
                  <a:srgbClr val="000000"/>
                </a:solidFill>
              </a:rPr>
              <a:t>The same as </a:t>
            </a:r>
            <a:r>
              <a:rPr lang="en-US" b="1" dirty="0" err="1" smtClean="0">
                <a:solidFill>
                  <a:srgbClr val="0000FF"/>
                </a:solidFill>
                <a:latin typeface="Courier New" panose="02070309020205020404" pitchFamily="49" charset="0"/>
                <a:cs typeface="Courier New" panose="02070309020205020404" pitchFamily="49" charset="0"/>
              </a:rPr>
              <a:t>eval</a:t>
            </a:r>
            <a:r>
              <a:rPr lang="en-US" b="1" dirty="0" smtClean="0">
                <a:solidFill>
                  <a:srgbClr val="0000FF"/>
                </a:solidFill>
                <a:latin typeface="Courier New" panose="02070309020205020404" pitchFamily="49" charset="0"/>
                <a:cs typeface="Courier New" panose="02070309020205020404" pitchFamily="49" charset="0"/>
              </a:rPr>
              <a:t>(</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‘Message’</a:t>
            </a:r>
            <a:r>
              <a:rPr lang="en-US" b="1" dirty="0" smtClean="0">
                <a:solidFill>
                  <a:srgbClr val="0000FF"/>
                </a:solidFill>
                <a:latin typeface="Courier New" panose="02070309020205020404" pitchFamily="49" charset="0"/>
                <a:cs typeface="Courier New" panose="02070309020205020404" pitchFamily="49" charset="0"/>
              </a:rPr>
              <a:t>))</a:t>
            </a:r>
          </a:p>
          <a:p>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1: </a:t>
            </a:r>
            <a:r>
              <a:rPr lang="en-US" dirty="0" smtClean="0"/>
              <a:t>Recap</a:t>
            </a:r>
            <a:endParaRPr lang="en-US" dirty="0"/>
          </a:p>
        </p:txBody>
      </p:sp>
    </p:spTree>
    <p:extLst>
      <p:ext uri="{BB962C8B-B14F-4D97-AF65-F5344CB8AC3E}">
        <p14:creationId xmlns:p14="http://schemas.microsoft.com/office/powerpoint/2010/main" val="5631133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FF0000"/>
                </a:solidFill>
              </a:rPr>
              <a:t>The practical ability to develop applications  in Python</a:t>
            </a: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33409435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a:t>
            </a:r>
            <a:r>
              <a:rPr lang="en-US" dirty="0" smtClean="0"/>
              <a:t>Variables</a:t>
            </a:r>
            <a:endParaRPr lang="en-US" dirty="0"/>
          </a:p>
        </p:txBody>
      </p:sp>
    </p:spTree>
    <p:extLst>
      <p:ext uri="{BB962C8B-B14F-4D97-AF65-F5344CB8AC3E}">
        <p14:creationId xmlns:p14="http://schemas.microsoft.com/office/powerpoint/2010/main" val="827732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fontScale="92500" lnSpcReduction="20000"/>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Functions</a:t>
            </a:r>
          </a:p>
          <a:p>
            <a:pPr lvl="1"/>
            <a:r>
              <a:rPr lang="en-GB" dirty="0" smtClean="0"/>
              <a:t>Libraries</a:t>
            </a:r>
          </a:p>
          <a:p>
            <a:pPr lvl="1"/>
            <a:r>
              <a:rPr lang="en-GB" dirty="0" smtClean="0"/>
              <a:t>Debugging</a:t>
            </a:r>
          </a:p>
          <a:p>
            <a:pPr lvl="1"/>
            <a:r>
              <a:rPr lang="en-GB" dirty="0" smtClean="0"/>
              <a:t>File IO</a:t>
            </a:r>
          </a:p>
          <a:p>
            <a:pPr lvl="1"/>
            <a:r>
              <a:rPr lang="en-GB" dirty="0" smtClean="0"/>
              <a:t>Error Handling</a:t>
            </a:r>
          </a:p>
          <a:p>
            <a:pPr lvl="1"/>
            <a:r>
              <a:rPr lang="en-GB" dirty="0" smtClean="0"/>
              <a:t>Threading</a:t>
            </a:r>
          </a:p>
          <a:p>
            <a:pPr lvl="1"/>
            <a:r>
              <a:rPr lang="en-GB" dirty="0" smtClean="0"/>
              <a:t>Cryptography</a:t>
            </a:r>
            <a:endParaRPr lang="en-GB" dirty="0" smtClean="0"/>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normAutofit fontScale="92500" lnSpcReduction="10000"/>
          </a:bodyPr>
          <a:lstStyle/>
          <a:p>
            <a:r>
              <a:rPr lang="en-GB" dirty="0"/>
              <a:t>Programming with </a:t>
            </a:r>
            <a:r>
              <a:rPr lang="en-GB" dirty="0" smtClean="0"/>
              <a:t>Python</a:t>
            </a:r>
          </a:p>
          <a:p>
            <a:pPr lvl="1"/>
            <a:r>
              <a:rPr lang="en-GB" dirty="0" smtClean="0"/>
              <a:t>Regular Expressions</a:t>
            </a:r>
          </a:p>
          <a:p>
            <a:pPr lvl="1"/>
            <a:r>
              <a:rPr lang="en-GB" dirty="0" smtClean="0"/>
              <a:t>Databases</a:t>
            </a:r>
          </a:p>
          <a:p>
            <a:r>
              <a:rPr lang="en-GB" dirty="0" smtClean="0"/>
              <a:t>Programming </a:t>
            </a:r>
            <a:r>
              <a:rPr lang="en-GB" dirty="0"/>
              <a:t>with </a:t>
            </a:r>
            <a:r>
              <a:rPr lang="en-GB" dirty="0" err="1" smtClean="0"/>
              <a:t>Lua</a:t>
            </a:r>
            <a:endParaRPr lang="en-GB" dirty="0" smtClean="0"/>
          </a:p>
          <a:p>
            <a:r>
              <a:rPr lang="en-GB" dirty="0" smtClean="0"/>
              <a:t>Developing </a:t>
            </a:r>
            <a:r>
              <a:rPr lang="en-GB" dirty="0" smtClean="0"/>
              <a:t>in a Team</a:t>
            </a:r>
            <a:endParaRPr lang="en-GB" dirty="0"/>
          </a:p>
          <a:p>
            <a:pPr lvl="1"/>
            <a:r>
              <a:rPr lang="en-GB" dirty="0" smtClean="0"/>
              <a:t>Software </a:t>
            </a:r>
            <a:r>
              <a:rPr lang="en-GB" dirty="0" smtClean="0"/>
              <a:t>Development </a:t>
            </a:r>
            <a:r>
              <a:rPr lang="en-GB" dirty="0" smtClean="0"/>
              <a:t>Life </a:t>
            </a:r>
            <a:r>
              <a:rPr lang="en-GB" dirty="0" smtClean="0"/>
              <a:t>Cycles</a:t>
            </a:r>
          </a:p>
          <a:p>
            <a:pPr lvl="1"/>
            <a:r>
              <a:rPr lang="en-GB" dirty="0" smtClean="0"/>
              <a:t>Developing Collaboratively</a:t>
            </a:r>
            <a:endParaRPr lang="en-GB" dirty="0" smtClean="0"/>
          </a:p>
          <a:p>
            <a:pPr lvl="1"/>
            <a:r>
              <a:rPr lang="en-GB" dirty="0" smtClean="0"/>
              <a:t>Design </a:t>
            </a:r>
            <a:r>
              <a:rPr lang="en-GB" dirty="0" smtClean="0"/>
              <a:t>Practices</a:t>
            </a:r>
          </a:p>
          <a:p>
            <a:pPr lvl="1"/>
            <a:r>
              <a:rPr lang="en-GB" dirty="0" smtClean="0"/>
              <a:t>Secure Code Development</a:t>
            </a:r>
          </a:p>
          <a:p>
            <a:r>
              <a:rPr lang="en-GB" dirty="0" smtClean="0"/>
              <a:t>Object Oriented Programming</a:t>
            </a:r>
            <a:endParaRPr lang="en-GB" dirty="0" smtClean="0"/>
          </a:p>
          <a:p>
            <a:r>
              <a:rPr lang="en-GB" dirty="0" smtClean="0"/>
              <a:t>Programming </a:t>
            </a:r>
            <a:r>
              <a:rPr lang="en-GB" dirty="0" smtClean="0"/>
              <a:t>with Apache Lucene</a:t>
            </a:r>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Data takes many forms and different types of data must be represented appropriately</a:t>
            </a:r>
          </a:p>
          <a:p>
            <a:r>
              <a:rPr lang="en-US" dirty="0" smtClean="0"/>
              <a:t>Python uses the following </a:t>
            </a:r>
            <a:r>
              <a:rPr lang="en-US" i="1" dirty="0" smtClean="0"/>
              <a:t>data types</a:t>
            </a:r>
            <a:endParaRPr lang="en-US" dirty="0" smtClean="0"/>
          </a:p>
          <a:p>
            <a:pPr lvl="1"/>
            <a:r>
              <a:rPr lang="en-US" dirty="0" smtClean="0"/>
              <a:t>Numbers</a:t>
            </a:r>
          </a:p>
          <a:p>
            <a:pPr lvl="1"/>
            <a:r>
              <a:rPr lang="en-US" dirty="0" smtClean="0"/>
              <a:t>Strings</a:t>
            </a:r>
          </a:p>
          <a:p>
            <a:pPr lvl="1"/>
            <a:r>
              <a:rPr lang="en-US" dirty="0" smtClean="0"/>
              <a:t>Booleans</a:t>
            </a:r>
          </a:p>
          <a:p>
            <a:pPr lvl="1"/>
            <a:r>
              <a:rPr lang="en-US" dirty="0" smtClean="0"/>
              <a:t>Lists and Tuples</a:t>
            </a:r>
          </a:p>
          <a:p>
            <a:pPr lvl="1"/>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Python is </a:t>
            </a:r>
            <a:r>
              <a:rPr lang="en-US" i="1" dirty="0" smtClean="0"/>
              <a:t>strongly, dynamically typed</a:t>
            </a:r>
          </a:p>
          <a:p>
            <a:pPr lvl="1"/>
            <a:r>
              <a:rPr lang="en-US" i="1" dirty="0" smtClean="0"/>
              <a:t>Strongly typed </a:t>
            </a:r>
            <a:r>
              <a:rPr lang="en-US" dirty="0" smtClean="0"/>
              <a:t>means</a:t>
            </a:r>
            <a:endParaRPr lang="en-US" i="1" dirty="0" smtClean="0"/>
          </a:p>
          <a:p>
            <a:pPr lvl="2"/>
            <a:r>
              <a:rPr lang="en-US" dirty="0" smtClean="0"/>
              <a:t>Data types are predefined by the language</a:t>
            </a:r>
          </a:p>
          <a:p>
            <a:pPr lvl="2"/>
            <a:r>
              <a:rPr lang="en-US" dirty="0" smtClean="0"/>
              <a:t>Values of different types can’t be combined</a:t>
            </a:r>
          </a:p>
          <a:p>
            <a:pPr lvl="2"/>
            <a:r>
              <a:rPr lang="en-US" dirty="0" smtClean="0"/>
              <a:t>The type of a value doesn’t change</a:t>
            </a:r>
          </a:p>
          <a:p>
            <a:pPr lvl="1"/>
            <a:r>
              <a:rPr lang="en-US" i="1" dirty="0" smtClean="0"/>
              <a:t>Dynamically typed </a:t>
            </a:r>
            <a:r>
              <a:rPr lang="en-US" dirty="0" smtClean="0"/>
              <a:t>means</a:t>
            </a:r>
          </a:p>
          <a:p>
            <a:pPr lvl="2"/>
            <a:r>
              <a:rPr lang="en-US" dirty="0" smtClean="0"/>
              <a:t>Values are checked at runtime, not during compilation</a:t>
            </a:r>
          </a:p>
          <a:p>
            <a:pPr lvl="2"/>
            <a:r>
              <a:rPr lang="en-US" dirty="0" smtClean="0"/>
              <a:t>Programmers should anticipate and provide error handling for failures</a:t>
            </a:r>
          </a:p>
          <a:p>
            <a:pPr lvl="2"/>
            <a:endParaRPr lang="en-US" dirty="0" smtClean="0"/>
          </a:p>
          <a:p>
            <a:pPr lvl="1"/>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35406839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Numbers</a:t>
            </a:r>
            <a:endParaRPr lang="en-US" dirty="0"/>
          </a:p>
        </p:txBody>
      </p:sp>
    </p:spTree>
    <p:extLst>
      <p:ext uri="{BB962C8B-B14F-4D97-AF65-F5344CB8AC3E}">
        <p14:creationId xmlns:p14="http://schemas.microsoft.com/office/powerpoint/2010/main" val="40597508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sp>
        <p:nvSpPr>
          <p:cNvPr id="4" name="Content Placeholder 3"/>
          <p:cNvSpPr>
            <a:spLocks noGrp="1"/>
          </p:cNvSpPr>
          <p:nvPr>
            <p:ph idx="1"/>
          </p:nvPr>
        </p:nvSpPr>
        <p:spPr>
          <a:xfrm>
            <a:off x="695400" y="1700809"/>
            <a:ext cx="10887001" cy="4104455"/>
          </a:xfrm>
        </p:spPr>
        <p:txBody>
          <a:bodyPr>
            <a:normAutofit/>
          </a:bodyPr>
          <a:lstStyle/>
          <a:p>
            <a:r>
              <a:rPr lang="en-US" dirty="0" smtClean="0"/>
              <a:t>Every language has a way to represent numeric values</a:t>
            </a:r>
          </a:p>
          <a:p>
            <a:r>
              <a:rPr lang="en-US" dirty="0" smtClean="0"/>
              <a:t>Numeric values can have many </a:t>
            </a:r>
            <a:r>
              <a:rPr lang="en-US" dirty="0" smtClean="0"/>
              <a:t>representations</a:t>
            </a:r>
          </a:p>
          <a:p>
            <a:r>
              <a:rPr lang="en-US" dirty="0" smtClean="0"/>
              <a:t>Very </a:t>
            </a:r>
            <a:r>
              <a:rPr lang="en-US" dirty="0" smtClean="0"/>
              <a:t>large numbers take up more storage space</a:t>
            </a:r>
          </a:p>
          <a:p>
            <a:r>
              <a:rPr lang="en-US" dirty="0" smtClean="0"/>
              <a:t>Generally each type has an upper and lower </a:t>
            </a:r>
            <a:r>
              <a:rPr lang="en-US" dirty="0" smtClean="0"/>
              <a:t>limit</a:t>
            </a:r>
            <a:endParaRPr lang="en-US" dirty="0" smtClean="0"/>
          </a:p>
        </p:txBody>
      </p:sp>
    </p:spTree>
    <p:extLst>
      <p:ext uri="{BB962C8B-B14F-4D97-AF65-F5344CB8AC3E}">
        <p14:creationId xmlns:p14="http://schemas.microsoft.com/office/powerpoint/2010/main" val="30949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 Examples</a:t>
            </a:r>
            <a:endParaRPr lang="en-US" dirty="0"/>
          </a:p>
        </p:txBody>
      </p:sp>
      <p:sp>
        <p:nvSpPr>
          <p:cNvPr id="5" name="Rectangle 4"/>
          <p:cNvSpPr/>
          <p:nvPr/>
        </p:nvSpPr>
        <p:spPr>
          <a:xfrm>
            <a:off x="767408" y="1700808"/>
            <a:ext cx="10742984"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10.0</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smtClean="0">
                <a:solidFill>
                  <a:srgbClr val="0000FF"/>
                </a:solidFill>
                <a:highlight>
                  <a:srgbClr val="FFFFFF"/>
                </a:highlight>
                <a:latin typeface="Courier New" panose="02070309020205020404" pitchFamily="49" charset="0"/>
              </a:rPr>
              <a:t>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float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long</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complex</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10.32+0j</a:t>
            </a:r>
            <a:r>
              <a:rPr lang="en-US" sz="1200" dirty="0" smtClean="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a:t>
            </a:r>
            <a:r>
              <a:rPr lang="en-GB" dirty="0" smtClean="0"/>
              <a:t>e interactive interpreter, enter the commands below</a:t>
            </a:r>
            <a:endParaRPr lang="en-GB" dirty="0" smtClean="0"/>
          </a:p>
          <a:p>
            <a:endParaRPr lang="en-GB" dirty="0"/>
          </a:p>
          <a:p>
            <a:endParaRPr lang="en-GB" dirty="0" smtClean="0"/>
          </a:p>
          <a:p>
            <a:endParaRPr lang="en-GB" dirty="0"/>
          </a:p>
          <a:p>
            <a:endParaRPr lang="en-GB" dirty="0" smtClean="0"/>
          </a:p>
          <a:p>
            <a:endParaRPr lang="en-GB" dirty="0" smtClean="0"/>
          </a:p>
          <a:p>
            <a:pPr marL="0" indent="0">
              <a:buNone/>
            </a:pPr>
            <a:r>
              <a:rPr lang="en-GB" dirty="0"/>
              <a:t> </a:t>
            </a:r>
            <a:endParaRPr lang="en-GB" dirty="0"/>
          </a:p>
        </p:txBody>
      </p:sp>
      <p:sp>
        <p:nvSpPr>
          <p:cNvPr id="3" name="Title 2"/>
          <p:cNvSpPr>
            <a:spLocks noGrp="1"/>
          </p:cNvSpPr>
          <p:nvPr>
            <p:ph type="title"/>
          </p:nvPr>
        </p:nvSpPr>
        <p:spPr/>
        <p:txBody>
          <a:bodyPr/>
          <a:lstStyle/>
          <a:p>
            <a:r>
              <a:rPr lang="en-GB" dirty="0" smtClean="0"/>
              <a:t>Numbers: Exercise</a:t>
            </a:r>
            <a:endParaRPr lang="en-US" dirty="0"/>
          </a:p>
        </p:txBody>
      </p:sp>
      <p:sp>
        <p:nvSpPr>
          <p:cNvPr id="7" name="Rectangle 6"/>
          <p:cNvSpPr/>
          <p:nvPr/>
        </p:nvSpPr>
        <p:spPr>
          <a:xfrm>
            <a:off x="783151" y="2564904"/>
            <a:ext cx="10248460" cy="3416320"/>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a:t>
            </a:r>
            <a:r>
              <a:rPr lang="en-US" dirty="0" smtClean="0">
                <a:solidFill>
                  <a:schemeClr val="bg1"/>
                </a:solidFill>
                <a:latin typeface="Courier New" panose="02070309020205020404" pitchFamily="49" charset="0"/>
                <a:cs typeface="Courier New" panose="02070309020205020404" pitchFamily="49" charset="0"/>
              </a:rPr>
              <a:t>5 + 5</a:t>
            </a:r>
            <a:r>
              <a:rPr lang="en-US" dirty="0" smtClean="0">
                <a:solidFill>
                  <a:schemeClr val="bg1"/>
                </a:solidFill>
                <a:latin typeface="Courier New" panose="02070309020205020404" pitchFamily="49" charset="0"/>
                <a:cs typeface="Courier New" panose="02070309020205020404" pitchFamily="49" charset="0"/>
              </a:rPr>
              <a:t> </a:t>
            </a:r>
            <a:endParaRPr lang="en-US" dirty="0" smtClean="0">
              <a:solidFill>
                <a:schemeClr val="bg1"/>
              </a:solidFill>
              <a:latin typeface="Courier New" panose="02070309020205020404" pitchFamily="49" charset="0"/>
              <a:cs typeface="Courier New" panose="02070309020205020404" pitchFamily="49" charset="0"/>
            </a:endParaRPr>
          </a:p>
          <a:p>
            <a:r>
              <a:rPr lang="en-GB" dirty="0" smtClean="0">
                <a:solidFill>
                  <a:schemeClr val="bg1"/>
                </a:solidFill>
                <a:latin typeface="Courier New" panose="02070309020205020404" pitchFamily="49" charset="0"/>
                <a:cs typeface="Courier New" panose="02070309020205020404" pitchFamily="49" charset="0"/>
              </a:rPr>
              <a:t>10</a:t>
            </a:r>
          </a:p>
          <a:p>
            <a:r>
              <a:rPr lang="en-GB" dirty="0" smtClean="0">
                <a:solidFill>
                  <a:schemeClr val="bg1"/>
                </a:solidFill>
                <a:latin typeface="Courier New" panose="02070309020205020404" pitchFamily="49" charset="0"/>
                <a:cs typeface="Courier New" panose="02070309020205020404" pitchFamily="49" charset="0"/>
              </a:rPr>
              <a:t>&gt;&gt;&gt; a = 5</a:t>
            </a: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b = 5</a:t>
            </a:r>
          </a:p>
          <a:p>
            <a:endParaRPr lang="en-GB" dirty="0">
              <a:solidFill>
                <a:schemeClr val="bg1"/>
              </a:solidFill>
              <a:latin typeface="Courier New" panose="02070309020205020404" pitchFamily="49" charset="0"/>
              <a:cs typeface="Courier New" panose="02070309020205020404" pitchFamily="49" charset="0"/>
            </a:endParaRP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print a + b</a:t>
            </a:r>
          </a:p>
          <a:p>
            <a:r>
              <a:rPr lang="en-GB" dirty="0" smtClean="0">
                <a:solidFill>
                  <a:schemeClr val="bg1"/>
                </a:solidFill>
                <a:latin typeface="Courier New" panose="02070309020205020404" pitchFamily="49" charset="0"/>
                <a:cs typeface="Courier New" panose="02070309020205020404" pitchFamily="49" charset="0"/>
              </a:rPr>
              <a:t>10</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5082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Strings</a:t>
            </a:r>
            <a:endParaRPr lang="en-US" dirty="0"/>
          </a:p>
        </p:txBody>
      </p:sp>
    </p:spTree>
    <p:extLst>
      <p:ext uri="{BB962C8B-B14F-4D97-AF65-F5344CB8AC3E}">
        <p14:creationId xmlns:p14="http://schemas.microsoft.com/office/powerpoint/2010/main" val="282188775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string?</a:t>
            </a:r>
          </a:p>
          <a:p>
            <a:pPr lvl="1"/>
            <a:r>
              <a:rPr lang="en-US" dirty="0" smtClean="0"/>
              <a:t>A series of alphanumeric characters</a:t>
            </a:r>
          </a:p>
          <a:p>
            <a:pPr lvl="1"/>
            <a:r>
              <a:rPr lang="en-US" dirty="0" smtClean="0"/>
              <a:t>Includes numbers, alphabetic characters, punctuation </a:t>
            </a:r>
          </a:p>
          <a:p>
            <a:pPr lvl="1"/>
            <a:r>
              <a:rPr lang="en-US" dirty="0" smtClean="0"/>
              <a:t>Can be anything from user input to contents of a web page or representations of program data </a:t>
            </a:r>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 many languages, strings are objects which have methods</a:t>
            </a:r>
          </a:p>
          <a:p>
            <a:r>
              <a:rPr lang="en-US" dirty="0" smtClean="0"/>
              <a:t>Most methods are concerned with string </a:t>
            </a:r>
            <a:r>
              <a:rPr lang="en-US" dirty="0"/>
              <a:t>manipulation</a:t>
            </a:r>
          </a:p>
          <a:p>
            <a:pPr lvl="1"/>
            <a:r>
              <a:rPr lang="en-US" dirty="0" smtClean="0"/>
              <a:t>Operations </a:t>
            </a:r>
            <a:r>
              <a:rPr lang="en-US" dirty="0" smtClean="0"/>
              <a:t>like </a:t>
            </a:r>
            <a:r>
              <a:rPr lang="en-US" dirty="0" smtClean="0"/>
              <a:t>formatting output or </a:t>
            </a:r>
            <a:r>
              <a:rPr lang="en-US" dirty="0" smtClean="0"/>
              <a:t>searching for </a:t>
            </a:r>
            <a:r>
              <a:rPr lang="en-US" dirty="0" smtClean="0"/>
              <a:t>words</a:t>
            </a:r>
            <a:endParaRPr lang="en-US" dirty="0"/>
          </a:p>
          <a:p>
            <a:pPr lvl="1"/>
            <a:r>
              <a:rPr lang="en-US" dirty="0"/>
              <a:t>Any built-in type can be </a:t>
            </a:r>
            <a:r>
              <a:rPr lang="en-US" dirty="0" smtClean="0"/>
              <a:t>converted to a string</a:t>
            </a:r>
            <a:endParaRPr lang="en-US" dirty="0"/>
          </a:p>
          <a:p>
            <a:pPr lvl="1"/>
            <a:r>
              <a:rPr lang="en-US" dirty="0"/>
              <a:t>Methods include adding, splitting, replacing, capitalization, finding, formatting and more</a:t>
            </a:r>
          </a:p>
          <a:p>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196959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Examples</a:t>
            </a:r>
            <a:endParaRPr lang="en-US" dirty="0"/>
          </a:p>
        </p:txBody>
      </p:sp>
      <p:sp>
        <p:nvSpPr>
          <p:cNvPr id="5" name="Rectangle 4"/>
          <p:cNvSpPr/>
          <p:nvPr/>
        </p:nvSpPr>
        <p:spPr>
          <a:xfrm>
            <a:off x="695400" y="1700808"/>
            <a:ext cx="10742984"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(a[0:8])</a:t>
            </a:r>
          </a:p>
          <a:p>
            <a:r>
              <a:rPr lang="en-US" sz="1200" dirty="0" smtClean="0">
                <a:solidFill>
                  <a:srgbClr val="000000"/>
                </a:solidFill>
                <a:highlight>
                  <a:srgbClr val="FFFFFF"/>
                </a:highlight>
                <a:latin typeface="Courier New" panose="02070309020205020404" pitchFamily="49" charset="0"/>
              </a:rPr>
              <a:t>a python</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a[0:8]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'is a </a:t>
            </a:r>
            <a:r>
              <a:rPr lang="en-GB" sz="1200" dirty="0" smtClean="0">
                <a:solidFill>
                  <a:srgbClr val="008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(b)</a:t>
            </a:r>
          </a:p>
          <a:p>
            <a:r>
              <a:rPr lang="en-US" sz="1200" dirty="0" smtClean="0">
                <a:solidFill>
                  <a:srgbClr val="000000"/>
                </a:solidFill>
                <a:highlight>
                  <a:srgbClr val="FFFFFF"/>
                </a:highlight>
                <a:latin typeface="Courier New" panose="02070309020205020404" pitchFamily="49" charset="0"/>
              </a:rPr>
              <a:t>a python is a constrictor</a:t>
            </a:r>
          </a:p>
          <a:p>
            <a:r>
              <a:rPr lang="en-US" sz="1200" dirty="0" smtClean="0">
                <a:solidFill>
                  <a:srgbClr val="008000"/>
                </a:solidFill>
                <a:highlight>
                  <a:srgbClr val="FFFFFF"/>
                </a:highlight>
                <a:latin typeface="Courier New" panose="02070309020205020404" pitchFamily="49" charset="0"/>
              </a:rPr>
              <a:t>&gt;&gt;&gt;</a:t>
            </a:r>
            <a:r>
              <a:rPr lang="en-GB" sz="1200" dirty="0" smtClean="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a:t>
            </a:r>
            <a:r>
              <a:rPr lang="en-GB" sz="1200" b="1" dirty="0" err="1">
                <a:solidFill>
                  <a:srgbClr val="0000FF"/>
                </a:solidFill>
                <a:highlight>
                  <a:srgbClr val="FFFFFF"/>
                </a:highlight>
                <a:latin typeface="Courier New" panose="02070309020205020404" pitchFamily="49" charset="0"/>
              </a:rPr>
              <a:t>replace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python'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'an anaconda</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(c)</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capitalize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swapcase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CONSTRICTOR</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a:t>
            </a:r>
            <a:r>
              <a:rPr lang="en-GB" dirty="0" smtClean="0"/>
              <a:t>e interactive interpreter, enter the commands below</a:t>
            </a:r>
            <a:endParaRPr lang="en-GB" dirty="0" smtClean="0"/>
          </a:p>
          <a:p>
            <a:endParaRPr lang="en-GB" dirty="0"/>
          </a:p>
          <a:p>
            <a:endParaRPr lang="en-GB" dirty="0" smtClean="0"/>
          </a:p>
          <a:p>
            <a:endParaRPr lang="en-GB" dirty="0"/>
          </a:p>
          <a:p>
            <a:endParaRPr lang="en-GB" dirty="0" smtClean="0"/>
          </a:p>
          <a:p>
            <a:endParaRPr lang="en-GB" dirty="0" smtClean="0"/>
          </a:p>
          <a:p>
            <a:pPr marL="0" indent="0">
              <a:buNone/>
            </a:pPr>
            <a:r>
              <a:rPr lang="en-GB" dirty="0"/>
              <a:t> </a:t>
            </a:r>
            <a:endParaRPr lang="en-GB" dirty="0"/>
          </a:p>
        </p:txBody>
      </p:sp>
      <p:sp>
        <p:nvSpPr>
          <p:cNvPr id="3" name="Title 2"/>
          <p:cNvSpPr>
            <a:spLocks noGrp="1"/>
          </p:cNvSpPr>
          <p:nvPr>
            <p:ph type="title"/>
          </p:nvPr>
        </p:nvSpPr>
        <p:spPr/>
        <p:txBody>
          <a:bodyPr/>
          <a:lstStyle/>
          <a:p>
            <a:r>
              <a:rPr lang="en-GB" dirty="0" smtClean="0"/>
              <a:t>Strings: Exercise</a:t>
            </a:r>
            <a:endParaRPr lang="en-US" dirty="0"/>
          </a:p>
        </p:txBody>
      </p:sp>
      <p:sp>
        <p:nvSpPr>
          <p:cNvPr id="7" name="Rectangle 6"/>
          <p:cNvSpPr/>
          <p:nvPr/>
        </p:nvSpPr>
        <p:spPr>
          <a:xfrm>
            <a:off x="783151" y="256490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a:t>
            </a:r>
            <a:r>
              <a:rPr lang="en-US" dirty="0" err="1" smtClean="0">
                <a:solidFill>
                  <a:schemeClr val="bg1"/>
                </a:solidFill>
                <a:latin typeface="Courier New" panose="02070309020205020404" pitchFamily="49" charset="0"/>
                <a:cs typeface="Courier New" panose="02070309020205020404" pitchFamily="49" charset="0"/>
              </a:rPr>
              <a:t>my_name</a:t>
            </a:r>
            <a:r>
              <a:rPr lang="en-US" dirty="0" smtClean="0">
                <a:solidFill>
                  <a:schemeClr val="bg1"/>
                </a:solidFill>
                <a:latin typeface="Courier New" panose="02070309020205020404" pitchFamily="49" charset="0"/>
                <a:cs typeface="Courier New" panose="02070309020205020404" pitchFamily="49" charset="0"/>
              </a:rPr>
              <a:t> = ‘&lt;insert your name here&gt;’</a:t>
            </a:r>
            <a:r>
              <a:rPr lang="en-US" dirty="0" smtClean="0">
                <a:solidFill>
                  <a:schemeClr val="bg1"/>
                </a:solidFill>
                <a:latin typeface="Courier New" panose="02070309020205020404" pitchFamily="49" charset="0"/>
                <a:cs typeface="Courier New" panose="02070309020205020404" pitchFamily="49" charset="0"/>
              </a:rPr>
              <a: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r>
              <a:rPr lang="en-GB" dirty="0" smtClean="0">
                <a:solidFill>
                  <a:schemeClr val="bg1"/>
                </a:solidFill>
                <a:latin typeface="Courier New" panose="02070309020205020404" pitchFamily="49" charset="0"/>
                <a:cs typeface="Courier New" panose="02070309020205020404" pitchFamily="49" charset="0"/>
              </a:rPr>
              <a:t>&gt;&gt;&gt; print </a:t>
            </a:r>
            <a:r>
              <a:rPr lang="en-GB" dirty="0" err="1" smtClean="0">
                <a:solidFill>
                  <a:schemeClr val="bg1"/>
                </a:solidFill>
                <a:latin typeface="Courier New" panose="02070309020205020404" pitchFamily="49" charset="0"/>
                <a:cs typeface="Courier New" panose="02070309020205020404" pitchFamily="49" charset="0"/>
              </a:rPr>
              <a:t>my_name</a:t>
            </a:r>
            <a:endParaRPr lang="en-GB" dirty="0" smtClean="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&lt;insert your name here&gt;</a:t>
            </a:r>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2169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Booleans</a:t>
            </a:r>
            <a:endParaRPr lang="en-US" dirty="0"/>
          </a:p>
        </p:txBody>
      </p:sp>
    </p:spTree>
    <p:extLst>
      <p:ext uri="{BB962C8B-B14F-4D97-AF65-F5344CB8AC3E}">
        <p14:creationId xmlns:p14="http://schemas.microsoft.com/office/powerpoint/2010/main" val="141877997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sp>
        <p:nvSpPr>
          <p:cNvPr id="4" name="Content Placeholder 3"/>
          <p:cNvSpPr>
            <a:spLocks noGrp="1"/>
          </p:cNvSpPr>
          <p:nvPr>
            <p:ph idx="1"/>
          </p:nvPr>
        </p:nvSpPr>
        <p:spPr>
          <a:xfrm>
            <a:off x="1007436" y="1700809"/>
            <a:ext cx="10574965" cy="4425355"/>
          </a:xfrm>
        </p:spPr>
        <p:txBody>
          <a:bodyPr>
            <a:normAutofit/>
          </a:bodyPr>
          <a:lstStyle/>
          <a:p>
            <a:r>
              <a:rPr lang="en-US" dirty="0" smtClean="0"/>
              <a:t>What is a Boolean value?</a:t>
            </a:r>
          </a:p>
          <a:p>
            <a:pPr lvl="1"/>
            <a:r>
              <a:rPr lang="en-US" dirty="0" smtClean="0"/>
              <a:t>Boolean values </a:t>
            </a:r>
            <a:r>
              <a:rPr lang="en-US" dirty="0" smtClean="0"/>
              <a:t>represent logical </a:t>
            </a:r>
            <a:r>
              <a:rPr lang="en-US" b="1" dirty="0" smtClean="0">
                <a:solidFill>
                  <a:srgbClr val="0000FF"/>
                </a:solidFill>
              </a:rPr>
              <a:t>true</a:t>
            </a:r>
            <a:r>
              <a:rPr lang="en-US" dirty="0" smtClean="0"/>
              <a:t> or </a:t>
            </a:r>
            <a:r>
              <a:rPr lang="en-US" b="1" dirty="0" smtClean="0">
                <a:solidFill>
                  <a:srgbClr val="0000FF"/>
                </a:solidFill>
              </a:rPr>
              <a:t>false</a:t>
            </a:r>
          </a:p>
          <a:p>
            <a:pPr lvl="1"/>
            <a:r>
              <a:rPr lang="en-US" dirty="0" smtClean="0">
                <a:solidFill>
                  <a:srgbClr val="31383D"/>
                </a:solidFill>
              </a:rPr>
              <a:t>They can also be expressed as 1 or 0</a:t>
            </a:r>
            <a:endParaRPr lang="en-US" dirty="0" smtClean="0">
              <a:solidFill>
                <a:srgbClr val="31383D"/>
              </a:solidFill>
            </a:endParaRPr>
          </a:p>
          <a:p>
            <a:pPr lvl="1"/>
            <a:r>
              <a:rPr lang="en-US" dirty="0" smtClean="0"/>
              <a:t>They are used in conjunction with Boolean operators such as </a:t>
            </a:r>
            <a:r>
              <a:rPr lang="en-US" b="1" dirty="0" smtClean="0">
                <a:solidFill>
                  <a:srgbClr val="0000FF"/>
                </a:solidFill>
              </a:rPr>
              <a:t>and</a:t>
            </a:r>
            <a:r>
              <a:rPr lang="en-US" dirty="0" smtClean="0"/>
              <a:t>, </a:t>
            </a:r>
            <a:r>
              <a:rPr lang="en-US" b="1" dirty="0" smtClean="0">
                <a:solidFill>
                  <a:srgbClr val="0000FF"/>
                </a:solidFill>
              </a:rPr>
              <a:t>or</a:t>
            </a:r>
            <a:r>
              <a:rPr lang="en-US" dirty="0" smtClean="0"/>
              <a:t>, </a:t>
            </a:r>
            <a:r>
              <a:rPr lang="en-US" b="1" dirty="0" smtClean="0">
                <a:solidFill>
                  <a:srgbClr val="0000FF"/>
                </a:solidFill>
              </a:rPr>
              <a:t>not</a:t>
            </a:r>
          </a:p>
          <a:p>
            <a:pPr lvl="1"/>
            <a:r>
              <a:rPr lang="en-US" dirty="0" smtClean="0"/>
              <a:t>Almost every language uses Boolean logic as an integral component of flow control and decision making</a:t>
            </a:r>
          </a:p>
          <a:p>
            <a:pPr lvl="1"/>
            <a:endParaRPr lang="en-US" dirty="0" smtClean="0"/>
          </a:p>
        </p:txBody>
      </p:sp>
    </p:spTree>
    <p:extLst>
      <p:ext uri="{BB962C8B-B14F-4D97-AF65-F5344CB8AC3E}">
        <p14:creationId xmlns:p14="http://schemas.microsoft.com/office/powerpoint/2010/main" val="21123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166575543"/>
              </p:ext>
            </p:extLst>
          </p:nvPr>
        </p:nvGraphicFramePr>
        <p:xfrm>
          <a:off x="767408" y="2564904"/>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a:bodyPr>
          <a:lstStyle/>
          <a:p>
            <a:pPr lvl="1"/>
            <a:r>
              <a:rPr lang="en-US" dirty="0" smtClean="0"/>
              <a:t>Boolean variables in Python take the following forms</a:t>
            </a:r>
          </a:p>
        </p:txBody>
      </p:sp>
    </p:spTree>
    <p:extLst>
      <p:ext uri="{BB962C8B-B14F-4D97-AF65-F5344CB8AC3E}">
        <p14:creationId xmlns:p14="http://schemas.microsoft.com/office/powerpoint/2010/main" val="11504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4236208825"/>
              </p:ext>
            </p:extLst>
          </p:nvPr>
        </p:nvGraphicFramePr>
        <p:xfrm>
          <a:off x="609600" y="3429000"/>
          <a:ext cx="11175032" cy="2304256"/>
        </p:xfrm>
        <a:graphic>
          <a:graphicData uri="http://schemas.openxmlformats.org/drawingml/2006/table">
            <a:tbl>
              <a:tblPr firstRow="1" bandRow="1">
                <a:tableStyleId>{5C22544A-7EE6-4342-B048-85BDC9FD1C3A}</a:tableStyleId>
              </a:tblPr>
              <a:tblGrid>
                <a:gridCol w="2108497"/>
                <a:gridCol w="6042199"/>
                <a:gridCol w="3024336"/>
              </a:tblGrid>
              <a:tr h="476621">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476621">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and</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both sides are true, otherwise</a:t>
                      </a:r>
                      <a:r>
                        <a:rPr lang="en-GB" baseline="0" dirty="0" smtClean="0"/>
                        <a:t>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baseline="0" dirty="0" smtClean="0"/>
                        <a:t> and </a:t>
                      </a:r>
                      <a:r>
                        <a:rPr lang="en-US" baseline="0" dirty="0" err="1" smtClean="0"/>
                        <a:t>hate_py</a:t>
                      </a:r>
                      <a:r>
                        <a:rPr lang="en-US" baseline="0" dirty="0" smtClean="0"/>
                        <a:t>)</a:t>
                      </a:r>
                    </a:p>
                  </a:txBody>
                  <a:tcPr/>
                </a:tc>
              </a:tr>
              <a:tr h="528352">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or</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either side is true, otherwise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dirty="0" smtClean="0"/>
                        <a:t> or </a:t>
                      </a:r>
                      <a:r>
                        <a:rPr lang="en-US" dirty="0" err="1" smtClean="0"/>
                        <a:t>hate_py</a:t>
                      </a:r>
                      <a:r>
                        <a:rPr lang="en-US" dirty="0" smtClean="0"/>
                        <a:t>)</a:t>
                      </a:r>
                      <a:endParaRPr lang="en-US" baseline="0" dirty="0" smtClean="0"/>
                    </a:p>
                  </a:txBody>
                  <a:tcPr/>
                </a:tc>
              </a:tr>
              <a:tr h="822662">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Invert the</a:t>
                      </a:r>
                      <a:r>
                        <a:rPr lang="en-US" baseline="0" dirty="0" smtClean="0"/>
                        <a:t> value of the following variable or expression</a:t>
                      </a:r>
                      <a:endParaRPr lang="en-US" dirty="0"/>
                    </a:p>
                  </a:txBody>
                  <a:tcPr/>
                </a:tc>
                <a:tc>
                  <a:txBody>
                    <a:bodyPr/>
                    <a:lstStyle/>
                    <a:p>
                      <a:pPr marL="0" indent="0">
                        <a:buFont typeface="Arial" panose="020B0604020202020204" pitchFamily="34" charset="0"/>
                        <a:buNone/>
                      </a:pPr>
                      <a:r>
                        <a:rPr lang="en-US" dirty="0" smtClean="0"/>
                        <a:t>print(</a:t>
                      </a:r>
                      <a:r>
                        <a:rPr lang="en-US" dirty="0" err="1" smtClean="0"/>
                        <a:t>like_py</a:t>
                      </a:r>
                      <a:r>
                        <a:rPr lang="en-US" dirty="0" smtClean="0"/>
                        <a:t> and not </a:t>
                      </a:r>
                      <a:r>
                        <a:rPr lang="en-US" dirty="0" err="1" smtClean="0"/>
                        <a:t>hate_py</a:t>
                      </a:r>
                      <a:r>
                        <a:rPr lang="en-US" dirty="0" smtClean="0"/>
                        <a:t>)</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fontScale="70000" lnSpcReduction="20000"/>
          </a:bodyPr>
          <a:lstStyle/>
          <a:p>
            <a:pPr lvl="1"/>
            <a:r>
              <a:rPr lang="en-US" dirty="0" smtClean="0"/>
              <a:t>Boolean operators are used to compare Boolean variables or expressions</a:t>
            </a:r>
          </a:p>
          <a:p>
            <a:pPr lvl="2"/>
            <a:r>
              <a:rPr lang="en-US" dirty="0" smtClean="0"/>
              <a:t>A Boolean expression is one which, when evaluated, will return either a logical true or false value</a:t>
            </a:r>
          </a:p>
        </p:txBody>
      </p:sp>
      <p:sp>
        <p:nvSpPr>
          <p:cNvPr id="6" name="Rectangle 5"/>
          <p:cNvSpPr/>
          <p:nvPr/>
        </p:nvSpPr>
        <p:spPr>
          <a:xfrm>
            <a:off x="839417" y="2376339"/>
            <a:ext cx="10742984" cy="83099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True</a:t>
            </a:r>
          </a:p>
          <a:p>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False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773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Examples</a:t>
            </a:r>
            <a:endParaRPr lang="en-US" dirty="0"/>
          </a:p>
        </p:txBody>
      </p:sp>
      <p:sp>
        <p:nvSpPr>
          <p:cNvPr id="6" name="Rectangle 5"/>
          <p:cNvSpPr/>
          <p:nvPr/>
        </p:nvSpPr>
        <p:spPr>
          <a:xfrm>
            <a:off x="695400" y="1844824"/>
            <a:ext cx="10742984"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a:t>
            </a:r>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False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or</a:t>
            </a:r>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 </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 not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a:t>
            </a:r>
            <a:endParaRPr lang="en-GB"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GB" sz="1200" dirty="0">
                <a:solidFill>
                  <a:srgbClr val="000000"/>
                </a:solidFill>
                <a:highlight>
                  <a:srgbClr val="FFFFFF"/>
                </a:highlight>
                <a:latin typeface="Courier New" panose="02070309020205020404" pitchFamily="49" charset="0"/>
              </a:rPr>
              <a:t> a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a:t>
            </a:r>
            <a:r>
              <a:rPr lang="en-GB" sz="1200" dirty="0" err="1">
                <a:solidFill>
                  <a:srgbClr val="008000"/>
                </a:solidFill>
                <a:highlight>
                  <a:srgbClr val="FFFFFF"/>
                </a:highlight>
                <a:latin typeface="Courier New" panose="02070309020205020404" pitchFamily="49" charset="0"/>
              </a:rPr>
              <a:t>boolean</a:t>
            </a:r>
            <a:r>
              <a:rPr lang="en-GB" sz="1200" dirty="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value\n'</a:t>
            </a:r>
            <a:r>
              <a:rPr lang="en-GB" sz="1200" dirty="0" smtClean="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A </a:t>
            </a:r>
            <a:r>
              <a:rPr lang="en-GB" sz="1200" dirty="0" err="1">
                <a:solidFill>
                  <a:srgbClr val="000000"/>
                </a:solidFill>
                <a:highlight>
                  <a:srgbClr val="FFFFFF"/>
                </a:highlight>
                <a:latin typeface="Courier New" panose="02070309020205020404" pitchFamily="49" charset="0"/>
              </a:rPr>
              <a:t>boolean</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value</a:t>
            </a:r>
          </a:p>
          <a:p>
            <a:r>
              <a:rPr lang="en-GB" sz="1200" b="1" dirty="0" smtClean="0">
                <a:solidFill>
                  <a:srgbClr val="0000FF"/>
                </a:solidFill>
                <a:highlight>
                  <a:srgbClr val="FFFFFF"/>
                </a:highlight>
                <a:latin typeface="Courier New" panose="02070309020205020404" pitchFamily="49" charset="0"/>
              </a:rPr>
              <a:t>1</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True</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a:t>
            </a:r>
            <a:r>
              <a:rPr lang="en-US" dirty="0" smtClean="0"/>
              <a:t>Exercise</a:t>
            </a:r>
            <a:endParaRPr lang="en-US" dirty="0"/>
          </a:p>
        </p:txBody>
      </p:sp>
      <p:sp>
        <p:nvSpPr>
          <p:cNvPr id="4" name="Rectangle 3"/>
          <p:cNvSpPr/>
          <p:nvPr/>
        </p:nvSpPr>
        <p:spPr>
          <a:xfrm>
            <a:off x="695400" y="1844824"/>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 Using the following variables, what will be output?</a:t>
            </a:r>
          </a:p>
          <a:p>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1</a:t>
            </a:r>
          </a:p>
          <a:p>
            <a:r>
              <a:rPr lang="en-US" sz="1200" dirty="0">
                <a:solidFill>
                  <a:srgbClr val="000000"/>
                </a:solidFill>
                <a:highlight>
                  <a:srgbClr val="FFFFFF"/>
                </a:highlight>
                <a:latin typeface="Courier New" panose="02070309020205020404" pitchFamily="49" charset="0"/>
              </a:rPr>
              <a:t>oranges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a:t>
            </a:r>
          </a:p>
          <a:p>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bananas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False</a:t>
            </a:r>
          </a:p>
          <a:p>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True</a:t>
            </a:r>
          </a:p>
          <a:p>
            <a:r>
              <a:rPr lang="en-US" sz="1200" dirty="0">
                <a:solidFill>
                  <a:srgbClr val="000000"/>
                </a:solidFill>
                <a:highlight>
                  <a:srgbClr val="FFFFFF"/>
                </a:highlight>
                <a:latin typeface="Courier New" panose="02070309020205020404" pitchFamily="49" charset="0"/>
              </a:rPr>
              <a:t>pomegranate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'potato'</a:t>
            </a:r>
          </a:p>
          <a:p>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rPr>
              <a:t>coconut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oranges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apples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coconut</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pears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pomegranate</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4799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Lists and Tuples</a:t>
            </a:r>
            <a:endParaRPr lang="en-US" dirty="0"/>
          </a:p>
        </p:txBody>
      </p:sp>
    </p:spTree>
    <p:extLst>
      <p:ext uri="{BB962C8B-B14F-4D97-AF65-F5344CB8AC3E}">
        <p14:creationId xmlns:p14="http://schemas.microsoft.com/office/powerpoint/2010/main" val="19151948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lists and tuples?</a:t>
            </a:r>
          </a:p>
          <a:p>
            <a:pPr lvl="1"/>
            <a:r>
              <a:rPr lang="en-US" sz="2000" dirty="0" smtClean="0"/>
              <a:t>Numbers, strings and Booleans are great, but there are many times when you will want to represent more complex data</a:t>
            </a:r>
          </a:p>
          <a:p>
            <a:pPr lvl="1"/>
            <a:r>
              <a:rPr lang="en-US" sz="2000" dirty="0" smtClean="0"/>
              <a:t>Most languages have ways to store data in useful ways</a:t>
            </a:r>
          </a:p>
          <a:p>
            <a:pPr lvl="1"/>
            <a:r>
              <a:rPr lang="en-US" sz="2000" dirty="0" smtClean="0"/>
              <a:t>Lists and tuples, along with dictionaries, are some of Python’s ways of handling this</a:t>
            </a:r>
          </a:p>
          <a:p>
            <a:r>
              <a:rPr lang="en-US" sz="2400" dirty="0" smtClean="0"/>
              <a:t>So what are they then?</a:t>
            </a:r>
          </a:p>
          <a:p>
            <a:pPr lvl="1"/>
            <a:r>
              <a:rPr lang="en-US" sz="2000" dirty="0" smtClean="0"/>
              <a:t>Both are ways of holding several items of data at once, similar to a mathematical set</a:t>
            </a:r>
          </a:p>
          <a:p>
            <a:pPr lvl="1"/>
            <a:r>
              <a:rPr lang="en-US" sz="2000" dirty="0" smtClean="0"/>
              <a:t>Lists are dynamic – their contents can change</a:t>
            </a:r>
          </a:p>
          <a:p>
            <a:pPr lvl="1"/>
            <a:r>
              <a:rPr lang="en-US" sz="2000" dirty="0" smtClean="0"/>
              <a:t>Tuples are immutable – their contents cannot change</a:t>
            </a:r>
          </a:p>
          <a:p>
            <a:pPr lvl="1"/>
            <a:r>
              <a:rPr lang="en-US" sz="2000" dirty="0" smtClean="0"/>
              <a:t>Both can be used in flow control statements as the </a:t>
            </a:r>
            <a:r>
              <a:rPr lang="en-US" sz="2000" i="1" dirty="0" smtClean="0"/>
              <a:t>iterator</a:t>
            </a:r>
            <a:r>
              <a:rPr lang="en-US" sz="2000" dirty="0" smtClean="0"/>
              <a:t> </a:t>
            </a:r>
          </a:p>
          <a:p>
            <a:pPr marL="457200" lvl="1" indent="0">
              <a:buNone/>
            </a:pPr>
            <a:endParaRPr lang="en-US" sz="20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List are</a:t>
            </a:r>
          </a:p>
          <a:p>
            <a:pPr lvl="1"/>
            <a:r>
              <a:rPr lang="en-US" sz="2400" dirty="0" smtClean="0"/>
              <a:t>Constructed using comma separated values between square brackets – for example, [1, 2, 3]</a:t>
            </a:r>
          </a:p>
          <a:p>
            <a:pPr lvl="1"/>
            <a:r>
              <a:rPr lang="en-US" sz="2400" dirty="0" smtClean="0"/>
              <a:t>Each element in the list has an index</a:t>
            </a:r>
          </a:p>
          <a:p>
            <a:pPr lvl="1"/>
            <a:r>
              <a:rPr lang="en-US" sz="2400" dirty="0"/>
              <a:t>Indices </a:t>
            </a:r>
            <a:r>
              <a:rPr lang="en-US" sz="2400" dirty="0" smtClean="0"/>
              <a:t>start at zero – we say they’re ‘zero-based’</a:t>
            </a:r>
          </a:p>
          <a:p>
            <a:pPr lvl="1"/>
            <a:r>
              <a:rPr lang="en-US" sz="2400" dirty="0" smtClean="0"/>
              <a:t>Elements can be of mixed data types – numbers, strings, objects</a:t>
            </a:r>
          </a:p>
          <a:p>
            <a:pPr lvl="1"/>
            <a:r>
              <a:rPr lang="en-US" sz="2400" dirty="0" smtClean="0"/>
              <a:t>Like strings, in Python Lists have built-in methods for</a:t>
            </a:r>
          </a:p>
          <a:p>
            <a:pPr lvl="2"/>
            <a:r>
              <a:rPr lang="en-US" sz="1600" dirty="0" smtClean="0"/>
              <a:t>Indexing</a:t>
            </a:r>
          </a:p>
          <a:p>
            <a:pPr lvl="2"/>
            <a:r>
              <a:rPr lang="en-US" sz="1600" dirty="0" smtClean="0"/>
              <a:t>Adding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60254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a:t>
            </a:r>
            <a:r>
              <a:rPr lang="en-US" sz="1200" dirty="0" smtClean="0">
                <a:solidFill>
                  <a:srgbClr val="FF0000"/>
                </a:solidFill>
                <a:highlight>
                  <a:srgbClr val="FFFFFF"/>
                </a:highlight>
                <a:latin typeface="Courier New" panose="02070309020205020404" pitchFamily="49" charset="0"/>
              </a:rPr>
              <a:t>42]</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can contain</a:t>
            </a:r>
          </a:p>
          <a:p>
            <a:pPr lvl="1"/>
            <a:r>
              <a:rPr lang="en-US" sz="2000" dirty="0" smtClean="0"/>
              <a:t>Numbers</a:t>
            </a:r>
          </a:p>
          <a:p>
            <a:pPr lvl="1"/>
            <a:r>
              <a:rPr lang="en-US" sz="2000" dirty="0" smtClean="0"/>
              <a:t>Strings</a:t>
            </a:r>
          </a:p>
          <a:p>
            <a:pPr lvl="1"/>
            <a:r>
              <a:rPr lang="en-US" sz="2000" dirty="0" smtClean="0"/>
              <a:t>A </a:t>
            </a:r>
            <a:r>
              <a:rPr lang="en-US" sz="2000" dirty="0" smtClean="0"/>
              <a:t>mixture of the above</a:t>
            </a:r>
          </a:p>
          <a:p>
            <a:r>
              <a:rPr lang="en-US" sz="2400" dirty="0" smtClean="0"/>
              <a:t>List elements can be accessed by index</a:t>
            </a:r>
          </a:p>
          <a:p>
            <a:r>
              <a:rPr lang="en-US" sz="2400" dirty="0" smtClean="0"/>
              <a:t>Lists can be sliced</a:t>
            </a:r>
          </a:p>
          <a:p>
            <a:r>
              <a:rPr lang="en-US" sz="2400" dirty="0" smtClean="0"/>
              <a:t>Lists can be used in expressions</a:t>
            </a:r>
          </a:p>
          <a:p>
            <a:r>
              <a:rPr lang="en-US" sz="2400" dirty="0" smtClean="0"/>
              <a:t>Variables can provide the list index</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2915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are mutable</a:t>
            </a:r>
          </a:p>
          <a:p>
            <a:r>
              <a:rPr lang="en-US" sz="2400" dirty="0" smtClean="0"/>
              <a:t>Values can be changed</a:t>
            </a:r>
          </a:p>
          <a:p>
            <a:r>
              <a:rPr lang="en-US" sz="2400" dirty="0" smtClean="0"/>
              <a:t>Values can be added</a:t>
            </a:r>
          </a:p>
          <a:p>
            <a:r>
              <a:rPr lang="en-US" sz="2400" dirty="0" smtClean="0"/>
              <a:t>One list can be added to another</a:t>
            </a:r>
          </a:p>
          <a:p>
            <a:r>
              <a:rPr lang="en-US" sz="2400" dirty="0" smtClean="0"/>
              <a:t>Values can be removed</a:t>
            </a:r>
          </a:p>
          <a:p>
            <a:r>
              <a:rPr lang="en-US" sz="2400" dirty="0" smtClean="0"/>
              <a:t>Values can be popped – removed and returned</a:t>
            </a:r>
          </a:p>
          <a:p>
            <a:r>
              <a:rPr lang="en-US" sz="2400" dirty="0" smtClean="0"/>
              <a:t>Values can be located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8973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8" end="1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Tuple are</a:t>
            </a:r>
          </a:p>
          <a:p>
            <a:pPr lvl="1"/>
            <a:r>
              <a:rPr lang="en-US" sz="2400" dirty="0" smtClean="0"/>
              <a:t>Constructed using comma separated values between parentheses – for example, (1, 2, 3)</a:t>
            </a:r>
          </a:p>
          <a:p>
            <a:pPr lvl="1"/>
            <a:r>
              <a:rPr lang="en-US" sz="2400" dirty="0" smtClean="0"/>
              <a:t>Like </a:t>
            </a:r>
            <a:r>
              <a:rPr lang="en-US" sz="2400" dirty="0"/>
              <a:t>L</a:t>
            </a:r>
            <a:r>
              <a:rPr lang="en-US" sz="2400" dirty="0" smtClean="0"/>
              <a:t>ists, each element in the tuple has an index</a:t>
            </a:r>
          </a:p>
          <a:p>
            <a:pPr lvl="1"/>
            <a:r>
              <a:rPr lang="en-US" sz="2400" dirty="0" smtClean="0"/>
              <a:t>Similarly, indices are zero-based</a:t>
            </a:r>
          </a:p>
          <a:p>
            <a:pPr lvl="1"/>
            <a:r>
              <a:rPr lang="en-US" sz="2400" dirty="0" smtClean="0"/>
              <a:t>Like Lists again, elements can be of mixed data types – numbers, strings, objects</a:t>
            </a:r>
          </a:p>
          <a:p>
            <a:pPr lvl="1"/>
            <a:r>
              <a:rPr lang="en-US" sz="2400" dirty="0" smtClean="0"/>
              <a:t>Tuples have built-in methods for</a:t>
            </a:r>
          </a:p>
          <a:p>
            <a:pPr lvl="2"/>
            <a:r>
              <a:rPr lang="en-US" sz="1600" dirty="0" smtClean="0"/>
              <a:t>Indexing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51669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Tuples are immutable</a:t>
            </a:r>
          </a:p>
          <a:p>
            <a:r>
              <a:rPr lang="en-US" sz="2400" dirty="0" smtClean="0"/>
              <a:t>Can be created using various data types</a:t>
            </a:r>
          </a:p>
          <a:p>
            <a:r>
              <a:rPr lang="en-US" sz="2400" dirty="0" smtClean="0"/>
              <a:t>Including empty tuples</a:t>
            </a:r>
          </a:p>
          <a:p>
            <a:r>
              <a:rPr lang="en-US" sz="2400" dirty="0" smtClean="0"/>
              <a:t>Elements can be referenced by index</a:t>
            </a:r>
          </a:p>
          <a:p>
            <a:r>
              <a:rPr lang="en-US" sz="2400" dirty="0" smtClean="0"/>
              <a:t>Tuples can be sliced</a:t>
            </a:r>
          </a:p>
          <a:p>
            <a:r>
              <a:rPr lang="en-US" sz="2400" dirty="0" smtClean="0"/>
              <a:t>Values </a:t>
            </a:r>
            <a:r>
              <a:rPr lang="en-US" sz="2400" dirty="0"/>
              <a:t>cannot be </a:t>
            </a:r>
            <a:r>
              <a:rPr lang="en-US" sz="2400" dirty="0" smtClean="0"/>
              <a:t>changed</a:t>
            </a:r>
          </a:p>
          <a:p>
            <a:r>
              <a:rPr lang="en-US" sz="2400" dirty="0" smtClean="0"/>
              <a:t>We can make new tuples by combining existing ones</a:t>
            </a:r>
          </a:p>
          <a:p>
            <a:r>
              <a:rPr lang="en-US" sz="2400" dirty="0" smtClean="0"/>
              <a:t>Or from elements of existing tuples</a:t>
            </a:r>
            <a:endParaRPr lang="en-US" sz="2400" dirty="0"/>
          </a:p>
          <a:p>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38730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8" end="1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xEl>
                                              <p:pRg st="21" end="2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6777732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a:t>
            </a:r>
            <a:r>
              <a:rPr lang="en-US" dirty="0" smtClean="0"/>
              <a:t>‘Exercises/Lists </a:t>
            </a:r>
            <a:r>
              <a:rPr lang="en-US" dirty="0" smtClean="0"/>
              <a:t>and </a:t>
            </a:r>
            <a:r>
              <a:rPr lang="en-US" dirty="0" smtClean="0"/>
              <a:t>Tuples Exercise.py</a:t>
            </a:r>
            <a:r>
              <a:rPr lang="en-US" dirty="0" smtClean="0"/>
              <a:t>’</a:t>
            </a:r>
          </a:p>
          <a:p>
            <a:r>
              <a:rPr lang="en-US" dirty="0" smtClean="0"/>
              <a:t>Follow the instructions found in the comments</a:t>
            </a:r>
            <a:endParaRPr lang="en-US" dirty="0"/>
          </a:p>
        </p:txBody>
      </p:sp>
      <p:sp>
        <p:nvSpPr>
          <p:cNvPr id="3" name="Title 2"/>
          <p:cNvSpPr>
            <a:spLocks noGrp="1"/>
          </p:cNvSpPr>
          <p:nvPr>
            <p:ph type="title"/>
          </p:nvPr>
        </p:nvSpPr>
        <p:spPr/>
        <p:txBody>
          <a:bodyPr/>
          <a:lstStyle/>
          <a:p>
            <a:r>
              <a:rPr lang="en-US" dirty="0" smtClean="0"/>
              <a:t>Exercise: Lists and Tuples</a:t>
            </a:r>
            <a:endParaRPr lang="en-US" dirty="0"/>
          </a:p>
        </p:txBody>
      </p:sp>
    </p:spTree>
    <p:extLst>
      <p:ext uri="{BB962C8B-B14F-4D97-AF65-F5344CB8AC3E}">
        <p14:creationId xmlns:p14="http://schemas.microsoft.com/office/powerpoint/2010/main" val="340201989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Lists and Tuples</a:t>
            </a:r>
            <a:endParaRPr lang="en-US" dirty="0"/>
          </a:p>
        </p:txBody>
      </p:sp>
      <p:sp>
        <p:nvSpPr>
          <p:cNvPr id="5" name="Rectangle 4"/>
          <p:cNvSpPr/>
          <p:nvPr/>
        </p:nvSpPr>
        <p:spPr>
          <a:xfrm>
            <a:off x="695400" y="1844824"/>
            <a:ext cx="10742984"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short_words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'an', 'of', 'are', 'the'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long_words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'python', 'part', 'language', 'lists', 'important'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output_list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5</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6</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7</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8</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(output)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Lists are an important part of the Python language.</a:t>
            </a:r>
          </a:p>
        </p:txBody>
      </p:sp>
    </p:spTree>
    <p:extLst>
      <p:ext uri="{BB962C8B-B14F-4D97-AF65-F5344CB8AC3E}">
        <p14:creationId xmlns:p14="http://schemas.microsoft.com/office/powerpoint/2010/main" val="24876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Dictionaries</a:t>
            </a:r>
            <a:endParaRPr lang="en-US" dirty="0"/>
          </a:p>
        </p:txBody>
      </p:sp>
    </p:spTree>
    <p:extLst>
      <p:ext uri="{BB962C8B-B14F-4D97-AF65-F5344CB8AC3E}">
        <p14:creationId xmlns:p14="http://schemas.microsoft.com/office/powerpoint/2010/main" val="391597587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a dictionary?</a:t>
            </a:r>
          </a:p>
          <a:p>
            <a:pPr lvl="1"/>
            <a:r>
              <a:rPr lang="en-US" dirty="0"/>
              <a:t>Also known as ‘associative </a:t>
            </a:r>
            <a:r>
              <a:rPr lang="en-US" dirty="0" smtClean="0"/>
              <a:t>array’ </a:t>
            </a:r>
            <a:r>
              <a:rPr lang="en-US" dirty="0"/>
              <a:t>or ‘</a:t>
            </a:r>
            <a:r>
              <a:rPr lang="en-US" dirty="0" smtClean="0"/>
              <a:t>map’, a dictionary is an unordered </a:t>
            </a:r>
            <a:r>
              <a:rPr lang="en-US" dirty="0"/>
              <a:t>set of </a:t>
            </a:r>
            <a:r>
              <a:rPr lang="en-US" i="1" dirty="0" err="1"/>
              <a:t>key:value</a:t>
            </a:r>
            <a:r>
              <a:rPr lang="en-US" dirty="0"/>
              <a:t> </a:t>
            </a:r>
            <a:r>
              <a:rPr lang="en-US" dirty="0" smtClean="0"/>
              <a:t>pairs</a:t>
            </a:r>
          </a:p>
          <a:p>
            <a:r>
              <a:rPr lang="en-US" dirty="0" smtClean="0"/>
              <a:t>Dictionaries are extremely useful tools for storing data</a:t>
            </a:r>
          </a:p>
          <a:p>
            <a:r>
              <a:rPr lang="en-US" dirty="0" smtClean="0"/>
              <a:t>Constructed using curly braces – {}</a:t>
            </a:r>
          </a:p>
          <a:p>
            <a:pPr lvl="1"/>
            <a:r>
              <a:rPr lang="en-US" dirty="0" smtClean="0"/>
              <a:t>{‘name’: ‘Paul’, ‘location’: ‘Bristol’}</a:t>
            </a:r>
          </a:p>
          <a:p>
            <a:r>
              <a:rPr lang="en-US" dirty="0" smtClean="0"/>
              <a:t>Indexed by unique keys</a:t>
            </a:r>
          </a:p>
          <a:p>
            <a:pPr lvl="1"/>
            <a:r>
              <a:rPr lang="en-US" dirty="0" smtClean="0"/>
              <a:t>Keys cannot be sets, lists, or other similar objects</a:t>
            </a:r>
          </a:p>
          <a:p>
            <a:r>
              <a:rPr lang="en-US" dirty="0" smtClean="0"/>
              <a:t>Can be used as </a:t>
            </a:r>
            <a:r>
              <a:rPr lang="en-US" i="1" dirty="0" smtClean="0"/>
              <a:t>iterator</a:t>
            </a:r>
            <a:r>
              <a:rPr lang="en-US" dirty="0" smtClean="0"/>
              <a:t> in flow control statements</a:t>
            </a:r>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Dictionaries are mutable</a:t>
            </a:r>
          </a:p>
          <a:p>
            <a:r>
              <a:rPr lang="en-US" dirty="0" smtClean="0"/>
              <a:t>Dictionaries have built-in methods for</a:t>
            </a:r>
          </a:p>
          <a:p>
            <a:pPr lvl="1"/>
            <a:r>
              <a:rPr lang="en-US" dirty="0" smtClean="0"/>
              <a:t>Accessing</a:t>
            </a:r>
          </a:p>
          <a:p>
            <a:pPr lvl="1"/>
            <a:r>
              <a:rPr lang="en-US" dirty="0" smtClean="0"/>
              <a:t>Searching</a:t>
            </a:r>
            <a:endParaRPr lang="en-US" dirty="0"/>
          </a:p>
          <a:p>
            <a:pPr lvl="1"/>
            <a:r>
              <a:rPr lang="en-US" dirty="0" smtClean="0"/>
              <a:t>Removing</a:t>
            </a:r>
          </a:p>
          <a:p>
            <a:pPr lvl="1"/>
            <a:r>
              <a:rPr lang="en-US" dirty="0" smtClean="0"/>
              <a:t>Iterating</a:t>
            </a:r>
          </a:p>
          <a:p>
            <a:r>
              <a:rPr lang="en-US" dirty="0" smtClean="0"/>
              <a:t>Some statement keywords provide method shortcuts</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FF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263352" y="1412776"/>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412776"/>
            <a:ext cx="5558409" cy="4680520"/>
          </a:xfrm>
        </p:spPr>
        <p:txBody>
          <a:bodyPr>
            <a:normAutofit/>
          </a:bodyPr>
          <a:lstStyle/>
          <a:p>
            <a:r>
              <a:rPr lang="en-US" sz="2400" dirty="0" smtClean="0"/>
              <a:t>Dictionaries </a:t>
            </a:r>
            <a:r>
              <a:rPr lang="en-US" sz="2400" dirty="0"/>
              <a:t>have several constructors</a:t>
            </a:r>
          </a:p>
          <a:p>
            <a:r>
              <a:rPr lang="en-US" sz="2400" dirty="0" smtClean="0"/>
              <a:t>Values can be accessed by key</a:t>
            </a:r>
          </a:p>
          <a:p>
            <a:r>
              <a:rPr lang="en-US" sz="2400" dirty="0" smtClean="0"/>
              <a:t>Keys can be iterated</a:t>
            </a:r>
          </a:p>
          <a:p>
            <a:r>
              <a:rPr lang="en-US" sz="2400" dirty="0" smtClean="0"/>
              <a:t>Values can be changed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Dictionaries</a:t>
            </a:r>
            <a:endParaRPr lang="en-US" dirty="0"/>
          </a:p>
        </p:txBody>
      </p:sp>
    </p:spTree>
    <p:extLst>
      <p:ext uri="{BB962C8B-B14F-4D97-AF65-F5344CB8AC3E}">
        <p14:creationId xmlns:p14="http://schemas.microsoft.com/office/powerpoint/2010/main" val="237127479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Exercises/Dictionaries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Dictionaries</a:t>
            </a:r>
            <a:endParaRPr lang="en-US" dirty="0"/>
          </a:p>
        </p:txBody>
      </p:sp>
    </p:spTree>
    <p:extLst>
      <p:ext uri="{BB962C8B-B14F-4D97-AF65-F5344CB8AC3E}">
        <p14:creationId xmlns:p14="http://schemas.microsoft.com/office/powerpoint/2010/main" val="133452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Dictionaries</a:t>
            </a:r>
            <a:endParaRPr lang="en-US" dirty="0"/>
          </a:p>
        </p:txBody>
      </p:sp>
      <p:sp>
        <p:nvSpPr>
          <p:cNvPr id="5" name="Rectangle 4"/>
          <p:cNvSpPr/>
          <p:nvPr/>
        </p:nvSpPr>
        <p:spPr>
          <a:xfrm>
            <a:off x="695400" y="1628800"/>
            <a:ext cx="10742984"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Set the values of the dictionary fields below from user input</a:t>
            </a:r>
          </a:p>
          <a:p>
            <a:r>
              <a:rPr lang="en-US" sz="1200" dirty="0">
                <a:solidFill>
                  <a:srgbClr val="000000"/>
                </a:solidFill>
                <a:highlight>
                  <a:srgbClr val="FFFFFF"/>
                </a:highlight>
                <a:latin typeface="Courier New" panose="02070309020205020404" pitchFamily="49" charset="0"/>
              </a:rPr>
              <a:t>car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'make'</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'model'</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'year'</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make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make: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model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model: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year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year: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make</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model</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year</a:t>
            </a:r>
          </a:p>
          <a:p>
            <a:r>
              <a:rPr lang="en-US" sz="1200" dirty="0">
                <a:solidFill>
                  <a:srgbClr val="008000"/>
                </a:solidFill>
                <a:highlight>
                  <a:srgbClr val="FFFFFF"/>
                </a:highlight>
                <a:latin typeface="Courier New" panose="02070309020205020404" pitchFamily="49" charset="0"/>
              </a:rPr>
              <a:t># Then get the user to input values for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engine size and fuel type</a:t>
            </a:r>
          </a:p>
          <a:p>
            <a:r>
              <a:rPr lang="en-US" sz="1200" dirty="0">
                <a:solidFill>
                  <a:srgbClr val="008000"/>
                </a:solidFill>
                <a:highlight>
                  <a:srgbClr val="FFFFFF"/>
                </a:highlight>
                <a:latin typeface="Courier New" panose="02070309020205020404" pitchFamily="49" charset="0"/>
              </a:rPr>
              <a:t># and add the values to the car dictionary with appropriate keys</a:t>
            </a:r>
          </a:p>
          <a:p>
            <a:r>
              <a:rPr lang="en-US" sz="1200" dirty="0" err="1">
                <a:solidFill>
                  <a:srgbClr val="000000"/>
                </a:solidFill>
                <a:highlight>
                  <a:srgbClr val="FFFFFF"/>
                </a:highlight>
                <a:latin typeface="Courier New" panose="02070309020205020404" pitchFamily="49" charset="0"/>
              </a:rPr>
              <a:t>colour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engine_size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008000"/>
                </a:solidFill>
                <a:highlight>
                  <a:srgbClr val="FFFFFF"/>
                </a:highlight>
                <a:latin typeface="Courier New" panose="02070309020205020404" pitchFamily="49" charset="0"/>
              </a:rPr>
              <a:t>'Enter </a:t>
            </a:r>
            <a:r>
              <a:rPr lang="en-US" sz="1200" dirty="0">
                <a:solidFill>
                  <a:srgbClr val="008000"/>
                </a:solidFill>
                <a:highlight>
                  <a:srgbClr val="FFFFFF"/>
                </a:highlight>
                <a:latin typeface="Courier New" panose="02070309020205020404" pitchFamily="49" charset="0"/>
              </a:rPr>
              <a:t>engine size: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fuel_type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fuel type: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colour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engine_size</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fuel_type</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finally output the contents of the dictionary in a human-friendly style</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'You have a {} {} {} {} with a {} {} engine'</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format(car</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57005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 </a:t>
            </a:r>
            <a:r>
              <a:rPr lang="en-GB" dirty="0" smtClean="0"/>
              <a:t>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Identify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152127"/>
          </a:xfrm>
        </p:spPr>
        <p:txBody>
          <a:bodyPr>
            <a:normAutofit/>
          </a:bodyPr>
          <a:lstStyle/>
          <a:p>
            <a:r>
              <a:rPr lang="en-GB" dirty="0" smtClean="0"/>
              <a:t>Used </a:t>
            </a:r>
            <a:r>
              <a:rPr lang="en-GB" dirty="0" smtClean="0"/>
              <a:t>to conduct mathematical operations against a set of values</a:t>
            </a:r>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36800245"/>
              </p:ext>
            </p:extLst>
          </p:nvPr>
        </p:nvGraphicFramePr>
        <p:xfrm>
          <a:off x="1002322" y="2996952"/>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Write a program that will</a:t>
            </a:r>
          </a:p>
          <a:p>
            <a:pPr lvl="1"/>
            <a:r>
              <a:rPr lang="en-US" dirty="0" smtClean="0"/>
              <a:t>Prompt the user for a sum</a:t>
            </a:r>
          </a:p>
          <a:p>
            <a:pPr lvl="1"/>
            <a:r>
              <a:rPr lang="en-US" dirty="0" smtClean="0"/>
              <a:t>Calculate the result of the sum</a:t>
            </a:r>
          </a:p>
          <a:p>
            <a:pPr lvl="1"/>
            <a:r>
              <a:rPr lang="en-US" dirty="0" smtClean="0"/>
              <a:t>Output the result to the user</a:t>
            </a:r>
          </a:p>
          <a:p>
            <a:r>
              <a:rPr lang="en-US" dirty="0" smtClean="0"/>
              <a:t>Alternatively,</a:t>
            </a:r>
          </a:p>
          <a:p>
            <a:pPr lvl="1"/>
            <a:r>
              <a:rPr lang="en-US" dirty="0" smtClean="0"/>
              <a:t>Prompt the user for a value</a:t>
            </a:r>
          </a:p>
          <a:p>
            <a:pPr lvl="1"/>
            <a:r>
              <a:rPr lang="en-US" dirty="0" smtClean="0"/>
              <a:t>Prompt the user for an operator</a:t>
            </a:r>
          </a:p>
          <a:p>
            <a:pPr lvl="1"/>
            <a:r>
              <a:rPr lang="en-US" dirty="0" smtClean="0"/>
              <a:t>Prompt the user for another value</a:t>
            </a:r>
          </a:p>
          <a:p>
            <a:pPr lvl="1"/>
            <a:r>
              <a:rPr lang="en-US" dirty="0" smtClean="0"/>
              <a:t>Using the </a:t>
            </a:r>
            <a:r>
              <a:rPr lang="en-US" b="1" dirty="0" err="1" smtClean="0">
                <a:solidFill>
                  <a:srgbClr val="0000FF"/>
                </a:solidFill>
                <a:latin typeface="Courier New" panose="02070309020205020404" pitchFamily="49" charset="0"/>
                <a:cs typeface="Courier New" panose="02070309020205020404" pitchFamily="49" charset="0"/>
              </a:rPr>
              <a:t>eval</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FF"/>
                </a:solidFill>
                <a:cs typeface="Courier New" panose="02070309020205020404" pitchFamily="49" charset="0"/>
              </a:rPr>
              <a:t> </a:t>
            </a:r>
            <a:r>
              <a:rPr lang="en-US" dirty="0" smtClean="0">
                <a:solidFill>
                  <a:srgbClr val="000000"/>
                </a:solidFill>
                <a:cs typeface="Courier New" panose="02070309020205020404" pitchFamily="49" charset="0"/>
              </a:rPr>
              <a:t>function, calculate the result of the sum</a:t>
            </a:r>
          </a:p>
          <a:p>
            <a:pPr lvl="1"/>
            <a:r>
              <a:rPr lang="en-US" dirty="0" smtClean="0">
                <a:solidFill>
                  <a:srgbClr val="000000"/>
                </a:solidFill>
                <a:cs typeface="Courier New" panose="02070309020205020404" pitchFamily="49" charset="0"/>
              </a:rPr>
              <a:t>Output the result to the user</a:t>
            </a:r>
            <a:endParaRPr lang="en-US" dirty="0" smtClean="0"/>
          </a:p>
          <a:p>
            <a:pPr lvl="1"/>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Arithmeti</a:t>
            </a:r>
            <a:r>
              <a:rPr lang="en-US" dirty="0" smtClean="0"/>
              <a:t>c Operators</a:t>
            </a:r>
            <a:endParaRPr lang="en-US" dirty="0"/>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65382"/>
            <a:ext cx="11103024"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#Option 1</a:t>
            </a:r>
          </a:p>
          <a:p>
            <a:r>
              <a:rPr lang="en-US" sz="1200" dirty="0">
                <a:solidFill>
                  <a:srgbClr val="000000"/>
                </a:solidFill>
                <a:highlight>
                  <a:srgbClr val="FFFFFF"/>
                </a:highlight>
                <a:latin typeface="Courier New" panose="02070309020205020404" pitchFamily="49" charset="0"/>
              </a:rPr>
              <a:t>result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sum : '</a:t>
            </a:r>
            <a:r>
              <a:rPr lang="en-US" sz="1200" dirty="0">
                <a:solidFill>
                  <a:srgbClr val="000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result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#Option 2</a:t>
            </a:r>
          </a:p>
          <a:p>
            <a:r>
              <a:rPr lang="en-US" sz="1200" dirty="0">
                <a:solidFill>
                  <a:srgbClr val="000000"/>
                </a:solidFill>
                <a:highlight>
                  <a:srgbClr val="FFFFFF"/>
                </a:highlight>
                <a:latin typeface="Courier New" panose="02070309020205020404" pitchFamily="49" charset="0"/>
              </a:rPr>
              <a:t>left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value: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operator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an operator: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right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another value: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sum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(left)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operator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(right)</a:t>
            </a:r>
          </a:p>
          <a:p>
            <a:r>
              <a:rPr lang="en-US" sz="1200" dirty="0">
                <a:solidFill>
                  <a:srgbClr val="000000"/>
                </a:solidFill>
                <a:highlight>
                  <a:srgbClr val="FFFFFF"/>
                </a:highlight>
                <a:latin typeface="Courier New" panose="02070309020205020404" pitchFamily="49" charset="0"/>
              </a:rPr>
              <a:t>result </a:t>
            </a:r>
            <a:r>
              <a:rPr lang="en-US" sz="1200" b="1" dirty="0">
                <a:solidFill>
                  <a:srgbClr val="0000FF"/>
                </a:solidFill>
                <a:highlight>
                  <a:srgbClr val="FFFFFF"/>
                </a:highlight>
                <a:latin typeface="Courier New" panose="02070309020205020404" pitchFamily="49" charset="0"/>
              </a:rPr>
              <a:t>= </a:t>
            </a:r>
            <a:r>
              <a:rPr lang="en-US" sz="1200" b="1" dirty="0" err="1" smtClean="0">
                <a:solidFill>
                  <a:srgbClr val="0000FF"/>
                </a:solidFill>
                <a:highlight>
                  <a:srgbClr val="FFFFFF"/>
                </a:highlight>
                <a:latin typeface="Courier New" panose="02070309020205020404" pitchFamily="49" charset="0"/>
              </a:rPr>
              <a:t>eval</a:t>
            </a:r>
            <a:r>
              <a:rPr lang="en-US" sz="1200" dirty="0" smtClean="0">
                <a:solidFill>
                  <a:srgbClr val="000000"/>
                </a:solidFill>
                <a:highlight>
                  <a:srgbClr val="FFFFFF"/>
                </a:highlight>
                <a:latin typeface="Courier New" panose="02070309020205020404" pitchFamily="49" charset="0"/>
              </a:rPr>
              <a:t>(sum)</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result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03571856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628800"/>
            <a:ext cx="10574965" cy="4425355"/>
          </a:xfrm>
        </p:spPr>
        <p:txBody>
          <a:bodyPr>
            <a:normAutofit/>
          </a:bodyPr>
          <a:lstStyle/>
          <a:p>
            <a:r>
              <a:rPr lang="en-GB" dirty="0"/>
              <a:t>Relational operators are </a:t>
            </a:r>
            <a:r>
              <a:rPr lang="en-GB" dirty="0" smtClean="0"/>
              <a:t>u</a:t>
            </a:r>
            <a:r>
              <a:rPr lang="en-US" dirty="0" err="1" smtClean="0"/>
              <a:t>sed</a:t>
            </a:r>
            <a:r>
              <a:rPr lang="en-US" dirty="0" smtClean="0"/>
              <a:t> to compare values</a:t>
            </a:r>
            <a:endParaRPr lang="en-US" dirty="0" smtClean="0"/>
          </a:p>
          <a:p>
            <a:r>
              <a:rPr lang="en-GB" dirty="0" smtClean="0"/>
              <a:t>Often </a:t>
            </a:r>
            <a:r>
              <a:rPr lang="en-GB" dirty="0" smtClean="0"/>
              <a:t>used within flow </a:t>
            </a:r>
            <a:r>
              <a:rPr lang="en-GB" dirty="0" smtClean="0"/>
              <a:t>control</a:t>
            </a:r>
          </a:p>
          <a:p>
            <a:r>
              <a:rPr lang="en-GB" dirty="0" smtClean="0"/>
              <a:t>Return a Boolean result</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Write a program that will</a:t>
            </a:r>
          </a:p>
          <a:p>
            <a:pPr lvl="1"/>
            <a:r>
              <a:rPr lang="en-US" dirty="0" smtClean="0"/>
              <a:t>Prompt the user for a number</a:t>
            </a:r>
          </a:p>
          <a:p>
            <a:pPr lvl="1"/>
            <a:r>
              <a:rPr lang="en-US" dirty="0" smtClean="0"/>
              <a:t>Compare the input against a ‘secret number’ using a relationship operator (you choose which)</a:t>
            </a:r>
          </a:p>
          <a:p>
            <a:pPr lvl="1"/>
            <a:r>
              <a:rPr lang="en-US" dirty="0" smtClean="0"/>
              <a:t>Output the result</a:t>
            </a:r>
          </a:p>
          <a:p>
            <a:r>
              <a:rPr lang="en-US" dirty="0" smtClean="0"/>
              <a:t>Alternatively,</a:t>
            </a:r>
          </a:p>
          <a:p>
            <a:pPr lvl="1"/>
            <a:r>
              <a:rPr lang="en-US" dirty="0" smtClean="0"/>
              <a:t>As above, except the </a:t>
            </a:r>
            <a:r>
              <a:rPr lang="en-US" b="1" dirty="0" smtClean="0"/>
              <a:t>user</a:t>
            </a:r>
            <a:r>
              <a:rPr lang="en-US" dirty="0" smtClean="0"/>
              <a:t> can input the relationship operator to use</a:t>
            </a:r>
          </a:p>
          <a:p>
            <a:pPr lvl="2"/>
            <a:r>
              <a:rPr lang="en-US" dirty="0" smtClean="0"/>
              <a:t>(Hint: </a:t>
            </a:r>
            <a:r>
              <a:rPr lang="en-US" b="1" dirty="0" err="1" smtClean="0">
                <a:solidFill>
                  <a:srgbClr val="0000FF"/>
                </a:solidFill>
                <a:latin typeface="Courier New" panose="02070309020205020404" pitchFamily="49" charset="0"/>
                <a:cs typeface="Courier New" panose="02070309020205020404" pitchFamily="49" charset="0"/>
              </a:rPr>
              <a:t>eval</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t> can help here)</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Relational </a:t>
            </a:r>
            <a:r>
              <a:rPr lang="en-US" dirty="0" smtClean="0"/>
              <a:t>Operators</a:t>
            </a:r>
            <a:endParaRPr lang="en-US" dirty="0"/>
          </a:p>
        </p:txBody>
      </p:sp>
    </p:spTree>
    <p:extLst>
      <p:ext uri="{BB962C8B-B14F-4D97-AF65-F5344CB8AC3E}">
        <p14:creationId xmlns:p14="http://schemas.microsoft.com/office/powerpoint/2010/main" val="129348744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65382"/>
            <a:ext cx="11103024"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#Option 1</a:t>
            </a:r>
          </a:p>
          <a:p>
            <a:r>
              <a:rPr lang="en-US" sz="1200" dirty="0">
                <a:solidFill>
                  <a:srgbClr val="000000"/>
                </a:solidFill>
                <a:highlight>
                  <a:srgbClr val="FFFFFF"/>
                </a:highlight>
                <a:latin typeface="Courier New" panose="02070309020205020404" pitchFamily="49" charset="0"/>
              </a:rPr>
              <a:t>secret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42</a:t>
            </a:r>
          </a:p>
          <a:p>
            <a:r>
              <a:rPr lang="en-US" sz="1200" dirty="0">
                <a:solidFill>
                  <a:srgbClr val="000000"/>
                </a:solidFill>
                <a:highlight>
                  <a:srgbClr val="FFFFFF"/>
                </a:highlight>
                <a:latin typeface="Courier New" panose="02070309020205020404" pitchFamily="49" charset="0"/>
              </a:rPr>
              <a:t>value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value: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result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int</a:t>
            </a:r>
            <a:r>
              <a:rPr lang="en-US" sz="1200" dirty="0">
                <a:solidFill>
                  <a:srgbClr val="000000"/>
                </a:solidFill>
                <a:highlight>
                  <a:srgbClr val="FFFFFF"/>
                </a:highlight>
                <a:latin typeface="Courier New" panose="02070309020205020404" pitchFamily="49" charset="0"/>
              </a:rPr>
              <a:t>(value) </a:t>
            </a:r>
            <a:r>
              <a:rPr lang="en-US" sz="1200" b="1" dirty="0">
                <a:solidFill>
                  <a:srgbClr val="0000FF"/>
                </a:solidFill>
                <a:highlight>
                  <a:srgbClr val="FFFFFF"/>
                </a:highlight>
                <a:latin typeface="Courier New" panose="02070309020205020404" pitchFamily="49" charset="0"/>
              </a:rPr>
              <a:t>&gt;=</a:t>
            </a:r>
            <a:r>
              <a:rPr lang="en-US" sz="1200" dirty="0">
                <a:solidFill>
                  <a:srgbClr val="000000"/>
                </a:solidFill>
                <a:highlight>
                  <a:srgbClr val="FFFFFF"/>
                </a:highlight>
                <a:latin typeface="Courier New" panose="02070309020205020404" pitchFamily="49" charset="0"/>
              </a:rPr>
              <a:t> secret)</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(value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&gt;= ??? is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(result))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#Option 2</a:t>
            </a:r>
          </a:p>
          <a:p>
            <a:r>
              <a:rPr lang="en-US" sz="1200" dirty="0">
                <a:solidFill>
                  <a:srgbClr val="000000"/>
                </a:solidFill>
                <a:highlight>
                  <a:srgbClr val="FFFFFF"/>
                </a:highlight>
                <a:latin typeface="Courier New" panose="02070309020205020404" pitchFamily="49" charset="0"/>
              </a:rPr>
              <a:t>secret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42</a:t>
            </a:r>
          </a:p>
          <a:p>
            <a:r>
              <a:rPr lang="en-US" sz="1200" dirty="0">
                <a:solidFill>
                  <a:srgbClr val="000000"/>
                </a:solidFill>
                <a:highlight>
                  <a:srgbClr val="FFFFFF"/>
                </a:highlight>
                <a:latin typeface="Courier New" panose="02070309020205020404" pitchFamily="49" charset="0"/>
              </a:rPr>
              <a:t>value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value: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operator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an operator: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result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eval</a:t>
            </a:r>
            <a:r>
              <a:rPr lang="en-US" sz="1200" dirty="0">
                <a:solidFill>
                  <a:srgbClr val="000000"/>
                </a:solidFill>
                <a:highlight>
                  <a:srgbClr val="FFFFFF"/>
                </a:highlight>
                <a:latin typeface="Courier New" panose="02070309020205020404" pitchFamily="49" charset="0"/>
              </a:rPr>
              <a:t>( value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operator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(secret) )</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(value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operator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 is '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 result ) )</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92553740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408840419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119336" y="2250341"/>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err="1">
                <a:solidFill>
                  <a:srgbClr val="0000FF"/>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Python!"</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31383D"/>
                </a:solidFill>
              </a:rPr>
              <a:t>Write a program that will</a:t>
            </a:r>
          </a:p>
          <a:p>
            <a:pPr lvl="1"/>
            <a:r>
              <a:rPr lang="en-US" dirty="0" smtClean="0">
                <a:solidFill>
                  <a:srgbClr val="31383D"/>
                </a:solidFill>
              </a:rPr>
              <a:t>Accept two values from user input</a:t>
            </a:r>
          </a:p>
          <a:p>
            <a:pPr lvl="1"/>
            <a:r>
              <a:rPr lang="en-US" dirty="0" smtClean="0">
                <a:solidFill>
                  <a:srgbClr val="31383D"/>
                </a:solidFill>
              </a:rPr>
              <a:t>Compare them to see if they match</a:t>
            </a:r>
          </a:p>
          <a:p>
            <a:pPr lvl="1"/>
            <a:r>
              <a:rPr lang="en-US" dirty="0" smtClean="0">
                <a:solidFill>
                  <a:srgbClr val="31383D"/>
                </a:solidFill>
              </a:rPr>
              <a:t>Output a success message if they do match</a:t>
            </a:r>
          </a:p>
          <a:p>
            <a:pPr lvl="1"/>
            <a:r>
              <a:rPr lang="en-US" dirty="0" smtClean="0">
                <a:solidFill>
                  <a:srgbClr val="31383D"/>
                </a:solidFill>
              </a:rPr>
              <a:t>Output a failure message if not</a:t>
            </a:r>
          </a:p>
          <a:p>
            <a:pPr lvl="1"/>
            <a:endParaRPr lang="en-US" dirty="0">
              <a:solidFill>
                <a:srgbClr val="31383D"/>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65382"/>
            <a:ext cx="11103024"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0000"/>
                </a:solidFill>
                <a:highlight>
                  <a:srgbClr val="FFFFFF"/>
                </a:highlight>
                <a:latin typeface="Courier New" panose="02070309020205020404" pitchFamily="49" charset="0"/>
              </a:rPr>
              <a:t>left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right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another value: '</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left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right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'They match!'</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else:</a:t>
            </a:r>
          </a:p>
          <a:p>
            <a:r>
              <a:rPr lang="en-GB" sz="1200" b="1" dirty="0">
                <a:solidFill>
                  <a:srgbClr val="0000FF"/>
                </a:solidFill>
                <a:highlight>
                  <a:srgbClr val="FFFFFF"/>
                </a:highlight>
                <a:latin typeface="Courier New" panose="02070309020205020404" pitchFamily="49" charset="0"/>
              </a:rPr>
              <a:t>    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'Sorry, no match!'</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
        <p:nvSpPr>
          <p:cNvPr id="4" name="Content Placeholder 1"/>
          <p:cNvSpPr>
            <a:spLocks noGrp="1"/>
          </p:cNvSpPr>
          <p:nvPr>
            <p:ph idx="1"/>
          </p:nvPr>
        </p:nvSpPr>
        <p:spPr>
          <a:xfrm>
            <a:off x="609600" y="3212976"/>
            <a:ext cx="11103023"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 </a:t>
            </a:r>
            <a:r>
              <a:rPr lang="en-GB" dirty="0" smtClean="0">
                <a:solidFill>
                  <a:srgbClr val="000000"/>
                </a:solidFill>
                <a:cs typeface="Courier New" panose="02070309020205020404" pitchFamily="49" charset="0"/>
              </a:rPr>
              <a:t>statements require an expression</a:t>
            </a:r>
          </a:p>
          <a:p>
            <a:r>
              <a:rPr lang="en-GB" dirty="0" smtClean="0">
                <a:solidFill>
                  <a:srgbClr val="000000"/>
                </a:solidFill>
                <a:cs typeface="Courier New" panose="02070309020205020404" pitchFamily="49" charset="0"/>
              </a:rPr>
              <a:t>Expressions must return ‘True’ or ‘False’ </a:t>
            </a:r>
          </a:p>
          <a:p>
            <a:r>
              <a:rPr lang="en-GB" dirty="0" smtClean="0">
                <a:solidFill>
                  <a:srgbClr val="000000"/>
                </a:solidFill>
                <a:cs typeface="Courier New" panose="02070309020205020404" pitchFamily="49" charset="0"/>
              </a:rPr>
              <a:t>Expressions can be anything </a:t>
            </a:r>
            <a:endParaRPr lang="en-GB" dirty="0" smtClean="0">
              <a:solidFill>
                <a:srgbClr val="000000"/>
              </a:solidFill>
            </a:endParaRPr>
          </a:p>
          <a:p>
            <a:endParaRPr lang="en-US" dirty="0"/>
          </a:p>
        </p:txBody>
      </p:sp>
    </p:spTree>
    <p:extLst>
      <p:ext uri="{BB962C8B-B14F-4D97-AF65-F5344CB8AC3E}">
        <p14:creationId xmlns:p14="http://schemas.microsoft.com/office/powerpoint/2010/main" val="255425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for</a:t>
            </a:r>
            <a:r>
              <a:rPr lang="en-US" dirty="0" smtClean="0"/>
              <a:t> Statement</a:t>
            </a:r>
            <a:endParaRPr lang="en-US" dirty="0"/>
          </a:p>
        </p:txBody>
      </p:sp>
    </p:spTree>
    <p:extLst>
      <p:ext uri="{BB962C8B-B14F-4D97-AF65-F5344CB8AC3E}">
        <p14:creationId xmlns:p14="http://schemas.microsoft.com/office/powerpoint/2010/main" val="5749273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provide a means to repeat instructions</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a:t>
            </a:r>
            <a:endParaRPr lang="en-US" dirty="0"/>
          </a:p>
          <a:p>
            <a:r>
              <a:rPr lang="en-GB" dirty="0" smtClean="0"/>
              <a:t>Python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fontScale="92500" lnSpcReduction="10000"/>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else:</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 when items are 	exhausted</a:t>
            </a:r>
          </a:p>
        </p:txBody>
      </p:sp>
    </p:spTree>
    <p:extLst>
      <p:ext uri="{BB962C8B-B14F-4D97-AF65-F5344CB8AC3E}">
        <p14:creationId xmlns:p14="http://schemas.microsoft.com/office/powerpoint/2010/main" val="2197312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17209</TotalTime>
  <Words>14535</Words>
  <Application>Microsoft Office PowerPoint</Application>
  <PresentationFormat>Widescreen</PresentationFormat>
  <Paragraphs>2928</Paragraphs>
  <Slides>248</Slides>
  <Notes>70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248</vt:i4>
      </vt:variant>
    </vt:vector>
  </HeadingPairs>
  <TitlesOfParts>
    <vt:vector size="254"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Exercise 1: Master of the Hello World</vt:lpstr>
      <vt:lpstr>Exercise 1: Recap</vt:lpstr>
      <vt:lpstr>Exercise 1: Recap</vt:lpstr>
      <vt:lpstr>Python Comments</vt:lpstr>
      <vt:lpstr>Comments - Why</vt:lpstr>
      <vt:lpstr>Comments – Single Line</vt:lpstr>
      <vt:lpstr>Comments – Multiline</vt:lpstr>
      <vt:lpstr>Comments – Before</vt:lpstr>
      <vt:lpstr>PowerPoint Presentation</vt:lpstr>
      <vt:lpstr>Exercise: Champion of Comments</vt:lpstr>
      <vt:lpstr>Exercise 2: Solution</vt:lpstr>
      <vt:lpstr>Python’s Interactive Interpreter</vt:lpstr>
      <vt:lpstr>Interactive Interpreter</vt:lpstr>
      <vt:lpstr>Data Types and Variables</vt:lpstr>
      <vt:lpstr>Data Types</vt:lpstr>
      <vt:lpstr>Data Types</vt:lpstr>
      <vt:lpstr>Data Types: Numbers</vt:lpstr>
      <vt:lpstr>Numbers</vt:lpstr>
      <vt:lpstr>Numbers: Examples</vt:lpstr>
      <vt:lpstr>Numbers: Exercise</vt:lpstr>
      <vt:lpstr>Data Types: Strings</vt:lpstr>
      <vt:lpstr>Strings</vt:lpstr>
      <vt:lpstr>Strings</vt:lpstr>
      <vt:lpstr>Strings: Examples</vt:lpstr>
      <vt:lpstr>Strings: Exercise</vt:lpstr>
      <vt:lpstr>Data Types: Booleans</vt:lpstr>
      <vt:lpstr>Booleans</vt:lpstr>
      <vt:lpstr>Booleans</vt:lpstr>
      <vt:lpstr>Booleans</vt:lpstr>
      <vt:lpstr>Booleans: Examples</vt:lpstr>
      <vt:lpstr>Booleans: Exercise</vt:lpstr>
      <vt:lpstr>Data Types: Lists and Tuples</vt:lpstr>
      <vt:lpstr>Lists and Tuples</vt:lpstr>
      <vt:lpstr>Lists and Tuples</vt:lpstr>
      <vt:lpstr>Lists: Examples</vt:lpstr>
      <vt:lpstr>Lists: Examples</vt:lpstr>
      <vt:lpstr>Lists and Tuples</vt:lpstr>
      <vt:lpstr>Tuples</vt:lpstr>
      <vt:lpstr>Exercise: Lists and Tuples</vt:lpstr>
      <vt:lpstr>Exercise: Lists and Tuples</vt:lpstr>
      <vt:lpstr>Exercise: Lists and Tuples</vt:lpstr>
      <vt:lpstr>Data Types: Dictionaries</vt:lpstr>
      <vt:lpstr>Dictionaries</vt:lpstr>
      <vt:lpstr>Dictionaries</vt:lpstr>
      <vt:lpstr>Dictionaries: Examples</vt:lpstr>
      <vt:lpstr>Exercise: Dictionaries</vt:lpstr>
      <vt:lpstr>Exercise: Dictionaries</vt:lpstr>
      <vt:lpstr>Exercise: Dictionaries</vt:lpstr>
      <vt:lpstr>Exercise: Data Types</vt:lpstr>
      <vt:lpstr>Operators</vt:lpstr>
      <vt:lpstr>Operators Explained</vt:lpstr>
      <vt:lpstr>Operators Explained (Contd.)</vt:lpstr>
      <vt:lpstr>Operators – Arithmetic</vt:lpstr>
      <vt:lpstr>Arithmetic Operators</vt:lpstr>
      <vt:lpstr>Arithmetic Operator: Example</vt:lpstr>
      <vt:lpstr>Exercise: Arithmetic Operations</vt:lpstr>
      <vt:lpstr>Exercise: Arithmetic Operators</vt:lpstr>
      <vt:lpstr>Exercise: Solution</vt:lpstr>
      <vt:lpstr>Operators – Relational</vt:lpstr>
      <vt:lpstr>Relational Operators</vt:lpstr>
      <vt:lpstr>Exercise: Relational Operators</vt:lpstr>
      <vt:lpstr>Exercise: Solution</vt:lpstr>
      <vt:lpstr>Introduction to Flow Control</vt:lpstr>
      <vt:lpstr>Flow Control</vt:lpstr>
      <vt:lpstr>Flow Control</vt:lpstr>
      <vt:lpstr>Flow Control</vt:lpstr>
      <vt:lpstr>Flow Control: The if Statement</vt:lpstr>
      <vt:lpstr>Introducing the if Statement</vt:lpstr>
      <vt:lpstr>Flow Control: Password Example</vt:lpstr>
      <vt:lpstr>Exercise: if statement</vt:lpstr>
      <vt:lpstr>Exercise : if statement</vt:lpstr>
      <vt:lpstr>Exercise: Solution</vt:lpstr>
      <vt:lpstr>Flow Control: The for Statement</vt:lpstr>
      <vt:lpstr>Introducing the for Statement</vt:lpstr>
      <vt:lpstr>Flow Control: Password Example 2</vt:lpstr>
      <vt:lpstr>Introducing the range() function</vt:lpstr>
      <vt:lpstr>Exercise: for loops – FizzBuzz function</vt:lpstr>
      <vt:lpstr>Exercise: FizzBuzz</vt:lpstr>
      <vt:lpstr>Exercise : Solution</vt:lpstr>
      <vt:lpstr>Introduction to Flow Summary</vt:lpstr>
      <vt:lpstr>Operators Part 2</vt:lpstr>
      <vt:lpstr>Membership: Examples</vt:lpstr>
      <vt:lpstr>Identity: Examples</vt:lpstr>
      <vt:lpstr>Exercise: Membership operators</vt:lpstr>
      <vt:lpstr>Exercise: Membership operators</vt:lpstr>
      <vt:lpstr>Exercise: Membership operators</vt:lpstr>
      <vt:lpstr>Introduction to Functions</vt:lpstr>
      <vt:lpstr>Functions</vt:lpstr>
      <vt:lpstr>Functions</vt:lpstr>
      <vt:lpstr>Functions</vt:lpstr>
      <vt:lpstr>Functions: Example</vt:lpstr>
      <vt:lpstr>Exercise: Functions</vt:lpstr>
      <vt:lpstr>Introduction to Scope</vt:lpstr>
      <vt:lpstr>Scope</vt:lpstr>
      <vt:lpstr>Scope</vt:lpstr>
      <vt:lpstr>Scope: Example</vt:lpstr>
      <vt:lpstr>Scope: Example</vt:lpstr>
      <vt:lpstr>Scope</vt:lpstr>
      <vt:lpstr>Scope</vt:lpstr>
      <vt:lpstr>Introduction to Libraries</vt:lpstr>
      <vt:lpstr>Libraries, a.k.a Modules</vt:lpstr>
      <vt:lpstr>Libraries, a.k.a Modules</vt:lpstr>
      <vt:lpstr>Libraries, a.k.a Modules</vt:lpstr>
      <vt:lpstr>Libraries: Examples</vt:lpstr>
      <vt:lpstr>Exercise: Libraries</vt:lpstr>
      <vt:lpstr>Introduction to Debugging</vt:lpstr>
      <vt:lpstr>Debugging</vt:lpstr>
      <vt:lpstr>Debugging</vt:lpstr>
      <vt:lpstr>Debugging: Examples</vt:lpstr>
      <vt:lpstr>Exercise: Debugging</vt:lpstr>
      <vt:lpstr>Exercise: Debugging</vt:lpstr>
      <vt:lpstr>Exercise: Debugging Solution</vt:lpstr>
      <vt:lpstr>Introduction to File Handling</vt:lpstr>
      <vt:lpstr>File types</vt:lpstr>
      <vt:lpstr>File IO</vt:lpstr>
      <vt:lpstr>File IO</vt:lpstr>
      <vt:lpstr>File IO</vt:lpstr>
      <vt:lpstr>File IO: Path Examples</vt:lpstr>
      <vt:lpstr>File IO: File Operations</vt:lpstr>
      <vt:lpstr>File IO: File Operations</vt:lpstr>
      <vt:lpstr>File IO: File Operations</vt:lpstr>
      <vt:lpstr>File IO</vt:lpstr>
      <vt:lpstr>File IO: File Operations Examples</vt:lpstr>
      <vt:lpstr>Exercise: File Operations</vt:lpstr>
      <vt:lpstr>Exercise: File Operations</vt:lpstr>
      <vt:lpstr>Exercise: File Operations</vt:lpstr>
      <vt:lpstr>Introduction to Error Handling</vt:lpstr>
      <vt:lpstr>Error Handling</vt:lpstr>
      <vt:lpstr>Error Handling: Example</vt:lpstr>
      <vt:lpstr>Exercise: Error Handling</vt:lpstr>
      <vt:lpstr>Exercise: Debugging</vt:lpstr>
      <vt:lpstr>Exercise: Error Handling</vt:lpstr>
      <vt:lpstr>Introduction to Threading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Exercise: Threading</vt:lpstr>
      <vt:lpstr>Exercise: Threading</vt:lpstr>
      <vt:lpstr>Introduction to Cryptography</vt:lpstr>
      <vt:lpstr>Cryptography</vt:lpstr>
      <vt:lpstr>Cryptography</vt:lpstr>
      <vt:lpstr>Cryptography: Example</vt:lpstr>
      <vt:lpstr>Cryptography: Exercise</vt:lpstr>
      <vt:lpstr>Cryptography: Exercise</vt:lpstr>
      <vt:lpstr>Introduction to Regular Expressions</vt:lpstr>
      <vt:lpstr>Regular Expressions</vt:lpstr>
      <vt:lpstr>Regular Expressions</vt:lpstr>
      <vt:lpstr>Introduction to Databases</vt:lpstr>
      <vt:lpstr>Databases</vt:lpstr>
      <vt:lpstr>Databases</vt:lpstr>
      <vt:lpstr>Databases</vt:lpstr>
      <vt:lpstr>Databases</vt:lpstr>
      <vt:lpstr>Databases</vt:lpstr>
      <vt:lpstr>Databases</vt:lpstr>
      <vt:lpstr>Databases: Examples</vt:lpstr>
      <vt:lpstr>Databases: Examples</vt:lpstr>
      <vt:lpstr>Databases: Examples</vt:lpstr>
      <vt:lpstr>Databases: Examples</vt:lpstr>
      <vt:lpstr>Databases: Examples</vt:lpstr>
      <vt:lpstr>Exercise: Databases</vt:lpstr>
      <vt:lpstr>Exercise: Databases</vt:lpstr>
      <vt:lpstr>Exercise: Databases</vt:lpstr>
      <vt:lpstr>Introduction to the Stack and the Heap</vt:lpstr>
      <vt:lpstr>Stack and Heap</vt:lpstr>
      <vt:lpstr>Stack and Heap</vt:lpstr>
      <vt:lpstr>Stack and Heap</vt:lpstr>
      <vt:lpstr>Software Engineering: Developing in a Team</vt:lpstr>
      <vt:lpstr>Introduction to 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Introduction to Developing Collaboratively </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Introduction to Good Coding Practices</vt:lpstr>
      <vt:lpstr>Good Coding Practices</vt:lpstr>
      <vt:lpstr>Good Coding Practices</vt:lpstr>
      <vt:lpstr>Good Coding Practices</vt:lpstr>
      <vt:lpstr>Introduction to Secure Code Development</vt:lpstr>
      <vt:lpstr>Secure Code Development</vt:lpstr>
      <vt:lpstr>Secure Code Development</vt:lpstr>
      <vt:lpstr>Secure Code Development</vt:lpstr>
      <vt:lpstr>Secure Code Development</vt:lpstr>
      <vt:lpstr>Secure Code Development</vt:lpstr>
      <vt:lpstr>Introduction to Compiled vs Interpreted Languages</vt:lpstr>
      <vt:lpstr>Compiled vs Interpreted</vt:lpstr>
      <vt:lpstr>Compiled vs Interpreted</vt:lpstr>
      <vt:lpstr>Compiled vs Interpreted</vt:lpstr>
      <vt:lpstr>Introduction to Object Oriented Programming</vt:lpstr>
      <vt:lpstr>Object Oriented Programming</vt:lpstr>
      <vt:lpstr>Object Oriented Programming</vt:lpstr>
      <vt:lpstr>Object Oriented Programming</vt:lpstr>
      <vt:lpstr>Object Oriented Programming</vt:lpstr>
      <vt:lpstr>OOP : Encapsulation Example</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OOP: Exercise</vt:lpstr>
      <vt:lpstr>PowerPoint Presentation</vt:lpstr>
      <vt:lpstr>Strings: Python Methods</vt:lpstr>
      <vt:lpstr>Strings: Python Methods</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742</cp:revision>
  <dcterms:created xsi:type="dcterms:W3CDTF">2014-07-02T14:58:32Z</dcterms:created>
  <dcterms:modified xsi:type="dcterms:W3CDTF">2016-02-05T10:34:10Z</dcterms:modified>
</cp:coreProperties>
</file>