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7"/>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70" r:id="rId98"/>
    <p:sldId id="564" r:id="rId99"/>
    <p:sldId id="431" r:id="rId100"/>
    <p:sldId id="432" r:id="rId101"/>
    <p:sldId id="451"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571" r:id="rId119"/>
    <p:sldId id="572" r:id="rId120"/>
    <p:sldId id="445" r:id="rId121"/>
    <p:sldId id="447" r:id="rId122"/>
    <p:sldId id="537" r:id="rId123"/>
    <p:sldId id="448" r:id="rId124"/>
    <p:sldId id="450" r:id="rId125"/>
    <p:sldId id="449" r:id="rId126"/>
    <p:sldId id="538" r:id="rId127"/>
    <p:sldId id="573" r:id="rId128"/>
    <p:sldId id="574" r:id="rId129"/>
    <p:sldId id="502" r:id="rId130"/>
    <p:sldId id="327" r:id="rId131"/>
    <p:sldId id="329" r:id="rId132"/>
    <p:sldId id="330" r:id="rId133"/>
    <p:sldId id="577" r:id="rId134"/>
    <p:sldId id="328" r:id="rId135"/>
    <p:sldId id="420" r:id="rId136"/>
    <p:sldId id="575" r:id="rId137"/>
    <p:sldId id="576" r:id="rId138"/>
    <p:sldId id="507" r:id="rId139"/>
    <p:sldId id="333" r:id="rId140"/>
    <p:sldId id="335" r:id="rId141"/>
    <p:sldId id="339" r:id="rId142"/>
    <p:sldId id="337" r:id="rId143"/>
    <p:sldId id="505" r:id="rId144"/>
    <p:sldId id="506" r:id="rId145"/>
    <p:sldId id="508" r:id="rId146"/>
    <p:sldId id="504" r:id="rId147"/>
    <p:sldId id="338" r:id="rId148"/>
    <p:sldId id="341" r:id="rId149"/>
    <p:sldId id="344" r:id="rId150"/>
    <p:sldId id="347" r:id="rId151"/>
    <p:sldId id="346" r:id="rId152"/>
    <p:sldId id="343" r:id="rId153"/>
    <p:sldId id="350" r:id="rId154"/>
    <p:sldId id="521" r:id="rId155"/>
    <p:sldId id="523" r:id="rId156"/>
    <p:sldId id="509" r:id="rId157"/>
    <p:sldId id="348" r:id="rId158"/>
    <p:sldId id="349" r:id="rId159"/>
    <p:sldId id="421" r:id="rId160"/>
    <p:sldId id="526" r:id="rId161"/>
    <p:sldId id="525" r:id="rId162"/>
    <p:sldId id="510" r:id="rId163"/>
    <p:sldId id="409" r:id="rId164"/>
    <p:sldId id="412" r:id="rId165"/>
    <p:sldId id="410" r:id="rId166"/>
    <p:sldId id="413" r:id="rId167"/>
    <p:sldId id="414" r:id="rId168"/>
    <p:sldId id="415" r:id="rId169"/>
    <p:sldId id="417" r:id="rId170"/>
    <p:sldId id="416" r:id="rId171"/>
    <p:sldId id="419" r:id="rId172"/>
    <p:sldId id="464" r:id="rId173"/>
    <p:sldId id="411" r:id="rId174"/>
    <p:sldId id="511" r:id="rId175"/>
    <p:sldId id="452" r:id="rId176"/>
    <p:sldId id="460" r:id="rId177"/>
    <p:sldId id="461" r:id="rId178"/>
    <p:sldId id="462" r:id="rId179"/>
    <p:sldId id="463" r:id="rId180"/>
    <p:sldId id="512" r:id="rId181"/>
    <p:sldId id="465" r:id="rId182"/>
    <p:sldId id="453" r:id="rId183"/>
    <p:sldId id="513" r:id="rId184"/>
    <p:sldId id="454" r:id="rId185"/>
    <p:sldId id="540" r:id="rId186"/>
    <p:sldId id="539" r:id="rId187"/>
    <p:sldId id="466" r:id="rId188"/>
    <p:sldId id="467" r:id="rId189"/>
    <p:sldId id="468" r:id="rId190"/>
    <p:sldId id="469" r:id="rId191"/>
    <p:sldId id="470" r:id="rId192"/>
    <p:sldId id="471" r:id="rId193"/>
    <p:sldId id="475" r:id="rId194"/>
    <p:sldId id="476" r:id="rId195"/>
    <p:sldId id="472" r:id="rId196"/>
    <p:sldId id="457" r:id="rId197"/>
    <p:sldId id="474" r:id="rId198"/>
    <p:sldId id="514" r:id="rId199"/>
    <p:sldId id="473" r:id="rId200"/>
    <p:sldId id="541" r:id="rId201"/>
    <p:sldId id="477" r:id="rId202"/>
    <p:sldId id="555" r:id="rId203"/>
    <p:sldId id="515" r:id="rId204"/>
    <p:sldId id="455" r:id="rId205"/>
    <p:sldId id="542" r:id="rId206"/>
    <p:sldId id="478" r:id="rId207"/>
    <p:sldId id="543" r:id="rId208"/>
    <p:sldId id="480" r:id="rId209"/>
    <p:sldId id="479" r:id="rId210"/>
    <p:sldId id="545" r:id="rId211"/>
    <p:sldId id="544" r:id="rId212"/>
    <p:sldId id="516" r:id="rId213"/>
    <p:sldId id="546" r:id="rId214"/>
    <p:sldId id="550" r:id="rId215"/>
    <p:sldId id="456" r:id="rId216"/>
    <p:sldId id="547" r:id="rId217"/>
    <p:sldId id="481" r:id="rId218"/>
    <p:sldId id="551" r:id="rId219"/>
    <p:sldId id="482" r:id="rId220"/>
    <p:sldId id="580" r:id="rId221"/>
    <p:sldId id="582" r:id="rId222"/>
    <p:sldId id="552" r:id="rId223"/>
    <p:sldId id="517" r:id="rId224"/>
    <p:sldId id="458" r:id="rId225"/>
    <p:sldId id="548" r:id="rId226"/>
    <p:sldId id="549" r:id="rId227"/>
    <p:sldId id="518" r:id="rId228"/>
    <p:sldId id="483" r:id="rId229"/>
    <p:sldId id="553" r:id="rId230"/>
    <p:sldId id="527" r:id="rId231"/>
    <p:sldId id="528" r:id="rId232"/>
    <p:sldId id="529" r:id="rId233"/>
    <p:sldId id="519" r:id="rId234"/>
    <p:sldId id="459" r:id="rId235"/>
    <p:sldId id="484" r:id="rId236"/>
    <p:sldId id="486" r:id="rId237"/>
    <p:sldId id="520" r:id="rId238"/>
    <p:sldId id="487" r:id="rId239"/>
    <p:sldId id="554" r:id="rId240"/>
    <p:sldId id="488" r:id="rId241"/>
    <p:sldId id="530" r:id="rId242"/>
    <p:sldId id="492" r:id="rId243"/>
    <p:sldId id="531" r:id="rId244"/>
    <p:sldId id="532" r:id="rId245"/>
    <p:sldId id="489" r:id="rId246"/>
    <p:sldId id="493" r:id="rId247"/>
    <p:sldId id="490" r:id="rId248"/>
    <p:sldId id="494" r:id="rId249"/>
    <p:sldId id="533" r:id="rId250"/>
    <p:sldId id="491" r:id="rId251"/>
    <p:sldId id="495" r:id="rId252"/>
    <p:sldId id="579" r:id="rId253"/>
    <p:sldId id="578" r:id="rId254"/>
    <p:sldId id="429" r:id="rId255"/>
    <p:sldId id="430" r:id="rId2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339"/>
            <p14:sldId id="337"/>
            <p14:sldId id="505"/>
            <p14:sldId id="506"/>
            <p14:sldId id="508"/>
            <p14:sldId id="504"/>
            <p14:sldId id="338"/>
            <p14:sldId id="341"/>
            <p14:sldId id="344"/>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000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slide" Target="slides/slide253.xml"/><Relationship Id="rId259"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97</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a:t>
            </a:r>
            <a:r>
              <a:rPr lang="en-US" b="1" baseline="0" dirty="0" smtClean="0"/>
              <a:t>Functions</a:t>
            </a:r>
            <a:endParaRPr lang="en-US" b="1" baseline="0" dirty="0" smtClean="0"/>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While Loop</a:t>
            </a:r>
            <a:endParaRPr lang="en-GB" b="0" dirty="0" smtClean="0"/>
          </a:p>
          <a:p>
            <a:endParaRPr lang="en-GB" b="0" dirty="0" smtClean="0"/>
          </a:p>
          <a:p>
            <a:r>
              <a:rPr lang="en-GB" b="0" dirty="0" smtClean="0"/>
              <a:t>This was</a:t>
            </a:r>
            <a:r>
              <a:rPr lang="en-GB" b="0" baseline="0" dirty="0" smtClean="0"/>
              <a:t> deliberately written without a while loop since it’s not been taught.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119</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p>
          <a:p>
            <a:endParaRPr lang="en-GB" dirty="0" smtClean="0"/>
          </a:p>
          <a:p>
            <a:r>
              <a:rPr lang="en-GB" dirty="0" smtClean="0"/>
              <a:t>There</a:t>
            </a:r>
            <a:r>
              <a:rPr lang="en-GB" baseline="0" dirty="0" smtClean="0"/>
              <a:t> are many libraries publicly available on the Internet, through a variety of distribution platforms.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key to this</a:t>
            </a:r>
            <a:r>
              <a:rPr lang="en-GB" baseline="0" dirty="0" smtClean="0"/>
              <a:t> exercise is iterating over a string and somehow selecting a colour variation to output.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142</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171</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the students</a:t>
            </a:r>
            <a:r>
              <a:rPr lang="en-GB" baseline="0" dirty="0" smtClean="0"/>
              <a:t> do these examples with the database and files they should be provided with. This should set them up with the required knowledge to complete the exercise at the end.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a:t>
            </a:r>
            <a:r>
              <a:rPr lang="en-US" dirty="0" smtClean="0"/>
              <a:t>functions, w</a:t>
            </a:r>
            <a:r>
              <a:rPr lang="en-US" dirty="0" smtClean="0"/>
              <a:t>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 The first time in we need to use the first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(results, ceiling)</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results,ceiling</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a:t>
            </a:r>
            <a:r>
              <a:rPr lang="en-US" dirty="0" smtClean="0">
                <a:solidFill>
                  <a:srgbClr val="000000"/>
                </a:solidFill>
                <a:cs typeface="Courier New" panose="02070309020205020404" pitchFamily="49" charset="0"/>
              </a:rPr>
              <a:t>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from</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solidFill>
                <a:srgbClr val="000000"/>
              </a:solidFill>
              <a:latin typeface="Courier New" panose="02070309020205020404" pitchFamily="49" charset="0"/>
              <a:cs typeface="Courier New" panose="02070309020205020404" pitchFamily="49" charset="0"/>
            </a:endParaRP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a:t>
            </a:r>
            <a:r>
              <a:rPr lang="en-US" dirty="0" smtClean="0"/>
              <a:t>ways</a:t>
            </a:r>
          </a:p>
          <a:p>
            <a:pPr lvl="1"/>
            <a:r>
              <a:rPr lang="en-US" dirty="0" smtClean="0"/>
              <a:t>File extension indicates data structure</a:t>
            </a:r>
          </a:p>
          <a:p>
            <a:pPr lvl="1"/>
            <a:r>
              <a:rPr lang="en-US" dirty="0" smtClean="0"/>
              <a:t>Allows </a:t>
            </a:r>
            <a:r>
              <a:rPr lang="en-US" dirty="0" smtClean="0"/>
              <a:t>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endParaRPr lang="en-US" dirty="0" smtClean="0"/>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a:t>
            </a:r>
            <a:r>
              <a:rPr lang="en-US" dirty="0" smtClean="0"/>
              <a:t>glob</a:t>
            </a:r>
            <a:r>
              <a:rPr lang="en-US" dirty="0" smtClean="0"/>
              <a:t> </a:t>
            </a:r>
            <a:r>
              <a:rPr lang="en-US" dirty="0" smtClean="0"/>
              <a:t>module</a:t>
            </a:r>
          </a:p>
          <a:p>
            <a:pPr lvl="1"/>
            <a:r>
              <a:rPr lang="en-US" dirty="0" smtClean="0"/>
              <a:t>The glob module returns filenames</a:t>
            </a:r>
          </a:p>
          <a:p>
            <a:pPr lvl="1"/>
            <a:r>
              <a:rPr lang="en-US" dirty="0" smtClean="0"/>
              <a:t>Complex pattern matching can be used</a:t>
            </a:r>
            <a:endParaRPr lang="en-US" dirty="0" smtClean="0"/>
          </a:p>
          <a:p>
            <a:pPr lvl="1"/>
            <a:r>
              <a:rPr lang="en-US" dirty="0" smtClean="0"/>
              <a:t>Other languages have similar libraries</a:t>
            </a:r>
            <a:endParaRPr lang="en-US" dirty="0" smtClean="0"/>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smtClean="0">
                <a:solidFill>
                  <a:srgbClr val="000000"/>
                </a:solidFill>
                <a:latin typeface="Courier New" panose="02070309020205020404" pitchFamily="49" charset="0"/>
                <a:cs typeface="Courier New" panose="02070309020205020404" pitchFamily="49" charset="0"/>
              </a:rPr>
              <a:t>open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2"/>
            <a:r>
              <a:rPr lang="en-US" dirty="0" smtClean="0"/>
              <a:t>name – file name to be </a:t>
            </a:r>
            <a:r>
              <a:rPr lang="en-US" dirty="0" smtClean="0"/>
              <a:t>opened</a:t>
            </a:r>
          </a:p>
          <a:p>
            <a:pPr lvl="2"/>
            <a:r>
              <a:rPr lang="en-US" dirty="0" smtClean="0"/>
              <a:t>Defaults to read mode</a:t>
            </a:r>
          </a:p>
          <a:p>
            <a:pPr lvl="2"/>
            <a:r>
              <a:rPr lang="en-US" dirty="0" smtClean="0"/>
              <a:t>Other modes can be chosen</a:t>
            </a:r>
          </a:p>
          <a:p>
            <a:pPr lvl="2"/>
            <a:r>
              <a:rPr lang="en-US" dirty="0" smtClean="0"/>
              <a:t>Returns an object</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r>
              <a:rPr lang="en-US" dirty="0" smtClean="0"/>
              <a:t>”</a:t>
            </a:r>
            <a:endParaRPr lang="en-US" dirty="0" smtClean="0"/>
          </a:p>
          <a:p>
            <a:pPr lvl="1"/>
            <a:r>
              <a:rPr lang="en-US" dirty="0" smtClean="0"/>
              <a:t>A thread </a:t>
            </a:r>
            <a:r>
              <a:rPr lang="en-US" dirty="0" smtClean="0"/>
              <a:t>continues until its run() method terminates</a:t>
            </a:r>
          </a:p>
          <a:p>
            <a:pPr lvl="1"/>
            <a:r>
              <a:rPr lang="en-US" dirty="0" smtClean="0"/>
              <a:t>Threads </a:t>
            </a:r>
            <a:r>
              <a:rPr lang="en-US" dirty="0" smtClean="0"/>
              <a:t>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a:t>
            </a:r>
            <a:r>
              <a:rPr lang="en-US" dirty="0" smtClean="0"/>
              <a:t>returns</a:t>
            </a:r>
            <a:endParaRPr lang="en-US" dirty="0" smtClean="0"/>
          </a:p>
          <a:p>
            <a:pPr lvl="2"/>
            <a:r>
              <a:rPr lang="en-US" i="1" dirty="0" err="1" smtClean="0"/>
              <a:t>args</a:t>
            </a:r>
            <a:r>
              <a:rPr lang="en-US" i="1" dirty="0" smtClean="0"/>
              <a:t> </a:t>
            </a:r>
            <a:r>
              <a:rPr lang="en-US" dirty="0" smtClean="0"/>
              <a:t>is a tuple of </a:t>
            </a:r>
            <a:r>
              <a:rPr lang="en-US" dirty="0" smtClean="0"/>
              <a:t>arguments</a:t>
            </a:r>
            <a:endParaRPr lang="en-US" dirty="0" smtClean="0"/>
          </a:p>
          <a:p>
            <a:pPr lvl="2"/>
            <a:r>
              <a:rPr lang="en-US" dirty="0" smtClean="0"/>
              <a:t>Returns the thread </a:t>
            </a:r>
            <a:r>
              <a:rPr lang="en-US" dirty="0" smtClean="0"/>
              <a:t>identifier</a:t>
            </a:r>
            <a:endParaRPr lang="en-US" dirty="0" smtClean="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a:t>
            </a:r>
            <a:r>
              <a:rPr lang="en-US" dirty="0" smtClean="0"/>
              <a:t>wait</a:t>
            </a:r>
            <a:endParaRPr lang="en-US" dirty="0" smtClean="0"/>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a:t>
            </a:r>
            <a:r>
              <a:rPr lang="en-US" dirty="0" smtClean="0"/>
              <a:t>target thread </a:t>
            </a:r>
            <a:r>
              <a:rPr lang="en-US" dirty="0" smtClean="0"/>
              <a:t>object terminates</a:t>
            </a:r>
          </a:p>
          <a:p>
            <a:pPr lvl="2"/>
            <a:r>
              <a:rPr lang="en-US" i="1" dirty="0" smtClean="0"/>
              <a:t>timeout</a:t>
            </a:r>
            <a:r>
              <a:rPr lang="en-US" dirty="0" smtClean="0"/>
              <a:t> is </a:t>
            </a:r>
            <a:r>
              <a:rPr lang="en-US" dirty="0" smtClean="0"/>
              <a:t>the </a:t>
            </a:r>
            <a:r>
              <a:rPr lang="en-US" dirty="0" smtClean="0"/>
              <a:t>number of seconds </a:t>
            </a:r>
            <a:r>
              <a:rPr lang="en-US" dirty="0" smtClean="0"/>
              <a:t>to wait for</a:t>
            </a:r>
            <a:endParaRPr lang="en-US" dirty="0" smtClean="0"/>
          </a:p>
          <a:p>
            <a:pPr lvl="2"/>
            <a:r>
              <a:rPr lang="en-US" dirty="0" smtClean="0"/>
              <a:t>A </a:t>
            </a:r>
            <a:r>
              <a:rPr lang="en-US" dirty="0" smtClean="0"/>
              <a:t>thread can be joined many </a:t>
            </a:r>
            <a:r>
              <a:rPr lang="en-US" dirty="0" smtClean="0"/>
              <a:t>times</a:t>
            </a:r>
            <a:endParaRPr lang="en-US" dirty="0" smtClean="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a:t>
            </a:r>
            <a:r>
              <a:rPr lang="en-US" dirty="0" smtClean="0"/>
              <a:t>wants to </a:t>
            </a:r>
            <a:r>
              <a:rPr lang="en-US" dirty="0" smtClean="0"/>
              <a:t>interact with another</a:t>
            </a:r>
            <a:r>
              <a:rPr lang="en-US" dirty="0" smtClean="0"/>
              <a:t>?</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a:t>
            </a:r>
            <a:r>
              <a:rPr lang="en-US" dirty="0" smtClean="0"/>
              <a:t>objects</a:t>
            </a:r>
            <a:endParaRPr lang="en-US" dirty="0" smtClean="0"/>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a:t>
            </a:r>
            <a:r>
              <a:rPr lang="en-US" dirty="0" smtClean="0"/>
              <a:t>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a:t>
            </a:r>
            <a:r>
              <a:rPr lang="en-US" dirty="0" smtClean="0"/>
              <a:t>flag</a:t>
            </a:r>
          </a:p>
          <a:p>
            <a:pPr lvl="1"/>
            <a:r>
              <a:rPr lang="en-US" dirty="0" smtClean="0"/>
              <a:t>blocks </a:t>
            </a:r>
            <a:r>
              <a:rPr lang="en-US" dirty="0" smtClean="0"/>
              <a:t>until flag is true or until </a:t>
            </a:r>
            <a:r>
              <a:rPr lang="en-US" dirty="0" smtClean="0"/>
              <a:t>timeout</a:t>
            </a:r>
            <a:endParaRPr lang="en-US" dirty="0" smtClean="0"/>
          </a:p>
          <a:p>
            <a:pPr lvl="1"/>
            <a:r>
              <a:rPr lang="en-US" dirty="0" smtClean="0"/>
              <a:t>Allows one thread to signal an </a:t>
            </a:r>
            <a:r>
              <a:rPr lang="en-US" dirty="0" smtClean="0"/>
              <a:t>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a:t>
            </a:r>
            <a:r>
              <a:rPr lang="en-US" dirty="0" smtClean="0"/>
              <a:t>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a:t>
            </a:r>
            <a:r>
              <a:rPr lang="en-US" dirty="0" smtClean="0"/>
              <a:t>in Python</a:t>
            </a:r>
          </a:p>
          <a:p>
            <a:pPr lvl="1"/>
            <a:r>
              <a:rPr lang="en-US" i="1" dirty="0" err="1" smtClean="0"/>
              <a:t>hashlib</a:t>
            </a:r>
            <a:r>
              <a:rPr lang="en-US" i="1" dirty="0" smtClean="0"/>
              <a:t> </a:t>
            </a:r>
            <a:r>
              <a:rPr lang="en-US" dirty="0" smtClean="0"/>
              <a:t>for hashing</a:t>
            </a:r>
          </a:p>
          <a:p>
            <a:pPr lvl="1"/>
            <a:r>
              <a:rPr lang="en-US" dirty="0" err="1" smtClean="0"/>
              <a:t>PyCrypto</a:t>
            </a:r>
            <a:r>
              <a:rPr lang="en-US" dirty="0" smtClean="0"/>
              <a:t> </a:t>
            </a:r>
            <a:r>
              <a:rPr lang="en-US" dirty="0" smtClean="0"/>
              <a:t>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85000" lnSpcReduction="1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Consistency </a:t>
            </a:r>
            <a:r>
              <a:rPr lang="en-US" dirty="0" smtClean="0"/>
              <a:t>is sacrificed for availability and speed</a:t>
            </a:r>
          </a:p>
          <a:p>
            <a:pPr lvl="1"/>
            <a:r>
              <a:rPr lang="en-US" dirty="0" smtClean="0"/>
              <a:t>Scales well “horizontally”</a:t>
            </a:r>
            <a:endParaRPr lang="en-US" dirty="0" smtClean="0"/>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a:t>
            </a:r>
            <a:r>
              <a:rPr lang="en-US" dirty="0" smtClean="0"/>
              <a:t>developers</a:t>
            </a:r>
            <a:endParaRPr lang="en-US" dirty="0" smtClean="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endParaRPr lang="en-US" dirty="0"/>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endParaRPr lang="en-GB"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a:t>
            </a:r>
            <a:r>
              <a:rPr lang="en-US" dirty="0" smtClean="0"/>
              <a:t>variable </a:t>
            </a:r>
            <a:r>
              <a:rPr lang="en-US" dirty="0" smtClean="0"/>
              <a:t>name prefixed with an </a:t>
            </a:r>
            <a:r>
              <a:rPr lang="en-US" dirty="0" smtClean="0"/>
              <a:t>underscore is treated </a:t>
            </a:r>
            <a:r>
              <a:rPr lang="en-US" dirty="0" smtClean="0"/>
              <a:t>as non-public</a:t>
            </a:r>
          </a:p>
          <a:p>
            <a:pPr lvl="1"/>
            <a:r>
              <a:rPr lang="en-US" dirty="0" smtClean="0"/>
              <a:t>A </a:t>
            </a:r>
            <a:r>
              <a:rPr lang="en-US" dirty="0" smtClean="0"/>
              <a:t>variable </a:t>
            </a:r>
            <a:r>
              <a:rPr lang="en-US" dirty="0" smtClean="0"/>
              <a:t>name prefixed with </a:t>
            </a:r>
            <a:r>
              <a:rPr lang="en-US" b="1" dirty="0" smtClean="0"/>
              <a:t>at least two leading underscores</a:t>
            </a:r>
            <a:r>
              <a:rPr lang="en-US" dirty="0" smtClean="0"/>
              <a:t> </a:t>
            </a:r>
            <a:r>
              <a:rPr lang="en-US" dirty="0" smtClean="0"/>
              <a:t>is </a:t>
            </a:r>
            <a:r>
              <a:rPr lang="en-US" dirty="0" smtClean="0"/>
              <a:t>subject to </a:t>
            </a:r>
            <a:r>
              <a:rPr lang="en-US" i="1" dirty="0" smtClean="0"/>
              <a:t>name mangling</a:t>
            </a:r>
            <a:endParaRPr lang="en-US" dirty="0" smtClean="0"/>
          </a:p>
          <a:p>
            <a:pPr lvl="1"/>
            <a:r>
              <a:rPr lang="en-US" dirty="0" smtClean="0"/>
              <a:t>Name mangling </a:t>
            </a:r>
            <a:r>
              <a:rPr lang="en-US" dirty="0" smtClean="0"/>
              <a:t>raises </a:t>
            </a:r>
            <a:r>
              <a:rPr lang="en-US" dirty="0" smtClean="0"/>
              <a:t>an error if a programmer attempts to access </a:t>
            </a:r>
            <a:r>
              <a:rPr lang="en-US" dirty="0" smtClean="0"/>
              <a:t>the variable directly</a:t>
            </a:r>
            <a:endParaRPr lang="en-US" dirty="0" smtClean="0"/>
          </a:p>
          <a:p>
            <a:pPr lvl="1"/>
            <a:r>
              <a:rPr lang="en-US" dirty="0" smtClean="0"/>
              <a:t>It </a:t>
            </a:r>
            <a:r>
              <a:rPr lang="en-US" dirty="0" smtClean="0"/>
              <a:t>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endParaRPr lang="en-US" dirty="0" smtClean="0"/>
          </a:p>
          <a:p>
            <a:r>
              <a:rPr lang="en-US" dirty="0" smtClean="0"/>
              <a:t>Modify </a:t>
            </a:r>
            <a:r>
              <a:rPr lang="en-US" dirty="0" smtClean="0"/>
              <a:t>the </a:t>
            </a:r>
            <a:r>
              <a:rPr lang="en-US" dirty="0" smtClean="0"/>
              <a:t>example </a:t>
            </a:r>
            <a:r>
              <a:rPr lang="en-US" dirty="0" smtClean="0"/>
              <a:t>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a:t>
            </a:r>
            <a:r>
              <a:rPr lang="en-US" dirty="0" smtClean="0"/>
              <a:t>Car</a:t>
            </a:r>
            <a:endParaRPr lang="en-US" dirty="0" smtClean="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11981" y="1628800"/>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17556</TotalTime>
  <Words>15075</Words>
  <Application>Microsoft Office PowerPoint</Application>
  <PresentationFormat>Widescreen</PresentationFormat>
  <Paragraphs>3057</Paragraphs>
  <Slides>255</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255</vt:i4>
      </vt:variant>
    </vt:vector>
  </HeadingPairs>
  <TitlesOfParts>
    <vt:vector size="261"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811</cp:revision>
  <dcterms:created xsi:type="dcterms:W3CDTF">2014-07-02T14:58:32Z</dcterms:created>
  <dcterms:modified xsi:type="dcterms:W3CDTF">2016-02-05T16:21:21Z</dcterms:modified>
</cp:coreProperties>
</file>