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8"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2152" autoAdjust="0"/>
  </p:normalViewPr>
  <p:slideViewPr>
    <p:cSldViewPr>
      <p:cViewPr varScale="1">
        <p:scale>
          <a:sx n="84" d="100"/>
          <a:sy n="84" d="100"/>
        </p:scale>
        <p:origin x="125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24/02/2016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dirty="0" smtClean="0"/>
              <a:t>:</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t>
            </a:r>
            <a:r>
              <a:rPr lang="en-GB" i="0" baseline="0" dirty="0" smtClean="0"/>
              <a:t>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a:t>
            </a:r>
            <a:r>
              <a:rPr lang="en-GB" b="0" baseline="0" dirty="0" smtClean="0"/>
              <a:t>be </a:t>
            </a:r>
            <a:r>
              <a:rPr lang="en-GB" b="0" baseline="0" dirty="0" smtClean="0"/>
              <a:t>trying to call the containing class. However, mutable </a:t>
            </a:r>
            <a:r>
              <a:rPr lang="en-GB" b="0" baseline="0" dirty="0" err="1" smtClean="0"/>
              <a:t>globals</a:t>
            </a:r>
            <a:r>
              <a:rPr lang="en-GB" b="0" baseline="0" dirty="0" smtClean="0"/>
              <a:t> are dangerous since they can be </a:t>
            </a:r>
            <a:r>
              <a:rPr lang="en-GB" b="0" baseline="0" dirty="0" smtClean="0"/>
              <a:t>changed by </a:t>
            </a:r>
            <a:r>
              <a:rPr lang="en-GB" b="0" baseline="0" dirty="0" smtClean="0"/>
              <a:t>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a:t>
            </a:r>
            <a:r>
              <a:rPr lang="en-GB" baseline="0" dirty="0" smtClean="0"/>
              <a:t>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endParaRPr lang="en-GB" b="0" dirty="0" smtClean="0"/>
          </a:p>
          <a:p>
            <a:pPr marL="457200" lvl="1" indent="0">
              <a:buFont typeface="Arial" panose="020B0604020202020204" pitchFamily="34" charset="0"/>
              <a:buNone/>
            </a:pPr>
            <a:r>
              <a:rPr lang="en-GB" b="0" dirty="0" smtClean="0"/>
              <a:t>A problem with the appearance of the </a:t>
            </a:r>
            <a:r>
              <a:rPr lang="en-GB" b="0" dirty="0" smtClean="0"/>
              <a:t>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a:t>
            </a:r>
            <a:r>
              <a:rPr lang="en-GB" b="0" baseline="0" dirty="0" smtClean="0"/>
              <a:t>Bugs</a:t>
            </a:r>
            <a:endParaRPr lang="en-GB" b="0" baseline="0" dirty="0" smtClean="0"/>
          </a:p>
          <a:p>
            <a:pPr marL="457200" lvl="1" indent="0">
              <a:buFont typeface="Arial" panose="020B0604020202020204" pitchFamily="34" charset="0"/>
              <a:buNone/>
            </a:pPr>
            <a:r>
              <a:rPr lang="en-GB" b="0" dirty="0" smtClean="0"/>
              <a:t>The software works but produces unexpected </a:t>
            </a:r>
            <a:r>
              <a:rPr lang="en-GB" b="0" dirty="0" smtClean="0"/>
              <a:t>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a:t>
            </a:r>
            <a:r>
              <a:rPr lang="en-GB" b="0" dirty="0" smtClean="0"/>
              <a:t>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application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they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a:t>
            </a:r>
            <a:r>
              <a:rPr lang="en-GB" baseline="0" dirty="0" smtClean="0"/>
              <a:t>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of a line of code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complex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a:t>
            </a:r>
            <a:r>
              <a:rPr lang="en-US" b="0" baseline="0" dirty="0" smtClean="0">
                <a:solidFill>
                  <a:srgbClr val="FF0000"/>
                </a:solidFill>
              </a:rPr>
              <a:t>bulk </a:t>
            </a:r>
            <a:r>
              <a:rPr lang="en-US" b="0" baseline="0" dirty="0" smtClean="0">
                <a:solidFill>
                  <a:srgbClr val="FF0000"/>
                </a:solidFill>
              </a:rPr>
              <a:t>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a:t>
            </a:r>
            <a:r>
              <a:rPr lang="en-GB" baseline="0" dirty="0" smtClean="0"/>
              <a:t>thought of as </a:t>
            </a:r>
            <a:r>
              <a:rPr lang="en-GB" baseline="0" dirty="0" smtClean="0"/>
              <a:t>boxes in </a:t>
            </a:r>
            <a:r>
              <a:rPr lang="en-GB" baseline="0" dirty="0" smtClean="0"/>
              <a:t>memory where we </a:t>
            </a:r>
            <a:r>
              <a:rPr lang="en-GB" baseline="0" dirty="0" smtClean="0"/>
              <a:t>can store various types of data. Boxes – variables – can be empty, or can hold a value. Their contents can be inspected, or changed. When they’re not needed any more, they’re </a:t>
            </a:r>
            <a:r>
              <a:rPr lang="en-GB" baseline="0" dirty="0" smtClean="0"/>
              <a:t>recycled, freeing memory </a:t>
            </a:r>
            <a:r>
              <a:rPr lang="en-GB" baseline="0" dirty="0" smtClean="0"/>
              <a:t>for use by another function, module or application.</a:t>
            </a:r>
          </a:p>
          <a:p>
            <a:endParaRPr lang="en-GB" baseline="0" dirty="0" smtClean="0"/>
          </a:p>
          <a:p>
            <a:r>
              <a:rPr lang="en-GB" baseline="0" dirty="0" smtClean="0"/>
              <a:t>Variables are useful because without the ability to store and act upon data, we cannot write </a:t>
            </a:r>
            <a:r>
              <a:rPr lang="en-GB" baseline="0" dirty="0" smtClean="0"/>
              <a:t>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endParaRPr lang="en-GB" baseline="0" dirty="0" smtClean="0"/>
          </a:p>
          <a:p>
            <a:endParaRPr lang="en-GB" baseline="0" dirty="0" smtClean="0"/>
          </a:p>
          <a:p>
            <a:r>
              <a:rPr lang="en-GB" baseline="0" dirty="0" smtClean="0"/>
              <a:t>We have already seen variables in use in previous examples. We can consider a variable assignment like a simple algebraic expression, e.g. x = 3</a:t>
            </a:r>
            <a:r>
              <a:rPr lang="en-GB" baseline="0" dirty="0" smtClean="0"/>
              <a:t>.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t>
            </a:r>
            <a:r>
              <a:rPr lang="en-GB" baseline="0" dirty="0" smtClean="0"/>
              <a:t>added </a:t>
            </a:r>
            <a:r>
              <a:rPr lang="en-GB" baseline="0" dirty="0" smtClean="0"/>
              <a:t>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a:t>
            </a:r>
            <a:r>
              <a:rPr lang="en-GB" baseline="0" dirty="0" smtClean="0"/>
              <a:t>cast </a:t>
            </a:r>
            <a:r>
              <a:rPr lang="en-GB" baseline="0" dirty="0" smtClean="0"/>
              <a:t>as </a:t>
            </a:r>
            <a:r>
              <a:rPr lang="en-GB" baseline="0" dirty="0" smtClean="0"/>
              <a:t>an </a:t>
            </a:r>
            <a:r>
              <a:rPr lang="en-GB" baseline="0" dirty="0" smtClean="0"/>
              <a:t>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a:t>
            </a:r>
            <a:r>
              <a:rPr lang="en-GB" baseline="0" dirty="0" smtClean="0"/>
              <a:t>Most of our user </a:t>
            </a:r>
            <a:r>
              <a:rPr lang="en-GB" baseline="0" dirty="0" smtClean="0"/>
              <a:t>input data will come in the form of a string, and in many cases it is </a:t>
            </a:r>
            <a:r>
              <a:rPr lang="en-GB" baseline="0" dirty="0" smtClean="0"/>
              <a:t>easier </a:t>
            </a:r>
            <a:r>
              <a:rPr lang="en-GB" baseline="0" dirty="0" smtClean="0"/>
              <a:t>–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r>
              <a:rPr lang="en-GB" baseline="0" dirty="0" smtClean="0"/>
              <a:t>.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 parameter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a:t>
            </a:r>
            <a:r>
              <a:rPr lang="en-GB" b="1" baseline="0" dirty="0" smtClean="0"/>
              <a:t>Methods</a:t>
            </a:r>
            <a:endParaRPr lang="en-GB" b="1" dirty="0" smtClean="0"/>
          </a:p>
          <a:p>
            <a:endParaRPr lang="en-GB" dirty="0" smtClean="0"/>
          </a:p>
          <a:p>
            <a:r>
              <a:rPr lang="en-GB" dirty="0" smtClean="0"/>
              <a:t>Most objects </a:t>
            </a:r>
            <a:r>
              <a:rPr lang="en-GB" baseline="0" dirty="0" smtClean="0"/>
              <a:t>have </a:t>
            </a:r>
            <a:r>
              <a:rPr lang="en-GB" baseline="0" dirty="0" smtClean="0"/>
              <a:t>associated methods </a:t>
            </a:r>
            <a:r>
              <a:rPr lang="en-GB" baseline="0" dirty="0" smtClean="0"/>
              <a:t>that </a:t>
            </a:r>
            <a:r>
              <a:rPr lang="en-GB" baseline="0" dirty="0" smtClean="0"/>
              <a:t>make common operations easier. For strings, many methods are concerned with manipulation or conversion. For example, you might wish to </a:t>
            </a:r>
            <a:r>
              <a:rPr lang="en-GB" baseline="0" dirty="0" smtClean="0"/>
              <a:t>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a:t>
            </a:r>
            <a:r>
              <a:rPr lang="en-GB" dirty="0" smtClean="0"/>
              <a:t>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r>
              <a:rPr lang="en-GB" baseline="0" dirty="0" smtClean="0"/>
              <a:t>.</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r>
              <a:rPr lang="en-GB" baseline="0" dirty="0" smtClean="0"/>
              <a:t>.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r>
              <a:rPr lang="en-GB" baseline="0" dirty="0" smtClean="0"/>
              <a:t>. They can be used as to represent ‘yes’ and ‘no’, as flags, or switches, or to store preferences. Booleans are as integral and important a tool as strings and numbers.</a:t>
            </a:r>
            <a:endParaRPr lang="en-GB" baseline="0"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operator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a:t>
            </a:r>
            <a:r>
              <a:rPr lang="en-GB" dirty="0" smtClean="0"/>
              <a:t>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r>
              <a:rPr lang="en-GB" i="0" baseline="0" dirty="0" smtClean="0"/>
              <a:t>. In this way, we can store convenient and simple representations of complex objects.</a:t>
            </a:r>
            <a:endParaRPr lang="en-GB" i="0" baseline="0" dirty="0" smtClean="0"/>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r>
              <a:rPr lang="en-GB" i="0" baseline="0" dirty="0" smtClean="0"/>
              <a: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a:t>
            </a:r>
            <a:r>
              <a:rPr lang="en-GB" dirty="0" smtClean="0"/>
              <a:t>with other</a:t>
            </a:r>
            <a:r>
              <a:rPr lang="en-GB" baseline="0" dirty="0" smtClean="0"/>
              <a:t> data types, </a:t>
            </a:r>
            <a:r>
              <a:rPr lang="en-GB" baseline="0" dirty="0" smtClean="0"/>
              <a:t>built-in methods </a:t>
            </a:r>
            <a:r>
              <a:rPr lang="en-GB" baseline="0" dirty="0" smtClean="0"/>
              <a:t>are available to simplify common operations </a:t>
            </a:r>
            <a:r>
              <a:rPr lang="en-GB" baseline="0" dirty="0" smtClean="0"/>
              <a:t>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a:t>
            </a:r>
            <a:r>
              <a:rPr lang="en-GB" dirty="0" smtClean="0"/>
              <a:t>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r>
              <a:rPr lang="en-GB" baseline="0" dirty="0" smtClean="0"/>
              <a:t>.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endParaRPr lang="en-GB" baseline="0" dirty="0" smtClean="0"/>
          </a:p>
          <a:p>
            <a:endParaRPr lang="en-GB" baseline="0" dirty="0" smtClean="0"/>
          </a:p>
          <a:p>
            <a:r>
              <a:rPr lang="en-GB" baseline="0" dirty="0" smtClean="0"/>
              <a:t>Since dictionaries, like lists and tuples, permit objects as values, it is possible to create complex data models by storing lists, tuples – or any other object type – against </a:t>
            </a:r>
            <a:r>
              <a:rPr lang="en-GB" baseline="0" dirty="0" smtClean="0"/>
              <a:t>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a:t>
            </a:r>
            <a:r>
              <a:rPr lang="en-GB" dirty="0" smtClean="0"/>
              <a:t>probably</a:t>
            </a:r>
            <a:r>
              <a:rPr lang="en-GB" baseline="0" dirty="0" smtClean="0"/>
              <a:t> </a:t>
            </a:r>
            <a:r>
              <a:rPr lang="en-GB" baseline="0" dirty="0" smtClean="0"/>
              <a:t>familiar to us from mathematics. In programming, however, we consider more operators than the simple equality, inequality, and comparison operators that we are used to seeing</a:t>
            </a:r>
            <a:r>
              <a:rPr lang="en-GB" baseline="0" dirty="0" smtClean="0"/>
              <a:t>.</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r>
              <a:rPr lang="en-GB" baseline="0" dirty="0" smtClean="0"/>
              <a: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endParaRPr lang="en-US" b="0" baseline="0" dirty="0" smtClean="0"/>
          </a:p>
          <a:p>
            <a:endParaRPr lang="en-US" b="0" baseline="0" dirty="0" smtClean="0"/>
          </a:p>
          <a:p>
            <a:r>
              <a:rPr lang="en-US" b="0" baseline="0" dirty="0" smtClean="0"/>
              <a:t>To </a:t>
            </a:r>
            <a:r>
              <a:rPr lang="en-US" b="0" baseline="0" dirty="0" smtClean="0"/>
              <a:t>put that into a real life example, we can compare a computer program to a set of directions to a given location. If </a:t>
            </a:r>
            <a:r>
              <a:rPr lang="en-US" b="0" i="1" baseline="0" dirty="0" smtClean="0"/>
              <a:t>written correctly</a:t>
            </a:r>
            <a:r>
              <a:rPr lang="en-US" b="0" baseline="0" dirty="0" smtClean="0"/>
              <a:t> </a:t>
            </a:r>
            <a:r>
              <a:rPr lang="en-US" b="0" baseline="0" dirty="0" smtClean="0"/>
              <a:t>and </a:t>
            </a:r>
            <a:r>
              <a:rPr lang="en-US" b="0" baseline="0" dirty="0" smtClean="0"/>
              <a:t>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r>
              <a:rPr lang="en-US" b="0" baseline="0" dirty="0" smtClean="0"/>
              <a: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r>
              <a:rPr lang="en-GB" baseline="0" dirty="0" smtClean="0"/>
              <a:t>. We have already seen how Boolean variables and operators can be used in expressions, and how expressions can return Boolean values. These are the features we will use to build our flow control logic.</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r>
              <a:rPr lang="en-GB" baseline="0" dirty="0" smtClean="0"/>
              <a:t>. By creating repeatable code blocks, we avoid having to write the same code over and over, and can split our code into more manageable chunks.</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a:t>
            </a:r>
            <a:r>
              <a:rPr lang="en-US" b="0" baseline="0" dirty="0" smtClean="0"/>
              <a:t>While </a:t>
            </a:r>
            <a:r>
              <a:rPr lang="en-US" b="0" baseline="0" dirty="0" smtClean="0"/>
              <a:t>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a:t>
            </a:r>
            <a:r>
              <a:rPr lang="en-GB" baseline="0" dirty="0" smtClean="0"/>
              <a:t>simpler </a:t>
            </a:r>
            <a:r>
              <a:rPr lang="en-GB" baseline="0" dirty="0" smtClean="0"/>
              <a:t>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a:t>
            </a:r>
            <a:r>
              <a:rPr lang="en-US" baseline="0" dirty="0" smtClean="0"/>
              <a:t>the </a:t>
            </a:r>
            <a:r>
              <a:rPr lang="en-US" baseline="0" dirty="0" smtClean="0"/>
              <a:t>loop iterator.</a:t>
            </a:r>
          </a:p>
          <a:p>
            <a:endParaRPr lang="en-US" baseline="0" dirty="0" smtClean="0"/>
          </a:p>
          <a:p>
            <a:r>
              <a:rPr lang="en-US" baseline="0" dirty="0" smtClean="0"/>
              <a:t>We can also see the use of the break keyword here; this terminates the enclosing </a:t>
            </a:r>
            <a:r>
              <a:rPr lang="en-US" baseline="0" dirty="0" smtClean="0"/>
              <a:t>loop </a:t>
            </a:r>
            <a:r>
              <a:rPr lang="en-US" baseline="0" dirty="0" smtClean="0"/>
              <a:t>so that as soon as our success condition is met – the password is entered correctly – the program exits the loop and carries on</a:t>
            </a:r>
            <a:r>
              <a:rPr lang="en-US" baseline="0" dirty="0" smtClean="0"/>
              <a:t>.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a:t>
            </a:r>
            <a:r>
              <a:rPr lang="en-US" baseline="0" dirty="0" smtClean="0"/>
              <a: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r>
              <a:rPr lang="en-GB" b="0" baseline="0" dirty="0" smtClean="0"/>
              <a:t>.</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a:t>
            </a:r>
            <a:r>
              <a:rPr lang="en-US" dirty="0" smtClean="0"/>
              <a:t>tuple</a:t>
            </a:r>
          </a:p>
          <a:p>
            <a:r>
              <a:rPr lang="en-US" dirty="0" smtClean="0"/>
              <a:t>They also make it easier to control our loops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a:t>
            </a:r>
            <a:r>
              <a:rPr lang="en-US" sz="3600" dirty="0" smtClean="0"/>
              <a:t>3</a:t>
            </a:r>
            <a:r>
              <a:rPr lang="en-US" sz="3600" baseline="30000" dirty="0" smtClean="0"/>
              <a:t>rd</a:t>
            </a:r>
            <a:r>
              <a:rPr lang="en-US" sz="3600" dirty="0" smtClean="0"/>
              <a:t> left</a:t>
            </a:r>
            <a:endParaRPr lang="en-US" sz="3600" dirty="0" smtClean="0"/>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a:t>
            </a:r>
            <a:r>
              <a:rPr lang="en-US" dirty="0" smtClean="0"/>
              <a:t>results</a:t>
            </a:r>
          </a:p>
          <a:p>
            <a:r>
              <a:rPr lang="en-US" dirty="0" smtClean="0"/>
              <a:t>Bonus points:</a:t>
            </a:r>
          </a:p>
          <a:p>
            <a:pPr lvl="1"/>
            <a:r>
              <a:rPr lang="en-US" dirty="0" smtClean="0"/>
              <a:t>Do it without using recursion or a while loop</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a:t>
            </a:r>
            <a:r>
              <a:rPr lang="en-US" dirty="0" smtClean="0"/>
              <a:t>boxing</a:t>
            </a:r>
          </a:p>
          <a:p>
            <a:pPr lvl="1"/>
            <a:r>
              <a:rPr lang="en-US" dirty="0" smtClean="0"/>
              <a:t>Support</a:t>
            </a:r>
            <a:endParaRPr lang="en-US" dirty="0" smtClean="0"/>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endParaRPr lang="en-US" dirty="0" smtClean="0"/>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a:t>
            </a:r>
            <a:r>
              <a:rPr lang="en-GB" dirty="0" smtClean="0"/>
              <a:t>inspection</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a:t>
            </a:r>
            <a:r>
              <a:rPr lang="en-US" dirty="0" smtClean="0"/>
              <a:t>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a:t>
            </a:r>
            <a:r>
              <a:rPr lang="en-US" dirty="0" smtClean="0">
                <a:cs typeface="Courier New" panose="02070309020205020404" pitchFamily="49" charset="0"/>
              </a:rPr>
              <a:t>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30416844"/>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a:t>
            </a:r>
            <a:r>
              <a:rPr lang="en-GB" dirty="0" smtClean="0">
                <a:solidFill>
                  <a:srgbClr val="000000"/>
                </a:solidFill>
              </a:rPr>
              <a:t>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a:t>
                      </a:r>
                      <a:r>
                        <a:rPr lang="en-US" baseline="0" dirty="0" smtClean="0"/>
                        <a:t>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a:t>
            </a:r>
            <a:r>
              <a:rPr lang="en-US" dirty="0" smtClean="0"/>
              <a:t>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a:t>
            </a:r>
            <a:r>
              <a:rPr lang="en-US" dirty="0" smtClean="0"/>
              <a:t>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a:t>
            </a:r>
            <a:r>
              <a:rPr lang="en-US" dirty="0" smtClean="0"/>
              <a:t>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t>
            </a:r>
            <a:r>
              <a:rPr lang="en-US" dirty="0" smtClean="0">
                <a:solidFill>
                  <a:srgbClr val="31383D"/>
                </a:solidFill>
              </a:rPr>
              <a:t>a numeric value </a:t>
            </a:r>
            <a:r>
              <a:rPr lang="en-US" dirty="0" smtClean="0">
                <a:solidFill>
                  <a:srgbClr val="31383D"/>
                </a:solidFill>
              </a:rPr>
              <a:t>from user input</a:t>
            </a:r>
          </a:p>
          <a:p>
            <a:pPr lvl="1"/>
            <a:r>
              <a:rPr lang="en-US" dirty="0" smtClean="0">
                <a:solidFill>
                  <a:srgbClr val="31383D"/>
                </a:solidFill>
              </a:rPr>
              <a:t>Output a message if the number is odd</a:t>
            </a:r>
            <a:endParaRPr lang="en-US" dirty="0" smtClean="0">
              <a:solidFill>
                <a:srgbClr val="31383D"/>
              </a:solidFill>
            </a:endParaRPr>
          </a:p>
          <a:p>
            <a:pPr lvl="1"/>
            <a:r>
              <a:rPr lang="en-US" dirty="0" smtClean="0">
                <a:solidFill>
                  <a:srgbClr val="31383D"/>
                </a:solidFill>
              </a:rPr>
              <a:t>Output a </a:t>
            </a:r>
            <a:r>
              <a:rPr lang="en-US" dirty="0" smtClean="0">
                <a:solidFill>
                  <a:srgbClr val="31383D"/>
                </a:solidFill>
              </a:rPr>
              <a:t>message </a:t>
            </a:r>
            <a:r>
              <a:rPr lang="en-US" dirty="0" smtClean="0">
                <a:solidFill>
                  <a:srgbClr val="31383D"/>
                </a:solidFill>
              </a:rPr>
              <a:t>if </a:t>
            </a:r>
            <a:r>
              <a:rPr lang="en-US" dirty="0" smtClean="0">
                <a:solidFill>
                  <a:srgbClr val="31383D"/>
                </a:solidFill>
              </a:rPr>
              <a:t>the number is even</a:t>
            </a:r>
            <a:endParaRPr lang="en-US" dirty="0" smtClean="0">
              <a:solidFill>
                <a:srgbClr val="31383D"/>
              </a:solidFill>
            </a:endParaRPr>
          </a:p>
          <a:p>
            <a:pPr lvl="1"/>
            <a:r>
              <a:rPr lang="en-US" dirty="0" smtClean="0">
                <a:solidFill>
                  <a:srgbClr val="31383D"/>
                </a:solidFill>
              </a:rPr>
              <a:t>Bonus points:</a:t>
            </a:r>
          </a:p>
          <a:p>
            <a:pPr lvl="2"/>
            <a:r>
              <a:rPr lang="en-US" dirty="0" smtClean="0">
                <a:solidFill>
                  <a:srgbClr val="31383D"/>
                </a:solidFill>
              </a:rPr>
              <a:t>Output an error message if the number is zero</a:t>
            </a:r>
            <a:endParaRPr lang="en-US" dirty="0" smtClean="0">
              <a:solidFill>
                <a:srgbClr val="31383D"/>
              </a:solidFill>
            </a:endParaRP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t>
            </a:r>
            <a:r>
              <a:rPr lang="en-GB" dirty="0" smtClean="0">
                <a:solidFill>
                  <a:srgbClr val="000000"/>
                </a:solidFill>
                <a:cs typeface="Courier New" panose="02070309020205020404" pitchFamily="49" charset="0"/>
              </a:rPr>
              <a:t>a Boolean value</a:t>
            </a:r>
            <a:endParaRPr lang="en-GB" dirty="0" smtClean="0">
              <a:solidFill>
                <a:srgbClr val="000000"/>
              </a:solidFill>
              <a:cs typeface="Courier New" panose="02070309020205020404" pitchFamily="49" charset="0"/>
            </a:endParaRP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27358</TotalTime>
  <Words>23097</Words>
  <Application>Microsoft Office PowerPoint</Application>
  <PresentationFormat>Widescreen</PresentationFormat>
  <Paragraphs>3311</Paragraphs>
  <Slides>262</Slides>
  <Notes>151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1101</cp:revision>
  <dcterms:created xsi:type="dcterms:W3CDTF">2014-07-02T14:58:32Z</dcterms:created>
  <dcterms:modified xsi:type="dcterms:W3CDTF">2016-02-26T12:45:39Z</dcterms:modified>
</cp:coreProperties>
</file>