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431" r:id="rId45"/>
    <p:sldId id="432" r:id="rId46"/>
    <p:sldId id="433" r:id="rId47"/>
    <p:sldId id="435" r:id="rId48"/>
    <p:sldId id="434"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302" r:id="rId65"/>
    <p:sldId id="301" r:id="rId66"/>
    <p:sldId id="422" r:id="rId67"/>
    <p:sldId id="318" r:id="rId68"/>
    <p:sldId id="304" r:id="rId69"/>
    <p:sldId id="436" r:id="rId70"/>
    <p:sldId id="429" r:id="rId71"/>
    <p:sldId id="430" r:id="rId72"/>
    <p:sldId id="319" r:id="rId73"/>
    <p:sldId id="423" r:id="rId74"/>
    <p:sldId id="437" r:id="rId75"/>
    <p:sldId id="438" r:id="rId76"/>
    <p:sldId id="320" r:id="rId77"/>
    <p:sldId id="307" r:id="rId78"/>
    <p:sldId id="439" r:id="rId79"/>
    <p:sldId id="424" r:id="rId80"/>
    <p:sldId id="425" r:id="rId81"/>
    <p:sldId id="309" r:id="rId82"/>
    <p:sldId id="426" r:id="rId83"/>
    <p:sldId id="427" r:id="rId84"/>
    <p:sldId id="313" r:id="rId85"/>
    <p:sldId id="314" r:id="rId86"/>
    <p:sldId id="316" r:id="rId87"/>
    <p:sldId id="324" r:id="rId88"/>
    <p:sldId id="317" r:id="rId89"/>
    <p:sldId id="322" r:id="rId90"/>
    <p:sldId id="323" r:id="rId91"/>
    <p:sldId id="325" r:id="rId92"/>
    <p:sldId id="326" r:id="rId93"/>
    <p:sldId id="331" r:id="rId94"/>
    <p:sldId id="332" r:id="rId95"/>
    <p:sldId id="334" r:id="rId96"/>
    <p:sldId id="327" r:id="rId97"/>
    <p:sldId id="329" r:id="rId98"/>
    <p:sldId id="330" r:id="rId99"/>
    <p:sldId id="328" r:id="rId100"/>
    <p:sldId id="420" r:id="rId101"/>
    <p:sldId id="333" r:id="rId102"/>
    <p:sldId id="335" r:id="rId103"/>
    <p:sldId id="339" r:id="rId104"/>
    <p:sldId id="337" r:id="rId105"/>
    <p:sldId id="336" r:id="rId106"/>
    <p:sldId id="338" r:id="rId107"/>
    <p:sldId id="341" r:id="rId108"/>
    <p:sldId id="428" r:id="rId109"/>
    <p:sldId id="342" r:id="rId110"/>
    <p:sldId id="344" r:id="rId111"/>
    <p:sldId id="347" r:id="rId112"/>
    <p:sldId id="345" r:id="rId113"/>
    <p:sldId id="346" r:id="rId114"/>
    <p:sldId id="343" r:id="rId115"/>
    <p:sldId id="350" r:id="rId116"/>
    <p:sldId id="348" r:id="rId117"/>
    <p:sldId id="349" r:id="rId118"/>
    <p:sldId id="421" r:id="rId119"/>
    <p:sldId id="409" r:id="rId120"/>
    <p:sldId id="412" r:id="rId121"/>
    <p:sldId id="410" r:id="rId122"/>
    <p:sldId id="413" r:id="rId123"/>
    <p:sldId id="414" r:id="rId124"/>
    <p:sldId id="415" r:id="rId125"/>
    <p:sldId id="417" r:id="rId126"/>
    <p:sldId id="416" r:id="rId127"/>
    <p:sldId id="419" r:id="rId128"/>
    <p:sldId id="411" r:id="rId129"/>
    <p:sldId id="418" r:id="rId1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431"/>
            <p14:sldId id="432"/>
            <p14:sldId id="433"/>
            <p14:sldId id="435"/>
            <p14:sldId id="434"/>
            <p14:sldId id="394"/>
            <p14:sldId id="395"/>
            <p14:sldId id="396"/>
            <p14:sldId id="397"/>
            <p14:sldId id="398"/>
            <p14:sldId id="399"/>
            <p14:sldId id="400"/>
            <p14:sldId id="401"/>
            <p14:sldId id="402"/>
            <p14:sldId id="403"/>
            <p14:sldId id="404"/>
            <p14:sldId id="405"/>
            <p14:sldId id="406"/>
            <p14:sldId id="407"/>
            <p14:sldId id="408"/>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309"/>
            <p14:sldId id="426"/>
            <p14:sldId id="427"/>
            <p14:sldId id="313"/>
            <p14:sldId id="314"/>
            <p14:sldId id="316"/>
            <p14:sldId id="324"/>
            <p14:sldId id="317"/>
            <p14:sldId id="322"/>
            <p14:sldId id="323"/>
            <p14:sldId id="325"/>
            <p14:sldId id="32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C4A174"/>
    <a:srgbClr val="B6A174"/>
    <a:srgbClr val="00FF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0" d="100"/>
          <a:sy n="100" d="100"/>
        </p:scale>
        <p:origin x="78"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22/01/2016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44</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45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83</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127</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provide a means to </a:t>
            </a:r>
            <a:r>
              <a:rPr lang="en-GB" dirty="0" smtClean="0"/>
              <a:t>repeat instructions</a:t>
            </a:r>
            <a:endParaRPr lang="en-GB" dirty="0" smtClean="0"/>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a:t>
            </a:r>
            <a:r>
              <a:rPr lang="en-GB" dirty="0" smtClean="0">
                <a:solidFill>
                  <a:prstClr val="black"/>
                </a:solidFill>
                <a:latin typeface="Courier New" panose="02070309020205020404" pitchFamily="49" charset="0"/>
                <a:cs typeface="Courier New" panose="02070309020205020404" pitchFamily="49" charset="0"/>
              </a:rPr>
              <a:t>something</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a:t>
            </a:r>
            <a:r>
              <a:rPr lang="en-GB" dirty="0" smtClean="0">
                <a:solidFill>
                  <a:prstClr val="black"/>
                </a:solidFill>
                <a:latin typeface="Courier New" panose="02070309020205020404" pitchFamily="49" charset="0"/>
                <a:cs typeface="Courier New" panose="02070309020205020404" pitchFamily="49" charset="0"/>
              </a:rPr>
              <a:t>when items are 	exhausted</a:t>
            </a:r>
            <a:endParaRPr lang="en-GB" dirty="0" smtClean="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a:t>
            </a:r>
            <a:r>
              <a:rPr lang="en-US" dirty="0" smtClean="0"/>
              <a:t>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range(1,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
            </a:r>
            <a:r>
              <a:rPr lang="en-GB" sz="1400" dirty="0" smtClean="0">
                <a:solidFill>
                  <a:prstClr val="white"/>
                </a:solidFill>
              </a:rPr>
              <a:t>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t>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r>
                        <a:rPr lang="en-GB" baseline="0"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a:t>
            </a:r>
            <a:r>
              <a:rPr lang="en-US" dirty="0" smtClean="0"/>
              <a:t>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strings data can come in </a:t>
            </a:r>
            <a:r>
              <a:rPr lang="en-US" dirty="0" smtClean="0"/>
              <a:t>different forms or </a:t>
            </a:r>
            <a:r>
              <a:rPr lang="en-US" i="1" dirty="0" smtClean="0"/>
              <a:t>encodings</a:t>
            </a:r>
            <a:r>
              <a:rPr lang="en-US" dirty="0" smtClean="0"/>
              <a:t>.</a:t>
            </a:r>
          </a:p>
          <a:p>
            <a:pPr lvl="1"/>
            <a:r>
              <a:rPr lang="en-US" dirty="0" smtClean="0"/>
              <a:t>The most common are ASCII, UTF-8, and UTF-16</a:t>
            </a:r>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endParaRPr lang="en-US" baseline="0" dirty="0" smtClean="0"/>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a:t>
            </a:r>
            <a:r>
              <a:rPr lang="en-US" sz="1200" dirty="0" err="1" smtClean="0">
                <a:solidFill>
                  <a:srgbClr val="000000"/>
                </a:solidFill>
                <a:highlight>
                  <a:srgbClr val="FFFFFF"/>
                </a:highlight>
                <a:latin typeface="Courier New" panose="02070309020205020404" pitchFamily="49" charset="0"/>
              </a:rPr>
              <a:t>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The main characteristics of a List are</a:t>
            </a:r>
            <a:endParaRPr lang="en-US" dirty="0" smtClean="0"/>
          </a:p>
          <a:p>
            <a:pPr lvl="1"/>
            <a:r>
              <a:rPr lang="en-US" sz="2400" dirty="0" smtClean="0"/>
              <a:t>Constructed using comma </a:t>
            </a:r>
            <a:r>
              <a:rPr lang="en-US" sz="2400" dirty="0" smtClean="0"/>
              <a:t>separated values between square brackets</a:t>
            </a:r>
          </a:p>
          <a:p>
            <a:pPr lvl="1"/>
            <a:r>
              <a:rPr lang="en-US" sz="2400" dirty="0" smtClean="0"/>
              <a:t>Each element </a:t>
            </a:r>
            <a:r>
              <a:rPr lang="en-US" sz="2400" dirty="0" smtClean="0"/>
              <a:t>in the list has </a:t>
            </a:r>
            <a:r>
              <a:rPr lang="en-US" sz="2400" dirty="0" smtClean="0"/>
              <a:t>an </a:t>
            </a:r>
            <a:r>
              <a:rPr lang="en-US" sz="2400" dirty="0" smtClean="0"/>
              <a:t>index</a:t>
            </a:r>
          </a:p>
          <a:p>
            <a:pPr lvl="1"/>
            <a:r>
              <a:rPr lang="en-US" sz="2400" dirty="0"/>
              <a:t>Indices are </a:t>
            </a:r>
            <a:r>
              <a:rPr lang="en-US" sz="2400" dirty="0" smtClean="0"/>
              <a:t>start at zero – we say they’re ‘zero-based’</a:t>
            </a:r>
            <a:endParaRPr lang="en-US" sz="2400" dirty="0" smtClean="0"/>
          </a:p>
          <a:p>
            <a:pPr lvl="1"/>
            <a:r>
              <a:rPr lang="en-US" sz="2400" dirty="0" smtClean="0"/>
              <a:t>Elements can be of mixed data </a:t>
            </a:r>
            <a:r>
              <a:rPr lang="en-US" sz="2400" dirty="0" smtClean="0"/>
              <a:t>types – numbers, strings, objects</a:t>
            </a:r>
            <a:endParaRPr lang="en-US" sz="2400" dirty="0" smtClean="0"/>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a:t>
            </a:r>
            <a:r>
              <a:rPr lang="en-US" sz="1600" dirty="0" smtClean="0"/>
              <a:t>for </a:t>
            </a:r>
            <a:r>
              <a:rPr lang="en-US" sz="1600" dirty="0" smtClean="0"/>
              <a:t>membership</a:t>
            </a:r>
          </a:p>
          <a:p>
            <a:pPr lvl="2"/>
            <a:r>
              <a:rPr lang="en-US" sz="1600" dirty="0"/>
              <a:t>D</a:t>
            </a:r>
            <a:r>
              <a:rPr lang="en-US" sz="1600" dirty="0" smtClean="0"/>
              <a:t>etermining sequence </a:t>
            </a:r>
            <a:r>
              <a:rPr lang="en-US" sz="1600" dirty="0" smtClean="0"/>
              <a:t>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theguide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books.Guide</a:t>
            </a:r>
            <a:r>
              <a:rPr lang="en-US" sz="1200" dirty="0" smtClean="0">
                <a:solidFill>
                  <a:srgbClr val="00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3143672" y="1415673"/>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alist.append</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3143672" y="1415673"/>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FF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143672" y="1415673"/>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3143672" y="1415673"/>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5174</TotalTime>
  <Words>6180</Words>
  <Application>Microsoft Office PowerPoint</Application>
  <PresentationFormat>Widescreen</PresentationFormat>
  <Paragraphs>1423</Paragraphs>
  <Slides>129</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129</vt:i4>
      </vt:variant>
    </vt:vector>
  </HeadingPairs>
  <TitlesOfParts>
    <vt:vector size="13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Flow Control: Password Example 2</vt:lpstr>
      <vt:lpstr>Exercise: for loops – FizzBuzz function</vt:lpstr>
      <vt:lpstr>Exercise: FizzBuzz</vt:lpstr>
      <vt:lpstr>Exercise : Solution</vt:lpstr>
      <vt:lpstr>Introduction to Flow Summary</vt:lpstr>
      <vt:lpstr>Python’s Interactive Interpreter</vt:lpstr>
      <vt:lpstr>Interactive Interpreter</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Tuples</vt:lpstr>
      <vt:lpstr>Tuples</vt:lpstr>
      <vt:lpstr>Exercise: Lists and Tuples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274</cp:revision>
  <dcterms:created xsi:type="dcterms:W3CDTF">2014-07-02T14:58:32Z</dcterms:created>
  <dcterms:modified xsi:type="dcterms:W3CDTF">2016-01-22T12:26:51Z</dcterms:modified>
</cp:coreProperties>
</file>