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6"/>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95" r:id="rId37"/>
    <p:sldId id="396" r:id="rId38"/>
    <p:sldId id="302" r:id="rId39"/>
    <p:sldId id="301" r:id="rId40"/>
    <p:sldId id="534" r:id="rId41"/>
    <p:sldId id="558" r:id="rId42"/>
    <p:sldId id="422" r:id="rId43"/>
    <p:sldId id="318" r:id="rId44"/>
    <p:sldId id="557" r:id="rId45"/>
    <p:sldId id="559" r:id="rId46"/>
    <p:sldId id="304" r:id="rId47"/>
    <p:sldId id="436" r:id="rId48"/>
    <p:sldId id="319" r:id="rId49"/>
    <p:sldId id="556" r:id="rId50"/>
    <p:sldId id="560" r:id="rId51"/>
    <p:sldId id="423" r:id="rId52"/>
    <p:sldId id="437" r:id="rId53"/>
    <p:sldId id="438" r:id="rId54"/>
    <p:sldId id="320" r:id="rId55"/>
    <p:sldId id="561" r:id="rId56"/>
    <p:sldId id="307" r:id="rId57"/>
    <p:sldId id="439" r:id="rId58"/>
    <p:sldId id="424" r:id="rId59"/>
    <p:sldId id="425" r:id="rId60"/>
    <p:sldId id="440" r:id="rId61"/>
    <p:sldId id="426" r:id="rId62"/>
    <p:sldId id="427" r:id="rId63"/>
    <p:sldId id="496" r:id="rId64"/>
    <p:sldId id="497" r:id="rId65"/>
    <p:sldId id="562" r:id="rId66"/>
    <p:sldId id="313" r:id="rId67"/>
    <p:sldId id="314" r:id="rId68"/>
    <p:sldId id="316" r:id="rId69"/>
    <p:sldId id="441" r:id="rId70"/>
    <p:sldId id="498" r:id="rId71"/>
    <p:sldId id="500" r:id="rId72"/>
    <p:sldId id="324" r:id="rId73"/>
    <p:sldId id="397" r:id="rId74"/>
    <p:sldId id="398" r:id="rId75"/>
    <p:sldId id="399" r:id="rId76"/>
    <p:sldId id="400" r:id="rId77"/>
    <p:sldId id="401" r:id="rId78"/>
    <p:sldId id="403" r:id="rId79"/>
    <p:sldId id="404" r:id="rId80"/>
    <p:sldId id="405" r:id="rId81"/>
    <p:sldId id="406" r:id="rId82"/>
    <p:sldId id="407" r:id="rId83"/>
    <p:sldId id="408" r:id="rId84"/>
    <p:sldId id="386" r:id="rId85"/>
    <p:sldId id="387" r:id="rId86"/>
    <p:sldId id="388" r:id="rId87"/>
    <p:sldId id="389" r:id="rId88"/>
    <p:sldId id="563" r:id="rId89"/>
    <p:sldId id="390" r:id="rId90"/>
    <p:sldId id="391" r:id="rId91"/>
    <p:sldId id="392" r:id="rId92"/>
    <p:sldId id="393" r:id="rId93"/>
    <p:sldId id="501" r:id="rId94"/>
    <p:sldId id="564" r:id="rId95"/>
    <p:sldId id="431" r:id="rId96"/>
    <p:sldId id="451" r:id="rId97"/>
    <p:sldId id="432" r:id="rId98"/>
    <p:sldId id="433" r:id="rId99"/>
    <p:sldId id="435" r:id="rId100"/>
    <p:sldId id="434" r:id="rId101"/>
    <p:sldId id="394" r:id="rId102"/>
    <p:sldId id="317" r:id="rId103"/>
    <p:sldId id="323" r:id="rId104"/>
    <p:sldId id="326" r:id="rId105"/>
    <p:sldId id="442" r:id="rId106"/>
    <p:sldId id="443" r:id="rId107"/>
    <p:sldId id="444" r:id="rId108"/>
    <p:sldId id="446" r:id="rId109"/>
    <p:sldId id="535" r:id="rId110"/>
    <p:sldId id="536" r:id="rId111"/>
    <p:sldId id="503" r:id="rId112"/>
    <p:sldId id="332" r:id="rId113"/>
    <p:sldId id="334" r:id="rId114"/>
    <p:sldId id="445" r:id="rId115"/>
    <p:sldId id="447" r:id="rId116"/>
    <p:sldId id="537" r:id="rId117"/>
    <p:sldId id="448" r:id="rId118"/>
    <p:sldId id="450" r:id="rId119"/>
    <p:sldId id="449" r:id="rId120"/>
    <p:sldId id="538" r:id="rId121"/>
    <p:sldId id="502" r:id="rId122"/>
    <p:sldId id="327" r:id="rId123"/>
    <p:sldId id="329" r:id="rId124"/>
    <p:sldId id="330" r:id="rId125"/>
    <p:sldId id="328" r:id="rId126"/>
    <p:sldId id="420" r:id="rId127"/>
    <p:sldId id="507" r:id="rId128"/>
    <p:sldId id="333" r:id="rId129"/>
    <p:sldId id="335" r:id="rId130"/>
    <p:sldId id="339" r:id="rId131"/>
    <p:sldId id="337" r:id="rId132"/>
    <p:sldId id="505" r:id="rId133"/>
    <p:sldId id="506" r:id="rId134"/>
    <p:sldId id="508" r:id="rId135"/>
    <p:sldId id="504" r:id="rId136"/>
    <p:sldId id="338" r:id="rId137"/>
    <p:sldId id="341" r:id="rId138"/>
    <p:sldId id="428" r:id="rId139"/>
    <p:sldId id="342" r:id="rId140"/>
    <p:sldId id="344" r:id="rId141"/>
    <p:sldId id="347" r:id="rId142"/>
    <p:sldId id="345" r:id="rId143"/>
    <p:sldId id="346" r:id="rId144"/>
    <p:sldId id="343" r:id="rId145"/>
    <p:sldId id="350" r:id="rId146"/>
    <p:sldId id="521" r:id="rId147"/>
    <p:sldId id="523" r:id="rId148"/>
    <p:sldId id="509" r:id="rId149"/>
    <p:sldId id="348" r:id="rId150"/>
    <p:sldId id="349" r:id="rId151"/>
    <p:sldId id="421" r:id="rId152"/>
    <p:sldId id="526" r:id="rId153"/>
    <p:sldId id="525" r:id="rId154"/>
    <p:sldId id="510" r:id="rId155"/>
    <p:sldId id="409" r:id="rId156"/>
    <p:sldId id="412" r:id="rId157"/>
    <p:sldId id="410" r:id="rId158"/>
    <p:sldId id="413" r:id="rId159"/>
    <p:sldId id="414" r:id="rId160"/>
    <p:sldId id="415" r:id="rId161"/>
    <p:sldId id="417" r:id="rId162"/>
    <p:sldId id="416" r:id="rId163"/>
    <p:sldId id="419" r:id="rId164"/>
    <p:sldId id="464" r:id="rId165"/>
    <p:sldId id="411" r:id="rId166"/>
    <p:sldId id="511" r:id="rId167"/>
    <p:sldId id="452" r:id="rId168"/>
    <p:sldId id="460" r:id="rId169"/>
    <p:sldId id="461" r:id="rId170"/>
    <p:sldId id="462" r:id="rId171"/>
    <p:sldId id="463" r:id="rId172"/>
    <p:sldId id="512" r:id="rId173"/>
    <p:sldId id="465" r:id="rId174"/>
    <p:sldId id="453" r:id="rId175"/>
    <p:sldId id="513" r:id="rId176"/>
    <p:sldId id="454" r:id="rId177"/>
    <p:sldId id="540" r:id="rId178"/>
    <p:sldId id="539" r:id="rId179"/>
    <p:sldId id="466" r:id="rId180"/>
    <p:sldId id="467" r:id="rId181"/>
    <p:sldId id="468" r:id="rId182"/>
    <p:sldId id="469" r:id="rId183"/>
    <p:sldId id="470" r:id="rId184"/>
    <p:sldId id="471" r:id="rId185"/>
    <p:sldId id="475" r:id="rId186"/>
    <p:sldId id="476" r:id="rId187"/>
    <p:sldId id="472" r:id="rId188"/>
    <p:sldId id="457" r:id="rId189"/>
    <p:sldId id="474" r:id="rId190"/>
    <p:sldId id="514" r:id="rId191"/>
    <p:sldId id="473" r:id="rId192"/>
    <p:sldId id="541" r:id="rId193"/>
    <p:sldId id="477" r:id="rId194"/>
    <p:sldId id="555" r:id="rId195"/>
    <p:sldId id="515" r:id="rId196"/>
    <p:sldId id="455" r:id="rId197"/>
    <p:sldId id="542" r:id="rId198"/>
    <p:sldId id="478" r:id="rId199"/>
    <p:sldId id="543" r:id="rId200"/>
    <p:sldId id="480" r:id="rId201"/>
    <p:sldId id="479" r:id="rId202"/>
    <p:sldId id="545" r:id="rId203"/>
    <p:sldId id="544" r:id="rId204"/>
    <p:sldId id="516" r:id="rId205"/>
    <p:sldId id="546" r:id="rId206"/>
    <p:sldId id="550" r:id="rId207"/>
    <p:sldId id="456" r:id="rId208"/>
    <p:sldId id="547" r:id="rId209"/>
    <p:sldId id="481" r:id="rId210"/>
    <p:sldId id="551" r:id="rId211"/>
    <p:sldId id="482" r:id="rId212"/>
    <p:sldId id="552" r:id="rId213"/>
    <p:sldId id="517" r:id="rId214"/>
    <p:sldId id="458" r:id="rId215"/>
    <p:sldId id="548" r:id="rId216"/>
    <p:sldId id="549" r:id="rId217"/>
    <p:sldId id="518" r:id="rId218"/>
    <p:sldId id="483" r:id="rId219"/>
    <p:sldId id="553" r:id="rId220"/>
    <p:sldId id="527" r:id="rId221"/>
    <p:sldId id="528" r:id="rId222"/>
    <p:sldId id="529" r:id="rId223"/>
    <p:sldId id="519" r:id="rId224"/>
    <p:sldId id="459" r:id="rId225"/>
    <p:sldId id="484" r:id="rId226"/>
    <p:sldId id="486" r:id="rId227"/>
    <p:sldId id="520" r:id="rId228"/>
    <p:sldId id="487" r:id="rId229"/>
    <p:sldId id="554" r:id="rId230"/>
    <p:sldId id="488" r:id="rId231"/>
    <p:sldId id="530" r:id="rId232"/>
    <p:sldId id="492" r:id="rId233"/>
    <p:sldId id="531" r:id="rId234"/>
    <p:sldId id="532" r:id="rId235"/>
    <p:sldId id="489" r:id="rId236"/>
    <p:sldId id="493" r:id="rId237"/>
    <p:sldId id="490" r:id="rId238"/>
    <p:sldId id="494" r:id="rId239"/>
    <p:sldId id="533" r:id="rId240"/>
    <p:sldId id="491" r:id="rId241"/>
    <p:sldId id="495" r:id="rId242"/>
    <p:sldId id="485" r:id="rId243"/>
    <p:sldId id="429" r:id="rId244"/>
    <p:sldId id="430" r:id="rId2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95"/>
            <p14:sldId id="396"/>
          </p14:sldIdLst>
        </p14:section>
        <p14:section name="Data Types" id="{7A464A34-C952-4C33-853C-9D731FCAD405}">
          <p14:sldIdLst>
            <p14:sldId id="302"/>
            <p14:sldId id="301"/>
            <p14:sldId id="534"/>
            <p14:sldId id="558"/>
            <p14:sldId id="422"/>
            <p14:sldId id="318"/>
            <p14:sldId id="557"/>
            <p14:sldId id="559"/>
            <p14:sldId id="304"/>
            <p14:sldId id="436"/>
            <p14:sldId id="319"/>
            <p14:sldId id="556"/>
            <p14:sldId id="560"/>
            <p14:sldId id="423"/>
            <p14:sldId id="437"/>
            <p14:sldId id="438"/>
            <p14:sldId id="320"/>
            <p14:sldId id="561"/>
            <p14:sldId id="307"/>
            <p14:sldId id="439"/>
            <p14:sldId id="424"/>
            <p14:sldId id="425"/>
            <p14:sldId id="440"/>
            <p14:sldId id="426"/>
            <p14:sldId id="427"/>
            <p14:sldId id="496"/>
            <p14:sldId id="497"/>
            <p14:sldId id="562"/>
            <p14:sldId id="313"/>
            <p14:sldId id="314"/>
            <p14:sldId id="316"/>
            <p14:sldId id="441"/>
            <p14:sldId id="498"/>
            <p14:sldId id="500"/>
            <p14:sldId id="324"/>
            <p14:sldId id="397"/>
            <p14:sldId id="398"/>
            <p14:sldId id="399"/>
            <p14:sldId id="400"/>
            <p14:sldId id="401"/>
            <p14:sldId id="403"/>
            <p14:sldId id="404"/>
            <p14:sldId id="405"/>
            <p14:sldId id="406"/>
            <p14:sldId id="407"/>
            <p14:sldId id="408"/>
            <p14:sldId id="386"/>
            <p14:sldId id="387"/>
            <p14:sldId id="388"/>
            <p14:sldId id="389"/>
            <p14:sldId id="563"/>
            <p14:sldId id="390"/>
            <p14:sldId id="391"/>
            <p14:sldId id="392"/>
            <p14:sldId id="393"/>
            <p14:sldId id="501"/>
            <p14:sldId id="564"/>
            <p14:sldId id="431"/>
            <p14:sldId id="451"/>
            <p14:sldId id="432"/>
            <p14:sldId id="433"/>
            <p14:sldId id="435"/>
            <p14:sldId id="434"/>
            <p14:sldId id="394"/>
            <p14:sldId id="317"/>
            <p14:sldId id="323"/>
            <p14:sldId id="326"/>
            <p14:sldId id="442"/>
            <p14:sldId id="443"/>
            <p14:sldId id="444"/>
            <p14:sldId id="446"/>
            <p14:sldId id="535"/>
            <p14:sldId id="536"/>
            <p14:sldId id="503"/>
            <p14:sldId id="332"/>
            <p14:sldId id="334"/>
            <p14:sldId id="445"/>
            <p14:sldId id="447"/>
            <p14:sldId id="537"/>
            <p14:sldId id="448"/>
            <p14:sldId id="450"/>
            <p14:sldId id="449"/>
            <p14:sldId id="538"/>
            <p14:sldId id="502"/>
            <p14:sldId id="327"/>
            <p14:sldId id="329"/>
            <p14:sldId id="330"/>
            <p14:sldId id="328"/>
            <p14:sldId id="420"/>
            <p14:sldId id="507"/>
            <p14:sldId id="333"/>
            <p14:sldId id="335"/>
            <p14:sldId id="339"/>
            <p14:sldId id="337"/>
            <p14:sldId id="505"/>
            <p14:sldId id="506"/>
            <p14:sldId id="508"/>
            <p14:sldId id="504"/>
            <p14:sldId id="338"/>
            <p14:sldId id="341"/>
            <p14:sldId id="428"/>
            <p14:sldId id="342"/>
            <p14:sldId id="344"/>
            <p14:sldId id="347"/>
            <p14:sldId id="345"/>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2"/>
            <p14:sldId id="465"/>
            <p14:sldId id="453"/>
            <p14:sldId id="513"/>
            <p14:sldId id="454"/>
            <p14:sldId id="540"/>
            <p14:sldId id="539"/>
            <p14:sldId id="466"/>
            <p14:sldId id="467"/>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456"/>
            <p14:sldId id="547"/>
            <p14:sldId id="481"/>
            <p14:sldId id="551"/>
            <p14:sldId id="482"/>
            <p14:sldId id="552"/>
            <p14:sldId id="517"/>
            <p14:sldId id="458"/>
            <p14:sldId id="548"/>
            <p14:sldId id="549"/>
            <p14:sldId id="518"/>
            <p14:sldId id="483"/>
            <p14:sldId id="553"/>
            <p14:sldId id="527"/>
            <p14:sldId id="528"/>
            <p14:sldId id="529"/>
            <p14:sldId id="519"/>
            <p14:sldId id="459"/>
            <p14:sldId id="484"/>
            <p14:sldId id="486"/>
            <p14:sldId id="520"/>
            <p14:sldId id="487"/>
            <p14:sldId id="554"/>
            <p14:sldId id="488"/>
            <p14:sldId id="530"/>
            <p14:sldId id="492"/>
            <p14:sldId id="531"/>
            <p14:sldId id="532"/>
            <p14:sldId id="489"/>
            <p14:sldId id="493"/>
            <p14:sldId id="490"/>
            <p14:sldId id="494"/>
            <p14:sldId id="533"/>
            <p14:sldId id="491"/>
            <p14:sldId id="495"/>
            <p14:sldId id="485"/>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A174"/>
    <a:srgbClr val="008000"/>
    <a:srgbClr val="000000"/>
    <a:srgbClr val="0000FF"/>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60" autoAdjust="0"/>
    <p:restoredTop sz="88838" autoAdjust="0"/>
  </p:normalViewPr>
  <p:slideViewPr>
    <p:cSldViewPr>
      <p:cViewPr varScale="1">
        <p:scale>
          <a:sx n="99" d="100"/>
          <a:sy n="99" d="100"/>
        </p:scale>
        <p:origin x="84"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tableStyles" Target="tableStyle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E2B6A-6088-4E38-8C14-9D4C8D8E0C45}">
      <dsp:nvSpPr>
        <dsp:cNvPr id="0" name=""/>
        <dsp:cNvSpPr/>
      </dsp:nvSpPr>
      <dsp:spPr>
        <a:xfrm>
          <a:off x="1510934" y="1364"/>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Start</a:t>
          </a:r>
          <a:endParaRPr lang="en-US" sz="1700" kern="1200" dirty="0"/>
        </a:p>
      </dsp:txBody>
      <dsp:txXfrm>
        <a:off x="1522779" y="13209"/>
        <a:ext cx="1538321" cy="380714"/>
      </dsp:txXfrm>
    </dsp:sp>
    <dsp:sp modelId="{EBD957B8-5044-4437-8E69-192C1B73A0D1}">
      <dsp:nvSpPr>
        <dsp:cNvPr id="0" name=""/>
        <dsp:cNvSpPr/>
      </dsp:nvSpPr>
      <dsp:spPr>
        <a:xfrm rot="5400000">
          <a:off x="2216114" y="415879"/>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431044"/>
        <a:ext cx="109189" cy="106156"/>
      </dsp:txXfrm>
    </dsp:sp>
    <dsp:sp modelId="{394229BB-DC0E-43C1-AE25-86A595FF7AEE}">
      <dsp:nvSpPr>
        <dsp:cNvPr id="0" name=""/>
        <dsp:cNvSpPr/>
      </dsp:nvSpPr>
      <dsp:spPr>
        <a:xfrm>
          <a:off x="1510934" y="607971"/>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619816"/>
        <a:ext cx="1538321" cy="380714"/>
      </dsp:txXfrm>
    </dsp:sp>
    <dsp:sp modelId="{E9CCAF9B-4428-49D5-A531-3E4ED9DD8D36}">
      <dsp:nvSpPr>
        <dsp:cNvPr id="0" name=""/>
        <dsp:cNvSpPr/>
      </dsp:nvSpPr>
      <dsp:spPr>
        <a:xfrm rot="5400000">
          <a:off x="2216114" y="1022485"/>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037650"/>
        <a:ext cx="109189" cy="106156"/>
      </dsp:txXfrm>
    </dsp:sp>
    <dsp:sp modelId="{A74C78E4-8832-4C13-934B-AA751647A1C6}">
      <dsp:nvSpPr>
        <dsp:cNvPr id="0" name=""/>
        <dsp:cNvSpPr/>
      </dsp:nvSpPr>
      <dsp:spPr>
        <a:xfrm>
          <a:off x="1510934" y="1214577"/>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226422"/>
        <a:ext cx="1538321" cy="380714"/>
      </dsp:txXfrm>
    </dsp:sp>
    <dsp:sp modelId="{5D7DAF9D-6DD3-4180-A544-BA7A5F0447DD}">
      <dsp:nvSpPr>
        <dsp:cNvPr id="0" name=""/>
        <dsp:cNvSpPr/>
      </dsp:nvSpPr>
      <dsp:spPr>
        <a:xfrm rot="5400000">
          <a:off x="2216114" y="1629091"/>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644256"/>
        <a:ext cx="109189" cy="106156"/>
      </dsp:txXfrm>
    </dsp:sp>
    <dsp:sp modelId="{ADB7B8A9-F6E1-4FED-A7A6-24EC1EFB1EAB}">
      <dsp:nvSpPr>
        <dsp:cNvPr id="0" name=""/>
        <dsp:cNvSpPr/>
      </dsp:nvSpPr>
      <dsp:spPr>
        <a:xfrm>
          <a:off x="1510934" y="1821183"/>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833028"/>
        <a:ext cx="1538321" cy="380714"/>
      </dsp:txXfrm>
    </dsp:sp>
    <dsp:sp modelId="{7E8A4308-E336-4422-BC13-C1C779D43AAF}">
      <dsp:nvSpPr>
        <dsp:cNvPr id="0" name=""/>
        <dsp:cNvSpPr/>
      </dsp:nvSpPr>
      <dsp:spPr>
        <a:xfrm rot="5400000">
          <a:off x="2216114" y="2235697"/>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250862"/>
        <a:ext cx="109189" cy="106156"/>
      </dsp:txXfrm>
    </dsp:sp>
    <dsp:sp modelId="{DD84BFB4-0252-4197-A95E-14458D33A13B}">
      <dsp:nvSpPr>
        <dsp:cNvPr id="0" name=""/>
        <dsp:cNvSpPr/>
      </dsp:nvSpPr>
      <dsp:spPr>
        <a:xfrm>
          <a:off x="1510934" y="2427789"/>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2439634"/>
        <a:ext cx="1538321" cy="380714"/>
      </dsp:txXfrm>
    </dsp:sp>
    <dsp:sp modelId="{CBA859AF-B4D2-4B6C-9BE6-10B45B364C82}">
      <dsp:nvSpPr>
        <dsp:cNvPr id="0" name=""/>
        <dsp:cNvSpPr/>
      </dsp:nvSpPr>
      <dsp:spPr>
        <a:xfrm rot="5400000">
          <a:off x="2216114" y="2842304"/>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857469"/>
        <a:ext cx="109189" cy="106156"/>
      </dsp:txXfrm>
    </dsp:sp>
    <dsp:sp modelId="{59035E21-6807-4867-98C2-36089ED27B58}">
      <dsp:nvSpPr>
        <dsp:cNvPr id="0" name=""/>
        <dsp:cNvSpPr/>
      </dsp:nvSpPr>
      <dsp:spPr>
        <a:xfrm>
          <a:off x="1510934" y="3034396"/>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Finish</a:t>
          </a:r>
          <a:endParaRPr lang="en-US" sz="1700" kern="1200" dirty="0"/>
        </a:p>
      </dsp:txBody>
      <dsp:txXfrm>
        <a:off x="1522779" y="3046241"/>
        <a:ext cx="1538321" cy="3807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03/02/2016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Workbook Notes</a:t>
            </a:r>
            <a:endParaRPr lang="en-GB" b="0" dirty="0" smtClean="0"/>
          </a:p>
          <a:p>
            <a:endParaRPr lang="en-GB" b="0" dirty="0" smtClean="0"/>
          </a:p>
          <a:p>
            <a:r>
              <a:rPr lang="en-GB" b="0" dirty="0" smtClean="0"/>
              <a:t>Workbook notes should look</a:t>
            </a:r>
            <a:r>
              <a:rPr lang="en-GB" b="0" baseline="0" dirty="0" smtClean="0"/>
              <a:t> like this</a:t>
            </a:r>
          </a:p>
          <a:p>
            <a:endParaRPr lang="en-GB" b="0" baseline="0" dirty="0" smtClean="0"/>
          </a:p>
          <a:p>
            <a:r>
              <a:rPr lang="en-GB" b="0" baseline="0" dirty="0" smtClean="0"/>
              <a:t>	</a:t>
            </a:r>
            <a:r>
              <a:rPr lang="en-GB" b="1" baseline="0" dirty="0" smtClean="0"/>
              <a:t>Subheadings</a:t>
            </a:r>
          </a:p>
          <a:p>
            <a:r>
              <a:rPr lang="en-GB" b="1" baseline="0" dirty="0" smtClean="0"/>
              <a:t>	</a:t>
            </a:r>
            <a:endParaRPr lang="en-GB" b="0" baseline="0" dirty="0" smtClean="0"/>
          </a:p>
          <a:p>
            <a:r>
              <a:rPr lang="en-GB" b="0" baseline="0" dirty="0" smtClean="0"/>
              <a:t>	Can be indented</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Complex</a:t>
            </a:r>
            <a:r>
              <a:rPr lang="en-GB" baseline="0" dirty="0" smtClean="0"/>
              <a:t> numbers have a real and imaginary part.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46</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47</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62</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69</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72</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79</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85</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86</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87</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88</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89</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90</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94</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95</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96</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ways the program could be improved, i.e. be specifying a max number of retries</a:t>
            </a:r>
            <a:r>
              <a:rPr lang="en-US" baseline="0" dirty="0" smtClean="0"/>
              <a:t> from the command line or </a:t>
            </a:r>
            <a:r>
              <a:rPr lang="en-US" baseline="0" dirty="0" err="1" smtClean="0"/>
              <a:t>config</a:t>
            </a:r>
            <a:r>
              <a:rPr lang="en-US" baseline="0" dirty="0" smtClean="0"/>
              <a:t> file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97</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105</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108</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113</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114</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by trying to call the containing class. However, mutable </a:t>
            </a:r>
            <a:r>
              <a:rPr lang="en-GB" b="0" baseline="0" dirty="0" err="1" smtClean="0"/>
              <a:t>globals</a:t>
            </a:r>
            <a:r>
              <a:rPr lang="en-GB" b="0" baseline="0" dirty="0" smtClean="0"/>
              <a:t> are dangerous since they can be mutated by 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116</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by immutable but the variable pointing to it can be assigned another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120</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121</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126</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127</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Cosmetic Bugs</a:t>
            </a:r>
            <a:endParaRPr lang="en-GB" b="0" dirty="0" smtClean="0"/>
          </a:p>
          <a:p>
            <a:endParaRPr lang="en-GB" b="0" dirty="0" smtClean="0"/>
          </a:p>
          <a:p>
            <a:r>
              <a:rPr lang="en-GB" b="0" dirty="0" smtClean="0"/>
              <a:t>A problem with the appearance of the software</a:t>
            </a:r>
          </a:p>
          <a:p>
            <a:endParaRPr lang="en-GB" b="0" dirty="0" smtClean="0"/>
          </a:p>
          <a:p>
            <a:r>
              <a:rPr lang="en-GB" b="1" dirty="0" smtClean="0"/>
              <a:t>Logica</a:t>
            </a:r>
            <a:r>
              <a:rPr lang="en-GB" b="1" baseline="0" dirty="0" smtClean="0"/>
              <a:t>l or Semantic Bugs</a:t>
            </a:r>
            <a:endParaRPr lang="en-GB" b="0" baseline="0" dirty="0" smtClean="0"/>
          </a:p>
          <a:p>
            <a:endParaRPr lang="en-GB" b="0" baseline="0" dirty="0" smtClean="0"/>
          </a:p>
          <a:p>
            <a:r>
              <a:rPr lang="en-GB" b="0" dirty="0" smtClean="0"/>
              <a:t>The software works but produces unexpected results </a:t>
            </a:r>
          </a:p>
          <a:p>
            <a:endParaRPr lang="en-GB" b="0" dirty="0" smtClean="0"/>
          </a:p>
          <a:p>
            <a:r>
              <a:rPr lang="en-GB" b="1" dirty="0" smtClean="0"/>
              <a:t>Runtime Bugs</a:t>
            </a:r>
            <a:r>
              <a:rPr lang="en-GB" b="0" dirty="0" smtClean="0"/>
              <a:t> </a:t>
            </a:r>
          </a:p>
          <a:p>
            <a:endParaRPr lang="en-GB" b="0" dirty="0" smtClean="0"/>
          </a:p>
          <a:p>
            <a:r>
              <a:rPr lang="en-GB" b="0" dirty="0" smtClean="0"/>
              <a:t>Errors that cause the software to crash even though it compiles correctly or otherwise appears ok</a:t>
            </a:r>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128</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131</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134</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145</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148</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151</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154</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163</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166</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172</a:t>
            </a:fld>
            <a:endParaRPr lang="en-GB" dirty="0"/>
          </a:p>
        </p:txBody>
      </p:sp>
    </p:spTree>
    <p:extLst>
      <p:ext uri="{BB962C8B-B14F-4D97-AF65-F5344CB8AC3E}">
        <p14:creationId xmlns:p14="http://schemas.microsoft.com/office/powerpoint/2010/main" val="38991855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175</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187</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190</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194</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195</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204</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Demonstrate two </a:t>
            </a:r>
            <a:r>
              <a:rPr lang="en-GB" dirty="0" err="1" smtClean="0"/>
              <a:t>devs</a:t>
            </a:r>
            <a:r>
              <a:rPr lang="en-GB" dirty="0" smtClean="0"/>
              <a:t> working on same</a:t>
            </a:r>
            <a:r>
              <a:rPr lang="en-GB" baseline="0" dirty="0" smtClean="0"/>
              <a:t> code merging without VCS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206</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213</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217</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223</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227</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endParaRPr lang="en-US" dirty="0" smtClean="0"/>
          </a:p>
          <a:p>
            <a:pPr lvl="1"/>
            <a:r>
              <a:rPr lang="en-US" dirty="0" smtClean="0"/>
              <a:t>Used to test if two </a:t>
            </a:r>
            <a:r>
              <a:rPr lang="en-US" i="1" dirty="0" smtClean="0"/>
              <a:t>variables</a:t>
            </a:r>
            <a:r>
              <a:rPr lang="en-US" dirty="0" smtClean="0"/>
              <a:t> point to the same </a:t>
            </a:r>
            <a:r>
              <a:rPr lang="en-US" i="1" dirty="0" smtClean="0"/>
              <a:t>value</a:t>
            </a:r>
            <a:endParaRPr lang="en-US" i="1" dirty="0" smtClean="0"/>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56792"/>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the preceding example to:</a:t>
            </a:r>
          </a:p>
          <a:p>
            <a:pPr lvl="1"/>
            <a:r>
              <a:rPr lang="en-US" dirty="0" smtClean="0"/>
              <a:t>Add the user entered value to the list if not </a:t>
            </a:r>
            <a:r>
              <a:rPr lang="en-US" dirty="0" smtClean="0"/>
              <a:t>found</a:t>
            </a:r>
          </a:p>
          <a:p>
            <a:r>
              <a:rPr lang="en-US" dirty="0" smtClean="0"/>
              <a:t>Optionally,</a:t>
            </a:r>
            <a:endParaRPr lang="en-US" dirty="0" smtClean="0"/>
          </a:p>
          <a:p>
            <a:pPr lvl="1"/>
            <a:r>
              <a:rPr lang="en-US" dirty="0" smtClean="0"/>
              <a:t>Prompt the user to try again</a:t>
            </a:r>
          </a:p>
          <a:p>
            <a:pPr lvl="1"/>
            <a:r>
              <a:rPr lang="en-US" dirty="0" smtClean="0"/>
              <a:t>Return to the start if the user chooses ‘yes’</a:t>
            </a:r>
          </a:p>
          <a:p>
            <a:pPr lvl="1"/>
            <a:r>
              <a:rPr lang="en-US" dirty="0" smtClean="0"/>
              <a:t>Repeat until the user enters a value in the list or chooses ‘no’</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Exercise: Membership operators</a:t>
            </a:r>
            <a:endParaRPr lang="en-US" dirty="0"/>
          </a:p>
        </p:txBody>
      </p:sp>
      <p:sp>
        <p:nvSpPr>
          <p:cNvPr id="6" name="Rectangle 5"/>
          <p:cNvSpPr/>
          <p:nvPr/>
        </p:nvSpPr>
        <p:spPr>
          <a:xfrm>
            <a:off x="609600" y="1556792"/>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p>
          <a:p>
            <a:r>
              <a:rPr lang="en-US" sz="1200" b="1" dirty="0" err="1" smtClean="0">
                <a:solidFill>
                  <a:srgbClr val="0000FF"/>
                </a:solidFill>
                <a:highlight>
                  <a:srgbClr val="FFFFFF"/>
                </a:highlight>
                <a:latin typeface="Courier New" panose="02070309020205020404" pitchFamily="49" charset="0"/>
              </a:rPr>
              <a:t>def</a:t>
            </a:r>
            <a:r>
              <a:rPr lang="en-US" sz="1200" dirty="0">
                <a:highlight>
                  <a:srgbClr val="FFFFFF"/>
                </a:highlight>
                <a:latin typeface="Courier New" panose="02070309020205020404" pitchFamily="49" charset="0"/>
              </a:rPr>
              <a:t> </a:t>
            </a:r>
            <a:r>
              <a:rPr lang="en-US" sz="1200" dirty="0" smtClean="0">
                <a:highlight>
                  <a:srgbClr val="FFFFFF"/>
                </a:highlight>
                <a:latin typeface="Courier New" panose="02070309020205020404" pitchFamily="49" charset="0"/>
              </a:rPr>
              <a:t>searcher()</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Input a value</a:t>
            </a:r>
            <a:endParaRPr lang="en-US" sz="1200" dirty="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FF0000"/>
                </a:solidFill>
                <a:highlight>
                  <a:srgbClr val="FFFFFF"/>
                </a:highlight>
                <a:latin typeface="Courier New" panose="02070309020205020404" pitchFamily="49" charset="0"/>
              </a:rPr>
              <a:t>(‘A value to find’)</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Test if it’s in the list</a:t>
            </a:r>
            <a:endParaRPr lang="en-US" sz="1200" dirty="0">
              <a:solidFill>
                <a:srgbClr val="008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 not found’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Add it to the list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b="1" dirty="0" err="1" smtClean="0">
                <a:solidFill>
                  <a:srgbClr val="0000FF"/>
                </a:solidFill>
                <a:highlight>
                  <a:srgbClr val="FFFFFF"/>
                </a:highlight>
                <a:latin typeface="Courier New" panose="02070309020205020404" pitchFamily="49" charset="0"/>
              </a:rPr>
              <a:t>append</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Ask if we want to go again</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‘Try again? y/n’\n</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searcher()</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Otherwise exit</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a:t>
            </a:r>
            <a:r>
              <a:rPr lang="en-US" dirty="0" smtClean="0"/>
              <a:t>is number of statements grouped together</a:t>
            </a:r>
          </a:p>
          <a:p>
            <a:r>
              <a:rPr lang="en-US" dirty="0" smtClean="0"/>
              <a:t>Statements are grouped by tab stop</a:t>
            </a:r>
            <a:endParaRPr lang="en-US" dirty="0" smtClean="0"/>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smtClean="0"/>
              <a:t>Some code</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415673"/>
            <a:ext cx="1051316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a:t>
            </a:r>
            <a:r>
              <a:rPr lang="en-US" dirty="0" smtClean="0"/>
              <a:t>defined inside a function are </a:t>
            </a:r>
            <a:r>
              <a:rPr lang="en-US" i="1" dirty="0" smtClean="0"/>
              <a:t>local </a:t>
            </a:r>
            <a:r>
              <a:rPr lang="en-US" dirty="0" smtClean="0"/>
              <a:t>to that </a:t>
            </a:r>
            <a:r>
              <a:rPr lang="en-US" dirty="0" smtClean="0"/>
              <a:t>function</a:t>
            </a:r>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a:t>
            </a:r>
            <a:r>
              <a:rPr lang="en-US" dirty="0" smtClean="0"/>
              <a:t>reference </a:t>
            </a:r>
            <a:r>
              <a:rPr lang="en-US" dirty="0" smtClean="0"/>
              <a:t>a global </a:t>
            </a:r>
            <a:r>
              <a:rPr lang="en-US" dirty="0" smtClean="0"/>
              <a:t>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 graph</a:t>
            </a:r>
          </a:p>
          <a:p>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plotly.graph_objs</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go</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data1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[160,250,190]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'US'</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data2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[350,50,220]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'EU'</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 = </a:t>
            </a:r>
            <a:r>
              <a:rPr lang="en-US" sz="1200" dirty="0">
                <a:solidFill>
                  <a:srgbClr val="FF0000"/>
                </a:solidFill>
                <a:highlight>
                  <a:srgbClr val="FFFFFF"/>
                </a:highlight>
                <a:latin typeface="Courier New" panose="02070309020205020404" pitchFamily="49" charset="0"/>
              </a:rPr>
              <a:t>[ data1, data2 ]</a:t>
            </a:r>
          </a:p>
          <a:p>
            <a:r>
              <a:rPr lang="en-US" sz="1200" dirty="0">
                <a:solidFill>
                  <a:srgbClr val="000000"/>
                </a:solidFill>
                <a:highlight>
                  <a:srgbClr val="FFFFFF"/>
                </a:highlight>
                <a:latin typeface="Courier New" panose="02070309020205020404" pitchFamily="49" charset="0"/>
              </a:rPr>
              <a:t>layout = </a:t>
            </a:r>
            <a:r>
              <a:rPr lang="en-US" sz="1200" dirty="0" err="1">
                <a:solidFill>
                  <a:srgbClr val="000000"/>
                </a:solidFill>
                <a:highlight>
                  <a:srgbClr val="FFFFFF"/>
                </a:highlight>
                <a:latin typeface="Courier New" panose="02070309020205020404" pitchFamily="49" charset="0"/>
              </a:rPr>
              <a:t>go.Layout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barmode</a:t>
            </a:r>
            <a:r>
              <a:rPr lang="en-US" sz="1200" dirty="0">
                <a:solidFill>
                  <a:srgbClr val="000000"/>
                </a:solidFill>
                <a:highlight>
                  <a:srgbClr val="FFFFFF"/>
                </a:highlight>
                <a:latin typeface="Courier New" panose="02070309020205020404" pitchFamily="49" charset="0"/>
              </a:rPr>
              <a:t> = 'group'</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fig = </a:t>
            </a:r>
            <a:r>
              <a:rPr lang="en-US" sz="1200" dirty="0" err="1">
                <a:solidFill>
                  <a:srgbClr val="000000"/>
                </a:solidFill>
                <a:highlight>
                  <a:srgbClr val="FFFFFF"/>
                </a:highlight>
                <a:latin typeface="Courier New" panose="02070309020205020404" pitchFamily="49" charset="0"/>
              </a:rPr>
              <a:t>go.Figure</a:t>
            </a:r>
            <a:r>
              <a:rPr lang="en-US" sz="1200" dirty="0">
                <a:solidFill>
                  <a:srgbClr val="000000"/>
                </a:solidFill>
                <a:highlight>
                  <a:srgbClr val="FFFFFF"/>
                </a:highlight>
                <a:latin typeface="Courier New" panose="02070309020205020404" pitchFamily="49" charset="0"/>
              </a:rPr>
              <a:t>(data = data, layout=layout)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py.offline.plot</a:t>
            </a:r>
            <a:r>
              <a:rPr lang="en-US" sz="1200" dirty="0">
                <a:solidFill>
                  <a:srgbClr val="000000"/>
                </a:solidFill>
                <a:highlight>
                  <a:srgbClr val="FFFFFF"/>
                </a:highlight>
                <a:latin typeface="Courier New" panose="02070309020205020404" pitchFamily="49" charset="0"/>
              </a:rPr>
              <a:t>(data)</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 – JSON, XML, CSV, TXT, BIN, DOC, XLS, PPT</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pPr lvl="1"/>
            <a:r>
              <a:rPr lang="en-US" dirty="0" smtClean="0"/>
              <a:t>What’s the ‘path’ to the file?</a:t>
            </a:r>
          </a:p>
          <a:p>
            <a:pPr lvl="2"/>
            <a:r>
              <a:rPr lang="en-US" dirty="0" smtClean="0"/>
              <a:t>The route from the root of the drive to the file</a:t>
            </a:r>
          </a:p>
          <a:p>
            <a:pPr lvl="2"/>
            <a:r>
              <a:rPr lang="en-US" dirty="0" smtClean="0"/>
              <a:t>Operating systems express paths differently</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457200" lvl="2" indent="-457200"/>
            <a:r>
              <a:rPr lang="en-US" dirty="0"/>
              <a:t>How do we account for the differences in path syntax between operating systems?</a:t>
            </a:r>
          </a:p>
          <a:p>
            <a:pPr lvl="1"/>
            <a:r>
              <a:rPr lang="en-US" dirty="0" smtClean="0"/>
              <a:t>In Python, use the </a:t>
            </a:r>
            <a:r>
              <a:rPr lang="en-US" dirty="0" err="1" smtClean="0"/>
              <a:t>os.path</a:t>
            </a:r>
            <a:r>
              <a:rPr lang="en-US" dirty="0" smtClean="0"/>
              <a:t> module</a:t>
            </a:r>
          </a:p>
          <a:p>
            <a:pPr lvl="1"/>
            <a:r>
              <a:rPr lang="en-US" dirty="0" smtClean="0"/>
              <a:t>Python always loads the path module suitable for the operating system it is running on</a:t>
            </a:r>
          </a:p>
          <a:p>
            <a:pPr lvl="1"/>
            <a:r>
              <a:rPr lang="en-US" dirty="0" smtClean="0"/>
              <a:t>Specific modules can be loaded to manipulate paths that are always in one of the different formats</a:t>
            </a:r>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40586745"/>
              </p:ext>
            </p:extLst>
          </p:nvPr>
        </p:nvGraphicFramePr>
        <p:xfrm>
          <a:off x="695400" y="1700808"/>
          <a:ext cx="10945216" cy="1483360"/>
        </p:xfrm>
        <a:graphic>
          <a:graphicData uri="http://schemas.openxmlformats.org/drawingml/2006/table">
            <a:tbl>
              <a:tblPr firstRow="1" bandRow="1">
                <a:tableStyleId>{5C22544A-7EE6-4342-B048-85BDC9FD1C3A}</a:tableStyleId>
              </a:tblPr>
              <a:tblGrid>
                <a:gridCol w="1412717"/>
                <a:gridCol w="6125026"/>
                <a:gridCol w="3407473"/>
              </a:tblGrid>
              <a:tr h="37084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MacOS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en-US" dirty="0"/>
                    </a:p>
                  </a:txBody>
                  <a:tcPr/>
                </a:tc>
                <a:tc>
                  <a:txBody>
                    <a:bodyPr/>
                    <a:lstStyle/>
                    <a:p>
                      <a:pPr marL="0" indent="0">
                        <a:buFont typeface="Arial" panose="020B0604020202020204" pitchFamily="34" charset="0"/>
                        <a:buNone/>
                      </a:pPr>
                      <a:r>
                        <a:rPr lang="en-US" dirty="0" err="1" smtClean="0"/>
                        <a:t>macpath</a:t>
                      </a:r>
                      <a:endParaRPr lang="en-US" dirty="0"/>
                    </a:p>
                  </a:txBody>
                  <a:tcPr/>
                </a:tc>
              </a:tr>
            </a:tbl>
          </a:graphicData>
        </a:graphic>
      </p:graphicFrame>
    </p:spTree>
    <p:extLst>
      <p:ext uri="{BB962C8B-B14F-4D97-AF65-F5344CB8AC3E}">
        <p14:creationId xmlns:p14="http://schemas.microsoft.com/office/powerpoint/2010/main" val="123843222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Path Examples</a:t>
            </a:r>
            <a:endParaRPr lang="en-US" dirty="0"/>
          </a:p>
        </p:txBody>
      </p:sp>
    </p:spTree>
    <p:extLst>
      <p:ext uri="{BB962C8B-B14F-4D97-AF65-F5344CB8AC3E}">
        <p14:creationId xmlns:p14="http://schemas.microsoft.com/office/powerpoint/2010/main" val="32241241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How do we open a file?</a:t>
            </a:r>
          </a:p>
          <a:p>
            <a:pPr lvl="1"/>
            <a:r>
              <a:rPr lang="en-US" dirty="0" smtClean="0"/>
              <a:t>open(</a:t>
            </a:r>
            <a:r>
              <a:rPr lang="en-US" i="1" dirty="0" smtClean="0"/>
              <a:t>name[,mode[,buffering]]</a:t>
            </a:r>
            <a:r>
              <a:rPr lang="en-US" dirty="0" smtClean="0"/>
              <a:t>)</a:t>
            </a:r>
          </a:p>
          <a:p>
            <a:pPr lvl="2"/>
            <a:r>
              <a:rPr lang="en-US" dirty="0" smtClean="0"/>
              <a:t>name – file name to be opened</a:t>
            </a:r>
          </a:p>
          <a:p>
            <a:pPr lvl="2"/>
            <a:r>
              <a:rPr lang="en-US" dirty="0" smtClean="0"/>
              <a:t>mode – string indicating how the file is to be opened</a:t>
            </a:r>
          </a:p>
          <a:p>
            <a:pPr lvl="3"/>
            <a:r>
              <a:rPr lang="en-US" dirty="0" smtClean="0"/>
              <a:t>r – for reading</a:t>
            </a:r>
          </a:p>
          <a:p>
            <a:pPr lvl="3"/>
            <a:r>
              <a:rPr lang="en-US" dirty="0" smtClean="0"/>
              <a:t>w – for writing</a:t>
            </a:r>
          </a:p>
          <a:p>
            <a:pPr lvl="3"/>
            <a:r>
              <a:rPr lang="en-US" dirty="0" smtClean="0"/>
              <a:t>a – for appending</a:t>
            </a:r>
          </a:p>
          <a:p>
            <a:pPr lvl="3"/>
            <a:r>
              <a:rPr lang="en-US" dirty="0" smtClean="0"/>
              <a:t>defaults to ‘r’</a:t>
            </a:r>
          </a:p>
          <a:p>
            <a:pPr lvl="2"/>
            <a:r>
              <a:rPr lang="en-US" dirty="0" smtClean="0"/>
              <a:t>buffering – optional argument indicating desired buffer size</a:t>
            </a:r>
          </a:p>
          <a:p>
            <a:pPr lvl="3"/>
            <a:r>
              <a:rPr lang="en-US" dirty="0" smtClean="0"/>
              <a:t>0 – </a:t>
            </a:r>
            <a:r>
              <a:rPr lang="en-US" dirty="0" err="1" smtClean="0"/>
              <a:t>unbuffered</a:t>
            </a:r>
            <a:endParaRPr lang="en-US" dirty="0" smtClean="0"/>
          </a:p>
          <a:p>
            <a:pPr lvl="3"/>
            <a:r>
              <a:rPr lang="en-US" dirty="0" smtClean="0"/>
              <a:t>1 – line buffered</a:t>
            </a:r>
          </a:p>
          <a:p>
            <a:pPr lvl="3"/>
            <a:r>
              <a:rPr lang="en-US" dirty="0" smtClean="0"/>
              <a:t>any other positive value in bytes</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But I want to read </a:t>
            </a:r>
            <a:r>
              <a:rPr lang="en-US" i="1" dirty="0" smtClean="0"/>
              <a:t>and</a:t>
            </a:r>
            <a:r>
              <a:rPr lang="en-US" dirty="0" smtClean="0"/>
              <a:t> write!</a:t>
            </a:r>
          </a:p>
          <a:p>
            <a:pPr lvl="1"/>
            <a:r>
              <a:rPr lang="en-US" dirty="0" smtClean="0"/>
              <a:t>append a ‘+’ to the mode to open the file for updating (reading and writing)</a:t>
            </a:r>
          </a:p>
          <a:p>
            <a:pPr lvl="2"/>
            <a:r>
              <a:rPr lang="en-US" dirty="0" smtClean="0"/>
              <a:t>r+, w+, a+</a:t>
            </a:r>
            <a:endParaRPr lang="en-US" dirty="0"/>
          </a:p>
          <a:p>
            <a:pPr lvl="1"/>
            <a:r>
              <a:rPr lang="en-US" dirty="0" smtClean="0"/>
              <a:t>note that ‘w+’ truncates the file</a:t>
            </a:r>
          </a:p>
          <a:p>
            <a:pPr lvl="1"/>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But what about binary data?</a:t>
            </a:r>
          </a:p>
          <a:p>
            <a:pPr lvl="1"/>
            <a:r>
              <a:rPr lang="en-US" dirty="0" smtClean="0"/>
              <a:t>open() defaults to text mode</a:t>
            </a:r>
          </a:p>
          <a:p>
            <a:pPr lvl="1"/>
            <a:r>
              <a:rPr lang="en-US" dirty="0" smtClean="0"/>
              <a:t>append ‘b’ to the mode for binary on systems that differentiate between text and binary data</a:t>
            </a:r>
            <a:endParaRPr lang="en-US" dirty="0"/>
          </a:p>
          <a:p>
            <a:pPr lvl="2"/>
            <a:r>
              <a:rPr lang="en-US" dirty="0" err="1" smtClean="0"/>
              <a:t>rb</a:t>
            </a:r>
            <a:r>
              <a:rPr lang="en-US" dirty="0" smtClean="0"/>
              <a:t>, </a:t>
            </a:r>
            <a:r>
              <a:rPr lang="en-US" dirty="0" err="1" smtClean="0"/>
              <a:t>wb</a:t>
            </a:r>
            <a:r>
              <a:rPr lang="en-US" dirty="0" smtClean="0"/>
              <a:t>, </a:t>
            </a:r>
            <a:r>
              <a:rPr lang="en-US" dirty="0" err="1" smtClean="0"/>
              <a:t>ab</a:t>
            </a:r>
            <a:endParaRPr lang="en-US" dirty="0" smtClean="0"/>
          </a:p>
          <a:p>
            <a:pPr lvl="1"/>
            <a:r>
              <a:rPr lang="en-US" dirty="0" smtClean="0"/>
              <a:t>Has no effect on systems that don’t differentiate</a:t>
            </a:r>
          </a:p>
          <a:p>
            <a:pPr lvl="1"/>
            <a:endParaRPr lang="en-US" dirty="0" smtClean="0"/>
          </a:p>
          <a:p>
            <a:pPr marL="914400" lvl="2"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176079725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Can I delete files?</a:t>
            </a:r>
          </a:p>
          <a:p>
            <a:pPr lvl="1"/>
            <a:r>
              <a:rPr lang="en-US" dirty="0" err="1" smtClean="0"/>
              <a:t>os.remove</a:t>
            </a:r>
            <a:r>
              <a:rPr lang="en-US" dirty="0" smtClean="0"/>
              <a:t>(</a:t>
            </a:r>
            <a:r>
              <a:rPr lang="en-US" i="1" dirty="0" smtClean="0"/>
              <a:t>path</a:t>
            </a:r>
            <a:r>
              <a:rPr lang="en-US" dirty="0" smtClean="0"/>
              <a:t>)</a:t>
            </a:r>
          </a:p>
          <a:p>
            <a:r>
              <a:rPr lang="en-US" dirty="0" smtClean="0"/>
              <a:t>What about directories?</a:t>
            </a:r>
          </a:p>
          <a:p>
            <a:pPr lvl="1"/>
            <a:r>
              <a:rPr lang="en-US" dirty="0" err="1" smtClean="0"/>
              <a:t>os.rmdir</a:t>
            </a:r>
            <a:r>
              <a:rPr lang="en-US" dirty="0" smtClean="0"/>
              <a:t>(</a:t>
            </a:r>
            <a:r>
              <a:rPr lang="en-US" i="1" dirty="0" smtClean="0"/>
              <a:t>path</a:t>
            </a:r>
            <a:r>
              <a:rPr lang="en-US" dirty="0" smtClean="0"/>
              <a:t>)</a:t>
            </a:r>
            <a:endParaRPr lang="en-US" dirty="0"/>
          </a:p>
          <a:p>
            <a:pPr lvl="1"/>
            <a:r>
              <a:rPr lang="en-US" dirty="0" err="1" smtClean="0"/>
              <a:t>os.removedirs</a:t>
            </a:r>
            <a:r>
              <a:rPr lang="en-US" dirty="0" smtClean="0"/>
              <a:t>(</a:t>
            </a:r>
            <a:r>
              <a:rPr lang="en-US" i="1" dirty="0" smtClean="0"/>
              <a:t>path</a:t>
            </a:r>
            <a:r>
              <a:rPr lang="en-US" dirty="0" smtClean="0"/>
              <a:t>)</a:t>
            </a:r>
            <a:endParaRPr lang="en-US" dirty="0"/>
          </a:p>
          <a:p>
            <a:r>
              <a:rPr lang="en-US" dirty="0" smtClean="0"/>
              <a:t>Can I do anything else?</a:t>
            </a:r>
          </a:p>
          <a:p>
            <a:pPr lvl="1"/>
            <a:r>
              <a:rPr lang="en-US" dirty="0" err="1" smtClean="0"/>
              <a:t>os.listdir</a:t>
            </a:r>
            <a:r>
              <a:rPr lang="en-US" dirty="0" smtClean="0"/>
              <a:t>(</a:t>
            </a:r>
            <a:r>
              <a:rPr lang="en-US" i="1" dirty="0"/>
              <a:t>path</a:t>
            </a:r>
            <a:r>
              <a:rPr lang="en-US" dirty="0" smtClean="0"/>
              <a:t>)</a:t>
            </a:r>
          </a:p>
          <a:p>
            <a:pPr lvl="1"/>
            <a:r>
              <a:rPr lang="en-US" dirty="0" err="1" smtClean="0"/>
              <a:t>os.rename</a:t>
            </a:r>
            <a:r>
              <a:rPr lang="en-US" dirty="0" smtClean="0"/>
              <a:t>(</a:t>
            </a:r>
            <a:r>
              <a:rPr lang="en-US" i="1" dirty="0" err="1" smtClean="0"/>
              <a:t>src,dest</a:t>
            </a:r>
            <a:r>
              <a:rPr lang="en-US" dirty="0" smtClean="0"/>
              <a:t>)</a:t>
            </a:r>
          </a:p>
          <a:p>
            <a:pPr lvl="1"/>
            <a:r>
              <a:rPr lang="en-US" dirty="0" err="1" smtClean="0"/>
              <a:t>os.mkdir</a:t>
            </a:r>
            <a:r>
              <a:rPr lang="en-US" dirty="0" smtClean="0"/>
              <a:t>(</a:t>
            </a:r>
            <a:r>
              <a:rPr lang="en-US" i="1" dirty="0" smtClean="0"/>
              <a:t>path[,mode]</a:t>
            </a:r>
            <a:r>
              <a:rPr lang="en-US" dirty="0" smtClean="0"/>
              <a:t>)</a:t>
            </a: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 or initial thread of control</a:t>
            </a:r>
          </a:p>
          <a:p>
            <a:pPr lvl="1"/>
            <a:r>
              <a:rPr lang="en-US" dirty="0" smtClean="0"/>
              <a:t>Once started, a thread continues until its run() method terminates</a:t>
            </a:r>
          </a:p>
          <a:p>
            <a:pPr lvl="2"/>
            <a:r>
              <a:rPr lang="en-US" dirty="0" smtClean="0"/>
              <a:t>Either normally or via unhandled exception</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 or terminates due to an unhandled exception</a:t>
            </a:r>
          </a:p>
          <a:p>
            <a:pPr lvl="2"/>
            <a:r>
              <a:rPr lang="en-US" i="1" dirty="0" err="1" smtClean="0"/>
              <a:t>args</a:t>
            </a:r>
            <a:r>
              <a:rPr lang="en-US" i="1" dirty="0" smtClean="0"/>
              <a:t> </a:t>
            </a:r>
            <a:r>
              <a:rPr lang="en-US" dirty="0" smtClean="0"/>
              <a:t>is a tuple of arguments – use an empty tuple for functions with no arguments</a:t>
            </a:r>
          </a:p>
          <a:p>
            <a:pPr lvl="2"/>
            <a:r>
              <a:rPr lang="en-US" dirty="0" smtClean="0"/>
              <a:t>Returns the thread identifier</a:t>
            </a:r>
          </a:p>
          <a:p>
            <a:pPr lvl="1"/>
            <a:r>
              <a:rPr lang="en-US" dirty="0" err="1" smtClean="0"/>
              <a:t>threading.Thread</a:t>
            </a:r>
            <a:endParaRPr lang="en-US" dirty="0" smtClean="0"/>
          </a:p>
          <a:p>
            <a:pPr lvl="2"/>
            <a:r>
              <a:rPr lang="en-US" dirty="0" smtClean="0"/>
              <a:t>Provide a callable object to the constructor</a:t>
            </a:r>
          </a:p>
          <a:p>
            <a:pPr lvl="2"/>
            <a:r>
              <a:rPr lang="en-US" dirty="0" smtClean="0"/>
              <a:t>Subclass and override </a:t>
            </a:r>
            <a:r>
              <a:rPr lang="en-US" i="1" dirty="0" smtClean="0"/>
              <a:t>run() </a:t>
            </a:r>
            <a:r>
              <a:rPr lang="en-US" dirty="0" smtClean="0"/>
              <a:t>and </a:t>
            </a:r>
            <a:r>
              <a:rPr lang="en-US" i="1" dirty="0" smtClean="0"/>
              <a:t>__</a:t>
            </a:r>
            <a:r>
              <a:rPr lang="en-US" i="1" dirty="0" err="1" smtClean="0"/>
              <a:t>init</a:t>
            </a:r>
            <a:r>
              <a:rPr lang="en-US" i="1" dirty="0" smtClean="0"/>
              <a:t>__</a:t>
            </a:r>
            <a:r>
              <a:rPr lang="en-US" dirty="0" smtClean="0"/>
              <a:t>() methods</a:t>
            </a:r>
            <a:endParaRPr lang="en-US" dirty="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 before making a decision</a:t>
            </a:r>
          </a:p>
          <a:p>
            <a:pPr lvl="1"/>
            <a:r>
              <a:rPr lang="en-US" dirty="0" err="1" smtClean="0"/>
              <a:t>Thread.join</a:t>
            </a:r>
            <a:r>
              <a:rPr lang="en-US" dirty="0" smtClean="0"/>
              <a:t>([</a:t>
            </a:r>
            <a:r>
              <a:rPr lang="en-US" i="1" dirty="0" smtClean="0"/>
              <a:t>timeout</a:t>
            </a:r>
            <a:r>
              <a:rPr lang="en-US" dirty="0" smtClean="0"/>
              <a:t>])</a:t>
            </a:r>
          </a:p>
          <a:p>
            <a:pPr lvl="2"/>
            <a:r>
              <a:rPr lang="en-US" dirty="0" smtClean="0"/>
              <a:t>Makes the current thread wait until the referenced thread object terminates</a:t>
            </a:r>
          </a:p>
          <a:p>
            <a:pPr lvl="2"/>
            <a:r>
              <a:rPr lang="en-US" i="1" dirty="0" smtClean="0"/>
              <a:t>timeout</a:t>
            </a:r>
            <a:r>
              <a:rPr lang="en-US" dirty="0" smtClean="0"/>
              <a:t> is a floating point number representing the number of seconds the current thread should be blocked for</a:t>
            </a:r>
          </a:p>
          <a:p>
            <a:pPr lvl="2"/>
            <a:r>
              <a:rPr lang="en-US" dirty="0" smtClean="0"/>
              <a:t>Does not return so you must call </a:t>
            </a:r>
            <a:r>
              <a:rPr lang="en-US" i="1" dirty="0" err="1" smtClean="0"/>
              <a:t>isAlive</a:t>
            </a:r>
            <a:r>
              <a:rPr lang="en-US" i="1" dirty="0" smtClean="0"/>
              <a:t>()</a:t>
            </a:r>
            <a:r>
              <a:rPr lang="en-US" dirty="0" smtClean="0"/>
              <a:t> when the calling thread resumes to determine if a timeout occurred</a:t>
            </a:r>
          </a:p>
          <a:p>
            <a:pPr lvl="2"/>
            <a:r>
              <a:rPr lang="en-US" dirty="0" smtClean="0"/>
              <a:t>A thread can be joined many times</a:t>
            </a:r>
          </a:p>
          <a:p>
            <a:pPr lvl="2"/>
            <a:r>
              <a:rPr lang="en-US" dirty="0" smtClean="0"/>
              <a:t>Raises </a:t>
            </a:r>
            <a:r>
              <a:rPr lang="en-US" dirty="0" err="1" smtClean="0"/>
              <a:t>RuntimeError</a:t>
            </a:r>
            <a:r>
              <a:rPr lang="en-US" dirty="0" smtClean="0"/>
              <a:t> </a:t>
            </a:r>
            <a:endParaRPr lang="en-US" dirty="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happens when more than one thread may wish to interact with another?</a:t>
            </a:r>
          </a:p>
          <a:p>
            <a:r>
              <a:rPr lang="en-US" dirty="0" smtClean="0"/>
              <a:t>Lock objects</a:t>
            </a:r>
          </a:p>
          <a:p>
            <a:pPr lvl="1"/>
            <a:r>
              <a:rPr lang="en-US" dirty="0" smtClean="0"/>
              <a:t>A lock can be either ‘locked’ or ‘unlocked’</a:t>
            </a:r>
          </a:p>
          <a:p>
            <a:pPr lvl="1"/>
            <a:r>
              <a:rPr lang="en-US" dirty="0" smtClean="0"/>
              <a:t>When locked, blocks until a call to release in another thread unlocks it</a:t>
            </a:r>
          </a:p>
          <a:p>
            <a:r>
              <a:rPr lang="en-US" dirty="0" smtClean="0"/>
              <a:t>Semaphore objects</a:t>
            </a:r>
          </a:p>
          <a:p>
            <a:pPr lvl="1"/>
            <a:r>
              <a:rPr lang="en-US" dirty="0" smtClean="0"/>
              <a:t>Uses a counter to blocking state</a:t>
            </a:r>
          </a:p>
          <a:p>
            <a:pPr lvl="1"/>
            <a:r>
              <a:rPr lang="en-US" dirty="0" smtClean="0"/>
              <a:t>Used to guard limited resources, e.g. databases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t>Event objects</a:t>
            </a:r>
          </a:p>
          <a:p>
            <a:pPr lvl="1"/>
            <a:r>
              <a:rPr lang="en-US" dirty="0" smtClean="0"/>
              <a:t>Uses an internal flag that can be </a:t>
            </a:r>
            <a:r>
              <a:rPr lang="en-US" i="1" dirty="0" smtClean="0"/>
              <a:t>set()</a:t>
            </a:r>
            <a:r>
              <a:rPr lang="en-US" dirty="0" smtClean="0"/>
              <a:t> or </a:t>
            </a:r>
            <a:r>
              <a:rPr lang="en-US" i="1" dirty="0" smtClean="0"/>
              <a:t>clear()</a:t>
            </a:r>
            <a:r>
              <a:rPr lang="en-US" dirty="0" err="1" smtClean="0"/>
              <a:t>ed</a:t>
            </a:r>
            <a:endParaRPr lang="en-US" dirty="0" smtClean="0"/>
          </a:p>
          <a:p>
            <a:pPr lvl="1"/>
            <a:r>
              <a:rPr lang="en-US" i="1" dirty="0" smtClean="0"/>
              <a:t>wait([timeout])</a:t>
            </a:r>
            <a:r>
              <a:rPr lang="en-US" dirty="0" smtClean="0"/>
              <a:t> method blocks until flag is true or until the provided timeout</a:t>
            </a:r>
          </a:p>
          <a:p>
            <a:pPr lvl="1"/>
            <a:r>
              <a:rPr lang="en-US" dirty="0" smtClean="0"/>
              <a:t>Allows one thread to signal an event for other threads to wait for</a:t>
            </a:r>
          </a:p>
          <a:p>
            <a:pPr lvl="1"/>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Often we will want to create deferred or recurring processes</a:t>
            </a:r>
          </a:p>
          <a:p>
            <a:r>
              <a:rPr lang="en-US" dirty="0" err="1" smtClean="0"/>
              <a:t>threading.Timer</a:t>
            </a:r>
            <a:r>
              <a:rPr lang="en-US" dirty="0" smtClean="0"/>
              <a:t>(</a:t>
            </a:r>
            <a:r>
              <a:rPr lang="en-US" i="1" dirty="0" smtClean="0"/>
              <a:t>interval, function, </a:t>
            </a:r>
            <a:r>
              <a:rPr lang="en-US" i="1" dirty="0" err="1" smtClean="0"/>
              <a:t>args</a:t>
            </a:r>
            <a:r>
              <a:rPr lang="en-US" i="1" dirty="0" smtClean="0"/>
              <a:t>=[], </a:t>
            </a:r>
            <a:r>
              <a:rPr lang="en-US" i="1" dirty="0" err="1" smtClean="0"/>
              <a:t>kwargs</a:t>
            </a:r>
            <a:r>
              <a:rPr lang="en-US" i="1" dirty="0" smtClean="0"/>
              <a:t>={}</a:t>
            </a:r>
            <a:r>
              <a:rPr lang="en-US" dirty="0" smtClean="0"/>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Since it’s a subclass of Thread, the function will either return or raise a </a:t>
            </a:r>
            <a:r>
              <a:rPr lang="en-US" dirty="0" err="1" smtClean="0"/>
              <a:t>ThreadError</a:t>
            </a:r>
            <a:endParaRPr lang="en-US" dirty="0" smtClean="0"/>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t>
            </a:r>
            <a:r>
              <a:rPr lang="en-US" dirty="0" smtClean="0"/>
              <a:t>a function </a:t>
            </a:r>
            <a:r>
              <a:rPr lang="en-US" dirty="0" smtClean="0"/>
              <a:t>that takes an </a:t>
            </a:r>
            <a:r>
              <a:rPr lang="en-US" dirty="0" smtClean="0"/>
              <a:t>interval in seconds and a name</a:t>
            </a:r>
          </a:p>
          <a:p>
            <a:pPr lvl="2"/>
            <a:r>
              <a:rPr lang="en-US" dirty="0" smtClean="0"/>
              <a:t>The function should print the name and the current time after </a:t>
            </a:r>
            <a:r>
              <a:rPr lang="en-US" i="1" dirty="0" smtClean="0"/>
              <a:t>interval</a:t>
            </a:r>
            <a:r>
              <a:rPr lang="en-US" dirty="0" smtClean="0"/>
              <a:t> seconds have </a:t>
            </a:r>
            <a:r>
              <a:rPr lang="en-US" dirty="0" smtClean="0"/>
              <a:t>elapsed</a:t>
            </a:r>
          </a:p>
          <a:p>
            <a:pPr lvl="2"/>
            <a:r>
              <a:rPr lang="en-US" dirty="0" smtClean="0"/>
              <a:t>The function should repeat this 5 times</a:t>
            </a:r>
          </a:p>
          <a:p>
            <a:pPr lvl="1"/>
            <a:r>
              <a:rPr lang="en-US" dirty="0" smtClean="0"/>
              <a:t>Create a thread using the function you defined</a:t>
            </a:r>
          </a:p>
          <a:p>
            <a:r>
              <a:rPr lang="en-US" dirty="0" smtClean="0"/>
              <a:t>As a bonus:</a:t>
            </a:r>
            <a:endParaRPr lang="en-US" dirty="0" smtClean="0"/>
          </a:p>
          <a:p>
            <a:pPr lvl="1"/>
            <a:r>
              <a:rPr lang="en-US" dirty="0" smtClean="0"/>
              <a:t>Create two </a:t>
            </a:r>
            <a:r>
              <a:rPr lang="en-US" dirty="0" smtClean="0"/>
              <a:t>thread objects </a:t>
            </a:r>
            <a:r>
              <a:rPr lang="en-US" dirty="0" smtClean="0"/>
              <a:t>using the </a:t>
            </a:r>
            <a:r>
              <a:rPr lang="en-US" dirty="0" smtClean="0"/>
              <a:t>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5673"/>
            <a:ext cx="10887000"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5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pPr lvl="2"/>
            <a:r>
              <a:rPr lang="en-US" dirty="0" smtClean="0"/>
              <a:t>Hashing is a one-way function for obscuring data, e.g. storing passwords</a:t>
            </a:r>
          </a:p>
          <a:p>
            <a:pPr lvl="2"/>
            <a:r>
              <a:rPr lang="en-US" dirty="0" smtClean="0"/>
              <a:t>Encryption is reversible for transmitting data, e.g. bank details</a:t>
            </a:r>
          </a:p>
          <a:p>
            <a:r>
              <a:rPr lang="en-US" dirty="0" smtClean="0"/>
              <a:t>Crypto in Python</a:t>
            </a:r>
          </a:p>
          <a:p>
            <a:pPr lvl="1"/>
            <a:r>
              <a:rPr lang="en-US" i="1" dirty="0" err="1" smtClean="0"/>
              <a:t>hashlib</a:t>
            </a:r>
            <a:r>
              <a:rPr lang="en-US" i="1" dirty="0" smtClean="0"/>
              <a:t> </a:t>
            </a:r>
            <a:r>
              <a:rPr lang="en-US" dirty="0" smtClean="0"/>
              <a:t>for hashing</a:t>
            </a:r>
          </a:p>
          <a:p>
            <a:pPr lvl="2"/>
            <a:r>
              <a:rPr lang="en-US" dirty="0" err="1" smtClean="0"/>
              <a:t>hmac</a:t>
            </a:r>
            <a:endParaRPr lang="en-US" dirty="0" smtClean="0"/>
          </a:p>
          <a:p>
            <a:pPr lvl="2"/>
            <a:r>
              <a:rPr lang="en-US" dirty="0" smtClean="0"/>
              <a:t>md5</a:t>
            </a:r>
          </a:p>
          <a:p>
            <a:pPr lvl="2"/>
            <a:r>
              <a:rPr lang="en-US" dirty="0" err="1" smtClean="0"/>
              <a:t>sha</a:t>
            </a:r>
            <a:endParaRPr lang="en-US" dirty="0" smtClean="0"/>
          </a:p>
          <a:p>
            <a:pPr lvl="1"/>
            <a:r>
              <a:rPr lang="en-US" dirty="0" err="1" smtClean="0"/>
              <a:t>PyCrypto</a:t>
            </a:r>
            <a:r>
              <a:rPr lang="en-US" dirty="0" smtClean="0"/>
              <a:t> for encryption</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PKCS1_v1_5 (</a:t>
            </a:r>
            <a:r>
              <a:rPr lang="en-GB" dirty="0" smtClean="0"/>
              <a:t>RSAES-PKCS1-v1_5)</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09600" y="1484784"/>
            <a:ext cx="10887000"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a:t>
            </a:r>
            <a:r>
              <a:rPr lang="en-US" dirty="0" smtClean="0"/>
              <a:t>the user to input a message</a:t>
            </a:r>
          </a:p>
          <a:p>
            <a:pPr lvl="2"/>
            <a:r>
              <a:rPr lang="en-US" dirty="0" smtClean="0"/>
              <a:t>Encrypt the message </a:t>
            </a:r>
            <a:r>
              <a:rPr lang="en-US" dirty="0" smtClean="0"/>
              <a:t>using a </a:t>
            </a:r>
            <a:r>
              <a:rPr lang="en-US" dirty="0" smtClean="0"/>
              <a:t>key</a:t>
            </a:r>
          </a:p>
          <a:p>
            <a:pPr lvl="2"/>
            <a:r>
              <a:rPr lang="en-US" dirty="0" smtClean="0"/>
              <a:t>Output the encrypted message to the console</a:t>
            </a:r>
          </a:p>
          <a:p>
            <a:pPr lvl="1"/>
            <a:r>
              <a:rPr lang="en-US" dirty="0" smtClean="0"/>
              <a:t>Optionally, modify the program </a:t>
            </a:r>
            <a:r>
              <a:rPr lang="en-US" dirty="0" smtClean="0"/>
              <a:t>to</a:t>
            </a:r>
          </a:p>
          <a:p>
            <a:pPr lvl="3"/>
            <a:r>
              <a:rPr lang="en-US" dirty="0"/>
              <a:t>Allow the user to input an encryption </a:t>
            </a:r>
            <a:r>
              <a:rPr lang="en-US" dirty="0" smtClean="0"/>
              <a:t>key</a:t>
            </a:r>
            <a:endParaRPr lang="en-US" dirty="0" smtClean="0"/>
          </a:p>
          <a:p>
            <a:pPr lvl="3"/>
            <a:r>
              <a:rPr lang="en-US" dirty="0" smtClean="0"/>
              <a:t>Allow the user to input an encrypted message and </a:t>
            </a:r>
            <a:r>
              <a:rPr lang="en-US" dirty="0" smtClean="0"/>
              <a:t>decryption key</a:t>
            </a:r>
            <a:endParaRPr lang="en-US" dirty="0" smtClean="0"/>
          </a:p>
          <a:p>
            <a:pPr lvl="3"/>
            <a:r>
              <a:rPr lang="en-US" dirty="0" smtClean="0"/>
              <a:t>Decrypt the message</a:t>
            </a:r>
          </a:p>
          <a:p>
            <a:pPr lvl="3"/>
            <a:r>
              <a:rPr lang="en-US" dirty="0" smtClean="0"/>
              <a:t>Output the decrypted message to the </a:t>
            </a:r>
            <a:r>
              <a:rPr lang="en-US" dirty="0" smtClean="0"/>
              <a:t>console</a:t>
            </a:r>
          </a:p>
          <a:p>
            <a:pPr lvl="3"/>
            <a:r>
              <a:rPr lang="en-US" dirty="0" smtClean="0"/>
              <a:t>Reminder: Encrypte</a:t>
            </a:r>
            <a:r>
              <a:rPr lang="en-US" dirty="0" smtClean="0"/>
              <a:t>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Regular Expressions</a:t>
            </a:r>
            <a:endParaRPr lang="en-US" dirty="0"/>
          </a:p>
        </p:txBody>
      </p:sp>
    </p:spTree>
    <p:extLst>
      <p:ext uri="{BB962C8B-B14F-4D97-AF65-F5344CB8AC3E}">
        <p14:creationId xmlns:p14="http://schemas.microsoft.com/office/powerpoint/2010/main" val="1722758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endParaRPr lang="en-US" dirty="0" smtClean="0"/>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1638309696"/>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t>
            </a:r>
            <a:r>
              <a:rPr lang="en-US" dirty="0" smtClean="0"/>
              <a:t>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700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In many cases, consistency is sacrificed for availability and speed</a:t>
            </a:r>
          </a:p>
          <a:p>
            <a:pPr lvl="2"/>
            <a:r>
              <a:rPr lang="en-US" dirty="0" smtClean="0"/>
              <a:t>“Eventual consistency” - data is propagated to all nodes “eventually”, typically within milliseconds</a:t>
            </a:r>
          </a:p>
          <a:p>
            <a:pPr lvl="2"/>
            <a:r>
              <a:rPr lang="en-US" dirty="0" smtClean="0"/>
              <a:t>“Stale reads” - queries may not return updated data immediately, or might return inaccurate data</a:t>
            </a:r>
          </a:p>
          <a:p>
            <a:pPr lvl="1"/>
            <a:r>
              <a:rPr lang="en-US" dirty="0" smtClean="0"/>
              <a:t>Scales “horizontally” well – improve capability and performance by deploying more cluster nodes</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lnSpcReduction="10000"/>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APIs such as Hibernate exist to abstract </a:t>
            </a:r>
            <a:r>
              <a:rPr lang="en-US" dirty="0" err="1" smtClean="0"/>
              <a:t>db</a:t>
            </a:r>
            <a:r>
              <a:rPr lang="en-US" dirty="0" smtClean="0"/>
              <a:t> entity design away from developers</a:t>
            </a:r>
          </a:p>
          <a:p>
            <a:pPr lvl="2"/>
            <a:r>
              <a:rPr lang="en-US" dirty="0" smtClean="0"/>
              <a:t>Database objects created automatically by code</a:t>
            </a:r>
          </a:p>
          <a:p>
            <a:pPr lvl="3"/>
            <a:r>
              <a:rPr lang="en-US" dirty="0" smtClean="0"/>
              <a:t>Can result in inefficient design</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From the </a:t>
            </a:r>
            <a:r>
              <a:rPr lang="en-US" dirty="0" err="1" smtClean="0"/>
              <a:t>mySql</a:t>
            </a:r>
            <a:r>
              <a:rPr lang="en-US" dirty="0" smtClean="0"/>
              <a:t> prompt</a:t>
            </a:r>
          </a:p>
          <a:p>
            <a:pPr lvl="1"/>
            <a:r>
              <a:rPr lang="en-US" dirty="0" smtClean="0"/>
              <a:t>Create a new database called “</a:t>
            </a:r>
            <a:r>
              <a:rPr lang="en-US" dirty="0" err="1" smtClean="0"/>
              <a:t>mydb</a:t>
            </a:r>
            <a:r>
              <a:rPr lang="en-US" dirty="0" smtClean="0"/>
              <a:t>”</a:t>
            </a:r>
          </a:p>
          <a:p>
            <a:pPr lvl="1"/>
            <a:r>
              <a:rPr lang="en-US" dirty="0" smtClean="0"/>
              <a:t>In the new “</a:t>
            </a:r>
            <a:r>
              <a:rPr lang="en-US" dirty="0" err="1" smtClean="0"/>
              <a:t>mydb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9600" y="1556792"/>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database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t>
            </a:r>
            <a:r>
              <a:rPr lang="en-US" dirty="0" smtClean="0"/>
              <a:t>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526163" cy="584775"/>
          </a:xfrm>
          <a:prstGeom prst="rect">
            <a:avLst/>
          </a:prstGeom>
          <a:noFill/>
        </p:spPr>
        <p:txBody>
          <a:bodyPr wrap="none" rtlCol="0">
            <a:spAutoFit/>
          </a:bodyPr>
          <a:lstStyle/>
          <a:p>
            <a:r>
              <a:rPr lang="en-GB" sz="3200" dirty="0" smtClean="0">
                <a:latin typeface="Calibri Light" panose="020F0302020204030204" pitchFamily="34" charset="0"/>
              </a:rPr>
              <a:t>The Stack is a Last-In 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a:t>
            </a:r>
            <a:r>
              <a:rPr lang="en-US" dirty="0" smtClean="0">
                <a:solidFill>
                  <a:srgbClr val="C4A174"/>
                </a:solidFill>
              </a:rPr>
              <a:t>Engineering:</a:t>
            </a:r>
            <a:r>
              <a:rPr lang="en-US" dirty="0" smtClean="0"/>
              <a:t> </a:t>
            </a:r>
            <a:r>
              <a:rPr lang="en-US" dirty="0" smtClean="0"/>
              <a:t>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a:t>
            </a:r>
            <a:r>
              <a:rPr lang="en-US" dirty="0" smtClean="0"/>
              <a:t>for small </a:t>
            </a:r>
            <a:r>
              <a:rPr lang="en-US" dirty="0" smtClean="0"/>
              <a:t>projects</a:t>
            </a:r>
          </a:p>
          <a:p>
            <a:pPr lvl="1"/>
            <a:r>
              <a:rPr lang="en-US" dirty="0" smtClean="0"/>
              <a:t>Once </a:t>
            </a:r>
            <a:r>
              <a:rPr lang="en-US" dirty="0" smtClean="0"/>
              <a:t>testing has begun, difficult to go </a:t>
            </a:r>
            <a:r>
              <a:rPr lang="en-US" dirty="0" smtClean="0"/>
              <a:t>back</a:t>
            </a:r>
            <a:endParaRPr lang="en-US" dirty="0" smtClean="0"/>
          </a:p>
          <a:p>
            <a:pPr lvl="1"/>
            <a:r>
              <a:rPr lang="en-US" dirty="0" smtClean="0"/>
              <a:t>No working software produced until late in the lifecycle</a:t>
            </a:r>
          </a:p>
          <a:p>
            <a:pPr lvl="1"/>
            <a:r>
              <a:rPr lang="en-US" dirty="0" smtClean="0"/>
              <a:t>High amounts of risk and uncertainty</a:t>
            </a:r>
          </a:p>
          <a:p>
            <a:pPr lvl="1"/>
            <a:r>
              <a:rPr lang="en-US" dirty="0" smtClean="0"/>
              <a:t>Not good for </a:t>
            </a:r>
            <a:r>
              <a:rPr lang="en-US" dirty="0" smtClean="0"/>
              <a:t>complex projects</a:t>
            </a:r>
            <a:r>
              <a:rPr lang="en-US" dirty="0" smtClean="0"/>
              <a:t>, or </a:t>
            </a:r>
            <a:r>
              <a:rPr lang="en-US" dirty="0" smtClean="0"/>
              <a:t>projects where </a:t>
            </a:r>
            <a:r>
              <a:rPr lang="en-US" dirty="0" smtClean="0"/>
              <a:t>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a:t>
            </a:r>
            <a:r>
              <a:rPr lang="en-US" dirty="0" smtClean="0"/>
              <a:t>cycles</a:t>
            </a:r>
            <a:endParaRPr lang="en-US" dirty="0" smtClean="0"/>
          </a:p>
          <a:p>
            <a:pPr lvl="1"/>
            <a:r>
              <a:rPr lang="en-US" dirty="0" smtClean="0"/>
              <a:t>Some </a:t>
            </a:r>
            <a:r>
              <a:rPr lang="en-US" dirty="0" smtClean="0"/>
              <a:t>stages cannot be started before others</a:t>
            </a:r>
          </a:p>
          <a:p>
            <a:pPr lvl="1"/>
            <a:r>
              <a:rPr lang="en-US" dirty="0" smtClean="0"/>
              <a:t>Development </a:t>
            </a:r>
            <a:r>
              <a:rPr lang="en-US" dirty="0" smtClean="0"/>
              <a:t>can be more responsive to </a:t>
            </a:r>
            <a:r>
              <a:rPr lang="en-US" dirty="0" smtClean="0"/>
              <a:t>changes</a:t>
            </a:r>
            <a:endParaRPr lang="en-US" dirty="0" smtClean="0"/>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a:t>
            </a:r>
            <a:r>
              <a:rPr lang="en-GB" dirty="0" smtClean="0"/>
              <a:t>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a:t>
            </a:r>
            <a:r>
              <a:rPr lang="en-GB" dirty="0" smtClean="0"/>
              <a:t>success</a:t>
            </a:r>
            <a:endParaRPr lang="en-GB" dirty="0" smtClean="0"/>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Software developed in rapid </a:t>
            </a:r>
            <a:r>
              <a:rPr lang="en-US" dirty="0" smtClean="0"/>
              <a:t>cycles</a:t>
            </a:r>
            <a:endParaRPr lang="en-US" dirty="0" smtClean="0"/>
          </a:p>
          <a:p>
            <a:pPr lvl="1"/>
            <a:r>
              <a:rPr lang="en-US" dirty="0" smtClean="0"/>
              <a:t>Frequent small releases building on previous functionality</a:t>
            </a:r>
          </a:p>
          <a:p>
            <a:pPr lvl="1"/>
            <a:r>
              <a:rPr lang="en-US" dirty="0" smtClean="0"/>
              <a:t>Each release thoroughly tested</a:t>
            </a:r>
          </a:p>
          <a:p>
            <a:pPr lvl="1"/>
            <a:r>
              <a:rPr lang="en-US" dirty="0" smtClean="0"/>
              <a:t>Good </a:t>
            </a:r>
            <a:r>
              <a:rPr lang="en-US" dirty="0" smtClean="0"/>
              <a:t>for customer satisfaction</a:t>
            </a:r>
          </a:p>
          <a:p>
            <a:pPr lvl="1"/>
            <a:r>
              <a:rPr lang="en-US" dirty="0" smtClean="0"/>
              <a:t>Close cooperation between customers, business and developers</a:t>
            </a:r>
          </a:p>
          <a:p>
            <a:pPr lvl="1"/>
            <a:r>
              <a:rPr lang="en-US" dirty="0" smtClean="0"/>
              <a:t>Responds quickly to changes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Difficult </a:t>
            </a:r>
            <a:r>
              <a:rPr lang="en-US" dirty="0" smtClean="0"/>
              <a:t>to assess effort required to produce larger deliverables</a:t>
            </a:r>
          </a:p>
          <a:p>
            <a:pPr lvl="1"/>
            <a:r>
              <a:rPr lang="en-US" dirty="0" smtClean="0"/>
              <a:t>Project can go off-track </a:t>
            </a:r>
            <a:r>
              <a:rPr lang="en-US" dirty="0" smtClean="0"/>
              <a:t>easily</a:t>
            </a:r>
            <a:endParaRPr lang="en-US" dirty="0" smtClean="0"/>
          </a:p>
          <a:p>
            <a:pPr lvl="1"/>
            <a:r>
              <a:rPr lang="en-US" dirty="0" smtClean="0"/>
              <a:t>Can </a:t>
            </a:r>
            <a:r>
              <a:rPr lang="en-US" dirty="0" smtClean="0"/>
              <a:t>be hard for new </a:t>
            </a:r>
            <a:r>
              <a:rPr lang="en-US" dirty="0" smtClean="0"/>
              <a:t>programmers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5" name="Rectangle 4"/>
          <p:cNvSpPr/>
          <p:nvPr/>
        </p:nvSpPr>
        <p:spPr>
          <a:xfrm>
            <a:off x="182256"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
        <p:nvSpPr>
          <p:cNvPr id="6" name="Rectangle 5"/>
          <p:cNvSpPr/>
          <p:nvPr/>
        </p:nvSpPr>
        <p:spPr>
          <a:xfrm>
            <a:off x="4191359" y="1484783"/>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8" name="Rectangle 7"/>
          <p:cNvSpPr/>
          <p:nvPr/>
        </p:nvSpPr>
        <p:spPr>
          <a:xfrm>
            <a:off x="8186322"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9" name="Rectangle 8"/>
          <p:cNvSpPr/>
          <p:nvPr/>
        </p:nvSpPr>
        <p:spPr>
          <a:xfrm>
            <a:off x="8186322" y="1484782"/>
            <a:ext cx="3830216" cy="4555093"/>
          </a:xfrm>
          <a:prstGeom prst="rect">
            <a:avLst/>
          </a:prstGeom>
          <a:solidFill>
            <a:schemeClr val="bg1">
              <a:alpha val="50000"/>
            </a:schemeClr>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a:t>
            </a:r>
            <a:r>
              <a:rPr lang="en-US" dirty="0" smtClean="0"/>
              <a:t>Control</a:t>
            </a:r>
          </a:p>
          <a:p>
            <a:pPr lvl="1"/>
            <a:r>
              <a:rPr lang="en-US" dirty="0" smtClean="0"/>
              <a:t>Various applications </a:t>
            </a:r>
            <a:r>
              <a:rPr lang="en-US" dirty="0" smtClean="0"/>
              <a:t>available</a:t>
            </a:r>
          </a:p>
          <a:p>
            <a:pPr lvl="2"/>
            <a:r>
              <a:rPr lang="en-US" dirty="0" smtClean="0"/>
              <a:t>Subversion</a:t>
            </a:r>
            <a:endParaRPr lang="en-US" dirty="0" smtClean="0"/>
          </a:p>
          <a:p>
            <a:pPr lvl="2"/>
            <a:r>
              <a:rPr lang="en-US" dirty="0" smtClean="0"/>
              <a:t>Mercurial</a:t>
            </a:r>
          </a:p>
          <a:p>
            <a:pPr lvl="2"/>
            <a:r>
              <a:rPr lang="en-US" dirty="0" err="1" smtClean="0"/>
              <a:t>Git</a:t>
            </a:r>
            <a:endParaRPr lang="en-US" dirty="0" smtClean="0"/>
          </a:p>
          <a:p>
            <a:pPr lvl="1"/>
            <a:r>
              <a:rPr lang="en-US" dirty="0" smtClean="0"/>
              <a:t>Cloud </a:t>
            </a:r>
            <a:r>
              <a:rPr lang="en-US" dirty="0" smtClean="0"/>
              <a:t>hosting </a:t>
            </a:r>
            <a:r>
              <a:rPr lang="en-US" dirty="0" smtClean="0"/>
              <a:t>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1461713713"/>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endParaRPr lang="en-US" dirty="0" smtClean="0"/>
          </a:p>
          <a:p>
            <a:pPr lvl="1"/>
            <a:r>
              <a:rPr lang="en-US" dirty="0" smtClean="0"/>
              <a:t>Crucial when working </a:t>
            </a:r>
            <a:r>
              <a:rPr lang="en-US" dirty="0" smtClean="0"/>
              <a:t>with </a:t>
            </a:r>
            <a:r>
              <a:rPr lang="en-US" dirty="0" smtClean="0"/>
              <a:t>other </a:t>
            </a:r>
            <a:r>
              <a:rPr lang="en-US" dirty="0" smtClean="0"/>
              <a:t>developers</a:t>
            </a:r>
            <a:endParaRPr lang="en-US" dirty="0" smtClean="0"/>
          </a:p>
          <a:p>
            <a:pPr lvl="1"/>
            <a:r>
              <a:rPr lang="en-US" dirty="0" smtClean="0"/>
              <a:t>Frequent </a:t>
            </a:r>
            <a:r>
              <a:rPr lang="en-US" dirty="0" smtClean="0"/>
              <a:t>short progress </a:t>
            </a:r>
            <a:r>
              <a:rPr lang="en-US" dirty="0" smtClean="0"/>
              <a:t>reports</a:t>
            </a:r>
            <a:endParaRPr lang="en-US" dirty="0" smtClean="0"/>
          </a:p>
          <a:p>
            <a:pPr lvl="1"/>
            <a:r>
              <a:rPr lang="en-US" dirty="0" smtClean="0"/>
              <a:t>Clear </a:t>
            </a:r>
            <a:r>
              <a:rPr lang="en-US" dirty="0" smtClean="0"/>
              <a:t>communication </a:t>
            </a:r>
            <a:r>
              <a:rPr lang="en-US" dirty="0" smtClean="0"/>
              <a:t>with </a:t>
            </a:r>
            <a:r>
              <a:rPr lang="en-US" dirty="0" smtClean="0"/>
              <a:t>testers</a:t>
            </a:r>
            <a:endParaRPr lang="en-US" dirty="0" smtClean="0"/>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later</a:t>
            </a:r>
            <a:endParaRPr lang="en-US" dirty="0" smtClean="0"/>
          </a:p>
          <a:p>
            <a:pPr lvl="1"/>
            <a:r>
              <a:rPr lang="en-US" dirty="0" smtClean="0"/>
              <a:t>Compartmentalize</a:t>
            </a:r>
          </a:p>
          <a:p>
            <a:pPr lvl="1"/>
            <a:r>
              <a:rPr lang="en-US" dirty="0" smtClean="0"/>
              <a:t>Draw your designs</a:t>
            </a:r>
            <a:endParaRPr lang="en-US" dirty="0" smtClean="0"/>
          </a:p>
          <a:p>
            <a:pPr lvl="1"/>
            <a:r>
              <a:rPr lang="en-US" dirty="0" smtClean="0"/>
              <a:t>Don’t code for ‘what-ifs</a:t>
            </a:r>
            <a:r>
              <a:rPr lang="en-US" dirty="0" smtClean="0"/>
              <a:t>’</a:t>
            </a:r>
          </a:p>
          <a:p>
            <a:pPr lvl="1"/>
            <a:r>
              <a:rPr lang="en-US" dirty="0" smtClean="0"/>
              <a:t>Get your data models right</a:t>
            </a:r>
            <a:endParaRPr lang="en-US" dirty="0" smtClean="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7" y="1700809"/>
            <a:ext cx="4800532" cy="4425355"/>
          </a:xfrm>
        </p:spPr>
        <p:txBody>
          <a:bodyPr>
            <a:normAutofit/>
          </a:bodyPr>
          <a:lstStyle/>
          <a:p>
            <a:r>
              <a:rPr lang="en-US" dirty="0" smtClean="0">
                <a:solidFill>
                  <a:srgbClr val="FF0000"/>
                </a:solidFill>
              </a:rPr>
              <a:t>Whiteboard photo</a:t>
            </a:r>
            <a:endParaRPr lang="en-US" dirty="0" smtClean="0">
              <a:solidFill>
                <a:srgbClr val="FF0000"/>
              </a:solidFill>
            </a:endParaRPr>
          </a:p>
        </p:txBody>
      </p:sp>
      <p:sp>
        <p:nvSpPr>
          <p:cNvPr id="3" name="Title 2"/>
          <p:cNvSpPr>
            <a:spLocks noGrp="1"/>
          </p:cNvSpPr>
          <p:nvPr>
            <p:ph type="title"/>
          </p:nvPr>
        </p:nvSpPr>
        <p:spPr/>
        <p:txBody>
          <a:bodyPr/>
          <a:lstStyle/>
          <a:p>
            <a:r>
              <a:rPr lang="en-US" dirty="0" smtClean="0"/>
              <a:t>Developing Collaboratively</a:t>
            </a:r>
            <a:endParaRPr lang="en-US" dirty="0"/>
          </a:p>
        </p:txBody>
      </p:sp>
      <p:sp>
        <p:nvSpPr>
          <p:cNvPr id="5" name="Content Placeholder 3"/>
          <p:cNvSpPr txBox="1">
            <a:spLocks/>
          </p:cNvSpPr>
          <p:nvPr/>
        </p:nvSpPr>
        <p:spPr>
          <a:xfrm>
            <a:off x="6672064" y="1700808"/>
            <a:ext cx="4800532"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solidFill>
                  <a:srgbClr val="FF0000"/>
                </a:solidFill>
              </a:rPr>
              <a:t>Bad code </a:t>
            </a:r>
            <a:r>
              <a:rPr lang="en-US" dirty="0" err="1" smtClean="0">
                <a:solidFill>
                  <a:srgbClr val="FF0000"/>
                </a:solidFill>
              </a:rPr>
              <a:t>vs</a:t>
            </a:r>
            <a:r>
              <a:rPr lang="en-US" dirty="0" smtClean="0">
                <a:solidFill>
                  <a:srgbClr val="FF0000"/>
                </a:solidFill>
              </a:rPr>
              <a:t> good code</a:t>
            </a:r>
            <a:endParaRPr lang="en-US" dirty="0" smtClean="0">
              <a:solidFill>
                <a:srgbClr val="FF0000"/>
              </a:solidFill>
            </a:endParaRPr>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a:t>
            </a:r>
            <a:r>
              <a:rPr lang="en-US" dirty="0" smtClean="0"/>
              <a:t>often</a:t>
            </a:r>
          </a:p>
          <a:p>
            <a:pPr lvl="1"/>
            <a:r>
              <a:rPr lang="en-US" dirty="0" smtClean="0"/>
              <a:t>Keep </a:t>
            </a:r>
            <a:r>
              <a:rPr lang="en-US" dirty="0" smtClean="0"/>
              <a:t>code clear, correctly formatted and documented</a:t>
            </a:r>
          </a:p>
          <a:p>
            <a:pPr lvl="1"/>
            <a:r>
              <a:rPr lang="en-US" dirty="0" smtClean="0"/>
              <a:t>Regular code review helps ensure code </a:t>
            </a:r>
            <a:r>
              <a:rPr lang="en-US" dirty="0" smtClean="0"/>
              <a:t>quality</a:t>
            </a:r>
          </a:p>
          <a:p>
            <a:pPr lvl="1"/>
            <a:r>
              <a:rPr lang="en-US" dirty="0" smtClean="0"/>
              <a:t>Nobody likes ugly code</a:t>
            </a:r>
            <a:endParaRPr lang="en-US" dirty="0" smtClean="0"/>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FF0000"/>
                </a:solidFill>
              </a:rPr>
              <a:t>Badly formatted / ugly code example</a:t>
            </a:r>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Coding standards help everyone</a:t>
            </a:r>
            <a:endParaRPr lang="en-US" dirty="0" smtClean="0"/>
          </a:p>
          <a:p>
            <a:r>
              <a:rPr lang="en-US" dirty="0" smtClean="0"/>
              <a:t>Be consistent</a:t>
            </a:r>
          </a:p>
          <a:p>
            <a:r>
              <a:rPr lang="en-US" dirty="0" smtClean="0"/>
              <a:t>K.I.S.S – Keep It Simple, Stupid</a:t>
            </a:r>
            <a:endParaRPr lang="en-US" dirty="0" smtClean="0"/>
          </a:p>
          <a:p>
            <a:r>
              <a:rPr lang="en-US" dirty="0" smtClean="0"/>
              <a:t>Use </a:t>
            </a:r>
            <a:r>
              <a:rPr lang="en-US" dirty="0" err="1" smtClean="0"/>
              <a:t>globals</a:t>
            </a:r>
            <a:r>
              <a:rPr lang="en-US" dirty="0" smtClean="0"/>
              <a:t> sparingly</a:t>
            </a:r>
          </a:p>
          <a:p>
            <a:r>
              <a:rPr lang="en-US" dirty="0" smtClean="0"/>
              <a:t>Don’t use magic numbers, use </a:t>
            </a:r>
            <a:r>
              <a:rPr lang="en-US" dirty="0" smtClean="0"/>
              <a:t>constants</a:t>
            </a: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err="1" smtClean="0"/>
              <a:t>Sanitise</a:t>
            </a:r>
            <a:r>
              <a:rPr lang="en-US" dirty="0" smtClean="0"/>
              <a:t> your input</a:t>
            </a:r>
          </a:p>
          <a:p>
            <a:r>
              <a:rPr lang="en-US" dirty="0" smtClean="0"/>
              <a:t>Escape your output</a:t>
            </a:r>
          </a:p>
          <a:p>
            <a:r>
              <a:rPr lang="en-US" dirty="0" smtClean="0"/>
              <a:t>Portability </a:t>
            </a:r>
            <a:r>
              <a:rPr lang="en-US" dirty="0" smtClean="0"/>
              <a:t>– </a:t>
            </a:r>
            <a:r>
              <a:rPr lang="en-US" dirty="0" smtClean="0"/>
              <a:t>don’t hard-code</a:t>
            </a:r>
          </a:p>
          <a:p>
            <a:r>
              <a:rPr lang="en-US" dirty="0" smtClean="0"/>
              <a:t>Provide </a:t>
            </a:r>
            <a:r>
              <a:rPr lang="en-US" dirty="0" smtClean="0"/>
              <a:t>useful error </a:t>
            </a:r>
            <a:r>
              <a:rPr lang="en-US" dirty="0" smtClean="0"/>
              <a:t>messages (but don’t give anything away!)</a:t>
            </a:r>
            <a:endParaRPr lang="en-US" dirty="0" smtClean="0"/>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a:t>Don’t write the same piece of code twice</a:t>
            </a:r>
          </a:p>
          <a:p>
            <a:r>
              <a:rPr lang="en-US" dirty="0"/>
              <a:t>Don’t 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endParaRPr lang="en-US" dirty="0" smtClean="0"/>
          </a:p>
          <a:p>
            <a:r>
              <a:rPr lang="en-US" dirty="0" smtClean="0"/>
              <a:t>Validate input</a:t>
            </a:r>
          </a:p>
          <a:p>
            <a:pPr lvl="1"/>
            <a:r>
              <a:rPr lang="en-US" dirty="0" smtClean="0"/>
              <a:t>Ensure user data matches expected inputs</a:t>
            </a:r>
          </a:p>
          <a:p>
            <a:pPr lvl="1"/>
            <a:r>
              <a:rPr lang="en-US" dirty="0" smtClean="0"/>
              <a:t>Encode </a:t>
            </a:r>
            <a:r>
              <a:rPr lang="en-US" dirty="0" smtClean="0"/>
              <a:t>or otherwise escape URLs</a:t>
            </a:r>
          </a:p>
          <a:p>
            <a:pPr lvl="1"/>
            <a:r>
              <a:rPr lang="en-US" dirty="0" smtClean="0"/>
              <a:t>Format input data to avoid injection </a:t>
            </a:r>
            <a:r>
              <a:rPr lang="en-US" dirty="0" smtClean="0"/>
              <a:t>attacks</a:t>
            </a:r>
            <a:endParaRPr lang="en-US" dirty="0" smtClean="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Secure Code Development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428" y="2127412"/>
            <a:ext cx="8457143" cy="2603175"/>
          </a:xfrm>
          <a:prstGeom prst="rect">
            <a:avLst/>
          </a:prstGeom>
        </p:spPr>
      </p:pic>
      <p:sp>
        <p:nvSpPr>
          <p:cNvPr id="6" name="TextBox 5"/>
          <p:cNvSpPr txBox="1"/>
          <p:nvPr/>
        </p:nvSpPr>
        <p:spPr>
          <a:xfrm>
            <a:off x="3267787"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a:t>
            </a:r>
            <a:r>
              <a:rPr lang="en-GB" sz="1200" dirty="0" smtClean="0">
                <a:latin typeface="Calibri Light" panose="020F0302020204030204" pitchFamily="34" charset="0"/>
              </a:rPr>
              <a:t>xkcd.com/327/</a:t>
            </a:r>
            <a:endParaRPr lang="en-GB" sz="1200" dirty="0">
              <a:latin typeface="Calibri Light" panose="020F0302020204030204" pitchFamily="34" charset="0"/>
            </a:endParaRPr>
          </a:p>
        </p:txBody>
      </p:sp>
    </p:spTree>
    <p:extLst>
      <p:ext uri="{BB962C8B-B14F-4D97-AF65-F5344CB8AC3E}">
        <p14:creationId xmlns:p14="http://schemas.microsoft.com/office/powerpoint/2010/main" val="26458258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t>
            </a:r>
            <a:r>
              <a:rPr lang="en-US" dirty="0" smtClean="0"/>
              <a:t>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endParaRPr lang="en-US" dirty="0" smtClean="0"/>
          </a:p>
          <a:p>
            <a:pPr lvl="1"/>
            <a:r>
              <a:rPr lang="en-US" dirty="0" smtClean="0"/>
              <a:t>Quality metrics</a:t>
            </a:r>
            <a:endParaRPr lang="en-US" dirty="0" smtClean="0"/>
          </a:p>
          <a:p>
            <a:pPr lvl="1"/>
            <a:r>
              <a:rPr lang="en-US" dirty="0" smtClean="0"/>
              <a:t>Testing </a:t>
            </a:r>
            <a:r>
              <a:rPr lang="en-US" dirty="0" smtClean="0"/>
              <a:t>environments</a:t>
            </a:r>
          </a:p>
          <a:p>
            <a:pPr lvl="1"/>
            <a:r>
              <a:rPr lang="en-US" dirty="0" smtClean="0"/>
              <a:t>Representative </a:t>
            </a:r>
            <a:r>
              <a:rPr lang="en-US" dirty="0" smtClean="0"/>
              <a:t>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endParaRPr lang="en-US" dirty="0" smtClean="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a:t>
            </a:r>
            <a:r>
              <a:rPr lang="en-US" dirty="0" smtClean="0"/>
              <a:t>threats</a:t>
            </a:r>
          </a:p>
          <a:p>
            <a:r>
              <a:rPr lang="en-US" dirty="0" smtClean="0"/>
              <a:t>Investigate likely threat </a:t>
            </a:r>
            <a:r>
              <a:rPr lang="en-US" dirty="0" smtClean="0"/>
              <a:t>vectors</a:t>
            </a:r>
            <a:endParaRPr lang="en-US" dirty="0" smtClean="0"/>
          </a:p>
          <a:p>
            <a:r>
              <a:rPr lang="en-US" dirty="0" smtClean="0"/>
              <a:t>Create </a:t>
            </a:r>
            <a:r>
              <a:rPr lang="en-US" dirty="0" smtClean="0"/>
              <a:t>standards </a:t>
            </a:r>
            <a:r>
              <a:rPr lang="en-US" dirty="0" smtClean="0"/>
              <a:t>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6" name="Content Placeholder 3"/>
          <p:cNvSpPr>
            <a:spLocks noGrp="1"/>
          </p:cNvSpPr>
          <p:nvPr>
            <p:ph idx="1"/>
          </p:nvPr>
        </p:nvSpPr>
        <p:spPr>
          <a:xfrm>
            <a:off x="1007436" y="1700809"/>
            <a:ext cx="10574965" cy="720079"/>
          </a:xfrm>
        </p:spPr>
        <p:txBody>
          <a:bodyPr>
            <a:normAutofit/>
          </a:bodyPr>
          <a:lstStyle/>
          <a:p>
            <a:r>
              <a:rPr lang="en-US" dirty="0" smtClean="0"/>
              <a:t>Everything is an object, with attributes</a:t>
            </a:r>
          </a:p>
          <a:p>
            <a:endParaRPr lang="en-US" dirty="0"/>
          </a:p>
          <a:p>
            <a:pPr marL="0" indent="0">
              <a:buNone/>
            </a:pPr>
            <a:endParaRPr lang="en-US" dirty="0" smtClean="0"/>
          </a:p>
          <a:p>
            <a:endParaRPr lang="en-US" dirty="0" smtClean="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7448" y="2564904"/>
            <a:ext cx="4674058" cy="2592287"/>
          </a:xfrm>
          <a:prstGeom prst="rect">
            <a:avLst/>
          </a:prstGeom>
        </p:spPr>
      </p:pic>
      <p:sp>
        <p:nvSpPr>
          <p:cNvPr id="9" name="Rectangle 8"/>
          <p:cNvSpPr/>
          <p:nvPr/>
        </p:nvSpPr>
        <p:spPr>
          <a:xfrm>
            <a:off x="6384031" y="2564903"/>
            <a:ext cx="519836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GB" sz="1000" dirty="0" smtClean="0">
              <a:solidFill>
                <a:srgbClr val="000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r>
              <a:rPr lang="en-GB" sz="1000" dirty="0" smtClean="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‘car’: {</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‘make’ : ‘</a:t>
            </a:r>
            <a:r>
              <a:rPr lang="en-GB" sz="1000" dirty="0" err="1" smtClean="0">
                <a:solidFill>
                  <a:srgbClr val="000000"/>
                </a:solidFill>
                <a:highlight>
                  <a:srgbClr val="FFFFFF"/>
                </a:highlight>
                <a:latin typeface="Courier New" panose="02070309020205020404" pitchFamily="49" charset="0"/>
              </a:rPr>
              <a:t>audi</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	    ‘model’ : ‘r8’,</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‘colour’ : ‘white’,</a:t>
            </a:r>
            <a:r>
              <a:rPr lang="en-GB" sz="1000" dirty="0">
                <a:solidFill>
                  <a:srgbClr val="000000"/>
                </a:solidFill>
                <a:highlight>
                  <a:srgbClr val="FFFFFF"/>
                </a:highlight>
                <a:latin typeface="Courier New" panose="02070309020205020404" pitchFamily="49" charset="0"/>
              </a:rPr>
              <a:t>	</a:t>
            </a:r>
            <a:endParaRPr lang="en-GB" sz="1000" dirty="0" smtClean="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‘engine’ : ‘4.2L V8’,</a:t>
            </a:r>
          </a:p>
          <a:p>
            <a:r>
              <a:rPr lang="en-GB" sz="1000" dirty="0" smtClean="0">
                <a:solidFill>
                  <a:srgbClr val="000000"/>
                </a:solidFill>
                <a:highlight>
                  <a:srgbClr val="FFFFFF"/>
                </a:highlight>
                <a:latin typeface="Courier New" panose="02070309020205020404" pitchFamily="49" charset="0"/>
              </a:rPr>
              <a:t>	    ‘wheels’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‘4’,</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‘doors’ : ‘2’,</a:t>
            </a:r>
          </a:p>
          <a:p>
            <a:r>
              <a:rPr lang="en-GB" sz="1000" dirty="0" smtClean="0">
                <a:solidFill>
                  <a:srgbClr val="000000"/>
                </a:solidFill>
                <a:highlight>
                  <a:srgbClr val="FFFFFF"/>
                </a:highlight>
                <a:latin typeface="Courier New" panose="02070309020205020404" pitchFamily="49" charset="0"/>
              </a:rPr>
              <a:t>	    ‘fuel’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‘gas’</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a:t>What is Object Oriented Programming (OOP)?</a:t>
            </a:r>
          </a:p>
          <a:p>
            <a:pPr lvl="1"/>
            <a:r>
              <a:rPr lang="en-US" dirty="0" smtClean="0"/>
              <a:t>Each </a:t>
            </a:r>
            <a:r>
              <a:rPr lang="en-US" dirty="0" smtClean="0"/>
              <a:t>program </a:t>
            </a:r>
            <a:r>
              <a:rPr lang="en-US" dirty="0" smtClean="0"/>
              <a:t>works with objects </a:t>
            </a:r>
            <a:r>
              <a:rPr lang="en-US" dirty="0" smtClean="0"/>
              <a:t>or events </a:t>
            </a:r>
            <a:r>
              <a:rPr lang="en-US" dirty="0" smtClean="0"/>
              <a:t>from </a:t>
            </a:r>
            <a:r>
              <a:rPr lang="en-US" dirty="0" smtClean="0"/>
              <a:t>real life</a:t>
            </a:r>
          </a:p>
          <a:p>
            <a:pPr lvl="1"/>
            <a:r>
              <a:rPr lang="en-US" dirty="0" smtClean="0"/>
              <a:t>For example, </a:t>
            </a:r>
            <a:r>
              <a:rPr lang="en-US" dirty="0" smtClean="0"/>
              <a:t>manufacturing software </a:t>
            </a:r>
            <a:r>
              <a:rPr lang="en-US" dirty="0" smtClean="0"/>
              <a:t>works with </a:t>
            </a:r>
            <a:r>
              <a:rPr lang="en-US" dirty="0" smtClean="0"/>
              <a:t>parts, products, inventory, etc</a:t>
            </a:r>
            <a:r>
              <a:rPr lang="en-US" dirty="0" smtClean="0"/>
              <a:t>.</a:t>
            </a:r>
          </a:p>
          <a:p>
            <a:pPr lvl="1"/>
            <a:r>
              <a:rPr lang="en-US" dirty="0" smtClean="0"/>
              <a:t>This approach makes complex software faster to develop and easier to maintain</a:t>
            </a:r>
          </a:p>
          <a:p>
            <a:pPr lvl="1"/>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4122805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Object data should </a:t>
            </a:r>
            <a:r>
              <a:rPr lang="en-US" dirty="0" smtClean="0"/>
              <a:t>only be accessed through </a:t>
            </a:r>
            <a:r>
              <a:rPr lang="en-US" dirty="0" smtClean="0"/>
              <a:t>object </a:t>
            </a:r>
            <a:r>
              <a:rPr lang="en-US" dirty="0" smtClean="0"/>
              <a:t>methods</a:t>
            </a:r>
          </a:p>
          <a:p>
            <a:pPr lvl="1"/>
            <a:r>
              <a:rPr lang="en-US" i="1" dirty="0" err="1" smtClean="0"/>
              <a:t>Accessors</a:t>
            </a:r>
            <a:r>
              <a:rPr lang="en-US" dirty="0" smtClean="0"/>
              <a:t> </a:t>
            </a:r>
            <a:r>
              <a:rPr lang="en-US" dirty="0" smtClean="0"/>
              <a:t>are methods that </a:t>
            </a:r>
            <a:r>
              <a:rPr lang="en-US" dirty="0" smtClean="0"/>
              <a:t>access object data</a:t>
            </a:r>
            <a:endParaRPr lang="en-US" dirty="0" smtClean="0"/>
          </a:p>
          <a:p>
            <a:pPr lvl="1"/>
            <a:r>
              <a:rPr lang="en-US" i="1" dirty="0" err="1" smtClean="0"/>
              <a:t>Mutators</a:t>
            </a:r>
            <a:r>
              <a:rPr lang="en-US" dirty="0" smtClean="0"/>
              <a:t> are methods that </a:t>
            </a:r>
            <a:r>
              <a:rPr lang="en-US" dirty="0" smtClean="0"/>
              <a:t>change </a:t>
            </a:r>
            <a:r>
              <a:rPr lang="en-US" dirty="0" smtClean="0"/>
              <a:t>object </a:t>
            </a:r>
            <a:r>
              <a:rPr lang="en-US" dirty="0" smtClean="0"/>
              <a:t>data</a:t>
            </a:r>
            <a:endParaRPr lang="en-US" dirty="0" smtClean="0"/>
          </a:p>
          <a:p>
            <a:pPr lvl="1"/>
            <a:r>
              <a:rPr lang="en-US" dirty="0" smtClean="0"/>
              <a:t>Hiding the internals </a:t>
            </a:r>
            <a:r>
              <a:rPr lang="en-US" dirty="0" smtClean="0"/>
              <a:t>protects integrity</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Some languages provide </a:t>
            </a:r>
            <a:r>
              <a:rPr lang="en-US" dirty="0" smtClean="0"/>
              <a:t>modifiers</a:t>
            </a:r>
            <a:endParaRPr lang="en-US" dirty="0" smtClean="0"/>
          </a:p>
          <a:p>
            <a:pPr lvl="1"/>
            <a:r>
              <a:rPr lang="en-US" dirty="0" smtClean="0"/>
              <a:t>In </a:t>
            </a:r>
            <a:r>
              <a:rPr lang="en-US" dirty="0" smtClean="0"/>
              <a:t>Python, no such modifiers exist</a:t>
            </a:r>
          </a:p>
          <a:p>
            <a:pPr lvl="1"/>
            <a:r>
              <a:rPr lang="en-US" dirty="0" smtClean="0"/>
              <a:t>Conventions that </a:t>
            </a:r>
            <a:r>
              <a:rPr lang="en-US" dirty="0" smtClean="0"/>
              <a:t>approximate the same </a:t>
            </a:r>
            <a:r>
              <a:rPr lang="en-US" dirty="0" err="1" smtClean="0"/>
              <a:t>behaviour</a:t>
            </a:r>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4052691631"/>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OOP : Encapsulation Example</a:t>
            </a:r>
            <a:endParaRPr lang="en-US" dirty="0"/>
          </a:p>
        </p:txBody>
      </p:sp>
      <p:sp>
        <p:nvSpPr>
          <p:cNvPr id="5" name="Rectangle 4"/>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Use the ‘</a:t>
            </a:r>
            <a:r>
              <a:rPr lang="en-GB" sz="1200" dirty="0" smtClean="0">
                <a:solidFill>
                  <a:srgbClr val="008000"/>
                </a:solidFill>
                <a:highlight>
                  <a:srgbClr val="FFFFFF"/>
                </a:highlight>
                <a:latin typeface="Courier New" panose="02070309020205020404" pitchFamily="49" charset="0"/>
              </a:rPr>
              <a:t>class’ keyword to d</a:t>
            </a:r>
            <a:r>
              <a:rPr lang="en-GB" sz="1200" dirty="0" smtClean="0">
                <a:solidFill>
                  <a:srgbClr val="008000"/>
                </a:solidFill>
                <a:highlight>
                  <a:srgbClr val="FFFFFF"/>
                </a:highlight>
                <a:latin typeface="Courier New" panose="02070309020205020404" pitchFamily="49" charset="0"/>
              </a:rPr>
              <a:t>efine </a:t>
            </a:r>
            <a:r>
              <a:rPr lang="en-GB" sz="1200" dirty="0" smtClean="0">
                <a:solidFill>
                  <a:srgbClr val="008000"/>
                </a:solidFill>
                <a:highlight>
                  <a:srgbClr val="FFFFFF"/>
                </a:highlight>
                <a:latin typeface="Courier New" panose="02070309020205020404" pitchFamily="49" charset="0"/>
              </a:rPr>
              <a:t>our </a:t>
            </a:r>
            <a:r>
              <a:rPr lang="en-GB" sz="1200" dirty="0" smtClean="0">
                <a:solidFill>
                  <a:srgbClr val="008000"/>
                </a:solidFill>
                <a:highlight>
                  <a:srgbClr val="FFFFFF"/>
                </a:highlight>
                <a:latin typeface="Courier New" panose="02070309020205020404" pitchFamily="49" charset="0"/>
              </a:rPr>
              <a:t>class</a:t>
            </a:r>
            <a:endParaRPr lang="en-GB" sz="1200" dirty="0" smtClean="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class </a:t>
            </a:r>
            <a:r>
              <a:rPr lang="en-GB" sz="1200" dirty="0">
                <a:solidFill>
                  <a:srgbClr val="000000"/>
                </a:solidFill>
                <a:highlight>
                  <a:srgbClr val="FFFFFF"/>
                </a:highlight>
                <a:latin typeface="Courier New" panose="02070309020205020404" pitchFamily="49" charset="0"/>
              </a:rPr>
              <a:t>Person</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This method is required</a:t>
            </a:r>
          </a:p>
          <a:p>
            <a:r>
              <a:rPr lang="en-GB" sz="1200" dirty="0" smtClean="0">
                <a:solidFill>
                  <a:srgbClr val="000000"/>
                </a:solidFill>
                <a:highlight>
                  <a:srgbClr val="FFFFFF"/>
                </a:highlight>
                <a:latin typeface="Courier New" panose="02070309020205020404" pitchFamily="49" charset="0"/>
              </a:rPr>
              <a:t>    </a:t>
            </a:r>
            <a:r>
              <a:rPr lang="en-GB" sz="1200" b="1" dirty="0" err="1" smtClean="0">
                <a:solidFill>
                  <a:srgbClr val="0000FF"/>
                </a:solidFill>
                <a:highlight>
                  <a:srgbClr val="FFFFFF"/>
                </a:highlight>
                <a:latin typeface="Courier New" panose="02070309020205020404" pitchFamily="49" charset="0"/>
              </a:rPr>
              <a:t>def</a:t>
            </a:r>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__</a:t>
            </a:r>
            <a:r>
              <a:rPr lang="en-GB" sz="1200" dirty="0" err="1" smtClean="0">
                <a:solidFill>
                  <a:srgbClr val="000000"/>
                </a:solidFill>
                <a:highlight>
                  <a:srgbClr val="FFFFFF"/>
                </a:highlight>
                <a:latin typeface="Courier New" panose="02070309020205020404" pitchFamily="49" charset="0"/>
              </a:rPr>
              <a:t>init</a:t>
            </a:r>
            <a:r>
              <a:rPr lang="en-GB" sz="1200" dirty="0" smtClean="0">
                <a:solidFill>
                  <a:srgbClr val="000000"/>
                </a:solidFill>
                <a:highlight>
                  <a:srgbClr val="FFFFFF"/>
                </a:highlight>
                <a:latin typeface="Courier New" panose="02070309020205020404" pitchFamily="49" charset="0"/>
              </a:rPr>
              <a:t>__(self)</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Encapsulation</a:t>
            </a:r>
          </a:p>
          <a:p>
            <a:pPr lvl="1"/>
            <a:r>
              <a:rPr lang="en-US" dirty="0" smtClean="0"/>
              <a:t>A Python variable name prefixed with an underscore ( e.g. “_</a:t>
            </a:r>
            <a:r>
              <a:rPr lang="en-US" dirty="0" err="1" smtClean="0"/>
              <a:t>myvariable</a:t>
            </a:r>
            <a:r>
              <a:rPr lang="en-US" dirty="0" smtClean="0"/>
              <a:t>”) should be treated as non-public</a:t>
            </a:r>
          </a:p>
          <a:p>
            <a:pPr lvl="1"/>
            <a:r>
              <a:rPr lang="en-US" dirty="0" smtClean="0"/>
              <a:t>A Python variable name prefixed with </a:t>
            </a:r>
            <a:r>
              <a:rPr lang="en-US" b="1" dirty="0" smtClean="0"/>
              <a:t>at least two leading underscores</a:t>
            </a:r>
            <a:r>
              <a:rPr lang="en-US" dirty="0" smtClean="0"/>
              <a:t> and </a:t>
            </a:r>
            <a:r>
              <a:rPr lang="en-US" b="1" dirty="0" smtClean="0"/>
              <a:t>at most one trailing underscore</a:t>
            </a:r>
            <a:r>
              <a:rPr lang="en-US" dirty="0" smtClean="0"/>
              <a:t> is subject to </a:t>
            </a:r>
            <a:r>
              <a:rPr lang="en-US" i="1" dirty="0" smtClean="0"/>
              <a:t>name mangling</a:t>
            </a:r>
            <a:endParaRPr lang="en-US" dirty="0" smtClean="0"/>
          </a:p>
          <a:p>
            <a:pPr lvl="1"/>
            <a:r>
              <a:rPr lang="en-US" dirty="0" smtClean="0"/>
              <a:t>Name mangling obscures the variable name and raises an error if a programmer attempts to access it via the original name</a:t>
            </a:r>
          </a:p>
          <a:p>
            <a:pPr lvl="1"/>
            <a:r>
              <a:rPr lang="en-US" dirty="0" smtClean="0"/>
              <a:t>It is still possible to access or mutate the variable directly via its mangled name</a:t>
            </a:r>
          </a:p>
          <a:p>
            <a:pPr lvl="1"/>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710325319"/>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09600" y="1556792"/>
            <a:ext cx="1088700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Now some operations on a class instance</a:t>
            </a:r>
          </a:p>
          <a:p>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 exception should be raised</a:t>
            </a:r>
          </a:p>
          <a:p>
            <a:r>
              <a:rPr lang="en-GB" sz="1200" dirty="0">
                <a:solidFill>
                  <a:srgbClr val="000000"/>
                </a:solidFill>
                <a:highlight>
                  <a:srgbClr val="FFFFFF"/>
                </a:highlight>
                <a:latin typeface="Courier New" panose="02070309020205020404" pitchFamily="49" charset="0"/>
              </a:rPr>
              <a:t>    bob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Person()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bob.setAge</a:t>
            </a:r>
            <a:r>
              <a:rPr lang="en-GB" sz="1200" dirty="0">
                <a:solidFill>
                  <a:srgbClr val="000000"/>
                </a:solidFill>
                <a:highlight>
                  <a:srgbClr val="FFFFFF"/>
                </a:highlight>
                <a:latin typeface="Courier New" panose="02070309020205020404" pitchFamily="49" charset="0"/>
              </a:rPr>
              <a:t>(50)</a:t>
            </a:r>
          </a:p>
          <a:p>
            <a:r>
              <a:rPr lang="en-GB" sz="1200" b="1" dirty="0" smtClean="0">
                <a:solidFill>
                  <a:srgbClr val="0000FF"/>
                </a:solidFill>
                <a:highlight>
                  <a:srgbClr val="FFFFFF"/>
                </a:highlight>
                <a:latin typeface="Courier New" panose="02070309020205020404" pitchFamily="49" charset="0"/>
              </a:rPr>
              <a:t>except:</a:t>
            </a:r>
          </a:p>
          <a:p>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'An error occurred'</a:t>
            </a:r>
            <a:r>
              <a:rPr lang="en-GB" sz="1200" dirty="0" smtClean="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else:</a:t>
            </a:r>
          </a:p>
          <a:p>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However if try to access the variables directly, mangling causes an error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AttributeError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00"/>
                </a:solidFill>
                <a:highlight>
                  <a:srgbClr val="FFFFFF"/>
                </a:highlight>
                <a:latin typeface="Courier New" panose="02070309020205020404" pitchFamily="49" charset="0"/>
              </a:rPr>
              <a:t> 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'Error: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e.message</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finally: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But using the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 returns the expected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79609093"/>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by defining a list of functions or methods they must implement</a:t>
            </a:r>
          </a:p>
          <a:p>
            <a:pPr lvl="1"/>
            <a:r>
              <a:rPr lang="en-US" dirty="0" smtClean="0"/>
              <a:t>This 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767408"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abstract base class</a:t>
            </a:r>
          </a:p>
          <a:p>
            <a:r>
              <a:rPr lang="en-GB" sz="1200" dirty="0" smtClean="0">
                <a:solidFill>
                  <a:srgbClr val="008000"/>
                </a:solidFill>
                <a:highlight>
                  <a:srgbClr val="FFFFFF"/>
                </a:highlight>
                <a:latin typeface="Courier New" panose="02070309020205020404" pitchFamily="49" charset="0"/>
              </a:rPr>
              <a:t># Note the class methods are defined but do nothing</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Human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pass</a:t>
            </a:r>
          </a:p>
          <a:p>
            <a:endParaRPr lang="en-GB" sz="1200" dirty="0" smtClean="0">
              <a:solidFill>
                <a:srgbClr val="000000"/>
              </a:solidFill>
              <a:highlight>
                <a:srgbClr val="FFFFFF"/>
              </a:highlight>
              <a:latin typeface="Courier New" panose="02070309020205020404" pitchFamily="49" charset="0"/>
            </a:endParaRPr>
          </a:p>
        </p:txBody>
      </p:sp>
      <p:sp>
        <p:nvSpPr>
          <p:cNvPr id="6" name="Rectangle 5"/>
          <p:cNvSpPr/>
          <p:nvPr/>
        </p:nvSpPr>
        <p:spPr>
          <a:xfrm>
            <a:off x="6600056"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class which now </a:t>
            </a:r>
            <a:r>
              <a:rPr lang="en-GB" sz="1200" b="1" dirty="0" smtClean="0">
                <a:solidFill>
                  <a:srgbClr val="008000"/>
                </a:solidFill>
                <a:highlight>
                  <a:srgbClr val="FFFFFF"/>
                </a:highlight>
                <a:latin typeface="Courier New" panose="02070309020205020404" pitchFamily="49" charset="0"/>
              </a:rPr>
              <a:t>extends</a:t>
            </a:r>
            <a:r>
              <a:rPr lang="en-GB" sz="1200" dirty="0" smtClean="0">
                <a:solidFill>
                  <a:srgbClr val="008000"/>
                </a:solidFill>
                <a:highlight>
                  <a:srgbClr val="FFFFFF"/>
                </a:highlight>
                <a:latin typeface="Courier New" panose="02070309020205020404" pitchFamily="49" charset="0"/>
              </a:rPr>
              <a:t> Human</a:t>
            </a:r>
          </a:p>
          <a:p>
            <a:r>
              <a:rPr lang="en-GB" sz="1200" b="1" dirty="0">
                <a:solidFill>
                  <a:srgbClr val="0000FF"/>
                </a:solidFill>
                <a:highlight>
                  <a:srgbClr val="FFFFFF"/>
                </a:highlight>
                <a:latin typeface="Courier New" panose="02070309020205020404" pitchFamily="49" charset="0"/>
              </a:rPr>
              <a:t>class </a:t>
            </a:r>
            <a:r>
              <a:rPr lang="en-GB" sz="1200" dirty="0" smtClean="0">
                <a:solidFill>
                  <a:srgbClr val="000000"/>
                </a:solidFill>
                <a:highlight>
                  <a:srgbClr val="FFFFFF"/>
                </a:highlight>
                <a:latin typeface="Courier New" panose="02070309020205020404" pitchFamily="49" charset="0"/>
              </a:rPr>
              <a:t>Person(Human)</a:t>
            </a:r>
            <a:r>
              <a:rPr lang="en-GB" sz="1200" b="1" dirty="0" smtClean="0">
                <a:solidFill>
                  <a:srgbClr val="0000FF"/>
                </a:solidFill>
                <a:highlight>
                  <a:srgbClr val="FFFFFF"/>
                </a:highlight>
                <a:latin typeface="Courier New" panose="02070309020205020404" pitchFamily="49" charset="0"/>
              </a:rPr>
              <a:t>:</a:t>
            </a:r>
            <a:endParaRPr lang="en-GB" sz="1200" b="1" dirty="0">
              <a:solidFill>
                <a:srgbClr val="0000FF"/>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a:t>
            </a:r>
            <a:r>
              <a:rPr lang="en-US" dirty="0" smtClean="0"/>
              <a:t>objects</a:t>
            </a:r>
            <a:endParaRPr lang="en-US" dirty="0" smtClean="0"/>
          </a:p>
          <a:p>
            <a:pPr lvl="1"/>
            <a:r>
              <a:rPr lang="en-US" dirty="0" smtClean="0"/>
              <a:t>Objects can inherit attributes and </a:t>
            </a:r>
            <a:r>
              <a:rPr lang="en-US" dirty="0" smtClean="0"/>
              <a:t>behavior</a:t>
            </a:r>
            <a:endParaRPr lang="en-US" dirty="0" smtClean="0"/>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a:t>
            </a:r>
            <a:r>
              <a:rPr lang="en-US" dirty="0" smtClean="0"/>
              <a:t>gives </a:t>
            </a:r>
            <a:r>
              <a:rPr lang="en-US" dirty="0" smtClean="0"/>
              <a:t>rise to a </a:t>
            </a:r>
            <a:r>
              <a:rPr lang="en-US" dirty="0"/>
              <a:t>hierarchy of classes </a:t>
            </a:r>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5303912" y="1700809"/>
            <a:ext cx="6278489" cy="4425355"/>
          </a:xfrm>
        </p:spPr>
        <p:txBody>
          <a:bodyPr>
            <a:normAutofit/>
          </a:bodyPr>
          <a:lstStyle/>
          <a:p>
            <a:r>
              <a:rPr lang="en-US" dirty="0" smtClean="0"/>
              <a:t>We can further extend Person to define a ‘Passenger’ class</a:t>
            </a:r>
          </a:p>
          <a:p>
            <a:r>
              <a:rPr lang="en-US" dirty="0" smtClean="0"/>
              <a:t>We can provide variables and methods specific to Passenger</a:t>
            </a:r>
          </a:p>
          <a:p>
            <a:r>
              <a:rPr lang="en-US" dirty="0" smtClean="0"/>
              <a:t>We still inherit and can access or mutate variables and methods defined by Person </a:t>
            </a:r>
            <a:r>
              <a:rPr lang="en-US" i="1" dirty="0" smtClean="0"/>
              <a:t>and </a:t>
            </a:r>
            <a:r>
              <a:rPr lang="en-US" dirty="0" smtClean="0"/>
              <a:t>Human</a:t>
            </a:r>
          </a:p>
        </p:txBody>
      </p:sp>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447828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extend further into a Passenger class</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Passenger(Person)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Person.__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False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getSeatPosition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getIsDriver</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setSeatPosition</a:t>
            </a:r>
            <a:r>
              <a:rPr lang="en-GB" sz="1200" dirty="0">
                <a:solidFill>
                  <a:srgbClr val="000000"/>
                </a:solidFill>
                <a:highlight>
                  <a:srgbClr val="FFFFFF"/>
                </a:highlight>
                <a:latin typeface="Courier New" panose="02070309020205020404" pitchFamily="49" charset="0"/>
              </a:rPr>
              <a:t>(self, position)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 position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setIsDriver</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108817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create a data structure representing car occupancy</a:t>
            </a:r>
          </a:p>
          <a:p>
            <a:r>
              <a:rPr lang="en-GB" sz="1200" dirty="0" smtClean="0">
                <a:solidFill>
                  <a:srgbClr val="008000"/>
                </a:solidFill>
                <a:highlight>
                  <a:srgbClr val="FFFFFF"/>
                </a:highlight>
                <a:latin typeface="Courier New" panose="02070309020205020404" pitchFamily="49" charset="0"/>
              </a:rPr>
              <a:t># We still have access to name and age from the superclass</a:t>
            </a:r>
          </a:p>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driver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driver.setName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driver.setAge</a:t>
            </a:r>
            <a:r>
              <a:rPr lang="en-GB" sz="1200" dirty="0">
                <a:solidFill>
                  <a:srgbClr val="000000"/>
                </a:solidFill>
                <a:highlight>
                  <a:srgbClr val="FFFFFF"/>
                </a:highlight>
                <a:latin typeface="Courier New" panose="02070309020205020404" pitchFamily="49" charset="0"/>
              </a:rPr>
              <a:t>(30)</a:t>
            </a:r>
          </a:p>
          <a:p>
            <a:r>
              <a:rPr lang="en-GB" sz="1200" dirty="0" err="1">
                <a:solidFill>
                  <a:srgbClr val="000000"/>
                </a:solidFill>
                <a:highlight>
                  <a:srgbClr val="FFFFFF"/>
                </a:highlight>
                <a:latin typeface="Courier New" panose="02070309020205020404" pitchFamily="49" charset="0"/>
              </a:rPr>
              <a:t>driver.setSeatPosition</a:t>
            </a:r>
            <a:r>
              <a:rPr lang="en-GB" sz="1200" dirty="0">
                <a:solidFill>
                  <a:srgbClr val="000000"/>
                </a:solidFill>
                <a:highlight>
                  <a:srgbClr val="FFFFFF"/>
                </a:highlight>
                <a:latin typeface="Courier New" panose="02070309020205020404" pitchFamily="49" charset="0"/>
              </a:rPr>
              <a:t>(0)</a:t>
            </a:r>
          </a:p>
          <a:p>
            <a:r>
              <a:rPr lang="en-GB" sz="1200" dirty="0" err="1">
                <a:solidFill>
                  <a:srgbClr val="000000"/>
                </a:solidFill>
                <a:highlight>
                  <a:srgbClr val="FFFFFF"/>
                </a:highlight>
                <a:latin typeface="Courier New" panose="02070309020205020404" pitchFamily="49" charset="0"/>
              </a:rPr>
              <a:t>driver.setIsDriver</a:t>
            </a:r>
            <a:r>
              <a:rPr lang="en-GB" sz="1200" dirty="0">
                <a:solidFill>
                  <a:srgbClr val="000000"/>
                </a:solidFill>
                <a:highlight>
                  <a:srgbClr val="FFFFFF"/>
                </a:highlight>
                <a:latin typeface="Courier New" panose="02070309020205020404" pitchFamily="49" charset="0"/>
              </a:rPr>
              <a:t>(True)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passenger.setName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passenger.setAge</a:t>
            </a:r>
            <a:r>
              <a:rPr lang="en-GB" sz="1200" dirty="0">
                <a:solidFill>
                  <a:srgbClr val="000000"/>
                </a:solidFill>
                <a:highlight>
                  <a:srgbClr val="FFFFFF"/>
                </a:highlight>
                <a:latin typeface="Courier New" panose="02070309020205020404" pitchFamily="49" charset="0"/>
              </a:rPr>
              <a:t>(40)</a:t>
            </a:r>
          </a:p>
          <a:p>
            <a:r>
              <a:rPr lang="en-GB" sz="1200" dirty="0" err="1">
                <a:solidFill>
                  <a:srgbClr val="000000"/>
                </a:solidFill>
                <a:highlight>
                  <a:srgbClr val="FFFFFF"/>
                </a:highlight>
                <a:latin typeface="Courier New" panose="02070309020205020404" pitchFamily="49" charset="0"/>
              </a:rPr>
              <a:t>passenger.setSeatPosition</a:t>
            </a:r>
            <a:r>
              <a:rPr lang="en-GB" sz="1200" dirty="0">
                <a:solidFill>
                  <a:srgbClr val="000000"/>
                </a:solidFill>
                <a:highlight>
                  <a:srgbClr val="FFFFFF"/>
                </a:highlight>
                <a:latin typeface="Courier New" panose="02070309020205020404" pitchFamily="49" charset="0"/>
              </a:rPr>
              <a:t>(1)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driver</a:t>
            </a: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'passenger'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occupant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car[key]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'Occupant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driving'</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passenger'</a:t>
            </a:r>
            <a:r>
              <a:rPr lang="en-GB" sz="1200" dirty="0">
                <a:solidFill>
                  <a:srgbClr val="000000"/>
                </a:solidFill>
                <a:highlight>
                  <a:srgbClr val="FFFFFF"/>
                </a:highlight>
                <a:latin typeface="Courier New" panose="02070309020205020404" pitchFamily="49" charset="0"/>
              </a:rPr>
              <a:t> ) </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81869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Person or Human</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OOP: Exercise</a:t>
            </a:r>
            <a:endParaRPr lang="en-US" dirty="0"/>
          </a:p>
        </p:txBody>
      </p:sp>
      <p:sp>
        <p:nvSpPr>
          <p:cNvPr id="7" name="Content Placeholder 3"/>
          <p:cNvSpPr>
            <a:spLocks noGrp="1"/>
          </p:cNvSpPr>
          <p:nvPr>
            <p:ph idx="1"/>
          </p:nvPr>
        </p:nvSpPr>
        <p:spPr>
          <a:xfrm>
            <a:off x="1007436" y="1700809"/>
            <a:ext cx="10574965" cy="4425355"/>
          </a:xfrm>
        </p:spPr>
        <p:txBody>
          <a:bodyPr>
            <a:normAutofit fontScale="85000" lnSpcReduction="20000"/>
          </a:bodyPr>
          <a:lstStyle/>
          <a:p>
            <a:r>
              <a:rPr lang="en-US" dirty="0" smtClean="0"/>
              <a:t>Modify the preceding example code:</a:t>
            </a:r>
          </a:p>
          <a:p>
            <a:pPr lvl="1"/>
            <a:r>
              <a:rPr lang="en-US" dirty="0" smtClean="0"/>
              <a:t>Add attributes to the Car class to represent top speed and transmission</a:t>
            </a:r>
          </a:p>
          <a:p>
            <a:pPr lvl="2"/>
            <a:r>
              <a:rPr lang="en-US" dirty="0" smtClean="0"/>
              <a:t>The attributes cannot be </a:t>
            </a:r>
            <a:r>
              <a:rPr lang="en-US" dirty="0" smtClean="0"/>
              <a:t>None</a:t>
            </a:r>
            <a:endParaRPr lang="en-US" dirty="0" smtClean="0"/>
          </a:p>
          <a:p>
            <a:pPr lvl="2"/>
            <a:r>
              <a:rPr lang="en-US" dirty="0" smtClean="0"/>
              <a:t>The attributes should be properly encapsulated</a:t>
            </a:r>
          </a:p>
          <a:p>
            <a:r>
              <a:rPr lang="en-US" dirty="0" smtClean="0"/>
              <a:t>Bonus: Create </a:t>
            </a:r>
            <a:r>
              <a:rPr lang="en-US" dirty="0" smtClean="0"/>
              <a:t>a class to represent the Driver</a:t>
            </a:r>
          </a:p>
          <a:p>
            <a:pPr lvl="2"/>
            <a:r>
              <a:rPr lang="en-US" dirty="0" smtClean="0"/>
              <a:t>The class should extend Passenger</a:t>
            </a:r>
          </a:p>
          <a:p>
            <a:pPr lvl="2"/>
            <a:r>
              <a:rPr lang="en-US" dirty="0" smtClean="0"/>
              <a:t>The class should be able to represent the driver’s ability to operate automatic or manual transmission</a:t>
            </a:r>
          </a:p>
          <a:p>
            <a:pPr lvl="1"/>
            <a:r>
              <a:rPr lang="en-US" dirty="0" smtClean="0"/>
              <a:t>Super Double Bonus: Driver should </a:t>
            </a:r>
            <a:r>
              <a:rPr lang="en-US" dirty="0" smtClean="0"/>
              <a:t>contain a method that will accept an instance of Car and</a:t>
            </a:r>
          </a:p>
          <a:p>
            <a:pPr lvl="3"/>
            <a:r>
              <a:rPr lang="en-US" dirty="0" smtClean="0"/>
              <a:t>Return ‘True’ if the driver is able to drive the supplied Car</a:t>
            </a:r>
          </a:p>
          <a:p>
            <a:pPr lvl="3"/>
            <a:r>
              <a:rPr lang="en-US" dirty="0"/>
              <a:t>Return </a:t>
            </a:r>
            <a:r>
              <a:rPr lang="en-US" dirty="0" smtClean="0"/>
              <a:t>‘False’ </a:t>
            </a:r>
            <a:r>
              <a:rPr lang="en-US" dirty="0"/>
              <a:t>if the driver is </a:t>
            </a:r>
            <a:r>
              <a:rPr lang="en-US" dirty="0" smtClean="0"/>
              <a:t>unable </a:t>
            </a:r>
            <a:r>
              <a:rPr lang="en-US" dirty="0"/>
              <a:t>to drive the supplied </a:t>
            </a:r>
            <a:r>
              <a:rPr lang="en-US" dirty="0" smtClean="0"/>
              <a:t>Car</a:t>
            </a:r>
          </a:p>
          <a:p>
            <a:pPr lvl="3"/>
            <a:r>
              <a:rPr lang="en-US" dirty="0" smtClean="0"/>
              <a:t>Now You’re Just Showing Off:</a:t>
            </a:r>
          </a:p>
          <a:p>
            <a:pPr lvl="4"/>
            <a:r>
              <a:rPr lang="en-US" dirty="0" smtClean="0"/>
              <a:t>Raise </a:t>
            </a:r>
            <a:r>
              <a:rPr lang="en-US" dirty="0" smtClean="0"/>
              <a:t>a </a:t>
            </a:r>
            <a:r>
              <a:rPr lang="en-US" dirty="0" err="1" smtClean="0"/>
              <a:t>TypeError</a:t>
            </a:r>
            <a:r>
              <a:rPr lang="en-US" dirty="0" smtClean="0"/>
              <a:t> if the supplied object is not an instance of Car</a:t>
            </a:r>
          </a:p>
          <a:p>
            <a:pPr lvl="2"/>
            <a:endParaRPr lang="en-US" dirty="0" smtClean="0"/>
          </a:p>
          <a:p>
            <a:pPr lvl="2"/>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54309080"/>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pPr lvl="1"/>
            <a:r>
              <a:rPr lang="en-GB" dirty="0" smtClean="0"/>
              <a:t>Cryptography</a:t>
            </a:r>
            <a:endParaRPr lang="en-GB" dirty="0" smtClean="0"/>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normAutofit fontScale="92500" lnSpcReduction="10000"/>
          </a:bodyPr>
          <a:lstStyle/>
          <a:p>
            <a:r>
              <a:rPr lang="en-GB" dirty="0"/>
              <a:t>Programming with </a:t>
            </a:r>
            <a:r>
              <a:rPr lang="en-GB" dirty="0" smtClean="0"/>
              <a:t>Python</a:t>
            </a:r>
          </a:p>
          <a:p>
            <a:pPr lvl="1"/>
            <a:r>
              <a:rPr lang="en-GB" dirty="0" smtClean="0"/>
              <a:t>Regular Expressions</a:t>
            </a:r>
          </a:p>
          <a:p>
            <a:pPr lvl="1"/>
            <a:r>
              <a:rPr lang="en-GB" dirty="0" smtClean="0"/>
              <a:t>Databases</a:t>
            </a:r>
          </a:p>
          <a:p>
            <a:r>
              <a:rPr lang="en-GB" dirty="0" smtClean="0"/>
              <a:t>Programming </a:t>
            </a:r>
            <a:r>
              <a:rPr lang="en-GB" dirty="0"/>
              <a:t>with </a:t>
            </a:r>
            <a:r>
              <a:rPr lang="en-GB" dirty="0" err="1" smtClean="0"/>
              <a:t>Lua</a:t>
            </a:r>
            <a:endParaRPr lang="en-GB" dirty="0" smtClean="0"/>
          </a:p>
          <a:p>
            <a:r>
              <a:rPr lang="en-GB" dirty="0" smtClean="0"/>
              <a:t>Developing </a:t>
            </a:r>
            <a:r>
              <a:rPr lang="en-GB" dirty="0" smtClean="0"/>
              <a:t>in a Team</a:t>
            </a:r>
            <a:endParaRPr lang="en-GB" dirty="0"/>
          </a:p>
          <a:p>
            <a:pPr lvl="1"/>
            <a:r>
              <a:rPr lang="en-GB" dirty="0" smtClean="0"/>
              <a:t>Software </a:t>
            </a:r>
            <a:r>
              <a:rPr lang="en-GB" dirty="0" smtClean="0"/>
              <a:t>Development </a:t>
            </a:r>
            <a:r>
              <a:rPr lang="en-GB" dirty="0" smtClean="0"/>
              <a:t>Life </a:t>
            </a:r>
            <a:r>
              <a:rPr lang="en-GB" dirty="0" smtClean="0"/>
              <a:t>Cycles</a:t>
            </a:r>
          </a:p>
          <a:p>
            <a:pPr lvl="1"/>
            <a:r>
              <a:rPr lang="en-GB" dirty="0" smtClean="0"/>
              <a:t>Developing Collaboratively</a:t>
            </a:r>
            <a:endParaRPr lang="en-GB" dirty="0" smtClean="0"/>
          </a:p>
          <a:p>
            <a:pPr lvl="1"/>
            <a:r>
              <a:rPr lang="en-GB" dirty="0" smtClean="0"/>
              <a:t>Design </a:t>
            </a:r>
            <a:r>
              <a:rPr lang="en-GB" dirty="0" smtClean="0"/>
              <a:t>Practices</a:t>
            </a:r>
          </a:p>
          <a:p>
            <a:pPr lvl="1"/>
            <a:r>
              <a:rPr lang="en-GB" dirty="0" smtClean="0"/>
              <a:t>Secure Code Development</a:t>
            </a:r>
          </a:p>
          <a:p>
            <a:r>
              <a:rPr lang="en-GB" dirty="0" smtClean="0"/>
              <a:t>Object Oriented Programming</a:t>
            </a:r>
            <a:endParaRPr lang="en-GB" dirty="0" smtClean="0"/>
          </a:p>
          <a:p>
            <a:r>
              <a:rPr lang="en-GB" dirty="0" smtClean="0"/>
              <a:t>Programming </a:t>
            </a:r>
            <a:r>
              <a:rPr lang="en-GB" dirty="0" smtClean="0"/>
              <a:t>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numeric values</a:t>
            </a:r>
          </a:p>
          <a:p>
            <a:r>
              <a:rPr lang="en-US" dirty="0" smtClean="0"/>
              <a:t>Numeric values can have many </a:t>
            </a:r>
            <a:r>
              <a:rPr lang="en-US" dirty="0" smtClean="0"/>
              <a:t>representations</a:t>
            </a:r>
          </a:p>
          <a:p>
            <a:r>
              <a:rPr lang="en-US" dirty="0" smtClean="0"/>
              <a:t>Very </a:t>
            </a:r>
            <a:r>
              <a:rPr lang="en-US" dirty="0" smtClean="0"/>
              <a:t>large numbers take up more storage space</a:t>
            </a:r>
          </a:p>
          <a:p>
            <a:r>
              <a:rPr lang="en-US" dirty="0" smtClean="0"/>
              <a:t>Generally each type has an upper and lower </a:t>
            </a:r>
            <a:r>
              <a:rPr lang="en-US" dirty="0" smtClean="0"/>
              <a:t>limit</a:t>
            </a:r>
            <a:endParaRPr lang="en-US" dirty="0" smtClean="0"/>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a:t>
            </a:r>
            <a:r>
              <a:rPr lang="en-GB" dirty="0" smtClean="0"/>
              <a:t>e interactive interpreter, enter the commands below</a:t>
            </a:r>
            <a:endParaRPr lang="en-GB" dirty="0" smtClean="0"/>
          </a:p>
          <a:p>
            <a:endParaRPr lang="en-GB" dirty="0"/>
          </a:p>
          <a:p>
            <a:endParaRPr lang="en-GB" dirty="0" smtClean="0"/>
          </a:p>
          <a:p>
            <a:endParaRPr lang="en-GB" dirty="0"/>
          </a:p>
          <a:p>
            <a:endParaRPr lang="en-GB" dirty="0" smtClean="0"/>
          </a:p>
          <a:p>
            <a:endParaRPr lang="en-GB" dirty="0" smtClean="0"/>
          </a:p>
          <a:p>
            <a:pPr marL="0" indent="0">
              <a:buNone/>
            </a:pPr>
            <a:r>
              <a:rPr lang="en-GB" dirty="0"/>
              <a:t> </a:t>
            </a:r>
            <a:endParaRPr lang="en-GB" dirty="0"/>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smtClean="0">
                <a:solidFill>
                  <a:schemeClr val="bg1"/>
                </a:solidFill>
                <a:latin typeface="Courier New" panose="02070309020205020404" pitchFamily="49" charset="0"/>
                <a:cs typeface="Courier New" panose="02070309020205020404" pitchFamily="49" charset="0"/>
              </a:rPr>
              <a:t>5 + 5</a:t>
            </a:r>
            <a:r>
              <a:rPr lang="en-US" dirty="0" smtClean="0">
                <a:solidFill>
                  <a:schemeClr val="bg1"/>
                </a:solidFill>
                <a:latin typeface="Courier New" panose="02070309020205020404" pitchFamily="49" charset="0"/>
                <a:cs typeface="Courier New" panose="02070309020205020404" pitchFamily="49" charset="0"/>
              </a:rPr>
              <a:t> </a:t>
            </a:r>
            <a:endParaRPr lang="en-US"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a:t>
            </a:r>
            <a:r>
              <a:rPr lang="en-US" dirty="0" smtClean="0"/>
              <a:t>like </a:t>
            </a:r>
            <a:r>
              <a:rPr lang="en-US" dirty="0" smtClean="0"/>
              <a:t>formatting output or </a:t>
            </a:r>
            <a:r>
              <a:rPr lang="en-US" dirty="0" smtClean="0"/>
              <a:t>searching for </a:t>
            </a:r>
            <a:r>
              <a:rPr lang="en-US" dirty="0" smtClean="0"/>
              <a:t>words</a:t>
            </a:r>
            <a:endParaRPr lang="en-US" dirty="0"/>
          </a:p>
          <a:p>
            <a:pPr lvl="1"/>
            <a:r>
              <a:rPr lang="en-US" dirty="0"/>
              <a:t>Any built-in type can be </a:t>
            </a:r>
            <a:r>
              <a:rPr lang="en-US" dirty="0" smtClean="0"/>
              <a:t>converted to a string</a:t>
            </a:r>
            <a:endParaRPr lang="en-US" dirty="0"/>
          </a:p>
          <a:p>
            <a:pPr lvl="1"/>
            <a:r>
              <a:rPr lang="en-US" dirty="0"/>
              <a:t>Methods include adding, splitting, replacing, capitalization, finding, formatting and more</a:t>
            </a:r>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a:t>
            </a:r>
            <a:r>
              <a:rPr lang="en-GB" dirty="0" smtClean="0"/>
              <a:t>e interactive interpreter, enter the commands below</a:t>
            </a:r>
            <a:endParaRPr lang="en-GB" dirty="0" smtClean="0"/>
          </a:p>
          <a:p>
            <a:endParaRPr lang="en-GB" dirty="0"/>
          </a:p>
          <a:p>
            <a:endParaRPr lang="en-GB" dirty="0" smtClean="0"/>
          </a:p>
          <a:p>
            <a:endParaRPr lang="en-GB" dirty="0"/>
          </a:p>
          <a:p>
            <a:endParaRPr lang="en-GB" dirty="0" smtClean="0"/>
          </a:p>
          <a:p>
            <a:endParaRPr lang="en-GB" dirty="0" smtClean="0"/>
          </a:p>
          <a:p>
            <a:pPr marL="0" indent="0">
              <a:buNone/>
            </a:pPr>
            <a:r>
              <a:rPr lang="en-GB" dirty="0"/>
              <a:t> </a:t>
            </a:r>
            <a:endParaRPr lang="en-GB" dirty="0"/>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783151" y="256490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a:t>
            </a:r>
            <a:r>
              <a:rPr lang="en-US" dirty="0" smtClean="0">
                <a:solidFill>
                  <a:schemeClr val="bg1"/>
                </a:solidFill>
                <a:latin typeface="Courier New" panose="02070309020205020404" pitchFamily="49" charset="0"/>
                <a:cs typeface="Courier New" panose="02070309020205020404" pitchFamily="49" charset="0"/>
              </a:rPr>
              <a: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a:t>
            </a:r>
            <a:r>
              <a:rPr lang="en-US" dirty="0" smtClean="0"/>
              <a:t>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endParaRPr lang="en-US" dirty="0" smtClean="0">
              <a:solidFill>
                <a:srgbClr val="31383D"/>
              </a:solidFill>
            </a:endParaRP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4236208825"/>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GB" sz="1200" b="1" dirty="0" smtClean="0">
                <a:solidFill>
                  <a:srgbClr val="0000FF"/>
                </a:solidFill>
                <a:highlight>
                  <a:srgbClr val="FFFFFF"/>
                </a:highlight>
                <a:latin typeface="Courier New" panose="02070309020205020404" pitchFamily="49" charset="0"/>
              </a:rPr>
              <a:t>1</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Lists and Tuples</a:t>
            </a:r>
            <a:endParaRPr lang="en-US" dirty="0"/>
          </a:p>
        </p:txBody>
      </p:sp>
    </p:spTree>
    <p:extLst>
      <p:ext uri="{BB962C8B-B14F-4D97-AF65-F5344CB8AC3E}">
        <p14:creationId xmlns:p14="http://schemas.microsoft.com/office/powerpoint/2010/main" val="191519481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a:t>
            </a:r>
            <a:r>
              <a:rPr lang="en-US" sz="1200" dirty="0" smtClean="0">
                <a:solidFill>
                  <a:srgbClr val="FF0000"/>
                </a:solidFill>
                <a:highlight>
                  <a:srgbClr val="FFFFFF"/>
                </a:highlight>
                <a:latin typeface="Courier New" panose="02070309020205020404" pitchFamily="49" charset="0"/>
              </a:rPr>
              <a:t>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A </a:t>
            </a:r>
            <a:r>
              <a:rPr lang="en-US" sz="2000" dirty="0" smtClean="0"/>
              <a:t>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a:t>
            </a:r>
            <a:r>
              <a:rPr lang="en-US" dirty="0" smtClean="0"/>
              <a:t>‘Exercises/Lists </a:t>
            </a:r>
            <a:r>
              <a:rPr lang="en-US" dirty="0" smtClean="0"/>
              <a:t>and </a:t>
            </a:r>
            <a:r>
              <a:rPr lang="en-US" dirty="0" smtClean="0"/>
              <a:t>Tuples Exercise.py</a:t>
            </a:r>
            <a:r>
              <a:rPr lang="en-US" dirty="0" smtClean="0"/>
              <a:t>’</a:t>
            </a:r>
          </a:p>
          <a:p>
            <a:r>
              <a:rPr lang="en-US" dirty="0" smtClean="0"/>
              <a:t>Follow the instructions found in the comments</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Dictionaries</a:t>
            </a:r>
            <a:endParaRPr lang="en-US" dirty="0"/>
          </a:p>
        </p:txBody>
      </p:sp>
    </p:spTree>
    <p:extLst>
      <p:ext uri="{BB962C8B-B14F-4D97-AF65-F5344CB8AC3E}">
        <p14:creationId xmlns:p14="http://schemas.microsoft.com/office/powerpoint/2010/main" val="39159758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‘associative </a:t>
            </a:r>
            <a:r>
              <a:rPr lang="en-US" dirty="0" smtClean="0"/>
              <a:t>array’ </a:t>
            </a:r>
            <a:r>
              <a:rPr lang="en-US" dirty="0"/>
              <a:t>or ‘</a:t>
            </a:r>
            <a:r>
              <a:rPr lang="en-US" dirty="0" smtClean="0"/>
              <a:t>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a:t>
            </a:r>
            <a:r>
              <a:rPr lang="en-GB" dirty="0" smtClean="0"/>
              <a:t>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a:t>
            </a:r>
            <a:r>
              <a:rPr lang="en-US" dirty="0" smtClean="0"/>
              <a:t>Solution</a:t>
            </a:r>
            <a:endParaRPr lang="en-US" dirty="0"/>
          </a:p>
        </p:txBody>
      </p:sp>
    </p:spTree>
    <p:extLst>
      <p:ext uri="{BB962C8B-B14F-4D97-AF65-F5344CB8AC3E}">
        <p14:creationId xmlns:p14="http://schemas.microsoft.com/office/powerpoint/2010/main" val="315723656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Relational operators are </a:t>
            </a:r>
            <a:r>
              <a:rPr lang="en-GB" dirty="0" smtClean="0"/>
              <a:t>u</a:t>
            </a:r>
            <a:r>
              <a:rPr lang="en-US" dirty="0" err="1" smtClean="0"/>
              <a:t>sed</a:t>
            </a:r>
            <a:r>
              <a:rPr lang="en-US" dirty="0" smtClean="0"/>
              <a:t> to compare values</a:t>
            </a:r>
            <a:endParaRPr lang="en-US" dirty="0" smtClean="0"/>
          </a:p>
          <a:p>
            <a:r>
              <a:rPr lang="en-GB" dirty="0" smtClean="0"/>
              <a:t>Often </a:t>
            </a:r>
            <a:r>
              <a:rPr lang="en-GB" dirty="0" smtClean="0"/>
              <a:t>used within flow control</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two values from user input</a:t>
            </a:r>
          </a:p>
          <a:p>
            <a:pPr lvl="1"/>
            <a:r>
              <a:rPr lang="en-US" dirty="0" smtClean="0">
                <a:solidFill>
                  <a:srgbClr val="31383D"/>
                </a:solidFill>
              </a:rPr>
              <a:t>Compare them to see if they match</a:t>
            </a:r>
          </a:p>
          <a:p>
            <a:pPr lvl="1"/>
            <a:r>
              <a:rPr lang="en-US" dirty="0" smtClean="0">
                <a:solidFill>
                  <a:srgbClr val="31383D"/>
                </a:solidFill>
              </a:rPr>
              <a:t>Output a success message if they do match</a:t>
            </a:r>
          </a:p>
          <a:p>
            <a:pPr lvl="1"/>
            <a:r>
              <a:rPr lang="en-US" dirty="0" smtClean="0">
                <a:solidFill>
                  <a:srgbClr val="31383D"/>
                </a:solidFill>
              </a:rPr>
              <a:t>Output a failure message if not</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Tree>
    <p:extLst>
      <p:ext uri="{BB962C8B-B14F-4D97-AF65-F5344CB8AC3E}">
        <p14:creationId xmlns:p14="http://schemas.microsoft.com/office/powerpoint/2010/main" val="417760325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else:</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 when items are 	exhausted</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85000" lnSpcReduction="2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means to iterate over a sequence of numbers</a:t>
            </a:r>
          </a:p>
          <a:p>
            <a:r>
              <a:rPr lang="en-GB" dirty="0" smtClean="0"/>
              <a:t>This is extremely useful when writing a loop that runs for a specific number of iterations</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p>
          <a:p>
            <a:r>
              <a:rPr lang="en-US" sz="1600" b="1" dirty="0" smtClean="0">
                <a:solidFill>
                  <a:srgbClr val="0000FF"/>
                </a:solidFill>
                <a:highlight>
                  <a:srgbClr val="FFFFFF"/>
                </a:highlight>
                <a:latin typeface="Courier New" panose="02070309020205020404" pitchFamily="49" charset="0"/>
              </a:rPr>
              <a:t>	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a:t>
            </a:r>
            <a:r>
              <a:rPr lang="en-US" dirty="0" smtClean="0"/>
              <a:t>met</a:t>
            </a:r>
          </a:p>
          <a:p>
            <a:pPr lvl="2"/>
            <a:endParaRPr lang="en-US" dirty="0"/>
          </a:p>
          <a:p>
            <a:r>
              <a:rPr lang="en-US" dirty="0" smtClean="0"/>
              <a:t>Remember the modulus operator (‘%’) can be used to calculate a remainder</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16108</TotalTime>
  <Words>13712</Words>
  <Application>Microsoft Office PowerPoint</Application>
  <PresentationFormat>Widescreen</PresentationFormat>
  <Paragraphs>2801</Paragraphs>
  <Slides>244</Slides>
  <Notes>63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244</vt:i4>
      </vt:variant>
    </vt:vector>
  </HeadingPairs>
  <TitlesOfParts>
    <vt:vector size="250"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Python’s Interactive Interpreter</vt:lpstr>
      <vt:lpstr>Interactive Interpreter</vt:lpstr>
      <vt:lpstr>Data Types and 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Data Types: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Dictionaries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 Example</vt:lpstr>
      <vt:lpstr>Exercise: Arithmetic Operations</vt:lpstr>
      <vt:lpstr>PowerPoint Presentation</vt:lpstr>
      <vt:lpstr>Exercise: Solution</vt:lpstr>
      <vt:lpstr>Operators – Relational</vt:lpstr>
      <vt:lpstr>Relational Operators</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 Solution</vt:lpstr>
      <vt:lpstr>Flow Control: The for Statement</vt:lpstr>
      <vt:lpstr>Introducing the for Statement</vt:lpstr>
      <vt:lpstr>Introducing the range() function</vt:lpstr>
      <vt:lpstr>Flow Control: Password Example 2</vt:lpstr>
      <vt:lpstr>Exercise: for loops – FizzBuzz function</vt:lpstr>
      <vt:lpstr>Exercise: FizzBuzz</vt:lpstr>
      <vt:lpstr>Exercise : Solution</vt:lpstr>
      <vt:lpstr>Introduction to Flow Summary</vt:lpstr>
      <vt:lpstr>Operators Part 2</vt:lpstr>
      <vt:lpstr>Membership: Examples</vt:lpstr>
      <vt:lpstr>Identity: Examples</vt:lpstr>
      <vt:lpstr>Exercise: Membership operators</vt:lpstr>
      <vt:lpstr>Exercise: Membership operators</vt:lpstr>
      <vt:lpstr>Exercise: Membership operators</vt:lpstr>
      <vt:lpstr>Introduction to Functions</vt:lpstr>
      <vt:lpstr>Functions</vt:lpstr>
      <vt:lpstr>Functions</vt:lpstr>
      <vt:lpstr>Functions</vt:lpstr>
      <vt:lpstr>Functions: Example</vt:lpstr>
      <vt:lpstr>Exercise: Functions</vt:lpstr>
      <vt:lpstr>Introduction to Scope</vt:lpstr>
      <vt:lpstr>Scope</vt:lpstr>
      <vt:lpstr>Scope</vt:lpstr>
      <vt:lpstr>Scope: Example</vt:lpstr>
      <vt:lpstr>Scope: Example</vt:lpstr>
      <vt:lpstr>Scope</vt:lpstr>
      <vt:lpstr>Scope</vt:lpstr>
      <vt:lpstr>Introduction to Libraries</vt:lpstr>
      <vt:lpstr>Libraries, a.k.a Modules</vt:lpstr>
      <vt:lpstr>Libraries, a.k.a Modules</vt:lpstr>
      <vt:lpstr>Libraries, a.k.a Modules</vt:lpstr>
      <vt:lpstr>Libraries: Examples</vt:lpstr>
      <vt:lpstr>Exercise: Libraries</vt:lpstr>
      <vt:lpstr>Introduction to 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vt:lpstr>
      <vt:lpstr>File IO: Path Examples</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Regular Expressions</vt:lpstr>
      <vt:lpstr>Regular Expressions</vt:lpstr>
      <vt:lpstr>Regular Expressions</vt:lpstr>
      <vt:lpstr>Introduction to 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OOP : Encapsulation Example</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OOP: Exercise</vt:lpstr>
      <vt:lpstr>PowerPoint Presentation</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701</cp:revision>
  <dcterms:created xsi:type="dcterms:W3CDTF">2014-07-02T14:58:32Z</dcterms:created>
  <dcterms:modified xsi:type="dcterms:W3CDTF">2016-02-04T16:13:44Z</dcterms:modified>
</cp:coreProperties>
</file>