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8"/>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507" r:id="rId118"/>
    <p:sldId id="333" r:id="rId119"/>
    <p:sldId id="335" r:id="rId120"/>
    <p:sldId id="339" r:id="rId121"/>
    <p:sldId id="337" r:id="rId122"/>
    <p:sldId id="505" r:id="rId123"/>
    <p:sldId id="506" r:id="rId124"/>
    <p:sldId id="508" r:id="rId125"/>
    <p:sldId id="504" r:id="rId126"/>
    <p:sldId id="338" r:id="rId127"/>
    <p:sldId id="341" r:id="rId128"/>
    <p:sldId id="428" r:id="rId129"/>
    <p:sldId id="342" r:id="rId130"/>
    <p:sldId id="344" r:id="rId131"/>
    <p:sldId id="347" r:id="rId132"/>
    <p:sldId id="345" r:id="rId133"/>
    <p:sldId id="346" r:id="rId134"/>
    <p:sldId id="343" r:id="rId135"/>
    <p:sldId id="350" r:id="rId136"/>
    <p:sldId id="521" r:id="rId137"/>
    <p:sldId id="523" r:id="rId138"/>
    <p:sldId id="509" r:id="rId139"/>
    <p:sldId id="348" r:id="rId140"/>
    <p:sldId id="349" r:id="rId141"/>
    <p:sldId id="421" r:id="rId142"/>
    <p:sldId id="526" r:id="rId143"/>
    <p:sldId id="525" r:id="rId144"/>
    <p:sldId id="510" r:id="rId145"/>
    <p:sldId id="409" r:id="rId146"/>
    <p:sldId id="412" r:id="rId147"/>
    <p:sldId id="410" r:id="rId148"/>
    <p:sldId id="413" r:id="rId149"/>
    <p:sldId id="414" r:id="rId150"/>
    <p:sldId id="415" r:id="rId151"/>
    <p:sldId id="417" r:id="rId152"/>
    <p:sldId id="416" r:id="rId153"/>
    <p:sldId id="419" r:id="rId154"/>
    <p:sldId id="464" r:id="rId155"/>
    <p:sldId id="411" r:id="rId156"/>
    <p:sldId id="511" r:id="rId157"/>
    <p:sldId id="452" r:id="rId158"/>
    <p:sldId id="460" r:id="rId159"/>
    <p:sldId id="461" r:id="rId160"/>
    <p:sldId id="462" r:id="rId161"/>
    <p:sldId id="463" r:id="rId162"/>
    <p:sldId id="512" r:id="rId163"/>
    <p:sldId id="465" r:id="rId164"/>
    <p:sldId id="453" r:id="rId165"/>
    <p:sldId id="513" r:id="rId166"/>
    <p:sldId id="454" r:id="rId167"/>
    <p:sldId id="466" r:id="rId168"/>
    <p:sldId id="467" r:id="rId169"/>
    <p:sldId id="468" r:id="rId170"/>
    <p:sldId id="469" r:id="rId171"/>
    <p:sldId id="470" r:id="rId172"/>
    <p:sldId id="471" r:id="rId173"/>
    <p:sldId id="475" r:id="rId174"/>
    <p:sldId id="476" r:id="rId175"/>
    <p:sldId id="472" r:id="rId176"/>
    <p:sldId id="457" r:id="rId177"/>
    <p:sldId id="474" r:id="rId178"/>
    <p:sldId id="514" r:id="rId179"/>
    <p:sldId id="473" r:id="rId180"/>
    <p:sldId id="477" r:id="rId181"/>
    <p:sldId id="515" r:id="rId182"/>
    <p:sldId id="455" r:id="rId183"/>
    <p:sldId id="478" r:id="rId184"/>
    <p:sldId id="480" r:id="rId185"/>
    <p:sldId id="479" r:id="rId186"/>
    <p:sldId id="516" r:id="rId187"/>
    <p:sldId id="456" r:id="rId188"/>
    <p:sldId id="481" r:id="rId189"/>
    <p:sldId id="482" r:id="rId190"/>
    <p:sldId id="517" r:id="rId191"/>
    <p:sldId id="458" r:id="rId192"/>
    <p:sldId id="518" r:id="rId193"/>
    <p:sldId id="483" r:id="rId194"/>
    <p:sldId id="527" r:id="rId195"/>
    <p:sldId id="528" r:id="rId196"/>
    <p:sldId id="529" r:id="rId197"/>
    <p:sldId id="519" r:id="rId198"/>
    <p:sldId id="459" r:id="rId199"/>
    <p:sldId id="484" r:id="rId200"/>
    <p:sldId id="486" r:id="rId201"/>
    <p:sldId id="520" r:id="rId202"/>
    <p:sldId id="418" r:id="rId203"/>
    <p:sldId id="487" r:id="rId204"/>
    <p:sldId id="488" r:id="rId205"/>
    <p:sldId id="530" r:id="rId206"/>
    <p:sldId id="531" r:id="rId207"/>
    <p:sldId id="492" r:id="rId208"/>
    <p:sldId id="532" r:id="rId209"/>
    <p:sldId id="489" r:id="rId210"/>
    <p:sldId id="493" r:id="rId211"/>
    <p:sldId id="490" r:id="rId212"/>
    <p:sldId id="494" r:id="rId213"/>
    <p:sldId id="533" r:id="rId214"/>
    <p:sldId id="491" r:id="rId215"/>
    <p:sldId id="495" r:id="rId216"/>
    <p:sldId id="485" r:id="rId2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466"/>
            <p14:sldId id="467"/>
            <p14:sldId id="468"/>
            <p14:sldId id="469"/>
            <p14:sldId id="470"/>
            <p14:sldId id="471"/>
            <p14:sldId id="475"/>
            <p14:sldId id="476"/>
            <p14:sldId id="472"/>
            <p14:sldId id="457"/>
            <p14:sldId id="474"/>
            <p14:sldId id="514"/>
            <p14:sldId id="473"/>
            <p14:sldId id="477"/>
            <p14:sldId id="515"/>
            <p14:sldId id="455"/>
            <p14:sldId id="478"/>
            <p14:sldId id="480"/>
            <p14:sldId id="479"/>
            <p14:sldId id="516"/>
            <p14:sldId id="456"/>
            <p14:sldId id="481"/>
            <p14:sldId id="482"/>
            <p14:sldId id="517"/>
            <p14:sldId id="458"/>
            <p14:sldId id="518"/>
            <p14:sldId id="483"/>
            <p14:sldId id="527"/>
            <p14:sldId id="528"/>
            <p14:sldId id="529"/>
            <p14:sldId id="519"/>
            <p14:sldId id="459"/>
            <p14:sldId id="484"/>
            <p14:sldId id="486"/>
            <p14:sldId id="520"/>
            <p14:sldId id="418"/>
            <p14:sldId id="487"/>
            <p14:sldId id="488"/>
            <p14:sldId id="530"/>
            <p14:sldId id="531"/>
            <p14:sldId id="492"/>
            <p14:sldId id="532"/>
            <p14:sldId id="489"/>
            <p14:sldId id="493"/>
            <p14:sldId id="490"/>
            <p14:sldId id="494"/>
            <p14:sldId id="533"/>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103" d="100"/>
          <a:sy n="10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presProps" Target="pres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a:t>
            </a:r>
            <a:r>
              <a:rPr lang="en-US" dirty="0" smtClean="0"/>
              <a:t>that</a:t>
            </a:r>
          </a:p>
          <a:p>
            <a:pPr lvl="1"/>
            <a:r>
              <a:rPr lang="en-US" dirty="0" smtClean="0"/>
              <a:t>Defines a function that expects parameters for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1"/>
            <a:r>
              <a:rPr lang="en-US" dirty="0" smtClean="0"/>
              <a:t>Creates two thread objects having been passed the function defined previously</a:t>
            </a:r>
          </a:p>
          <a:p>
            <a:pPr lvl="2"/>
            <a:r>
              <a:rPr lang="en-US" dirty="0" smtClean="0"/>
              <a:t>Thread 1 should have a delay of 2 seconds</a:t>
            </a:r>
          </a:p>
          <a:p>
            <a:pPr lvl="2"/>
            <a:r>
              <a:rPr lang="en-US" dirty="0" smtClean="0"/>
              <a:t>Thread 2 should have a delay of 4 seconds</a:t>
            </a:r>
          </a:p>
          <a:p>
            <a:pPr lvl="1"/>
            <a:r>
              <a:rPr lang="en-US" dirty="0" smtClean="0"/>
              <a:t>Lets each thread run for 5 iterations and then exit</a:t>
            </a:r>
          </a:p>
          <a:p>
            <a:pPr lvl="1"/>
            <a:r>
              <a:rPr lang="en-US" dirty="0" smtClean="0"/>
              <a:t>Exits when all threads have finished</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a:t>
            </a:r>
            <a:r>
              <a:rPr lang="en-US" dirty="0" smtClean="0"/>
              <a:t>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endParaRPr lang="en-US" dirty="0" smtClean="0"/>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a:t>Architect and design for security policies</a:t>
            </a:r>
          </a:p>
          <a:p>
            <a:pPr lvl="1"/>
            <a:r>
              <a:rPr lang="en-US" dirty="0"/>
              <a:t>Determine your approach to security before development </a:t>
            </a:r>
            <a:r>
              <a:rPr lang="en-US" dirty="0" smtClean="0"/>
              <a:t>commences</a:t>
            </a:r>
            <a:endParaRPr lang="en-US" dirty="0" smtClean="0"/>
          </a:p>
          <a:p>
            <a:r>
              <a:rPr lang="en-US" dirty="0" smtClean="0"/>
              <a:t>Validate input</a:t>
            </a:r>
          </a:p>
          <a:p>
            <a:pPr lvl="1"/>
            <a:r>
              <a:rPr lang="en-US" dirty="0" smtClean="0"/>
              <a:t>Ensure user data matches expected inputs</a:t>
            </a:r>
          </a:p>
          <a:p>
            <a:pPr lvl="1"/>
            <a:r>
              <a:rPr lang="en-US" dirty="0" smtClean="0"/>
              <a:t>If loading data into a </a:t>
            </a:r>
            <a:r>
              <a:rPr lang="en-US" dirty="0" smtClean="0"/>
              <a:t>fixed-length buffer, c</a:t>
            </a:r>
            <a:r>
              <a:rPr lang="en-US" dirty="0" smtClean="0"/>
              <a:t>heck data length and truncate if necessary</a:t>
            </a:r>
          </a:p>
          <a:p>
            <a:pPr lvl="1"/>
            <a:r>
              <a:rPr lang="en-US" dirty="0" smtClean="0"/>
              <a:t>Encode or otherwise escape URLs</a:t>
            </a:r>
          </a:p>
          <a:p>
            <a:pPr lvl="1"/>
            <a:r>
              <a:rPr lang="en-US" dirty="0" smtClean="0"/>
              <a:t>Format input data to avoid injection attacks</a:t>
            </a:r>
            <a:endParaRPr lang="en-US" dirty="0" smtClean="0"/>
          </a:p>
          <a:p>
            <a:r>
              <a:rPr lang="en-US" dirty="0" smtClean="0"/>
              <a:t>Keep </a:t>
            </a:r>
            <a:r>
              <a:rPr lang="en-US" dirty="0" smtClean="0"/>
              <a:t>it </a:t>
            </a:r>
            <a:r>
              <a:rPr lang="en-US" dirty="0" smtClean="0"/>
              <a:t>simple</a:t>
            </a:r>
          </a:p>
          <a:p>
            <a:pPr lvl="1"/>
            <a:r>
              <a:rPr lang="en-US" dirty="0" smtClean="0"/>
              <a:t>Complex or hard to read code increases the likelihood of introducing errors</a:t>
            </a:r>
          </a:p>
          <a:p>
            <a:pPr lvl="1"/>
            <a:r>
              <a:rPr lang="en-US" dirty="0" smtClean="0"/>
              <a:t>Straightforward, easy-to-read code is easier to maintain and debug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a:t>Default deny</a:t>
            </a:r>
          </a:p>
          <a:p>
            <a:pPr lvl="1"/>
            <a:r>
              <a:rPr lang="en-US" dirty="0"/>
              <a:t>If in doubt, deny access</a:t>
            </a:r>
          </a:p>
          <a:p>
            <a:pPr lvl="1"/>
            <a:r>
              <a:rPr lang="en-US" dirty="0"/>
              <a:t>Access permission should only be granted when permission tests are explicitly passed</a:t>
            </a:r>
          </a:p>
          <a:p>
            <a:pPr lvl="1"/>
            <a:r>
              <a:rPr lang="en-US" dirty="0"/>
              <a:t>Access permissions should be granted for the shortest feasible amount of </a:t>
            </a:r>
            <a:r>
              <a:rPr lang="en-US" dirty="0" smtClean="0"/>
              <a:t>time</a:t>
            </a:r>
          </a:p>
          <a:p>
            <a:r>
              <a:rPr lang="en-US" dirty="0" smtClean="0"/>
              <a:t>Adhere </a:t>
            </a:r>
            <a:r>
              <a:rPr lang="en-US" dirty="0"/>
              <a:t>to the principle of least privilege</a:t>
            </a:r>
          </a:p>
          <a:p>
            <a:pPr lvl="1"/>
            <a:r>
              <a:rPr lang="en-US" dirty="0" smtClean="0"/>
              <a:t>Provide </a:t>
            </a:r>
            <a:r>
              <a:rPr lang="en-US" dirty="0"/>
              <a:t>a user or authenticated system </a:t>
            </a:r>
            <a:r>
              <a:rPr lang="en-US" dirty="0" smtClean="0"/>
              <a:t>with only the </a:t>
            </a:r>
            <a:r>
              <a:rPr lang="en-US" dirty="0"/>
              <a:t>minimum privilege needed to perform the required </a:t>
            </a:r>
            <a:r>
              <a:rPr lang="en-US" dirty="0" smtClean="0"/>
              <a:t>operation, for the minimum amount of time</a:t>
            </a:r>
            <a:endParaRPr lang="en-US" dirty="0"/>
          </a:p>
          <a:p>
            <a:r>
              <a:rPr lang="en-US" dirty="0"/>
              <a:t>Sanitize data sent to other systems</a:t>
            </a:r>
          </a:p>
          <a:p>
            <a:pPr lvl="1"/>
            <a:r>
              <a:rPr lang="en-US" dirty="0"/>
              <a:t>Data often contains input supplied by </a:t>
            </a:r>
            <a:r>
              <a:rPr lang="en-US" dirty="0" smtClean="0"/>
              <a:t>users</a:t>
            </a:r>
          </a:p>
          <a:p>
            <a:pPr lvl="1"/>
            <a:r>
              <a:rPr lang="en-US" dirty="0" smtClean="0"/>
              <a:t>Escape or otherwise encode data – 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a:t>Practice defense in </a:t>
            </a:r>
            <a:r>
              <a:rPr lang="en-US" dirty="0" smtClean="0"/>
              <a:t>depth</a:t>
            </a:r>
          </a:p>
          <a:p>
            <a:pPr lvl="1"/>
            <a:r>
              <a:rPr lang="en-US" dirty="0" smtClean="0"/>
              <a:t>Provide layers of defense employing different technologies</a:t>
            </a:r>
          </a:p>
          <a:p>
            <a:pPr lvl="1"/>
            <a:r>
              <a:rPr lang="en-US" dirty="0" smtClean="0"/>
              <a:t>If one layer is compromised, there will be more layers to penetrate before access is gained</a:t>
            </a:r>
          </a:p>
          <a:p>
            <a:r>
              <a:rPr lang="en-US" dirty="0" smtClean="0"/>
              <a:t>Use </a:t>
            </a:r>
            <a:r>
              <a:rPr lang="en-US" dirty="0"/>
              <a:t>effective QA </a:t>
            </a:r>
            <a:r>
              <a:rPr lang="en-US" dirty="0" smtClean="0"/>
              <a:t>techniques</a:t>
            </a:r>
          </a:p>
          <a:p>
            <a:pPr lvl="1"/>
            <a:r>
              <a:rPr lang="en-US" dirty="0" smtClean="0"/>
              <a:t>Ensure deliverables are clearly defined</a:t>
            </a:r>
          </a:p>
          <a:p>
            <a:pPr lvl="1"/>
            <a:r>
              <a:rPr lang="en-US" dirty="0" smtClean="0"/>
              <a:t>Ensure that appropriate and correct instrumentation is provided</a:t>
            </a:r>
          </a:p>
          <a:p>
            <a:pPr lvl="1"/>
            <a:r>
              <a:rPr lang="en-US" dirty="0" smtClean="0"/>
              <a:t>Create metrics to track software quality</a:t>
            </a:r>
          </a:p>
          <a:p>
            <a:pPr lvl="1"/>
            <a:r>
              <a:rPr lang="en-US" dirty="0" smtClean="0"/>
              <a:t>Provide appropriate testing environments</a:t>
            </a:r>
          </a:p>
          <a:p>
            <a:pPr lvl="1"/>
            <a:r>
              <a:rPr lang="en-US" dirty="0" smtClean="0"/>
              <a:t>Ensure tests are conducted against representative test data</a:t>
            </a:r>
            <a:endParaRPr lang="en-US" dirty="0"/>
          </a:p>
          <a:p>
            <a:r>
              <a:rPr lang="en-US" dirty="0"/>
              <a:t>Adopt a secure coding </a:t>
            </a:r>
            <a:r>
              <a:rPr lang="en-US" dirty="0" smtClean="0"/>
              <a:t>standard</a:t>
            </a:r>
          </a:p>
          <a:p>
            <a:pPr lvl="1"/>
            <a:r>
              <a:rPr lang="en-US" dirty="0" smtClean="0"/>
              <a:t>Create a standards document and ensure compliance through tools such as code review</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a:t>Define security requirements</a:t>
            </a:r>
          </a:p>
          <a:p>
            <a:pPr lvl="1"/>
            <a:r>
              <a:rPr lang="en-US" dirty="0"/>
              <a:t>Ensure the security requirements of the application are clear and communicated to development and testing </a:t>
            </a:r>
            <a:r>
              <a:rPr lang="en-US" dirty="0" smtClean="0"/>
              <a:t>teams</a:t>
            </a:r>
          </a:p>
          <a:p>
            <a:r>
              <a:rPr lang="en-US" dirty="0"/>
              <a:t>Heed compiler warnings</a:t>
            </a:r>
          </a:p>
          <a:p>
            <a:pPr lvl="1"/>
            <a:r>
              <a:rPr lang="en-US" dirty="0" smtClean="0"/>
              <a:t>Often you will be warned about potential insecurities in your code</a:t>
            </a:r>
          </a:p>
          <a:p>
            <a:pPr lvl="1"/>
            <a:r>
              <a:rPr lang="en-US" dirty="0" smtClean="0"/>
              <a:t>If warnings are ignored or suppressed, annotate the code accordingly</a:t>
            </a:r>
            <a:endParaRPr lang="en-US" dirty="0"/>
          </a:p>
          <a:p>
            <a:r>
              <a:rPr lang="en-US" dirty="0"/>
              <a:t>Model </a:t>
            </a:r>
            <a:r>
              <a:rPr lang="en-US" dirty="0" smtClean="0"/>
              <a:t>threats</a:t>
            </a:r>
          </a:p>
          <a:p>
            <a:pPr lvl="1"/>
            <a:r>
              <a:rPr lang="en-US" dirty="0" smtClean="0"/>
              <a:t>Investigate likely threat vectors and model their passage through your application</a:t>
            </a:r>
          </a:p>
          <a:p>
            <a:pPr lvl="1"/>
            <a:r>
              <a:rPr lang="en-US" dirty="0" smtClean="0"/>
              <a:t>Create development and test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a:t>
            </a:r>
            <a:r>
              <a:rPr lang="en-US" smtClean="0"/>
              <a:t>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 to denote the visibility of member variables or methods</a:t>
            </a:r>
          </a:p>
          <a:p>
            <a:pPr lvl="2"/>
            <a:r>
              <a:rPr lang="en-US" dirty="0" smtClean="0"/>
              <a:t>For example, in Java we use the </a:t>
            </a:r>
            <a:r>
              <a:rPr lang="en-US" i="1" dirty="0" smtClean="0"/>
              <a:t>public</a:t>
            </a:r>
            <a:r>
              <a:rPr lang="en-US" dirty="0" smtClean="0"/>
              <a:t>, </a:t>
            </a:r>
            <a:r>
              <a:rPr lang="en-US" i="1" dirty="0" smtClean="0"/>
              <a:t>protected</a:t>
            </a:r>
            <a:r>
              <a:rPr lang="en-US" dirty="0" smtClean="0"/>
              <a:t>, and </a:t>
            </a:r>
            <a:r>
              <a:rPr lang="en-US" i="1" dirty="0" smtClean="0"/>
              <a:t>private</a:t>
            </a:r>
            <a:r>
              <a:rPr lang="en-US" dirty="0"/>
              <a:t> </a:t>
            </a:r>
            <a:r>
              <a:rPr lang="en-US" dirty="0" smtClean="0"/>
              <a:t>modifiers</a:t>
            </a:r>
          </a:p>
          <a:p>
            <a:pPr lvl="1"/>
            <a:r>
              <a:rPr lang="en-US" dirty="0" smtClean="0"/>
              <a:t>In Python, no such modifiers exist</a:t>
            </a:r>
          </a:p>
          <a:p>
            <a:pPr lvl="1"/>
            <a:r>
              <a:rPr lang="en-US" dirty="0" smtClean="0"/>
              <a:t>There are conventions, however,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Encapsulation</a:t>
            </a:r>
          </a:p>
          <a:p>
            <a:pPr lvl="1"/>
            <a:r>
              <a:rPr lang="en-US" dirty="0" smtClean="0"/>
              <a:t>A Python variable name prefixed </a:t>
            </a:r>
            <a:r>
              <a:rPr lang="en-US" dirty="0" smtClean="0"/>
              <a:t>with an underscore ( e.g. “_</a:t>
            </a:r>
            <a:r>
              <a:rPr lang="en-US" dirty="0" err="1" smtClean="0"/>
              <a:t>myvariable</a:t>
            </a:r>
            <a:r>
              <a:rPr lang="en-US" dirty="0" smtClean="0"/>
              <a:t>”) should be treated as non-public</a:t>
            </a:r>
          </a:p>
          <a:p>
            <a:pPr lvl="1"/>
            <a:r>
              <a:rPr lang="en-US" dirty="0" smtClean="0"/>
              <a:t>A Python variable name prefixed with </a:t>
            </a:r>
            <a:r>
              <a:rPr lang="en-US" b="1" dirty="0" smtClean="0"/>
              <a:t>at least two leading underscores</a:t>
            </a:r>
            <a:r>
              <a:rPr lang="en-US" dirty="0" smtClean="0"/>
              <a:t> and </a:t>
            </a:r>
            <a:r>
              <a:rPr lang="en-US" b="1" dirty="0" smtClean="0"/>
              <a:t>at most one trailing </a:t>
            </a:r>
            <a:r>
              <a:rPr lang="en-US" b="1" dirty="0" smtClean="0"/>
              <a:t>underscore</a:t>
            </a:r>
            <a:r>
              <a:rPr lang="en-US" dirty="0" smtClean="0"/>
              <a:t> is subject to </a:t>
            </a:r>
            <a:r>
              <a:rPr lang="en-US" i="1" dirty="0" smtClean="0"/>
              <a:t>name mangling</a:t>
            </a:r>
            <a:endParaRPr lang="en-US" dirty="0" smtClean="0"/>
          </a:p>
          <a:p>
            <a:pPr lvl="1"/>
            <a:r>
              <a:rPr lang="en-US" dirty="0" smtClean="0"/>
              <a:t>Name mangling obscures the variable name and raises an error if a programmer attempts to access it via the original name</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a:t>
            </a:r>
            <a:r>
              <a:rPr lang="en-US" dirty="0" smtClean="0"/>
              <a:t>s or mutate</a:t>
            </a:r>
            <a:r>
              <a:rPr lang="en-US" dirty="0" smtClean="0"/>
              <a:t> variables and methods defined by Person </a:t>
            </a:r>
            <a:r>
              <a:rPr lang="en-US" i="1" dirty="0" smtClean="0"/>
              <a:t>and </a:t>
            </a:r>
            <a:r>
              <a:rPr lang="en-US" dirty="0" smtClean="0"/>
              <a:t>Human</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a:t>
            </a:r>
            <a:r>
              <a:rPr lang="en-US" dirty="0" smtClean="0"/>
              <a:t>Passenger, Person or Human</a:t>
            </a:r>
            <a:endParaRPr lang="en-US" dirty="0" smtClean="0"/>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Exercise</a:t>
            </a:r>
            <a:endParaRPr lang="en-US" dirty="0"/>
          </a:p>
        </p:txBody>
      </p:sp>
      <p:sp>
        <p:nvSpPr>
          <p:cNvPr id="7" name="Content Placeholder 3"/>
          <p:cNvSpPr>
            <a:spLocks noGrp="1"/>
          </p:cNvSpPr>
          <p:nvPr>
            <p:ph idx="1"/>
          </p:nvPr>
        </p:nvSpPr>
        <p:spPr>
          <a:xfrm>
            <a:off x="1007436" y="1700809"/>
            <a:ext cx="10574965" cy="4425355"/>
          </a:xfrm>
        </p:spPr>
        <p:txBody>
          <a:bodyPr>
            <a:normAutofit fontScale="92500" lnSpcReduction="20000"/>
          </a:bodyPr>
          <a:lstStyle/>
          <a:p>
            <a:r>
              <a:rPr lang="en-US" dirty="0" smtClean="0"/>
              <a:t>Modify the preceding example code:</a:t>
            </a:r>
          </a:p>
          <a:p>
            <a:pPr lvl="1"/>
            <a:r>
              <a:rPr lang="en-US" dirty="0" smtClean="0"/>
              <a:t>Add attributes to the Car class to represent top speed and transmission</a:t>
            </a:r>
          </a:p>
          <a:p>
            <a:pPr lvl="2"/>
            <a:r>
              <a:rPr lang="en-US" dirty="0" smtClean="0"/>
              <a:t>The attributes cannot be zero or None</a:t>
            </a:r>
          </a:p>
          <a:p>
            <a:pPr lvl="2"/>
            <a:r>
              <a:rPr lang="en-US" dirty="0" smtClean="0"/>
              <a:t>The attributes should be properly encapsulated</a:t>
            </a:r>
          </a:p>
          <a:p>
            <a:pPr lvl="1"/>
            <a:r>
              <a:rPr lang="en-US" dirty="0" smtClean="0"/>
              <a:t>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2"/>
            <a:r>
              <a:rPr lang="en-US" dirty="0" smtClean="0"/>
              <a:t>The class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Raise a </a:t>
            </a:r>
            <a:r>
              <a:rPr lang="en-US" dirty="0" err="1" smtClean="0"/>
              <a:t>TypeError</a:t>
            </a:r>
            <a:r>
              <a:rPr lang="en-US" dirty="0" smtClean="0"/>
              <a:t> if the supplied object is not an instance of Car</a:t>
            </a:r>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a:t>
            </a:r>
            <a:r>
              <a:rPr lang="en-US" dirty="0" smtClean="0"/>
              <a:t>punctuation </a:t>
            </a:r>
            <a:endParaRPr lang="en-US" dirty="0" smtClean="0"/>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14182</TotalTime>
  <Words>13024</Words>
  <Application>Microsoft Office PowerPoint</Application>
  <PresentationFormat>Widescreen</PresentationFormat>
  <Paragraphs>2561</Paragraphs>
  <Slides>216</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216</vt:i4>
      </vt:variant>
    </vt:vector>
  </HeadingPairs>
  <TitlesOfParts>
    <vt:vector size="222"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Introduction to 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557</cp:revision>
  <dcterms:created xsi:type="dcterms:W3CDTF">2014-07-02T14:58:32Z</dcterms:created>
  <dcterms:modified xsi:type="dcterms:W3CDTF">2016-02-02T15:37:44Z</dcterms:modified>
</cp:coreProperties>
</file>