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81" r:id="rId3"/>
    <p:sldId id="258" r:id="rId4"/>
    <p:sldId id="259" r:id="rId5"/>
    <p:sldId id="261" r:id="rId6"/>
    <p:sldId id="280" r:id="rId7"/>
    <p:sldId id="282" r:id="rId8"/>
    <p:sldId id="283" r:id="rId9"/>
    <p:sldId id="262" r:id="rId10"/>
    <p:sldId id="263" r:id="rId11"/>
    <p:sldId id="264" r:id="rId12"/>
    <p:sldId id="265" r:id="rId13"/>
    <p:sldId id="266" r:id="rId14"/>
    <p:sldId id="260" r:id="rId15"/>
    <p:sldId id="268" r:id="rId16"/>
    <p:sldId id="272" r:id="rId17"/>
    <p:sldId id="267" r:id="rId18"/>
    <p:sldId id="269" r:id="rId19"/>
    <p:sldId id="270" r:id="rId20"/>
    <p:sldId id="271" r:id="rId21"/>
    <p:sldId id="273" r:id="rId22"/>
    <p:sldId id="274" r:id="rId23"/>
    <p:sldId id="275" r:id="rId24"/>
    <p:sldId id="276" r:id="rId25"/>
    <p:sldId id="277" r:id="rId26"/>
    <p:sldId id="278" r:id="rId27"/>
    <p:sldId id="279" r:id="rId28"/>
    <p:sldId id="284" r:id="rId29"/>
    <p:sldId id="285" r:id="rId30"/>
    <p:sldId id="287" r:id="rId31"/>
    <p:sldId id="288" r:id="rId32"/>
    <p:sldId id="286" r:id="rId33"/>
    <p:sldId id="289" r:id="rId34"/>
    <p:sldId id="290" r:id="rId35"/>
    <p:sldId id="292" r:id="rId36"/>
    <p:sldId id="298" r:id="rId37"/>
    <p:sldId id="299" r:id="rId38"/>
    <p:sldId id="291" r:id="rId39"/>
    <p:sldId id="293" r:id="rId40"/>
    <p:sldId id="297" r:id="rId41"/>
    <p:sldId id="300" r:id="rId42"/>
    <p:sldId id="294" r:id="rId43"/>
    <p:sldId id="296" r:id="rId44"/>
    <p:sldId id="295" r:id="rId45"/>
    <p:sldId id="301"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256"/>
            <p14:sldId id="281"/>
            <p14:sldId id="258"/>
            <p14:sldId id="259"/>
            <p14:sldId id="261"/>
            <p14:sldId id="280"/>
            <p14:sldId id="282"/>
            <p14:sldId id="283"/>
            <p14:sldId id="262"/>
            <p14:sldId id="263"/>
            <p14:sldId id="264"/>
            <p14:sldId id="265"/>
            <p14:sldId id="266"/>
            <p14:sldId id="260"/>
            <p14:sldId id="268"/>
            <p14:sldId id="272"/>
            <p14:sldId id="267"/>
            <p14:sldId id="269"/>
            <p14:sldId id="270"/>
            <p14:sldId id="271"/>
            <p14:sldId id="273"/>
            <p14:sldId id="274"/>
            <p14:sldId id="275"/>
            <p14:sldId id="276"/>
            <p14:sldId id="277"/>
            <p14:sldId id="278"/>
            <p14:sldId id="279"/>
          </p14:sldIdLst>
        </p14:section>
        <p14:section name="Comments" id="{00C8FDDE-C37F-4138-B692-D6230296CBFB}">
          <p14:sldIdLst>
            <p14:sldId id="284"/>
            <p14:sldId id="285"/>
            <p14:sldId id="287"/>
            <p14:sldId id="288"/>
            <p14:sldId id="286"/>
            <p14:sldId id="289"/>
            <p14:sldId id="290"/>
            <p14:sldId id="292"/>
          </p14:sldIdLst>
        </p14:section>
        <p14:section name="Python's Interactive Interpreter" id="{0505C1C0-82BA-4999-85B5-609D8E521011}">
          <p14:sldIdLst>
            <p14:sldId id="298"/>
            <p14:sldId id="299"/>
          </p14:sldIdLst>
        </p14:section>
        <p14:section name="Operators" id="{7A464A34-C952-4C33-853C-9D731FCAD405}">
          <p14:sldIdLst>
            <p14:sldId id="291"/>
            <p14:sldId id="293"/>
            <p14:sldId id="297"/>
            <p14:sldId id="300"/>
            <p14:sldId id="294"/>
            <p14:sldId id="296"/>
            <p14:sldId id="295"/>
            <p14:sldId id="30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4A174"/>
    <a:srgbClr val="B6A174"/>
    <a:srgbClr val="00FF00"/>
    <a:srgbClr val="008000"/>
    <a:srgbClr val="3138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85" autoAdjust="0"/>
    <p:restoredTop sz="88838" autoAdjust="0"/>
  </p:normalViewPr>
  <p:slideViewPr>
    <p:cSldViewPr>
      <p:cViewPr varScale="1">
        <p:scale>
          <a:sx n="103" d="100"/>
          <a:sy n="103" d="100"/>
        </p:scale>
        <p:origin x="156"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18/01/2016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125208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1984795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13434253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43</a:t>
            </a:fld>
            <a:endParaRPr lang="en-GB" dirty="0"/>
          </a:p>
        </p:txBody>
      </p:sp>
    </p:spTree>
    <p:extLst>
      <p:ext uri="{BB962C8B-B14F-4D97-AF65-F5344CB8AC3E}">
        <p14:creationId xmlns:p14="http://schemas.microsoft.com/office/powerpoint/2010/main" val="4096574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44</a:t>
            </a:fld>
            <a:endParaRPr lang="en-GB" dirty="0"/>
          </a:p>
        </p:txBody>
      </p:sp>
    </p:spTree>
    <p:extLst>
      <p:ext uri="{BB962C8B-B14F-4D97-AF65-F5344CB8AC3E}">
        <p14:creationId xmlns:p14="http://schemas.microsoft.com/office/powerpoint/2010/main" val="3349135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2166401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1296229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301693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To put that into a real life example, we can compare a computer program to a set of directions to a given location. If written correctly (important) and followed in the correct sequence a set of directions will guide the reader to a given destination. Any mistakes in the sequence of instructions or the instructions themselves will not yield the desired result.</a:t>
            </a:r>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830793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3681586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1415219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3588117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2206686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40793397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3919450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2</a:t>
            </a:r>
            <a:r>
              <a:rPr lang="en-US" sz="3600" baseline="30000" dirty="0" smtClean="0"/>
              <a:t>nd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594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2</a:t>
            </a:r>
            <a:r>
              <a:rPr lang="en-US" sz="4000" baseline="30000" dirty="0"/>
              <a:t>nd</a:t>
            </a:r>
            <a:r>
              <a:rPr lang="en-US" sz="4000" dirty="0"/>
              <a:t> left</a:t>
            </a:r>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9306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4273941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41666199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31968849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20685138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12705053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31900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291508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691095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9457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663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469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6332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7305190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2"/>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766755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22258150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FF0000"/>
                </a:solidFill>
              </a:rPr>
              <a:t>EXPLAIN how to use </a:t>
            </a:r>
            <a:r>
              <a:rPr lang="en-US" dirty="0" err="1" smtClean="0">
                <a:solidFill>
                  <a:srgbClr val="FF0000"/>
                </a:solidFill>
              </a:rPr>
              <a:t>raw_input</a:t>
            </a:r>
            <a:r>
              <a:rPr lang="en-US" dirty="0" smtClean="0">
                <a:solidFill>
                  <a:srgbClr val="FF0000"/>
                </a:solidFill>
              </a:rPr>
              <a:t>() :P</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20339611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42152467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199376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FF0000"/>
                </a:solidFill>
              </a:rPr>
              <a:t>The practical ability to develop applications  in Python</a:t>
            </a: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18736588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a:t>
            </a:r>
            <a:r>
              <a:rPr lang="en-US" sz="3600" dirty="0" smtClean="0"/>
              <a:t>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8608541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22246839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8906279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4772701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2:</a:t>
            </a:r>
            <a:r>
              <a:rPr lang="en-US" dirty="0" smtClean="0"/>
              <a:t> Champion of Comments</a:t>
            </a:r>
            <a:endParaRPr lang="en-US" dirty="0"/>
          </a:p>
        </p:txBody>
      </p:sp>
    </p:spTree>
    <p:extLst>
      <p:ext uri="{BB962C8B-B14F-4D97-AF65-F5344CB8AC3E}">
        <p14:creationId xmlns:p14="http://schemas.microsoft.com/office/powerpoint/2010/main" val="1267815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a:t>
            </a:r>
            <a:r>
              <a:rPr lang="en-US" dirty="0" smtClean="0">
                <a:solidFill>
                  <a:srgbClr val="C4A174"/>
                </a:solidFill>
              </a:rPr>
              <a:t>2: </a:t>
            </a:r>
            <a:r>
              <a:rPr lang="en-US" dirty="0" smtClean="0"/>
              <a:t>Solution</a:t>
            </a:r>
            <a:endParaRPr lang="en-US" dirty="0"/>
          </a:p>
        </p:txBody>
      </p:sp>
    </p:spTree>
    <p:extLst>
      <p:ext uri="{BB962C8B-B14F-4D97-AF65-F5344CB8AC3E}">
        <p14:creationId xmlns:p14="http://schemas.microsoft.com/office/powerpoint/2010/main" val="24287144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9081543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a:t>
            </a:r>
            <a:r>
              <a:rPr lang="en-US" dirty="0" smtClean="0">
                <a:solidFill>
                  <a:schemeClr val="bg1"/>
                </a:solidFill>
                <a:latin typeface="Courier New" panose="02070309020205020404" pitchFamily="49" charset="0"/>
                <a:cs typeface="Courier New" panose="02070309020205020404" pitchFamily="49" charset="0"/>
              </a:rPr>
              <a:t>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a:t>
            </a:r>
            <a:r>
              <a:rPr lang="en-US" dirty="0" smtClean="0">
                <a:solidFill>
                  <a:schemeClr val="bg1"/>
                </a:solidFill>
                <a:latin typeface="Courier New" panose="02070309020205020404" pitchFamily="49" charset="0"/>
                <a:cs typeface="Courier New" panose="02070309020205020404" pitchFamily="49" charset="0"/>
              </a:rPr>
              <a:t>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a:t>
            </a:r>
            <a:r>
              <a:rPr lang="en-US" dirty="0" smtClean="0">
                <a:solidFill>
                  <a:schemeClr val="bg1"/>
                </a:solidFill>
                <a:latin typeface="Courier New" panose="02070309020205020404" pitchFamily="49" charset="0"/>
                <a:cs typeface="Courier New" panose="02070309020205020404" pitchFamily="49" charset="0"/>
              </a:rPr>
              <a:t>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8817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4449719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Operators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7730454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Libraries</a:t>
            </a:r>
          </a:p>
          <a:p>
            <a:pPr lvl="1"/>
            <a:r>
              <a:rPr lang="en-GB" dirty="0" smtClean="0"/>
              <a:t>Debugging</a:t>
            </a:r>
          </a:p>
          <a:p>
            <a:r>
              <a:rPr lang="en-GB" dirty="0"/>
              <a:t>Programming with Lua</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lstStyle/>
          <a:p>
            <a:r>
              <a:rPr lang="en-GB" dirty="0" smtClean="0"/>
              <a:t>Developing in a Team</a:t>
            </a:r>
            <a:endParaRPr lang="en-GB" dirty="0"/>
          </a:p>
          <a:p>
            <a:pPr lvl="1"/>
            <a:r>
              <a:rPr lang="en-GB" dirty="0" smtClean="0"/>
              <a:t>Software Design Life Cycle</a:t>
            </a:r>
          </a:p>
          <a:p>
            <a:pPr lvl="1"/>
            <a:r>
              <a:rPr lang="en-GB" dirty="0" smtClean="0"/>
              <a:t>Design Practices</a:t>
            </a:r>
          </a:p>
          <a:p>
            <a:pPr lvl="1"/>
            <a:r>
              <a:rPr lang="en-GB" dirty="0" smtClean="0"/>
              <a:t>Source Code Management</a:t>
            </a:r>
          </a:p>
          <a:p>
            <a:pPr lvl="1"/>
            <a:r>
              <a:rPr lang="en-GB" dirty="0" smtClean="0"/>
              <a:t>Code Reviews</a:t>
            </a:r>
          </a:p>
          <a:p>
            <a:r>
              <a:rPr lang="en-GB" dirty="0" smtClean="0"/>
              <a:t>Programming with Apache Lucene</a:t>
            </a:r>
          </a:p>
          <a:p>
            <a:endParaRPr lang="en-GB" dirty="0"/>
          </a:p>
        </p:txBody>
      </p:sp>
    </p:spTree>
    <p:extLst>
      <p:ext uri="{BB962C8B-B14F-4D97-AF65-F5344CB8AC3E}">
        <p14:creationId xmlns:p14="http://schemas.microsoft.com/office/powerpoint/2010/main" val="11939160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Identify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9172407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Are used to conduct mathematical operations against a set of values</a:t>
            </a:r>
          </a:p>
          <a:p>
            <a:r>
              <a:rPr lang="en-GB" dirty="0" smtClean="0"/>
              <a:t>Some of these operations include:</a:t>
            </a:r>
          </a:p>
          <a:p>
            <a:pPr lvl="1"/>
            <a:r>
              <a:rPr lang="en-GB" dirty="0" smtClean="0"/>
              <a:t>Addition</a:t>
            </a:r>
          </a:p>
          <a:p>
            <a:pPr lvl="1"/>
            <a:r>
              <a:rPr lang="en-GB" dirty="0" smtClean="0"/>
              <a:t>Subtraction</a:t>
            </a:r>
          </a:p>
          <a:p>
            <a:pPr lvl="1"/>
            <a:r>
              <a:rPr lang="en-GB" dirty="0" smtClean="0"/>
              <a:t>Division</a:t>
            </a:r>
          </a:p>
          <a:p>
            <a:pPr lvl="1"/>
            <a:r>
              <a:rPr lang="en-GB" dirty="0" smtClean="0"/>
              <a:t>Multiplication</a:t>
            </a:r>
            <a:endParaRPr lang="en-US" dirty="0" smtClean="0"/>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spTree>
    <p:extLst>
      <p:ext uri="{BB962C8B-B14F-4D97-AF65-F5344CB8AC3E}">
        <p14:creationId xmlns:p14="http://schemas.microsoft.com/office/powerpoint/2010/main" val="30566815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76470350"/>
              </p:ext>
            </p:extLst>
          </p:nvPr>
        </p:nvGraphicFramePr>
        <p:xfrm>
          <a:off x="1008063" y="1700213"/>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4732924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3472536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42252897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5128136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a:t>
            </a:r>
            <a:r>
              <a:rPr lang="en-US" sz="4000" dirty="0" smtClean="0"/>
              <a:t>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18261717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FF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7444001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37743225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1132235158"/>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2785</TotalTime>
  <Words>2187</Words>
  <Application>Microsoft Office PowerPoint</Application>
  <PresentationFormat>Widescreen</PresentationFormat>
  <Paragraphs>648</Paragraphs>
  <Slides>45</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Exercise 1: Master of the Hello World</vt:lpstr>
      <vt:lpstr>Exercise 1: Recap</vt:lpstr>
      <vt:lpstr>Python Comments</vt:lpstr>
      <vt:lpstr>Comments - Why</vt:lpstr>
      <vt:lpstr>Comments – Single Line</vt:lpstr>
      <vt:lpstr>Comments – Multiline</vt:lpstr>
      <vt:lpstr>Comments – Before</vt:lpstr>
      <vt:lpstr>PowerPoint Presentation</vt:lpstr>
      <vt:lpstr>Exercise 2: Champion of Comments</vt:lpstr>
      <vt:lpstr>Exercise 2: Solution</vt:lpstr>
      <vt:lpstr>Python’s Interactive Interpreter</vt:lpstr>
      <vt:lpstr>Interactive Interpreter</vt:lpstr>
      <vt:lpstr>Operators</vt:lpstr>
      <vt:lpstr>Operators Explained</vt:lpstr>
      <vt:lpstr>Operators Explained (Contd.)</vt:lpstr>
      <vt:lpstr>Arithmetic Operators</vt:lpstr>
      <vt:lpstr>Arithmetic Operators</vt:lpstr>
      <vt:lpstr>Arithmetic Operator: Example</vt:lpstr>
      <vt:lpstr>Exercise: Arithmetic Operations</vt:lpstr>
      <vt:lpstr>PowerPoint Presentation</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Windows User</cp:lastModifiedBy>
  <cp:revision>142</cp:revision>
  <dcterms:created xsi:type="dcterms:W3CDTF">2014-07-02T14:58:32Z</dcterms:created>
  <dcterms:modified xsi:type="dcterms:W3CDTF">2016-01-18T13:28:06Z</dcterms:modified>
</cp:coreProperties>
</file>