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3"/>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324" r:id="rId59"/>
    <p:sldId id="397" r:id="rId60"/>
    <p:sldId id="398" r:id="rId61"/>
    <p:sldId id="399" r:id="rId62"/>
    <p:sldId id="400" r:id="rId63"/>
    <p:sldId id="401" r:id="rId64"/>
    <p:sldId id="403" r:id="rId65"/>
    <p:sldId id="404" r:id="rId66"/>
    <p:sldId id="405" r:id="rId67"/>
    <p:sldId id="589" r:id="rId68"/>
    <p:sldId id="407" r:id="rId69"/>
    <p:sldId id="408" r:id="rId70"/>
    <p:sldId id="568" r:id="rId71"/>
    <p:sldId id="569" r:id="rId72"/>
    <p:sldId id="386" r:id="rId73"/>
    <p:sldId id="387" r:id="rId74"/>
    <p:sldId id="388" r:id="rId75"/>
    <p:sldId id="389" r:id="rId76"/>
    <p:sldId id="563" r:id="rId77"/>
    <p:sldId id="390" r:id="rId78"/>
    <p:sldId id="391" r:id="rId79"/>
    <p:sldId id="392" r:id="rId80"/>
    <p:sldId id="393" r:id="rId81"/>
    <p:sldId id="570" r:id="rId82"/>
    <p:sldId id="594" r:id="rId83"/>
    <p:sldId id="595" r:id="rId84"/>
    <p:sldId id="596" r:id="rId85"/>
    <p:sldId id="597" r:id="rId86"/>
    <p:sldId id="598" r:id="rId87"/>
    <p:sldId id="599" r:id="rId88"/>
    <p:sldId id="600" r:id="rId89"/>
    <p:sldId id="601" r:id="rId90"/>
    <p:sldId id="602" r:id="rId91"/>
    <p:sldId id="603" r:id="rId92"/>
    <p:sldId id="604" r:id="rId93"/>
    <p:sldId id="605" r:id="rId94"/>
    <p:sldId id="606" r:id="rId95"/>
    <p:sldId id="607" r:id="rId96"/>
    <p:sldId id="608" r:id="rId97"/>
    <p:sldId id="609" r:id="rId98"/>
    <p:sldId id="610" r:id="rId99"/>
    <p:sldId id="564" r:id="rId100"/>
    <p:sldId id="431" r:id="rId101"/>
    <p:sldId id="432" r:id="rId102"/>
    <p:sldId id="451" r:id="rId103"/>
    <p:sldId id="433" r:id="rId104"/>
    <p:sldId id="435" r:id="rId105"/>
    <p:sldId id="434" r:id="rId106"/>
    <p:sldId id="394" r:id="rId107"/>
    <p:sldId id="611" r:id="rId108"/>
    <p:sldId id="612" r:id="rId109"/>
    <p:sldId id="613" r:id="rId110"/>
    <p:sldId id="614" r:id="rId111"/>
    <p:sldId id="615" r:id="rId112"/>
    <p:sldId id="616" r:id="rId113"/>
    <p:sldId id="617" r:id="rId114"/>
    <p:sldId id="618" r:id="rId115"/>
    <p:sldId id="619" r:id="rId116"/>
    <p:sldId id="620" r:id="rId117"/>
    <p:sldId id="621" r:id="rId118"/>
    <p:sldId id="622" r:id="rId119"/>
    <p:sldId id="590" r:id="rId120"/>
    <p:sldId id="317" r:id="rId121"/>
    <p:sldId id="323" r:id="rId122"/>
    <p:sldId id="326" r:id="rId123"/>
    <p:sldId id="442" r:id="rId124"/>
    <p:sldId id="443" r:id="rId125"/>
    <p:sldId id="444" r:id="rId126"/>
    <p:sldId id="446" r:id="rId127"/>
    <p:sldId id="535" r:id="rId128"/>
    <p:sldId id="536" r:id="rId129"/>
    <p:sldId id="503" r:id="rId130"/>
    <p:sldId id="332" r:id="rId131"/>
    <p:sldId id="334" r:id="rId132"/>
    <p:sldId id="571" r:id="rId133"/>
    <p:sldId id="572" r:id="rId134"/>
    <p:sldId id="445" r:id="rId135"/>
    <p:sldId id="447" r:id="rId136"/>
    <p:sldId id="537" r:id="rId137"/>
    <p:sldId id="448" r:id="rId138"/>
    <p:sldId id="450" r:id="rId139"/>
    <p:sldId id="449" r:id="rId140"/>
    <p:sldId id="538" r:id="rId141"/>
    <p:sldId id="573" r:id="rId142"/>
    <p:sldId id="574" r:id="rId143"/>
    <p:sldId id="502" r:id="rId144"/>
    <p:sldId id="327" r:id="rId145"/>
    <p:sldId id="329" r:id="rId146"/>
    <p:sldId id="330" r:id="rId147"/>
    <p:sldId id="577" r:id="rId148"/>
    <p:sldId id="328" r:id="rId149"/>
    <p:sldId id="420" r:id="rId150"/>
    <p:sldId id="575" r:id="rId151"/>
    <p:sldId id="576" r:id="rId152"/>
    <p:sldId id="507" r:id="rId153"/>
    <p:sldId id="333" r:id="rId154"/>
    <p:sldId id="335" r:id="rId155"/>
    <p:sldId id="591" r:id="rId156"/>
    <p:sldId id="339" r:id="rId157"/>
    <p:sldId id="337" r:id="rId158"/>
    <p:sldId id="505" r:id="rId159"/>
    <p:sldId id="506"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3" r:id="rId185"/>
    <p:sldId id="454" r:id="rId186"/>
    <p:sldId id="540" r:id="rId187"/>
    <p:sldId id="539" r:id="rId188"/>
    <p:sldId id="466" r:id="rId189"/>
    <p:sldId id="467" r:id="rId190"/>
    <p:sldId id="593" r:id="rId191"/>
    <p:sldId id="468" r:id="rId192"/>
    <p:sldId id="469" r:id="rId193"/>
    <p:sldId id="470" r:id="rId194"/>
    <p:sldId id="471" r:id="rId195"/>
    <p:sldId id="475" r:id="rId196"/>
    <p:sldId id="476" r:id="rId197"/>
    <p:sldId id="472" r:id="rId198"/>
    <p:sldId id="457" r:id="rId199"/>
    <p:sldId id="474" r:id="rId200"/>
    <p:sldId id="514" r:id="rId201"/>
    <p:sldId id="473" r:id="rId202"/>
    <p:sldId id="541" r:id="rId203"/>
    <p:sldId id="477" r:id="rId204"/>
    <p:sldId id="555" r:id="rId205"/>
    <p:sldId id="515" r:id="rId206"/>
    <p:sldId id="455" r:id="rId207"/>
    <p:sldId id="542" r:id="rId208"/>
    <p:sldId id="478" r:id="rId209"/>
    <p:sldId id="543" r:id="rId210"/>
    <p:sldId id="480" r:id="rId211"/>
    <p:sldId id="479" r:id="rId212"/>
    <p:sldId id="545" r:id="rId213"/>
    <p:sldId id="544" r:id="rId214"/>
    <p:sldId id="516" r:id="rId215"/>
    <p:sldId id="546" r:id="rId216"/>
    <p:sldId id="550" r:id="rId217"/>
    <p:sldId id="586" r:id="rId218"/>
    <p:sldId id="547" r:id="rId219"/>
    <p:sldId id="481" r:id="rId220"/>
    <p:sldId id="551" r:id="rId221"/>
    <p:sldId id="587" r:id="rId222"/>
    <p:sldId id="482" r:id="rId223"/>
    <p:sldId id="580" r:id="rId224"/>
    <p:sldId id="582" r:id="rId225"/>
    <p:sldId id="552" r:id="rId226"/>
    <p:sldId id="517" r:id="rId227"/>
    <p:sldId id="458" r:id="rId228"/>
    <p:sldId id="548" r:id="rId229"/>
    <p:sldId id="549" r:id="rId230"/>
    <p:sldId id="518" r:id="rId231"/>
    <p:sldId id="483" r:id="rId232"/>
    <p:sldId id="527" r:id="rId233"/>
    <p:sldId id="528" r:id="rId234"/>
    <p:sldId id="529" r:id="rId235"/>
    <p:sldId id="519" r:id="rId236"/>
    <p:sldId id="459" r:id="rId237"/>
    <p:sldId id="484" r:id="rId238"/>
    <p:sldId id="486" r:id="rId239"/>
    <p:sldId id="584" r:id="rId240"/>
    <p:sldId id="429" r:id="rId241"/>
    <p:sldId id="430" r:id="rId2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94"/>
            <p14:sldId id="595"/>
            <p14:sldId id="596"/>
            <p14:sldId id="597"/>
            <p14:sldId id="598"/>
            <p14:sldId id="599"/>
            <p14:sldId id="600"/>
            <p14:sldId id="601"/>
            <p14:sldId id="602"/>
            <p14:sldId id="603"/>
            <p14:sldId id="604"/>
            <p14:sldId id="605"/>
            <p14:sldId id="606"/>
            <p14:sldId id="607"/>
            <p14:sldId id="608"/>
            <p14:sldId id="609"/>
            <p14:sldId id="610"/>
            <p14:sldId id="564"/>
            <p14:sldId id="431"/>
            <p14:sldId id="432"/>
            <p14:sldId id="451"/>
            <p14:sldId id="433"/>
            <p14:sldId id="435"/>
            <p14:sldId id="434"/>
            <p14:sldId id="394"/>
            <p14:sldId id="611"/>
            <p14:sldId id="612"/>
            <p14:sldId id="613"/>
            <p14:sldId id="614"/>
            <p14:sldId id="615"/>
            <p14:sldId id="616"/>
            <p14:sldId id="617"/>
            <p14:sldId id="618"/>
            <p14:sldId id="619"/>
            <p14:sldId id="620"/>
            <p14:sldId id="621"/>
            <p14:sldId id="622"/>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27"/>
            <p14:sldId id="528"/>
            <p14:sldId id="529"/>
            <p14:sldId id="519"/>
            <p14:sldId id="459"/>
            <p14:sldId id="484"/>
            <p14:sldId id="486"/>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1577" autoAdjust="0"/>
  </p:normalViewPr>
  <p:slideViewPr>
    <p:cSldViewPr>
      <p:cViewPr varScale="1">
        <p:scale>
          <a:sx n="83" d="100"/>
          <a:sy n="83" d="100"/>
        </p:scale>
        <p:origin x="618"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02/03/2016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125</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126</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131</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149</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197</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when working as part of a team that each member has visibility of the code, and is able to easily</a:t>
            </a:r>
            <a:r>
              <a:rPr lang="en-GB" baseline="0" dirty="0" smtClean="0"/>
              <a:t> read and understand what has been written. We can produce and adhere to coding standards documentation so that every team member can see how code and comments should be formatted, variable and function naming conventions, and so on. We must also ensure that we commit our code to VCS often so that we are all operating from the same version of the code and can minimize merge conflicts that might arise.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633265692"/>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function we can see the author</a:t>
            </a:r>
            <a:r>
              <a:rPr lang="en-GB" baseline="0" dirty="0" smtClean="0"/>
              <a:t> has given no thought to the maintainability of the code. The variables are poorly named, as is the function, and there are no comments to inform us as to the intended purpose of the code.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a:t>
            </a:r>
            <a:r>
              <a:rPr lang="en-GB" b="0" baseline="0" dirty="0" smtClean="0"/>
              <a:t> see the same code we examined in the previous slide. With plentiful commenting and informative variable and function names, the intended purpose becomes much clearer.</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are consistent in the code</a:t>
            </a:r>
            <a:r>
              <a:rPr lang="en-GB" baseline="0" dirty="0" smtClean="0"/>
              <a:t> we write, and adhere to our coding standards and best practices, we will create code that is easy to read and understand, secure, well designed, and can be maintained by any member of the team. </a:t>
            </a:r>
          </a:p>
          <a:p>
            <a:endParaRPr lang="en-GB" baseline="0" dirty="0" smtClean="0"/>
          </a:p>
          <a:p>
            <a:r>
              <a:rPr lang="en-GB" baseline="0" dirty="0" smtClean="0"/>
              <a:t>We should strive to keep our code simple and elegant. It may be intellectually satisfying to reduce a complex algorithm to a single line, but often this merely serves to make the job of the developer that comes after us more difficult. We must remember that the more complex our code becomes, the harder it is to correct and refactor when required.</a:t>
            </a:r>
          </a:p>
          <a:p>
            <a:endParaRPr lang="en-GB" baseline="0" dirty="0" smtClean="0"/>
          </a:p>
          <a:p>
            <a:r>
              <a:rPr lang="en-GB" baseline="0" dirty="0" smtClean="0"/>
              <a:t>Global variables in our code, that can be accessed and modified by external processes, can cause unintended consequences and should be avoided. If we need to provide data to external classes we should use </a:t>
            </a:r>
            <a:r>
              <a:rPr lang="en-GB" i="1" baseline="0" dirty="0" err="1" smtClean="0"/>
              <a:t>accessor</a:t>
            </a:r>
            <a:r>
              <a:rPr lang="en-GB" i="0" baseline="0" dirty="0" smtClean="0"/>
              <a:t> and </a:t>
            </a:r>
            <a:r>
              <a:rPr lang="en-GB" i="1" baseline="0" dirty="0" err="1" smtClean="0"/>
              <a:t>mutator</a:t>
            </a:r>
            <a:r>
              <a:rPr lang="en-GB" i="0" baseline="0" dirty="0" smtClean="0"/>
              <a:t> methods so that we can mediate access to our variables and prevent errors introduced from outside.</a:t>
            </a:r>
          </a:p>
          <a:p>
            <a:endParaRPr lang="en-GB" i="0" baseline="0" dirty="0" smtClean="0"/>
          </a:p>
          <a:p>
            <a:r>
              <a:rPr lang="en-GB" i="0" baseline="0" dirty="0" smtClean="0"/>
              <a:t>We should avoid the use of “magic numbers” – arbitrary values provided to a method. If we need to supply such values in our code, we should instead use descriptively named immutable constants so that other developers will understand what we have done.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20101059"/>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will</a:t>
            </a:r>
            <a:r>
              <a:rPr lang="en-GB" baseline="0" dirty="0" smtClean="0"/>
              <a:t> need to provide parameters to our code such as URLs to other resources, API keys or database connection details. We should avoid entering these directly into our code – </a:t>
            </a:r>
            <a:r>
              <a:rPr lang="en-GB" i="1" baseline="0" dirty="0" smtClean="0"/>
              <a:t>hard-coding</a:t>
            </a:r>
            <a:r>
              <a:rPr lang="en-GB" i="0" baseline="0" dirty="0" smtClean="0"/>
              <a:t> – and instead supply them through configuration files or some other means. This allows us to write code than be run anywhere, rather than just in the one specific environment we have coded for.</a:t>
            </a:r>
          </a:p>
          <a:p>
            <a:endParaRPr lang="en-GB" i="0" baseline="0" dirty="0" smtClean="0"/>
          </a:p>
          <a:p>
            <a:r>
              <a:rPr lang="en-GB" dirty="0" smtClean="0"/>
              <a:t>There</a:t>
            </a:r>
            <a:r>
              <a:rPr lang="en-GB" baseline="0" dirty="0" smtClean="0"/>
              <a:t> may be times when we find ourselves copying a piece of code to re-use elsewhere. At this point, we need to write a function instead.</a:t>
            </a:r>
          </a:p>
          <a:p>
            <a:endParaRPr lang="en-GB" baseline="0" dirty="0" smtClean="0"/>
          </a:p>
          <a:p>
            <a:r>
              <a:rPr lang="en-GB" baseline="0" dirty="0" smtClean="0"/>
              <a:t>We should always try to provide error messages that will help a user or system administrator diagnose and correct a problem. We should remember, though, that if we are overzealous with our error reporting we may expose internal information about our system that could be of use to a malicious user.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3588788841"/>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 are working</a:t>
            </a:r>
            <a:r>
              <a:rPr lang="en-GB" baseline="0" dirty="0" smtClean="0"/>
              <a:t> on a difficult piece of code, or fixing a bug in a problem area, we must remember that rewriting the code is always an option. Sometimes, the best choice is to just throw it away and start afresh.</a:t>
            </a:r>
          </a:p>
          <a:p>
            <a:endParaRPr lang="en-GB" baseline="0" dirty="0" smtClean="0"/>
          </a:p>
          <a:p>
            <a:r>
              <a:rPr lang="en-GB" baseline="0" dirty="0" smtClean="0"/>
              <a:t>The sooner and more often we test our code, the more bugs we will find while still in development. Every bug we correct while we are writing our code is one less bug our testers will have to find.</a:t>
            </a:r>
          </a:p>
          <a:p>
            <a:endParaRPr lang="en-GB" baseline="0" dirty="0" smtClean="0"/>
          </a:p>
          <a:p>
            <a:r>
              <a:rPr lang="en-GB" baseline="0" dirty="0" smtClean="0"/>
              <a:t>It is often very tempting, when faced with a new problem, to dive in and start coding immediately. While this can work when rapidly prototyping, often we are better advised to sit back and spend some time thinking first. Having a clear picture of what we are trying to achieve before we start will help us write more focused and effective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862269585"/>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developing public facing applications, one of our primary concerns must be security. In this section, we discuss some of the principles of secure code development.</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Security Policies</a:t>
            </a:r>
          </a:p>
          <a:p>
            <a:endParaRPr lang="en-GB" b="1" dirty="0" smtClean="0"/>
          </a:p>
          <a:p>
            <a:r>
              <a:rPr lang="en-GB" dirty="0" smtClean="0"/>
              <a:t>It</a:t>
            </a:r>
            <a:r>
              <a:rPr lang="en-GB" baseline="0" dirty="0" smtClean="0"/>
              <a:t> is extremely difficult to retrofit a new or different security model to an existing application. If we determine our security approach early in our design process, we can ‘bake’ it in at all levels without the need for difficult, costly and time-consuming refactoring work later. If we put security at the heart of our application, it fosters ongoing awareness of security concerns throughout the application lifecycle.</a:t>
            </a:r>
          </a:p>
          <a:p>
            <a:endParaRPr lang="en-GB" baseline="0" dirty="0" smtClean="0"/>
          </a:p>
          <a:p>
            <a:r>
              <a:rPr lang="en-GB" b="1" baseline="0" smtClean="0"/>
              <a:t>Validate Input</a:t>
            </a:r>
          </a:p>
          <a:p>
            <a:endParaRPr lang="en-GB" b="1" baseline="0" dirty="0" smtClean="0"/>
          </a:p>
          <a:p>
            <a:r>
              <a:rPr lang="en-GB" baseline="0" dirty="0" smtClean="0"/>
              <a:t>We must also ensure that when we receive input from users, it has been sanitised to prevent any unwelcome or potentially damaging data from entering our system. We can validate our user data against expected inputs, both on the client and the server, we can encode URLs and escape output data to prevent Cross-Site Scripting attacks and format data intended for a database server to prevent SQL Injection attacks.</a:t>
            </a:r>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2499189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Default Deny and the </a:t>
            </a:r>
            <a:r>
              <a:rPr lang="en-GB" b="1" baseline="0" dirty="0" smtClean="0"/>
              <a:t>Principle of Least Privilege</a:t>
            </a:r>
            <a:endParaRPr lang="en-GB" b="0" dirty="0" smtClean="0"/>
          </a:p>
          <a:p>
            <a:r>
              <a:rPr lang="en-GB" b="0" dirty="0" smtClean="0"/>
              <a:t>We</a:t>
            </a:r>
            <a:r>
              <a:rPr lang="en-GB" b="0" baseline="0" dirty="0" smtClean="0"/>
              <a:t> can choose to deny access to resources by default; this means that permission to access a protected resource must be explicitly granted, and for the minimum amount of time required to perform the task. This makes it much harder for an intruder to gain unauthorized access. When issuing permissions, we can also grant the minimum privilege required to complete the requested task; this reduces the risk of unauthorised access to a protected resource being gained by an attacker who has been issued with more privilege than they need.</a:t>
            </a:r>
          </a:p>
          <a:p>
            <a:endParaRPr lang="en-GB" b="0" baseline="0" dirty="0" smtClean="0"/>
          </a:p>
          <a:p>
            <a:r>
              <a:rPr lang="en-GB" b="1" baseline="0" dirty="0" smtClean="0"/>
              <a:t>Sanitize</a:t>
            </a:r>
          </a:p>
          <a:p>
            <a:r>
              <a:rPr lang="en-GB" b="0" baseline="0" dirty="0" smtClean="0"/>
              <a:t>Even though we make attempts to ensure that all data entering our system is clean, we should not assume that our processes are perfect, or that systems receiving our data have similarly robust security. By sanitizing data before it leaves our system, we seek to prevent unintentionally introducing hostile data into a remote system.</a:t>
            </a:r>
          </a:p>
          <a:p>
            <a:r>
              <a:rPr lang="en-GB" b="0" baseline="0" dirty="0" smtClean="0"/>
              <a:t> </a:t>
            </a:r>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3248284346"/>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Defense</a:t>
            </a:r>
            <a:r>
              <a:rPr lang="en-GB" b="1" baseline="0" dirty="0" smtClean="0"/>
              <a:t> In Depth</a:t>
            </a:r>
            <a:endParaRPr lang="en-GB" b="0" baseline="0" dirty="0" smtClean="0"/>
          </a:p>
          <a:p>
            <a:r>
              <a:rPr lang="en-GB" b="0" baseline="0" dirty="0" smtClean="0"/>
              <a:t>We can provide multiple concentric layers of security around resources. This reduces the likelihood of intrusion by forcing an attacker to halt to pierce each successive layer, making it more likely that we will detect the intrusion and take steps to halt it, or deterring the less dedicated attacker.</a:t>
            </a:r>
          </a:p>
          <a:p>
            <a:endParaRPr lang="en-GB" b="0" baseline="0" dirty="0" smtClean="0"/>
          </a:p>
          <a:p>
            <a:r>
              <a:rPr lang="en-GB" b="1" baseline="0" dirty="0" smtClean="0"/>
              <a:t>Effective QA</a:t>
            </a:r>
            <a:endParaRPr lang="en-GB" b="0" baseline="0" dirty="0" smtClean="0"/>
          </a:p>
          <a:p>
            <a:r>
              <a:rPr lang="en-GB" b="0" baseline="0" dirty="0" smtClean="0"/>
              <a:t>In order to produce code to the required level of quality, we must take steps to ensure that QA requirements are clear and unambiguous. Our deliverables should be clearly defined and understood by all and we should be provided with instrumentation appropriate to the task. Our quality metrics should be relevant to our application, and well understood by development teams. We should provide testing environments that are representative of our production environments, and if possible we should ensure that our test data is representative of actual user data. This allows us to test in as close a replication to the production system as possible.</a:t>
            </a:r>
          </a:p>
          <a:p>
            <a:endParaRPr lang="en-GB" b="0" baseline="0" dirty="0" smtClean="0"/>
          </a:p>
          <a:p>
            <a:r>
              <a:rPr lang="en-GB" b="1" baseline="0" dirty="0" smtClean="0"/>
              <a:t>Secure Coding Standard</a:t>
            </a:r>
            <a:endParaRPr lang="en-GB" b="0" baseline="0" dirty="0" smtClean="0"/>
          </a:p>
          <a:p>
            <a:r>
              <a:rPr lang="en-GB" b="0" baseline="0" dirty="0" smtClean="0"/>
              <a:t>If we define and adopt a secure coding standard for our team, we can create processes to help developers create secure code. Tools such as code review – where new code is examined, discussed and evaluated by the developer and their team mates – or pair programming, where two developers work on code together, can be extremely valuable as they help developers learn from each other and maintain adherence to the defined standard.</a:t>
            </a:r>
          </a:p>
          <a:p>
            <a:r>
              <a:rPr lang="en-GB" b="0" baseline="0" dirty="0" smtClean="0"/>
              <a:t> </a:t>
            </a:r>
            <a:endParaRPr lang="en-GB" b="1" baseline="0" dirty="0" smtClean="0"/>
          </a:p>
          <a:p>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4074363986"/>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Define Security Requirements</a:t>
            </a:r>
            <a:endParaRPr lang="en-GB" b="0" dirty="0" smtClean="0"/>
          </a:p>
          <a:p>
            <a:r>
              <a:rPr lang="en-GB" b="0" dirty="0" smtClean="0"/>
              <a:t>We cannot provide</a:t>
            </a:r>
            <a:r>
              <a:rPr lang="en-GB" b="0" baseline="0" dirty="0" smtClean="0"/>
              <a:t> effective security unless our requirements are clearly defined and visible to all stakeholders. Our policies should be clear, logical, appropriate to our application and employ the principles we have already discussed.</a:t>
            </a:r>
          </a:p>
          <a:p>
            <a:endParaRPr lang="en-GB" b="0" baseline="0" dirty="0" smtClean="0"/>
          </a:p>
          <a:p>
            <a:r>
              <a:rPr lang="en-GB" b="1" baseline="0" dirty="0" smtClean="0"/>
              <a:t>Compiler Warnings</a:t>
            </a:r>
            <a:endParaRPr lang="en-GB" b="0" baseline="0" dirty="0" smtClean="0"/>
          </a:p>
          <a:p>
            <a:r>
              <a:rPr lang="en-GB" b="0" baseline="0" dirty="0" smtClean="0"/>
              <a:t>In many languages, over time, language elements become deprecated – marked for removal in a later release – or become known attack vectors. Often, our compiler or IDE will provide us with warnings about such elements. If we choose to ignore these warnings - assuming we are able – the reasons should be clear and agreed with the team, and commented appropriately in the source code.</a:t>
            </a:r>
          </a:p>
          <a:p>
            <a:endParaRPr lang="en-GB" b="0" baseline="0" dirty="0" smtClean="0"/>
          </a:p>
          <a:p>
            <a:r>
              <a:rPr lang="en-GB" b="1" baseline="0" dirty="0" smtClean="0"/>
              <a:t>Model Threats</a:t>
            </a:r>
            <a:endParaRPr lang="en-GB" b="0" baseline="0" dirty="0" smtClean="0"/>
          </a:p>
          <a:p>
            <a:r>
              <a:rPr lang="en-GB" b="0" dirty="0" smtClean="0"/>
              <a:t>Even though we may have</a:t>
            </a:r>
            <a:r>
              <a:rPr lang="en-GB" b="0" baseline="0" dirty="0" smtClean="0"/>
              <a:t> been diligent in our application of secure coding principles, we cannot truly know how secure our application is until we have determined how attacks will be received. We should seek to identify likely threat vectors and model their passage through the application and our security responses. Once we have identified our potential vulnerabilities – if any – we should create standards to prevent their future inclusion.</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3526762850"/>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Throughout our examples, we have worked mainly</a:t>
            </a:r>
            <a:r>
              <a:rPr lang="en-GB" baseline="0" dirty="0" smtClean="0"/>
              <a:t> with Python, one of many language choices available to us. Python belongs to a class of languages known as </a:t>
            </a:r>
            <a:r>
              <a:rPr lang="en-GB" i="1" baseline="0" dirty="0" smtClean="0"/>
              <a:t>interpreted languages</a:t>
            </a:r>
            <a:r>
              <a:rPr lang="en-GB" i="0" baseline="0" dirty="0" smtClean="0"/>
              <a:t>, as opposed to </a:t>
            </a:r>
            <a:r>
              <a:rPr lang="en-GB" i="1" baseline="0" dirty="0" smtClean="0"/>
              <a:t>compiled languages</a:t>
            </a:r>
            <a:r>
              <a:rPr lang="en-GB" i="0" baseline="0" dirty="0" smtClean="0"/>
              <a:t>.</a:t>
            </a:r>
          </a:p>
          <a:p>
            <a:endParaRPr lang="en-GB" i="0" baseline="0" dirty="0" smtClean="0"/>
          </a:p>
          <a:p>
            <a:r>
              <a:rPr lang="en-GB" i="0" baseline="0" dirty="0" smtClean="0"/>
              <a:t>A compiled language is one in which our source code is taken by an application called a </a:t>
            </a:r>
            <a:r>
              <a:rPr lang="en-GB" i="1" baseline="0" dirty="0" smtClean="0"/>
              <a:t>compiler</a:t>
            </a:r>
            <a:r>
              <a:rPr lang="en-GB" i="0" baseline="0" dirty="0" smtClean="0"/>
              <a:t>, and converted into a binary executable built specifically for the target processer and operating system. We may then take that compiled executable and transport it to any other machine with compatible architecture and run it with a reasonable expectation of success. If we wish to execute our application on a different platform, we must provide a binary tailored to our new target host, and any other target platforms we wish our application to run on.</a:t>
            </a:r>
          </a:p>
          <a:p>
            <a:endParaRPr lang="en-GB" i="0" baseline="0" dirty="0" smtClean="0"/>
          </a:p>
          <a:p>
            <a:r>
              <a:rPr lang="en-GB" i="0" baseline="0" dirty="0" smtClean="0"/>
              <a:t>In contrast, interpreted language source code is read and executed on the target machine by an application called an </a:t>
            </a:r>
            <a:r>
              <a:rPr lang="en-GB" i="1" baseline="0" dirty="0" smtClean="0"/>
              <a:t>interpreter</a:t>
            </a:r>
            <a:r>
              <a:rPr lang="en-GB" i="0" baseline="0" dirty="0" smtClean="0"/>
              <a:t>, which is compiled specifically for that platform. If we wish to run our application on a different platform, we must ensure that an interpreter application is available for the target. We do not need to provide the interpreter ourselves, and in fact often we can trust that interpreters for a wide variety of platforms have been made available by the language authors.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635272308"/>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1511152896"/>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58</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63</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65</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72</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83</a:t>
            </a:fld>
            <a:endParaRPr lang="en-GB" dirty="0">
              <a:solidFill>
                <a:prstClr val="black"/>
              </a:solidFill>
            </a:endParaRPr>
          </a:p>
        </p:txBody>
      </p:sp>
    </p:spTree>
    <p:extLst>
      <p:ext uri="{BB962C8B-B14F-4D97-AF65-F5344CB8AC3E}">
        <p14:creationId xmlns:p14="http://schemas.microsoft.com/office/powerpoint/2010/main" val="31265398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5256811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15774822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86</a:t>
            </a:fld>
            <a:endParaRPr lang="en-GB" dirty="0">
              <a:solidFill>
                <a:prstClr val="black"/>
              </a:solidFill>
            </a:endParaRPr>
          </a:p>
        </p:txBody>
      </p:sp>
    </p:spTree>
    <p:extLst>
      <p:ext uri="{BB962C8B-B14F-4D97-AF65-F5344CB8AC3E}">
        <p14:creationId xmlns:p14="http://schemas.microsoft.com/office/powerpoint/2010/main" val="4161286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28378502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17164221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7081893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91</a:t>
            </a:fld>
            <a:endParaRPr lang="en-GB" dirty="0">
              <a:solidFill>
                <a:prstClr val="black"/>
              </a:solidFill>
            </a:endParaRPr>
          </a:p>
        </p:txBody>
      </p:sp>
    </p:spTree>
    <p:extLst>
      <p:ext uri="{BB962C8B-B14F-4D97-AF65-F5344CB8AC3E}">
        <p14:creationId xmlns:p14="http://schemas.microsoft.com/office/powerpoint/2010/main" val="21133015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93</a:t>
            </a:fld>
            <a:endParaRPr lang="en-GB" dirty="0">
              <a:solidFill>
                <a:prstClr val="black"/>
              </a:solidFill>
            </a:endParaRPr>
          </a:p>
        </p:txBody>
      </p:sp>
    </p:spTree>
    <p:extLst>
      <p:ext uri="{BB962C8B-B14F-4D97-AF65-F5344CB8AC3E}">
        <p14:creationId xmlns:p14="http://schemas.microsoft.com/office/powerpoint/2010/main" val="375339637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94</a:t>
            </a:fld>
            <a:endParaRPr lang="en-GB" dirty="0">
              <a:solidFill>
                <a:prstClr val="black"/>
              </a:solidFill>
            </a:endParaRPr>
          </a:p>
        </p:txBody>
      </p:sp>
    </p:spTree>
    <p:extLst>
      <p:ext uri="{BB962C8B-B14F-4D97-AF65-F5344CB8AC3E}">
        <p14:creationId xmlns:p14="http://schemas.microsoft.com/office/powerpoint/2010/main" val="31737577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41851515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96</a:t>
            </a:fld>
            <a:endParaRPr lang="en-GB" dirty="0">
              <a:solidFill>
                <a:prstClr val="black"/>
              </a:solidFill>
            </a:endParaRPr>
          </a:p>
        </p:txBody>
      </p:sp>
    </p:spTree>
    <p:extLst>
      <p:ext uri="{BB962C8B-B14F-4D97-AF65-F5344CB8AC3E}">
        <p14:creationId xmlns:p14="http://schemas.microsoft.com/office/powerpoint/2010/main" val="34914307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71507849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98</a:t>
            </a:fld>
            <a:endParaRPr lang="en-GB" dirty="0">
              <a:solidFill>
                <a:prstClr val="black"/>
              </a:solidFill>
            </a:endParaRPr>
          </a:p>
        </p:txBody>
      </p:sp>
    </p:spTree>
    <p:extLst>
      <p:ext uri="{BB962C8B-B14F-4D97-AF65-F5344CB8AC3E}">
        <p14:creationId xmlns:p14="http://schemas.microsoft.com/office/powerpoint/2010/main" val="2506586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107</a:t>
            </a:fld>
            <a:endParaRPr lang="en-GB" dirty="0">
              <a:solidFill>
                <a:prstClr val="black"/>
              </a:solidFill>
            </a:endParaRPr>
          </a:p>
        </p:txBody>
      </p:sp>
    </p:spTree>
    <p:extLst>
      <p:ext uri="{BB962C8B-B14F-4D97-AF65-F5344CB8AC3E}">
        <p14:creationId xmlns:p14="http://schemas.microsoft.com/office/powerpoint/2010/main" val="7859964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108</a:t>
            </a:fld>
            <a:endParaRPr lang="en-GB" dirty="0">
              <a:solidFill>
                <a:prstClr val="black"/>
              </a:solidFill>
            </a:endParaRPr>
          </a:p>
        </p:txBody>
      </p:sp>
    </p:spTree>
    <p:extLst>
      <p:ext uri="{BB962C8B-B14F-4D97-AF65-F5344CB8AC3E}">
        <p14:creationId xmlns:p14="http://schemas.microsoft.com/office/powerpoint/2010/main" val="3736576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30823295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110</a:t>
            </a:fld>
            <a:endParaRPr lang="en-GB" dirty="0">
              <a:solidFill>
                <a:prstClr val="black"/>
              </a:solidFill>
            </a:endParaRPr>
          </a:p>
        </p:txBody>
      </p:sp>
    </p:spTree>
    <p:extLst>
      <p:ext uri="{BB962C8B-B14F-4D97-AF65-F5344CB8AC3E}">
        <p14:creationId xmlns:p14="http://schemas.microsoft.com/office/powerpoint/2010/main" val="180976992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111</a:t>
            </a:fld>
            <a:endParaRPr lang="en-GB" dirty="0">
              <a:solidFill>
                <a:prstClr val="black"/>
              </a:solidFill>
            </a:endParaRPr>
          </a:p>
        </p:txBody>
      </p:sp>
    </p:spTree>
    <p:extLst>
      <p:ext uri="{BB962C8B-B14F-4D97-AF65-F5344CB8AC3E}">
        <p14:creationId xmlns:p14="http://schemas.microsoft.com/office/powerpoint/2010/main" val="34132294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112</a:t>
            </a:fld>
            <a:endParaRPr lang="en-GB" dirty="0">
              <a:solidFill>
                <a:prstClr val="black"/>
              </a:solidFill>
            </a:endParaRPr>
          </a:p>
        </p:txBody>
      </p:sp>
    </p:spTree>
    <p:extLst>
      <p:ext uri="{BB962C8B-B14F-4D97-AF65-F5344CB8AC3E}">
        <p14:creationId xmlns:p14="http://schemas.microsoft.com/office/powerpoint/2010/main" val="56054482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18905508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114</a:t>
            </a:fld>
            <a:endParaRPr lang="en-GB" dirty="0">
              <a:solidFill>
                <a:prstClr val="black"/>
              </a:solidFill>
            </a:endParaRPr>
          </a:p>
        </p:txBody>
      </p:sp>
    </p:spTree>
    <p:extLst>
      <p:ext uri="{BB962C8B-B14F-4D97-AF65-F5344CB8AC3E}">
        <p14:creationId xmlns:p14="http://schemas.microsoft.com/office/powerpoint/2010/main" val="190934616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115</a:t>
            </a:fld>
            <a:endParaRPr lang="en-GB" dirty="0">
              <a:solidFill>
                <a:prstClr val="black"/>
              </a:solidFill>
            </a:endParaRPr>
          </a:p>
        </p:txBody>
      </p:sp>
    </p:spTree>
    <p:extLst>
      <p:ext uri="{BB962C8B-B14F-4D97-AF65-F5344CB8AC3E}">
        <p14:creationId xmlns:p14="http://schemas.microsoft.com/office/powerpoint/2010/main" val="338451516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377214563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118</a:t>
            </a:fld>
            <a:endParaRPr lang="en-GB" dirty="0">
              <a:solidFill>
                <a:prstClr val="black"/>
              </a:solidFill>
            </a:endParaRPr>
          </a:p>
        </p:txBody>
      </p:sp>
    </p:spTree>
    <p:extLst>
      <p:ext uri="{BB962C8B-B14F-4D97-AF65-F5344CB8AC3E}">
        <p14:creationId xmlns:p14="http://schemas.microsoft.com/office/powerpoint/2010/main" val="126494604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119</a:t>
            </a:fld>
            <a:endParaRPr lang="en-GB" dirty="0"/>
          </a:p>
        </p:txBody>
      </p:sp>
    </p:spTree>
    <p:extLst>
      <p:ext uri="{BB962C8B-B14F-4D97-AF65-F5344CB8AC3E}">
        <p14:creationId xmlns:p14="http://schemas.microsoft.com/office/powerpoint/2010/main" val="3956786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609600" y="1501033"/>
            <a:ext cx="748422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t>
            </a:r>
            <a:r>
              <a:rPr lang="en-US" sz="1600" dirty="0" smtClean="0">
                <a:solidFill>
                  <a:srgbClr val="808080"/>
                </a:solidFill>
                <a:highlight>
                  <a:srgbClr val="FFFFFF"/>
                </a:highlight>
                <a:latin typeface="Courier New" panose="02070309020205020404" pitchFamily="49" charset="0"/>
              </a:rPr>
              <a:t>		also loves </a:t>
            </a:r>
            <a:r>
              <a:rPr lang="en-US" sz="1600" dirty="0" smtClean="0">
                <a:solidFill>
                  <a:srgbClr val="808080"/>
                </a:solidFill>
                <a:highlight>
                  <a:srgbClr val="FFFFFF"/>
                </a:highlight>
                <a:latin typeface="Courier New" panose="02070309020205020404" pitchFamily="49" charset="0"/>
              </a:rPr>
              <a:t>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609600" y="3717032"/>
            <a:ext cx="10972801"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609600" y="1628800"/>
            <a:ext cx="11031016"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384738950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68499094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249243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392036138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382874069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09600" y="1700808"/>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solidFill>
                <a:prstClr val="black"/>
              </a:solidFill>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11783731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prstClr val="black"/>
                </a:solidFill>
              </a:rPr>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rPr>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cs typeface="Courier New" panose="02070309020205020404" pitchFamily="49" charset="0"/>
              </a:rPr>
              <a:t>Reads a single line from the file</a:t>
            </a:r>
          </a:p>
          <a:p>
            <a:r>
              <a:rPr lang="en-US" dirty="0">
                <a:solidFill>
                  <a:prstClr val="black"/>
                </a:solidFill>
              </a:rPr>
              <a:t>How do we </a:t>
            </a:r>
            <a:r>
              <a:rPr lang="en-US" dirty="0" smtClean="0">
                <a:solidFill>
                  <a:prstClr val="black"/>
                </a:solidFill>
              </a:rPr>
              <a:t>write to a </a:t>
            </a:r>
            <a:r>
              <a:rPr lang="en-US" dirty="0">
                <a:solidFill>
                  <a:prstClr val="black"/>
                </a:solidFill>
              </a:rPr>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solidFill>
                  <a:prstClr val="black"/>
                </a:solidFill>
                <a:latin typeface="Courier New" panose="02070309020205020404" pitchFamily="49" charset="0"/>
                <a:cs typeface="Courier New" panose="02070309020205020404" pitchFamily="49" charset="0"/>
              </a:rPr>
              <a:t>(string)</a:t>
            </a:r>
            <a:endParaRPr lang="en-US" dirty="0">
              <a:solidFill>
                <a:prstClr val="black"/>
              </a:solidFill>
              <a:latin typeface="Courier New" panose="02070309020205020404" pitchFamily="49" charset="0"/>
              <a:cs typeface="Courier New" panose="02070309020205020404" pitchFamily="49" charset="0"/>
            </a:endParaRPr>
          </a:p>
          <a:p>
            <a:pPr lvl="2"/>
            <a:r>
              <a:rPr lang="en-US" dirty="0" smtClean="0">
                <a:solidFill>
                  <a:prstClr val="black"/>
                </a:solidFill>
              </a:rPr>
              <a:t>Writes the supplied string</a:t>
            </a:r>
            <a:endParaRPr lang="en-US" dirty="0">
              <a:solidFill>
                <a:prstClr val="black"/>
              </a:solidFill>
              <a:cs typeface="Courier New" panose="02070309020205020404" pitchFamily="49" charset="0"/>
            </a:endParaRPr>
          </a:p>
          <a:p>
            <a:pPr lvl="1"/>
            <a:endParaRPr lang="en-US" dirty="0" smtClean="0">
              <a:solidFill>
                <a:prstClr val="black"/>
              </a:solidFill>
            </a:endParaRPr>
          </a:p>
          <a:p>
            <a:pPr marL="914400" lvl="2" indent="0">
              <a:buFont typeface="Arial" panose="020B0604020202020204" pitchFamily="34" charset="0"/>
              <a:buNone/>
            </a:pPr>
            <a:endParaRPr lang="en-US" dirty="0">
              <a:solidFill>
                <a:prstClr val="black"/>
              </a:solidFill>
            </a:endParaRPr>
          </a:p>
        </p:txBody>
      </p:sp>
    </p:spTree>
    <p:extLst>
      <p:ext uri="{BB962C8B-B14F-4D97-AF65-F5344CB8AC3E}">
        <p14:creationId xmlns:p14="http://schemas.microsoft.com/office/powerpoint/2010/main" val="8006587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1914794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2776"/>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5075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253938275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32248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2776"/>
            <a:ext cx="11031016"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824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57053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2060848"/>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609599" y="3861048"/>
            <a:ext cx="10972801"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609600" y="1700808"/>
            <a:ext cx="11031016"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628800"/>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110302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4" y="1628800"/>
            <a:ext cx="11026632"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23400"/>
            <a:ext cx="11031016"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110302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609600" y="1484784"/>
            <a:ext cx="11031016"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2776"/>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556792"/>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2776"/>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609600" y="141277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609600" y="1484784"/>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611278" y="144413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609600" y="1484784"/>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609600" y="1477268"/>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the “</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6614" y="1916832"/>
            <a:ext cx="11031016"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Planning</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609600" y="1455066"/>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655840" y="1455065"/>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a:t>
            </a:r>
            <a:r>
              <a:rPr lang="en-US" dirty="0" smtClean="0"/>
              <a:t>later</a:t>
            </a:r>
            <a:endParaRPr lang="en-US" dirty="0" smtClean="0"/>
          </a:p>
          <a:p>
            <a:pPr lvl="1"/>
            <a:r>
              <a:rPr lang="en-US" dirty="0" smtClean="0"/>
              <a:t>Compartmentalize</a:t>
            </a:r>
            <a:endParaRPr lang="en-US" dirty="0" smtClean="0"/>
          </a:p>
          <a:p>
            <a:pPr lvl="1"/>
            <a:r>
              <a:rPr lang="en-US" dirty="0" smtClean="0"/>
              <a:t>Draw your </a:t>
            </a:r>
            <a:r>
              <a:rPr lang="en-US" dirty="0" smtClean="0"/>
              <a:t>designs</a:t>
            </a:r>
            <a:endParaRPr lang="en-US" dirty="0" smtClean="0"/>
          </a:p>
          <a:p>
            <a:pPr lvl="1"/>
            <a:r>
              <a:rPr lang="en-US" dirty="0" smtClean="0"/>
              <a:t>Get </a:t>
            </a:r>
            <a:r>
              <a:rPr lang="en-US" dirty="0" smtClean="0"/>
              <a:t>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a:t>
            </a:r>
            <a:r>
              <a:rPr lang="en-GB" sz="1100" dirty="0" smtClean="0"/>
              <a:t>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a:t>
            </a:r>
            <a:r>
              <a:rPr lang="en-US" dirty="0" smtClean="0"/>
              <a:t>quality</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675711"/>
            <a:ext cx="11031016"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Developing Collaboratively</a:t>
            </a:r>
            <a:endParaRPr lang="en-US" dirty="0"/>
          </a:p>
        </p:txBody>
      </p:sp>
      <p:sp>
        <p:nvSpPr>
          <p:cNvPr id="6" name="Rectangle 5"/>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Developing </a:t>
            </a:r>
            <a:r>
              <a:rPr lang="en-US" dirty="0" smtClean="0"/>
              <a:t>Collaboratively</a:t>
            </a:r>
            <a:endParaRPr lang="en-US" dirty="0"/>
          </a:p>
        </p:txBody>
      </p:sp>
      <p:sp>
        <p:nvSpPr>
          <p:cNvPr id="2" name="Content Placeholder 1"/>
          <p:cNvSpPr>
            <a:spLocks noGrp="1"/>
          </p:cNvSpPr>
          <p:nvPr>
            <p:ph idx="1"/>
          </p:nvPr>
        </p:nvSpPr>
        <p:spPr/>
        <p:txBody>
          <a:bodyPr/>
          <a:lstStyle/>
          <a:p>
            <a:r>
              <a:rPr lang="en-GB" dirty="0" smtClean="0"/>
              <a:t>User versioning control</a:t>
            </a:r>
          </a:p>
          <a:p>
            <a:r>
              <a:rPr lang="en-GB" dirty="0" smtClean="0"/>
              <a:t>Communicate</a:t>
            </a:r>
            <a:endParaRPr lang="en-GB" dirty="0" smtClean="0"/>
          </a:p>
          <a:p>
            <a:r>
              <a:rPr lang="en-GB" dirty="0" smtClean="0"/>
              <a:t>Design up front</a:t>
            </a:r>
            <a:endParaRPr lang="en-GB" dirty="0" smtClean="0"/>
          </a:p>
          <a:p>
            <a:r>
              <a:rPr lang="en-GB" dirty="0" smtClean="0"/>
              <a:t>Keep code visible</a:t>
            </a:r>
            <a:endParaRPr lang="en-GB" dirty="0" smtClean="0"/>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Consistency and coding </a:t>
            </a:r>
            <a:r>
              <a:rPr lang="en-US" dirty="0" smtClean="0"/>
              <a:t>standards help everyone</a:t>
            </a:r>
          </a:p>
          <a:p>
            <a:r>
              <a:rPr lang="en-US" dirty="0" smtClean="0"/>
              <a:t>K.I.S.S </a:t>
            </a:r>
            <a:r>
              <a:rPr lang="en-US" dirty="0" smtClean="0"/>
              <a:t>– Keep It Simple, Stupid</a:t>
            </a:r>
          </a:p>
          <a:p>
            <a:r>
              <a:rPr lang="en-US" dirty="0" smtClean="0"/>
              <a:t>Avoid the use of </a:t>
            </a:r>
            <a:r>
              <a:rPr lang="en-US" dirty="0" err="1" smtClean="0"/>
              <a:t>globals</a:t>
            </a:r>
            <a:endParaRPr lang="en-US" dirty="0" smtClean="0"/>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Portability </a:t>
            </a:r>
            <a:r>
              <a:rPr lang="en-US" dirty="0" smtClean="0"/>
              <a:t>– don’t </a:t>
            </a:r>
            <a:r>
              <a:rPr lang="en-US" dirty="0" smtClean="0"/>
              <a:t>hard-code</a:t>
            </a:r>
          </a:p>
          <a:p>
            <a:r>
              <a:rPr lang="en-US" dirty="0"/>
              <a:t>Don’t write the same piece of code </a:t>
            </a:r>
            <a:r>
              <a:rPr lang="en-US" dirty="0" smtClean="0"/>
              <a:t>twice</a:t>
            </a:r>
            <a:endParaRPr lang="en-US" dirty="0" smtClean="0"/>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smtClean="0"/>
              <a:t>Don’t </a:t>
            </a:r>
            <a:r>
              <a:rPr lang="en-US" dirty="0"/>
              <a:t>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pPr lvl="1"/>
            <a:r>
              <a:rPr lang="en-US" dirty="0" smtClean="0"/>
              <a:t>Investigate likely threat vectors</a:t>
            </a:r>
          </a:p>
          <a:p>
            <a:pPr lvl="1"/>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609600" y="1916832"/>
            <a:ext cx="1124704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4" name="Content Placeholder 3"/>
          <p:cNvSpPr>
            <a:spLocks noGrp="1"/>
          </p:cNvSpPr>
          <p:nvPr>
            <p:ph sz="half" idx="2"/>
          </p:nvPr>
        </p:nvSpPr>
        <p:spPr>
          <a:xfrm>
            <a:off x="609600" y="1535113"/>
            <a:ext cx="5386917" cy="3951288"/>
          </a:xfrm>
        </p:spPr>
        <p:txBody>
          <a:bodyPr>
            <a:noAutofit/>
          </a:bodyPr>
          <a:lstStyle/>
          <a:p>
            <a:r>
              <a:rPr lang="en-GB" dirty="0" smtClean="0"/>
              <a:t>A Brief History of Programming</a:t>
            </a:r>
          </a:p>
          <a:p>
            <a:r>
              <a:rPr lang="en-GB" dirty="0" smtClean="0"/>
              <a:t>Programming with Python</a:t>
            </a:r>
          </a:p>
          <a:p>
            <a:pPr lvl="1"/>
            <a:r>
              <a:rPr lang="en-GB" sz="2400" dirty="0" smtClean="0"/>
              <a:t>Data Types</a:t>
            </a:r>
          </a:p>
          <a:p>
            <a:pPr lvl="1"/>
            <a:r>
              <a:rPr lang="en-GB" sz="2400" dirty="0" smtClean="0"/>
              <a:t>Operators and Precedence</a:t>
            </a:r>
          </a:p>
          <a:p>
            <a:pPr lvl="1"/>
            <a:r>
              <a:rPr lang="en-GB" sz="2400" dirty="0" smtClean="0"/>
              <a:t>Structures</a:t>
            </a:r>
          </a:p>
          <a:p>
            <a:pPr lvl="1"/>
            <a:r>
              <a:rPr lang="en-GB" sz="2400" dirty="0" smtClean="0"/>
              <a:t>Statements</a:t>
            </a:r>
          </a:p>
          <a:p>
            <a:pPr lvl="1"/>
            <a:r>
              <a:rPr lang="en-GB" sz="2400" dirty="0" smtClean="0"/>
              <a:t>Functions</a:t>
            </a:r>
          </a:p>
          <a:p>
            <a:pPr lvl="1"/>
            <a:r>
              <a:rPr lang="en-GB" sz="2400" dirty="0" smtClean="0"/>
              <a:t>Libraries</a:t>
            </a:r>
          </a:p>
          <a:p>
            <a:pPr lvl="1"/>
            <a:r>
              <a:rPr lang="en-GB" sz="2400" dirty="0" smtClean="0"/>
              <a:t>Debugging</a:t>
            </a:r>
          </a:p>
          <a:p>
            <a:pPr lvl="1"/>
            <a:r>
              <a:rPr lang="en-GB" sz="2400" dirty="0" smtClean="0"/>
              <a:t>File IO</a:t>
            </a:r>
          </a:p>
          <a:p>
            <a:pPr lvl="1"/>
            <a:r>
              <a:rPr lang="en-GB" sz="2400" dirty="0" smtClean="0"/>
              <a:t>Error Handling</a:t>
            </a:r>
            <a:endParaRPr lang="en-GB" sz="2400" dirty="0" smtClean="0"/>
          </a:p>
        </p:txBody>
      </p:sp>
      <p:sp>
        <p:nvSpPr>
          <p:cNvPr id="6" name="Content Placeholder 5"/>
          <p:cNvSpPr>
            <a:spLocks noGrp="1"/>
          </p:cNvSpPr>
          <p:nvPr>
            <p:ph sz="quarter" idx="4"/>
          </p:nvPr>
        </p:nvSpPr>
        <p:spPr>
          <a:xfrm>
            <a:off x="6240016" y="1535113"/>
            <a:ext cx="5389033" cy="3951288"/>
          </a:xfrm>
        </p:spPr>
        <p:txBody>
          <a:bodyPr>
            <a:noAutofit/>
          </a:bodyPr>
          <a:lstStyle/>
          <a:p>
            <a:r>
              <a:rPr lang="en-GB" dirty="0"/>
              <a:t>Programming with </a:t>
            </a:r>
            <a:r>
              <a:rPr lang="en-GB" dirty="0" smtClean="0"/>
              <a:t>Python</a:t>
            </a:r>
          </a:p>
          <a:p>
            <a:pPr lvl="1"/>
            <a:r>
              <a:rPr lang="en-GB" sz="2400" dirty="0" smtClean="0"/>
              <a:t>Regular </a:t>
            </a:r>
            <a:r>
              <a:rPr lang="en-GB" sz="2400" dirty="0" smtClean="0"/>
              <a:t>Expressions</a:t>
            </a:r>
          </a:p>
          <a:p>
            <a:pPr lvl="1"/>
            <a:r>
              <a:rPr lang="en-GB" sz="2400"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p>
          <a:p>
            <a:pPr lvl="1"/>
            <a:r>
              <a:rPr lang="en-GB" sz="2400" dirty="0" smtClean="0"/>
              <a:t>Software Development Life Cycles</a:t>
            </a:r>
          </a:p>
          <a:p>
            <a:pPr lvl="1"/>
            <a:r>
              <a:rPr lang="en-GB" sz="2400" dirty="0" smtClean="0"/>
              <a:t>Developing Collaboratively</a:t>
            </a:r>
          </a:p>
          <a:p>
            <a:pPr lvl="1"/>
            <a:r>
              <a:rPr lang="en-GB" sz="2400" dirty="0" smtClean="0"/>
              <a:t>Design Practices</a:t>
            </a:r>
          </a:p>
          <a:p>
            <a:pPr lvl="1"/>
            <a:r>
              <a:rPr lang="en-GB" sz="2400" dirty="0" smtClean="0"/>
              <a:t>Secure Code Development</a:t>
            </a:r>
          </a:p>
          <a:p>
            <a:r>
              <a:rPr lang="en-GB" dirty="0" smtClean="0"/>
              <a:t>Programming with Apache </a:t>
            </a:r>
            <a:r>
              <a:rPr lang="en-GB" dirty="0" err="1" smtClean="0"/>
              <a:t>Lucene</a:t>
            </a:r>
            <a:endParaRPr lang="en-GB" dirty="0" smtClean="0"/>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609600" y="1844824"/>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09600" y="2132856"/>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609600" y="2564902"/>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609600" y="2365430"/>
            <a:ext cx="1110302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09600" y="2276872"/>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72816"/>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609600" y="1412776"/>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609601" y="2193538"/>
            <a:ext cx="7558460" cy="32932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r>
              <a:rPr lang="en-US" sz="1600" dirty="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Lists and Tuples</a:t>
            </a:r>
            <a:endParaRPr lang="en-US" dirty="0"/>
          </a:p>
        </p:txBody>
      </p:sp>
    </p:spTree>
    <p:extLst>
      <p:ext uri="{BB962C8B-B14F-4D97-AF65-F5344CB8AC3E}">
        <p14:creationId xmlns:p14="http://schemas.microsoft.com/office/powerpoint/2010/main" val="29962581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2601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8105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484784"/>
            <a:ext cx="5198368"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2751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484784"/>
            <a:ext cx="5126360"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809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18202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609600" y="1505362"/>
            <a:ext cx="519836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5214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344674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67070848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09600" y="1988840"/>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2594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Dictionaries</a:t>
            </a:r>
            <a:endParaRPr lang="en-US" dirty="0"/>
          </a:p>
        </p:txBody>
      </p:sp>
    </p:spTree>
    <p:extLst>
      <p:ext uri="{BB962C8B-B14F-4D97-AF65-F5344CB8AC3E}">
        <p14:creationId xmlns:p14="http://schemas.microsoft.com/office/powerpoint/2010/main" val="26087746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6308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405038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609600"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prstClr val="black"/>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856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6713681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39387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09600" y="1556792"/>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914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30789</TotalTime>
  <Words>29988</Words>
  <Application>Microsoft Office PowerPoint</Application>
  <PresentationFormat>Widescreen</PresentationFormat>
  <Paragraphs>3363</Paragraphs>
  <Slides>241</Slides>
  <Notes>206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241</vt:i4>
      </vt:variant>
    </vt:vector>
  </HeadingPairs>
  <TitlesOfParts>
    <vt:vector size="247"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Data Types II: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II: Dictionaries</vt:lpstr>
      <vt:lpstr>Dictionaries</vt:lpstr>
      <vt:lpstr>Dictionaries</vt:lpstr>
      <vt:lpstr>Dictionaries: Examples</vt:lpstr>
      <vt:lpstr>Exercise: Dictionaries</vt:lpstr>
      <vt:lpstr>Exercise: Dictionaries</vt:lpstr>
      <vt:lpstr>Exercise: Dictionaries</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Summary: 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1278</cp:revision>
  <dcterms:created xsi:type="dcterms:W3CDTF">2014-07-02T14:58:32Z</dcterms:created>
  <dcterms:modified xsi:type="dcterms:W3CDTF">2016-03-02T15:24:55Z</dcterms:modified>
</cp:coreProperties>
</file>