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1"/>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95" r:id="rId37"/>
    <p:sldId id="396" r:id="rId38"/>
    <p:sldId id="302" r:id="rId39"/>
    <p:sldId id="301" r:id="rId40"/>
    <p:sldId id="422" r:id="rId41"/>
    <p:sldId id="318" r:id="rId42"/>
    <p:sldId id="304" r:id="rId43"/>
    <p:sldId id="436" r:id="rId44"/>
    <p:sldId id="429" r:id="rId45"/>
    <p:sldId id="430" r:id="rId46"/>
    <p:sldId id="319" r:id="rId47"/>
    <p:sldId id="423" r:id="rId48"/>
    <p:sldId id="437" r:id="rId49"/>
    <p:sldId id="438" r:id="rId50"/>
    <p:sldId id="320" r:id="rId51"/>
    <p:sldId id="307" r:id="rId52"/>
    <p:sldId id="439" r:id="rId53"/>
    <p:sldId id="424" r:id="rId54"/>
    <p:sldId id="425" r:id="rId55"/>
    <p:sldId id="440" r:id="rId56"/>
    <p:sldId id="426" r:id="rId57"/>
    <p:sldId id="427" r:id="rId58"/>
    <p:sldId id="496" r:id="rId59"/>
    <p:sldId id="497" r:id="rId60"/>
    <p:sldId id="313" r:id="rId61"/>
    <p:sldId id="314" r:id="rId62"/>
    <p:sldId id="316" r:id="rId63"/>
    <p:sldId id="441" r:id="rId64"/>
    <p:sldId id="498" r:id="rId65"/>
    <p:sldId id="500" r:id="rId66"/>
    <p:sldId id="324" r:id="rId67"/>
    <p:sldId id="397" r:id="rId68"/>
    <p:sldId id="398" r:id="rId69"/>
    <p:sldId id="399" r:id="rId70"/>
    <p:sldId id="400" r:id="rId71"/>
    <p:sldId id="401" r:id="rId72"/>
    <p:sldId id="402" r:id="rId73"/>
    <p:sldId id="403" r:id="rId74"/>
    <p:sldId id="404" r:id="rId75"/>
    <p:sldId id="405" r:id="rId76"/>
    <p:sldId id="406" r:id="rId77"/>
    <p:sldId id="407" r:id="rId78"/>
    <p:sldId id="408" r:id="rId79"/>
    <p:sldId id="386" r:id="rId80"/>
    <p:sldId id="387" r:id="rId81"/>
    <p:sldId id="388" r:id="rId82"/>
    <p:sldId id="389" r:id="rId83"/>
    <p:sldId id="390" r:id="rId84"/>
    <p:sldId id="391" r:id="rId85"/>
    <p:sldId id="392" r:id="rId86"/>
    <p:sldId id="393" r:id="rId87"/>
    <p:sldId id="501" r:id="rId88"/>
    <p:sldId id="431" r:id="rId89"/>
    <p:sldId id="451" r:id="rId90"/>
    <p:sldId id="432" r:id="rId91"/>
    <p:sldId id="433" r:id="rId92"/>
    <p:sldId id="435" r:id="rId93"/>
    <p:sldId id="434" r:id="rId94"/>
    <p:sldId id="394" r:id="rId95"/>
    <p:sldId id="317" r:id="rId96"/>
    <p:sldId id="323" r:id="rId97"/>
    <p:sldId id="326" r:id="rId98"/>
    <p:sldId id="442" r:id="rId99"/>
    <p:sldId id="443" r:id="rId100"/>
    <p:sldId id="444" r:id="rId101"/>
    <p:sldId id="446" r:id="rId102"/>
    <p:sldId id="331" r:id="rId103"/>
    <p:sldId id="503" r:id="rId104"/>
    <p:sldId id="332" r:id="rId105"/>
    <p:sldId id="334" r:id="rId106"/>
    <p:sldId id="445" r:id="rId107"/>
    <p:sldId id="447" r:id="rId108"/>
    <p:sldId id="448" r:id="rId109"/>
    <p:sldId id="450" r:id="rId110"/>
    <p:sldId id="449" r:id="rId111"/>
    <p:sldId id="502" r:id="rId112"/>
    <p:sldId id="327" r:id="rId113"/>
    <p:sldId id="329" r:id="rId114"/>
    <p:sldId id="330" r:id="rId115"/>
    <p:sldId id="328" r:id="rId116"/>
    <p:sldId id="420" r:id="rId117"/>
    <p:sldId id="507" r:id="rId118"/>
    <p:sldId id="333" r:id="rId119"/>
    <p:sldId id="335" r:id="rId120"/>
    <p:sldId id="339" r:id="rId121"/>
    <p:sldId id="337" r:id="rId122"/>
    <p:sldId id="505" r:id="rId123"/>
    <p:sldId id="506" r:id="rId124"/>
    <p:sldId id="508" r:id="rId125"/>
    <p:sldId id="504" r:id="rId126"/>
    <p:sldId id="338" r:id="rId127"/>
    <p:sldId id="341" r:id="rId128"/>
    <p:sldId id="428" r:id="rId129"/>
    <p:sldId id="342" r:id="rId130"/>
    <p:sldId id="344" r:id="rId131"/>
    <p:sldId id="347" r:id="rId132"/>
    <p:sldId id="345" r:id="rId133"/>
    <p:sldId id="346" r:id="rId134"/>
    <p:sldId id="343" r:id="rId135"/>
    <p:sldId id="350" r:id="rId136"/>
    <p:sldId id="521" r:id="rId137"/>
    <p:sldId id="523" r:id="rId138"/>
    <p:sldId id="509" r:id="rId139"/>
    <p:sldId id="348" r:id="rId140"/>
    <p:sldId id="349" r:id="rId141"/>
    <p:sldId id="421" r:id="rId142"/>
    <p:sldId id="526" r:id="rId143"/>
    <p:sldId id="525" r:id="rId144"/>
    <p:sldId id="510" r:id="rId145"/>
    <p:sldId id="409" r:id="rId146"/>
    <p:sldId id="412" r:id="rId147"/>
    <p:sldId id="410" r:id="rId148"/>
    <p:sldId id="413" r:id="rId149"/>
    <p:sldId id="414" r:id="rId150"/>
    <p:sldId id="415" r:id="rId151"/>
    <p:sldId id="417" r:id="rId152"/>
    <p:sldId id="416" r:id="rId153"/>
    <p:sldId id="419" r:id="rId154"/>
    <p:sldId id="464" r:id="rId155"/>
    <p:sldId id="411" r:id="rId156"/>
    <p:sldId id="511" r:id="rId157"/>
    <p:sldId id="452" r:id="rId158"/>
    <p:sldId id="460" r:id="rId159"/>
    <p:sldId id="461" r:id="rId160"/>
    <p:sldId id="462" r:id="rId161"/>
    <p:sldId id="463" r:id="rId162"/>
    <p:sldId id="512" r:id="rId163"/>
    <p:sldId id="465" r:id="rId164"/>
    <p:sldId id="453" r:id="rId165"/>
    <p:sldId id="513" r:id="rId166"/>
    <p:sldId id="454" r:id="rId167"/>
    <p:sldId id="466" r:id="rId168"/>
    <p:sldId id="467" r:id="rId169"/>
    <p:sldId id="468" r:id="rId170"/>
    <p:sldId id="469" r:id="rId171"/>
    <p:sldId id="470" r:id="rId172"/>
    <p:sldId id="471" r:id="rId173"/>
    <p:sldId id="475" r:id="rId174"/>
    <p:sldId id="476" r:id="rId175"/>
    <p:sldId id="472" r:id="rId176"/>
    <p:sldId id="457" r:id="rId177"/>
    <p:sldId id="474" r:id="rId178"/>
    <p:sldId id="514" r:id="rId179"/>
    <p:sldId id="473" r:id="rId180"/>
    <p:sldId id="477" r:id="rId181"/>
    <p:sldId id="515" r:id="rId182"/>
    <p:sldId id="455" r:id="rId183"/>
    <p:sldId id="478" r:id="rId184"/>
    <p:sldId id="480" r:id="rId185"/>
    <p:sldId id="479" r:id="rId186"/>
    <p:sldId id="516" r:id="rId187"/>
    <p:sldId id="456" r:id="rId188"/>
    <p:sldId id="481" r:id="rId189"/>
    <p:sldId id="482" r:id="rId190"/>
    <p:sldId id="517" r:id="rId191"/>
    <p:sldId id="458" r:id="rId192"/>
    <p:sldId id="518" r:id="rId193"/>
    <p:sldId id="483" r:id="rId194"/>
    <p:sldId id="519" r:id="rId195"/>
    <p:sldId id="459" r:id="rId196"/>
    <p:sldId id="484" r:id="rId197"/>
    <p:sldId id="486" r:id="rId198"/>
    <p:sldId id="520" r:id="rId199"/>
    <p:sldId id="418" r:id="rId200"/>
    <p:sldId id="487" r:id="rId201"/>
    <p:sldId id="488" r:id="rId202"/>
    <p:sldId id="492" r:id="rId203"/>
    <p:sldId id="489" r:id="rId204"/>
    <p:sldId id="493" r:id="rId205"/>
    <p:sldId id="490" r:id="rId206"/>
    <p:sldId id="494" r:id="rId207"/>
    <p:sldId id="491" r:id="rId208"/>
    <p:sldId id="495" r:id="rId209"/>
    <p:sldId id="485" r:id="rId2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95"/>
            <p14:sldId id="396"/>
          </p14:sldIdLst>
        </p14:section>
        <p14:section name="Data Types" id="{7A464A34-C952-4C33-853C-9D731FCAD405}">
          <p14:sldIdLst>
            <p14:sldId id="302"/>
            <p14:sldId id="301"/>
            <p14:sldId id="422"/>
            <p14:sldId id="318"/>
            <p14:sldId id="304"/>
            <p14:sldId id="436"/>
            <p14:sldId id="429"/>
            <p14:sldId id="430"/>
            <p14:sldId id="319"/>
            <p14:sldId id="423"/>
            <p14:sldId id="437"/>
            <p14:sldId id="438"/>
            <p14:sldId id="320"/>
            <p14:sldId id="307"/>
            <p14:sldId id="439"/>
            <p14:sldId id="424"/>
            <p14:sldId id="425"/>
            <p14:sldId id="440"/>
            <p14:sldId id="426"/>
            <p14:sldId id="427"/>
            <p14:sldId id="496"/>
            <p14:sldId id="497"/>
            <p14:sldId id="313"/>
            <p14:sldId id="314"/>
            <p14:sldId id="316"/>
            <p14:sldId id="441"/>
            <p14:sldId id="498"/>
            <p14:sldId id="500"/>
            <p14:sldId id="324"/>
            <p14:sldId id="397"/>
            <p14:sldId id="398"/>
            <p14:sldId id="399"/>
            <p14:sldId id="400"/>
            <p14:sldId id="401"/>
            <p14:sldId id="402"/>
            <p14:sldId id="403"/>
            <p14:sldId id="404"/>
            <p14:sldId id="405"/>
            <p14:sldId id="406"/>
            <p14:sldId id="407"/>
            <p14:sldId id="408"/>
            <p14:sldId id="386"/>
            <p14:sldId id="387"/>
            <p14:sldId id="388"/>
            <p14:sldId id="389"/>
            <p14:sldId id="390"/>
            <p14:sldId id="391"/>
            <p14:sldId id="392"/>
            <p14:sldId id="393"/>
            <p14:sldId id="501"/>
            <p14:sldId id="431"/>
            <p14:sldId id="451"/>
            <p14:sldId id="432"/>
            <p14:sldId id="433"/>
            <p14:sldId id="435"/>
            <p14:sldId id="434"/>
            <p14:sldId id="394"/>
            <p14:sldId id="317"/>
            <p14:sldId id="323"/>
            <p14:sldId id="326"/>
            <p14:sldId id="442"/>
            <p14:sldId id="443"/>
            <p14:sldId id="444"/>
            <p14:sldId id="446"/>
            <p14:sldId id="331"/>
            <p14:sldId id="503"/>
            <p14:sldId id="332"/>
            <p14:sldId id="334"/>
            <p14:sldId id="445"/>
            <p14:sldId id="447"/>
            <p14:sldId id="448"/>
            <p14:sldId id="450"/>
            <p14:sldId id="449"/>
            <p14:sldId id="502"/>
            <p14:sldId id="327"/>
            <p14:sldId id="329"/>
            <p14:sldId id="330"/>
            <p14:sldId id="328"/>
            <p14:sldId id="420"/>
            <p14:sldId id="507"/>
            <p14:sldId id="333"/>
            <p14:sldId id="335"/>
            <p14:sldId id="339"/>
            <p14:sldId id="337"/>
            <p14:sldId id="505"/>
            <p14:sldId id="506"/>
            <p14:sldId id="508"/>
            <p14:sldId id="504"/>
            <p14:sldId id="338"/>
            <p14:sldId id="341"/>
            <p14:sldId id="428"/>
            <p14:sldId id="342"/>
            <p14:sldId id="344"/>
            <p14:sldId id="347"/>
            <p14:sldId id="345"/>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466"/>
            <p14:sldId id="467"/>
            <p14:sldId id="468"/>
            <p14:sldId id="469"/>
            <p14:sldId id="470"/>
            <p14:sldId id="471"/>
            <p14:sldId id="475"/>
            <p14:sldId id="476"/>
            <p14:sldId id="472"/>
            <p14:sldId id="457"/>
            <p14:sldId id="474"/>
            <p14:sldId id="514"/>
            <p14:sldId id="473"/>
            <p14:sldId id="477"/>
            <p14:sldId id="515"/>
            <p14:sldId id="455"/>
            <p14:sldId id="478"/>
            <p14:sldId id="480"/>
            <p14:sldId id="479"/>
            <p14:sldId id="516"/>
            <p14:sldId id="456"/>
            <p14:sldId id="481"/>
            <p14:sldId id="482"/>
            <p14:sldId id="517"/>
            <p14:sldId id="458"/>
            <p14:sldId id="518"/>
            <p14:sldId id="483"/>
            <p14:sldId id="519"/>
            <p14:sldId id="459"/>
            <p14:sldId id="484"/>
            <p14:sldId id="486"/>
            <p14:sldId id="520"/>
            <p14:sldId id="418"/>
            <p14:sldId id="487"/>
            <p14:sldId id="488"/>
            <p14:sldId id="492"/>
            <p14:sldId id="489"/>
            <p14:sldId id="493"/>
            <p14:sldId id="490"/>
            <p14:sldId id="494"/>
            <p14:sldId id="491"/>
            <p14:sldId id="495"/>
            <p14:sldId id="4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31383D"/>
    <a:srgbClr val="C4A174"/>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60" autoAdjust="0"/>
    <p:restoredTop sz="88838" autoAdjust="0"/>
  </p:normalViewPr>
  <p:slideViewPr>
    <p:cSldViewPr>
      <p:cViewPr varScale="1">
        <p:scale>
          <a:sx n="103" d="100"/>
          <a:sy n="103" d="100"/>
        </p:scale>
        <p:origin x="61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1"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presProps" Target="pres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29/01/2016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57</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63</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66</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83</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85</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88</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89</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ways the program could be improved, i.e. be specifying a max number of retries</a:t>
            </a:r>
            <a:r>
              <a:rPr lang="en-US" baseline="0" dirty="0" smtClean="0"/>
              <a:t> from the command line or </a:t>
            </a:r>
            <a:r>
              <a:rPr lang="en-US" baseline="0" dirty="0" err="1" smtClean="0"/>
              <a:t>config</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90</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101</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105</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111</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116</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117</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121</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135</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141</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153</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165</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175</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178</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186</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192</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198</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Exercise: Membership operators</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 value to find’)</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 not found’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‘Try again? y/n’\n</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Can return objects</a:t>
            </a:r>
          </a:p>
          <a:p>
            <a:r>
              <a:rPr lang="en-US" dirty="0" smtClean="0"/>
              <a:t>Parameters can be supplied with default values</a:t>
            </a:r>
          </a:p>
          <a:p>
            <a:r>
              <a:rPr lang="en-US" dirty="0" smtClean="0"/>
              <a:t>Helps compartmentalize application logic</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fontScale="92500" lnSpcReduction="20000"/>
          </a:bodyPr>
          <a:lstStyle/>
          <a:p>
            <a:r>
              <a:rPr lang="en-US" dirty="0" smtClean="0"/>
              <a:t>Functions in Python are created using the </a:t>
            </a:r>
            <a:r>
              <a:rPr lang="en-US" b="1" dirty="0" err="1" smtClean="0">
                <a:solidFill>
                  <a:srgbClr val="0000FF"/>
                </a:solidFill>
                <a:latin typeface="Courier New" panose="02070309020205020404" pitchFamily="49" charset="0"/>
                <a:cs typeface="Courier New" panose="02070309020205020404" pitchFamily="49" charset="0"/>
              </a:rPr>
              <a:t>def</a:t>
            </a:r>
            <a:r>
              <a:rPr lang="en-US" dirty="0" smtClean="0"/>
              <a:t> keyword</a:t>
            </a:r>
          </a:p>
          <a:p>
            <a:r>
              <a:rPr lang="en-US" dirty="0" smtClean="0"/>
              <a:t>Parameters are defined in parentheses after the keyword</a:t>
            </a:r>
          </a:p>
          <a:p>
            <a:r>
              <a:rPr lang="en-US" dirty="0"/>
              <a:t>The </a:t>
            </a:r>
            <a:r>
              <a:rPr lang="en-US" dirty="0" smtClean="0"/>
              <a:t>function parameter definition ends with a ‘</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t>’</a:t>
            </a:r>
            <a:endParaRPr lang="en-US" dirty="0" smtClean="0"/>
          </a:p>
          <a:p>
            <a:r>
              <a:rPr lang="en-US" dirty="0" smtClean="0"/>
              <a:t>Code belonging to a function is designated by its indentation</a:t>
            </a:r>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endParaRPr lang="en-GB" sz="1200" dirty="0" smtClean="0">
              <a:solidFill>
                <a:srgbClr val="008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415673"/>
            <a:ext cx="10513168"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#A 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a:solidFill>
                  <a:schemeClr val="tx1">
                    <a:lumMod val="95000"/>
                    <a:lumOff val="5000"/>
                  </a:schemeClr>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(summer(value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2"/>
            <a:r>
              <a:rPr lang="en-US" dirty="0" err="1" smtClean="0"/>
              <a:t>Globals</a:t>
            </a:r>
            <a:r>
              <a:rPr lang="en-US" dirty="0" smtClean="0"/>
              <a:t> are visible throughout the file and to any file which imports it</a:t>
            </a:r>
          </a:p>
          <a:p>
            <a:pPr lvl="2"/>
            <a:r>
              <a:rPr lang="en-US" dirty="0" err="1" smtClean="0"/>
              <a:t>Globals</a:t>
            </a:r>
            <a:r>
              <a:rPr lang="en-US" dirty="0" smtClean="0"/>
              <a:t> can have unexpected consequences due to their wide-ranging effects</a:t>
            </a:r>
          </a:p>
          <a:p>
            <a:pPr lvl="1"/>
            <a:r>
              <a:rPr lang="en-US" dirty="0" smtClean="0"/>
              <a:t>Variables defined inside a function are </a:t>
            </a:r>
            <a:r>
              <a:rPr lang="en-US" i="1" dirty="0" smtClean="0"/>
              <a:t>local </a:t>
            </a:r>
            <a:r>
              <a:rPr lang="en-US" dirty="0" smtClean="0"/>
              <a:t>to that function</a:t>
            </a:r>
          </a:p>
          <a:p>
            <a:pPr lvl="2"/>
            <a:r>
              <a:rPr lang="en-US" dirty="0" smtClean="0"/>
              <a:t>Locals are visible only to the function that defines them</a:t>
            </a:r>
          </a:p>
          <a:p>
            <a:pPr lvl="2"/>
            <a:r>
              <a:rPr lang="en-US" dirty="0" smtClean="0"/>
              <a:t>Locals exist only for as long as the function is executing </a:t>
            </a:r>
          </a:p>
          <a:p>
            <a:pPr lvl="1"/>
            <a:endParaRPr lang="en-US" dirty="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584175"/>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indicate we are operating on a global variable</a:t>
            </a:r>
            <a:endParaRPr lang="en-US" dirty="0"/>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3429000"/>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a:t>
            </a:r>
            <a:r>
              <a:rPr lang="en-US" dirty="0" smtClean="0"/>
              <a:t>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 graph</a:t>
            </a:r>
          </a:p>
          <a:p>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plotly.graph_objs</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go</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data1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[160,250,190]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'US'</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data2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[350,50,220]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'EU'</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 = </a:t>
            </a:r>
            <a:r>
              <a:rPr lang="en-US" sz="1200" dirty="0">
                <a:solidFill>
                  <a:srgbClr val="FF0000"/>
                </a:solidFill>
                <a:highlight>
                  <a:srgbClr val="FFFFFF"/>
                </a:highlight>
                <a:latin typeface="Courier New" panose="02070309020205020404" pitchFamily="49" charset="0"/>
              </a:rPr>
              <a:t>[ data1, data2 ]</a:t>
            </a:r>
          </a:p>
          <a:p>
            <a:r>
              <a:rPr lang="en-US" sz="1200" dirty="0">
                <a:solidFill>
                  <a:srgbClr val="000000"/>
                </a:solidFill>
                <a:highlight>
                  <a:srgbClr val="FFFFFF"/>
                </a:highlight>
                <a:latin typeface="Courier New" panose="02070309020205020404" pitchFamily="49" charset="0"/>
              </a:rPr>
              <a:t>layout = </a:t>
            </a:r>
            <a:r>
              <a:rPr lang="en-US" sz="1200" dirty="0" err="1">
                <a:solidFill>
                  <a:srgbClr val="000000"/>
                </a:solidFill>
                <a:highlight>
                  <a:srgbClr val="FFFFFF"/>
                </a:highlight>
                <a:latin typeface="Courier New" panose="02070309020205020404" pitchFamily="49" charset="0"/>
              </a:rPr>
              <a:t>go.Layout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barmode</a:t>
            </a:r>
            <a:r>
              <a:rPr lang="en-US" sz="1200" dirty="0">
                <a:solidFill>
                  <a:srgbClr val="000000"/>
                </a:solidFill>
                <a:highlight>
                  <a:srgbClr val="FFFFFF"/>
                </a:highlight>
                <a:latin typeface="Courier New" panose="02070309020205020404" pitchFamily="49" charset="0"/>
              </a:rPr>
              <a:t> = 'group'</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fig = </a:t>
            </a:r>
            <a:r>
              <a:rPr lang="en-US" sz="1200" dirty="0" err="1">
                <a:solidFill>
                  <a:srgbClr val="000000"/>
                </a:solidFill>
                <a:highlight>
                  <a:srgbClr val="FFFFFF"/>
                </a:highlight>
                <a:latin typeface="Courier New" panose="02070309020205020404" pitchFamily="49" charset="0"/>
              </a:rPr>
              <a:t>go.Figure</a:t>
            </a:r>
            <a:r>
              <a:rPr lang="en-US" sz="1200" dirty="0">
                <a:solidFill>
                  <a:srgbClr val="000000"/>
                </a:solidFill>
                <a:highlight>
                  <a:srgbClr val="FFFFFF"/>
                </a:highlight>
                <a:latin typeface="Courier New" panose="02070309020205020404" pitchFamily="49" charset="0"/>
              </a:rPr>
              <a:t>(data = data, layout=layout)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py.offline.plot</a:t>
            </a:r>
            <a:r>
              <a:rPr lang="en-US" sz="1200" dirty="0">
                <a:solidFill>
                  <a:srgbClr val="000000"/>
                </a:solidFill>
                <a:highlight>
                  <a:srgbClr val="FFFFFF"/>
                </a:highlight>
                <a:latin typeface="Courier New" panose="02070309020205020404" pitchFamily="49" charset="0"/>
              </a:rPr>
              <a:t>(data)</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a:t>
            </a:r>
            <a:r>
              <a:rPr lang="en-US" dirty="0" smtClean="0"/>
              <a:t>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a:t>
            </a:r>
            <a:r>
              <a:rPr lang="en-GB" dirty="0" smtClean="0"/>
              <a:t>of bug</a:t>
            </a:r>
          </a:p>
          <a:p>
            <a:pPr lvl="1"/>
            <a:r>
              <a:rPr lang="en-GB" dirty="0" smtClean="0"/>
              <a:t>Cosmetic – a problem with the appearance of the software</a:t>
            </a:r>
          </a:p>
          <a:p>
            <a:pPr lvl="1"/>
            <a:r>
              <a:rPr lang="en-GB" dirty="0"/>
              <a:t>Logical </a:t>
            </a:r>
            <a:r>
              <a:rPr lang="en-GB" dirty="0" smtClean="0"/>
              <a:t>or </a:t>
            </a:r>
            <a:r>
              <a:rPr lang="en-GB" dirty="0"/>
              <a:t>semantic </a:t>
            </a:r>
            <a:r>
              <a:rPr lang="en-GB" dirty="0" smtClean="0"/>
              <a:t>– the software </a:t>
            </a:r>
            <a:r>
              <a:rPr lang="en-GB" dirty="0"/>
              <a:t>works but produces unexpected </a:t>
            </a:r>
            <a:r>
              <a:rPr lang="en-GB" dirty="0" smtClean="0"/>
              <a:t>results</a:t>
            </a:r>
          </a:p>
          <a:p>
            <a:pPr lvl="1"/>
            <a:r>
              <a:rPr lang="en-GB" dirty="0"/>
              <a:t>Runtime - errors that cause </a:t>
            </a:r>
            <a:r>
              <a:rPr lang="en-GB" dirty="0" smtClean="0"/>
              <a:t>the software to </a:t>
            </a:r>
            <a:r>
              <a:rPr lang="en-GB" dirty="0"/>
              <a:t>crash even though it compiles </a:t>
            </a:r>
            <a:r>
              <a:rPr lang="en-GB" dirty="0" smtClean="0"/>
              <a:t>correctly or otherwise </a:t>
            </a:r>
            <a:r>
              <a:rPr lang="en-GB" dirty="0"/>
              <a:t>appears ok</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a:t>
            </a:r>
            <a:r>
              <a:rPr lang="en-US" dirty="0" smtClean="0"/>
              <a:t>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40586745"/>
              </p:ext>
            </p:extLst>
          </p:nvPr>
        </p:nvGraphicFramePr>
        <p:xfrm>
          <a:off x="695400" y="1700808"/>
          <a:ext cx="10945216" cy="1483360"/>
        </p:xfrm>
        <a:graphic>
          <a:graphicData uri="http://schemas.openxmlformats.org/drawingml/2006/table">
            <a:tbl>
              <a:tblPr firstRow="1" bandRow="1">
                <a:tableStyleId>{5C22544A-7EE6-4342-B048-85BDC9FD1C3A}</a:tableStyleId>
              </a:tblPr>
              <a:tblGrid>
                <a:gridCol w="1412717"/>
                <a:gridCol w="6125026"/>
                <a:gridCol w="3407473"/>
              </a:tblGrid>
              <a:tr h="37084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MacOS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en-US" dirty="0"/>
                    </a:p>
                  </a:txBody>
                  <a:tcPr/>
                </a:tc>
                <a:tc>
                  <a:txBody>
                    <a:bodyPr/>
                    <a:lstStyle/>
                    <a:p>
                      <a:pPr marL="0" indent="0">
                        <a:buFont typeface="Arial" panose="020B0604020202020204" pitchFamily="34" charset="0"/>
                        <a:buNone/>
                      </a:pPr>
                      <a:r>
                        <a:rPr lang="en-US" dirty="0" err="1" smtClean="0"/>
                        <a:t>macpath</a:t>
                      </a:r>
                      <a:endParaRPr lang="en-US" dirty="0"/>
                    </a:p>
                  </a:txBody>
                  <a:tcPr/>
                </a:tc>
              </a:tr>
            </a:tbl>
          </a:graphicData>
        </a:graphic>
      </p:graphicFrame>
    </p:spTree>
    <p:extLst>
      <p:ext uri="{BB962C8B-B14F-4D97-AF65-F5344CB8AC3E}">
        <p14:creationId xmlns:p14="http://schemas.microsoft.com/office/powerpoint/2010/main" val="123843222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a:t>
            </a:r>
            <a:r>
              <a:rPr lang="en-US" dirty="0" smtClean="0"/>
              <a:t>File </a:t>
            </a:r>
            <a:r>
              <a:rPr lang="en-US" dirty="0" smtClean="0"/>
              <a:t>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a:t>
            </a:r>
            <a:r>
              <a:rPr lang="en-US" dirty="0" smtClean="0"/>
              <a:t>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a:t>
            </a:r>
            <a:r>
              <a:rPr lang="en-US" dirty="0" smtClean="0"/>
              <a:t>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 demonstrate threading</a:t>
            </a:r>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Solution goes here</a:t>
            </a:r>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a:t>
            </a:r>
            <a:r>
              <a:rPr lang="en-US" dirty="0" smtClean="0"/>
              <a:t>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5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pPr lvl="2"/>
            <a:r>
              <a:rPr lang="en-US" dirty="0" smtClean="0"/>
              <a:t>Hashing is a one-way function for obscuring data, e.g. storing passwords</a:t>
            </a:r>
          </a:p>
          <a:p>
            <a:pPr lvl="2"/>
            <a:r>
              <a:rPr lang="en-US" dirty="0" smtClean="0"/>
              <a:t>Encryption is reversible for transmitting data, e.g. bank details</a:t>
            </a:r>
          </a:p>
          <a:p>
            <a:r>
              <a:rPr lang="en-US" dirty="0" smtClean="0"/>
              <a:t>Crypto in Python</a:t>
            </a:r>
          </a:p>
          <a:p>
            <a:pPr lvl="1"/>
            <a:r>
              <a:rPr lang="en-US" i="1" dirty="0" err="1" smtClean="0"/>
              <a:t>hashlib</a:t>
            </a:r>
            <a:r>
              <a:rPr lang="en-US" i="1" dirty="0" smtClean="0"/>
              <a:t> </a:t>
            </a:r>
            <a:r>
              <a:rPr lang="en-US" dirty="0" smtClean="0"/>
              <a:t>for hashing</a:t>
            </a:r>
          </a:p>
          <a:p>
            <a:pPr lvl="2"/>
            <a:r>
              <a:rPr lang="en-US" dirty="0" err="1" smtClean="0"/>
              <a:t>hmac</a:t>
            </a:r>
            <a:endParaRPr lang="en-US" dirty="0" smtClean="0"/>
          </a:p>
          <a:p>
            <a:pPr lvl="2"/>
            <a:r>
              <a:rPr lang="en-US" dirty="0" smtClean="0"/>
              <a:t>md5</a:t>
            </a:r>
          </a:p>
          <a:p>
            <a:pPr lvl="2"/>
            <a:r>
              <a:rPr lang="en-US" dirty="0" err="1" smtClean="0"/>
              <a:t>sha</a:t>
            </a:r>
            <a:endParaRPr lang="en-US" dirty="0" smtClean="0"/>
          </a:p>
          <a:p>
            <a:pPr lvl="1"/>
            <a:r>
              <a:rPr lang="en-US" dirty="0" err="1" smtClean="0"/>
              <a:t>PyCrypto</a:t>
            </a:r>
            <a:r>
              <a:rPr lang="en-US" dirty="0" smtClean="0"/>
              <a:t> 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PKCS1_v1_5 (</a:t>
            </a:r>
            <a:r>
              <a:rPr lang="en-GB" dirty="0" smtClean="0"/>
              <a:t>RSAES-PKCS1-v1_5)</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p:txBody>
      </p:sp>
      <p:sp>
        <p:nvSpPr>
          <p:cNvPr id="3" name="Title 2"/>
          <p:cNvSpPr>
            <a:spLocks noGrp="1"/>
          </p:cNvSpPr>
          <p:nvPr>
            <p:ph type="title"/>
          </p:nvPr>
        </p:nvSpPr>
        <p:spPr/>
        <p:txBody>
          <a:bodyPr/>
          <a:lstStyle/>
          <a:p>
            <a:r>
              <a:rPr lang="en-US" dirty="0" smtClean="0"/>
              <a:t>Cryptography: Examples</a:t>
            </a:r>
            <a:endParaRPr lang="en-US" dirty="0"/>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Write a program to</a:t>
            </a:r>
          </a:p>
          <a:p>
            <a:pPr lvl="2"/>
            <a:r>
              <a:rPr lang="en-US" dirty="0" smtClean="0"/>
              <a:t>Allow the user to input an encryption key</a:t>
            </a:r>
          </a:p>
          <a:p>
            <a:pPr lvl="2"/>
            <a:r>
              <a:rPr lang="en-US" dirty="0" smtClean="0"/>
              <a:t>Allow the user to input a message</a:t>
            </a:r>
          </a:p>
          <a:p>
            <a:pPr lvl="2"/>
            <a:r>
              <a:rPr lang="en-US" dirty="0" smtClean="0"/>
              <a:t>Encrypt the message with the provided key</a:t>
            </a:r>
          </a:p>
          <a:p>
            <a:pPr lvl="2"/>
            <a:r>
              <a:rPr lang="en-US" dirty="0" smtClean="0"/>
              <a:t>Output the encrypted message to the console</a:t>
            </a:r>
          </a:p>
          <a:p>
            <a:pPr lvl="2"/>
            <a:r>
              <a:rPr lang="en-US" dirty="0" smtClean="0"/>
              <a:t>Optionally, modify the program to</a:t>
            </a:r>
          </a:p>
          <a:p>
            <a:pPr lvl="3"/>
            <a:r>
              <a:rPr lang="en-US" dirty="0" smtClean="0"/>
              <a:t>Allow the user to input an encrypted message and key</a:t>
            </a:r>
          </a:p>
          <a:p>
            <a:pPr lvl="3"/>
            <a:r>
              <a:rPr lang="en-US" dirty="0" smtClean="0"/>
              <a:t>Decrypt the message</a:t>
            </a:r>
          </a:p>
          <a:p>
            <a:pPr lvl="3"/>
            <a:r>
              <a:rPr lang="en-US" dirty="0" smtClean="0"/>
              <a:t>Output the decrypted message to the console</a:t>
            </a:r>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Solution goes here</a:t>
            </a:r>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a:t>
            </a:r>
            <a:r>
              <a:rPr lang="en-US" dirty="0" smtClean="0"/>
              <a:t>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a:t>
            </a:r>
            <a:r>
              <a:rPr lang="en-US" dirty="0" smtClean="0"/>
              <a:t>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Describe databases?</a:t>
            </a:r>
          </a:p>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700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In many cases, consistency is sacrificed for availability and speed</a:t>
            </a:r>
          </a:p>
          <a:p>
            <a:pPr lvl="2"/>
            <a:r>
              <a:rPr lang="en-US" dirty="0" smtClean="0"/>
              <a:t>“Eventual consistency” - data is propagated to all nodes “eventually”, typically within milliseconds</a:t>
            </a:r>
          </a:p>
          <a:p>
            <a:pPr lvl="2"/>
            <a:r>
              <a:rPr lang="en-US" dirty="0" smtClean="0"/>
              <a:t>“Stale reads” - queries may not return updated data immediately, or might return inaccurate data</a:t>
            </a:r>
          </a:p>
          <a:p>
            <a:pPr lvl="1"/>
            <a:r>
              <a:rPr lang="en-US" dirty="0" smtClean="0"/>
              <a:t>Scales “horizontally” well – improve capability and performance by deploying more cluster nodes</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lnSpcReduction="10000"/>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developers</a:t>
            </a:r>
          </a:p>
          <a:p>
            <a:pPr lvl="2"/>
            <a:r>
              <a:rPr lang="en-US" dirty="0" smtClean="0"/>
              <a:t>Database objects created automatically by code</a:t>
            </a:r>
          </a:p>
          <a:p>
            <a:pPr lvl="3"/>
            <a:r>
              <a:rPr lang="en-US" dirty="0" smtClean="0"/>
              <a:t>Can result in inefficient design</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Insert and update some rows?</a:t>
            </a:r>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Solution goes here</a:t>
            </a:r>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a:t>
            </a:r>
            <a:r>
              <a:rPr lang="en-US" dirty="0" smtClean="0"/>
              <a:t>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Last-In First-Out (LIFO) data structure</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a:t>
            </a:r>
            <a:r>
              <a:rPr lang="en-US" dirty="0" smtClean="0"/>
              <a:t>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lvl="1"/>
            <a:r>
              <a:rPr lang="en-US" dirty="0" smtClean="0"/>
              <a:t>Good for small project where requirements are well understood</a:t>
            </a:r>
          </a:p>
          <a:p>
            <a:pPr lvl="1"/>
            <a:r>
              <a:rPr lang="en-US" dirty="0" smtClean="0"/>
              <a:t>Once testing has begun, difficult to go back and correct design errors</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object-oriented or long-term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iterative cycles, allowing return to various stages during development</a:t>
            </a:r>
          </a:p>
          <a:p>
            <a:pPr lvl="1"/>
            <a:r>
              <a:rPr lang="en-US" dirty="0" smtClean="0"/>
              <a:t>Although some stages cannot be started before others</a:t>
            </a:r>
          </a:p>
          <a:p>
            <a:pPr lvl="1"/>
            <a:r>
              <a:rPr lang="en-US" dirty="0" smtClean="0"/>
              <a:t>Constant overlap of certain activities means development can be more responsive to changing requirements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 and can require specific expertise</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Agile / XP</a:t>
            </a:r>
          </a:p>
          <a:p>
            <a:pPr lvl="1"/>
            <a:r>
              <a:rPr lang="en-US" dirty="0" smtClean="0"/>
              <a:t>Software developed in rapid incremental cycles</a:t>
            </a:r>
          </a:p>
          <a:p>
            <a:pPr lvl="1"/>
            <a:r>
              <a:rPr lang="en-US" dirty="0" smtClean="0"/>
              <a:t>Frequent small releases building on previous functionality</a:t>
            </a:r>
          </a:p>
          <a:p>
            <a:pPr lvl="1"/>
            <a:r>
              <a:rPr lang="en-US" dirty="0" smtClean="0"/>
              <a:t>Each release thoroughly tested</a:t>
            </a:r>
          </a:p>
          <a:p>
            <a:pPr lvl="1"/>
            <a:r>
              <a:rPr lang="en-US" dirty="0" smtClean="0"/>
              <a:t>Rapid continuous delivery of high quality software good for customer satisfaction</a:t>
            </a:r>
          </a:p>
          <a:p>
            <a:pPr lvl="1"/>
            <a:r>
              <a:rPr lang="en-US" dirty="0" smtClean="0"/>
              <a:t>Close cooperation between customers, business and developers</a:t>
            </a:r>
          </a:p>
          <a:p>
            <a:pPr lvl="1"/>
            <a:r>
              <a:rPr lang="en-US" dirty="0" smtClean="0"/>
              <a:t>Regular adaptation to changing circumstances</a:t>
            </a:r>
          </a:p>
          <a:p>
            <a:pPr lvl="1"/>
            <a:r>
              <a:rPr lang="en-US" dirty="0" smtClean="0"/>
              <a:t>Can be difficult to assess effort required to produce larger deliverables</a:t>
            </a:r>
          </a:p>
          <a:p>
            <a:pPr lvl="1"/>
            <a:r>
              <a:rPr lang="en-US" dirty="0" smtClean="0"/>
              <a:t>Project can go off-track easily if customer is unclear about requirements</a:t>
            </a:r>
          </a:p>
          <a:p>
            <a:pPr lvl="1"/>
            <a:r>
              <a:rPr lang="en-US" dirty="0" smtClean="0"/>
              <a:t>Developers work collaboratively on deliverables</a:t>
            </a:r>
          </a:p>
          <a:p>
            <a:pPr lvl="1"/>
            <a:r>
              <a:rPr lang="en-US" dirty="0" smtClean="0"/>
              <a:t>Decisions often taken by team as a whole rather than specific individuals</a:t>
            </a:r>
          </a:p>
          <a:p>
            <a:pPr lvl="1"/>
            <a:r>
              <a:rPr lang="en-US" dirty="0" smtClean="0"/>
              <a:t>Aims to build self-managing teams requiring less input from management</a:t>
            </a:r>
          </a:p>
          <a:p>
            <a:pPr lvl="1"/>
            <a:r>
              <a:rPr lang="en-US" dirty="0" smtClean="0"/>
              <a:t>Can be hard for new programmers due to experience required for decision making</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47500" lnSpcReduction="20000"/>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pPr lvl="1"/>
            <a:r>
              <a:rPr lang="en-US" dirty="0" smtClean="0"/>
              <a:t>Various different VCS providers available</a:t>
            </a:r>
          </a:p>
          <a:p>
            <a:pPr lvl="2"/>
            <a:r>
              <a:rPr lang="en-US" dirty="0" smtClean="0"/>
              <a:t>Most popular include</a:t>
            </a:r>
          </a:p>
          <a:p>
            <a:pPr lvl="3"/>
            <a:r>
              <a:rPr lang="en-US" dirty="0"/>
              <a:t>CVS (Concurrent Versions </a:t>
            </a:r>
            <a:r>
              <a:rPr lang="en-US" dirty="0" smtClean="0"/>
              <a:t>System)</a:t>
            </a:r>
          </a:p>
          <a:p>
            <a:pPr lvl="3"/>
            <a:r>
              <a:rPr lang="en-US" dirty="0" smtClean="0"/>
              <a:t>Subversion</a:t>
            </a:r>
          </a:p>
          <a:p>
            <a:pPr lvl="3"/>
            <a:r>
              <a:rPr lang="en-US" dirty="0" smtClean="0"/>
              <a:t>Mercurial</a:t>
            </a:r>
          </a:p>
          <a:p>
            <a:pPr lvl="3"/>
            <a:r>
              <a:rPr lang="en-US" dirty="0" err="1" smtClean="0"/>
              <a:t>Git</a:t>
            </a:r>
            <a:endParaRPr lang="en-US" dirty="0" smtClean="0"/>
          </a:p>
          <a:p>
            <a:pPr lvl="1"/>
            <a:r>
              <a:rPr lang="en-US" dirty="0" smtClean="0"/>
              <a:t>Cloud VCS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r>
              <a:rPr lang="en-US" dirty="0" smtClean="0"/>
              <a:t>Communication</a:t>
            </a:r>
          </a:p>
          <a:p>
            <a:pPr lvl="1"/>
            <a:r>
              <a:rPr lang="en-US" dirty="0" smtClean="0"/>
              <a:t>Crucial when working collaboratively with other developers</a:t>
            </a:r>
          </a:p>
          <a:p>
            <a:pPr lvl="1"/>
            <a:r>
              <a:rPr lang="en-US" dirty="0" smtClean="0"/>
              <a:t>Important to ensure clear and concise communication of requirements, designs and problems</a:t>
            </a:r>
          </a:p>
          <a:p>
            <a:pPr lvl="1"/>
            <a:r>
              <a:rPr lang="en-US" dirty="0" smtClean="0"/>
              <a:t>Frequent short progress reports from developers aid team communication</a:t>
            </a:r>
          </a:p>
          <a:p>
            <a:pPr lvl="1"/>
            <a:r>
              <a:rPr lang="en-US" dirty="0" smtClean="0"/>
              <a:t>Clear and frequent communication with testers is as critical as communication with other developers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1461713713"/>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Ensure designs are as complete as possible and agreed before development commences</a:t>
            </a:r>
          </a:p>
          <a:p>
            <a:pPr lvl="1"/>
            <a:r>
              <a:rPr lang="en-US" dirty="0" smtClean="0"/>
              <a:t>Compartmentalizing design allows for concurrent development</a:t>
            </a:r>
          </a:p>
          <a:p>
            <a:pPr lvl="1"/>
            <a:r>
              <a:rPr lang="en-US" dirty="0" smtClean="0"/>
              <a:t>Diagramming protocols such as UML can be useful for visualization</a:t>
            </a:r>
          </a:p>
          <a:p>
            <a:pPr lvl="1"/>
            <a:r>
              <a:rPr lang="en-US" dirty="0" smtClean="0"/>
              <a:t>Don’t code for ‘what-ifs’, code for the requirements</a:t>
            </a:r>
          </a:p>
          <a:p>
            <a:pPr lvl="1"/>
            <a:r>
              <a:rPr lang="en-US" dirty="0" smtClean="0"/>
              <a:t>Take care to ensure data models are appropriate to object design and workflow</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 - don’t sit on changes for weeks on end</a:t>
            </a:r>
          </a:p>
          <a:p>
            <a:pPr lvl="1"/>
            <a:r>
              <a:rPr lang="en-US" dirty="0" smtClean="0"/>
              <a:t>Keep code clear, correctly formatted and documented</a:t>
            </a:r>
          </a:p>
          <a:p>
            <a:pPr lvl="1"/>
            <a:r>
              <a:rPr lang="en-US" dirty="0" smtClean="0"/>
              <a:t>Regular code review helps ensure code quality as well as cross-pollination</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Establish conventions before development starts – coding style, variable and function naming, commenting</a:t>
            </a:r>
          </a:p>
          <a:p>
            <a:r>
              <a:rPr lang="en-US" dirty="0" smtClean="0"/>
              <a:t>Be consistent</a:t>
            </a:r>
          </a:p>
          <a:p>
            <a:r>
              <a:rPr lang="en-US" dirty="0" smtClean="0"/>
              <a:t>Keep the code simple – the next person has to be able to understand what you wrote</a:t>
            </a:r>
          </a:p>
          <a:p>
            <a:r>
              <a:rPr lang="en-US" dirty="0" smtClean="0"/>
              <a:t>Use </a:t>
            </a:r>
            <a:r>
              <a:rPr lang="en-US" dirty="0" err="1" smtClean="0"/>
              <a:t>globals</a:t>
            </a:r>
            <a:r>
              <a:rPr lang="en-US" dirty="0" smtClean="0"/>
              <a:t> sparingly</a:t>
            </a:r>
          </a:p>
          <a:p>
            <a:r>
              <a:rPr lang="en-US" dirty="0" smtClean="0"/>
              <a:t>Don’t use magic numbers, use constants</a:t>
            </a:r>
          </a:p>
          <a:p>
            <a:r>
              <a:rPr lang="en-US" dirty="0" err="1" smtClean="0"/>
              <a:t>Sanitise</a:t>
            </a:r>
            <a:r>
              <a:rPr lang="en-US" dirty="0" smtClean="0"/>
              <a:t> your input</a:t>
            </a:r>
          </a:p>
          <a:p>
            <a:r>
              <a:rPr lang="en-US" dirty="0" smtClean="0"/>
              <a:t>Escape your output</a:t>
            </a:r>
          </a:p>
          <a:p>
            <a:r>
              <a:rPr lang="en-US" dirty="0" smtClean="0"/>
              <a:t>Portability – avoid hard-coding environmental parameters</a:t>
            </a:r>
          </a:p>
          <a:p>
            <a:r>
              <a:rPr lang="en-US" dirty="0" smtClean="0"/>
              <a:t>Provide useful error messages</a:t>
            </a:r>
          </a:p>
          <a:p>
            <a:r>
              <a:rPr lang="en-US" dirty="0"/>
              <a:t>Don’t be afraid to refactor when </a:t>
            </a:r>
            <a:r>
              <a:rPr lang="en-US" dirty="0" smtClean="0"/>
              <a:t>necessary</a:t>
            </a:r>
          </a:p>
          <a:p>
            <a:r>
              <a:rPr lang="en-US" dirty="0" smtClean="0"/>
              <a:t>Test early, test often</a:t>
            </a:r>
          </a:p>
          <a:p>
            <a:r>
              <a:rPr lang="en-US" dirty="0" smtClean="0"/>
              <a:t>Don’t write the same piece of code twice</a:t>
            </a:r>
          </a:p>
          <a:p>
            <a:r>
              <a:rPr lang="en-US" dirty="0" smtClean="0"/>
              <a:t>Don’t just start coding – think first. Then code.</a:t>
            </a:r>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Validate input</a:t>
            </a:r>
          </a:p>
          <a:p>
            <a:r>
              <a:rPr lang="en-US" dirty="0" smtClean="0"/>
              <a:t>Heed compiler warnings</a:t>
            </a:r>
          </a:p>
          <a:p>
            <a:r>
              <a:rPr lang="en-US" dirty="0" smtClean="0"/>
              <a:t>Architect and design for security policies</a:t>
            </a:r>
          </a:p>
          <a:p>
            <a:r>
              <a:rPr lang="en-US" dirty="0" smtClean="0"/>
              <a:t>Keep it simple</a:t>
            </a:r>
          </a:p>
          <a:p>
            <a:r>
              <a:rPr lang="en-US" dirty="0" smtClean="0"/>
              <a:t>Default deny</a:t>
            </a:r>
          </a:p>
          <a:p>
            <a:r>
              <a:rPr lang="en-US" dirty="0" smtClean="0"/>
              <a:t>Adhere to the principle of least privilege</a:t>
            </a:r>
          </a:p>
          <a:p>
            <a:r>
              <a:rPr lang="en-US" dirty="0" smtClean="0"/>
              <a:t>Sanitize data sent to other systems</a:t>
            </a:r>
          </a:p>
          <a:p>
            <a:r>
              <a:rPr lang="en-US" dirty="0" err="1" smtClean="0"/>
              <a:t>Practise</a:t>
            </a:r>
            <a:r>
              <a:rPr lang="en-US" dirty="0" smtClean="0"/>
              <a:t> defense in depth</a:t>
            </a:r>
          </a:p>
          <a:p>
            <a:r>
              <a:rPr lang="en-US" dirty="0" smtClean="0"/>
              <a:t>Use effective QA techniques</a:t>
            </a:r>
          </a:p>
          <a:p>
            <a:r>
              <a:rPr lang="en-US" dirty="0" smtClean="0"/>
              <a:t>Adopt a secure coding standard</a:t>
            </a:r>
          </a:p>
          <a:p>
            <a:r>
              <a:rPr lang="en-US" dirty="0" smtClean="0"/>
              <a:t>Define security requirements</a:t>
            </a:r>
          </a:p>
          <a:p>
            <a:r>
              <a:rPr lang="en-US" dirty="0" smtClean="0"/>
              <a:t>Model threats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largely </a:t>
            </a:r>
            <a:r>
              <a:rPr lang="en-US" dirty="0" err="1" smtClean="0"/>
              <a:t>dependant</a:t>
            </a:r>
            <a:r>
              <a:rPr lang="en-US" dirty="0" smtClean="0"/>
              <a:t> 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Object Oriented Programming (OOP)?</a:t>
            </a:r>
          </a:p>
          <a:p>
            <a:pPr lvl="1"/>
            <a:r>
              <a:rPr lang="en-US" dirty="0" smtClean="0"/>
              <a:t>So far we have created modules with variables and functions</a:t>
            </a:r>
          </a:p>
          <a:p>
            <a:pPr lvl="1"/>
            <a:r>
              <a:rPr lang="en-US" dirty="0" smtClean="0"/>
              <a:t>The more data and functions comprise your code, the more important it becomes to arrange them in logical groups</a:t>
            </a:r>
          </a:p>
          <a:p>
            <a:pPr lvl="1"/>
            <a:r>
              <a:rPr lang="en-US" dirty="0" smtClean="0"/>
              <a:t>The main advantage of object orientation is that it combines data with the functions which act upon them into a single structure</a:t>
            </a:r>
          </a:p>
          <a:p>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414823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smtClean="0"/>
              <a:t>OOP considers that each program works with data that describes entities – objects or events - from real life</a:t>
            </a:r>
          </a:p>
          <a:p>
            <a:r>
              <a:rPr lang="en-US" dirty="0" smtClean="0"/>
              <a:t>For example, accounting software works with invoices, items, warehouses, sale orders, etc.</a:t>
            </a:r>
          </a:p>
          <a:p>
            <a:r>
              <a:rPr lang="en-US" dirty="0" smtClean="0"/>
              <a:t>This approach makes complex software faster to develop and easier to maintain</a:t>
            </a:r>
          </a:p>
          <a:p>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Data inside an object should only be accessed through an </a:t>
            </a:r>
            <a:r>
              <a:rPr lang="en-US" i="1" dirty="0" smtClean="0"/>
              <a:t>interface</a:t>
            </a:r>
            <a:r>
              <a:rPr lang="en-US" dirty="0"/>
              <a:t> </a:t>
            </a:r>
            <a:r>
              <a:rPr lang="en-US" dirty="0" smtClean="0"/>
              <a:t>– that is, the object methods</a:t>
            </a:r>
          </a:p>
          <a:p>
            <a:pPr lvl="1"/>
            <a:r>
              <a:rPr lang="en-US" dirty="0" smtClean="0"/>
              <a:t>Encapsulation is the hiding of data implementation by restricting access to object properties</a:t>
            </a:r>
          </a:p>
          <a:p>
            <a:pPr lvl="1"/>
            <a:r>
              <a:rPr lang="en-US" i="1" dirty="0" err="1" smtClean="0"/>
              <a:t>Accessors</a:t>
            </a:r>
            <a:r>
              <a:rPr lang="en-US" dirty="0" smtClean="0"/>
              <a:t> are methods that permit access to object properties</a:t>
            </a:r>
          </a:p>
          <a:p>
            <a:pPr lvl="1"/>
            <a:r>
              <a:rPr lang="en-US" i="1" dirty="0" err="1" smtClean="0"/>
              <a:t>Mutators</a:t>
            </a:r>
            <a:r>
              <a:rPr lang="en-US" dirty="0" smtClean="0"/>
              <a:t> are methods that allow us to change object state</a:t>
            </a:r>
          </a:p>
          <a:p>
            <a:pPr lvl="1"/>
            <a:r>
              <a:rPr lang="en-US" dirty="0" smtClean="0"/>
              <a:t>Hiding the internals of an object protects its integrity by preventing developers from setting an invalid or inconsistent state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 example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by defining a list of functions or methods they must implement</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 Example</a:t>
            </a:r>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 or establish a subtype from an existing object</a:t>
            </a:r>
          </a:p>
          <a:p>
            <a:pPr lvl="1"/>
            <a:r>
              <a:rPr lang="en-US" dirty="0" smtClean="0"/>
              <a:t>Objects can inherit attributes and behavior from parent objects</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of classes gives rise to a hierarchy</a:t>
            </a:r>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 example</a:t>
            </a:r>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or Driver</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 example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543090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35628802"/>
              </p:ext>
            </p:extLst>
          </p:nvPr>
        </p:nvGraphicFramePr>
        <p:xfrm>
          <a:off x="695399" y="4221088"/>
          <a:ext cx="10887001" cy="1854200"/>
        </p:xfrm>
        <a:graphic>
          <a:graphicData uri="http://schemas.openxmlformats.org/drawingml/2006/table">
            <a:tbl>
              <a:tblPr firstRow="1" bandRow="1">
                <a:tableStyleId>{5C22544A-7EE6-4342-B048-85BDC9FD1C3A}</a:tableStyleId>
              </a:tblPr>
              <a:tblGrid>
                <a:gridCol w="1556880"/>
                <a:gridCol w="6498709"/>
                <a:gridCol w="2831412"/>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err="1" smtClean="0">
                          <a:solidFill>
                            <a:srgbClr val="0000FF"/>
                          </a:solidFill>
                          <a:latin typeface="Courier New" panose="02070309020205020404" pitchFamily="49" charset="0"/>
                          <a:cs typeface="Courier New" panose="02070309020205020404" pitchFamily="49" charset="0"/>
                        </a:rPr>
                        <a:t>int</a:t>
                      </a: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signed integer (whole number)</a:t>
                      </a:r>
                      <a:endParaRPr lang="en-US" dirty="0"/>
                    </a:p>
                  </a:txBody>
                  <a:tcPr/>
                </a:tc>
                <a:tc>
                  <a:txBody>
                    <a:bodyPr/>
                    <a:lstStyle/>
                    <a:p>
                      <a:r>
                        <a:rPr lang="en-GB" dirty="0" smtClean="0"/>
                        <a:t>1,2,</a:t>
                      </a:r>
                      <a:r>
                        <a:rPr lang="en-GB" baseline="0" dirty="0" smtClean="0"/>
                        <a:t>3,4,5…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long()</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long integer</a:t>
                      </a:r>
                      <a:endParaRPr lang="en-US" b="1" dirty="0"/>
                    </a:p>
                  </a:txBody>
                  <a:tcPr/>
                </a:tc>
                <a:tc>
                  <a:txBody>
                    <a:bodyPr/>
                    <a:lstStyle/>
                    <a:p>
                      <a:r>
                        <a:rPr lang="en-GB" dirty="0" smtClean="0"/>
                        <a:t>78421974L</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float()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floating</a:t>
                      </a:r>
                      <a:r>
                        <a:rPr lang="en-GB" b="0" baseline="0" dirty="0" smtClean="0"/>
                        <a:t> point number</a:t>
                      </a:r>
                      <a:endParaRPr lang="en-US" b="0" dirty="0"/>
                    </a:p>
                  </a:txBody>
                  <a:tcPr/>
                </a:tc>
                <a:tc>
                  <a:txBody>
                    <a:bodyPr/>
                    <a:lstStyle/>
                    <a:p>
                      <a:r>
                        <a:rPr lang="en-GB" dirty="0" smtClean="0"/>
                        <a:t>3.141592768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complex()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mathematically</a:t>
                      </a:r>
                      <a:r>
                        <a:rPr lang="en-GB" b="0" baseline="0" dirty="0" smtClean="0"/>
                        <a:t> complex </a:t>
                      </a:r>
                      <a:r>
                        <a:rPr lang="en-GB" b="0" dirty="0" smtClean="0"/>
                        <a:t>number</a:t>
                      </a:r>
                      <a:endParaRPr lang="en-US" b="0" dirty="0"/>
                    </a:p>
                  </a:txBody>
                  <a:tcPr/>
                </a:tc>
                <a:tc>
                  <a:txBody>
                    <a:bodyPr/>
                    <a:lstStyle/>
                    <a:p>
                      <a:r>
                        <a:rPr lang="en-GB" dirty="0" smtClean="0"/>
                        <a:t>3.14j</a:t>
                      </a:r>
                      <a:endParaRPr lang="en-GB" baseline="0" dirty="0" smtClean="0"/>
                    </a:p>
                  </a:txBody>
                  <a:tcPr/>
                </a:tc>
              </a:tr>
            </a:tbl>
          </a:graphicData>
        </a:graphic>
      </p:graphicFrame>
      <p:sp>
        <p:nvSpPr>
          <p:cNvPr id="4" name="Content Placeholder 3"/>
          <p:cNvSpPr>
            <a:spLocks noGrp="1"/>
          </p:cNvSpPr>
          <p:nvPr>
            <p:ph idx="1"/>
          </p:nvPr>
        </p:nvSpPr>
        <p:spPr>
          <a:xfrm>
            <a:off x="695400" y="1700809"/>
            <a:ext cx="10887001" cy="2160239"/>
          </a:xfrm>
        </p:spPr>
        <p:txBody>
          <a:bodyPr>
            <a:normAutofit fontScale="70000" lnSpcReduction="20000"/>
          </a:bodyPr>
          <a:lstStyle/>
          <a:p>
            <a:r>
              <a:rPr lang="en-US" dirty="0" smtClean="0"/>
              <a:t>Every language has a way to represent numeric values</a:t>
            </a:r>
          </a:p>
          <a:p>
            <a:r>
              <a:rPr lang="en-US" dirty="0" smtClean="0"/>
              <a:t>Numeric values can have many representations, for example, whole numbers, negative numbers, or fractions</a:t>
            </a:r>
          </a:p>
          <a:p>
            <a:r>
              <a:rPr lang="en-US" dirty="0" smtClean="0"/>
              <a:t>Very large numbers take up more storage space</a:t>
            </a:r>
          </a:p>
          <a:p>
            <a:r>
              <a:rPr lang="en-US" dirty="0" smtClean="0"/>
              <a:t>Generally each type has an upper and lower limit</a:t>
            </a:r>
          </a:p>
          <a:p>
            <a:r>
              <a:rPr lang="en-US" dirty="0" smtClean="0"/>
              <a:t>Python uses the numeric types below</a:t>
            </a:r>
            <a:endParaRPr lang="en-US" dirty="0"/>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a:p>
            <a:r>
              <a:rPr lang="en-US" dirty="0" smtClean="0"/>
              <a:t>Encoding</a:t>
            </a:r>
          </a:p>
          <a:p>
            <a:pPr lvl="1"/>
            <a:r>
              <a:rPr lang="en-US" dirty="0" smtClean="0"/>
              <a:t>In the early days of computing, different ways of storing character data were invented</a:t>
            </a:r>
          </a:p>
          <a:p>
            <a:pPr lvl="1"/>
            <a:r>
              <a:rPr lang="en-US" dirty="0" smtClean="0"/>
              <a:t>This means in the wild, string data can come in different forms or </a:t>
            </a:r>
            <a:r>
              <a:rPr lang="en-US" i="1" dirty="0" smtClean="0"/>
              <a:t>encodings</a:t>
            </a:r>
            <a:r>
              <a:rPr lang="en-US" dirty="0" smtClean="0"/>
              <a:t>.</a:t>
            </a:r>
          </a:p>
          <a:p>
            <a:pPr lvl="1"/>
            <a:r>
              <a:rPr lang="en-US" dirty="0" smtClean="0"/>
              <a:t>The most common are ASCII, UTF-8, and UTF-16</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a:t>One of the most common </a:t>
            </a:r>
            <a:r>
              <a:rPr lang="en-US" dirty="0" smtClean="0"/>
              <a:t>operations – things like composing output, searching for words or extracting </a:t>
            </a:r>
            <a:r>
              <a:rPr lang="en-US" dirty="0" err="1" smtClean="0"/>
              <a:t>urls</a:t>
            </a:r>
            <a:endParaRPr lang="en-US" dirty="0"/>
          </a:p>
          <a:p>
            <a:pPr lvl="1"/>
            <a:r>
              <a:rPr lang="en-US" dirty="0"/>
              <a:t>Any built-in type can be converted</a:t>
            </a:r>
          </a:p>
          <a:p>
            <a:pPr lvl="1"/>
            <a:r>
              <a:rPr lang="en-US" dirty="0"/>
              <a:t>Methods include adding, splitting, replacing, capitalization, finding, formatting and more</a:t>
            </a:r>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Named after mathematician George Boole, Booleans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236208825"/>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GB" sz="1200" b="1" dirty="0" smtClean="0">
                <a:solidFill>
                  <a:srgbClr val="0000FF"/>
                </a:solidFill>
                <a:highlight>
                  <a:srgbClr val="FFFFFF"/>
                </a:highlight>
                <a:latin typeface="Courier New" panose="02070309020205020404" pitchFamily="49" charset="0"/>
              </a:rPr>
              <a:t>1</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#Object types</a:t>
            </a:r>
          </a:p>
          <a:p>
            <a:r>
              <a:rPr lang="en-US" sz="1200" dirty="0" err="1">
                <a:solidFill>
                  <a:srgbClr val="000000"/>
                </a:solidFill>
                <a:highlight>
                  <a:srgbClr val="FFFFFF"/>
                </a:highlight>
                <a:latin typeface="Courier New" panose="02070309020205020404" pitchFamily="49" charset="0"/>
              </a:rPr>
              <a:t>theguide</a:t>
            </a:r>
            <a:r>
              <a:rPr lang="en-US" sz="1200" dirty="0">
                <a:solidFill>
                  <a:srgbClr val="000000"/>
                </a:solidFill>
                <a:highlight>
                  <a:srgbClr val="FFFFFF"/>
                </a:highlight>
                <a:latin typeface="Courier New" panose="02070309020205020404" pitchFamily="49" charset="0"/>
              </a:rPr>
              <a:t> = </a:t>
            </a:r>
            <a:r>
              <a:rPr lang="en-US" sz="1200" dirty="0" err="1">
                <a:solidFill>
                  <a:srgbClr val="000000"/>
                </a:solidFill>
                <a:highlight>
                  <a:srgbClr val="FFFFFF"/>
                </a:highlight>
                <a:latin typeface="Courier New" panose="02070309020205020404" pitchFamily="49" charset="0"/>
              </a:rPr>
              <a:t>books.Guide</a:t>
            </a:r>
            <a:r>
              <a:rPr lang="en-US" sz="1200" dirty="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 </a:t>
            </a:r>
            <a:r>
              <a:rPr lang="en-US" sz="1200" dirty="0" err="1" smtClean="0">
                <a:solidFill>
                  <a:srgbClr val="FF0000"/>
                </a:solidFill>
                <a:highlight>
                  <a:srgbClr val="FFFFFF"/>
                </a:highlight>
                <a:latin typeface="Courier New" panose="02070309020205020404" pitchFamily="49" charset="0"/>
              </a:rPr>
              <a:t>theguide</a:t>
            </a:r>
            <a:r>
              <a:rPr lang="en-US" sz="1200" dirty="0" smtClean="0">
                <a:solidFill>
                  <a:srgbClr val="FF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Objects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‘Lists and Tuples.py’</a:t>
            </a:r>
          </a:p>
          <a:p>
            <a:r>
              <a:rPr lang="en-US" dirty="0" smtClean="0"/>
              <a:t>Follow the instructions found in the comments</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‘associative </a:t>
            </a:r>
            <a:r>
              <a:rPr lang="en-US" dirty="0" smtClean="0"/>
              <a:t>array’ </a:t>
            </a:r>
            <a:r>
              <a:rPr lang="en-US" dirty="0"/>
              <a:t>or ‘</a:t>
            </a:r>
            <a:r>
              <a:rPr lang="en-US" dirty="0" smtClean="0"/>
              <a:t>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09010708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a:t>
            </a:r>
            <a:r>
              <a:rPr lang="en-US" dirty="0" smtClean="0"/>
              <a:t>Solution</a:t>
            </a:r>
            <a:endParaRPr lang="en-US" dirty="0"/>
          </a:p>
        </p:txBody>
      </p:sp>
    </p:spTree>
    <p:extLst>
      <p:ext uri="{BB962C8B-B14F-4D97-AF65-F5344CB8AC3E}">
        <p14:creationId xmlns:p14="http://schemas.microsoft.com/office/powerpoint/2010/main" val="315723656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These operators compare the values on either sides of them and decide the relation among </a:t>
            </a:r>
            <a:r>
              <a:rPr lang="en-US" dirty="0" smtClean="0"/>
              <a:t>them</a:t>
            </a:r>
          </a:p>
          <a:p>
            <a:r>
              <a:rPr lang="en-GB" dirty="0" smtClean="0"/>
              <a:t>Relational operators are often used within flow control</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two values from user input</a:t>
            </a:r>
          </a:p>
          <a:p>
            <a:pPr lvl="1"/>
            <a:r>
              <a:rPr lang="en-US" dirty="0" smtClean="0">
                <a:solidFill>
                  <a:srgbClr val="31383D"/>
                </a:solidFill>
              </a:rPr>
              <a:t>Compare them to see if they match</a:t>
            </a:r>
          </a:p>
          <a:p>
            <a:pPr lvl="1"/>
            <a:r>
              <a:rPr lang="en-US" dirty="0" smtClean="0">
                <a:solidFill>
                  <a:srgbClr val="31383D"/>
                </a:solidFill>
              </a:rPr>
              <a:t>Output a success message if they do match</a:t>
            </a:r>
          </a:p>
          <a:p>
            <a:pPr lvl="1"/>
            <a:r>
              <a:rPr lang="en-US" dirty="0" smtClean="0">
                <a:solidFill>
                  <a:srgbClr val="31383D"/>
                </a:solidFill>
              </a:rPr>
              <a:t>Output a failure message if not</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417760325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when items are 	exhausted</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85000" lnSpcReduction="2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means to iterate over a sequence of numbers</a:t>
            </a:r>
          </a:p>
          <a:p>
            <a:r>
              <a:rPr lang="en-GB" dirty="0" smtClean="0"/>
              <a:t>This is extremely useful when writing a loop that runs for a specific number of iterations</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for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fontScale="77500" lnSpcReduction="20000"/>
          </a:bodyPr>
          <a:lstStyle/>
          <a:p>
            <a:r>
              <a:rPr lang="en-US" dirty="0" smtClean="0"/>
              <a:t>Membership and Identity operators</a:t>
            </a:r>
          </a:p>
          <a:p>
            <a:pPr lvl="1"/>
            <a:r>
              <a:rPr lang="en-US" dirty="0" smtClean="0"/>
              <a:t>Often we will want to test if a value or expression is present in a collection –for this we use membership operators</a:t>
            </a:r>
          </a:p>
          <a:p>
            <a:pPr lvl="1"/>
            <a:r>
              <a:rPr lang="en-US" dirty="0" smtClean="0"/>
              <a:t>Sometimes we will want to test if two variables are references to the same data – or same location in memory. For this we use identity operators</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found</a:t>
            </a:r>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12283</TotalTime>
  <Words>11338</Words>
  <Application>Microsoft Office PowerPoint</Application>
  <PresentationFormat>Widescreen</PresentationFormat>
  <Paragraphs>2301</Paragraphs>
  <Slides>209</Slides>
  <Notes>55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209</vt:i4>
      </vt:variant>
    </vt:vector>
  </HeadingPairs>
  <TitlesOfParts>
    <vt:vector size="215"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Python’s Interactive Interpreter</vt:lpstr>
      <vt:lpstr>Interactive Interpreter</vt:lpstr>
      <vt:lpstr>Data Types and Variables</vt:lpstr>
      <vt:lpstr>Data Types</vt:lpstr>
      <vt:lpstr>Numbers</vt:lpstr>
      <vt:lpstr>Numbers: Examples</vt:lpstr>
      <vt:lpstr>Strings</vt:lpstr>
      <vt:lpstr>Strings</vt:lpstr>
      <vt:lpstr>Strings: Python Methods</vt:lpstr>
      <vt:lpstr>Strings: Python Methods</vt:lpstr>
      <vt:lpstr>Strings: Examples</vt:lpstr>
      <vt:lpstr>Booleans</vt:lpstr>
      <vt:lpstr>Booleans</vt:lpstr>
      <vt:lpstr>Booleans</vt:lpstr>
      <vt:lpstr>Booleans: Examples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Operators</vt:lpstr>
      <vt:lpstr>Arithmetic Operator: Example</vt:lpstr>
      <vt:lpstr>Exercise: Arithmetic Operations</vt:lpstr>
      <vt:lpstr>PowerPoint Presentation</vt:lpstr>
      <vt:lpstr>Exercise: Solution</vt:lpstr>
      <vt:lpstr>Operators – Relational</vt:lpstr>
      <vt:lpstr>Relational Operators</vt:lpstr>
      <vt:lpstr>Introduction to Flow Control</vt:lpstr>
      <vt:lpstr>Flow Control</vt:lpstr>
      <vt:lpstr>Flow Control</vt:lpstr>
      <vt:lpstr>Flow Control</vt:lpstr>
      <vt:lpstr>Introducing the if Statement</vt:lpstr>
      <vt:lpstr>Flow Control: Password Example</vt:lpstr>
      <vt:lpstr>Exercise: if statement</vt:lpstr>
      <vt:lpstr>Exercise : if statement</vt:lpstr>
      <vt:lpstr>Exercise : Solution</vt:lpstr>
      <vt:lpstr>Introducing the for Statement</vt:lpstr>
      <vt:lpstr>Introducing the range() function</vt:lpstr>
      <vt:lpstr>Flow Control: Password Example 2</vt:lpstr>
      <vt:lpstr>Exercise: for loops – FizzBuzz function</vt:lpstr>
      <vt:lpstr>Exercise: FizzBuzz</vt:lpstr>
      <vt:lpstr>Exercise : Solution</vt:lpstr>
      <vt:lpstr>Introduction to Flow Summary</vt:lpstr>
      <vt:lpstr>Operators Part 2</vt:lpstr>
      <vt:lpstr>Membership: Examples</vt:lpstr>
      <vt:lpstr>Identity: Examples</vt:lpstr>
      <vt:lpstr>Exercise: Membership operators</vt:lpstr>
      <vt:lpstr>Exercise: Membership operators</vt:lpstr>
      <vt:lpstr>Exercise: Membership operators</vt:lpstr>
      <vt:lpstr>Introduction to Functions</vt:lpstr>
      <vt:lpstr>Functions</vt:lpstr>
      <vt:lpstr>Functions</vt:lpstr>
      <vt:lpstr>Functions: Example</vt:lpstr>
      <vt:lpstr>Exercise: Functions</vt:lpstr>
      <vt:lpstr>Introduction to Scope</vt:lpstr>
      <vt:lpstr>Scope</vt:lpstr>
      <vt:lpstr>Scope: Example</vt:lpstr>
      <vt:lpstr>Scope: Example</vt:lpstr>
      <vt:lpstr>Scope</vt:lpstr>
      <vt:lpstr>Introduction to Libraries</vt:lpstr>
      <vt:lpstr>Libraries, a.k.a Modules</vt:lpstr>
      <vt:lpstr>Libraries, a.k.a Modules</vt:lpstr>
      <vt:lpstr>Libraries, a.k.a Modules</vt:lpstr>
      <vt:lpstr>Libraries: Examples</vt:lpstr>
      <vt:lpstr>Exercise: Libraries</vt:lpstr>
      <vt:lpstr>Introduction to 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Examples</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Introduction to 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Introduction to Good Coding Practices</vt:lpstr>
      <vt:lpstr>Good Coding Practices</vt:lpstr>
      <vt:lpstr>Introduction to 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499</cp:revision>
  <dcterms:created xsi:type="dcterms:W3CDTF">2014-07-02T14:58:32Z</dcterms:created>
  <dcterms:modified xsi:type="dcterms:W3CDTF">2016-01-29T15:34:15Z</dcterms:modified>
</cp:coreProperties>
</file>