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3"/>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95" r:id="rId19"/>
    <p:sldId id="396" r:id="rId20"/>
    <p:sldId id="368" r:id="rId21"/>
    <p:sldId id="369" r:id="rId22"/>
    <p:sldId id="370" r:id="rId23"/>
    <p:sldId id="371" r:id="rId24"/>
    <p:sldId id="372" r:id="rId25"/>
    <p:sldId id="373" r:id="rId26"/>
    <p:sldId id="374" r:id="rId27"/>
    <p:sldId id="375" r:id="rId28"/>
    <p:sldId id="377" r:id="rId29"/>
    <p:sldId id="585" r:id="rId30"/>
    <p:sldId id="376" r:id="rId31"/>
    <p:sldId id="378" r:id="rId32"/>
    <p:sldId id="379" r:id="rId33"/>
    <p:sldId id="380" r:id="rId34"/>
    <p:sldId id="381" r:id="rId35"/>
    <p:sldId id="382" r:id="rId36"/>
    <p:sldId id="383" r:id="rId37"/>
    <p:sldId id="384" r:id="rId38"/>
    <p:sldId id="385" r:id="rId39"/>
    <p:sldId id="302" r:id="rId40"/>
    <p:sldId id="301" r:id="rId41"/>
    <p:sldId id="583" r:id="rId42"/>
    <p:sldId id="534" r:id="rId43"/>
    <p:sldId id="558" r:id="rId44"/>
    <p:sldId id="422" r:id="rId45"/>
    <p:sldId id="318" r:id="rId46"/>
    <p:sldId id="557" r:id="rId47"/>
    <p:sldId id="559" r:id="rId48"/>
    <p:sldId id="304" r:id="rId49"/>
    <p:sldId id="436" r:id="rId50"/>
    <p:sldId id="319" r:id="rId51"/>
    <p:sldId id="556" r:id="rId52"/>
    <p:sldId id="560" r:id="rId53"/>
    <p:sldId id="423" r:id="rId54"/>
    <p:sldId id="437" r:id="rId55"/>
    <p:sldId id="438" r:id="rId56"/>
    <p:sldId id="320" r:id="rId57"/>
    <p:sldId id="565" r:id="rId58"/>
    <p:sldId id="561" r:id="rId59"/>
    <p:sldId id="307" r:id="rId60"/>
    <p:sldId id="439" r:id="rId61"/>
    <p:sldId id="424" r:id="rId62"/>
    <p:sldId id="425" r:id="rId63"/>
    <p:sldId id="440" r:id="rId64"/>
    <p:sldId id="426" r:id="rId65"/>
    <p:sldId id="427" r:id="rId66"/>
    <p:sldId id="496" r:id="rId67"/>
    <p:sldId id="497" r:id="rId68"/>
    <p:sldId id="562" r:id="rId69"/>
    <p:sldId id="313" r:id="rId70"/>
    <p:sldId id="314" r:id="rId71"/>
    <p:sldId id="316" r:id="rId72"/>
    <p:sldId id="441" r:id="rId73"/>
    <p:sldId id="498" r:id="rId74"/>
    <p:sldId id="500" r:id="rId75"/>
    <p:sldId id="324" r:id="rId76"/>
    <p:sldId id="397" r:id="rId77"/>
    <p:sldId id="398" r:id="rId78"/>
    <p:sldId id="399" r:id="rId79"/>
    <p:sldId id="400" r:id="rId80"/>
    <p:sldId id="401" r:id="rId81"/>
    <p:sldId id="403" r:id="rId82"/>
    <p:sldId id="404" r:id="rId83"/>
    <p:sldId id="405" r:id="rId84"/>
    <p:sldId id="589" r:id="rId85"/>
    <p:sldId id="407" r:id="rId86"/>
    <p:sldId id="408" r:id="rId87"/>
    <p:sldId id="568" r:id="rId88"/>
    <p:sldId id="569" r:id="rId89"/>
    <p:sldId id="386" r:id="rId90"/>
    <p:sldId id="387" r:id="rId91"/>
    <p:sldId id="388" r:id="rId92"/>
    <p:sldId id="389" r:id="rId93"/>
    <p:sldId id="563" r:id="rId94"/>
    <p:sldId id="390" r:id="rId95"/>
    <p:sldId id="391" r:id="rId96"/>
    <p:sldId id="392" r:id="rId97"/>
    <p:sldId id="393" r:id="rId98"/>
    <p:sldId id="570" r:id="rId99"/>
    <p:sldId id="564" r:id="rId100"/>
    <p:sldId id="431" r:id="rId101"/>
    <p:sldId id="432" r:id="rId102"/>
    <p:sldId id="451" r:id="rId103"/>
    <p:sldId id="433" r:id="rId104"/>
    <p:sldId id="435" r:id="rId105"/>
    <p:sldId id="434" r:id="rId106"/>
    <p:sldId id="394" r:id="rId107"/>
    <p:sldId id="590" r:id="rId108"/>
    <p:sldId id="317" r:id="rId109"/>
    <p:sldId id="323" r:id="rId110"/>
    <p:sldId id="326" r:id="rId111"/>
    <p:sldId id="442" r:id="rId112"/>
    <p:sldId id="443" r:id="rId113"/>
    <p:sldId id="444" r:id="rId114"/>
    <p:sldId id="446" r:id="rId115"/>
    <p:sldId id="535" r:id="rId116"/>
    <p:sldId id="536" r:id="rId117"/>
    <p:sldId id="503" r:id="rId118"/>
    <p:sldId id="332" r:id="rId119"/>
    <p:sldId id="334" r:id="rId120"/>
    <p:sldId id="571" r:id="rId121"/>
    <p:sldId id="572" r:id="rId122"/>
    <p:sldId id="445" r:id="rId123"/>
    <p:sldId id="447" r:id="rId124"/>
    <p:sldId id="537" r:id="rId125"/>
    <p:sldId id="448" r:id="rId126"/>
    <p:sldId id="450" r:id="rId127"/>
    <p:sldId id="449" r:id="rId128"/>
    <p:sldId id="538" r:id="rId129"/>
    <p:sldId id="573" r:id="rId130"/>
    <p:sldId id="574" r:id="rId131"/>
    <p:sldId id="502" r:id="rId132"/>
    <p:sldId id="327" r:id="rId133"/>
    <p:sldId id="329" r:id="rId134"/>
    <p:sldId id="330" r:id="rId135"/>
    <p:sldId id="577" r:id="rId136"/>
    <p:sldId id="328" r:id="rId137"/>
    <p:sldId id="420" r:id="rId138"/>
    <p:sldId id="575" r:id="rId139"/>
    <p:sldId id="576" r:id="rId140"/>
    <p:sldId id="507" r:id="rId141"/>
    <p:sldId id="333" r:id="rId142"/>
    <p:sldId id="335" r:id="rId143"/>
    <p:sldId id="591" r:id="rId144"/>
    <p:sldId id="339" r:id="rId145"/>
    <p:sldId id="337" r:id="rId146"/>
    <p:sldId id="505" r:id="rId147"/>
    <p:sldId id="506" r:id="rId148"/>
    <p:sldId id="508" r:id="rId149"/>
    <p:sldId id="504" r:id="rId150"/>
    <p:sldId id="338" r:id="rId151"/>
    <p:sldId id="341" r:id="rId152"/>
    <p:sldId id="344" r:id="rId153"/>
    <p:sldId id="347" r:id="rId154"/>
    <p:sldId id="346" r:id="rId155"/>
    <p:sldId id="343" r:id="rId156"/>
    <p:sldId id="350" r:id="rId157"/>
    <p:sldId id="521" r:id="rId158"/>
    <p:sldId id="523" r:id="rId159"/>
    <p:sldId id="509" r:id="rId160"/>
    <p:sldId id="348" r:id="rId161"/>
    <p:sldId id="349" r:id="rId162"/>
    <p:sldId id="421" r:id="rId163"/>
    <p:sldId id="526" r:id="rId164"/>
    <p:sldId id="525" r:id="rId165"/>
    <p:sldId id="510" r:id="rId166"/>
    <p:sldId id="409" r:id="rId167"/>
    <p:sldId id="412" r:id="rId168"/>
    <p:sldId id="410" r:id="rId169"/>
    <p:sldId id="413" r:id="rId170"/>
    <p:sldId id="414" r:id="rId171"/>
    <p:sldId id="415" r:id="rId172"/>
    <p:sldId id="417" r:id="rId173"/>
    <p:sldId id="416" r:id="rId174"/>
    <p:sldId id="419" r:id="rId175"/>
    <p:sldId id="464" r:id="rId176"/>
    <p:sldId id="411" r:id="rId177"/>
    <p:sldId id="511" r:id="rId178"/>
    <p:sldId id="452" r:id="rId179"/>
    <p:sldId id="460" r:id="rId180"/>
    <p:sldId id="461" r:id="rId181"/>
    <p:sldId id="462" r:id="rId182"/>
    <p:sldId id="463" r:id="rId183"/>
    <p:sldId id="512" r:id="rId184"/>
    <p:sldId id="465" r:id="rId185"/>
    <p:sldId id="453" r:id="rId186"/>
    <p:sldId id="513" r:id="rId187"/>
    <p:sldId id="454" r:id="rId188"/>
    <p:sldId id="540" r:id="rId189"/>
    <p:sldId id="539" r:id="rId190"/>
    <p:sldId id="466" r:id="rId191"/>
    <p:sldId id="467" r:id="rId192"/>
    <p:sldId id="468" r:id="rId193"/>
    <p:sldId id="469" r:id="rId194"/>
    <p:sldId id="470" r:id="rId195"/>
    <p:sldId id="471" r:id="rId196"/>
    <p:sldId id="475" r:id="rId197"/>
    <p:sldId id="476" r:id="rId198"/>
    <p:sldId id="472" r:id="rId199"/>
    <p:sldId id="457" r:id="rId200"/>
    <p:sldId id="474" r:id="rId201"/>
    <p:sldId id="514" r:id="rId202"/>
    <p:sldId id="473" r:id="rId203"/>
    <p:sldId id="541" r:id="rId204"/>
    <p:sldId id="477" r:id="rId205"/>
    <p:sldId id="555" r:id="rId206"/>
    <p:sldId id="515" r:id="rId207"/>
    <p:sldId id="455" r:id="rId208"/>
    <p:sldId id="542" r:id="rId209"/>
    <p:sldId id="478" r:id="rId210"/>
    <p:sldId id="543" r:id="rId211"/>
    <p:sldId id="480" r:id="rId212"/>
    <p:sldId id="479" r:id="rId213"/>
    <p:sldId id="545" r:id="rId214"/>
    <p:sldId id="544" r:id="rId215"/>
    <p:sldId id="516" r:id="rId216"/>
    <p:sldId id="546" r:id="rId217"/>
    <p:sldId id="550" r:id="rId218"/>
    <p:sldId id="586" r:id="rId219"/>
    <p:sldId id="547" r:id="rId220"/>
    <p:sldId id="481" r:id="rId221"/>
    <p:sldId id="551" r:id="rId222"/>
    <p:sldId id="588" r:id="rId223"/>
    <p:sldId id="587" r:id="rId224"/>
    <p:sldId id="482" r:id="rId225"/>
    <p:sldId id="580" r:id="rId226"/>
    <p:sldId id="582" r:id="rId227"/>
    <p:sldId id="552" r:id="rId228"/>
    <p:sldId id="517" r:id="rId229"/>
    <p:sldId id="458" r:id="rId230"/>
    <p:sldId id="548" r:id="rId231"/>
    <p:sldId id="549" r:id="rId232"/>
    <p:sldId id="518" r:id="rId233"/>
    <p:sldId id="483" r:id="rId234"/>
    <p:sldId id="553" r:id="rId235"/>
    <p:sldId id="527" r:id="rId236"/>
    <p:sldId id="528" r:id="rId237"/>
    <p:sldId id="529" r:id="rId238"/>
    <p:sldId id="519" r:id="rId239"/>
    <p:sldId id="459" r:id="rId240"/>
    <p:sldId id="484" r:id="rId241"/>
    <p:sldId id="486" r:id="rId242"/>
    <p:sldId id="520" r:id="rId243"/>
    <p:sldId id="487" r:id="rId244"/>
    <p:sldId id="554" r:id="rId245"/>
    <p:sldId id="488" r:id="rId246"/>
    <p:sldId id="530" r:id="rId247"/>
    <p:sldId id="492" r:id="rId248"/>
    <p:sldId id="531" r:id="rId249"/>
    <p:sldId id="532" r:id="rId250"/>
    <p:sldId id="489" r:id="rId251"/>
    <p:sldId id="493" r:id="rId252"/>
    <p:sldId id="490" r:id="rId253"/>
    <p:sldId id="494" r:id="rId254"/>
    <p:sldId id="533" r:id="rId255"/>
    <p:sldId id="491" r:id="rId256"/>
    <p:sldId id="495" r:id="rId257"/>
    <p:sldId id="579" r:id="rId258"/>
    <p:sldId id="578" r:id="rId259"/>
    <p:sldId id="584" r:id="rId260"/>
    <p:sldId id="429" r:id="rId261"/>
    <p:sldId id="430" r:id="rId2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95"/>
            <p14:sldId id="396"/>
            <p14:sldId id="368"/>
            <p14:sldId id="369"/>
            <p14:sldId id="370"/>
            <p14:sldId id="371"/>
            <p14:sldId id="372"/>
            <p14:sldId id="373"/>
            <p14:sldId id="374"/>
            <p14:sldId id="375"/>
            <p14:sldId id="377"/>
            <p14:sldId id="585"/>
            <p14:sldId id="376"/>
            <p14:sldId id="378"/>
            <p14:sldId id="379"/>
            <p14:sldId id="380"/>
            <p14:sldId id="381"/>
            <p14:sldId id="382"/>
            <p14:sldId id="383"/>
            <p14:sldId id="384"/>
            <p14:sldId id="385"/>
          </p14:sldIdLst>
        </p14:section>
        <p14:section name="Data Types" id="{7A464A34-C952-4C33-853C-9D731FCAD405}">
          <p14:sldIdLst>
            <p14:sldId id="302"/>
            <p14:sldId id="301"/>
            <p14:sldId id="583"/>
            <p14:sldId id="534"/>
            <p14:sldId id="558"/>
            <p14:sldId id="422"/>
            <p14:sldId id="318"/>
            <p14:sldId id="557"/>
            <p14:sldId id="559"/>
            <p14:sldId id="304"/>
            <p14:sldId id="436"/>
            <p14:sldId id="319"/>
            <p14:sldId id="556"/>
            <p14:sldId id="560"/>
            <p14:sldId id="423"/>
            <p14:sldId id="437"/>
            <p14:sldId id="438"/>
            <p14:sldId id="320"/>
            <p14:sldId id="565"/>
            <p14:sldId id="561"/>
            <p14:sldId id="307"/>
            <p14:sldId id="439"/>
            <p14:sldId id="424"/>
            <p14:sldId id="425"/>
            <p14:sldId id="440"/>
            <p14:sldId id="426"/>
            <p14:sldId id="427"/>
            <p14:sldId id="496"/>
            <p14:sldId id="497"/>
            <p14:sldId id="562"/>
            <p14:sldId id="313"/>
            <p14:sldId id="314"/>
            <p14:sldId id="316"/>
            <p14:sldId id="441"/>
            <p14:sldId id="498"/>
            <p14:sldId id="500"/>
            <p14:sldId id="324"/>
            <p14:sldId id="397"/>
            <p14:sldId id="398"/>
            <p14:sldId id="399"/>
            <p14:sldId id="400"/>
            <p14:sldId id="401"/>
            <p14:sldId id="403"/>
            <p14:sldId id="404"/>
            <p14:sldId id="405"/>
            <p14:sldId id="589"/>
            <p14:sldId id="407"/>
            <p14:sldId id="408"/>
            <p14:sldId id="568"/>
            <p14:sldId id="569"/>
            <p14:sldId id="386"/>
            <p14:sldId id="387"/>
            <p14:sldId id="388"/>
            <p14:sldId id="389"/>
            <p14:sldId id="563"/>
            <p14:sldId id="390"/>
            <p14:sldId id="391"/>
            <p14:sldId id="392"/>
            <p14:sldId id="393"/>
            <p14:sldId id="570"/>
            <p14:sldId id="564"/>
            <p14:sldId id="431"/>
            <p14:sldId id="432"/>
            <p14:sldId id="451"/>
            <p14:sldId id="433"/>
            <p14:sldId id="435"/>
            <p14:sldId id="434"/>
            <p14:sldId id="394"/>
            <p14:sldId id="590"/>
            <p14:sldId id="317"/>
            <p14:sldId id="323"/>
            <p14:sldId id="326"/>
            <p14:sldId id="442"/>
            <p14:sldId id="443"/>
            <p14:sldId id="444"/>
            <p14:sldId id="446"/>
            <p14:sldId id="535"/>
            <p14:sldId id="536"/>
            <p14:sldId id="503"/>
            <p14:sldId id="332"/>
            <p14:sldId id="334"/>
            <p14:sldId id="571"/>
            <p14:sldId id="572"/>
            <p14:sldId id="445"/>
            <p14:sldId id="447"/>
            <p14:sldId id="537"/>
            <p14:sldId id="448"/>
            <p14:sldId id="450"/>
            <p14:sldId id="449"/>
            <p14:sldId id="538"/>
            <p14:sldId id="573"/>
            <p14:sldId id="574"/>
            <p14:sldId id="502"/>
            <p14:sldId id="327"/>
            <p14:sldId id="329"/>
            <p14:sldId id="330"/>
            <p14:sldId id="577"/>
            <p14:sldId id="328"/>
            <p14:sldId id="420"/>
            <p14:sldId id="575"/>
            <p14:sldId id="576"/>
            <p14:sldId id="507"/>
            <p14:sldId id="333"/>
            <p14:sldId id="335"/>
            <p14:sldId id="591"/>
            <p14:sldId id="339"/>
            <p14:sldId id="337"/>
            <p14:sldId id="505"/>
            <p14:sldId id="506"/>
            <p14:sldId id="508"/>
            <p14:sldId id="504"/>
            <p14:sldId id="338"/>
            <p14:sldId id="341"/>
            <p14:sldId id="344"/>
            <p14:sldId id="347"/>
            <p14:sldId id="346"/>
            <p14:sldId id="343"/>
            <p14:sldId id="350"/>
            <p14:sldId id="521"/>
            <p14:sldId id="523"/>
            <p14:sldId id="509"/>
            <p14:sldId id="348"/>
            <p14:sldId id="349"/>
            <p14:sldId id="421"/>
            <p14:sldId id="526"/>
            <p14:sldId id="525"/>
            <p14:sldId id="510"/>
            <p14:sldId id="409"/>
            <p14:sldId id="412"/>
            <p14:sldId id="410"/>
            <p14:sldId id="413"/>
            <p14:sldId id="414"/>
            <p14:sldId id="415"/>
            <p14:sldId id="417"/>
            <p14:sldId id="416"/>
            <p14:sldId id="419"/>
            <p14:sldId id="464"/>
            <p14:sldId id="411"/>
            <p14:sldId id="511"/>
            <p14:sldId id="452"/>
            <p14:sldId id="460"/>
            <p14:sldId id="461"/>
            <p14:sldId id="462"/>
            <p14:sldId id="463"/>
            <p14:sldId id="512"/>
            <p14:sldId id="465"/>
            <p14:sldId id="453"/>
            <p14:sldId id="513"/>
            <p14:sldId id="454"/>
            <p14:sldId id="540"/>
            <p14:sldId id="539"/>
            <p14:sldId id="466"/>
            <p14:sldId id="467"/>
            <p14:sldId id="468"/>
            <p14:sldId id="469"/>
            <p14:sldId id="470"/>
            <p14:sldId id="471"/>
            <p14:sldId id="475"/>
            <p14:sldId id="476"/>
            <p14:sldId id="472"/>
            <p14:sldId id="457"/>
            <p14:sldId id="474"/>
            <p14:sldId id="514"/>
            <p14:sldId id="473"/>
            <p14:sldId id="541"/>
            <p14:sldId id="477"/>
            <p14:sldId id="555"/>
            <p14:sldId id="515"/>
            <p14:sldId id="455"/>
            <p14:sldId id="542"/>
            <p14:sldId id="478"/>
            <p14:sldId id="543"/>
            <p14:sldId id="480"/>
            <p14:sldId id="479"/>
            <p14:sldId id="545"/>
            <p14:sldId id="544"/>
            <p14:sldId id="516"/>
            <p14:sldId id="546"/>
            <p14:sldId id="550"/>
            <p14:sldId id="586"/>
            <p14:sldId id="547"/>
            <p14:sldId id="481"/>
            <p14:sldId id="551"/>
            <p14:sldId id="588"/>
            <p14:sldId id="587"/>
            <p14:sldId id="482"/>
            <p14:sldId id="580"/>
            <p14:sldId id="582"/>
            <p14:sldId id="552"/>
            <p14:sldId id="517"/>
            <p14:sldId id="458"/>
            <p14:sldId id="548"/>
            <p14:sldId id="549"/>
            <p14:sldId id="518"/>
            <p14:sldId id="483"/>
            <p14:sldId id="553"/>
            <p14:sldId id="527"/>
            <p14:sldId id="528"/>
            <p14:sldId id="529"/>
            <p14:sldId id="519"/>
            <p14:sldId id="459"/>
            <p14:sldId id="484"/>
            <p14:sldId id="486"/>
            <p14:sldId id="520"/>
            <p14:sldId id="487"/>
            <p14:sldId id="554"/>
            <p14:sldId id="488"/>
            <p14:sldId id="530"/>
            <p14:sldId id="492"/>
            <p14:sldId id="531"/>
            <p14:sldId id="532"/>
            <p14:sldId id="489"/>
            <p14:sldId id="493"/>
            <p14:sldId id="490"/>
            <p14:sldId id="494"/>
            <p14:sldId id="533"/>
            <p14:sldId id="491"/>
            <p14:sldId id="495"/>
            <p14:sldId id="579"/>
            <p14:sldId id="578"/>
            <p14:sldId id="584"/>
            <p14:sldId id="429"/>
            <p14:sldId id="43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00"/>
    <a:srgbClr val="080808"/>
    <a:srgbClr val="C4A174"/>
    <a:srgbClr val="008000"/>
    <a:srgbClr val="31383D"/>
    <a:srgbClr val="B6A17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46" autoAdjust="0"/>
    <p:restoredTop sz="72152" autoAdjust="0"/>
  </p:normalViewPr>
  <p:slideViewPr>
    <p:cSldViewPr>
      <p:cViewPr varScale="1">
        <p:scale>
          <a:sx n="84" d="100"/>
          <a:sy n="84" d="100"/>
        </p:scale>
        <p:origin x="1254" y="1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theme" Target="theme/theme1.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notesMaster" Target="notesMasters/notesMaster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presProps" Target="pres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E2B6A-6088-4E38-8C14-9D4C8D8E0C45}">
      <dsp:nvSpPr>
        <dsp:cNvPr id="0" name=""/>
        <dsp:cNvSpPr/>
      </dsp:nvSpPr>
      <dsp:spPr>
        <a:xfrm>
          <a:off x="1510934" y="1364"/>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Start</a:t>
          </a:r>
          <a:endParaRPr lang="en-US" sz="1700" kern="1200" dirty="0"/>
        </a:p>
      </dsp:txBody>
      <dsp:txXfrm>
        <a:off x="1522779" y="13209"/>
        <a:ext cx="1538321" cy="380714"/>
      </dsp:txXfrm>
    </dsp:sp>
    <dsp:sp modelId="{EBD957B8-5044-4437-8E69-192C1B73A0D1}">
      <dsp:nvSpPr>
        <dsp:cNvPr id="0" name=""/>
        <dsp:cNvSpPr/>
      </dsp:nvSpPr>
      <dsp:spPr>
        <a:xfrm rot="5400000">
          <a:off x="2216114" y="415879"/>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431044"/>
        <a:ext cx="109189" cy="106156"/>
      </dsp:txXfrm>
    </dsp:sp>
    <dsp:sp modelId="{394229BB-DC0E-43C1-AE25-86A595FF7AEE}">
      <dsp:nvSpPr>
        <dsp:cNvPr id="0" name=""/>
        <dsp:cNvSpPr/>
      </dsp:nvSpPr>
      <dsp:spPr>
        <a:xfrm>
          <a:off x="1510934" y="607971"/>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619816"/>
        <a:ext cx="1538321" cy="380714"/>
      </dsp:txXfrm>
    </dsp:sp>
    <dsp:sp modelId="{E9CCAF9B-4428-49D5-A531-3E4ED9DD8D36}">
      <dsp:nvSpPr>
        <dsp:cNvPr id="0" name=""/>
        <dsp:cNvSpPr/>
      </dsp:nvSpPr>
      <dsp:spPr>
        <a:xfrm rot="5400000">
          <a:off x="2216114" y="1022485"/>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037650"/>
        <a:ext cx="109189" cy="106156"/>
      </dsp:txXfrm>
    </dsp:sp>
    <dsp:sp modelId="{A74C78E4-8832-4C13-934B-AA751647A1C6}">
      <dsp:nvSpPr>
        <dsp:cNvPr id="0" name=""/>
        <dsp:cNvSpPr/>
      </dsp:nvSpPr>
      <dsp:spPr>
        <a:xfrm>
          <a:off x="1510934" y="1214577"/>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226422"/>
        <a:ext cx="1538321" cy="380714"/>
      </dsp:txXfrm>
    </dsp:sp>
    <dsp:sp modelId="{5D7DAF9D-6DD3-4180-A544-BA7A5F0447DD}">
      <dsp:nvSpPr>
        <dsp:cNvPr id="0" name=""/>
        <dsp:cNvSpPr/>
      </dsp:nvSpPr>
      <dsp:spPr>
        <a:xfrm rot="5400000">
          <a:off x="2216114" y="1629091"/>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644256"/>
        <a:ext cx="109189" cy="106156"/>
      </dsp:txXfrm>
    </dsp:sp>
    <dsp:sp modelId="{ADB7B8A9-F6E1-4FED-A7A6-24EC1EFB1EAB}">
      <dsp:nvSpPr>
        <dsp:cNvPr id="0" name=""/>
        <dsp:cNvSpPr/>
      </dsp:nvSpPr>
      <dsp:spPr>
        <a:xfrm>
          <a:off x="1510934" y="1821183"/>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833028"/>
        <a:ext cx="1538321" cy="380714"/>
      </dsp:txXfrm>
    </dsp:sp>
    <dsp:sp modelId="{7E8A4308-E336-4422-BC13-C1C779D43AAF}">
      <dsp:nvSpPr>
        <dsp:cNvPr id="0" name=""/>
        <dsp:cNvSpPr/>
      </dsp:nvSpPr>
      <dsp:spPr>
        <a:xfrm rot="5400000">
          <a:off x="2216114" y="2235697"/>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250862"/>
        <a:ext cx="109189" cy="106156"/>
      </dsp:txXfrm>
    </dsp:sp>
    <dsp:sp modelId="{DD84BFB4-0252-4197-A95E-14458D33A13B}">
      <dsp:nvSpPr>
        <dsp:cNvPr id="0" name=""/>
        <dsp:cNvSpPr/>
      </dsp:nvSpPr>
      <dsp:spPr>
        <a:xfrm>
          <a:off x="1510934" y="2427789"/>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2439634"/>
        <a:ext cx="1538321" cy="380714"/>
      </dsp:txXfrm>
    </dsp:sp>
    <dsp:sp modelId="{CBA859AF-B4D2-4B6C-9BE6-10B45B364C82}">
      <dsp:nvSpPr>
        <dsp:cNvPr id="0" name=""/>
        <dsp:cNvSpPr/>
      </dsp:nvSpPr>
      <dsp:spPr>
        <a:xfrm rot="5400000">
          <a:off x="2216114" y="2842304"/>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857469"/>
        <a:ext cx="109189" cy="106156"/>
      </dsp:txXfrm>
    </dsp:sp>
    <dsp:sp modelId="{59035E21-6807-4867-98C2-36089ED27B58}">
      <dsp:nvSpPr>
        <dsp:cNvPr id="0" name=""/>
        <dsp:cNvSpPr/>
      </dsp:nvSpPr>
      <dsp:spPr>
        <a:xfrm>
          <a:off x="1510934" y="3034396"/>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Finish</a:t>
          </a:r>
          <a:endParaRPr lang="en-US" sz="1700" kern="1200" dirty="0"/>
        </a:p>
      </dsp:txBody>
      <dsp:txXfrm>
        <a:off x="1522779" y="3046241"/>
        <a:ext cx="1538321" cy="38071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24/02/2016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25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a:t>
            </a:fld>
            <a:endParaRPr lang="en-GB" dirty="0"/>
          </a:p>
        </p:txBody>
      </p:sp>
    </p:spTree>
    <p:extLst>
      <p:ext uri="{BB962C8B-B14F-4D97-AF65-F5344CB8AC3E}">
        <p14:creationId xmlns:p14="http://schemas.microsoft.com/office/powerpoint/2010/main" val="3451032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r>
              <a:rPr lang="en-US" dirty="0" smtClean="0"/>
              <a:t>:</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122</a:t>
            </a:fld>
            <a:endParaRPr lang="en-GB" dirty="0"/>
          </a:p>
        </p:txBody>
      </p:sp>
    </p:spTree>
    <p:extLst>
      <p:ext uri="{BB962C8B-B14F-4D97-AF65-F5344CB8AC3E}">
        <p14:creationId xmlns:p14="http://schemas.microsoft.com/office/powerpoint/2010/main" val="214613670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efficiently</a:t>
            </a:r>
            <a:r>
              <a:rPr lang="en-GB" baseline="0" dirty="0" smtClean="0"/>
              <a:t> manage resource usage, variable availability is limited to the </a:t>
            </a:r>
            <a:r>
              <a:rPr lang="en-GB" i="1" baseline="0" dirty="0" smtClean="0"/>
              <a:t>scope</a:t>
            </a:r>
            <a:r>
              <a:rPr lang="en-GB" i="0" baseline="0" dirty="0" smtClean="0"/>
              <a:t> in which they are defined. </a:t>
            </a:r>
            <a:r>
              <a:rPr lang="en-GB" i="0" baseline="0" dirty="0" smtClean="0"/>
              <a:t>This is a separate area for variables created for each function when it executes. Variables declared in the function are only accessible to code within the same function scope, although they can be returned to calling code.</a:t>
            </a:r>
          </a:p>
          <a:p>
            <a:endParaRPr lang="en-GB" i="0" baseline="0" dirty="0" smtClean="0"/>
          </a:p>
          <a:p>
            <a:r>
              <a:rPr lang="en-GB" dirty="0" smtClean="0"/>
              <a:t>Scopes</a:t>
            </a:r>
            <a:r>
              <a:rPr lang="en-GB" baseline="0" dirty="0" smtClean="0"/>
              <a:t> exist for as long as their parent function is running, and are disposed when the function ceases in order to conserve memory.</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123</a:t>
            </a:fld>
            <a:endParaRPr lang="en-GB" dirty="0"/>
          </a:p>
        </p:txBody>
      </p:sp>
    </p:spTree>
    <p:extLst>
      <p:ext uri="{BB962C8B-B14F-4D97-AF65-F5344CB8AC3E}">
        <p14:creationId xmlns:p14="http://schemas.microsoft.com/office/powerpoint/2010/main" val="78540208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Globals</a:t>
            </a:r>
            <a:endParaRPr lang="en-GB" b="0" dirty="0" smtClean="0"/>
          </a:p>
          <a:p>
            <a:endParaRPr lang="en-GB" b="0" dirty="0" smtClean="0"/>
          </a:p>
          <a:p>
            <a:r>
              <a:rPr lang="en-GB" b="0" dirty="0" err="1" smtClean="0"/>
              <a:t>Globals</a:t>
            </a:r>
            <a:r>
              <a:rPr lang="en-GB" b="0" baseline="0" dirty="0" smtClean="0"/>
              <a:t> in the form of immutable constants are useful for providing parameters and other data to other classes that might </a:t>
            </a:r>
            <a:r>
              <a:rPr lang="en-GB" b="0" baseline="0" dirty="0" smtClean="0"/>
              <a:t>be </a:t>
            </a:r>
            <a:r>
              <a:rPr lang="en-GB" b="0" baseline="0" dirty="0" smtClean="0"/>
              <a:t>trying to call the containing class. However, mutable </a:t>
            </a:r>
            <a:r>
              <a:rPr lang="en-GB" b="0" baseline="0" dirty="0" err="1" smtClean="0"/>
              <a:t>globals</a:t>
            </a:r>
            <a:r>
              <a:rPr lang="en-GB" b="0" baseline="0" dirty="0" smtClean="0"/>
              <a:t> are dangerous since they can be </a:t>
            </a:r>
            <a:r>
              <a:rPr lang="en-GB" b="0" baseline="0" dirty="0" smtClean="0"/>
              <a:t>changed by </a:t>
            </a:r>
            <a:r>
              <a:rPr lang="en-GB" b="0" baseline="0" dirty="0" smtClean="0"/>
              <a:t>external classes with unpredictable and usually undesirable consequences.</a:t>
            </a:r>
          </a:p>
          <a:p>
            <a:endParaRPr lang="en-GB" b="0" baseline="0" dirty="0" smtClean="0"/>
          </a:p>
          <a:p>
            <a:r>
              <a:rPr lang="en-GB" b="1" baseline="0" dirty="0" smtClean="0"/>
              <a:t>Locals</a:t>
            </a:r>
            <a:endParaRPr lang="en-GB" b="0" baseline="0" dirty="0" smtClean="0"/>
          </a:p>
          <a:p>
            <a:endParaRPr lang="en-GB" b="0" baseline="0" dirty="0" smtClean="0"/>
          </a:p>
          <a:p>
            <a:r>
              <a:rPr lang="en-GB" b="0" baseline="0" dirty="0" smtClean="0"/>
              <a:t>Cleaning up local variables when a function scope exits is beneficial because it frees memory for other processes. When we are writing smaller programs, this is not so important, but in larger applications or when running on a very limited platform this can be a significant consideration.</a:t>
            </a:r>
            <a:endParaRPr lang="en-GB" b="1"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124</a:t>
            </a:fld>
            <a:endParaRPr lang="en-GB" dirty="0"/>
          </a:p>
        </p:txBody>
      </p:sp>
    </p:spTree>
    <p:extLst>
      <p:ext uri="{BB962C8B-B14F-4D97-AF65-F5344CB8AC3E}">
        <p14:creationId xmlns:p14="http://schemas.microsoft.com/office/powerpoint/2010/main" val="352161523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doesn’t distinguish</a:t>
            </a:r>
            <a:r>
              <a:rPr lang="en-GB" baseline="0" dirty="0" smtClean="0"/>
              <a:t> between global variables and constants; there’s no way to make a variable immutable. Note this is not the same as a tuple; the tuple itself might be immutable but the variable pointing to it can be assigned another </a:t>
            </a:r>
            <a:r>
              <a:rPr lang="en-GB" baseline="0" dirty="0" smtClean="0"/>
              <a:t>value.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128</a:t>
            </a:fld>
            <a:endParaRPr lang="en-GB" dirty="0"/>
          </a:p>
        </p:txBody>
      </p:sp>
    </p:spTree>
    <p:extLst>
      <p:ext uri="{BB962C8B-B14F-4D97-AF65-F5344CB8AC3E}">
        <p14:creationId xmlns:p14="http://schemas.microsoft.com/office/powerpoint/2010/main" val="163305884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130</a:t>
            </a:fld>
            <a:endParaRPr lang="en-GB" dirty="0"/>
          </a:p>
        </p:txBody>
      </p:sp>
    </p:spTree>
    <p:extLst>
      <p:ext uri="{BB962C8B-B14F-4D97-AF65-F5344CB8AC3E}">
        <p14:creationId xmlns:p14="http://schemas.microsoft.com/office/powerpoint/2010/main" val="861309973"/>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131</a:t>
            </a:fld>
            <a:endParaRPr lang="en-GB" dirty="0"/>
          </a:p>
        </p:txBody>
      </p:sp>
    </p:spTree>
    <p:extLst>
      <p:ext uri="{BB962C8B-B14F-4D97-AF65-F5344CB8AC3E}">
        <p14:creationId xmlns:p14="http://schemas.microsoft.com/office/powerpoint/2010/main" val="1573657087"/>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Libraries,</a:t>
            </a:r>
            <a:r>
              <a:rPr lang="en-GB" b="1" baseline="0" dirty="0" smtClean="0"/>
              <a:t> or Modules</a:t>
            </a:r>
            <a:endParaRPr lang="en-GB" b="1" dirty="0" smtClean="0"/>
          </a:p>
          <a:p>
            <a:endParaRPr lang="en-GB" dirty="0" smtClean="0"/>
          </a:p>
          <a:p>
            <a:r>
              <a:rPr lang="en-GB" dirty="0" smtClean="0"/>
              <a:t>When we are not using</a:t>
            </a:r>
            <a:r>
              <a:rPr lang="en-GB" baseline="0" dirty="0" smtClean="0"/>
              <a:t> the interactive interpreter, we place all our Python commands in a file with a .</a:t>
            </a:r>
            <a:r>
              <a:rPr lang="en-GB" baseline="0" dirty="0" err="1" smtClean="0"/>
              <a:t>py</a:t>
            </a:r>
            <a:r>
              <a:rPr lang="en-GB" baseline="0" dirty="0" smtClean="0"/>
              <a:t> extension and invoke it using the </a:t>
            </a:r>
            <a:r>
              <a:rPr lang="en-GB" i="1" baseline="0" dirty="0" smtClean="0"/>
              <a:t>python</a:t>
            </a:r>
            <a:r>
              <a:rPr lang="en-GB" i="0" baseline="0" dirty="0" smtClean="0"/>
              <a:t> command. These files, containing Python functions and statements, are called </a:t>
            </a:r>
            <a:r>
              <a:rPr lang="en-GB" i="1" baseline="0" dirty="0" smtClean="0"/>
              <a:t>modules</a:t>
            </a:r>
            <a:r>
              <a:rPr lang="en-GB" i="0" baseline="0" dirty="0" smtClean="0"/>
              <a:t>, and can be referenced and included by other files or modules.</a:t>
            </a:r>
          </a:p>
          <a:p>
            <a:endParaRPr lang="en-GB" i="0" baseline="0" dirty="0" smtClean="0"/>
          </a:p>
          <a:p>
            <a:r>
              <a:rPr lang="en-GB" i="0" baseline="0" dirty="0" smtClean="0"/>
              <a:t>As we move beyond simple programs into more complex applications, it becomes increasingly more useful to separate our code beyond the function level, grouping like functionality, behaviour, and application objects into modules. This allows us to provide functionality that is reusable throughout our application without needing to create massive monolithic source files that are difficult to read and debug.</a:t>
            </a:r>
          </a:p>
          <a:p>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132</a:t>
            </a:fld>
            <a:endParaRPr lang="en-GB" dirty="0"/>
          </a:p>
        </p:txBody>
      </p:sp>
    </p:spTree>
    <p:extLst>
      <p:ext uri="{BB962C8B-B14F-4D97-AF65-F5344CB8AC3E}">
        <p14:creationId xmlns:p14="http://schemas.microsoft.com/office/powerpoint/2010/main" val="367750777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Public</a:t>
            </a:r>
            <a:r>
              <a:rPr lang="en-GB" b="1" baseline="0" dirty="0" smtClean="0"/>
              <a:t> Libraries</a:t>
            </a:r>
            <a:endParaRPr lang="en-GB" b="0" baseline="0" dirty="0" smtClean="0"/>
          </a:p>
          <a:p>
            <a:endParaRPr lang="en-GB"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As you might expect, t</a:t>
            </a:r>
            <a:r>
              <a:rPr lang="en-GB" dirty="0" smtClean="0"/>
              <a:t>he concept of libraries of reusable code is one which is common to many programming languages</a:t>
            </a:r>
            <a:r>
              <a:rPr lang="en-GB" baseline="0" dirty="0" smtClean="0"/>
              <a:t> and the Internet holds many repositories of freely available code. Sites such as </a:t>
            </a:r>
            <a:r>
              <a:rPr lang="en-GB" baseline="0" dirty="0" err="1" smtClean="0"/>
              <a:t>Github</a:t>
            </a:r>
            <a:r>
              <a:rPr lang="en-GB" baseline="0" dirty="0" smtClean="0"/>
              <a:t> and </a:t>
            </a:r>
            <a:r>
              <a:rPr lang="en-GB" baseline="0" dirty="0" err="1" smtClean="0"/>
              <a:t>Bitbucket</a:t>
            </a:r>
            <a:r>
              <a:rPr lang="en-GB" baseline="0" dirty="0" smtClean="0"/>
              <a:t> allow users to create and maintain public code repositories, and many open source projects make use of these facilities to distribute their applications. In many cases, when attempting a task, there may already be a library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While this is very convenient, there are risks associated with using third-party code. One major concern is what we call ‘</a:t>
            </a:r>
            <a:r>
              <a:rPr lang="en-GB" i="1" baseline="0" dirty="0" smtClean="0"/>
              <a:t>black-boxing’</a:t>
            </a:r>
            <a:r>
              <a:rPr lang="en-GB" i="0" baseline="0" dirty="0" smtClean="0"/>
              <a:t>. When using third-party code, it is rare that a developer will take the time to read the source in its entirety and will instead rely upon reviews, comments and testing results to determine suitability. This results in code that takes an input, performs an operation, and then produces an output. Because we do not necessarily know what happens inside our downloaded code, we call it a black box – a mysterious object that produces output when we provide the correct input. If something goes wrong, we are usually left unable to fix it and must rely instead upon the original developer.</a:t>
            </a:r>
          </a:p>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This leads us to the second concern regarding third-party libraries in production code. When we have black-boxed some of our application, we then become dependant upon the original author for support unless we are willing to spend the time required to read and understand the source code and accept a burden of maintenance ourselves. This can be mitigated when selecting libraries by trying to ensure we only use those that are under active development with a responsive and supportive community.</a:t>
            </a:r>
          </a:p>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Finally, we must consider security. We do not know what, if any, security holes might be introduced by our third-party code, so we must take care to test those areas of our application thoroughly.</a:t>
            </a:r>
            <a:endParaRPr lang="en-GB"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133</a:t>
            </a:fld>
            <a:endParaRPr lang="en-GB" dirty="0"/>
          </a:p>
        </p:txBody>
      </p:sp>
    </p:spTree>
    <p:extLst>
      <p:ext uri="{BB962C8B-B14F-4D97-AF65-F5344CB8AC3E}">
        <p14:creationId xmlns:p14="http://schemas.microsoft.com/office/powerpoint/2010/main" val="3513662968"/>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Python</a:t>
            </a:r>
            <a:r>
              <a:rPr lang="en-GB" baseline="0" dirty="0" smtClean="0"/>
              <a:t> (and many other languages), declaring use of a library is as simple as providing the import keyword with the library name. In most cases this will be sufficient; if we wish to restrict our use to a defined subset of the library functions – perhaps due to memory or performance concerns – we can elect to selectively import functions using the </a:t>
            </a:r>
            <a:r>
              <a:rPr lang="en-GB" b="1" baseline="0" dirty="0" smtClean="0"/>
              <a:t>from</a:t>
            </a:r>
            <a:r>
              <a:rPr lang="en-GB" b="0" baseline="0" dirty="0" smtClean="0"/>
              <a:t> keyword.</a:t>
            </a:r>
          </a:p>
          <a:p>
            <a:endParaRPr lang="en-GB" b="0" baseline="0" dirty="0" smtClean="0"/>
          </a:p>
          <a:p>
            <a:r>
              <a:rPr lang="en-GB" b="0" baseline="0" dirty="0" smtClean="0"/>
              <a:t>Sometimes, we may wish to use a more friendly name or alias for the library, perhaps if it has a particularly long or unwieldy name. In this case, we can use the </a:t>
            </a:r>
            <a:r>
              <a:rPr lang="en-GB" b="1" baseline="0" dirty="0" smtClean="0"/>
              <a:t>as </a:t>
            </a:r>
            <a:r>
              <a:rPr lang="en-GB" b="0" baseline="0" dirty="0" smtClean="0"/>
              <a:t>keyword to define the alias to use.</a:t>
            </a:r>
          </a:p>
          <a:p>
            <a:endParaRPr lang="en-GB" b="0" baseline="0" dirty="0" smtClean="0"/>
          </a:p>
          <a:p>
            <a:r>
              <a:rPr lang="en-GB" b="0" baseline="0" dirty="0" smtClean="0"/>
              <a:t>Once we have imported the library, we can then reference it using either the full name, or the alias if we defined one, and dot notation to access the functions we require – for example, </a:t>
            </a:r>
            <a:r>
              <a:rPr lang="en-GB" b="1" baseline="0" dirty="0" err="1" smtClean="0"/>
              <a:t>aLib.aFunction</a:t>
            </a:r>
            <a:r>
              <a:rPr lang="en-GB" b="1" baseline="0" dirty="0" smtClean="0"/>
              <a:t>()</a:t>
            </a:r>
            <a:r>
              <a:rPr lang="en-GB" b="0" baseline="0" dirty="0" smtClean="0"/>
              <a:t> or, as with the last case in the example above, simply </a:t>
            </a:r>
            <a:r>
              <a:rPr lang="en-GB" b="1" baseline="0" dirty="0" err="1" smtClean="0"/>
              <a:t>myfunc</a:t>
            </a:r>
            <a:r>
              <a:rPr lang="en-GB" b="1" baseline="0" dirty="0" smtClean="0"/>
              <a:t>()</a:t>
            </a:r>
            <a:r>
              <a:rPr lang="en-GB" b="0" baseline="0" dirty="0" smtClean="0"/>
              <a:t>.</a:t>
            </a:r>
          </a:p>
          <a:p>
            <a:endParaRPr lang="en-GB" b="0" baseline="0" dirty="0" smtClean="0"/>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135</a:t>
            </a:fld>
            <a:endParaRPr lang="en-GB" dirty="0"/>
          </a:p>
        </p:txBody>
      </p:sp>
    </p:spTree>
    <p:extLst>
      <p:ext uri="{BB962C8B-B14F-4D97-AF65-F5344CB8AC3E}">
        <p14:creationId xmlns:p14="http://schemas.microsoft.com/office/powerpoint/2010/main" val="46897195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a:t>
            </a:r>
            <a:r>
              <a:rPr lang="en-GB" baseline="0" dirty="0" smtClean="0"/>
              <a:t> the example above, we can see that we have imported the </a:t>
            </a:r>
            <a:r>
              <a:rPr lang="en-GB" b="1" baseline="0" dirty="0" err="1" smtClean="0"/>
              <a:t>colored</a:t>
            </a:r>
            <a:r>
              <a:rPr lang="en-GB" b="0" baseline="0" dirty="0" smtClean="0"/>
              <a:t> and </a:t>
            </a:r>
            <a:r>
              <a:rPr lang="en-GB" b="1" baseline="0" dirty="0" err="1" smtClean="0"/>
              <a:t>cprint</a:t>
            </a:r>
            <a:r>
              <a:rPr lang="en-GB" b="0" baseline="0" dirty="0" smtClean="0"/>
              <a:t> functions from the </a:t>
            </a:r>
            <a:r>
              <a:rPr lang="en-GB" b="1" baseline="0" dirty="0" err="1" smtClean="0"/>
              <a:t>termcolor</a:t>
            </a:r>
            <a:r>
              <a:rPr lang="en-GB" b="0" baseline="0" dirty="0" smtClean="0"/>
              <a:t> library. This allows us to output coloured text to the console.</a:t>
            </a:r>
          </a:p>
          <a:p>
            <a:r>
              <a:rPr lang="en-GB" b="0" baseline="0" dirty="0" smtClean="0"/>
              <a:t>Once we have declared the import, we can easily reference the functions we require as though we had defined them ourselves.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136</a:t>
            </a:fld>
            <a:endParaRPr lang="en-GB" dirty="0"/>
          </a:p>
        </p:txBody>
      </p:sp>
    </p:spTree>
    <p:extLst>
      <p:ext uri="{BB962C8B-B14F-4D97-AF65-F5344CB8AC3E}">
        <p14:creationId xmlns:p14="http://schemas.microsoft.com/office/powerpoint/2010/main" val="3343594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137</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138</a:t>
            </a:fld>
            <a:endParaRPr lang="en-GB" dirty="0"/>
          </a:p>
        </p:txBody>
      </p:sp>
    </p:spTree>
    <p:extLst>
      <p:ext uri="{BB962C8B-B14F-4D97-AF65-F5344CB8AC3E}">
        <p14:creationId xmlns:p14="http://schemas.microsoft.com/office/powerpoint/2010/main" val="414663505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In</a:t>
            </a:r>
            <a:r>
              <a:rPr lang="en-GB" b="0" baseline="0" dirty="0" smtClean="0"/>
              <a:t> this solution, we create a list to hold our colour options, and a counter variable to indicate position in the list. Since a string is a list of characters, we can use the input string as an iterator in our </a:t>
            </a:r>
            <a:r>
              <a:rPr lang="en-GB" b="1" baseline="0" dirty="0" smtClean="0"/>
              <a:t>for</a:t>
            </a:r>
            <a:r>
              <a:rPr lang="en-GB" b="0" baseline="0" dirty="0" smtClean="0"/>
              <a:t> loop to run through each character and output it. We use our counter variable to determine which colour to use, increment it each time round the loop and reset it to zero when it get to the end of the list.</a:t>
            </a:r>
          </a:p>
          <a:p>
            <a:endParaRPr lang="en-GB" b="0" baseline="0" dirty="0" smtClean="0"/>
          </a:p>
          <a:p>
            <a:r>
              <a:rPr lang="en-GB" b="0" baseline="0" dirty="0" smtClean="0"/>
              <a:t>We could have chosen to randomly select a colour from the list, or perhaps supply a randomly generated RGB value. There are many solutions, all of which correctly fit the requirements.</a:t>
            </a:r>
          </a:p>
          <a:p>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139</a:t>
            </a:fld>
            <a:endParaRPr lang="en-GB" dirty="0"/>
          </a:p>
        </p:txBody>
      </p:sp>
    </p:spTree>
    <p:extLst>
      <p:ext uri="{BB962C8B-B14F-4D97-AF65-F5344CB8AC3E}">
        <p14:creationId xmlns:p14="http://schemas.microsoft.com/office/powerpoint/2010/main" val="3205593763"/>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140</a:t>
            </a:fld>
            <a:endParaRPr lang="en-GB" dirty="0"/>
          </a:p>
        </p:txBody>
      </p:sp>
    </p:spTree>
    <p:extLst>
      <p:ext uri="{BB962C8B-B14F-4D97-AF65-F5344CB8AC3E}">
        <p14:creationId xmlns:p14="http://schemas.microsoft.com/office/powerpoint/2010/main" val="3928290495"/>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Debugging</a:t>
            </a:r>
          </a:p>
          <a:p>
            <a:endParaRPr lang="en-GB" b="1" dirty="0" smtClean="0"/>
          </a:p>
          <a:p>
            <a:r>
              <a:rPr lang="en-GB" b="0" dirty="0" smtClean="0"/>
              <a:t>Inevitably,</a:t>
            </a:r>
            <a:r>
              <a:rPr lang="en-GB" b="0" baseline="0" dirty="0" smtClean="0"/>
              <a:t> your programs will contain errors; ‘Hello World’ is probably the only program practically guaranteed to be free from bugs. The ability to quickly identify and correct the cause of errors is very important to a programmer, especially when working under time constraints. </a:t>
            </a:r>
          </a:p>
          <a:p>
            <a:endParaRPr lang="en-GB" b="0" baseline="0" dirty="0" smtClean="0"/>
          </a:p>
          <a:p>
            <a:r>
              <a:rPr lang="en-GB" b="0" baseline="0" dirty="0" smtClean="0"/>
              <a:t>We generally classify bugs as follows:</a:t>
            </a:r>
            <a:endParaRPr lang="en-GB" b="0" dirty="0" smtClean="0"/>
          </a:p>
          <a:p>
            <a:endParaRPr lang="en-GB" b="1" dirty="0" smtClean="0"/>
          </a:p>
          <a:p>
            <a:pPr marL="171450" indent="-171450">
              <a:buFont typeface="Arial" panose="020B0604020202020204" pitchFamily="34" charset="0"/>
              <a:buChar char="•"/>
            </a:pPr>
            <a:r>
              <a:rPr lang="en-GB" b="0" dirty="0" smtClean="0"/>
              <a:t>Cosmetic Bugs</a:t>
            </a:r>
            <a:endParaRPr lang="en-GB" b="0" dirty="0" smtClean="0"/>
          </a:p>
          <a:p>
            <a:pPr marL="457200" lvl="1" indent="0">
              <a:buFont typeface="Arial" panose="020B0604020202020204" pitchFamily="34" charset="0"/>
              <a:buNone/>
            </a:pPr>
            <a:r>
              <a:rPr lang="en-GB" b="0" dirty="0" smtClean="0"/>
              <a:t>A problem with the appearance of the </a:t>
            </a:r>
            <a:r>
              <a:rPr lang="en-GB" b="0" dirty="0" smtClean="0"/>
              <a:t>software. Examples include a spelling or translation error, a misalignment or graphical components or a missing image.</a:t>
            </a:r>
          </a:p>
          <a:p>
            <a:pPr marL="457200" lvl="1" indent="0">
              <a:buFont typeface="Arial" panose="020B0604020202020204" pitchFamily="34" charset="0"/>
              <a:buNone/>
            </a:pPr>
            <a:endParaRPr lang="en-GB" b="0" dirty="0" smtClean="0"/>
          </a:p>
          <a:p>
            <a:pPr marL="171450" indent="-171450">
              <a:buFont typeface="Arial" panose="020B0604020202020204" pitchFamily="34" charset="0"/>
              <a:buChar char="•"/>
            </a:pPr>
            <a:r>
              <a:rPr lang="en-GB" b="0" dirty="0" smtClean="0"/>
              <a:t>Logica</a:t>
            </a:r>
            <a:r>
              <a:rPr lang="en-GB" b="0" baseline="0" dirty="0" smtClean="0"/>
              <a:t>l or Semantic </a:t>
            </a:r>
            <a:r>
              <a:rPr lang="en-GB" b="0" baseline="0" dirty="0" smtClean="0"/>
              <a:t>Bugs</a:t>
            </a:r>
            <a:endParaRPr lang="en-GB" b="0" baseline="0" dirty="0" smtClean="0"/>
          </a:p>
          <a:p>
            <a:pPr marL="457200" lvl="1" indent="0">
              <a:buFont typeface="Arial" panose="020B0604020202020204" pitchFamily="34" charset="0"/>
              <a:buNone/>
            </a:pPr>
            <a:r>
              <a:rPr lang="en-GB" b="0" dirty="0" smtClean="0"/>
              <a:t>The software works but produces unexpected </a:t>
            </a:r>
            <a:r>
              <a:rPr lang="en-GB" b="0" dirty="0" smtClean="0"/>
              <a:t>results. Examples include</a:t>
            </a:r>
            <a:r>
              <a:rPr lang="en-GB" b="0" baseline="0" dirty="0" smtClean="0"/>
              <a:t> an error in calculation, improper method call, or incorrect database access.</a:t>
            </a:r>
            <a:endParaRPr lang="en-GB" b="0" dirty="0" smtClean="0"/>
          </a:p>
          <a:p>
            <a:pPr marL="171450" indent="-171450">
              <a:buFont typeface="Arial" panose="020B0604020202020204" pitchFamily="34" charset="0"/>
              <a:buChar char="•"/>
            </a:pPr>
            <a:endParaRPr lang="en-GB" b="0" dirty="0" smtClean="0"/>
          </a:p>
          <a:p>
            <a:pPr marL="171450" indent="-171450">
              <a:buFont typeface="Arial" panose="020B0604020202020204" pitchFamily="34" charset="0"/>
              <a:buChar char="•"/>
            </a:pPr>
            <a:r>
              <a:rPr lang="en-GB" b="0" dirty="0" smtClean="0"/>
              <a:t>Runtime Bugs </a:t>
            </a:r>
          </a:p>
          <a:p>
            <a:pPr marL="457200" lvl="1" indent="0">
              <a:buFont typeface="Arial" panose="020B0604020202020204" pitchFamily="34" charset="0"/>
              <a:buNone/>
            </a:pPr>
            <a:r>
              <a:rPr lang="en-GB" b="0" dirty="0" smtClean="0"/>
              <a:t>Errors that cause the software to crash even though it compiles correctly or otherwise appears </a:t>
            </a:r>
            <a:r>
              <a:rPr lang="en-GB" b="0" dirty="0" smtClean="0"/>
              <a:t>ok. Examples include an</a:t>
            </a:r>
            <a:r>
              <a:rPr lang="en-GB" b="0" baseline="0" dirty="0" smtClean="0"/>
              <a:t> improper type operation or mutation or an unhandled exception.</a:t>
            </a:r>
            <a:endParaRPr lang="en-GB" b="0" dirty="0" smtClean="0"/>
          </a:p>
          <a:p>
            <a:endParaRPr lang="en-GB" b="1" dirty="0" smtClean="0"/>
          </a:p>
          <a:p>
            <a:endParaRPr lang="en-GB" b="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141</a:t>
            </a:fld>
            <a:endParaRPr lang="en-GB" dirty="0"/>
          </a:p>
        </p:txBody>
      </p:sp>
    </p:spTree>
    <p:extLst>
      <p:ext uri="{BB962C8B-B14F-4D97-AF65-F5344CB8AC3E}">
        <p14:creationId xmlns:p14="http://schemas.microsoft.com/office/powerpoint/2010/main" val="4067949673"/>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Fortunately</a:t>
            </a:r>
            <a:r>
              <a:rPr lang="en-GB" baseline="0" dirty="0" smtClean="0"/>
              <a:t> there are many tools available to us when it comes to preventing, identifying and correcting bugs. First and foremost is testing. There are many libraries providing test frameworks for various languages. These libraries allow us to write code to execute and test code in our application against predefined data as compare against expected results. If we ensure we write comprehensive tests for our code, we will be able to assert a level of confidence about the reliability of our application. Examples of test frameworks include </a:t>
            </a:r>
            <a:r>
              <a:rPr lang="en-GB" baseline="0" dirty="0" err="1" smtClean="0"/>
              <a:t>JUnit</a:t>
            </a:r>
            <a:r>
              <a:rPr lang="en-GB" baseline="0" dirty="0" smtClean="0"/>
              <a:t> for Java, </a:t>
            </a:r>
            <a:r>
              <a:rPr lang="en-GB" baseline="0" dirty="0" err="1" smtClean="0"/>
              <a:t>JSLint</a:t>
            </a:r>
            <a:r>
              <a:rPr lang="en-GB" baseline="0" dirty="0" smtClean="0"/>
              <a:t>/</a:t>
            </a:r>
            <a:r>
              <a:rPr lang="en-GB" baseline="0" dirty="0" err="1" smtClean="0"/>
              <a:t>JSHint</a:t>
            </a:r>
            <a:r>
              <a:rPr lang="en-GB" baseline="0" dirty="0" smtClean="0"/>
              <a:t> for </a:t>
            </a:r>
            <a:r>
              <a:rPr lang="en-GB" baseline="0" dirty="0" err="1" smtClean="0"/>
              <a:t>Javascript</a:t>
            </a:r>
            <a:r>
              <a:rPr lang="en-GB" baseline="0" dirty="0" smtClean="0"/>
              <a:t> or </a:t>
            </a:r>
            <a:r>
              <a:rPr lang="en-GB" baseline="0" dirty="0" err="1" smtClean="0"/>
              <a:t>PyUnit</a:t>
            </a:r>
            <a:r>
              <a:rPr lang="en-GB" baseline="0" dirty="0" smtClean="0"/>
              <a:t> for Python.</a:t>
            </a:r>
          </a:p>
          <a:p>
            <a:endParaRPr lang="en-GB" baseline="0" dirty="0" smtClean="0"/>
          </a:p>
          <a:p>
            <a:r>
              <a:rPr lang="en-GB" baseline="0" dirty="0" smtClean="0"/>
              <a:t>Once a bug has been identified in our software, the next most important thing for us as programmers is the ability to duplicate and observe the behaviour. It is extremely difficult to correct a bug by simple code inspection in any but the most simple cases, so being able to actually observe the error happening is critical. When reporting a bug to a fellow programmer, it is important to include as much relevant information as possible, including the steps taken to replicate the error. Intermittent bugs have been the bane of many a programmer.</a:t>
            </a:r>
          </a:p>
          <a:p>
            <a:endParaRPr lang="en-GB" baseline="0" dirty="0" smtClean="0"/>
          </a:p>
          <a:p>
            <a:r>
              <a:rPr lang="en-GB" baseline="0" dirty="0" smtClean="0"/>
              <a:t>Once we have a verified, replicable bug we can attempt to identify the cause of the error. The most basic weapon in our armoury is the humble console. We can introduce code to output the value of key variables during the process, and observe what happens. For simple applications, the </a:t>
            </a:r>
            <a:r>
              <a:rPr lang="en-GB" b="1" baseline="0" dirty="0" smtClean="0"/>
              <a:t>print</a:t>
            </a:r>
            <a:r>
              <a:rPr lang="en-GB" b="0" baseline="0" dirty="0" smtClean="0"/>
              <a:t> statement may suffice, however there are freely available logging libraries that are more suitable for use in larger applications.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142</a:t>
            </a:fld>
            <a:endParaRPr lang="en-GB" dirty="0"/>
          </a:p>
        </p:txBody>
      </p:sp>
    </p:spTree>
    <p:extLst>
      <p:ext uri="{BB962C8B-B14F-4D97-AF65-F5344CB8AC3E}">
        <p14:creationId xmlns:p14="http://schemas.microsoft.com/office/powerpoint/2010/main" val="998371834"/>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Often (and</a:t>
            </a:r>
            <a:r>
              <a:rPr lang="en-GB" baseline="0" dirty="0" smtClean="0"/>
              <a:t> especially in the case of runtime errors) we will receive a stack trace with which to work. This is output generated by the compiler or interpreter which shows the series of errors caused – or stack – by our code. We can see how the error propagates from our code up through our language internals until it is surfaced and breaks our program. These are usually extremely useful because they will indicate the precise method or even line of code that was responsible for the error, and allows us to very quickly focus our efforts.</a:t>
            </a:r>
          </a:p>
          <a:p>
            <a:endParaRPr lang="en-GB" baseline="0" dirty="0" smtClean="0"/>
          </a:p>
          <a:p>
            <a:r>
              <a:rPr lang="en-GB" baseline="0" dirty="0" smtClean="0"/>
              <a:t>Finally, and perhaps our most valuable tool, is the instrumentation provided to us by our IDE. Many IDEs include tools to connect to running instances of our code and inspect variables and program state live as the program executes. We can pause execution at specific stages, called breakpoints, or we can even ‘step into’ function calls to inspect the code that occurs there. In this way, we can precisely determine and correct the cause of the problem.</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143</a:t>
            </a:fld>
            <a:endParaRPr lang="en-GB" dirty="0"/>
          </a:p>
        </p:txBody>
      </p:sp>
    </p:spTree>
    <p:extLst>
      <p:ext uri="{BB962C8B-B14F-4D97-AF65-F5344CB8AC3E}">
        <p14:creationId xmlns:p14="http://schemas.microsoft.com/office/powerpoint/2010/main" val="3199309868"/>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o</a:t>
            </a:r>
            <a:r>
              <a:rPr lang="en-GB" dirty="0" smtClean="0"/>
              <a:t>ur cosmetic</a:t>
            </a:r>
            <a:r>
              <a:rPr lang="en-GB" baseline="0" dirty="0" smtClean="0"/>
              <a:t> bug is simply a case of correcting some spelling errors and is easily fixed. Our logical bug, though is perhaps not immediately apparent; our </a:t>
            </a:r>
            <a:r>
              <a:rPr lang="en-GB" b="1" baseline="0" dirty="0" smtClean="0"/>
              <a:t>for</a:t>
            </a:r>
            <a:r>
              <a:rPr lang="en-GB" b="0" baseline="0" dirty="0" smtClean="0"/>
              <a:t> loop will run, but will not produce the expected output because the </a:t>
            </a:r>
            <a:r>
              <a:rPr lang="en-GB" b="1" baseline="0" dirty="0" smtClean="0"/>
              <a:t>range</a:t>
            </a:r>
            <a:r>
              <a:rPr lang="en-GB" b="0" baseline="0" dirty="0" smtClean="0"/>
              <a:t> begins at index 1 rather than 0, excluding the first element in the list.</a:t>
            </a:r>
          </a:p>
          <a:p>
            <a:endParaRPr lang="en-GB" b="0" baseline="0" dirty="0" smtClean="0"/>
          </a:p>
          <a:p>
            <a:r>
              <a:rPr lang="en-GB" b="0" baseline="0" dirty="0" smtClean="0"/>
              <a:t>Our runtime bug is less obvious. What will happen when the </a:t>
            </a:r>
            <a:r>
              <a:rPr lang="en-GB" b="1" baseline="0" dirty="0" smtClean="0"/>
              <a:t>while </a:t>
            </a:r>
            <a:r>
              <a:rPr lang="en-GB" b="0" baseline="0" dirty="0" smtClean="0"/>
              <a:t>loop attempts to calculate the total?</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144</a:t>
            </a:fld>
            <a:endParaRPr lang="en-GB" dirty="0"/>
          </a:p>
        </p:txBody>
      </p:sp>
    </p:spTree>
    <p:extLst>
      <p:ext uri="{BB962C8B-B14F-4D97-AF65-F5344CB8AC3E}">
        <p14:creationId xmlns:p14="http://schemas.microsoft.com/office/powerpoint/2010/main" val="4112567624"/>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145</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2FD33D1-5F8B-45B7-9940-CBFFF9C06F51}" type="slidenum">
              <a:rPr lang="en-GB" smtClean="0"/>
              <a:t>147</a:t>
            </a:fld>
            <a:endParaRPr lang="en-GB" dirty="0"/>
          </a:p>
        </p:txBody>
      </p:sp>
    </p:spTree>
    <p:extLst>
      <p:ext uri="{BB962C8B-B14F-4D97-AF65-F5344CB8AC3E}">
        <p14:creationId xmlns:p14="http://schemas.microsoft.com/office/powerpoint/2010/main" val="834502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While there may</a:t>
            </a:r>
            <a:r>
              <a:rPr lang="en-GB" baseline="0" dirty="0" smtClean="0"/>
              <a:t> be a bewildering array of languages to choose from, all share common concepts such as the ability to store and compare values, or make decisions and affect application flow. This means that much of what you will learn is directly transferable from one language to another and in time you will find it relatively simple to pick up new languages.</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a:t>
            </a:fld>
            <a:endParaRPr lang="en-GB" dirty="0"/>
          </a:p>
        </p:txBody>
      </p:sp>
    </p:spTree>
    <p:extLst>
      <p:ext uri="{BB962C8B-B14F-4D97-AF65-F5344CB8AC3E}">
        <p14:creationId xmlns:p14="http://schemas.microsoft.com/office/powerpoint/2010/main" val="1435298041"/>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148</a:t>
            </a:fld>
            <a:endParaRPr lang="en-GB" dirty="0"/>
          </a:p>
        </p:txBody>
      </p:sp>
    </p:spTree>
    <p:extLst>
      <p:ext uri="{BB962C8B-B14F-4D97-AF65-F5344CB8AC3E}">
        <p14:creationId xmlns:p14="http://schemas.microsoft.com/office/powerpoint/2010/main" val="1871085814"/>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156</a:t>
            </a:fld>
            <a:endParaRPr lang="en-GB" dirty="0">
              <a:solidFill>
                <a:prstClr val="black"/>
              </a:solidFill>
            </a:endParaRPr>
          </a:p>
        </p:txBody>
      </p:sp>
    </p:spTree>
    <p:extLst>
      <p:ext uri="{BB962C8B-B14F-4D97-AF65-F5344CB8AC3E}">
        <p14:creationId xmlns:p14="http://schemas.microsoft.com/office/powerpoint/2010/main" val="207883666"/>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159</a:t>
            </a:fld>
            <a:endParaRPr lang="en-GB" dirty="0"/>
          </a:p>
        </p:txBody>
      </p:sp>
    </p:spTree>
    <p:extLst>
      <p:ext uri="{BB962C8B-B14F-4D97-AF65-F5344CB8AC3E}">
        <p14:creationId xmlns:p14="http://schemas.microsoft.com/office/powerpoint/2010/main" val="3842430298"/>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162</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165</a:t>
            </a:fld>
            <a:endParaRPr lang="en-GB" dirty="0"/>
          </a:p>
        </p:txBody>
      </p:sp>
    </p:spTree>
    <p:extLst>
      <p:ext uri="{BB962C8B-B14F-4D97-AF65-F5344CB8AC3E}">
        <p14:creationId xmlns:p14="http://schemas.microsoft.com/office/powerpoint/2010/main" val="1924247988"/>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174</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177</a:t>
            </a:fld>
            <a:endParaRPr lang="en-GB" dirty="0"/>
          </a:p>
        </p:txBody>
      </p:sp>
    </p:spTree>
    <p:extLst>
      <p:ext uri="{BB962C8B-B14F-4D97-AF65-F5344CB8AC3E}">
        <p14:creationId xmlns:p14="http://schemas.microsoft.com/office/powerpoint/2010/main" val="2048349532"/>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183</a:t>
            </a:fld>
            <a:endParaRPr lang="en-GB" dirty="0"/>
          </a:p>
        </p:txBody>
      </p:sp>
    </p:spTree>
    <p:extLst>
      <p:ext uri="{BB962C8B-B14F-4D97-AF65-F5344CB8AC3E}">
        <p14:creationId xmlns:p14="http://schemas.microsoft.com/office/powerpoint/2010/main" val="3899185534"/>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186</a:t>
            </a:fld>
            <a:endParaRPr lang="en-GB" dirty="0"/>
          </a:p>
        </p:txBody>
      </p:sp>
    </p:spTree>
    <p:extLst>
      <p:ext uri="{BB962C8B-B14F-4D97-AF65-F5344CB8AC3E}">
        <p14:creationId xmlns:p14="http://schemas.microsoft.com/office/powerpoint/2010/main" val="3899031492"/>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193</a:t>
            </a:fld>
            <a:endParaRPr lang="en-GB" dirty="0"/>
          </a:p>
        </p:txBody>
      </p:sp>
    </p:spTree>
    <p:extLst>
      <p:ext uri="{BB962C8B-B14F-4D97-AF65-F5344CB8AC3E}">
        <p14:creationId xmlns:p14="http://schemas.microsoft.com/office/powerpoint/2010/main" val="4894271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Python Interactive Interpreter</a:t>
            </a:r>
          </a:p>
          <a:p>
            <a:endParaRPr lang="en-GB" dirty="0" smtClean="0"/>
          </a:p>
          <a:p>
            <a:r>
              <a:rPr lang="en-GB" dirty="0" smtClean="0"/>
              <a:t>One of the convenient</a:t>
            </a:r>
            <a:r>
              <a:rPr lang="en-GB" baseline="0" dirty="0" smtClean="0"/>
              <a:t> facilities of Python is its Interactive Interpreter. When we run this, it supplies us with a command line where we can enter lines of code. They will be evaluated directly by the interpreter and executed. </a:t>
            </a:r>
          </a:p>
          <a:p>
            <a:endParaRPr lang="en-GB" baseline="0" dirty="0" smtClean="0"/>
          </a:p>
          <a:p>
            <a:r>
              <a:rPr lang="en-GB" baseline="0" dirty="0" smtClean="0"/>
              <a:t>Much like a regular command line, we can access our command history via the up and down arrow keys.</a:t>
            </a:r>
          </a:p>
          <a:p>
            <a:endParaRPr lang="en-GB" dirty="0" smtClean="0"/>
          </a:p>
          <a:p>
            <a:r>
              <a:rPr lang="en-GB" b="1" dirty="0" smtClean="0"/>
              <a:t>Python Interpreter</a:t>
            </a:r>
          </a:p>
          <a:p>
            <a:endParaRPr lang="en-GB" dirty="0" smtClean="0"/>
          </a:p>
          <a:p>
            <a:r>
              <a:rPr lang="en-GB" dirty="0" smtClean="0"/>
              <a:t>We can also</a:t>
            </a:r>
            <a:r>
              <a:rPr lang="en-GB" baseline="0" dirty="0" smtClean="0"/>
              <a:t> enter our Python commands into a saved text file. We can then supply the filename as an argument to the python command and the interpreter will execute the code in the file.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a:t>
            </a:fld>
            <a:endParaRPr lang="en-GB" dirty="0"/>
          </a:p>
        </p:txBody>
      </p:sp>
    </p:spTree>
    <p:extLst>
      <p:ext uri="{BB962C8B-B14F-4D97-AF65-F5344CB8AC3E}">
        <p14:creationId xmlns:p14="http://schemas.microsoft.com/office/powerpoint/2010/main" val="3951265539"/>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198</a:t>
            </a:fld>
            <a:endParaRPr lang="en-GB" dirty="0">
              <a:solidFill>
                <a:prstClr val="black"/>
              </a:solidFill>
            </a:endParaRPr>
          </a:p>
        </p:txBody>
      </p:sp>
    </p:spTree>
    <p:extLst>
      <p:ext uri="{BB962C8B-B14F-4D97-AF65-F5344CB8AC3E}">
        <p14:creationId xmlns:p14="http://schemas.microsoft.com/office/powerpoint/2010/main" val="179404040"/>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201</a:t>
            </a:fld>
            <a:endParaRPr lang="en-GB" dirty="0"/>
          </a:p>
        </p:txBody>
      </p:sp>
    </p:spTree>
    <p:extLst>
      <p:ext uri="{BB962C8B-B14F-4D97-AF65-F5344CB8AC3E}">
        <p14:creationId xmlns:p14="http://schemas.microsoft.com/office/powerpoint/2010/main" val="642956559"/>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205</a:t>
            </a:fld>
            <a:endParaRPr lang="en-GB" dirty="0"/>
          </a:p>
        </p:txBody>
      </p:sp>
    </p:spTree>
    <p:extLst>
      <p:ext uri="{BB962C8B-B14F-4D97-AF65-F5344CB8AC3E}">
        <p14:creationId xmlns:p14="http://schemas.microsoft.com/office/powerpoint/2010/main" val="3616870162"/>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206</a:t>
            </a:fld>
            <a:endParaRPr lang="en-GB" dirty="0"/>
          </a:p>
        </p:txBody>
      </p:sp>
    </p:spTree>
    <p:extLst>
      <p:ext uri="{BB962C8B-B14F-4D97-AF65-F5344CB8AC3E}">
        <p14:creationId xmlns:p14="http://schemas.microsoft.com/office/powerpoint/2010/main" val="939313183"/>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215</a:t>
            </a:fld>
            <a:endParaRPr lang="en-GB" dirty="0"/>
          </a:p>
        </p:txBody>
      </p:sp>
    </p:spTree>
    <p:extLst>
      <p:ext uri="{BB962C8B-B14F-4D97-AF65-F5344CB8AC3E}">
        <p14:creationId xmlns:p14="http://schemas.microsoft.com/office/powerpoint/2010/main" val="461884640"/>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217</a:t>
            </a:fld>
            <a:endParaRPr lang="en-GB" dirty="0"/>
          </a:p>
        </p:txBody>
      </p:sp>
    </p:spTree>
    <p:extLst>
      <p:ext uri="{BB962C8B-B14F-4D97-AF65-F5344CB8AC3E}">
        <p14:creationId xmlns:p14="http://schemas.microsoft.com/office/powerpoint/2010/main" val="170785600"/>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225</a:t>
            </a:fld>
            <a:endParaRPr lang="en-GB" dirty="0"/>
          </a:p>
        </p:txBody>
      </p:sp>
    </p:spTree>
    <p:extLst>
      <p:ext uri="{BB962C8B-B14F-4D97-AF65-F5344CB8AC3E}">
        <p14:creationId xmlns:p14="http://schemas.microsoft.com/office/powerpoint/2010/main" val="3346607424"/>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226</a:t>
            </a:fld>
            <a:endParaRPr lang="en-GB" dirty="0"/>
          </a:p>
        </p:txBody>
      </p:sp>
    </p:spTree>
    <p:extLst>
      <p:ext uri="{BB962C8B-B14F-4D97-AF65-F5344CB8AC3E}">
        <p14:creationId xmlns:p14="http://schemas.microsoft.com/office/powerpoint/2010/main" val="2206718858"/>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228</a:t>
            </a:fld>
            <a:endParaRPr lang="en-GB" dirty="0"/>
          </a:p>
        </p:txBody>
      </p:sp>
    </p:spTree>
    <p:extLst>
      <p:ext uri="{BB962C8B-B14F-4D97-AF65-F5344CB8AC3E}">
        <p14:creationId xmlns:p14="http://schemas.microsoft.com/office/powerpoint/2010/main" val="276954207"/>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232</a:t>
            </a:fld>
            <a:endParaRPr lang="en-GB" dirty="0"/>
          </a:p>
        </p:txBody>
      </p:sp>
    </p:spTree>
    <p:extLst>
      <p:ext uri="{BB962C8B-B14F-4D97-AF65-F5344CB8AC3E}">
        <p14:creationId xmlns:p14="http://schemas.microsoft.com/office/powerpoint/2010/main" val="32719047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will start in</a:t>
            </a:r>
            <a:r>
              <a:rPr lang="en-GB" baseline="0" dirty="0" smtClean="0"/>
              <a:t> time-honoured coder fashion with the traditional “Hello World” program. Simply create a text file as directed above and execute the command indicated.</a:t>
            </a:r>
          </a:p>
          <a:p>
            <a:endParaRPr lang="en-GB" baseline="0" dirty="0" smtClean="0"/>
          </a:p>
          <a:p>
            <a:r>
              <a:rPr lang="en-GB" baseline="0" dirty="0" smtClean="0"/>
              <a:t>The </a:t>
            </a:r>
            <a:r>
              <a:rPr lang="en-GB" i="1" baseline="0" dirty="0" smtClean="0"/>
              <a:t>.</a:t>
            </a:r>
            <a:r>
              <a:rPr lang="en-GB" i="1" baseline="0" dirty="0" err="1" smtClean="0"/>
              <a:t>py</a:t>
            </a:r>
            <a:r>
              <a:rPr lang="en-GB" i="0" baseline="0" dirty="0" smtClean="0"/>
              <a:t> extension of the file indicates that it is a Python program and can be run with the Python interpreter.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a:t>
            </a:fld>
            <a:endParaRPr lang="en-GB" dirty="0"/>
          </a:p>
        </p:txBody>
      </p:sp>
    </p:spTree>
    <p:extLst>
      <p:ext uri="{BB962C8B-B14F-4D97-AF65-F5344CB8AC3E}">
        <p14:creationId xmlns:p14="http://schemas.microsoft.com/office/powerpoint/2010/main" val="1763429325"/>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238</a:t>
            </a:fld>
            <a:endParaRPr lang="en-GB" dirty="0"/>
          </a:p>
        </p:txBody>
      </p:sp>
    </p:spTree>
    <p:extLst>
      <p:ext uri="{BB962C8B-B14F-4D97-AF65-F5344CB8AC3E}">
        <p14:creationId xmlns:p14="http://schemas.microsoft.com/office/powerpoint/2010/main" val="2274812437"/>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242</a:t>
            </a:fld>
            <a:endParaRPr lang="en-GB" dirty="0"/>
          </a:p>
        </p:txBody>
      </p:sp>
    </p:spTree>
    <p:extLst>
      <p:ext uri="{BB962C8B-B14F-4D97-AF65-F5344CB8AC3E}">
        <p14:creationId xmlns:p14="http://schemas.microsoft.com/office/powerpoint/2010/main" val="3183873480"/>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259</a:t>
            </a:fld>
            <a:endParaRPr lang="en-GB" dirty="0"/>
          </a:p>
        </p:txBody>
      </p:sp>
    </p:spTree>
    <p:extLst>
      <p:ext uri="{BB962C8B-B14F-4D97-AF65-F5344CB8AC3E}">
        <p14:creationId xmlns:p14="http://schemas.microsoft.com/office/powerpoint/2010/main" val="41307619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That’s great for outputting a fixed</a:t>
            </a:r>
            <a:r>
              <a:rPr lang="en-GB" baseline="0" dirty="0" smtClean="0"/>
              <a:t> message, but it’s not at all flexible. In order to make our program more useful, we are going to store a </a:t>
            </a:r>
            <a:r>
              <a:rPr lang="en-GB" i="1" baseline="0" dirty="0" smtClean="0"/>
              <a:t>value</a:t>
            </a:r>
            <a:r>
              <a:rPr lang="en-GB" i="0" baseline="0" dirty="0" smtClean="0"/>
              <a:t> in a </a:t>
            </a:r>
            <a:r>
              <a:rPr lang="en-GB" i="1" baseline="0" dirty="0" smtClean="0"/>
              <a:t>variable</a:t>
            </a:r>
            <a:r>
              <a:rPr lang="en-GB" i="0" baseline="0" dirty="0" smtClean="0"/>
              <a:t> and then output it. In Python, we can create a variable at any time simply by thinking of a name and assigning a value. This is called </a:t>
            </a:r>
            <a:r>
              <a:rPr lang="en-GB" i="1" baseline="0" dirty="0" smtClean="0"/>
              <a:t>variable declaration</a:t>
            </a:r>
            <a:r>
              <a:rPr lang="en-GB" i="0" baseline="0" dirty="0" smtClean="0"/>
              <a:t>. We will look at variables in more detail later.</a:t>
            </a:r>
          </a:p>
          <a:p>
            <a:endParaRPr lang="en-GB" i="0" baseline="0" dirty="0" smtClean="0"/>
          </a:p>
          <a:p>
            <a:r>
              <a:rPr lang="en-GB" i="0" baseline="0" dirty="0" smtClean="0"/>
              <a:t>On line two of our program, we add the contents of our variable to our </a:t>
            </a:r>
            <a:r>
              <a:rPr lang="en-GB" i="0" baseline="0" dirty="0" err="1" smtClean="0"/>
              <a:t>preset</a:t>
            </a:r>
            <a:r>
              <a:rPr lang="en-GB" i="0" baseline="0" dirty="0" smtClean="0"/>
              <a:t> word – we call a text value enclosed in quotes a </a:t>
            </a:r>
            <a:r>
              <a:rPr lang="en-GB" i="1" baseline="0" dirty="0" smtClean="0"/>
              <a:t>string</a:t>
            </a:r>
            <a:r>
              <a:rPr lang="en-GB" i="0" baseline="0" dirty="0" smtClean="0"/>
              <a:t> – and output it. It might seem nonsensical to “add” two pieces to text together, but this is a perfectly legitimate and normal operation in Python and many other languages. The interpreter or compiler does not care </a:t>
            </a:r>
            <a:r>
              <a:rPr lang="en-GB" i="1" baseline="0" dirty="0" smtClean="0"/>
              <a:t>what</a:t>
            </a:r>
            <a:r>
              <a:rPr lang="en-GB" i="0" baseline="0" dirty="0" smtClean="0"/>
              <a:t> they values are – they could be “apples” and “fish” and the program would work just the same – provided they are </a:t>
            </a:r>
            <a:r>
              <a:rPr lang="en-GB" i="1" baseline="0" dirty="0" smtClean="0"/>
              <a:t>compatible types</a:t>
            </a:r>
            <a:r>
              <a:rPr lang="en-GB" i="0" baseline="0" dirty="0" smtClean="0"/>
              <a: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a:t>
            </a:fld>
            <a:endParaRPr lang="en-GB" dirty="0"/>
          </a:p>
        </p:txBody>
      </p:sp>
    </p:spTree>
    <p:extLst>
      <p:ext uri="{BB962C8B-B14F-4D97-AF65-F5344CB8AC3E}">
        <p14:creationId xmlns:p14="http://schemas.microsoft.com/office/powerpoint/2010/main" val="451132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previous example, we “added” two</a:t>
            </a:r>
            <a:r>
              <a:rPr lang="en-GB" baseline="0" dirty="0" smtClean="0"/>
              <a:t> </a:t>
            </a:r>
            <a:r>
              <a:rPr lang="en-GB" i="0" baseline="0" dirty="0" smtClean="0"/>
              <a:t>string values together for output. Here we create another variable and add that on to the end of the string. We can add as many variables as we wish together provided the values are all of the same type.</a:t>
            </a:r>
          </a:p>
          <a:p>
            <a:endParaRPr lang="en-GB" i="0" baseline="0" dirty="0" smtClean="0"/>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22</a:t>
            </a:fld>
            <a:endParaRPr lang="en-GB" dirty="0"/>
          </a:p>
        </p:txBody>
      </p:sp>
    </p:spTree>
    <p:extLst>
      <p:ext uri="{BB962C8B-B14F-4D97-AF65-F5344CB8AC3E}">
        <p14:creationId xmlns:p14="http://schemas.microsoft.com/office/powerpoint/2010/main" val="26343997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correct</a:t>
            </a:r>
            <a:r>
              <a:rPr lang="en-GB" baseline="0" dirty="0" smtClean="0"/>
              <a:t> the error in the output of the previous example, we need to add a space to the string we are outputting. There are several ways we could do this; for example, we could simply add a space character between the two variables.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a:t>
            </a:fld>
            <a:endParaRPr lang="en-GB" dirty="0"/>
          </a:p>
        </p:txBody>
      </p:sp>
    </p:spTree>
    <p:extLst>
      <p:ext uri="{BB962C8B-B14F-4D97-AF65-F5344CB8AC3E}">
        <p14:creationId xmlns:p14="http://schemas.microsoft.com/office/powerpoint/2010/main" val="11832195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Or we could add a space to the end of the value in our first variable…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24</a:t>
            </a:fld>
            <a:endParaRPr lang="en-GB" dirty="0"/>
          </a:p>
        </p:txBody>
      </p:sp>
    </p:spTree>
    <p:extLst>
      <p:ext uri="{BB962C8B-B14F-4D97-AF65-F5344CB8AC3E}">
        <p14:creationId xmlns:p14="http://schemas.microsoft.com/office/powerpoint/2010/main" val="3656530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Or we could add a space to</a:t>
            </a:r>
            <a:r>
              <a:rPr lang="en-GB" baseline="0" dirty="0" smtClean="0"/>
              <a:t> the beginning of </a:t>
            </a:r>
            <a:r>
              <a:rPr lang="en-GB" dirty="0" smtClean="0"/>
              <a:t>the value in </a:t>
            </a:r>
            <a:r>
              <a:rPr lang="en-GB" baseline="0" dirty="0" smtClean="0"/>
              <a:t>our second variable.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25</a:t>
            </a:fld>
            <a:endParaRPr lang="en-GB" dirty="0"/>
          </a:p>
        </p:txBody>
      </p:sp>
    </p:spTree>
    <p:extLst>
      <p:ext uri="{BB962C8B-B14F-4D97-AF65-F5344CB8AC3E}">
        <p14:creationId xmlns:p14="http://schemas.microsoft.com/office/powerpoint/2010/main" val="3422448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a:t>
            </a:fld>
            <a:endParaRPr lang="en-GB" dirty="0"/>
          </a:p>
        </p:txBody>
      </p:sp>
    </p:spTree>
    <p:extLst>
      <p:ext uri="{BB962C8B-B14F-4D97-AF65-F5344CB8AC3E}">
        <p14:creationId xmlns:p14="http://schemas.microsoft.com/office/powerpoint/2010/main" val="15888202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provides us with many way</a:t>
            </a:r>
            <a:r>
              <a:rPr lang="en-GB" baseline="0" dirty="0" smtClean="0"/>
              <a:t>s to achieve the same result.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8446860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is no single </a:t>
            </a:r>
            <a:r>
              <a:rPr lang="en-GB" i="0" dirty="0" smtClean="0"/>
              <a:t>“right” solution.</a:t>
            </a:r>
            <a:r>
              <a:rPr lang="en-GB" i="0" baseline="0" dirty="0" smtClean="0"/>
              <a:t> There will be occasions when some may better than others depending on the what the objective or </a:t>
            </a:r>
            <a:r>
              <a:rPr lang="en-GB" i="1" baseline="0" dirty="0" smtClean="0"/>
              <a:t>use case</a:t>
            </a:r>
            <a:r>
              <a:rPr lang="en-GB" i="0" baseline="0" dirty="0" smtClean="0"/>
              <a:t> is, but most of the time it will be a matter of personal preference. Pick which approach is best for you, but try to be consistent, especially if you intend to share your code with others at some point.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27</a:t>
            </a:fld>
            <a:endParaRPr lang="en-GB" dirty="0"/>
          </a:p>
        </p:txBody>
      </p:sp>
    </p:spTree>
    <p:extLst>
      <p:ext uri="{BB962C8B-B14F-4D97-AF65-F5344CB8AC3E}">
        <p14:creationId xmlns:p14="http://schemas.microsoft.com/office/powerpoint/2010/main" val="25753969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Our ‘Hello World’ program from earlier showed</a:t>
            </a:r>
            <a:r>
              <a:rPr lang="en-GB" baseline="0" dirty="0" smtClean="0"/>
              <a:t> how we can store text values for use later, and how we can combine those values with others and output them. Unfortunately a program that can only ever output the same thing is not especially useful so we must consider how we can get input from the user into our program.</a:t>
            </a:r>
          </a:p>
          <a:p>
            <a:endParaRPr lang="en-GB" baseline="0" dirty="0" smtClean="0"/>
          </a:p>
          <a:p>
            <a:r>
              <a:rPr lang="en-GB" baseline="0" dirty="0" smtClean="0"/>
              <a:t>We can easily store a value in a variable using either of the two built-in functions available to Python, </a:t>
            </a:r>
            <a:r>
              <a:rPr lang="en-GB" b="1" baseline="0" dirty="0" smtClean="0"/>
              <a:t>input()</a:t>
            </a:r>
            <a:r>
              <a:rPr lang="en-GB" b="0" baseline="0" dirty="0" smtClean="0"/>
              <a:t> or </a:t>
            </a:r>
            <a:r>
              <a:rPr lang="en-GB" b="1" baseline="0" dirty="0" err="1" smtClean="0"/>
              <a:t>raw_input</a:t>
            </a:r>
            <a:r>
              <a:rPr lang="en-GB" b="1" baseline="0" dirty="0" smtClean="0"/>
              <a:t>()</a:t>
            </a:r>
            <a:r>
              <a:rPr lang="en-GB" b="0" baseline="0" dirty="0" smtClean="0"/>
              <a:t>.</a:t>
            </a:r>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28</a:t>
            </a:fld>
            <a:endParaRPr lang="en-GB" dirty="0"/>
          </a:p>
        </p:txBody>
      </p:sp>
    </p:spTree>
    <p:extLst>
      <p:ext uri="{BB962C8B-B14F-4D97-AF65-F5344CB8AC3E}">
        <p14:creationId xmlns:p14="http://schemas.microsoft.com/office/powerpoint/2010/main" val="7214633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raw_input</a:t>
            </a:r>
            <a:r>
              <a:rPr lang="en-GB" b="1" dirty="0" smtClean="0"/>
              <a:t>()</a:t>
            </a:r>
          </a:p>
          <a:p>
            <a:endParaRPr lang="en-GB" dirty="0" smtClean="0"/>
          </a:p>
          <a:p>
            <a:r>
              <a:rPr lang="en-GB" dirty="0" smtClean="0"/>
              <a:t>The</a:t>
            </a:r>
            <a:r>
              <a:rPr lang="en-GB" baseline="0" dirty="0" smtClean="0"/>
              <a:t> </a:t>
            </a:r>
            <a:r>
              <a:rPr lang="en-GB" baseline="0" dirty="0" err="1" smtClean="0"/>
              <a:t>raw_input</a:t>
            </a:r>
            <a:r>
              <a:rPr lang="en-GB" baseline="0" dirty="0" smtClean="0"/>
              <a:t> function is probably the most useful function for capturing user </a:t>
            </a:r>
            <a:r>
              <a:rPr lang="en-GB" baseline="0" dirty="0" smtClean="0"/>
              <a:t>data because it always returns a string value. While this means that when the programmer wants a value that isn’t a string – like a number – they must </a:t>
            </a:r>
            <a:r>
              <a:rPr lang="en-GB" i="0" baseline="0" dirty="0" smtClean="0"/>
              <a:t>convert or </a:t>
            </a:r>
            <a:r>
              <a:rPr lang="en-GB" i="1" baseline="0" dirty="0" smtClean="0"/>
              <a:t>cast</a:t>
            </a:r>
            <a:r>
              <a:rPr lang="en-GB" i="0" baseline="0" dirty="0" smtClean="0"/>
              <a:t> it to the type of value they require, </a:t>
            </a:r>
            <a:r>
              <a:rPr lang="en-GB" i="1" baseline="0" dirty="0" smtClean="0"/>
              <a:t>because</a:t>
            </a:r>
            <a:r>
              <a:rPr lang="en-GB" i="0" baseline="0" dirty="0" smtClean="0"/>
              <a:t> it always returns a string it requires less error handling to use.</a:t>
            </a:r>
            <a:r>
              <a:rPr lang="en-GB" baseline="0" dirty="0" smtClean="0"/>
              <a:t> </a:t>
            </a:r>
          </a:p>
          <a:p>
            <a:endParaRPr lang="en-GB" baseline="0" dirty="0" smtClean="0"/>
          </a:p>
          <a:p>
            <a:r>
              <a:rPr lang="en-GB" dirty="0" smtClean="0"/>
              <a:t>We can</a:t>
            </a:r>
            <a:r>
              <a:rPr lang="en-GB" baseline="0" dirty="0" smtClean="0"/>
              <a:t> supply a </a:t>
            </a:r>
            <a:r>
              <a:rPr lang="en-GB" b="0" i="0" baseline="0" dirty="0" smtClean="0"/>
              <a:t>string value as a </a:t>
            </a:r>
            <a:r>
              <a:rPr lang="en-GB" baseline="0" dirty="0" smtClean="0"/>
              <a:t>prompt for our user so they know what is expected of them as an </a:t>
            </a:r>
            <a:r>
              <a:rPr lang="en-GB" i="1" baseline="0" dirty="0" smtClean="0"/>
              <a:t>argument</a:t>
            </a:r>
            <a:r>
              <a:rPr lang="en-GB" i="0" baseline="0" dirty="0" smtClean="0"/>
              <a:t> to the </a:t>
            </a:r>
            <a:r>
              <a:rPr lang="en-GB" b="1" i="0" baseline="0" dirty="0" err="1" smtClean="0"/>
              <a:t>raw_input</a:t>
            </a:r>
            <a:r>
              <a:rPr lang="en-GB" b="1" i="0" baseline="0" dirty="0" smtClean="0"/>
              <a:t>()</a:t>
            </a:r>
            <a:r>
              <a:rPr lang="en-GB" b="0" i="0" baseline="0" dirty="0" smtClean="0"/>
              <a:t> call.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29</a:t>
            </a:fld>
            <a:endParaRPr lang="en-GB" dirty="0"/>
          </a:p>
        </p:txBody>
      </p:sp>
    </p:spTree>
    <p:extLst>
      <p:ext uri="{BB962C8B-B14F-4D97-AF65-F5344CB8AC3E}">
        <p14:creationId xmlns:p14="http://schemas.microsoft.com/office/powerpoint/2010/main" val="8976218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30</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Comments</a:t>
            </a:r>
            <a:endParaRPr lang="en-GB" b="0" dirty="0" smtClean="0"/>
          </a:p>
          <a:p>
            <a:endParaRPr lang="en-GB" b="0" dirty="0" smtClean="0"/>
          </a:p>
          <a:p>
            <a:r>
              <a:rPr lang="en-GB" b="0" dirty="0" smtClean="0"/>
              <a:t>For very small or simple programs, it’s often clear right away</a:t>
            </a:r>
            <a:r>
              <a:rPr lang="en-GB" b="0" baseline="0" dirty="0" smtClean="0"/>
              <a:t> what their purpose is and how they work. As our programs grow in complexity, however, it becomes necessary to document them. This is especially true when working with complex processes or </a:t>
            </a:r>
            <a:r>
              <a:rPr lang="en-GB" b="0" i="1" baseline="0" dirty="0" smtClean="0"/>
              <a:t>algorithms</a:t>
            </a:r>
            <a:r>
              <a:rPr lang="en-GB" b="0" i="0" baseline="0" dirty="0" smtClean="0"/>
              <a:t>, or on larger projects that are split across many files, or when we must collaborate with other programmers.</a:t>
            </a:r>
          </a:p>
          <a:p>
            <a:endParaRPr lang="en-GB" b="0" i="0" baseline="0" dirty="0" smtClean="0"/>
          </a:p>
          <a:p>
            <a:r>
              <a:rPr lang="en-GB" b="0" i="0" baseline="0" dirty="0" smtClean="0"/>
              <a:t>We can document our code by using specific characters to indicate that the following text is to be ignored by the compiler or interpreter. In most languages there are characters to indicate both single- and multi-line comments for when we want to explain more complex problems or for providing boilerplate text.</a:t>
            </a:r>
          </a:p>
          <a:p>
            <a:endParaRPr lang="en-GB" b="0" i="0" baseline="0" dirty="0" smtClean="0"/>
          </a:p>
          <a:p>
            <a:r>
              <a:rPr lang="en-GB" b="0" i="0" baseline="0" dirty="0" smtClean="0"/>
              <a:t>In addition to comments, when we are trying to make our code more readable or maintainable, it helps to make our code </a:t>
            </a:r>
            <a:r>
              <a:rPr lang="en-GB" b="0" i="1" baseline="0" dirty="0" smtClean="0"/>
              <a:t>self-documenting</a:t>
            </a:r>
            <a:r>
              <a:rPr lang="en-GB" b="0" i="0" baseline="0" dirty="0" smtClean="0"/>
              <a:t>. This means using variable and function names that indicate the purpose of the object they are describing; </a:t>
            </a:r>
            <a:r>
              <a:rPr lang="en-GB" b="1" i="0" baseline="0" dirty="0" smtClean="0"/>
              <a:t>a = </a:t>
            </a:r>
            <a:r>
              <a:rPr lang="en-GB" b="1" i="0" baseline="0" dirty="0" err="1" smtClean="0"/>
              <a:t>myFunc</a:t>
            </a:r>
            <a:r>
              <a:rPr lang="en-GB" b="1" i="0" baseline="0" dirty="0" smtClean="0"/>
              <a:t>(b)</a:t>
            </a:r>
            <a:r>
              <a:rPr lang="en-GB" b="0" i="0" baseline="0" dirty="0" smtClean="0"/>
              <a:t> tells us nothing, whereas </a:t>
            </a:r>
            <a:r>
              <a:rPr lang="en-GB" b="1" i="0" baseline="0" dirty="0" smtClean="0"/>
              <a:t>username = </a:t>
            </a:r>
            <a:r>
              <a:rPr lang="en-GB" b="1" i="0" baseline="0" dirty="0" err="1" smtClean="0"/>
              <a:t>getUserName</a:t>
            </a:r>
            <a:r>
              <a:rPr lang="en-GB" b="1" i="0" baseline="0" dirty="0" smtClean="0"/>
              <a:t>(</a:t>
            </a:r>
            <a:r>
              <a:rPr lang="en-GB" b="1" i="0" baseline="0" dirty="0" err="1" smtClean="0"/>
              <a:t>userGreeting</a:t>
            </a:r>
            <a:r>
              <a:rPr lang="en-GB" b="1" i="0" baseline="0" dirty="0" smtClean="0"/>
              <a:t>) </a:t>
            </a:r>
            <a:r>
              <a:rPr lang="en-GB" b="0" i="0" baseline="0" dirty="0" smtClean="0"/>
              <a:t>tells us right away what we should be expecting.</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32</a:t>
            </a:fld>
            <a:endParaRPr lang="en-GB" dirty="0"/>
          </a:p>
        </p:txBody>
      </p:sp>
    </p:spTree>
    <p:extLst>
      <p:ext uri="{BB962C8B-B14F-4D97-AF65-F5344CB8AC3E}">
        <p14:creationId xmlns:p14="http://schemas.microsoft.com/office/powerpoint/2010/main" val="39101427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Single Line Comments</a:t>
            </a:r>
            <a:endParaRPr lang="en-GB" b="0" dirty="0" smtClean="0"/>
          </a:p>
          <a:p>
            <a:endParaRPr lang="en-GB" b="0" dirty="0" smtClean="0"/>
          </a:p>
          <a:p>
            <a:r>
              <a:rPr lang="en-GB" b="0" dirty="0" smtClean="0"/>
              <a:t>Single line comments are useful</a:t>
            </a:r>
            <a:r>
              <a:rPr lang="en-GB" b="0" baseline="0" dirty="0" smtClean="0"/>
              <a:t> when we want to annotate a single line or small block of code. The comment be placed anywhere on the line – including at the end of a line of code – and any text after the symbol will be ignored by the interpreter.</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33</a:t>
            </a:fld>
            <a:endParaRPr lang="en-GB" dirty="0"/>
          </a:p>
        </p:txBody>
      </p:sp>
    </p:spTree>
    <p:extLst>
      <p:ext uri="{BB962C8B-B14F-4D97-AF65-F5344CB8AC3E}">
        <p14:creationId xmlns:p14="http://schemas.microsoft.com/office/powerpoint/2010/main" val="25690335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Multil</a:t>
            </a:r>
            <a:r>
              <a:rPr lang="en-GB" b="1" baseline="0" dirty="0" smtClean="0"/>
              <a:t>ine Comments</a:t>
            </a:r>
            <a:endParaRPr lang="en-GB" b="0" baseline="0" dirty="0" smtClean="0"/>
          </a:p>
          <a:p>
            <a:endParaRPr lang="en-GB" b="0" baseline="0" dirty="0" smtClean="0"/>
          </a:p>
          <a:p>
            <a:r>
              <a:rPr lang="en-GB" b="0" baseline="0" dirty="0" smtClean="0"/>
              <a:t>As mentioned previously, these are useful for long expository comments where the programmer wants to impart some complex information. These could be notes on how to use the following code correctly, or reasons for design decisions made that might affect use of the code being described. In corporate environments, it’s common to see multiline comments used to provide copyright and ownership information in proprietary code.</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41922488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Uncommented Code</a:t>
            </a:r>
            <a:endParaRPr lang="en-GB" b="0" dirty="0" smtClean="0"/>
          </a:p>
          <a:p>
            <a:endParaRPr lang="en-GB" b="0" dirty="0" smtClean="0"/>
          </a:p>
          <a:p>
            <a:r>
              <a:rPr lang="en-GB" b="0" dirty="0" smtClean="0"/>
              <a:t>We can read this simple</a:t>
            </a:r>
            <a:r>
              <a:rPr lang="en-GB" b="0" baseline="0" dirty="0" smtClean="0"/>
              <a:t> program and with a little work understand what it’s attempting to do. It takes us some time, though, and if we were intending to debug a problem, this might not even be the area or function we’re interested in.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35</a:t>
            </a:fld>
            <a:endParaRPr lang="en-GB" dirty="0"/>
          </a:p>
        </p:txBody>
      </p:sp>
    </p:spTree>
    <p:extLst>
      <p:ext uri="{BB962C8B-B14F-4D97-AF65-F5344CB8AC3E}">
        <p14:creationId xmlns:p14="http://schemas.microsoft.com/office/powerpoint/2010/main" val="15651984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Commented Code</a:t>
            </a:r>
            <a:endParaRPr lang="en-GB" b="0" dirty="0" smtClean="0"/>
          </a:p>
          <a:p>
            <a:endParaRPr lang="en-GB" b="0" dirty="0" smtClean="0"/>
          </a:p>
          <a:p>
            <a:r>
              <a:rPr lang="en-GB" b="0" dirty="0" smtClean="0"/>
              <a:t>After we have added comments,</a:t>
            </a:r>
            <a:r>
              <a:rPr lang="en-GB" b="0" baseline="0" dirty="0" smtClean="0"/>
              <a:t> the intended functionality is a lot clearer. We can see right away what each block of code is doing without having to read and think through each line. When we combine this with sensible and descriptive variable names, we have some clean, well-formatted and readable code.</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36</a:t>
            </a:fld>
            <a:endParaRPr lang="en-GB" dirty="0"/>
          </a:p>
        </p:txBody>
      </p:sp>
    </p:spTree>
    <p:extLst>
      <p:ext uri="{BB962C8B-B14F-4D97-AF65-F5344CB8AC3E}">
        <p14:creationId xmlns:p14="http://schemas.microsoft.com/office/powerpoint/2010/main" val="2534599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a:t>
            </a:r>
            <a:r>
              <a:rPr lang="en-US" b="0" baseline="0" dirty="0" smtClean="0">
                <a:solidFill>
                  <a:srgbClr val="FF0000"/>
                </a:solidFill>
              </a:rPr>
              <a:t>bulk </a:t>
            </a:r>
            <a:r>
              <a:rPr lang="en-US" b="0" baseline="0" dirty="0" smtClean="0">
                <a:solidFill>
                  <a:srgbClr val="FF0000"/>
                </a:solidFill>
              </a:rPr>
              <a:t>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37</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Variables</a:t>
            </a:r>
            <a:r>
              <a:rPr lang="en-GB" b="1" baseline="0" dirty="0" smtClean="0"/>
              <a:t> and Data Types</a:t>
            </a:r>
            <a:endParaRPr lang="en-GB" b="0" baseline="0" dirty="0" smtClean="0"/>
          </a:p>
          <a:p>
            <a:endParaRPr lang="en-GB" b="0" baseline="0" dirty="0" smtClean="0"/>
          </a:p>
          <a:p>
            <a:r>
              <a:rPr lang="en-GB" b="0" baseline="0" dirty="0" smtClean="0"/>
              <a:t>In the next section, we look at how our programs store and manipulate data. We consider the various forms or types that data can take, how these types behave and interact, and how we can easily create means to store and organise complex data.</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39</a:t>
            </a:fld>
            <a:endParaRPr lang="en-GB" dirty="0"/>
          </a:p>
        </p:txBody>
      </p:sp>
    </p:spTree>
    <p:extLst>
      <p:ext uri="{BB962C8B-B14F-4D97-AF65-F5344CB8AC3E}">
        <p14:creationId xmlns:p14="http://schemas.microsoft.com/office/powerpoint/2010/main" val="20697553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Variables</a:t>
            </a:r>
          </a:p>
          <a:p>
            <a:endParaRPr lang="en-GB" b="1" dirty="0" smtClean="0"/>
          </a:p>
          <a:p>
            <a:r>
              <a:rPr lang="en-GB" dirty="0" smtClean="0"/>
              <a:t>Variables</a:t>
            </a:r>
            <a:r>
              <a:rPr lang="en-GB" baseline="0" dirty="0" smtClean="0"/>
              <a:t> can be </a:t>
            </a:r>
            <a:r>
              <a:rPr lang="en-GB" baseline="0" dirty="0" smtClean="0"/>
              <a:t>thought of as </a:t>
            </a:r>
            <a:r>
              <a:rPr lang="en-GB" baseline="0" dirty="0" smtClean="0"/>
              <a:t>boxes in </a:t>
            </a:r>
            <a:r>
              <a:rPr lang="en-GB" baseline="0" dirty="0" smtClean="0"/>
              <a:t>memory where we </a:t>
            </a:r>
            <a:r>
              <a:rPr lang="en-GB" baseline="0" dirty="0" smtClean="0"/>
              <a:t>can store various types of data. Boxes – variables – can be empty, or can hold a value. Their contents can be inspected, or changed. When they’re not needed any more, they’re </a:t>
            </a:r>
            <a:r>
              <a:rPr lang="en-GB" baseline="0" dirty="0" smtClean="0"/>
              <a:t>recycled, freeing memory </a:t>
            </a:r>
            <a:r>
              <a:rPr lang="en-GB" baseline="0" dirty="0" smtClean="0"/>
              <a:t>for use by another function, module or application.</a:t>
            </a:r>
          </a:p>
          <a:p>
            <a:endParaRPr lang="en-GB" baseline="0" dirty="0" smtClean="0"/>
          </a:p>
          <a:p>
            <a:r>
              <a:rPr lang="en-GB" baseline="0" dirty="0" smtClean="0"/>
              <a:t>Variables are useful because without the ability to store and act upon data, we cannot write </a:t>
            </a:r>
            <a:r>
              <a:rPr lang="en-GB" baseline="0" dirty="0" smtClean="0"/>
              <a:t>anything but the most rudimentary programs. We need to be able to perform calculations, communicate with the user or other systems, interact with hardware or any one of a host of other operations. All of which require the use of variables in some way, whether providing an input message for the user or supplying parameters to connect to a database.</a:t>
            </a:r>
            <a:endParaRPr lang="en-GB" baseline="0" dirty="0" smtClean="0"/>
          </a:p>
          <a:p>
            <a:endParaRPr lang="en-GB" baseline="0" dirty="0" smtClean="0"/>
          </a:p>
          <a:p>
            <a:r>
              <a:rPr lang="en-GB" baseline="0" dirty="0" smtClean="0"/>
              <a:t>We have already seen variables in use in previous examples. We can consider a variable assignment like a simple algebraic expression, e.g. x = 3</a:t>
            </a:r>
            <a:r>
              <a:rPr lang="en-GB" baseline="0" dirty="0" smtClean="0"/>
              <a:t>. A variable name can be any text provided it starts with a letter or an underscore and is not a Python </a:t>
            </a:r>
            <a:r>
              <a:rPr lang="en-GB" i="1" baseline="0" dirty="0" smtClean="0"/>
              <a:t>reserved word</a:t>
            </a:r>
            <a:r>
              <a:rPr lang="en-GB" i="0" baseline="0" dirty="0" smtClean="0"/>
              <a:t> or </a:t>
            </a:r>
            <a:r>
              <a:rPr lang="en-GB" i="1" baseline="0" dirty="0" smtClean="0"/>
              <a:t>keyword</a:t>
            </a:r>
            <a:r>
              <a:rPr lang="en-GB" i="0" baseline="0" dirty="0" smtClean="0"/>
              <a:t>. A reserved word is a word used as specific instruction by the interpreter, such as </a:t>
            </a:r>
            <a:r>
              <a:rPr lang="en-GB" b="1" i="0" baseline="0" dirty="0" smtClean="0"/>
              <a:t>if, for, </a:t>
            </a:r>
            <a:r>
              <a:rPr lang="en-GB" b="0" i="0" baseline="0" dirty="0" smtClean="0"/>
              <a:t>or </a:t>
            </a:r>
            <a:r>
              <a:rPr lang="en-GB" b="1" i="0" baseline="0" dirty="0" smtClean="0"/>
              <a:t>def</a:t>
            </a:r>
            <a:r>
              <a:rPr lang="en-GB" b="0" i="0" baseline="0" dirty="0" smtClean="0"/>
              <a:t>.</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40</a:t>
            </a:fld>
            <a:endParaRPr lang="en-GB" dirty="0"/>
          </a:p>
        </p:txBody>
      </p:sp>
    </p:spTree>
    <p:extLst>
      <p:ext uri="{BB962C8B-B14F-4D97-AF65-F5344CB8AC3E}">
        <p14:creationId xmlns:p14="http://schemas.microsoft.com/office/powerpoint/2010/main" val="21293564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Importance</a:t>
            </a:r>
            <a:r>
              <a:rPr lang="en-GB" b="1" baseline="0" dirty="0" smtClean="0"/>
              <a:t> of data types</a:t>
            </a:r>
          </a:p>
          <a:p>
            <a:endParaRPr lang="en-GB" baseline="0" dirty="0" smtClean="0"/>
          </a:p>
          <a:p>
            <a:r>
              <a:rPr lang="en-GB" baseline="0" dirty="0" smtClean="0"/>
              <a:t>It’s important to know what kind of data is stored in a variable. For example, trying to add a number to a Boolean  - such as,  “5 + True” - will result in an error and potentially crash the program. This is because the program knows that a number and a Boolean value are incompatible types and cannot be </a:t>
            </a:r>
            <a:r>
              <a:rPr lang="en-GB" baseline="0" dirty="0" smtClean="0"/>
              <a:t>added </a:t>
            </a:r>
            <a:r>
              <a:rPr lang="en-GB" baseline="0" dirty="0" smtClean="0"/>
              <a:t>together.</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41</a:t>
            </a:fld>
            <a:endParaRPr lang="en-GB" dirty="0"/>
          </a:p>
        </p:txBody>
      </p:sp>
    </p:spTree>
    <p:extLst>
      <p:ext uri="{BB962C8B-B14F-4D97-AF65-F5344CB8AC3E}">
        <p14:creationId xmlns:p14="http://schemas.microsoft.com/office/powerpoint/2010/main" val="374237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Strongly, Dynamically Typed</a:t>
            </a:r>
            <a:endParaRPr lang="en-GB" b="0" dirty="0" smtClean="0"/>
          </a:p>
          <a:p>
            <a:endParaRPr lang="en-GB"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Some languages</a:t>
            </a:r>
            <a:r>
              <a:rPr lang="en-GB" baseline="0" dirty="0" smtClean="0"/>
              <a:t> check data types before the program is run – i.e. at compilation time – and prevent such code from being compiled or run. Others, such as Python, expect the programmer to anticipate such errors and program accordingly.</a:t>
            </a:r>
            <a:r>
              <a:rPr lang="en-GB" b="1" baseline="0" dirty="0" smtClean="0"/>
              <a:t> </a:t>
            </a:r>
            <a:r>
              <a:rPr lang="en-GB" b="0" baseline="0" dirty="0" smtClean="0"/>
              <a:t>This affords the programmer great flexibility, but comes at the cost of a greater dependency on robust error handling and a tendency to untidy code.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Other languages are typed differently. For example, Java is </a:t>
            </a:r>
            <a:r>
              <a:rPr lang="en-GB" b="0" i="1" baseline="0" dirty="0" smtClean="0"/>
              <a:t>strongly, statically typed</a:t>
            </a:r>
            <a:r>
              <a:rPr lang="en-GB" b="0" i="0" baseline="0" dirty="0" smtClean="0"/>
              <a:t>, meaning variable types must be declared by the programmer, and any attempts to combine incompatible types are rejected by the compiler and prevent the program from running. By comparison, </a:t>
            </a:r>
            <a:r>
              <a:rPr lang="en-GB" b="0" i="0" baseline="0" dirty="0" err="1" smtClean="0"/>
              <a:t>Javascript</a:t>
            </a:r>
            <a:r>
              <a:rPr lang="en-GB" b="0" i="0" baseline="0" dirty="0" smtClean="0"/>
              <a:t> is a </a:t>
            </a:r>
            <a:r>
              <a:rPr lang="en-GB" b="0" i="1" baseline="0" dirty="0" smtClean="0"/>
              <a:t>loosely </a:t>
            </a:r>
            <a:r>
              <a:rPr lang="en-GB" b="0" i="0" baseline="0" dirty="0" smtClean="0"/>
              <a:t>or </a:t>
            </a:r>
            <a:r>
              <a:rPr lang="en-GB" b="0" i="1" baseline="0" dirty="0" smtClean="0"/>
              <a:t>weakly typed</a:t>
            </a:r>
            <a:r>
              <a:rPr lang="en-GB" b="0" i="0" baseline="0" dirty="0" smtClean="0"/>
              <a:t> language, meaning variable types do not need to be explicitly declared, although unlike Python type conversions happen automatically so if you try to add a number to a string, the number is automatically converted by the compiler.</a:t>
            </a:r>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42</a:t>
            </a:fld>
            <a:endParaRPr lang="en-GB" dirty="0"/>
          </a:p>
        </p:txBody>
      </p:sp>
    </p:spTree>
    <p:extLst>
      <p:ext uri="{BB962C8B-B14F-4D97-AF65-F5344CB8AC3E}">
        <p14:creationId xmlns:p14="http://schemas.microsoft.com/office/powerpoint/2010/main" val="18857495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Numeric Values</a:t>
            </a:r>
          </a:p>
          <a:p>
            <a:endParaRPr lang="en-GB" dirty="0" smtClean="0"/>
          </a:p>
          <a:p>
            <a:r>
              <a:rPr lang="en-GB" dirty="0" smtClean="0"/>
              <a:t>Whilst operating on smaller</a:t>
            </a:r>
            <a:r>
              <a:rPr lang="en-GB" baseline="0" dirty="0" smtClean="0"/>
              <a:t> values presents little difficulty, when operating on larger or more complex numbers it becomes more important to choose an appropriate numeric type for the calculation. For example, when performing division, the resultant value should be expected to be a floating point number. If the value is </a:t>
            </a:r>
            <a:r>
              <a:rPr lang="en-GB" baseline="0" dirty="0" smtClean="0"/>
              <a:t>cast </a:t>
            </a:r>
            <a:r>
              <a:rPr lang="en-GB" baseline="0" dirty="0" smtClean="0"/>
              <a:t>as </a:t>
            </a:r>
            <a:r>
              <a:rPr lang="en-GB" baseline="0" dirty="0" smtClean="0"/>
              <a:t>an </a:t>
            </a:r>
            <a:r>
              <a:rPr lang="en-GB" baseline="0" dirty="0" smtClean="0"/>
              <a:t>integer, precision will be lost and the calculation will return an inaccurate result. Such inaccuracies can propagate throughout your program, causing a chain – ‘bug stack’ - of unanticipated problems.</a:t>
            </a:r>
          </a:p>
          <a:p>
            <a:endParaRPr lang="en-GB" baseline="0" dirty="0" smtClean="0"/>
          </a:p>
          <a:p>
            <a:r>
              <a:rPr lang="en-GB" baseline="0" dirty="0" smtClean="0"/>
              <a:t>Each type imposes a limit on the smallest and largest representable number; this means that in some cases you may have to consider </a:t>
            </a:r>
            <a:r>
              <a:rPr lang="en-GB" baseline="0" dirty="0" err="1" smtClean="0"/>
              <a:t>datatypes</a:t>
            </a:r>
            <a:r>
              <a:rPr lang="en-GB" baseline="0" dirty="0" smtClean="0"/>
              <a:t> such as long or float to represent very large or small numbers.</a:t>
            </a:r>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44</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Number Examples</a:t>
            </a:r>
          </a:p>
          <a:p>
            <a:endParaRPr lang="en-GB" dirty="0" smtClean="0"/>
          </a:p>
          <a:p>
            <a:r>
              <a:rPr lang="en-GB" dirty="0" smtClean="0"/>
              <a:t>Here we can see operations</a:t>
            </a:r>
            <a:r>
              <a:rPr lang="en-GB" baseline="0" dirty="0" smtClean="0"/>
              <a:t> on various number types. Using the same variable each time, we can see that:</a:t>
            </a:r>
          </a:p>
          <a:p>
            <a:r>
              <a:rPr lang="en-GB" baseline="0" dirty="0" smtClean="0"/>
              <a:t>	</a:t>
            </a:r>
          </a:p>
          <a:p>
            <a:r>
              <a:rPr lang="en-GB" baseline="0" dirty="0" smtClean="0"/>
              <a:t>Adding a float to an </a:t>
            </a:r>
            <a:r>
              <a:rPr lang="en-GB" baseline="0" dirty="0" err="1" smtClean="0"/>
              <a:t>int</a:t>
            </a:r>
            <a:r>
              <a:rPr lang="en-GB" baseline="0" dirty="0" smtClean="0"/>
              <a:t> returns a float.</a:t>
            </a:r>
          </a:p>
          <a:p>
            <a:r>
              <a:rPr lang="en-GB" baseline="0" dirty="0" smtClean="0"/>
              <a:t>Subtracting a fraction from a float returns a float.</a:t>
            </a:r>
          </a:p>
          <a:p>
            <a:r>
              <a:rPr lang="en-GB" baseline="0" dirty="0" smtClean="0"/>
              <a:t>Casting a float to an </a:t>
            </a:r>
            <a:r>
              <a:rPr lang="en-GB" baseline="0" dirty="0" err="1" smtClean="0"/>
              <a:t>int</a:t>
            </a:r>
            <a:r>
              <a:rPr lang="en-GB" baseline="0" dirty="0" smtClean="0"/>
              <a:t> returns an int.</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Casting a float to a float returns – a float.</a:t>
            </a:r>
          </a:p>
          <a:p>
            <a:r>
              <a:rPr lang="en-GB" baseline="0" dirty="0" smtClean="0"/>
              <a:t>Casting a float to a long returns a long, but obviously it’s visually indistinguishable from an int.</a:t>
            </a:r>
          </a:p>
          <a:p>
            <a:r>
              <a:rPr lang="en-GB" baseline="0" dirty="0" smtClean="0"/>
              <a:t>Casting a float to a complex number has an interesting result, where the float number is the mantissa of the value and the exponent is the square root of -1 (</a:t>
            </a:r>
            <a:r>
              <a:rPr lang="en-GB" i="1" baseline="0" dirty="0" err="1" smtClean="0"/>
              <a:t>i</a:t>
            </a:r>
            <a:r>
              <a:rPr lang="en-GB" baseline="0" dirty="0" smtClean="0"/>
              <a:t>).</a:t>
            </a:r>
          </a:p>
        </p:txBody>
      </p:sp>
      <p:sp>
        <p:nvSpPr>
          <p:cNvPr id="4" name="Slide Number Placeholder 3"/>
          <p:cNvSpPr>
            <a:spLocks noGrp="1"/>
          </p:cNvSpPr>
          <p:nvPr>
            <p:ph type="sldNum" sz="quarter" idx="10"/>
          </p:nvPr>
        </p:nvSpPr>
        <p:spPr/>
        <p:txBody>
          <a:bodyPr/>
          <a:lstStyle/>
          <a:p>
            <a:fld id="{D2FD33D1-5F8B-45B7-9940-CBFFF9C06F51}" type="slidenum">
              <a:rPr lang="en-GB" smtClean="0"/>
              <a:t>45</a:t>
            </a:fld>
            <a:endParaRPr lang="en-GB" dirty="0"/>
          </a:p>
        </p:txBody>
      </p:sp>
    </p:spTree>
    <p:extLst>
      <p:ext uri="{BB962C8B-B14F-4D97-AF65-F5344CB8AC3E}">
        <p14:creationId xmlns:p14="http://schemas.microsoft.com/office/powerpoint/2010/main" val="36385277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the interactive interpreter,</a:t>
            </a:r>
            <a:r>
              <a:rPr lang="en-GB" baseline="0" dirty="0" smtClean="0"/>
              <a:t> we can see that Python behaves like a calculator.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46</a:t>
            </a:fld>
            <a:endParaRPr lang="en-GB" dirty="0"/>
          </a:p>
        </p:txBody>
      </p:sp>
    </p:spTree>
    <p:extLst>
      <p:ext uri="{BB962C8B-B14F-4D97-AF65-F5344CB8AC3E}">
        <p14:creationId xmlns:p14="http://schemas.microsoft.com/office/powerpoint/2010/main" val="34517302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Strings</a:t>
            </a:r>
          </a:p>
          <a:p>
            <a:endParaRPr lang="en-GB" dirty="0" smtClean="0"/>
          </a:p>
          <a:p>
            <a:r>
              <a:rPr lang="en-GB" dirty="0" smtClean="0"/>
              <a:t>It</a:t>
            </a:r>
            <a:r>
              <a:rPr lang="en-GB" baseline="0" dirty="0" smtClean="0"/>
              <a:t> is inevitable that programmers will encounter strings; they are practically ubiquitous. </a:t>
            </a:r>
            <a:r>
              <a:rPr lang="en-GB" baseline="0" dirty="0" smtClean="0"/>
              <a:t>Most of our user </a:t>
            </a:r>
            <a:r>
              <a:rPr lang="en-GB" baseline="0" dirty="0" smtClean="0"/>
              <a:t>input data will come in the form of a string, and in many cases it is </a:t>
            </a:r>
            <a:r>
              <a:rPr lang="en-GB" baseline="0" dirty="0" smtClean="0"/>
              <a:t>easier </a:t>
            </a:r>
            <a:r>
              <a:rPr lang="en-GB" baseline="0" dirty="0" smtClean="0"/>
              <a:t>– and safer – to accept input as a string and then transform it into the required data type afterwards.</a:t>
            </a:r>
          </a:p>
          <a:p>
            <a:endParaRPr lang="en-GB" baseline="0" dirty="0" smtClean="0"/>
          </a:p>
          <a:p>
            <a:r>
              <a:rPr lang="en-GB" b="1" baseline="0" dirty="0" smtClean="0"/>
              <a:t>String Manipulation</a:t>
            </a:r>
          </a:p>
          <a:p>
            <a:endParaRPr lang="en-GB" baseline="0" dirty="0" smtClean="0"/>
          </a:p>
          <a:p>
            <a:r>
              <a:rPr lang="en-GB" baseline="0" dirty="0" smtClean="0"/>
              <a:t>String manipulation is the act of modifying or mutating a string, and is usually required in some fashion. Fortunately most languages offer convenience tools to make it easier</a:t>
            </a:r>
            <a:r>
              <a:rPr lang="en-GB" baseline="0" dirty="0" smtClean="0"/>
              <a:t>. We have already seen simple string manipulation in our “Hello World” example earlier when we added or </a:t>
            </a:r>
            <a:r>
              <a:rPr lang="en-GB" i="1" baseline="0" dirty="0" smtClean="0"/>
              <a:t>concatenated</a:t>
            </a:r>
            <a:r>
              <a:rPr lang="en-GB" i="0" baseline="0" dirty="0" smtClean="0"/>
              <a:t> strings together; we’ll often want to do much more that that, though, and most languages offer us ways to split, search, tokenise or format strings.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48</a:t>
            </a:fld>
            <a:endParaRPr lang="en-GB" dirty="0"/>
          </a:p>
        </p:txBody>
      </p:sp>
    </p:spTree>
    <p:extLst>
      <p:ext uri="{BB962C8B-B14F-4D97-AF65-F5344CB8AC3E}">
        <p14:creationId xmlns:p14="http://schemas.microsoft.com/office/powerpoint/2010/main" val="23037709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Types</a:t>
            </a:r>
            <a:r>
              <a:rPr lang="en-GB" b="1" baseline="0" dirty="0" smtClean="0"/>
              <a:t> as Objects</a:t>
            </a:r>
            <a:endParaRPr lang="en-GB" b="0" baseline="0" dirty="0" smtClean="0"/>
          </a:p>
          <a:p>
            <a:endParaRPr lang="en-GB" b="0" baseline="0" dirty="0" smtClean="0"/>
          </a:p>
          <a:p>
            <a:r>
              <a:rPr lang="en-GB" b="0" baseline="0" dirty="0" smtClean="0"/>
              <a:t>In Python and many other languages, variables are more than simple boxes in which to store a value; we consider them </a:t>
            </a:r>
            <a:r>
              <a:rPr lang="en-GB" b="0" i="1" baseline="0" dirty="0" smtClean="0"/>
              <a:t>objects</a:t>
            </a:r>
            <a:r>
              <a:rPr lang="en-GB" b="0" i="0" baseline="0" dirty="0" smtClean="0"/>
              <a:t>. This means that when we say </a:t>
            </a:r>
            <a:r>
              <a:rPr lang="en-GB" b="1" i="0" baseline="0" dirty="0" smtClean="0"/>
              <a:t>username = “Dave”</a:t>
            </a:r>
            <a:r>
              <a:rPr lang="en-GB" b="0" i="0" baseline="0" dirty="0" smtClean="0"/>
              <a:t>, our </a:t>
            </a:r>
            <a:r>
              <a:rPr lang="en-GB" b="1" i="0" baseline="0" dirty="0" smtClean="0"/>
              <a:t>username</a:t>
            </a:r>
            <a:r>
              <a:rPr lang="en-GB" b="0" i="0" baseline="0" dirty="0" smtClean="0"/>
              <a:t> variable is more than just a pointer to a place in memory holding the value “Dave”. It is a </a:t>
            </a:r>
            <a:r>
              <a:rPr lang="en-GB" b="0" i="1" baseline="0" dirty="0" smtClean="0"/>
              <a:t>representation</a:t>
            </a:r>
            <a:r>
              <a:rPr lang="en-GB" b="0" i="0" baseline="0" dirty="0" smtClean="0"/>
              <a:t> of the string that has the value “Dave”, but also all the potential things we might want do with a string. These are represented by as </a:t>
            </a:r>
            <a:r>
              <a:rPr lang="en-GB" b="0" i="1" baseline="0" dirty="0" smtClean="0"/>
              <a:t>methods</a:t>
            </a:r>
            <a:r>
              <a:rPr lang="en-GB" b="0" i="0" baseline="0" dirty="0" smtClean="0"/>
              <a:t>. These are functions that can be called – usually with a parameter – to perform some operation on the string. Sometimes, they will return a new string, leaving the original unmodified such as in the case of </a:t>
            </a:r>
            <a:r>
              <a:rPr lang="en-GB" b="0" i="1" baseline="0" dirty="0" smtClean="0"/>
              <a:t>substring</a:t>
            </a:r>
            <a:r>
              <a:rPr lang="en-GB" b="0" i="0" baseline="0" dirty="0" smtClean="0"/>
              <a:t> operations where we locate a discrete portion of the string and return a new variable containing only that value.</a:t>
            </a:r>
            <a:endParaRPr lang="en-GB" b="1" dirty="0" smtClean="0"/>
          </a:p>
          <a:p>
            <a:endParaRPr lang="en-GB" b="1" dirty="0" smtClean="0"/>
          </a:p>
          <a:p>
            <a:r>
              <a:rPr lang="en-GB" b="1" dirty="0" smtClean="0"/>
              <a:t>Object</a:t>
            </a:r>
            <a:r>
              <a:rPr lang="en-GB" b="1" baseline="0" dirty="0" smtClean="0"/>
              <a:t> </a:t>
            </a:r>
            <a:r>
              <a:rPr lang="en-GB" b="1" baseline="0" dirty="0" smtClean="0"/>
              <a:t>Methods</a:t>
            </a:r>
            <a:endParaRPr lang="en-GB" b="1" dirty="0" smtClean="0"/>
          </a:p>
          <a:p>
            <a:endParaRPr lang="en-GB" dirty="0" smtClean="0"/>
          </a:p>
          <a:p>
            <a:r>
              <a:rPr lang="en-GB" dirty="0" smtClean="0"/>
              <a:t>Most objects </a:t>
            </a:r>
            <a:r>
              <a:rPr lang="en-GB" baseline="0" dirty="0" smtClean="0"/>
              <a:t>have </a:t>
            </a:r>
            <a:r>
              <a:rPr lang="en-GB" baseline="0" dirty="0" smtClean="0"/>
              <a:t>associated methods </a:t>
            </a:r>
            <a:r>
              <a:rPr lang="en-GB" baseline="0" dirty="0" smtClean="0"/>
              <a:t>that </a:t>
            </a:r>
            <a:r>
              <a:rPr lang="en-GB" baseline="0" dirty="0" smtClean="0"/>
              <a:t>make common operations easier. For strings, many methods are concerned with manipulation or conversion. For example, you might wish to </a:t>
            </a:r>
            <a:r>
              <a:rPr lang="en-GB" baseline="0" dirty="0" smtClean="0"/>
              <a:t>output the string in a different format. In Python, the string type provides methods such as </a:t>
            </a:r>
            <a:r>
              <a:rPr lang="en-GB" b="1" baseline="0" dirty="0" smtClean="0"/>
              <a:t>capitalize()</a:t>
            </a:r>
            <a:r>
              <a:rPr lang="en-GB" baseline="0" dirty="0" smtClean="0"/>
              <a:t> and </a:t>
            </a:r>
            <a:r>
              <a:rPr lang="en-GB" b="1" baseline="0" dirty="0" err="1" smtClean="0"/>
              <a:t>swapcase</a:t>
            </a:r>
            <a:r>
              <a:rPr lang="en-GB" b="1" baseline="0" dirty="0" smtClean="0"/>
              <a:t>()</a:t>
            </a:r>
            <a:r>
              <a:rPr lang="en-GB" b="0" baseline="0" dirty="0" smtClean="0"/>
              <a:t>. These are invoked using what is known as ‘dot notation’ – the name of the method to call is separated from the object that contains it by a dot, </a:t>
            </a:r>
            <a:r>
              <a:rPr lang="en-GB" b="0" baseline="0" dirty="0" err="1" smtClean="0"/>
              <a:t>eg</a:t>
            </a:r>
            <a:r>
              <a:rPr lang="en-GB" b="0" baseline="0" dirty="0" smtClean="0"/>
              <a:t>. </a:t>
            </a:r>
            <a:r>
              <a:rPr lang="en-GB" b="1" baseline="0" dirty="0" err="1" smtClean="0"/>
              <a:t>username.swapcase</a:t>
            </a:r>
            <a:r>
              <a:rPr lang="en-GB" b="1" baseline="0" dirty="0" smtClean="0"/>
              <a:t>()</a:t>
            </a:r>
            <a:r>
              <a:rPr lang="en-GB" b="0" baseline="0" dirty="0" smtClean="0"/>
              <a:t>.</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49</a:t>
            </a:fld>
            <a:endParaRPr lang="en-GB" dirty="0"/>
          </a:p>
        </p:txBody>
      </p:sp>
    </p:spTree>
    <p:extLst>
      <p:ext uri="{BB962C8B-B14F-4D97-AF65-F5344CB8AC3E}">
        <p14:creationId xmlns:p14="http://schemas.microsoft.com/office/powerpoint/2010/main" val="2421163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Theory will be supported with many practical</a:t>
            </a:r>
            <a:r>
              <a:rPr lang="en-US" b="0" baseline="0" dirty="0" smtClean="0">
                <a:solidFill>
                  <a:srgbClr val="FF0000"/>
                </a:solidFill>
              </a:rPr>
              <a:t> examples and exercises, and students are encouraged to modify and experiment with demonstration and exercise code.</a:t>
            </a:r>
          </a:p>
          <a:p>
            <a:endParaRPr lang="en-US" b="0" baseline="0" dirty="0" smtClean="0">
              <a:solidFill>
                <a:srgbClr val="FF0000"/>
              </a:solidFill>
            </a:endParaRPr>
          </a:p>
          <a:p>
            <a:r>
              <a:rPr lang="en-US" b="0" baseline="0" dirty="0" smtClean="0">
                <a:solidFill>
                  <a:srgbClr val="FF0000"/>
                </a:solidFill>
              </a:rPr>
              <a:t>Questions are always welcome.</a:t>
            </a:r>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String</a:t>
            </a:r>
            <a:r>
              <a:rPr lang="en-GB" b="1" baseline="0" dirty="0" smtClean="0"/>
              <a:t> Operations</a:t>
            </a:r>
            <a:endParaRPr lang="en-GB" b="1" dirty="0" smtClean="0"/>
          </a:p>
          <a:p>
            <a:endParaRPr lang="en-GB" dirty="0" smtClean="0"/>
          </a:p>
          <a:p>
            <a:r>
              <a:rPr lang="en-GB" dirty="0" smtClean="0"/>
              <a:t>Here </a:t>
            </a:r>
            <a:r>
              <a:rPr lang="en-GB" dirty="0" smtClean="0"/>
              <a:t>we</a:t>
            </a:r>
            <a:r>
              <a:rPr lang="en-GB" baseline="0" dirty="0" smtClean="0"/>
              <a:t> can see several examples of string operations.</a:t>
            </a:r>
          </a:p>
          <a:p>
            <a:endParaRPr lang="en-GB" baseline="0" dirty="0" smtClean="0"/>
          </a:p>
          <a:p>
            <a:pPr marL="628650" lvl="1" indent="-171450">
              <a:buFont typeface="Arial" panose="020B0604020202020204" pitchFamily="34" charset="0"/>
              <a:buChar char="•"/>
            </a:pPr>
            <a:r>
              <a:rPr lang="en-GB" baseline="0" dirty="0" smtClean="0"/>
              <a:t>First we create a string</a:t>
            </a:r>
            <a:r>
              <a:rPr lang="en-GB" baseline="0" dirty="0" smtClean="0"/>
              <a:t>.</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Next we ‘slice’ a section – that is, return a small section of the string. We call this a </a:t>
            </a:r>
            <a:r>
              <a:rPr lang="en-GB" i="1" baseline="0" dirty="0" smtClean="0"/>
              <a:t>substring</a:t>
            </a:r>
            <a:r>
              <a:rPr lang="en-GB" baseline="0" dirty="0" smtClean="0"/>
              <a:t>.</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also form a new string from the slice by concatenating – adding – it with another string</a:t>
            </a:r>
            <a:r>
              <a:rPr lang="en-GB" baseline="0" dirty="0" smtClean="0"/>
              <a:t>.</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replace a substring in the original string – this returns new string. The original string is unchanged</a:t>
            </a:r>
            <a:r>
              <a:rPr lang="en-GB" baseline="0" dirty="0" smtClean="0"/>
              <a:t>.</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capitalize a string, or swap the case of all the letters – once again the original value is unchanged</a:t>
            </a:r>
            <a:r>
              <a:rPr lang="en-GB" baseline="0" dirty="0" smtClean="0"/>
              <a:t>.</a:t>
            </a:r>
          </a:p>
          <a:p>
            <a:pPr marL="171450" lvl="0" indent="-171450">
              <a:buFont typeface="Arial" panose="020B0604020202020204" pitchFamily="34" charset="0"/>
              <a:buChar char="•"/>
            </a:pPr>
            <a:endParaRPr lang="en-GB" baseline="0" dirty="0" smtClean="0"/>
          </a:p>
          <a:p>
            <a:pPr marL="0" lvl="0" indent="0">
              <a:buFont typeface="Arial" panose="020B0604020202020204"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50</a:t>
            </a:fld>
            <a:endParaRPr lang="en-GB" dirty="0"/>
          </a:p>
        </p:txBody>
      </p:sp>
    </p:spTree>
    <p:extLst>
      <p:ext uri="{BB962C8B-B14F-4D97-AF65-F5344CB8AC3E}">
        <p14:creationId xmlns:p14="http://schemas.microsoft.com/office/powerpoint/2010/main" val="7604963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Again we can use the interactive</a:t>
            </a:r>
            <a:r>
              <a:rPr lang="en-GB" baseline="0" dirty="0" smtClean="0"/>
              <a:t> interpreter to assign a string value to a variable and output it. We can also perform any other string operations, such as slice, replace etc., here</a:t>
            </a:r>
            <a:r>
              <a:rPr lang="en-GB" baseline="0" dirty="0" smtClean="0"/>
              <a:t>. Try out some of the previous examples.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51</a:t>
            </a:fld>
            <a:endParaRPr lang="en-GB" dirty="0"/>
          </a:p>
        </p:txBody>
      </p:sp>
    </p:spTree>
    <p:extLst>
      <p:ext uri="{BB962C8B-B14F-4D97-AF65-F5344CB8AC3E}">
        <p14:creationId xmlns:p14="http://schemas.microsoft.com/office/powerpoint/2010/main" val="23852614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Boolean Values</a:t>
            </a:r>
          </a:p>
          <a:p>
            <a:endParaRPr lang="en-GB" dirty="0" smtClean="0"/>
          </a:p>
          <a:p>
            <a:r>
              <a:rPr lang="en-GB" dirty="0" smtClean="0"/>
              <a:t>Boolean values are</a:t>
            </a:r>
            <a:r>
              <a:rPr lang="en-GB" baseline="0" dirty="0" smtClean="0"/>
              <a:t> another integral component of any complex program. As we will see later on, in order to create a program that moves beyond a simple linear structure, it is essential to be able to make decisions. Boolean values allow us to make comparisons that we can use to influence and control program flow</a:t>
            </a:r>
            <a:r>
              <a:rPr lang="en-GB" baseline="0" dirty="0" smtClean="0"/>
              <a:t>. They can be used as to represent ‘yes’ and ‘no’, as flags, or switches, or to store preferences. Booleans are as integral and important a tool as strings and numbers.</a:t>
            </a:r>
            <a:endParaRPr lang="en-GB" baseline="0"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53</a:t>
            </a:fld>
            <a:endParaRPr lang="en-GB" dirty="0"/>
          </a:p>
        </p:txBody>
      </p:sp>
    </p:spTree>
    <p:extLst>
      <p:ext uri="{BB962C8B-B14F-4D97-AF65-F5344CB8AC3E}">
        <p14:creationId xmlns:p14="http://schemas.microsoft.com/office/powerpoint/2010/main" val="7164346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 True and What is False?</a:t>
            </a:r>
            <a:endParaRPr lang="en-GB" b="0" dirty="0" smtClean="0"/>
          </a:p>
          <a:p>
            <a:endParaRPr lang="en-GB" b="0" dirty="0" smtClean="0"/>
          </a:p>
          <a:p>
            <a:r>
              <a:rPr lang="en-GB" b="0" dirty="0" smtClean="0"/>
              <a:t>When explicitly</a:t>
            </a:r>
            <a:r>
              <a:rPr lang="en-GB" b="0" baseline="0" dirty="0" smtClean="0"/>
              <a:t> declaring a Boolean variable in Python, we must give it the either the value </a:t>
            </a:r>
            <a:r>
              <a:rPr lang="en-GB" b="1" baseline="0" dirty="0" smtClean="0"/>
              <a:t>True</a:t>
            </a:r>
            <a:r>
              <a:rPr lang="en-GB" b="0" baseline="0" dirty="0" smtClean="0"/>
              <a:t> or </a:t>
            </a:r>
            <a:r>
              <a:rPr lang="en-GB" b="1" baseline="0" dirty="0" smtClean="0"/>
              <a:t>False</a:t>
            </a:r>
            <a:r>
              <a:rPr lang="en-GB" b="0" baseline="0" dirty="0" smtClean="0"/>
              <a:t>. However, on many occasions we will want to make ‘</a:t>
            </a:r>
            <a:r>
              <a:rPr lang="en-GB" b="0" baseline="0" dirty="0" err="1" smtClean="0"/>
              <a:t>truthy</a:t>
            </a:r>
            <a:r>
              <a:rPr lang="en-GB" b="0" baseline="0" dirty="0" smtClean="0"/>
              <a:t>’ or ‘</a:t>
            </a:r>
            <a:r>
              <a:rPr lang="en-GB" b="0" baseline="0" dirty="0" err="1" smtClean="0"/>
              <a:t>falsy</a:t>
            </a:r>
            <a:r>
              <a:rPr lang="en-GB" b="0" baseline="0" dirty="0" smtClean="0"/>
              <a:t>’ judgements about variables that are not necessarily of Boolean type. For this reason, Python allows us to use variables in Boolean expressions by implicitly casting them to Boolean types. As you can see from the table above, there are many values that are considered </a:t>
            </a:r>
            <a:r>
              <a:rPr lang="en-GB" b="1" baseline="0" dirty="0" smtClean="0"/>
              <a:t>False</a:t>
            </a:r>
            <a:r>
              <a:rPr lang="en-GB" b="0" baseline="0" dirty="0" smtClean="0"/>
              <a:t> – such as zero of any numeric type – whereas any that do not match are by default considered </a:t>
            </a:r>
            <a:r>
              <a:rPr lang="en-GB" b="1" baseline="0" dirty="0" smtClean="0"/>
              <a:t>True</a:t>
            </a:r>
            <a:r>
              <a:rPr lang="en-GB" b="0" baseline="0" dirty="0" smtClean="0"/>
              <a:t>. This allows us to use our variables in comparisons without needing to explicitly cast them to a Boolean type or create a new variable and thus consume more memory.</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54</a:t>
            </a:fld>
            <a:endParaRPr lang="en-GB" dirty="0"/>
          </a:p>
        </p:txBody>
      </p:sp>
    </p:spTree>
    <p:extLst>
      <p:ext uri="{BB962C8B-B14F-4D97-AF65-F5344CB8AC3E}">
        <p14:creationId xmlns:p14="http://schemas.microsoft.com/office/powerpoint/2010/main" val="40118366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How Do We Use Booleans?</a:t>
            </a:r>
            <a:endParaRPr lang="en-GB" b="0" dirty="0" smtClean="0"/>
          </a:p>
          <a:p>
            <a:endParaRPr lang="en-GB" b="0" dirty="0" smtClean="0"/>
          </a:p>
          <a:p>
            <a:r>
              <a:rPr lang="en-GB" b="0" dirty="0" smtClean="0"/>
              <a:t>While</a:t>
            </a:r>
            <a:r>
              <a:rPr lang="en-GB" b="0" baseline="0" dirty="0" smtClean="0"/>
              <a:t> we can use the normal equality operator on Boolean values, we are also able to use the Boolean operators. We can use them to compare two Boolean values together and return a third Boolean representing the result.</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55</a:t>
            </a:fld>
            <a:endParaRPr lang="en-GB" dirty="0"/>
          </a:p>
        </p:txBody>
      </p:sp>
    </p:spTree>
    <p:extLst>
      <p:ext uri="{BB962C8B-B14F-4D97-AF65-F5344CB8AC3E}">
        <p14:creationId xmlns:p14="http://schemas.microsoft.com/office/powerpoint/2010/main" val="6048764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we can see the result of various Boolean operations using Boolean variables. We perform </a:t>
            </a:r>
            <a:r>
              <a:rPr lang="en-GB" b="1" baseline="0" dirty="0" smtClean="0"/>
              <a:t>and</a:t>
            </a:r>
            <a:r>
              <a:rPr lang="en-GB" baseline="0" dirty="0" smtClean="0"/>
              <a:t>, </a:t>
            </a:r>
            <a:r>
              <a:rPr lang="en-GB" b="1" baseline="0" dirty="0" smtClean="0"/>
              <a:t>or</a:t>
            </a:r>
            <a:r>
              <a:rPr lang="en-GB" baseline="0" dirty="0" smtClean="0"/>
              <a:t>, and </a:t>
            </a:r>
            <a:r>
              <a:rPr lang="en-GB" b="1" baseline="0" dirty="0" smtClean="0"/>
              <a:t>not</a:t>
            </a:r>
            <a:r>
              <a:rPr lang="en-GB" baseline="0" dirty="0" smtClean="0"/>
              <a:t> operations and can see the results of the evaluated expressions.</a:t>
            </a:r>
          </a:p>
          <a:p>
            <a:endParaRPr lang="en-GB" baseline="0" dirty="0" smtClean="0"/>
          </a:p>
          <a:p>
            <a:r>
              <a:rPr lang="en-GB" baseline="0" dirty="0" smtClean="0"/>
              <a:t>In the final example, we prompt the user for a value, and then cast that value to a Boolean before output. In this way, we can see how different values are evaluated as Booleans differently.</a:t>
            </a:r>
          </a:p>
        </p:txBody>
      </p:sp>
      <p:sp>
        <p:nvSpPr>
          <p:cNvPr id="4" name="Slide Number Placeholder 3"/>
          <p:cNvSpPr>
            <a:spLocks noGrp="1"/>
          </p:cNvSpPr>
          <p:nvPr>
            <p:ph type="sldNum" sz="quarter" idx="10"/>
          </p:nvPr>
        </p:nvSpPr>
        <p:spPr/>
        <p:txBody>
          <a:bodyPr/>
          <a:lstStyle/>
          <a:p>
            <a:fld id="{D2FD33D1-5F8B-45B7-9940-CBFFF9C06F51}" type="slidenum">
              <a:rPr lang="en-GB" smtClean="0"/>
              <a:t>56</a:t>
            </a:fld>
            <a:endParaRPr lang="en-GB" dirty="0"/>
          </a:p>
        </p:txBody>
      </p:sp>
    </p:spTree>
    <p:extLst>
      <p:ext uri="{BB962C8B-B14F-4D97-AF65-F5344CB8AC3E}">
        <p14:creationId xmlns:p14="http://schemas.microsoft.com/office/powerpoint/2010/main" val="37766939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Expanding</a:t>
            </a:r>
            <a:r>
              <a:rPr lang="en-GB" baseline="0" dirty="0" smtClean="0"/>
              <a:t> upon the previous example, here we assign a variety of values and use them in Boolean operations. We can see that ‘empty’ values such as ‘’ or {}, as well as 0, are treated as Boolean ‘False’.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57</a:t>
            </a:fld>
            <a:endParaRPr lang="en-GB" dirty="0"/>
          </a:p>
        </p:txBody>
      </p:sp>
    </p:spTree>
    <p:extLst>
      <p:ext uri="{BB962C8B-B14F-4D97-AF65-F5344CB8AC3E}">
        <p14:creationId xmlns:p14="http://schemas.microsoft.com/office/powerpoint/2010/main" val="19953069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Storing</a:t>
            </a:r>
            <a:r>
              <a:rPr lang="en-GB" b="1" baseline="0" dirty="0" smtClean="0"/>
              <a:t> Complex Data</a:t>
            </a:r>
            <a:endParaRPr lang="en-GB" b="0" baseline="0" dirty="0" smtClean="0"/>
          </a:p>
          <a:p>
            <a:endParaRPr lang="en-GB" b="1" dirty="0" smtClean="0"/>
          </a:p>
          <a:p>
            <a:r>
              <a:rPr lang="en-GB" dirty="0" smtClean="0"/>
              <a:t>As </a:t>
            </a:r>
            <a:r>
              <a:rPr lang="en-GB" dirty="0" smtClean="0"/>
              <a:t>our programs</a:t>
            </a:r>
            <a:r>
              <a:rPr lang="en-GB" baseline="0" dirty="0" smtClean="0"/>
              <a:t> develop in complexity, we will require ways to store data that move beyond the simple </a:t>
            </a:r>
            <a:r>
              <a:rPr lang="en-GB" i="1" baseline="0" dirty="0" smtClean="0"/>
              <a:t>variable = value</a:t>
            </a:r>
            <a:r>
              <a:rPr lang="en-GB" i="0" baseline="0" dirty="0" smtClean="0"/>
              <a:t> pattern into data types that permit us to group associated values or store values against specific </a:t>
            </a:r>
            <a:r>
              <a:rPr lang="en-GB" i="1" baseline="0" dirty="0" smtClean="0"/>
              <a:t>keys</a:t>
            </a:r>
            <a:r>
              <a:rPr lang="en-GB" i="0" baseline="0" dirty="0" smtClean="0"/>
              <a:t> for later retrieval</a:t>
            </a:r>
            <a:r>
              <a:rPr lang="en-GB" i="0" baseline="0" dirty="0" smtClean="0"/>
              <a:t>. In this way, we can store convenient and simple representations of complex objects.</a:t>
            </a:r>
            <a:endParaRPr lang="en-GB" i="0" baseline="0" dirty="0" smtClean="0"/>
          </a:p>
          <a:p>
            <a:endParaRPr lang="en-GB" i="0" baseline="0" dirty="0" smtClean="0"/>
          </a:p>
          <a:p>
            <a:r>
              <a:rPr lang="en-GB" i="0" baseline="0" dirty="0" smtClean="0"/>
              <a:t>Lists and Tuples are mutable and immutable, respectively, data types for storing a collection of values. These allow us to hold a simple sequence of values analogous to a mathematical set</a:t>
            </a:r>
            <a:r>
              <a:rPr lang="en-GB" i="0" baseline="0" dirty="0" smtClean="0"/>
              <a:t>. While they are useful for grouping related values, they are more powerful when used by </a:t>
            </a:r>
            <a:r>
              <a:rPr lang="en-GB" i="1" baseline="0" dirty="0" smtClean="0"/>
              <a:t>control flow</a:t>
            </a:r>
            <a:r>
              <a:rPr lang="en-GB" i="0" baseline="0" dirty="0" smtClean="0"/>
              <a:t> statements to run through in sequence, or </a:t>
            </a:r>
            <a:r>
              <a:rPr lang="en-GB" i="1" baseline="0" dirty="0" smtClean="0"/>
              <a:t>iterate,</a:t>
            </a:r>
            <a:r>
              <a:rPr lang="en-GB" i="0" baseline="0" dirty="0" smtClean="0"/>
              <a:t> the values they contain.</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59</a:t>
            </a:fld>
            <a:endParaRPr lang="en-GB" dirty="0"/>
          </a:p>
        </p:txBody>
      </p:sp>
    </p:spTree>
    <p:extLst>
      <p:ext uri="{BB962C8B-B14F-4D97-AF65-F5344CB8AC3E}">
        <p14:creationId xmlns:p14="http://schemas.microsoft.com/office/powerpoint/2010/main" val="16500880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Using Lists</a:t>
            </a:r>
            <a:endParaRPr lang="en-GB" b="0" dirty="0" smtClean="0"/>
          </a:p>
          <a:p>
            <a:endParaRPr lang="en-GB" b="0" dirty="0" smtClean="0"/>
          </a:p>
          <a:p>
            <a:r>
              <a:rPr lang="en-GB" b="0" dirty="0" smtClean="0"/>
              <a:t>Lists are constructed in</a:t>
            </a:r>
            <a:r>
              <a:rPr lang="en-GB" b="0" baseline="0" dirty="0" smtClean="0"/>
              <a:t> the same way as other variables, by declaring a name and supplying a value – which can be a predefined list of values or an empty list. In the latter case, values can be added later via built-in methods. When we wish of access or reference a value in the list, we can do so via its </a:t>
            </a:r>
            <a:r>
              <a:rPr lang="en-GB" b="0" i="1" baseline="0" dirty="0" smtClean="0"/>
              <a:t>index</a:t>
            </a:r>
            <a:r>
              <a:rPr lang="en-GB" b="0" i="0" baseline="0" dirty="0" smtClean="0"/>
              <a:t> or position in the list. These indices start at zero, a common convention in programming, which we call ‘</a:t>
            </a:r>
            <a:r>
              <a:rPr lang="en-GB" b="0" i="1" baseline="0" dirty="0" smtClean="0"/>
              <a:t>zero-basing</a:t>
            </a:r>
            <a:r>
              <a:rPr lang="en-GB" b="0" i="0" baseline="0" dirty="0" smtClean="0"/>
              <a:t>’.</a:t>
            </a:r>
          </a:p>
          <a:p>
            <a:endParaRPr lang="en-GB" b="0" i="0" baseline="0" dirty="0" smtClean="0"/>
          </a:p>
          <a:p>
            <a:r>
              <a:rPr lang="en-GB" b="0" i="0" baseline="0" dirty="0" smtClean="0"/>
              <a:t>Lists, being a </a:t>
            </a:r>
            <a:r>
              <a:rPr lang="en-GB" b="0" i="0" baseline="0" dirty="0" err="1" smtClean="0"/>
              <a:t>datatype</a:t>
            </a:r>
            <a:r>
              <a:rPr lang="en-GB" b="0" i="0" baseline="0" dirty="0" smtClean="0"/>
              <a:t> of themselves, can contain values of any </a:t>
            </a:r>
            <a:r>
              <a:rPr lang="en-GB" b="0" i="0" baseline="0" dirty="0" err="1" smtClean="0"/>
              <a:t>datatype</a:t>
            </a:r>
            <a:r>
              <a:rPr lang="en-GB" b="0" i="0" baseline="0" dirty="0" smtClean="0"/>
              <a:t>. Values need not be the same </a:t>
            </a:r>
            <a:r>
              <a:rPr lang="en-GB" b="0" i="0" baseline="0" dirty="0" err="1" smtClean="0"/>
              <a:t>datatype</a:t>
            </a:r>
            <a:r>
              <a:rPr lang="en-GB" b="0" i="0" baseline="0" dirty="0" smtClean="0"/>
              <a:t>; they can be of mixed types or even duplicates. </a:t>
            </a:r>
            <a:r>
              <a:rPr lang="en-GB" dirty="0" smtClean="0"/>
              <a:t>As </a:t>
            </a:r>
            <a:r>
              <a:rPr lang="en-GB" dirty="0" smtClean="0"/>
              <a:t>with other</a:t>
            </a:r>
            <a:r>
              <a:rPr lang="en-GB" baseline="0" dirty="0" smtClean="0"/>
              <a:t> data types, </a:t>
            </a:r>
            <a:r>
              <a:rPr lang="en-GB" baseline="0" dirty="0" smtClean="0"/>
              <a:t>built-in methods </a:t>
            </a:r>
            <a:r>
              <a:rPr lang="en-GB" baseline="0" dirty="0" smtClean="0"/>
              <a:t>are available to simplify common operations </a:t>
            </a:r>
            <a:r>
              <a:rPr lang="en-GB" baseline="0" dirty="0" smtClean="0"/>
              <a:t>such as adding, removing or otherwise manipulating the list.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60</a:t>
            </a:fld>
            <a:endParaRPr lang="en-GB" dirty="0"/>
          </a:p>
        </p:txBody>
      </p:sp>
    </p:spTree>
    <p:extLst>
      <p:ext uri="{BB962C8B-B14F-4D97-AF65-F5344CB8AC3E}">
        <p14:creationId xmlns:p14="http://schemas.microsoft.com/office/powerpoint/2010/main" val="24793134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see examples of lists containing</a:t>
            </a:r>
            <a:r>
              <a:rPr lang="en-GB" baseline="0" dirty="0" smtClean="0"/>
              <a:t> values of various types. We can access a discrete value, or a range of values, or we can use a variable to reference a list element by index.</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61</a:t>
            </a:fld>
            <a:endParaRPr lang="en-GB" dirty="0"/>
          </a:p>
        </p:txBody>
      </p:sp>
    </p:spTree>
    <p:extLst>
      <p:ext uri="{BB962C8B-B14F-4D97-AF65-F5344CB8AC3E}">
        <p14:creationId xmlns:p14="http://schemas.microsoft.com/office/powerpoint/2010/main" val="2368825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Lists are extremely flexible and allow</a:t>
            </a:r>
            <a:r>
              <a:rPr lang="en-GB" baseline="0" dirty="0" smtClean="0"/>
              <a:t> us to change, or </a:t>
            </a:r>
            <a:r>
              <a:rPr lang="en-GB" i="1" baseline="0" dirty="0" smtClean="0"/>
              <a:t>mutate</a:t>
            </a:r>
            <a:r>
              <a:rPr lang="en-GB" i="0" baseline="0" dirty="0" smtClean="0"/>
              <a:t>, their contents as desired. They can be used as queues, or to store values to search for later. We can use them to drive decisions or loops in order to create more complex and powerful programs.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62</a:t>
            </a:fld>
            <a:endParaRPr lang="en-GB" dirty="0"/>
          </a:p>
        </p:txBody>
      </p:sp>
    </p:spTree>
    <p:extLst>
      <p:ext uri="{BB962C8B-B14F-4D97-AF65-F5344CB8AC3E}">
        <p14:creationId xmlns:p14="http://schemas.microsoft.com/office/powerpoint/2010/main" val="406306991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a:t>
            </a:r>
            <a:r>
              <a:rPr lang="en-GB" b="1" baseline="0" dirty="0" smtClean="0"/>
              <a:t> A Tuple?</a:t>
            </a:r>
            <a:endParaRPr lang="en-GB" b="0" baseline="0" dirty="0" smtClean="0"/>
          </a:p>
          <a:p>
            <a:endParaRPr lang="en-GB" b="0" baseline="0" dirty="0" smtClean="0"/>
          </a:p>
          <a:p>
            <a:r>
              <a:rPr lang="en-GB" b="0" baseline="0" dirty="0" smtClean="0"/>
              <a:t>Tuples are identical to lists except that, once created, their contents cannot be changed. In all other ways, however, they behave the same way; their elements can be referenced by index, they can be sliced (returning a new tuple) or they can be added together to form new tuples. They share many common built-in functions with lists. </a:t>
            </a:r>
          </a:p>
          <a:p>
            <a:endParaRPr lang="en-GB" b="0" baseline="0" dirty="0" smtClean="0"/>
          </a:p>
          <a:p>
            <a:r>
              <a:rPr lang="en-GB" b="0" baseline="0" dirty="0" smtClean="0"/>
              <a:t>We can use tuples to collate values that will never change, such as the contents of a drop-down box or a collection of parameters to connect to a service. There are often occasions where we may wish to provide data to other parts of an application without allowing modification.</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64</a:t>
            </a:fld>
            <a:endParaRPr lang="en-GB" dirty="0"/>
          </a:p>
        </p:txBody>
      </p:sp>
    </p:spTree>
    <p:extLst>
      <p:ext uri="{BB962C8B-B14F-4D97-AF65-F5344CB8AC3E}">
        <p14:creationId xmlns:p14="http://schemas.microsoft.com/office/powerpoint/2010/main" val="79139231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65</a:t>
            </a:fld>
            <a:endParaRPr lang="en-GB" dirty="0">
              <a:solidFill>
                <a:prstClr val="black"/>
              </a:solidFill>
            </a:endParaRPr>
          </a:p>
        </p:txBody>
      </p:sp>
    </p:spTree>
    <p:extLst>
      <p:ext uri="{BB962C8B-B14F-4D97-AF65-F5344CB8AC3E}">
        <p14:creationId xmlns:p14="http://schemas.microsoft.com/office/powerpoint/2010/main" val="63117591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exercise involves</a:t>
            </a:r>
            <a:r>
              <a:rPr lang="en-GB" baseline="0" dirty="0" smtClean="0"/>
              <a:t> using tuples containing string values to form a new list and should take no longer than 20 minutes.</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66</a:t>
            </a:fld>
            <a:endParaRPr lang="en-GB" dirty="0"/>
          </a:p>
        </p:txBody>
      </p:sp>
    </p:spTree>
    <p:extLst>
      <p:ext uri="{BB962C8B-B14F-4D97-AF65-F5344CB8AC3E}">
        <p14:creationId xmlns:p14="http://schemas.microsoft.com/office/powerpoint/2010/main" val="13939873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is</a:t>
            </a:r>
            <a:r>
              <a:rPr lang="en-GB" baseline="0" dirty="0" smtClean="0"/>
              <a:t> a relatively simple yet laborious matter to manually count the indices and compose a new list comprising the words in the correct sequence. We can then reference each list value in turn (we could have </a:t>
            </a:r>
            <a:r>
              <a:rPr lang="en-GB" b="1" baseline="0" dirty="0" smtClean="0"/>
              <a:t>pop</a:t>
            </a:r>
            <a:r>
              <a:rPr lang="en-GB" b="0" baseline="0" dirty="0" smtClean="0"/>
              <a:t>ped them) in order to compose our output string. Surely there must be an easier way to do this?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67</a:t>
            </a:fld>
            <a:endParaRPr lang="en-GB" dirty="0"/>
          </a:p>
        </p:txBody>
      </p:sp>
    </p:spTree>
    <p:extLst>
      <p:ext uri="{BB962C8B-B14F-4D97-AF65-F5344CB8AC3E}">
        <p14:creationId xmlns:p14="http://schemas.microsoft.com/office/powerpoint/2010/main" val="2505694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 A Dictionary?</a:t>
            </a:r>
          </a:p>
          <a:p>
            <a:endParaRPr lang="en-GB" dirty="0" smtClean="0"/>
          </a:p>
          <a:p>
            <a:r>
              <a:rPr lang="en-GB" dirty="0" smtClean="0"/>
              <a:t>The </a:t>
            </a:r>
            <a:r>
              <a:rPr lang="en-GB" dirty="0" smtClean="0"/>
              <a:t>dictionary</a:t>
            </a:r>
            <a:r>
              <a:rPr lang="en-GB" baseline="0" dirty="0" smtClean="0"/>
              <a:t> or map is a more complex – and more useful – collection data type. Instead of simple sequential lists of values stored against numeric indices, dictionaries provides the capability to store values against specific keys that can be used to directly access that value later without needing to search the list or know the index of the required value</a:t>
            </a:r>
            <a:r>
              <a:rPr lang="en-GB" baseline="0" dirty="0" smtClean="0"/>
              <a:t>. When we want to add a variable to a dictionary, we must provide an additional value called a key. This key value is used to reference the value we wish to add to the dictionary in the same way that the index is used to reference values in a list. Instead of using a number, however – although we can if we wish – we can use a string value such as ‘name’. This makes it much easier for the programmer to self-document their code.</a:t>
            </a:r>
            <a:endParaRPr lang="en-GB" baseline="0" dirty="0" smtClean="0"/>
          </a:p>
          <a:p>
            <a:endParaRPr lang="en-GB" baseline="0" dirty="0" smtClean="0"/>
          </a:p>
          <a:p>
            <a:r>
              <a:rPr lang="en-GB" baseline="0" dirty="0" smtClean="0"/>
              <a:t>Since dictionaries, like lists and tuples, permit objects as values, it is possible to create complex data models by storing lists, tuples – or any other object type – against </a:t>
            </a:r>
            <a:r>
              <a:rPr lang="en-GB" baseline="0" dirty="0" smtClean="0"/>
              <a:t>keys, however, they cannot be used </a:t>
            </a:r>
            <a:r>
              <a:rPr lang="en-GB" i="1" baseline="0" dirty="0" smtClean="0"/>
              <a:t>as</a:t>
            </a:r>
            <a:r>
              <a:rPr lang="en-GB" i="0" baseline="0" dirty="0" smtClean="0"/>
              <a:t> keys.</a:t>
            </a:r>
            <a:endParaRPr lang="en-GB" baseline="0" dirty="0" smtClean="0"/>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69</a:t>
            </a:fld>
            <a:endParaRPr lang="en-GB" dirty="0"/>
          </a:p>
        </p:txBody>
      </p:sp>
    </p:spTree>
    <p:extLst>
      <p:ext uri="{BB962C8B-B14F-4D97-AF65-F5344CB8AC3E}">
        <p14:creationId xmlns:p14="http://schemas.microsoft.com/office/powerpoint/2010/main" val="318684073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Using Dictionaries</a:t>
            </a:r>
            <a:endParaRPr lang="en-GB" b="0" dirty="0" smtClean="0"/>
          </a:p>
          <a:p>
            <a:endParaRPr lang="en-GB" b="0" dirty="0" smtClean="0"/>
          </a:p>
          <a:p>
            <a:r>
              <a:rPr lang="en-GB" b="0" dirty="0" smtClean="0"/>
              <a:t>Dictionaries share</a:t>
            </a:r>
            <a:r>
              <a:rPr lang="en-GB" b="0" baseline="0" dirty="0" smtClean="0"/>
              <a:t> much of the same flexibility as lists, and many similar built-in methods. As a mutable type, elements can be added, removed or changed. Dictionaries can be searched, or used in loops and decisions. Some keywords such as </a:t>
            </a:r>
            <a:r>
              <a:rPr lang="en-GB" b="1" baseline="0" dirty="0" smtClean="0"/>
              <a:t>del</a:t>
            </a:r>
            <a:r>
              <a:rPr lang="en-GB" b="0" baseline="0" dirty="0" smtClean="0"/>
              <a:t> and </a:t>
            </a:r>
            <a:r>
              <a:rPr lang="en-GB" b="1" baseline="0" dirty="0" err="1" smtClean="0"/>
              <a:t>iter</a:t>
            </a:r>
            <a:r>
              <a:rPr lang="en-GB" b="0" baseline="0" dirty="0" smtClean="0"/>
              <a:t> provide shortcuts to the corresponding object methods, e.g. </a:t>
            </a:r>
            <a:r>
              <a:rPr lang="en-GB" b="1" baseline="0" dirty="0" err="1" smtClean="0"/>
              <a:t>dict.del</a:t>
            </a:r>
            <a:r>
              <a:rPr lang="en-GB" b="1" baseline="0" dirty="0" smtClean="0"/>
              <a:t>()</a:t>
            </a:r>
            <a:r>
              <a:rPr lang="en-GB" b="0" baseline="0" dirty="0" smtClean="0"/>
              <a:t> and </a:t>
            </a:r>
            <a:r>
              <a:rPr lang="en-GB" b="1" baseline="0" dirty="0" err="1" smtClean="0"/>
              <a:t>dict.iterkeys</a:t>
            </a:r>
            <a:r>
              <a:rPr lang="en-GB" b="1" baseline="0" dirty="0" smtClean="0"/>
              <a:t>()</a:t>
            </a:r>
            <a:r>
              <a:rPr lang="en-GB" b="0" baseline="0" dirty="0" smtClean="0"/>
              <a:t>.</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70</a:t>
            </a:fld>
            <a:endParaRPr lang="en-GB" dirty="0"/>
          </a:p>
        </p:txBody>
      </p:sp>
    </p:spTree>
    <p:extLst>
      <p:ext uri="{BB962C8B-B14F-4D97-AF65-F5344CB8AC3E}">
        <p14:creationId xmlns:p14="http://schemas.microsoft.com/office/powerpoint/2010/main" val="318080746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with lists and</a:t>
            </a:r>
            <a:r>
              <a:rPr lang="en-GB" baseline="0" dirty="0" smtClean="0"/>
              <a:t> tuples, dictionaries can be created in a variety of ways. No single way is correct and you should pick the format that’s easiest for you. </a:t>
            </a:r>
          </a:p>
          <a:p>
            <a:endParaRPr lang="en-GB" baseline="0" dirty="0" smtClean="0"/>
          </a:p>
          <a:p>
            <a:r>
              <a:rPr lang="en-GB" baseline="0" dirty="0" smtClean="0"/>
              <a:t>Values can be easily accessed via their key, or the dictionary can be used in a for loop to run through the keys one by one. This makes it very simple to get each value out of a dictionary and perform some operation on it.</a:t>
            </a:r>
          </a:p>
          <a:p>
            <a:r>
              <a:rPr lang="en-GB" baseline="0" dirty="0" smtClean="0"/>
              <a:t>Since dictionaries are mutable, we can also use them to store and update the results of calculations or method calls.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71</a:t>
            </a:fld>
            <a:endParaRPr lang="en-GB" dirty="0"/>
          </a:p>
        </p:txBody>
      </p:sp>
    </p:spTree>
    <p:extLst>
      <p:ext uri="{BB962C8B-B14F-4D97-AF65-F5344CB8AC3E}">
        <p14:creationId xmlns:p14="http://schemas.microsoft.com/office/powerpoint/2010/main" val="12469590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72</a:t>
            </a:fld>
            <a:endParaRPr lang="en-GB" dirty="0">
              <a:solidFill>
                <a:prstClr val="black"/>
              </a:solidFill>
            </a:endParaRPr>
          </a:p>
        </p:txBody>
      </p:sp>
    </p:spTree>
    <p:extLst>
      <p:ext uri="{BB962C8B-B14F-4D97-AF65-F5344CB8AC3E}">
        <p14:creationId xmlns:p14="http://schemas.microsoft.com/office/powerpoint/2010/main" val="388875213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exercise encourages the student to use what</a:t>
            </a:r>
            <a:r>
              <a:rPr lang="en-GB" baseline="0" dirty="0" smtClean="0"/>
              <a:t> they have learned so far to build a simple linear program to collect, organise and output some data.</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73</a:t>
            </a:fld>
            <a:endParaRPr lang="en-GB" dirty="0"/>
          </a:p>
        </p:txBody>
      </p:sp>
    </p:spTree>
    <p:extLst>
      <p:ext uri="{BB962C8B-B14F-4D97-AF65-F5344CB8AC3E}">
        <p14:creationId xmlns:p14="http://schemas.microsoft.com/office/powerpoint/2010/main" val="3917515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a:p>
            <a:r>
              <a:rPr lang="en-US" b="0" dirty="0" smtClean="0"/>
              <a:t>Although</a:t>
            </a:r>
            <a:r>
              <a:rPr lang="en-US" b="0" baseline="0" dirty="0" smtClean="0"/>
              <a:t> programming can be a highly technical discipline, it’s possibly to develop quite complex applications with only a little knowledge and experience. With only a few basic tools under your belt, you can quite quickly write a program to do anything from indexing your music collection to replying to your friends’ posts on Facebook, or even an app for your phone. Once you have learned the fundamental concepts and tools of programming, they can be applied to a multitude of languages and a myriad of technologies.</a:t>
            </a:r>
          </a:p>
          <a:p>
            <a:endParaRPr lang="en-US" b="0" baseline="0" dirty="0" smtClean="0"/>
          </a:p>
          <a:p>
            <a:r>
              <a:rPr lang="en-US" b="0" baseline="0" dirty="0" smtClean="0"/>
              <a:t>Once you have learned the basics of programming, you will have also learned to the skills to develop your programming further.</a:t>
            </a:r>
          </a:p>
          <a:p>
            <a:endParaRPr lang="en-US" b="0" baseline="0" dirty="0" smtClean="0"/>
          </a:p>
          <a:p>
            <a:r>
              <a:rPr lang="en-US" b="0" baseline="0" dirty="0" smtClean="0"/>
              <a:t>In contrast to the early days of programming when access to computers and the knowledge to write applications was restricted to academia or the wealthier members of society, the Internet age has empowered programmers to form communities to share knowledge, experience and code. Many programming languages permit development of </a:t>
            </a:r>
            <a:r>
              <a:rPr lang="en-US" b="0" i="1" baseline="0" dirty="0" smtClean="0"/>
              <a:t>extensible</a:t>
            </a:r>
            <a:r>
              <a:rPr lang="en-US" b="0" i="0" baseline="0" dirty="0" smtClean="0"/>
              <a:t> code – that is to say, code that can then be modified and enhanced, or extended, to provide further functionality. It’s common to find libraries of code freely available on the Internet for use or modification – what we call </a:t>
            </a:r>
            <a:r>
              <a:rPr lang="en-US" b="0" i="1" baseline="0" dirty="0" smtClean="0"/>
              <a:t>Open Source Code</a:t>
            </a:r>
            <a:r>
              <a:rPr lang="en-US" b="0" i="0" baseline="0" dirty="0" smtClean="0"/>
              <a:t>.</a:t>
            </a:r>
          </a:p>
          <a:p>
            <a:endParaRPr lang="en-US" b="0" i="0" baseline="0" dirty="0" smtClean="0"/>
          </a:p>
          <a:p>
            <a:r>
              <a:rPr lang="en-US" b="0" i="0" baseline="0" dirty="0" smtClean="0"/>
              <a:t>This movement toward communities of programmers and freely available code has meant that it is now easier than ever before for the novice programmer to find resources online to help them improve. Websites such as stackoverflow.com and its poorly-named predecessor expertsexchange.com offer places where programmers of every level can post questions and code for advice and recommendations from others.</a:t>
            </a:r>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simple</a:t>
            </a:r>
            <a:r>
              <a:rPr lang="en-GB" baseline="0" dirty="0" smtClean="0"/>
              <a:t> linear program to enter some details and output them.</a:t>
            </a:r>
          </a:p>
          <a:p>
            <a:endParaRPr lang="en-GB" baseline="0" dirty="0" smtClean="0"/>
          </a:p>
          <a:p>
            <a:r>
              <a:rPr lang="en-GB" baseline="0" dirty="0" smtClean="0"/>
              <a:t>For bonus points, this could be simplified further.</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74</a:t>
            </a:fld>
            <a:endParaRPr lang="en-GB" dirty="0"/>
          </a:p>
        </p:txBody>
      </p:sp>
    </p:spTree>
    <p:extLst>
      <p:ext uri="{BB962C8B-B14F-4D97-AF65-F5344CB8AC3E}">
        <p14:creationId xmlns:p14="http://schemas.microsoft.com/office/powerpoint/2010/main" val="101034734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75</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Operators are </a:t>
            </a:r>
            <a:r>
              <a:rPr lang="en-GB" dirty="0" smtClean="0"/>
              <a:t>probably</a:t>
            </a:r>
            <a:r>
              <a:rPr lang="en-GB" baseline="0" dirty="0" smtClean="0"/>
              <a:t> </a:t>
            </a:r>
            <a:r>
              <a:rPr lang="en-GB" baseline="0" dirty="0" smtClean="0"/>
              <a:t>familiar to us from mathematics. In programming, however, we consider more operators than the simple equality, inequality, and comparison operators that we are used to seeing</a:t>
            </a:r>
            <a:r>
              <a:rPr lang="en-GB" baseline="0" dirty="0" smtClean="0"/>
              <a:t>.</a:t>
            </a:r>
          </a:p>
          <a:p>
            <a:endParaRPr lang="en-GB" baseline="0" dirty="0" smtClean="0"/>
          </a:p>
          <a:p>
            <a:r>
              <a:rPr lang="en-GB" baseline="0" dirty="0" smtClean="0"/>
              <a:t>The normal rules of mathematical operator precedence apply, and similarly we can use parentheses - “()” – to surround parts of our expression.</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77</a:t>
            </a:fld>
            <a:endParaRPr lang="en-GB" dirty="0"/>
          </a:p>
        </p:txBody>
      </p:sp>
    </p:spTree>
    <p:extLst>
      <p:ext uri="{BB962C8B-B14F-4D97-AF65-F5344CB8AC3E}">
        <p14:creationId xmlns:p14="http://schemas.microsoft.com/office/powerpoint/2010/main" val="29915987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Operator Types</a:t>
            </a:r>
            <a:endParaRPr lang="en-GB" b="0" dirty="0" smtClean="0"/>
          </a:p>
          <a:p>
            <a:endParaRPr lang="en-GB" b="0" dirty="0" smtClean="0"/>
          </a:p>
          <a:p>
            <a:r>
              <a:rPr lang="en-GB" b="0" dirty="0" smtClean="0"/>
              <a:t>As much of our work is done with expressions, we</a:t>
            </a:r>
            <a:r>
              <a:rPr lang="en-GB" b="0" baseline="0" dirty="0" smtClean="0"/>
              <a:t> have a wide variety of operators to use. We can perform the usual array of mathematical operations, as well as a few slightly unusual ones such as modulo and floor division. In addition, we can perform logical operations, as we have seen earlier when we examined Boolean types, we can perform relational comparisons such as greater-than or less-than, we can assign values, we can use membership operators to test if a value is ‘in’ a collection or we can test to see if two variables are pointers to the same value. Python, in common with most other languages, gives us a wide degree of flexibility when we come to perform decisions and comparisons in our code.</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78</a:t>
            </a:fld>
            <a:endParaRPr lang="en-GB" dirty="0"/>
          </a:p>
        </p:txBody>
      </p:sp>
    </p:spTree>
    <p:extLst>
      <p:ext uri="{BB962C8B-B14F-4D97-AF65-F5344CB8AC3E}">
        <p14:creationId xmlns:p14="http://schemas.microsoft.com/office/powerpoint/2010/main" val="303292460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Whilst the symbols are slightly different, we can see that the usual operators</a:t>
            </a:r>
            <a:r>
              <a:rPr lang="en-GB" baseline="0" dirty="0" smtClean="0"/>
              <a:t> we would expect to see in mathematics are present</a:t>
            </a:r>
            <a:r>
              <a:rPr lang="en-GB" baseline="0" dirty="0" smtClean="0"/>
              <a:t>. Some symbols may differ in other languages – for example, Java uses the caret character (“^”) as the exponential operator – but the fundamental operators for addition, subtraction, multiplication and division remain the same from language to language.</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80</a:t>
            </a:fld>
            <a:endParaRPr lang="en-GB" dirty="0"/>
          </a:p>
        </p:txBody>
      </p:sp>
    </p:spTree>
    <p:extLst>
      <p:ext uri="{BB962C8B-B14F-4D97-AF65-F5344CB8AC3E}">
        <p14:creationId xmlns:p14="http://schemas.microsoft.com/office/powerpoint/2010/main" val="82159669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p>
          <a:p>
            <a:endParaRPr lang="en-GB" i="0" baseline="0" dirty="0" smtClean="0"/>
          </a:p>
          <a:p>
            <a:r>
              <a:rPr lang="en-GB" i="0" baseline="0" dirty="0" smtClean="0"/>
              <a:t>What are the data types of a and b?</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81</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82</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a relatively</a:t>
            </a:r>
            <a:r>
              <a:rPr lang="en-US" baseline="0" dirty="0" smtClean="0"/>
              <a:t> simple matter to perform all the required sums, although we do need to convert the values we’ve captured via </a:t>
            </a:r>
            <a:r>
              <a:rPr lang="en-US" b="1" baseline="0" dirty="0" err="1" smtClean="0"/>
              <a:t>raw_input</a:t>
            </a:r>
            <a:r>
              <a:rPr lang="en-US" b="1" baseline="0" dirty="0" smtClean="0"/>
              <a:t>()</a:t>
            </a:r>
            <a:r>
              <a:rPr lang="en-US" baseline="0" dirty="0" smtClean="0"/>
              <a:t> – remember, the function returns a string and we want to perform operations on numbers.</a:t>
            </a:r>
          </a:p>
          <a:p>
            <a:endParaRPr lang="en-US" baseline="0" dirty="0" smtClean="0"/>
          </a:p>
          <a:p>
            <a:r>
              <a:rPr lang="en-US" baseline="0" dirty="0" smtClean="0"/>
              <a:t>In order to ensure the result of the division (or any sum) is an integer, we only need to cast the result to an integer in the same way that we have casted the strings.</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84</a:t>
            </a:fld>
            <a:endParaRPr lang="en-GB" dirty="0"/>
          </a:p>
        </p:txBody>
      </p:sp>
    </p:spTree>
    <p:extLst>
      <p:ext uri="{BB962C8B-B14F-4D97-AF65-F5344CB8AC3E}">
        <p14:creationId xmlns:p14="http://schemas.microsoft.com/office/powerpoint/2010/main" val="242453217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86</a:t>
            </a:fld>
            <a:endParaRPr lang="en-GB" dirty="0"/>
          </a:p>
        </p:txBody>
      </p:sp>
    </p:spTree>
    <p:extLst>
      <p:ext uri="{BB962C8B-B14F-4D97-AF65-F5344CB8AC3E}">
        <p14:creationId xmlns:p14="http://schemas.microsoft.com/office/powerpoint/2010/main" val="157644312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refactor</a:t>
            </a:r>
            <a:r>
              <a:rPr lang="en-US" baseline="0" dirty="0" smtClean="0"/>
              <a:t> our solution to the previous exercise to perform the requested operations.</a:t>
            </a:r>
          </a:p>
          <a:p>
            <a:endParaRPr lang="en-US" baseline="0" dirty="0" smtClean="0"/>
          </a:p>
          <a:p>
            <a:r>
              <a:rPr lang="en-US" baseline="0" dirty="0" smtClean="0"/>
              <a:t>In order to fulfil the bonus requirements, we cast the Boolean result of the comparison to an integer – 0 for false, 1 for true. We can then use this value as list or tuple index to return the required string.</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88</a:t>
            </a:fld>
            <a:endParaRPr lang="en-GB" dirty="0"/>
          </a:p>
        </p:txBody>
      </p:sp>
    </p:spTree>
    <p:extLst>
      <p:ext uri="{BB962C8B-B14F-4D97-AF65-F5344CB8AC3E}">
        <p14:creationId xmlns:p14="http://schemas.microsoft.com/office/powerpoint/2010/main" val="3248989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a:t>
            </a:r>
            <a:endParaRPr lang="en-US" b="0" baseline="0" dirty="0" smtClean="0"/>
          </a:p>
          <a:p>
            <a:endParaRPr lang="en-US" b="0" baseline="0" dirty="0" smtClean="0"/>
          </a:p>
          <a:p>
            <a:r>
              <a:rPr lang="en-US" b="0" baseline="0" dirty="0" smtClean="0"/>
              <a:t>To </a:t>
            </a:r>
            <a:r>
              <a:rPr lang="en-US" b="0" baseline="0" dirty="0" smtClean="0"/>
              <a:t>put that into a real life example, we can compare a computer program to a set of directions to a given location. If </a:t>
            </a:r>
            <a:r>
              <a:rPr lang="en-US" b="0" i="1" baseline="0" dirty="0" smtClean="0"/>
              <a:t>written correctly</a:t>
            </a:r>
            <a:r>
              <a:rPr lang="en-US" b="0" baseline="0" dirty="0" smtClean="0"/>
              <a:t> </a:t>
            </a:r>
            <a:r>
              <a:rPr lang="en-US" b="0" baseline="0" dirty="0" smtClean="0"/>
              <a:t>and </a:t>
            </a:r>
            <a:r>
              <a:rPr lang="en-US" b="0" baseline="0" dirty="0" smtClean="0"/>
              <a:t>followed </a:t>
            </a:r>
            <a:r>
              <a:rPr lang="en-US" b="0" i="1" baseline="0" dirty="0" smtClean="0"/>
              <a:t>in the correct sequence</a:t>
            </a:r>
            <a:r>
              <a:rPr lang="en-US" b="0" baseline="0" dirty="0" smtClean="0"/>
              <a:t> a set of directions will guide the reader to a given destination. Any mistakes in the sequence of instructions or the instructions themselves will not yield the desired result</a:t>
            </a:r>
            <a:r>
              <a:rPr lang="en-US" b="0" baseline="0" dirty="0" smtClean="0"/>
              <a:t>.</a:t>
            </a:r>
          </a:p>
          <a:p>
            <a:endParaRPr lang="en-US" b="0" baseline="0" dirty="0" smtClean="0"/>
          </a:p>
          <a:p>
            <a:r>
              <a:rPr lang="en-US" b="0" baseline="0" dirty="0" smtClean="0"/>
              <a:t>Similarly, a computer program is a set of instructions for the computer which, when followed sequentially, will achieve a task or yield a result.</a:t>
            </a:r>
          </a:p>
          <a:p>
            <a:endParaRPr lang="en-US" b="0" baseline="0" dirty="0" smtClean="0"/>
          </a:p>
          <a:p>
            <a:endParaRPr lang="en-US" b="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89</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the computer program starts and runs through the code one line at a time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90</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a:t>
            </a:r>
            <a:r>
              <a:rPr lang="en-GB" baseline="0" dirty="0" smtClean="0"/>
              <a:t>. We have already seen how Boolean variables and operators can be used in expressions, and how expressions can return Boolean values. These are the features we will use to build our flow control logic.</a:t>
            </a:r>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91</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a:t>
            </a:r>
            <a:r>
              <a:rPr lang="en-GB" baseline="0" dirty="0" smtClean="0"/>
              <a:t>. By creating repeatable code blocks, we avoid having to write the same code over and over, and can split our code into more manageable chunks.</a:t>
            </a:r>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92</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93</a:t>
            </a:fld>
            <a:endParaRPr lang="en-GB" dirty="0"/>
          </a:p>
        </p:txBody>
      </p:sp>
    </p:spTree>
    <p:extLst>
      <p:ext uri="{BB962C8B-B14F-4D97-AF65-F5344CB8AC3E}">
        <p14:creationId xmlns:p14="http://schemas.microsoft.com/office/powerpoint/2010/main" val="337511361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If</a:t>
            </a:r>
            <a:r>
              <a:rPr lang="en-US" b="1" baseline="0" dirty="0" smtClean="0"/>
              <a:t> Statement</a:t>
            </a:r>
          </a:p>
          <a:p>
            <a:endParaRPr lang="en-US" b="1" baseline="0" dirty="0" smtClean="0"/>
          </a:p>
          <a:p>
            <a:r>
              <a:rPr lang="en-US" b="0" baseline="0" dirty="0" smtClean="0"/>
              <a:t>The if statement is our decision-branching tool. </a:t>
            </a:r>
            <a:r>
              <a:rPr lang="en-US" b="0" baseline="0" dirty="0" smtClean="0"/>
              <a:t>While </a:t>
            </a:r>
            <a:r>
              <a:rPr lang="en-US" b="0" baseline="0" dirty="0" smtClean="0"/>
              <a:t>it may vary in syntax slightly, it is present in some form in every programming language.</a:t>
            </a:r>
            <a:endParaRPr lang="en-US" b="0" dirty="0" smtClean="0"/>
          </a:p>
          <a:p>
            <a:endParaRPr lang="en-US" b="1" dirty="0" smtClean="0"/>
          </a:p>
          <a:p>
            <a:r>
              <a:rPr lang="en-US" b="1" dirty="0" smtClean="0"/>
              <a:t>Whitespace</a:t>
            </a:r>
          </a:p>
          <a:p>
            <a:endParaRPr lang="en-US" dirty="0" smtClean="0"/>
          </a:p>
          <a:p>
            <a:r>
              <a:rPr lang="en-US" dirty="0" smtClean="0"/>
              <a:t>In Python, membership</a:t>
            </a:r>
            <a:r>
              <a:rPr lang="en-US" baseline="0" dirty="0" smtClean="0"/>
              <a:t> of a function, branch or flow statement is denoted by indentation level or </a:t>
            </a:r>
            <a:r>
              <a:rPr lang="en-US" i="1" baseline="0" dirty="0" smtClean="0"/>
              <a:t>whitespace</a:t>
            </a:r>
            <a:r>
              <a:rPr lang="en-US" i="0" baseline="0" dirty="0" smtClean="0"/>
              <a:t>. When the interpreter encounters an if statement followed by an expression and a colon, it then considers all subsequent, indented, lines to be </a:t>
            </a:r>
            <a:r>
              <a:rPr lang="en-US" i="1" baseline="0" dirty="0" smtClean="0"/>
              <a:t>enclosed</a:t>
            </a:r>
            <a:r>
              <a:rPr lang="en-US" i="0" baseline="0" dirty="0" smtClean="0"/>
              <a:t> by the preceding </a:t>
            </a:r>
            <a:r>
              <a:rPr lang="en-US" b="1" i="0" baseline="0" dirty="0" smtClean="0"/>
              <a:t>if</a:t>
            </a:r>
            <a:r>
              <a:rPr lang="en-US" i="0" baseline="0" dirty="0" smtClean="0"/>
              <a:t>. It continues until it reaches either a different indentation or an accompanying </a:t>
            </a:r>
            <a:r>
              <a:rPr lang="en-US" b="1" i="0" baseline="0" dirty="0" err="1" smtClean="0"/>
              <a:t>elif</a:t>
            </a:r>
            <a:r>
              <a:rPr lang="en-US" i="0" baseline="0" dirty="0" smtClean="0"/>
              <a:t> or </a:t>
            </a:r>
            <a:r>
              <a:rPr lang="en-US" b="1" i="0" baseline="0" dirty="0" smtClean="0"/>
              <a:t>else</a:t>
            </a:r>
            <a:r>
              <a:rPr lang="en-US" i="0" baseline="0" dirty="0" smtClean="0"/>
              <a:t> statement.</a:t>
            </a:r>
          </a:p>
          <a:p>
            <a:endParaRPr lang="en-US" i="0" baseline="0" dirty="0" smtClean="0"/>
          </a:p>
          <a:p>
            <a:r>
              <a:rPr lang="en-US" i="0" baseline="0" dirty="0" smtClean="0"/>
              <a:t>This significant indentation is an important consideration in Python. Fortunately, modern IDEs – Integrated Development Environments – provide programmers with tools to manage such formatting.</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94</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use the </a:t>
            </a:r>
            <a:r>
              <a:rPr lang="en-US" b="1" dirty="0" smtClean="0"/>
              <a:t>if</a:t>
            </a:r>
            <a:r>
              <a:rPr lang="en-US" b="0" baseline="0" dirty="0" smtClean="0"/>
              <a:t> statement to test whether user input matches a predefined value such as a password. We must supply an expression that returns a Boolean value; remember from earlier that this can be a Boolean variable such as True or False, or we can test variables for conditions such as nullity (equal to None), emptiness (in the case of lists, tuples and dictionaries) or equal-to-zero for numeric values.</a:t>
            </a:r>
          </a:p>
          <a:p>
            <a:endParaRPr lang="en-US" b="0" baseline="0" dirty="0" smtClean="0"/>
          </a:p>
          <a:p>
            <a:r>
              <a:rPr lang="en-US" b="0" baseline="0" dirty="0" smtClean="0"/>
              <a:t>In many cases, it is possible to use the shorthand </a:t>
            </a:r>
            <a:r>
              <a:rPr lang="en-US" b="1" baseline="0" dirty="0" smtClean="0"/>
              <a:t>if </a:t>
            </a:r>
            <a:r>
              <a:rPr lang="en-US" b="1" baseline="0" dirty="0" err="1" smtClean="0"/>
              <a:t>myvar</a:t>
            </a:r>
            <a:r>
              <a:rPr lang="en-US" b="1" baseline="0" dirty="0" smtClean="0"/>
              <a:t>:</a:t>
            </a:r>
            <a:r>
              <a:rPr lang="en-US" b="0" baseline="0" dirty="0" smtClean="0"/>
              <a:t> rather than the longhand form </a:t>
            </a:r>
            <a:r>
              <a:rPr lang="en-US" b="1" baseline="0" dirty="0" smtClean="0"/>
              <a:t>if </a:t>
            </a:r>
            <a:r>
              <a:rPr lang="en-US" b="1" baseline="0" dirty="0" err="1" smtClean="0"/>
              <a:t>myvar</a:t>
            </a:r>
            <a:r>
              <a:rPr lang="en-US" b="1" baseline="0" dirty="0" smtClean="0"/>
              <a:t> == True: .</a:t>
            </a:r>
            <a:r>
              <a:rPr lang="en-US" b="0" baseline="0" dirty="0" smtClean="0"/>
              <a:t> There are many such shortcuts in Python and other programming languages.</a:t>
            </a:r>
          </a:p>
          <a:p>
            <a:endParaRPr lang="en-US" b="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95</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96</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Expressions</a:t>
            </a:r>
            <a:endParaRPr lang="en-US" b="0" dirty="0" smtClean="0"/>
          </a:p>
          <a:p>
            <a:endParaRPr lang="en-US" b="0" dirty="0" smtClean="0"/>
          </a:p>
          <a:p>
            <a:r>
              <a:rPr lang="en-US" b="0" dirty="0" smtClean="0"/>
              <a:t>Any</a:t>
            </a:r>
            <a:r>
              <a:rPr lang="en-US" b="0" baseline="0" dirty="0" smtClean="0"/>
              <a:t> valid Python expression can be used as an </a:t>
            </a:r>
            <a:r>
              <a:rPr lang="en-US" b="1" baseline="0" dirty="0" smtClean="0"/>
              <a:t>if</a:t>
            </a:r>
            <a:r>
              <a:rPr lang="en-US" b="0" baseline="0" dirty="0" smtClean="0"/>
              <a:t> condition, provided it will return a Boolean result. We can chain lots of expressions together by using </a:t>
            </a:r>
            <a:r>
              <a:rPr lang="en-US" b="1" baseline="0" dirty="0" err="1" smtClean="0"/>
              <a:t>elif</a:t>
            </a:r>
            <a:r>
              <a:rPr lang="en-US" b="0" baseline="0" dirty="0" smtClean="0"/>
              <a:t>, and we can provide a default case using </a:t>
            </a:r>
            <a:r>
              <a:rPr lang="en-US" b="1" baseline="0" dirty="0" smtClean="0"/>
              <a:t>else</a:t>
            </a:r>
            <a:r>
              <a:rPr lang="en-US" b="0" baseline="0" dirty="0" smtClean="0"/>
              <a:t>. There are many uses for this kind of behavior, although we must take care not too combine too many </a:t>
            </a:r>
            <a:r>
              <a:rPr lang="en-US" b="1" baseline="0" dirty="0" smtClean="0"/>
              <a:t>if..</a:t>
            </a:r>
            <a:r>
              <a:rPr lang="en-US" b="1" baseline="0" dirty="0" err="1" smtClean="0"/>
              <a:t>elif</a:t>
            </a:r>
            <a:r>
              <a:rPr lang="en-US" b="1" baseline="0" dirty="0" smtClean="0"/>
              <a:t>..</a:t>
            </a:r>
            <a:r>
              <a:rPr lang="en-US" b="0" baseline="0" dirty="0" smtClean="0"/>
              <a:t> statements in case our code becomes unwieldy. In those circumstances, we have other tools available to us such as the membership operator </a:t>
            </a:r>
            <a:r>
              <a:rPr lang="en-US" b="1" baseline="0" dirty="0" smtClean="0"/>
              <a:t>in</a:t>
            </a:r>
            <a:r>
              <a:rPr lang="en-US" b="0" baseline="0" dirty="0" smtClean="0"/>
              <a:t>, which we will cover later.</a:t>
            </a:r>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D2FD33D1-5F8B-45B7-9940-CBFFF9C06F51}" type="slidenum">
              <a:rPr lang="en-GB" smtClean="0"/>
              <a:t>98</a:t>
            </a:fld>
            <a:endParaRPr lang="en-GB" dirty="0"/>
          </a:p>
        </p:txBody>
      </p:sp>
    </p:spTree>
    <p:extLst>
      <p:ext uri="{BB962C8B-B14F-4D97-AF65-F5344CB8AC3E}">
        <p14:creationId xmlns:p14="http://schemas.microsoft.com/office/powerpoint/2010/main" val="389022464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99</a:t>
            </a:fld>
            <a:endParaRPr lang="en-GB" dirty="0"/>
          </a:p>
        </p:txBody>
      </p:sp>
    </p:spTree>
    <p:extLst>
      <p:ext uri="{BB962C8B-B14F-4D97-AF65-F5344CB8AC3E}">
        <p14:creationId xmlns:p14="http://schemas.microsoft.com/office/powerpoint/2010/main" val="1932906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have</a:t>
            </a:r>
            <a:r>
              <a:rPr lang="en-US" baseline="0" dirty="0" smtClean="0"/>
              <a:t> a set of directions to take us to an address. When followed in the correct sequence, we will arrive at our destination.</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Expression</a:t>
            </a:r>
          </a:p>
          <a:p>
            <a:endParaRPr lang="en-GB" dirty="0" smtClean="0"/>
          </a:p>
          <a:p>
            <a:r>
              <a:rPr lang="en-GB" dirty="0" smtClean="0"/>
              <a:t>The expression</a:t>
            </a:r>
            <a:r>
              <a:rPr lang="en-GB" baseline="0" dirty="0" smtClean="0"/>
              <a:t> used in the Python for loop has to return a list. While it’s possible to construct the list by hand, it’s usually much </a:t>
            </a:r>
            <a:r>
              <a:rPr lang="en-GB" baseline="0" dirty="0" smtClean="0"/>
              <a:t>simpler </a:t>
            </a:r>
            <a:r>
              <a:rPr lang="en-GB" baseline="0" dirty="0" smtClean="0"/>
              <a:t>to use the handy </a:t>
            </a:r>
            <a:r>
              <a:rPr lang="en-GB" b="1" baseline="0" dirty="0" smtClean="0"/>
              <a:t>range()</a:t>
            </a:r>
            <a:r>
              <a:rPr lang="en-GB" baseline="0" dirty="0" smtClean="0"/>
              <a:t> function instead. We can also use any list, tuple or dictionary object to provide the values to loop over; this is called an </a:t>
            </a:r>
            <a:r>
              <a:rPr lang="en-GB" i="1" baseline="0" dirty="0" smtClean="0"/>
              <a:t>iterator</a:t>
            </a:r>
            <a:r>
              <a:rPr lang="en-GB" i="0" baseline="0" dirty="0" smtClean="0"/>
              <a:t>. </a:t>
            </a:r>
            <a:endParaRPr lang="en-GB" baseline="0" dirty="0" smtClean="0"/>
          </a:p>
          <a:p>
            <a:endParaRPr lang="en-GB" baseline="0"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100</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a:t>
            </a:r>
            <a:r>
              <a:rPr lang="en-US" baseline="0" dirty="0" smtClean="0"/>
              <a:t> can see our earlier example modified to permit 5 attempts to enter the password. We use the </a:t>
            </a:r>
            <a:r>
              <a:rPr lang="en-US" b="1" baseline="0" dirty="0" smtClean="0"/>
              <a:t>range()</a:t>
            </a:r>
            <a:r>
              <a:rPr lang="en-US" baseline="0" dirty="0" smtClean="0"/>
              <a:t> function to create a list of values which we supply to the </a:t>
            </a:r>
            <a:r>
              <a:rPr lang="en-US" b="1" baseline="0" dirty="0" smtClean="0"/>
              <a:t>for</a:t>
            </a:r>
            <a:r>
              <a:rPr lang="en-US" baseline="0" dirty="0" smtClean="0"/>
              <a:t> loop. We could have explicitly defined a list such as [1, 2, 3, 4, 5] to use as </a:t>
            </a:r>
            <a:r>
              <a:rPr lang="en-US" baseline="0" dirty="0" smtClean="0"/>
              <a:t>the </a:t>
            </a:r>
            <a:r>
              <a:rPr lang="en-US" baseline="0" dirty="0" smtClean="0"/>
              <a:t>loop iterator.</a:t>
            </a:r>
          </a:p>
          <a:p>
            <a:endParaRPr lang="en-US" baseline="0" dirty="0" smtClean="0"/>
          </a:p>
          <a:p>
            <a:r>
              <a:rPr lang="en-US" baseline="0" dirty="0" smtClean="0"/>
              <a:t>We can also see the use of the break keyword here; this terminates the enclosing </a:t>
            </a:r>
            <a:r>
              <a:rPr lang="en-US" baseline="0" dirty="0" smtClean="0"/>
              <a:t>loop </a:t>
            </a:r>
            <a:r>
              <a:rPr lang="en-US" baseline="0" dirty="0" smtClean="0"/>
              <a:t>so that as soon as our success condition is met – the password is entered correctly – the program exits the loop and carries on</a:t>
            </a:r>
            <a:r>
              <a:rPr lang="en-US" baseline="0" dirty="0" smtClean="0"/>
              <a:t>. This practice – which we call “</a:t>
            </a:r>
            <a:r>
              <a:rPr lang="en-US" i="1" baseline="0" dirty="0" smtClean="0"/>
              <a:t>fail-fast”</a:t>
            </a:r>
            <a:r>
              <a:rPr lang="en-US" i="0" baseline="0" dirty="0" smtClean="0"/>
              <a:t> – is beneficial because it allows us to write faster programs. This is because the processor does not waste time iterating the loop looking for a success condition that’s already been met.</a:t>
            </a:r>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101</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a:t>
            </a:r>
            <a:r>
              <a:rPr lang="en-US" b="1" dirty="0" smtClean="0">
                <a:latin typeface="+mn-lt"/>
                <a:cs typeface="Courier New" panose="02070309020205020404" pitchFamily="49" charset="0"/>
              </a:rPr>
              <a:t>range()</a:t>
            </a:r>
            <a:r>
              <a:rPr lang="en-US" b="1" baseline="0" dirty="0" smtClean="0"/>
              <a:t> Function</a:t>
            </a:r>
            <a:endParaRPr lang="en-US" b="1" dirty="0" smtClean="0"/>
          </a:p>
          <a:p>
            <a:endParaRPr lang="en-US" dirty="0" smtClean="0"/>
          </a:p>
          <a:p>
            <a:r>
              <a:rPr lang="en-US" dirty="0" smtClean="0"/>
              <a:t>Sometimes we will wish to run</a:t>
            </a:r>
            <a:r>
              <a:rPr lang="en-US" baseline="0" dirty="0" smtClean="0"/>
              <a:t> a loop for a fixed number of iterations, or over a subset of a collection, or otherwise constrain it. Some languages offer us the ability to specify the loop constraint directly, however in Python we must use the range function to do so.</a:t>
            </a:r>
            <a:endParaRPr lang="en-US" dirty="0" smtClean="0"/>
          </a:p>
          <a:p>
            <a:endParaRPr lang="en-US" dirty="0" smtClean="0"/>
          </a:p>
          <a:p>
            <a:r>
              <a:rPr lang="en-US" dirty="0" smtClean="0"/>
              <a:t>The</a:t>
            </a:r>
            <a:r>
              <a:rPr lang="en-US" baseline="0" dirty="0" smtClean="0"/>
              <a:t> </a:t>
            </a:r>
            <a:r>
              <a:rPr lang="en-US" b="1" baseline="0" dirty="0" smtClean="0"/>
              <a:t>range() </a:t>
            </a:r>
            <a:r>
              <a:rPr lang="en-US" baseline="0" dirty="0" smtClean="0"/>
              <a:t>function in Python is extremely useful when constraining loops, since it returns a list object. We can also use it to create a new list from a subset of a larger list</a:t>
            </a:r>
            <a:r>
              <a:rPr lang="en-US" baseline="0" dirty="0" smtClean="0"/>
              <a:t>. In the example above we create a list of numbers up to a supplied ceiling value - remembering that we’re zero-based, so the first value in our list will be zero. </a:t>
            </a:r>
          </a:p>
          <a:p>
            <a:endParaRPr lang="en-US" baseline="0" dirty="0" smtClean="0"/>
          </a:p>
          <a:p>
            <a:r>
              <a:rPr lang="en-US" baseline="0" dirty="0" smtClean="0"/>
              <a:t>If we wish to range on a list or tuple, we must call </a:t>
            </a:r>
            <a:r>
              <a:rPr lang="en-US" b="1" baseline="0" dirty="0" smtClean="0"/>
              <a:t>range()</a:t>
            </a:r>
            <a:r>
              <a:rPr lang="en-US" baseline="0" dirty="0" smtClean="0"/>
              <a:t> as a method of the object we are interested in – for example, </a:t>
            </a:r>
            <a:r>
              <a:rPr lang="en-US" b="1" baseline="0" dirty="0" err="1" smtClean="0"/>
              <a:t>mylist.range</a:t>
            </a:r>
            <a:r>
              <a:rPr lang="en-US" b="1" baseline="0" dirty="0" smtClean="0"/>
              <a:t>(1, 10)</a:t>
            </a:r>
          </a:p>
          <a:p>
            <a:endParaRPr lang="en-US" b="1"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102</a:t>
            </a:fld>
            <a:endParaRPr lang="en-GB" dirty="0">
              <a:solidFill>
                <a:prstClr val="black"/>
              </a:solidFill>
            </a:endParaRPr>
          </a:p>
        </p:txBody>
      </p:sp>
    </p:spTree>
    <p:extLst>
      <p:ext uri="{BB962C8B-B14F-4D97-AF65-F5344CB8AC3E}">
        <p14:creationId xmlns:p14="http://schemas.microsoft.com/office/powerpoint/2010/main" val="271412931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103</a:t>
            </a:fld>
            <a:endParaRPr lang="en-GB" dirty="0"/>
          </a:p>
        </p:txBody>
      </p:sp>
    </p:spTree>
    <p:extLst>
      <p:ext uri="{BB962C8B-B14F-4D97-AF65-F5344CB8AC3E}">
        <p14:creationId xmlns:p14="http://schemas.microsoft.com/office/powerpoint/2010/main" val="330347183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104</a:t>
            </a:fld>
            <a:endParaRPr lang="en-GB" dirty="0"/>
          </a:p>
        </p:txBody>
      </p:sp>
    </p:spTree>
    <p:extLst>
      <p:ext uri="{BB962C8B-B14F-4D97-AF65-F5344CB8AC3E}">
        <p14:creationId xmlns:p14="http://schemas.microsoft.com/office/powerpoint/2010/main" val="223358369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 Here we perform a simple loop over a range,</a:t>
            </a:r>
            <a:r>
              <a:rPr lang="en-GB" baseline="0" dirty="0" smtClean="0"/>
              <a:t> taking the range limit from user input.</a:t>
            </a:r>
          </a:p>
          <a:p>
            <a:endParaRPr lang="en-GB" baseline="0" dirty="0" smtClean="0"/>
          </a:p>
          <a:p>
            <a:r>
              <a:rPr lang="en-GB" baseline="0" dirty="0" smtClean="0"/>
              <a:t>We check the ‘</a:t>
            </a:r>
            <a:r>
              <a:rPr lang="en-GB" baseline="0" dirty="0" err="1" smtClean="0"/>
              <a:t>fizzbuzz</a:t>
            </a:r>
            <a:r>
              <a:rPr lang="en-GB" baseline="0" dirty="0" smtClean="0"/>
              <a:t>’ condition first, since the number must match </a:t>
            </a:r>
            <a:r>
              <a:rPr lang="en-GB" i="1" baseline="0" dirty="0" smtClean="0"/>
              <a:t>both</a:t>
            </a:r>
            <a:r>
              <a:rPr lang="en-GB" i="0" baseline="0" dirty="0" smtClean="0"/>
              <a:t> conditions, which are also the conditions for the following </a:t>
            </a:r>
            <a:r>
              <a:rPr lang="en-GB" b="1" i="0" baseline="0" dirty="0" err="1" smtClean="0"/>
              <a:t>elif</a:t>
            </a:r>
            <a:r>
              <a:rPr lang="en-GB" b="0" i="0" baseline="0" dirty="0" err="1" smtClean="0"/>
              <a:t>s</a:t>
            </a:r>
            <a:r>
              <a:rPr lang="en-GB" b="0" i="0" baseline="0" dirty="0" smtClean="0"/>
              <a:t>. If we were to place it at the end, it would never match since the preceding two conditions would always beat it.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105</a:t>
            </a:fld>
            <a:endParaRPr lang="en-GB" dirty="0"/>
          </a:p>
        </p:txBody>
      </p:sp>
    </p:spTree>
    <p:extLst>
      <p:ext uri="{BB962C8B-B14F-4D97-AF65-F5344CB8AC3E}">
        <p14:creationId xmlns:p14="http://schemas.microsoft.com/office/powerpoint/2010/main" val="332875698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a:p>
            <a:r>
              <a:rPr lang="en-GB" b="1" dirty="0" smtClean="0"/>
              <a:t>Summary</a:t>
            </a:r>
            <a:endParaRPr lang="en-GB" b="0" dirty="0" smtClean="0"/>
          </a:p>
          <a:p>
            <a:endParaRPr lang="en-GB" b="0" dirty="0" smtClean="0"/>
          </a:p>
          <a:p>
            <a:r>
              <a:rPr lang="en-GB" b="0" dirty="0" smtClean="0"/>
              <a:t>Flow control statements like </a:t>
            </a:r>
            <a:r>
              <a:rPr lang="en-GB" b="1" dirty="0" smtClean="0"/>
              <a:t>if</a:t>
            </a:r>
            <a:r>
              <a:rPr lang="en-GB" b="0" dirty="0" smtClean="0"/>
              <a:t> – which allows</a:t>
            </a:r>
            <a:r>
              <a:rPr lang="en-GB" b="0" baseline="0" dirty="0" smtClean="0"/>
              <a:t> us to make choices – and </a:t>
            </a:r>
            <a:r>
              <a:rPr lang="en-GB" b="1" baseline="0" dirty="0" smtClean="0"/>
              <a:t>for</a:t>
            </a:r>
            <a:r>
              <a:rPr lang="en-GB" b="0" baseline="0" dirty="0" smtClean="0"/>
              <a:t>, which allows us to repeat steps, are critical when we wish to move beyond the simple linear program.</a:t>
            </a:r>
          </a:p>
          <a:p>
            <a:endParaRPr lang="en-GB" b="0" baseline="0" dirty="0" smtClean="0"/>
          </a:p>
          <a:p>
            <a:r>
              <a:rPr lang="en-GB" b="0" baseline="0" dirty="0" smtClean="0"/>
              <a:t>We can build complex expressions using Boolean operators and variables that means we can build useful logic into our programs. We will see in the next section how we can simplify our expressions while making them even more powerful with the use of membership operators.</a:t>
            </a:r>
          </a:p>
          <a:p>
            <a:endParaRPr lang="en-GB" b="1" dirty="0" smtClean="0"/>
          </a:p>
          <a:p>
            <a:r>
              <a:rPr lang="en-GB" b="0" dirty="0" smtClean="0"/>
              <a:t>With </a:t>
            </a:r>
            <a:r>
              <a:rPr lang="en-GB" b="1" dirty="0" smtClean="0"/>
              <a:t>for</a:t>
            </a:r>
            <a:r>
              <a:rPr lang="en-GB" b="0" dirty="0" smtClean="0"/>
              <a:t> loops, we can take our complex logic</a:t>
            </a:r>
            <a:r>
              <a:rPr lang="en-GB" b="0" baseline="0" dirty="0" smtClean="0"/>
              <a:t> and repeat it as many times as we wish while feeding in different values. In later sections, we will see how we can modularize our logic to help us build even more complex programs while at the same time keeping them easy to read and debug.</a:t>
            </a:r>
          </a:p>
          <a:p>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106</a:t>
            </a:fld>
            <a:endParaRPr lang="en-GB" dirty="0"/>
          </a:p>
        </p:txBody>
      </p:sp>
    </p:spTree>
    <p:extLst>
      <p:ext uri="{BB962C8B-B14F-4D97-AF65-F5344CB8AC3E}">
        <p14:creationId xmlns:p14="http://schemas.microsoft.com/office/powerpoint/2010/main" val="18637171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107</a:t>
            </a:fld>
            <a:endParaRPr lang="en-GB" dirty="0"/>
          </a:p>
        </p:txBody>
      </p:sp>
    </p:spTree>
    <p:extLst>
      <p:ext uri="{BB962C8B-B14F-4D97-AF65-F5344CB8AC3E}">
        <p14:creationId xmlns:p14="http://schemas.microsoft.com/office/powerpoint/2010/main" val="395678624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Membership</a:t>
            </a:r>
            <a:r>
              <a:rPr lang="en-GB" b="1" baseline="0" dirty="0" smtClean="0"/>
              <a:t> Operators</a:t>
            </a:r>
            <a:endParaRPr lang="en-GB" b="0" baseline="0" dirty="0" smtClean="0"/>
          </a:p>
          <a:p>
            <a:endParaRPr lang="en-GB" b="0" baseline="0" dirty="0" smtClean="0"/>
          </a:p>
          <a:p>
            <a:r>
              <a:rPr lang="en-GB" b="0" dirty="0" smtClean="0"/>
              <a:t>The</a:t>
            </a:r>
            <a:r>
              <a:rPr lang="en-GB" b="0" baseline="0" dirty="0" smtClean="0"/>
              <a:t> membership operators </a:t>
            </a:r>
            <a:r>
              <a:rPr lang="en-GB" b="1" baseline="0" dirty="0" smtClean="0"/>
              <a:t>in </a:t>
            </a:r>
            <a:r>
              <a:rPr lang="en-GB" b="0" baseline="0" dirty="0" smtClean="0"/>
              <a:t>and </a:t>
            </a:r>
            <a:r>
              <a:rPr lang="en-GB" b="1" baseline="0" dirty="0" smtClean="0"/>
              <a:t>not in</a:t>
            </a:r>
            <a:r>
              <a:rPr lang="en-GB" b="0" baseline="0" dirty="0" smtClean="0"/>
              <a:t> are used to determine whether the value on the left hand side of the operator is present in the collection on the right hand side. </a:t>
            </a:r>
          </a:p>
          <a:p>
            <a:endParaRPr lang="en-GB" b="0" baseline="0" dirty="0" smtClean="0"/>
          </a:p>
          <a:p>
            <a:r>
              <a:rPr lang="en-GB" b="1" baseline="0" dirty="0" smtClean="0"/>
              <a:t>Identity Operators</a:t>
            </a:r>
            <a:endParaRPr lang="en-GB" b="0" baseline="0" dirty="0" smtClean="0"/>
          </a:p>
          <a:p>
            <a:endParaRPr lang="en-GB" b="0" baseline="0" dirty="0" smtClean="0"/>
          </a:p>
          <a:p>
            <a:r>
              <a:rPr lang="en-GB" b="0" baseline="0" dirty="0" smtClean="0"/>
              <a:t>The identity operators </a:t>
            </a:r>
            <a:r>
              <a:rPr lang="en-GB" b="1" baseline="0" dirty="0" smtClean="0"/>
              <a:t>is </a:t>
            </a:r>
            <a:r>
              <a:rPr lang="en-GB" b="0" baseline="0" dirty="0" smtClean="0"/>
              <a:t>and </a:t>
            </a:r>
            <a:r>
              <a:rPr lang="en-GB" b="1" baseline="0" dirty="0" smtClean="0"/>
              <a:t>not is</a:t>
            </a:r>
            <a:r>
              <a:rPr lang="en-GB" b="0" baseline="0" dirty="0" smtClean="0"/>
              <a:t> are used to determine whether the value on the left </a:t>
            </a:r>
            <a:r>
              <a:rPr lang="en-GB" b="0" i="1" baseline="0" dirty="0" smtClean="0"/>
              <a:t>is the same object</a:t>
            </a:r>
            <a:r>
              <a:rPr lang="en-GB" b="0" i="0" baseline="0" dirty="0" smtClean="0"/>
              <a:t> as the value on the right. In the case of numbers, this is fairly obvious, but when we start using more complex entities such as classes we must remember that variables are </a:t>
            </a:r>
            <a:r>
              <a:rPr lang="en-GB" b="0" i="1" baseline="0" dirty="0" smtClean="0"/>
              <a:t>pointers</a:t>
            </a:r>
            <a:r>
              <a:rPr lang="en-GB" b="0" i="0" baseline="0" dirty="0" smtClean="0"/>
              <a:t> to areas in memory, and the </a:t>
            </a:r>
            <a:r>
              <a:rPr lang="en-GB" b="1" i="0" baseline="0" dirty="0" smtClean="0"/>
              <a:t>is</a:t>
            </a:r>
            <a:r>
              <a:rPr lang="en-GB" b="0" i="0" baseline="0" dirty="0" smtClean="0"/>
              <a:t> operator becomes more useful.</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108</a:t>
            </a:fld>
            <a:endParaRPr lang="en-GB" dirty="0"/>
          </a:p>
        </p:txBody>
      </p:sp>
    </p:spTree>
    <p:extLst>
      <p:ext uri="{BB962C8B-B14F-4D97-AF65-F5344CB8AC3E}">
        <p14:creationId xmlns:p14="http://schemas.microsoft.com/office/powerpoint/2010/main" val="48015368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Membership Operators</a:t>
            </a:r>
            <a:endParaRPr lang="en-GB" b="0" dirty="0" smtClean="0"/>
          </a:p>
          <a:p>
            <a:endParaRPr lang="en-GB" b="0" dirty="0" smtClean="0"/>
          </a:p>
          <a:p>
            <a:r>
              <a:rPr lang="en-GB" b="0" dirty="0" smtClean="0"/>
              <a:t>These operators follow logically from</a:t>
            </a:r>
            <a:r>
              <a:rPr lang="en-GB" b="0" baseline="0" dirty="0" smtClean="0"/>
              <a:t> flow control since we will often wish to operate on items in a collection. We can use them to both return a Boolean for use in an </a:t>
            </a:r>
            <a:r>
              <a:rPr lang="en-GB" b="1" baseline="0" dirty="0" smtClean="0"/>
              <a:t>if</a:t>
            </a:r>
            <a:r>
              <a:rPr lang="en-GB" b="0" baseline="0" dirty="0" smtClean="0"/>
              <a:t> expression or iterate over the values of a collection in a </a:t>
            </a:r>
            <a:r>
              <a:rPr lang="en-GB" b="1" baseline="0" dirty="0" smtClean="0"/>
              <a:t>for</a:t>
            </a:r>
            <a:r>
              <a:rPr lang="en-GB" b="0" baseline="0" dirty="0" smtClean="0"/>
              <a:t> loop</a:t>
            </a:r>
            <a:r>
              <a:rPr lang="en-GB" b="0" baseline="0" dirty="0" smtClean="0"/>
              <a:t>.</a:t>
            </a:r>
          </a:p>
          <a:p>
            <a:endParaRPr lang="en-GB" b="0" baseline="0" dirty="0" smtClean="0"/>
          </a:p>
          <a:p>
            <a:r>
              <a:rPr lang="en-GB" b="0" baseline="0" dirty="0" smtClean="0"/>
              <a:t>In the example above, we can see that the program accepts a string from the user, and then returns a message if it matches any of the values in the defined list. It then goes on to loop through the members of the list, and then compare them to the contents of a </a:t>
            </a:r>
            <a:r>
              <a:rPr lang="en-GB" b="0" baseline="0" dirty="0" err="1" smtClean="0"/>
              <a:t>sublist</a:t>
            </a:r>
            <a:r>
              <a:rPr lang="en-GB" b="0" baseline="0" dirty="0" smtClean="0"/>
              <a:t> created on the fly in order to determine the correct message to output.</a:t>
            </a:r>
            <a:endParaRPr lang="en-GB" b="0" baseline="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109</a:t>
            </a:fld>
            <a:endParaRPr lang="en-GB" dirty="0"/>
          </a:p>
        </p:txBody>
      </p:sp>
    </p:spTree>
    <p:extLst>
      <p:ext uri="{BB962C8B-B14F-4D97-AF65-F5344CB8AC3E}">
        <p14:creationId xmlns:p14="http://schemas.microsoft.com/office/powerpoint/2010/main" val="2814319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taken out</a:t>
            </a:r>
            <a:r>
              <a:rPr lang="en-US" baseline="0" dirty="0" smtClean="0"/>
              <a:t> of sequence, the directions may still work – for example, we don’t end up driving across the park in </a:t>
            </a:r>
            <a:r>
              <a:rPr lang="en-US" i="1" baseline="0" dirty="0" smtClean="0"/>
              <a:t>Grand Theft Auto </a:t>
            </a:r>
            <a:r>
              <a:rPr lang="en-US" i="0" baseline="0" dirty="0" smtClean="0"/>
              <a:t>fashion - but we will not arrive at our chosen destination.</a:t>
            </a:r>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Is Operator</a:t>
            </a:r>
            <a:endParaRPr lang="en-GB" b="0" dirty="0" smtClean="0"/>
          </a:p>
          <a:p>
            <a:endParaRPr lang="en-GB" b="0" dirty="0" smtClean="0"/>
          </a:p>
          <a:p>
            <a:r>
              <a:rPr lang="en-GB" b="0" dirty="0" smtClean="0"/>
              <a:t>The is operator may</a:t>
            </a:r>
            <a:r>
              <a:rPr lang="en-GB" b="0" baseline="0" dirty="0" smtClean="0"/>
              <a:t> be tricky conceptually for new programmers, as it concerns the comparison of variables rather than values. This operator compares two variables and determines whether they are </a:t>
            </a:r>
            <a:r>
              <a:rPr lang="en-GB" b="0" i="1" baseline="0" dirty="0" smtClean="0"/>
              <a:t>pointers to the same value</a:t>
            </a:r>
            <a:r>
              <a:rPr lang="en-GB" b="0" i="0" baseline="0" dirty="0" smtClean="0"/>
              <a:t>.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110</a:t>
            </a:fld>
            <a:endParaRPr lang="en-GB" dirty="0"/>
          </a:p>
        </p:txBody>
      </p:sp>
    </p:spTree>
    <p:extLst>
      <p:ext uri="{BB962C8B-B14F-4D97-AF65-F5344CB8AC3E}">
        <p14:creationId xmlns:p14="http://schemas.microsoft.com/office/powerpoint/2010/main" val="306286714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111</a:t>
            </a:fld>
            <a:endParaRPr lang="en-GB" dirty="0"/>
          </a:p>
        </p:txBody>
      </p:sp>
    </p:spTree>
    <p:extLst>
      <p:ext uri="{BB962C8B-B14F-4D97-AF65-F5344CB8AC3E}">
        <p14:creationId xmlns:p14="http://schemas.microsoft.com/office/powerpoint/2010/main" val="245330537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first solution,</a:t>
            </a:r>
            <a:r>
              <a:rPr lang="en-GB" baseline="0" dirty="0" smtClean="0"/>
              <a:t> we use two lists to hold our excluded values. We calculate these as we iterate the list and then compare the value to the list contents at the end to determine whether we should print the message.</a:t>
            </a:r>
          </a:p>
          <a:p>
            <a:endParaRPr lang="en-GB" baseline="0" dirty="0" smtClean="0"/>
          </a:p>
          <a:p>
            <a:r>
              <a:rPr lang="en-GB" baseline="0" dirty="0" smtClean="0"/>
              <a:t>In the second solution, we construct a complex expression to perform modulo calculations on the value to achieve the same result. Both approaches are equally correct.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113</a:t>
            </a:fld>
            <a:endParaRPr lang="en-GB" dirty="0"/>
          </a:p>
        </p:txBody>
      </p:sp>
    </p:spTree>
    <p:extLst>
      <p:ext uri="{BB962C8B-B14F-4D97-AF65-F5344CB8AC3E}">
        <p14:creationId xmlns:p14="http://schemas.microsoft.com/office/powerpoint/2010/main" val="389265520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114</a:t>
            </a:fld>
            <a:endParaRPr lang="en-GB" dirty="0"/>
          </a:p>
        </p:txBody>
      </p:sp>
    </p:spTree>
    <p:extLst>
      <p:ext uri="{BB962C8B-B14F-4D97-AF65-F5344CB8AC3E}">
        <p14:creationId xmlns:p14="http://schemas.microsoft.com/office/powerpoint/2010/main" val="30301726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Functions</a:t>
            </a:r>
          </a:p>
          <a:p>
            <a:endParaRPr lang="en-GB" dirty="0" smtClean="0"/>
          </a:p>
          <a:p>
            <a:r>
              <a:rPr lang="en-GB" dirty="0" smtClean="0"/>
              <a:t>Functions allow us to group lines of code together</a:t>
            </a:r>
            <a:r>
              <a:rPr lang="en-GB" baseline="0" dirty="0" smtClean="0"/>
              <a:t> into logical units, and are a fundamental tool when building complex or modular code. By grouping related statements together, and providing a human-legible name for the function, we are able to create code that is logical, readable, and easier to debug.</a:t>
            </a:r>
          </a:p>
          <a:p>
            <a:endParaRPr lang="en-GB" baseline="0" dirty="0" smtClean="0"/>
          </a:p>
          <a:p>
            <a:r>
              <a:rPr lang="en-GB" baseline="0" dirty="0" smtClean="0"/>
              <a:t>Any valid code is permitted inside a function; for example, we can call other functions – even the function that is currently executing. This last is called </a:t>
            </a:r>
            <a:r>
              <a:rPr lang="en-GB" i="1" baseline="0" dirty="0" smtClean="0"/>
              <a:t>recursion</a:t>
            </a:r>
            <a:r>
              <a:rPr lang="en-GB" i="0" baseline="0" dirty="0" smtClean="0"/>
              <a:t> and is a valuable, albeit potentially dangerous, tool.</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115</a:t>
            </a:fld>
            <a:endParaRPr lang="en-GB" dirty="0"/>
          </a:p>
        </p:txBody>
      </p:sp>
    </p:spTree>
    <p:extLst>
      <p:ext uri="{BB962C8B-B14F-4D97-AF65-F5344CB8AC3E}">
        <p14:creationId xmlns:p14="http://schemas.microsoft.com/office/powerpoint/2010/main" val="185486048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do not expect functions to execute</a:t>
            </a:r>
            <a:r>
              <a:rPr lang="en-GB" baseline="0" dirty="0" smtClean="0"/>
              <a:t> in isolation and in most cases will want to provide data in the form of variables. This is achieved by supplying </a:t>
            </a:r>
            <a:r>
              <a:rPr lang="en-GB" i="1" baseline="0" dirty="0" smtClean="0"/>
              <a:t>parameters</a:t>
            </a:r>
            <a:r>
              <a:rPr lang="en-GB" i="0" baseline="0" dirty="0" smtClean="0"/>
              <a:t> to the function – a list of named variables, values for which should be provided by the calling code, which will be available with the function </a:t>
            </a:r>
            <a:r>
              <a:rPr lang="en-GB" i="1" baseline="0" dirty="0" smtClean="0"/>
              <a:t>scope</a:t>
            </a:r>
            <a:r>
              <a:rPr lang="en-GB" i="0" baseline="0" dirty="0" smtClean="0"/>
              <a:t>.</a:t>
            </a:r>
          </a:p>
          <a:p>
            <a:endParaRPr lang="en-GB" i="0" baseline="0" dirty="0" smtClean="0"/>
          </a:p>
          <a:p>
            <a:r>
              <a:rPr lang="en-GB" i="0" baseline="0" dirty="0" smtClean="0"/>
              <a:t>We will also wish to pass values back to the calling code. This is called </a:t>
            </a:r>
            <a:r>
              <a:rPr lang="en-GB" i="1" baseline="0" dirty="0" smtClean="0"/>
              <a:t>returning</a:t>
            </a:r>
            <a:r>
              <a:rPr lang="en-GB" i="0" baseline="0" dirty="0" smtClean="0"/>
              <a:t>, and will halt function execution and pass control back to the calling code. We can elect to return nothing, or any valid data type.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116</a:t>
            </a:fld>
            <a:endParaRPr lang="en-GB" dirty="0"/>
          </a:p>
        </p:txBody>
      </p:sp>
    </p:spTree>
    <p:extLst>
      <p:ext uri="{BB962C8B-B14F-4D97-AF65-F5344CB8AC3E}">
        <p14:creationId xmlns:p14="http://schemas.microsoft.com/office/powerpoint/2010/main" val="7312173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see an extremely simple function</a:t>
            </a:r>
            <a:r>
              <a:rPr lang="en-GB" baseline="0" dirty="0" smtClean="0"/>
              <a:t> that can accept a single parameter, which will be output as part of a message, or no parameters in which case the function will use the default value defined in the </a:t>
            </a:r>
            <a:r>
              <a:rPr lang="en-GB" i="1" baseline="0" dirty="0" smtClean="0"/>
              <a:t>signature</a:t>
            </a:r>
            <a:r>
              <a:rPr lang="en-GB" i="0" baseline="0" dirty="0" smtClean="0"/>
              <a: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117</a:t>
            </a:fld>
            <a:endParaRPr lang="en-GB" dirty="0"/>
          </a:p>
        </p:txBody>
      </p:sp>
    </p:spTree>
    <p:extLst>
      <p:ext uri="{BB962C8B-B14F-4D97-AF65-F5344CB8AC3E}">
        <p14:creationId xmlns:p14="http://schemas.microsoft.com/office/powerpoint/2010/main" val="331265567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have a slightly more complex example</a:t>
            </a:r>
            <a:r>
              <a:rPr lang="en-GB" baseline="0" dirty="0" smtClean="0"/>
              <a:t> of a function. In this case, the function is supplied with a value. It then proceeds to sum all values from 1 to the upper bound specified, and then returns the total value to the calling code, which prints it out.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118</a:t>
            </a:fld>
            <a:endParaRPr lang="en-GB" dirty="0"/>
          </a:p>
        </p:txBody>
      </p:sp>
    </p:spTree>
    <p:extLst>
      <p:ext uri="{BB962C8B-B14F-4D97-AF65-F5344CB8AC3E}">
        <p14:creationId xmlns:p14="http://schemas.microsoft.com/office/powerpoint/2010/main" val="326448204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119</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Here</a:t>
            </a:r>
            <a:r>
              <a:rPr lang="en-GB" b="0" baseline="0" dirty="0" smtClean="0"/>
              <a:t> we define a function to do the bulk of the work. Because we cannot use a loop – we do not know how many iterations it needs to run for and cannot provide a means to determine – we must use recursion to run the function until we have reached our target. We then output the collected values.</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121</a:t>
            </a:fld>
            <a:endParaRPr lang="en-GB" dirty="0"/>
          </a:p>
        </p:txBody>
      </p:sp>
    </p:spTree>
    <p:extLst>
      <p:ext uri="{BB962C8B-B14F-4D97-AF65-F5344CB8AC3E}">
        <p14:creationId xmlns:p14="http://schemas.microsoft.com/office/powerpoint/2010/main" val="794173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3.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3.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3.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3.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4.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4.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4.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3.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3.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3.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3.xml"/></Relationships>
</file>

<file path=ppt/slides/_rels/slide24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9.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provide a means to repeat instructions</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a:t>
            </a:r>
            <a:endParaRPr lang="en-US" dirty="0"/>
          </a:p>
          <a:p>
            <a:r>
              <a:rPr lang="en-GB" dirty="0" smtClean="0"/>
              <a:t>Python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2927648" y="3717032"/>
            <a:ext cx="7945423" cy="1944216"/>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a:t>
            </a:r>
          </a:p>
        </p:txBody>
      </p:sp>
    </p:spTree>
    <p:extLst>
      <p:ext uri="{BB962C8B-B14F-4D97-AF65-F5344CB8AC3E}">
        <p14:creationId xmlns:p14="http://schemas.microsoft.com/office/powerpoint/2010/main" val="2197312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 2</a:t>
            </a:r>
            <a:endParaRPr lang="en-US" dirty="0"/>
          </a:p>
        </p:txBody>
      </p:sp>
      <p:sp>
        <p:nvSpPr>
          <p:cNvPr id="5" name="Rectangle 4"/>
          <p:cNvSpPr/>
          <p:nvPr/>
        </p:nvSpPr>
        <p:spPr>
          <a:xfrm>
            <a:off x="172945" y="1501033"/>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range(0,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a:t>
            </a:r>
            <a:r>
              <a:rPr lang="en-US" sz="1600" dirty="0" smtClean="0">
                <a:solidFill>
                  <a:srgbClr val="808080"/>
                </a:solidFill>
                <a:highlight>
                  <a:srgbClr val="FFFFFF"/>
                </a:highlight>
                <a:latin typeface="Courier New" panose="02070309020205020404" pitchFamily="49" charset="0"/>
              </a:rPr>
              <a:t>Paul also 		loves 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animBg="1"/>
      <p:bldP spid="40" grpId="0" animBg="1"/>
      <p:bldP spid="45" grpId="0" animBg="1"/>
      <p:bldP spid="9" grpId="0" animBg="1"/>
      <p:bldP spid="12" grpId="0" animBg="1"/>
      <p:bldP spid="13" grpId="0" animBg="1"/>
      <p:bldP spid="14" grpId="0" animBg="1"/>
      <p:bldP spid="52" grpId="0" animBg="1"/>
      <p:bldP spid="62" grpId="0" animBg="1"/>
      <p:bldP spid="66"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normAutofit fontScale="92500" lnSpcReduction="10000"/>
          </a:bodyPr>
          <a:lstStyle/>
          <a:p>
            <a:r>
              <a:rPr lang="en-GB" dirty="0" smtClean="0">
                <a:solidFill>
                  <a:srgbClr val="31383D"/>
                </a:solidFill>
                <a:cs typeface="Courier New" panose="02070309020205020404" pitchFamily="49" charset="0"/>
              </a:rPr>
              <a:t>The Python </a:t>
            </a:r>
            <a:r>
              <a:rPr lang="en-GB" dirty="0" smtClean="0">
                <a:solidFill>
                  <a:srgbClr val="0000FF"/>
                </a:solidFill>
                <a:latin typeface="Courier New" panose="02070309020205020404" pitchFamily="49" charset="0"/>
                <a:cs typeface="Courier New" panose="02070309020205020404" pitchFamily="49" charset="0"/>
              </a:rPr>
              <a:t>range()</a:t>
            </a:r>
            <a:r>
              <a:rPr lang="en-GB" dirty="0" smtClean="0"/>
              <a:t> function provides a way to loop over a sequence</a:t>
            </a:r>
          </a:p>
          <a:p>
            <a:r>
              <a:rPr lang="en-GB" dirty="0" smtClean="0"/>
              <a:t>This is very useful when writing a loop that runs for fixed count</a:t>
            </a:r>
            <a:endParaRPr lang="en-US" dirty="0"/>
          </a:p>
          <a:p>
            <a:r>
              <a:rPr lang="en-GB" dirty="0" smtClean="0"/>
              <a:t>Other languages have similar ways to constrain loops</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range() </a:t>
            </a:r>
            <a:r>
              <a:rPr lang="en-GB" dirty="0" smtClean="0"/>
              <a:t>function</a:t>
            </a:r>
            <a:endParaRPr lang="en-US" dirty="0"/>
          </a:p>
        </p:txBody>
      </p:sp>
      <p:sp>
        <p:nvSpPr>
          <p:cNvPr id="6" name="Rectangle 5"/>
          <p:cNvSpPr/>
          <p:nvPr/>
        </p:nvSpPr>
        <p:spPr>
          <a:xfrm>
            <a:off x="1775520" y="3717032"/>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(10)</a:t>
            </a:r>
          </a:p>
          <a:p>
            <a:r>
              <a:rPr lang="en-US" sz="1600" dirty="0" smtClean="0">
                <a:solidFill>
                  <a:srgbClr val="808080"/>
                </a:solidFill>
                <a:highlight>
                  <a:srgbClr val="FFFFFF"/>
                </a:highlight>
                <a:latin typeface="Courier New" panose="02070309020205020404" pitchFamily="49" charset="0"/>
              </a:rPr>
              <a:t>[0, 1, 2, 3, 4, 5,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(5, 10</a:t>
            </a:r>
            <a:r>
              <a:rPr lang="en-US" sz="1600" dirty="0">
                <a:solidFill>
                  <a:srgbClr val="808080"/>
                </a:solidFill>
                <a:highlight>
                  <a:srgbClr val="FFFFFF"/>
                </a:highlight>
                <a:latin typeface="Courier New" panose="02070309020205020404" pitchFamily="49" charset="0"/>
              </a:rPr>
              <a:t>)</a:t>
            </a:r>
          </a:p>
          <a:p>
            <a:r>
              <a:rPr lang="en-US" sz="1600" dirty="0" smtClean="0">
                <a:solidFill>
                  <a:srgbClr val="808080"/>
                </a:solidFill>
                <a:highlight>
                  <a:srgbClr val="FFFFFF"/>
                </a:highlight>
                <a:latin typeface="Courier New" panose="02070309020205020404" pitchFamily="49" charset="0"/>
              </a:rPr>
              <a:t>[5</a:t>
            </a:r>
            <a:r>
              <a:rPr lang="en-US" sz="1600" dirty="0">
                <a:solidFill>
                  <a:srgbClr val="808080"/>
                </a:solidFill>
                <a:highlight>
                  <a:srgbClr val="FFFFFF"/>
                </a:highlight>
                <a:latin typeface="Courier New" panose="02070309020205020404" pitchFamily="49" charset="0"/>
              </a:rPr>
              <a:t>,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(0, 10, 3)</a:t>
            </a:r>
            <a:endParaRPr lang="en-US" sz="1600" dirty="0">
              <a:solidFill>
                <a:srgbClr val="808080"/>
              </a:solidFill>
              <a:highlight>
                <a:srgbClr val="FFFFFF"/>
              </a:highlight>
              <a:latin typeface="Courier New" panose="02070309020205020404" pitchFamily="49" charset="0"/>
            </a:endParaRPr>
          </a:p>
          <a:p>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0, 3, 6, 9</a:t>
            </a:r>
            <a:r>
              <a:rPr lang="en-US" sz="1600" dirty="0">
                <a:solidFill>
                  <a:srgbClr val="808080"/>
                </a:solidFill>
                <a:highlight>
                  <a:srgbClr val="FFFFFF"/>
                </a:highlight>
                <a:latin typeface="Courier New" panose="02070309020205020404" pitchFamily="49" charset="0"/>
              </a:rPr>
              <a:t>]</a:t>
            </a:r>
          </a:p>
          <a:p>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97801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b="1" dirty="0" smtClean="0">
                <a:latin typeface="Courier New" panose="02070309020205020404" pitchFamily="49" charset="0"/>
                <a:cs typeface="Courier New" panose="02070309020205020404" pitchFamily="49" charset="0"/>
              </a:rPr>
              <a:t>for</a:t>
            </a:r>
            <a:r>
              <a:rPr lang="en-US" dirty="0" smtClean="0"/>
              <a:t> loops – </a:t>
            </a:r>
            <a:r>
              <a:rPr lang="en-US" dirty="0" err="1" smtClean="0"/>
              <a:t>FizzBuzz</a:t>
            </a:r>
            <a:r>
              <a:rPr lang="en-US" dirty="0" smtClean="0"/>
              <a:t> function</a:t>
            </a:r>
            <a:endParaRPr lang="en-US" dirty="0"/>
          </a:p>
        </p:txBody>
      </p:sp>
    </p:spTree>
    <p:extLst>
      <p:ext uri="{BB962C8B-B14F-4D97-AF65-F5344CB8AC3E}">
        <p14:creationId xmlns:p14="http://schemas.microsoft.com/office/powerpoint/2010/main" val="138650365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Accept a numeric upper bound from user input</a:t>
            </a:r>
          </a:p>
          <a:p>
            <a:pPr lvl="1"/>
            <a:r>
              <a:rPr lang="en-US" dirty="0" smtClean="0"/>
              <a:t>Examine each value between 0 and the upper bound and</a:t>
            </a:r>
          </a:p>
          <a:p>
            <a:pPr lvl="2"/>
            <a:r>
              <a:rPr lang="en-US" dirty="0" smtClean="0"/>
              <a:t>Output ‘Fizz’ if the value is divisible by 3</a:t>
            </a:r>
          </a:p>
          <a:p>
            <a:pPr lvl="2"/>
            <a:r>
              <a:rPr lang="en-US" dirty="0" smtClean="0"/>
              <a:t>Output ‘Buzz’ if the value is divisible by 5</a:t>
            </a:r>
          </a:p>
          <a:p>
            <a:pPr lvl="2"/>
            <a:r>
              <a:rPr lang="en-US" dirty="0" smtClean="0"/>
              <a:t>Output ‘</a:t>
            </a:r>
            <a:r>
              <a:rPr lang="en-US" dirty="0" err="1" smtClean="0"/>
              <a:t>FizzBuzz</a:t>
            </a:r>
            <a:r>
              <a:rPr lang="en-US" dirty="0" smtClean="0"/>
              <a:t>’ if the value is divisible by 3 and 5</a:t>
            </a:r>
          </a:p>
          <a:p>
            <a:pPr lvl="2"/>
            <a:r>
              <a:rPr lang="en-US" dirty="0" smtClean="0"/>
              <a:t>Output the number if none of the above conditions are met</a:t>
            </a:r>
          </a:p>
          <a:p>
            <a:pPr lvl="2"/>
            <a:endParaRPr lang="en-US" dirty="0"/>
          </a:p>
          <a:p>
            <a:r>
              <a:rPr lang="en-US" dirty="0" smtClean="0"/>
              <a:t>Remember that the modulus operator (‘%’) can be used to calculate a remainder</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a:t>
            </a:r>
            <a:r>
              <a:rPr lang="en-US" dirty="0" err="1" smtClean="0"/>
              <a:t>FizzBuzz</a:t>
            </a:r>
            <a:endParaRPr lang="en-US" dirty="0"/>
          </a:p>
        </p:txBody>
      </p:sp>
    </p:spTree>
    <p:extLst>
      <p:ext uri="{BB962C8B-B14F-4D97-AF65-F5344CB8AC3E}">
        <p14:creationId xmlns:p14="http://schemas.microsoft.com/office/powerpoint/2010/main" val="21069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
        <p:nvSpPr>
          <p:cNvPr id="8" name="Rectangle 7"/>
          <p:cNvSpPr/>
          <p:nvPr/>
        </p:nvSpPr>
        <p:spPr>
          <a:xfrm>
            <a:off x="1991544" y="1556792"/>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(ceiling</a:t>
            </a:r>
            <a:r>
              <a:rPr lang="en-GB" sz="1600" dirty="0">
                <a:solidFill>
                  <a:srgbClr val="000000"/>
                </a:solidFill>
                <a:highlight>
                  <a:srgbClr val="FFFFFF"/>
                </a:highlight>
                <a:latin typeface="Courier New" panose="02070309020205020404" pitchFamily="49" charset="0"/>
              </a:rPr>
              <a:t>)</a:t>
            </a:r>
            <a:r>
              <a:rPr lang="en-GB" sz="1600" b="1" dirty="0">
                <a:solidFill>
                  <a:srgbClr val="0000FF"/>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dirty="0" smtClean="0">
                <a:solidFill>
                  <a:srgbClr val="008000"/>
                </a:solidFill>
                <a:highlight>
                  <a:srgbClr val="FFFFFF"/>
                </a:highlight>
                <a:latin typeface="Courier New" panose="02070309020205020404" pitchFamily="49" charset="0"/>
              </a:rPr>
              <a:t># Print fizz on mod 3, buzz on mod 5, </a:t>
            </a:r>
            <a:r>
              <a:rPr lang="en-GB" sz="1600" dirty="0" err="1" smtClean="0">
                <a:solidFill>
                  <a:srgbClr val="008000"/>
                </a:solidFill>
                <a:highlight>
                  <a:srgbClr val="FFFFFF"/>
                </a:highlight>
                <a:latin typeface="Courier New" panose="02070309020205020404" pitchFamily="49" charset="0"/>
              </a:rPr>
              <a:t>fizzbuzz</a:t>
            </a:r>
            <a:r>
              <a:rPr lang="en-GB" sz="1600" dirty="0" smtClean="0">
                <a:solidFill>
                  <a:srgbClr val="008000"/>
                </a:solidFill>
                <a:highlight>
                  <a:srgbClr val="FFFFFF"/>
                </a:highlight>
                <a:latin typeface="Courier New" panose="02070309020205020404" pitchFamily="49" charset="0"/>
              </a:rPr>
              <a:t> for both</a:t>
            </a:r>
          </a:p>
          <a:p>
            <a:r>
              <a:rPr lang="en-GB" sz="1600" dirty="0" smtClean="0">
                <a:solidFill>
                  <a:srgbClr val="000000"/>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000000"/>
                </a:solidFill>
                <a:highlight>
                  <a:srgbClr val="FFFFFF"/>
                </a:highlight>
                <a:latin typeface="Courier New" panose="02070309020205020404" pitchFamily="49" charset="0"/>
              </a:rPr>
              <a:t>(</a:t>
            </a:r>
            <a:r>
              <a:rPr lang="en-GB" sz="1600" dirty="0" smtClean="0">
                <a:solidFill>
                  <a:srgbClr val="FF0000"/>
                </a:solidFill>
                <a:highlight>
                  <a:srgbClr val="FFFFFF"/>
                </a:highlight>
                <a:latin typeface="Courier New" panose="02070309020205020404" pitchFamily="49" charset="0"/>
              </a:rPr>
              <a:t>'\</a:t>
            </a:r>
            <a:r>
              <a:rPr lang="en-GB" sz="1600" dirty="0" err="1" smtClean="0">
                <a:solidFill>
                  <a:srgbClr val="FF0000"/>
                </a:solidFill>
                <a:highlight>
                  <a:srgbClr val="FFFFFF"/>
                </a:highlight>
                <a:latin typeface="Courier New" panose="02070309020205020404" pitchFamily="49" charset="0"/>
              </a:rPr>
              <a:t>nFizzBuzz</a:t>
            </a:r>
            <a:r>
              <a:rPr lang="en-GB" sz="1600" dirty="0" smtClean="0">
                <a:solidFill>
                  <a:srgbClr val="FF0000"/>
                </a:solidFill>
                <a:highlight>
                  <a:srgbClr val="FFFFFF"/>
                </a:highlight>
                <a:latin typeface="Courier New" panose="02070309020205020404" pitchFamily="49" charset="0"/>
              </a:rPr>
              <a:t>\n'</a:t>
            </a:r>
            <a:r>
              <a:rPr lang="en-GB" sz="1600" dirty="0" smtClean="0">
                <a:solidFill>
                  <a:srgbClr val="000000"/>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for</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in</a:t>
            </a:r>
            <a:r>
              <a:rPr lang="en-GB" sz="1600" dirty="0">
                <a:solidFill>
                  <a:srgbClr val="000000"/>
                </a:solidFill>
                <a:highlight>
                  <a:srgbClr val="FFFFFF"/>
                </a:highlight>
                <a:latin typeface="Courier New" panose="02070309020205020404" pitchFamily="49" charset="0"/>
              </a:rPr>
              <a:t> range(1, ceiling)</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if</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 </a:t>
            </a:r>
            <a:r>
              <a:rPr lang="en-GB" sz="1600" b="1" dirty="0">
                <a:solidFill>
                  <a:srgbClr val="0000FF"/>
                </a:solidFill>
                <a:highlight>
                  <a:srgbClr val="FFFFFF"/>
                </a:highlight>
                <a:latin typeface="Courier New" panose="02070309020205020404" pitchFamily="49" charset="0"/>
              </a:rPr>
              <a:t>and</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a:t>
            </a:r>
            <a:r>
              <a:rPr lang="en-GB" sz="1600" dirty="0" err="1">
                <a:solidFill>
                  <a:srgbClr val="FF0000"/>
                </a:solidFill>
                <a:highlight>
                  <a:srgbClr val="FFFFFF"/>
                </a:highlight>
                <a:latin typeface="Courier New" panose="02070309020205020404" pitchFamily="49" charset="0"/>
              </a:rPr>
              <a:t>FizzBuzz</a:t>
            </a:r>
            <a:r>
              <a:rPr lang="en-GB" sz="1600" dirty="0">
                <a:solidFill>
                  <a:srgbClr val="FF0000"/>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'Buzz'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'Fizz'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else:</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 counter</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'Done</a:t>
            </a:r>
            <a:r>
              <a:rPr lang="en-GB" sz="1600" dirty="0" smtClean="0">
                <a:solidFill>
                  <a:srgbClr val="FF0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endParaRPr lang="en-GB" sz="1600" dirty="0">
              <a:solidFill>
                <a:srgbClr val="000000"/>
              </a:solidFill>
              <a:highlight>
                <a:srgbClr val="FFFFFF"/>
              </a:highlight>
              <a:latin typeface="Courier New" panose="02070309020205020404" pitchFamily="49" charset="0"/>
            </a:endParaRPr>
          </a:p>
          <a:p>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(100</a:t>
            </a:r>
            <a:r>
              <a:rPr lang="en-GB" sz="1600" dirty="0">
                <a:solidFill>
                  <a:srgbClr val="000000"/>
                </a:solidFill>
                <a:highlight>
                  <a:srgbClr val="FFFFFF"/>
                </a:highlight>
                <a:latin typeface="Courier New" panose="02070309020205020404" pitchFamily="49" charset="0"/>
              </a:rPr>
              <a:t>)</a:t>
            </a:r>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2979462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For anything more than a simple series of steps, we need to make decisions and repeat steps</a:t>
            </a:r>
          </a:p>
          <a:p>
            <a:r>
              <a:rPr lang="en-US" dirty="0" smtClean="0"/>
              <a:t>Flow control statements are an integral part of complex programs</a:t>
            </a:r>
          </a:p>
          <a:p>
            <a:r>
              <a:rPr lang="en-US" dirty="0" smtClean="0"/>
              <a:t>if statements allow us to make decisions</a:t>
            </a:r>
          </a:p>
          <a:p>
            <a:r>
              <a:rPr lang="en-US" dirty="0" smtClean="0"/>
              <a:t>for statements allow us to repeat steps</a:t>
            </a:r>
            <a:endParaRPr lang="en-US" dirty="0"/>
          </a:p>
        </p:txBody>
      </p:sp>
      <p:sp>
        <p:nvSpPr>
          <p:cNvPr id="3" name="Title 2"/>
          <p:cNvSpPr>
            <a:spLocks noGrp="1"/>
          </p:cNvSpPr>
          <p:nvPr>
            <p:ph type="title"/>
          </p:nvPr>
        </p:nvSpPr>
        <p:spPr/>
        <p:txBody>
          <a:bodyPr/>
          <a:lstStyle/>
          <a:p>
            <a:r>
              <a:rPr lang="en-US" dirty="0" smtClean="0"/>
              <a:t>Flow Control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Operators:</a:t>
            </a:r>
            <a:r>
              <a:rPr lang="en-US" dirty="0" smtClean="0"/>
              <a:t> Part </a:t>
            </a:r>
            <a:r>
              <a:rPr lang="en-US" dirty="0" err="1" smtClean="0"/>
              <a:t>Deux</a:t>
            </a:r>
            <a:endParaRPr lang="en-US" dirty="0"/>
          </a:p>
        </p:txBody>
      </p:sp>
    </p:spTree>
    <p:extLst>
      <p:ext uri="{BB962C8B-B14F-4D97-AF65-F5344CB8AC3E}">
        <p14:creationId xmlns:p14="http://schemas.microsoft.com/office/powerpoint/2010/main" val="144386052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556793"/>
            <a:ext cx="10574965" cy="1728192"/>
          </a:xfrm>
        </p:spPr>
        <p:txBody>
          <a:bodyPr>
            <a:normAutofit/>
          </a:bodyPr>
          <a:lstStyle/>
          <a:p>
            <a:r>
              <a:rPr lang="en-US" dirty="0" smtClean="0"/>
              <a:t>Membership and Identity operators</a:t>
            </a:r>
          </a:p>
          <a:p>
            <a:pPr lvl="1"/>
            <a:r>
              <a:rPr lang="en-US" dirty="0" smtClean="0"/>
              <a:t>Used to test if a value is present in a list, tuple or dictionary</a:t>
            </a:r>
          </a:p>
          <a:p>
            <a:pPr lvl="1"/>
            <a:r>
              <a:rPr lang="en-US" dirty="0" smtClean="0"/>
              <a:t>Used to test if two </a:t>
            </a:r>
            <a:r>
              <a:rPr lang="en-US" i="1" dirty="0" smtClean="0"/>
              <a:t>variables</a:t>
            </a:r>
            <a:r>
              <a:rPr lang="en-US" dirty="0" smtClean="0"/>
              <a:t> point to the same </a:t>
            </a:r>
            <a:r>
              <a:rPr lang="en-US" i="1" dirty="0" smtClean="0"/>
              <a:t>value</a:t>
            </a:r>
          </a:p>
        </p:txBody>
      </p:sp>
      <p:sp>
        <p:nvSpPr>
          <p:cNvPr id="3" name="Title 2"/>
          <p:cNvSpPr>
            <a:spLocks noGrp="1"/>
          </p:cNvSpPr>
          <p:nvPr>
            <p:ph type="title"/>
          </p:nvPr>
        </p:nvSpPr>
        <p:spPr/>
        <p:txBody>
          <a:bodyPr/>
          <a:lstStyle/>
          <a:p>
            <a:r>
              <a:rPr lang="en-US" dirty="0" smtClean="0"/>
              <a:t>Operators Part 2</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74655670"/>
              </p:ext>
            </p:extLst>
          </p:nvPr>
        </p:nvGraphicFramePr>
        <p:xfrm>
          <a:off x="551384" y="3286128"/>
          <a:ext cx="11175032" cy="2926080"/>
        </p:xfrm>
        <a:graphic>
          <a:graphicData uri="http://schemas.openxmlformats.org/drawingml/2006/table">
            <a:tbl>
              <a:tblPr firstRow="1" bandRow="1">
                <a:tableStyleId>{5C22544A-7EE6-4342-B048-85BDC9FD1C3A}</a:tableStyleId>
              </a:tblPr>
              <a:tblGrid>
                <a:gridCol w="2108497"/>
                <a:gridCol w="6042199"/>
                <a:gridCol w="3024336"/>
              </a:tblGrid>
              <a:tr h="344394">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in [ ‘a’, ‘b’, ‘c’]</a:t>
                      </a:r>
                    </a:p>
                  </a:txBody>
                  <a:tcPr/>
                </a:tc>
              </a:tr>
              <a:tr h="356713">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not</a:t>
                      </a:r>
                      <a:r>
                        <a:rPr lang="en-GB" baseline="0" dirty="0" smtClean="0">
                          <a:solidFill>
                            <a:srgbClr val="0000FF"/>
                          </a:solidFill>
                          <a:latin typeface="Courier New" panose="02070309020205020404" pitchFamily="49" charset="0"/>
                          <a:cs typeface="Courier New" panose="02070309020205020404" pitchFamily="49" charset="0"/>
                        </a:rPr>
                        <a:t> 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a:t>
                      </a:r>
                      <a:r>
                        <a:rPr lang="en-GB" b="1" baseline="0" dirty="0" smtClean="0"/>
                        <a:t>not</a:t>
                      </a:r>
                      <a:r>
                        <a:rPr lang="en-GB" baseline="0" dirty="0" smtClean="0"/>
                        <a:t>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not in [ ‘a’, ‘b’, ‘c’]</a:t>
                      </a:r>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 true if the value on the left is the same object as the value</a:t>
                      </a:r>
                      <a:r>
                        <a:rPr lang="en-US" baseline="0" dirty="0" smtClean="0"/>
                        <a:t> on the right</a:t>
                      </a:r>
                      <a:endParaRPr lang="en-US" dirty="0"/>
                    </a:p>
                  </a:txBody>
                  <a:tcPr/>
                </a:tc>
                <a:tc>
                  <a:txBody>
                    <a:bodyPr/>
                    <a:lstStyle/>
                    <a:p>
                      <a:pPr marL="0" indent="0">
                        <a:buFont typeface="Arial" panose="020B0604020202020204" pitchFamily="34" charset="0"/>
                        <a:buNone/>
                      </a:pPr>
                      <a:r>
                        <a:rPr lang="en-US" baseline="0" dirty="0" smtClean="0"/>
                        <a:t>b is a</a:t>
                      </a:r>
                      <a:endParaRPr lang="en-US" dirty="0"/>
                    </a:p>
                  </a:txBody>
                  <a:tcPr/>
                </a:tc>
              </a:tr>
              <a:tr h="397771">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r>
                        <a:rPr lang="en-US" baseline="0" dirty="0" smtClean="0">
                          <a:solidFill>
                            <a:srgbClr val="0000FF"/>
                          </a:solidFill>
                          <a:latin typeface="Courier New" panose="02070309020205020404" pitchFamily="49" charset="0"/>
                          <a:cs typeface="Courier New" panose="02070309020205020404" pitchFamily="49" charset="0"/>
                        </a:rPr>
                        <a:t> 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true if the value on the left is </a:t>
                      </a:r>
                      <a:r>
                        <a:rPr lang="en-US" b="1" dirty="0" smtClean="0"/>
                        <a:t>not</a:t>
                      </a:r>
                      <a:r>
                        <a:rPr lang="en-US" dirty="0" smtClean="0"/>
                        <a:t> the same object as the value</a:t>
                      </a:r>
                      <a:r>
                        <a:rPr lang="en-US" baseline="0" dirty="0" smtClean="0"/>
                        <a:t> on the right</a:t>
                      </a:r>
                      <a:endParaRPr lang="en-US" dirty="0" smtClean="0"/>
                    </a:p>
                  </a:txBody>
                  <a:tcPr/>
                </a:tc>
                <a:tc>
                  <a:txBody>
                    <a:bodyPr/>
                    <a:lstStyle/>
                    <a:p>
                      <a:pPr marL="0" indent="0">
                        <a:buFont typeface="Arial" panose="020B0604020202020204" pitchFamily="34" charset="0"/>
                        <a:buNone/>
                      </a:pPr>
                      <a:r>
                        <a:rPr lang="en-US" dirty="0" smtClean="0"/>
                        <a:t>b</a:t>
                      </a:r>
                      <a:r>
                        <a:rPr lang="en-US" baseline="0" dirty="0" smtClean="0"/>
                        <a:t> is not a</a:t>
                      </a:r>
                      <a:endParaRPr lang="en-US" dirty="0"/>
                    </a:p>
                  </a:txBody>
                  <a:tcPr/>
                </a:tc>
              </a:tr>
            </a:tbl>
          </a:graphicData>
        </a:graphic>
      </p:graphicFrame>
    </p:spTree>
    <p:extLst>
      <p:ext uri="{BB962C8B-B14F-4D97-AF65-F5344CB8AC3E}">
        <p14:creationId xmlns:p14="http://schemas.microsoft.com/office/powerpoint/2010/main" val="39332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335360" y="1570534"/>
            <a:ext cx="5317549" cy="286232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#String types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'homer'</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'marge'</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bart</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lisa</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maggie</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Test for membership</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'A value to find'</a:t>
            </a:r>
            <a:r>
              <a:rPr lang="en-US" sz="1200" dirty="0">
                <a:solidFill>
                  <a:srgbClr val="000000"/>
                </a:solidFill>
                <a:latin typeface="Courier New" panose="02070309020205020404" pitchFamily="49" charset="0"/>
                <a:cs typeface="Courier New" panose="02070309020205020404" pitchFamily="49" charset="0"/>
              </a:rPr>
              <a:t>).lower()</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 </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'Found it!'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'not found'</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for </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2</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3</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says "D</a:t>
            </a:r>
            <a:r>
              <a:rPr lang="en-US" sz="1200" b="1" dirty="0">
                <a:solidFill>
                  <a:srgbClr val="00008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oh"'</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says "Hmmm</a:t>
            </a:r>
            <a:r>
              <a:rPr lang="en-US" sz="1200" b="1" dirty="0" smtClean="0">
                <a:solidFill>
                  <a:srgbClr val="008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t>Membership operators vastly simplify finding values in a list or </a:t>
            </a:r>
            <a:r>
              <a:rPr lang="en-US" dirty="0" smtClean="0"/>
              <a:t>tuple</a:t>
            </a:r>
          </a:p>
          <a:p>
            <a:r>
              <a:rPr lang="en-US" dirty="0" smtClean="0"/>
              <a:t>They also make it easier to control our loops</a:t>
            </a:r>
            <a:endParaRPr lang="en-US" dirty="0" smtClean="0"/>
          </a:p>
          <a:p>
            <a:pPr marL="0" indent="0">
              <a:buNone/>
            </a:pPr>
            <a:endParaRPr lang="en-US" dirty="0" smtClean="0"/>
          </a:p>
          <a:p>
            <a:endParaRPr lang="en-US" dirty="0" smtClean="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a:t>
            </a:r>
            <a:r>
              <a:rPr lang="en-US" sz="3600" dirty="0" smtClean="0"/>
              <a:t>3</a:t>
            </a:r>
            <a:r>
              <a:rPr lang="en-US" sz="3600" baseline="30000" dirty="0" smtClean="0"/>
              <a:t>rd</a:t>
            </a:r>
            <a:r>
              <a:rPr lang="en-US" sz="3600" dirty="0" smtClean="0"/>
              <a:t> left</a:t>
            </a:r>
            <a:endParaRPr lang="en-US" sz="3600" dirty="0" smtClean="0"/>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609600" y="1484784"/>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solidFill>
                  <a:srgbClr val="0000FF"/>
                </a:solidFill>
                <a:latin typeface="Courier New" panose="02070309020205020404" pitchFamily="49" charset="0"/>
                <a:cs typeface="Courier New" panose="02070309020205020404" pitchFamily="49" charset="0"/>
              </a:rPr>
              <a:t>is</a:t>
            </a:r>
            <a:r>
              <a:rPr lang="en-US" dirty="0" smtClean="0"/>
              <a:t> lets us know if two variables point to the </a:t>
            </a:r>
            <a:r>
              <a:rPr lang="en-US" i="1" dirty="0" smtClean="0"/>
              <a:t>same value</a:t>
            </a:r>
            <a:endParaRPr lang="en-US" dirty="0" smtClean="0"/>
          </a:p>
          <a:p>
            <a:r>
              <a:rPr lang="en-US" dirty="0" smtClean="0"/>
              <a:t>That’s not the same as being </a:t>
            </a:r>
            <a:r>
              <a:rPr lang="en-US" i="1" dirty="0" smtClean="0"/>
              <a:t>equal in value</a:t>
            </a:r>
            <a:endParaRPr lang="en-US" dirty="0" smtClean="0"/>
          </a:p>
          <a:p>
            <a:r>
              <a:rPr lang="en-US" dirty="0" smtClean="0"/>
              <a:t>Remember, variables are </a:t>
            </a:r>
            <a:r>
              <a:rPr lang="en-US" i="1" dirty="0" smtClean="0"/>
              <a:t>pointers</a:t>
            </a:r>
            <a:r>
              <a:rPr lang="en-US" dirty="0" smtClean="0"/>
              <a:t> to values</a:t>
            </a:r>
          </a:p>
          <a:p>
            <a:pPr marL="0" indent="0">
              <a:buNone/>
            </a:pPr>
            <a:endParaRPr lang="en-US" dirty="0" smtClean="0"/>
          </a:p>
          <a:p>
            <a:endParaRPr lang="en-US" dirty="0" smtClean="0"/>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375766946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to</a:t>
            </a:r>
          </a:p>
          <a:p>
            <a:pPr lvl="1"/>
            <a:r>
              <a:rPr lang="en-US" dirty="0" smtClean="0"/>
              <a:t>Ask the user for a number</a:t>
            </a:r>
          </a:p>
          <a:p>
            <a:pPr lvl="1"/>
            <a:r>
              <a:rPr lang="en-US" dirty="0" smtClean="0"/>
              <a:t>Print out all the numbers from 0 up to that number, except multiples of 3 and 4</a:t>
            </a:r>
          </a:p>
          <a:p>
            <a:pPr lvl="1"/>
            <a:r>
              <a:rPr lang="en-US" dirty="0" smtClean="0"/>
              <a:t>Bonus points:</a:t>
            </a:r>
          </a:p>
          <a:p>
            <a:pPr lvl="2"/>
            <a:r>
              <a:rPr lang="en-US" dirty="0" smtClean="0"/>
              <a:t>Maximum of one </a:t>
            </a:r>
            <a:r>
              <a:rPr lang="en-US" b="1" dirty="0" smtClean="0">
                <a:solidFill>
                  <a:srgbClr val="0000FF"/>
                </a:solidFill>
                <a:latin typeface="Courier New" panose="02070309020205020404" pitchFamily="49" charset="0"/>
                <a:cs typeface="Courier New" panose="02070309020205020404" pitchFamily="49" charset="0"/>
              </a:rPr>
              <a:t>for</a:t>
            </a:r>
            <a:r>
              <a:rPr lang="en-US" dirty="0" smtClean="0"/>
              <a:t> </a:t>
            </a:r>
            <a:r>
              <a:rPr lang="en-US" dirty="0"/>
              <a:t>loop and one </a:t>
            </a:r>
            <a:r>
              <a:rPr lang="en-US" b="1" dirty="0" smtClean="0">
                <a:solidFill>
                  <a:srgbClr val="0000FF"/>
                </a:solidFill>
                <a:latin typeface="Courier New" panose="02070309020205020404" pitchFamily="49" charset="0"/>
                <a:cs typeface="Courier New" panose="02070309020205020404" pitchFamily="49" charset="0"/>
              </a:rPr>
              <a:t>if</a:t>
            </a:r>
            <a:r>
              <a:rPr lang="en-US" dirty="0" smtClean="0"/>
              <a:t> </a:t>
            </a:r>
            <a:r>
              <a:rPr lang="en-US" dirty="0"/>
              <a:t>permitted</a:t>
            </a:r>
            <a:endParaRPr lang="en-US" dirty="0" smtClean="0"/>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161494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700808"/>
            <a:ext cx="10887000"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#Membership</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ceiling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maximum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threes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fours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for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80"/>
                </a:solidFill>
                <a:latin typeface="Courier New" panose="02070309020205020404" pitchFamily="49" charset="0"/>
                <a:cs typeface="Courier New" panose="02070309020205020404" pitchFamily="49" charset="0"/>
              </a:rPr>
              <a:t>range</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3</a:t>
            </a:r>
            <a:r>
              <a:rPr lang="en-US" sz="1200" dirty="0">
                <a:solidFill>
                  <a:srgbClr val="000000"/>
                </a:solidFill>
                <a:latin typeface="Courier New" panose="02070309020205020404" pitchFamily="49" charset="0"/>
                <a:cs typeface="Courier New" panose="02070309020205020404" pitchFamily="49" charset="0"/>
              </a:rPr>
              <a:t>) &lt;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threes.append</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4</a:t>
            </a:r>
            <a:r>
              <a:rPr lang="en-US" sz="1200" dirty="0">
                <a:solidFill>
                  <a:srgbClr val="000000"/>
                </a:solidFill>
                <a:latin typeface="Courier New" panose="02070309020205020404" pitchFamily="49" charset="0"/>
                <a:cs typeface="Courier New" panose="02070309020205020404" pitchFamily="49" charset="0"/>
              </a:rPr>
              <a:t>) &lt; ceiling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fours.append</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4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not in </a:t>
            </a:r>
            <a:r>
              <a:rPr lang="en-US" sz="1200" dirty="0">
                <a:solidFill>
                  <a:srgbClr val="000000"/>
                </a:solidFill>
                <a:latin typeface="Courier New" panose="02070309020205020404" pitchFamily="49" charset="0"/>
                <a:cs typeface="Courier New" panose="02070309020205020404" pitchFamily="49" charset="0"/>
              </a:rPr>
              <a:t>threes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not in </a:t>
            </a:r>
            <a:r>
              <a:rPr lang="en-US" sz="1200" dirty="0">
                <a:solidFill>
                  <a:srgbClr val="000000"/>
                </a:solidFill>
                <a:latin typeface="Courier New" panose="02070309020205020404" pitchFamily="49" charset="0"/>
                <a:cs typeface="Courier New" panose="02070309020205020404" pitchFamily="49" charset="0"/>
              </a:rPr>
              <a:t>fours:</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value </a:t>
            </a:r>
            <a:r>
              <a:rPr lang="en-US" sz="1200" dirty="0" smtClean="0">
                <a:solidFill>
                  <a:srgbClr val="000000"/>
                </a:solidFill>
                <a:latin typeface="Courier New" panose="02070309020205020404" pitchFamily="49" charset="0"/>
                <a:cs typeface="Courier New" panose="02070309020205020404" pitchFamily="49" charset="0"/>
              </a:rPr>
              <a:t>)</a:t>
            </a:r>
          </a:p>
          <a:p>
            <a:pPr lvl="0"/>
            <a:endParaRPr lang="en-US" sz="1200" dirty="0" smtClean="0">
              <a:solidFill>
                <a:srgbClr val="000000"/>
              </a:solidFill>
              <a:latin typeface="Courier New" panose="02070309020205020404" pitchFamily="49" charset="0"/>
              <a:cs typeface="Courier New" panose="02070309020205020404" pitchFamily="49" charset="0"/>
            </a:endParaRPr>
          </a:p>
          <a:p>
            <a:pPr lvl="0"/>
            <a:r>
              <a:rPr lang="en-US" sz="1200" i="1" dirty="0" smtClean="0">
                <a:solidFill>
                  <a:srgbClr val="808080"/>
                </a:solidFill>
                <a:latin typeface="Courier New" panose="02070309020205020404" pitchFamily="49" charset="0"/>
                <a:cs typeface="Courier New" panose="02070309020205020404" pitchFamily="49" charset="0"/>
              </a:rPr>
              <a:t>#Bonus</a:t>
            </a:r>
            <a:endParaRPr lang="en-US" sz="1200" dirty="0">
              <a:solidFill>
                <a:srgbClr val="000000"/>
              </a:solidFill>
              <a:latin typeface="Courier New" panose="02070309020205020404" pitchFamily="49" charset="0"/>
              <a:cs typeface="Courier New" panose="02070309020205020404" pitchFamily="49" charset="0"/>
            </a:endParaRPr>
          </a:p>
          <a:p>
            <a:r>
              <a:rPr lang="en-US" sz="1200" b="1" dirty="0">
                <a:solidFill>
                  <a:srgbClr val="000080"/>
                </a:solidFill>
                <a:latin typeface="Courier New" panose="02070309020205020404" pitchFamily="49" charset="0"/>
                <a:cs typeface="Courier New" panose="02070309020205020404" pitchFamily="49" charset="0"/>
              </a:rPr>
              <a:t>for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80"/>
                </a:solidFill>
                <a:latin typeface="Courier New" panose="02070309020205020404" pitchFamily="49" charset="0"/>
                <a:cs typeface="Courier New" panose="02070309020205020404" pitchFamily="49" charset="0"/>
              </a:rPr>
              <a:t>range</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&lt; ceiling)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 </a:t>
            </a:r>
            <a:r>
              <a:rPr lang="en-US" sz="1200" dirty="0">
                <a:solidFill>
                  <a:srgbClr val="0000FF"/>
                </a:solidFill>
                <a:latin typeface="Courier New" panose="02070309020205020404" pitchFamily="49" charset="0"/>
                <a:cs typeface="Courier New" panose="02070309020205020404" pitchFamily="49" charset="0"/>
              </a:rPr>
              <a:t>4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value </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Tree>
    <p:extLst>
      <p:ext uri="{BB962C8B-B14F-4D97-AF65-F5344CB8AC3E}">
        <p14:creationId xmlns:p14="http://schemas.microsoft.com/office/powerpoint/2010/main" val="221753514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Functions</a:t>
            </a:r>
            <a:endParaRPr lang="en-US" dirty="0"/>
          </a:p>
        </p:txBody>
      </p:sp>
    </p:spTree>
    <p:extLst>
      <p:ext uri="{BB962C8B-B14F-4D97-AF65-F5344CB8AC3E}">
        <p14:creationId xmlns:p14="http://schemas.microsoft.com/office/powerpoint/2010/main" val="234514766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function is number of statements grouped together</a:t>
            </a:r>
          </a:p>
          <a:p>
            <a:r>
              <a:rPr lang="en-US" dirty="0" smtClean="0"/>
              <a:t>Statements are grouped by tab stop</a:t>
            </a:r>
          </a:p>
          <a:p>
            <a:r>
              <a:rPr lang="en-US" dirty="0" smtClean="0"/>
              <a:t>Statements inside the function don’t run until it’s called</a:t>
            </a:r>
          </a:p>
          <a:p>
            <a:r>
              <a:rPr lang="en-US" dirty="0" smtClean="0"/>
              <a:t>Functions help </a:t>
            </a:r>
            <a:r>
              <a:rPr lang="en-US" dirty="0"/>
              <a:t>compartmentalize application logic</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48347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Parameters are values supplied to the </a:t>
            </a:r>
            <a:r>
              <a:rPr lang="en-US" dirty="0" smtClean="0"/>
              <a:t>function</a:t>
            </a:r>
          </a:p>
          <a:p>
            <a:r>
              <a:rPr lang="en-US" dirty="0"/>
              <a:t>A function can define zero or more </a:t>
            </a:r>
            <a:r>
              <a:rPr lang="en-US" dirty="0" smtClean="0"/>
              <a:t>parameters</a:t>
            </a:r>
            <a:endParaRPr lang="en-US" dirty="0"/>
          </a:p>
          <a:p>
            <a:r>
              <a:rPr lang="en-US" dirty="0"/>
              <a:t>Parameters can be </a:t>
            </a:r>
            <a:r>
              <a:rPr lang="en-US" dirty="0" smtClean="0"/>
              <a:t>defined with </a:t>
            </a:r>
            <a:r>
              <a:rPr lang="en-US" dirty="0"/>
              <a:t>default </a:t>
            </a:r>
            <a:r>
              <a:rPr lang="en-US" dirty="0" smtClean="0"/>
              <a:t>values</a:t>
            </a:r>
          </a:p>
          <a:p>
            <a:r>
              <a:rPr lang="en-US" dirty="0" smtClean="0"/>
              <a:t>Functions </a:t>
            </a:r>
            <a:r>
              <a:rPr lang="en-US" dirty="0"/>
              <a:t>can return values to the calling code</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241414805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944215"/>
          </a:xfrm>
        </p:spPr>
        <p:txBody>
          <a:bodyPr>
            <a:normAutofit/>
          </a:bodyPr>
          <a:lstStyle/>
          <a:p>
            <a:r>
              <a:rPr lang="en-US" dirty="0" smtClean="0"/>
              <a:t>A function definition looks like this:</a:t>
            </a:r>
          </a:p>
          <a:p>
            <a:pPr lvl="1"/>
            <a:r>
              <a:rPr lang="en-US" b="1" dirty="0" err="1" smtClean="0">
                <a:solidFill>
                  <a:srgbClr val="0000FF"/>
                </a:solidFill>
              </a:rPr>
              <a:t>def</a:t>
            </a:r>
            <a:r>
              <a:rPr lang="en-US" dirty="0" smtClean="0">
                <a:solidFill>
                  <a:srgbClr val="0000FF"/>
                </a:solidFill>
              </a:rPr>
              <a:t> </a:t>
            </a:r>
            <a:r>
              <a:rPr lang="en-US" dirty="0" smtClean="0"/>
              <a:t>&lt;</a:t>
            </a:r>
            <a:r>
              <a:rPr lang="en-US" dirty="0" err="1" smtClean="0"/>
              <a:t>my_function_name</a:t>
            </a:r>
            <a:r>
              <a:rPr lang="en-US" dirty="0" smtClean="0"/>
              <a:t>&gt;(parameter)</a:t>
            </a:r>
            <a:r>
              <a:rPr lang="en-US" b="1" dirty="0" smtClean="0">
                <a:solidFill>
                  <a:srgbClr val="0000FF"/>
                </a:solidFill>
              </a:rPr>
              <a:t>:</a:t>
            </a:r>
          </a:p>
          <a:p>
            <a:pPr lvl="2"/>
            <a:r>
              <a:rPr lang="en-US" dirty="0" smtClean="0"/>
              <a:t>Some code</a:t>
            </a:r>
          </a:p>
          <a:p>
            <a:pPr lvl="1"/>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
        <p:nvSpPr>
          <p:cNvPr id="5" name="Rectangle 4"/>
          <p:cNvSpPr/>
          <p:nvPr/>
        </p:nvSpPr>
        <p:spPr>
          <a:xfrm>
            <a:off x="1007436" y="3933056"/>
            <a:ext cx="10513168"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simple function definition with one parameter</a:t>
            </a:r>
          </a:p>
          <a:p>
            <a:r>
              <a:rPr lang="en-GB" sz="1200" dirty="0" smtClean="0">
                <a:solidFill>
                  <a:srgbClr val="008000"/>
                </a:solidFill>
                <a:highlight>
                  <a:srgbClr val="FFFFFF"/>
                </a:highlight>
                <a:latin typeface="Courier New" panose="02070309020205020404" pitchFamily="49" charset="0"/>
              </a:rPr>
              <a:t># A default value for message is defined</a:t>
            </a:r>
            <a:endParaRPr lang="en-GB" sz="1200" dirty="0">
              <a:solidFill>
                <a:srgbClr val="008000"/>
              </a:solidFill>
              <a:highlight>
                <a:srgbClr val="FFFFFF"/>
              </a:highlight>
              <a:latin typeface="Courier New" panose="02070309020205020404" pitchFamily="49" charset="0"/>
            </a:endParaRP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(message</a:t>
            </a:r>
            <a:r>
              <a:rPr lang="en-GB" sz="1200" b="1" dirty="0" smtClean="0">
                <a:solidFill>
                  <a:srgbClr val="0000FF"/>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‘World’</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#The indentation shows the following line is part of the function definition</a:t>
            </a:r>
            <a:endParaRPr lang="en-GB" sz="1200" dirty="0">
              <a:solidFill>
                <a:srgbClr val="008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print</a:t>
            </a:r>
            <a:r>
              <a:rPr lang="en-GB" sz="1200" dirty="0" smtClean="0">
                <a:solidFill>
                  <a:srgbClr val="000000"/>
                </a:solidFill>
                <a:highlight>
                  <a:srgbClr val="FFFFFF"/>
                </a:highlight>
                <a:latin typeface="Courier New" panose="02070309020205020404" pitchFamily="49" charset="0"/>
              </a:rPr>
              <a:t>(‘Hello ‘ + message)</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We can call the function with no parameters and it will use the default value</a:t>
            </a:r>
          </a:p>
          <a:p>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#Or we can supply our own value for ‘message’</a:t>
            </a:r>
          </a:p>
          <a:p>
            <a:r>
              <a:rPr lang="en-GB" sz="1200" dirty="0" err="1">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(‘Everyone’)</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3104352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839416" y="1700808"/>
            <a:ext cx="1051316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a:t>
            </a:r>
            <a:r>
              <a:rPr lang="en-GB" sz="1200" dirty="0">
                <a:solidFill>
                  <a:srgbClr val="008000"/>
                </a:solidFill>
                <a:highlight>
                  <a:srgbClr val="FFFFFF"/>
                </a:highlight>
                <a:latin typeface="Courier New" panose="02070309020205020404" pitchFamily="49" charset="0"/>
              </a:rPr>
              <a:t>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smtClean="0">
                <a:solidFill>
                  <a:srgbClr val="FF0000"/>
                </a:solidFill>
                <a:highlight>
                  <a:srgbClr val="FFFFFF"/>
                </a:highlight>
                <a:latin typeface="Courier New" panose="02070309020205020404" pitchFamily="49" charset="0"/>
              </a:rPr>
              <a:t>'</a:t>
            </a:r>
            <a:r>
              <a:rPr lang="en-GB" sz="1200" dirty="0" smtClean="0">
                <a:solidFill>
                  <a:schemeClr val="tx1">
                    <a:lumMod val="95000"/>
                    <a:lumOff val="5000"/>
                  </a:schemeClr>
                </a:solidFill>
                <a:highlight>
                  <a:srgbClr val="FFFFFF"/>
                </a:highlight>
                <a:latin typeface="Courier New" panose="02070309020205020404" pitchFamily="49" charset="0"/>
              </a:rPr>
              <a:t>)</a:t>
            </a:r>
          </a:p>
          <a:p>
            <a:endParaRPr lang="en-GB" sz="1200" dirty="0" smtClean="0">
              <a:solidFill>
                <a:schemeClr val="tx1">
                  <a:lumMod val="95000"/>
                  <a:lumOff val="5000"/>
                </a:schemeClr>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Here we call the function and assign the returned value to a variable</a:t>
            </a:r>
            <a:endParaRPr lang="en-GB" sz="1200" dirty="0">
              <a:solidFill>
                <a:srgbClr val="008000"/>
              </a:solidFill>
              <a:highlight>
                <a:srgbClr val="FFFFFF"/>
              </a:highlight>
              <a:latin typeface="Courier New" panose="02070309020205020404" pitchFamily="49" charset="0"/>
            </a:endParaRPr>
          </a:p>
          <a:p>
            <a:r>
              <a:rPr lang="en-GB" sz="1200" dirty="0" err="1" smtClean="0">
                <a:solidFill>
                  <a:schemeClr val="tx1">
                    <a:lumMod val="95000"/>
                    <a:lumOff val="5000"/>
                  </a:schemeClr>
                </a:solidFill>
                <a:highlight>
                  <a:srgbClr val="FFFFFF"/>
                </a:highlight>
                <a:latin typeface="Courier New" panose="02070309020205020404" pitchFamily="49" charset="0"/>
              </a:rPr>
              <a:t>sumValue</a:t>
            </a:r>
            <a:r>
              <a:rPr lang="en-GB" sz="1200" dirty="0" smtClean="0">
                <a:solidFill>
                  <a:schemeClr val="tx1">
                    <a:lumMod val="95000"/>
                    <a:lumOff val="5000"/>
                  </a:schemeClr>
                </a:solidFill>
                <a:highlight>
                  <a:srgbClr val="FFFFFF"/>
                </a:highlight>
                <a:latin typeface="Courier New" panose="02070309020205020404" pitchFamily="49" charset="0"/>
              </a:rPr>
              <a:t> = summer(value)</a:t>
            </a:r>
            <a:endParaRPr lang="en-GB" sz="1200" dirty="0">
              <a:solidFill>
                <a:schemeClr val="tx1">
                  <a:lumMod val="95000"/>
                  <a:lumOff val="5000"/>
                </a:schemeClr>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sumValue</a:t>
            </a:r>
            <a:r>
              <a:rPr lang="en-GB"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a:t>
            </a:r>
            <a:r>
              <a:rPr lang="en-US" sz="4000" dirty="0" smtClean="0"/>
              <a:t>3</a:t>
            </a:r>
            <a:r>
              <a:rPr lang="en-US" sz="4000" baseline="30000" dirty="0" smtClean="0"/>
              <a:t>rd</a:t>
            </a:r>
            <a:r>
              <a:rPr lang="en-US" sz="4000" dirty="0" smtClean="0"/>
              <a:t> left</a:t>
            </a:r>
            <a:endParaRPr lang="en-US" sz="4000" dirty="0"/>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Using functions, write a program that will</a:t>
            </a:r>
          </a:p>
          <a:p>
            <a:pPr lvl="1"/>
            <a:r>
              <a:rPr lang="en-US" dirty="0" smtClean="0"/>
              <a:t>Allow the user to input a maximum value</a:t>
            </a:r>
          </a:p>
          <a:p>
            <a:pPr lvl="1"/>
            <a:r>
              <a:rPr lang="en-US" dirty="0" smtClean="0"/>
              <a:t>Calculate the Fibonacci sequence up to the value input</a:t>
            </a:r>
          </a:p>
          <a:p>
            <a:pPr lvl="2"/>
            <a:r>
              <a:rPr lang="en-US" dirty="0" smtClean="0"/>
              <a:t>Start with 0 and 1</a:t>
            </a:r>
          </a:p>
          <a:p>
            <a:pPr lvl="2"/>
            <a:r>
              <a:rPr lang="en-US" dirty="0" smtClean="0"/>
              <a:t>Find the next number by adding the two previous numbers in the sequence</a:t>
            </a:r>
          </a:p>
          <a:p>
            <a:pPr lvl="1"/>
            <a:r>
              <a:rPr lang="en-US" dirty="0" smtClean="0"/>
              <a:t>Output the </a:t>
            </a:r>
            <a:r>
              <a:rPr lang="en-US" dirty="0" smtClean="0"/>
              <a:t>results</a:t>
            </a:r>
          </a:p>
          <a:p>
            <a:r>
              <a:rPr lang="en-US" dirty="0" smtClean="0"/>
              <a:t>Bonus points:</a:t>
            </a:r>
          </a:p>
          <a:p>
            <a:pPr lvl="1"/>
            <a:r>
              <a:rPr lang="en-US" dirty="0" smtClean="0"/>
              <a:t>Do it without using recursion or a while loop</a:t>
            </a:r>
            <a:endParaRPr lang="en-US" dirty="0" smtClean="0"/>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351544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10356" y="1628800"/>
            <a:ext cx="10667779"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 A function to do the calculation  work</a:t>
            </a:r>
            <a:br>
              <a:rPr lang="en-US" sz="1200" i="1" dirty="0">
                <a:solidFill>
                  <a:srgbClr val="808080"/>
                </a:solidFill>
                <a:latin typeface="Courier New" panose="02070309020205020404" pitchFamily="49" charset="0"/>
                <a:cs typeface="Courier New" panose="02070309020205020404" pitchFamily="49" charset="0"/>
              </a:rPr>
            </a:br>
            <a:r>
              <a:rPr lang="en-US" sz="1200" b="1" dirty="0" err="1">
                <a:solidFill>
                  <a:srgbClr val="000080"/>
                </a:solidFill>
                <a:latin typeface="Courier New" panose="02070309020205020404" pitchFamily="49" charset="0"/>
                <a:cs typeface="Courier New" panose="02070309020205020404" pitchFamily="49" charset="0"/>
              </a:rPr>
              <a:t>def</a:t>
            </a:r>
            <a:r>
              <a:rPr lang="en-US" sz="1200" b="1" dirty="0">
                <a:solidFill>
                  <a:srgbClr val="00008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(results,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The first time in we need to use the first two values</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&lt;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Subsequently we calculate the positions of the last two values</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 results[ </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2 </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Check to see if we've reached the limit</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&lt;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results.append</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If not, we go round again</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(results, ceiling</a:t>
            </a:r>
            <a:r>
              <a:rPr lang="en-US" sz="1200" dirty="0" smtClean="0">
                <a:solidFill>
                  <a:srgbClr val="000000"/>
                </a:solidFill>
                <a:latin typeface="Courier New" panose="02070309020205020404" pitchFamily="49" charset="0"/>
                <a:cs typeface="Courier New" panose="02070309020205020404" pitchFamily="49" charset="0"/>
              </a:rPr>
              <a:t>)</a:t>
            </a:r>
          </a:p>
          <a:p>
            <a:pPr lvl="0"/>
            <a:r>
              <a:rPr lang="en-US" sz="1200" i="1" dirty="0" smtClean="0">
                <a:solidFill>
                  <a:srgbClr val="80808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If </a:t>
            </a:r>
            <a:r>
              <a:rPr lang="en-US" sz="1200" i="1" dirty="0" smtClean="0">
                <a:solidFill>
                  <a:srgbClr val="808080"/>
                </a:solidFill>
                <a:latin typeface="Courier New" panose="02070309020205020404" pitchFamily="49" charset="0"/>
                <a:cs typeface="Courier New" panose="02070309020205020404" pitchFamily="49" charset="0"/>
              </a:rPr>
              <a:t>we hit the end exactly</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elif</a:t>
            </a:r>
            <a:r>
              <a:rPr lang="en-US" sz="1200" b="1"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results ==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results.append</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Set up our results with the first two values populated</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ceiling = </a:t>
            </a:r>
            <a:r>
              <a:rPr lang="en-US" sz="1200" dirty="0">
                <a:solidFill>
                  <a:srgbClr val="000080"/>
                </a:solidFill>
                <a:latin typeface="Courier New" panose="02070309020205020404" pitchFamily="49" charset="0"/>
                <a:cs typeface="Courier New" panose="02070309020205020404" pitchFamily="49" charset="0"/>
              </a:rPr>
              <a:t>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to reach :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results,ceiling</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(results</a:t>
            </a:r>
            <a:r>
              <a:rPr lang="en-US" sz="1200" dirty="0" smtClean="0">
                <a:solidFill>
                  <a:srgbClr val="000000"/>
                </a:solidFill>
                <a:latin typeface="Courier New" panose="02070309020205020404" pitchFamily="49" charset="0"/>
                <a:cs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8032625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Scope</a:t>
            </a:r>
            <a:endParaRPr lang="en-US" dirty="0"/>
          </a:p>
        </p:txBody>
      </p:sp>
    </p:spTree>
    <p:extLst>
      <p:ext uri="{BB962C8B-B14F-4D97-AF65-F5344CB8AC3E}">
        <p14:creationId xmlns:p14="http://schemas.microsoft.com/office/powerpoint/2010/main" val="303024606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variable scope?</a:t>
            </a:r>
          </a:p>
          <a:p>
            <a:pPr lvl="1"/>
            <a:r>
              <a:rPr lang="en-US" dirty="0" smtClean="0"/>
              <a:t>Not all variables are accessible from all parts of the program</a:t>
            </a:r>
          </a:p>
          <a:p>
            <a:pPr lvl="1"/>
            <a:r>
              <a:rPr lang="en-US" dirty="0" smtClean="0"/>
              <a:t>Where a variable exists and for how long depends upon how it is defined</a:t>
            </a:r>
          </a:p>
          <a:p>
            <a:pPr lvl="1"/>
            <a:r>
              <a:rPr lang="en-US" dirty="0" smtClean="0"/>
              <a:t>Variables defined in the main body of a file are called </a:t>
            </a:r>
            <a:r>
              <a:rPr lang="en-US" i="1" dirty="0" smtClean="0"/>
              <a:t>global </a:t>
            </a:r>
            <a:r>
              <a:rPr lang="en-US" dirty="0" smtClean="0"/>
              <a:t>variables</a:t>
            </a:r>
          </a:p>
          <a:p>
            <a:pPr lvl="1"/>
            <a:r>
              <a:rPr lang="en-US" dirty="0" smtClean="0"/>
              <a:t>Variables defined inside a function are </a:t>
            </a:r>
            <a:r>
              <a:rPr lang="en-US" i="1" dirty="0" smtClean="0"/>
              <a:t>local </a:t>
            </a:r>
            <a:r>
              <a:rPr lang="en-US" dirty="0" smtClean="0"/>
              <a:t>to that function</a:t>
            </a:r>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7776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Global variables are available to all functions in the module</a:t>
            </a:r>
          </a:p>
          <a:p>
            <a:pPr lvl="1"/>
            <a:r>
              <a:rPr lang="en-US" dirty="0" smtClean="0"/>
              <a:t>Why might this be desirable?</a:t>
            </a:r>
          </a:p>
          <a:p>
            <a:pPr lvl="1"/>
            <a:r>
              <a:rPr lang="en-US" dirty="0" smtClean="0"/>
              <a:t>What drawbacks might this have?</a:t>
            </a:r>
          </a:p>
          <a:p>
            <a:r>
              <a:rPr lang="en-US" dirty="0" smtClean="0"/>
              <a:t>Local variables are lost once the function finishes</a:t>
            </a:r>
          </a:p>
          <a:p>
            <a:pPr lvl="1"/>
            <a:r>
              <a:rPr lang="en-US" dirty="0" smtClean="0"/>
              <a:t>What benefits does this have?</a:t>
            </a:r>
          </a:p>
          <a:p>
            <a:endParaRPr lang="en-US" dirty="0" smtClean="0"/>
          </a:p>
          <a:p>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89754088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3140968"/>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Consider this example – what will the print statement output?</a:t>
            </a:r>
            <a:endParaRPr lang="en-GB" dirty="0"/>
          </a:p>
        </p:txBody>
      </p:sp>
    </p:spTree>
    <p:extLst>
      <p:ext uri="{BB962C8B-B14F-4D97-AF65-F5344CB8AC3E}">
        <p14:creationId xmlns:p14="http://schemas.microsoft.com/office/powerpoint/2010/main" val="189417822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2996952"/>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 </a:t>
            </a:r>
            <a:r>
              <a:rPr lang="en-GB" sz="1600" b="1" dirty="0" smtClean="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The previous example was simple enough – but what will the program output this time?</a:t>
            </a:r>
            <a:endParaRPr lang="en-GB" dirty="0"/>
          </a:p>
        </p:txBody>
      </p:sp>
    </p:spTree>
    <p:extLst>
      <p:ext uri="{BB962C8B-B14F-4D97-AF65-F5344CB8AC3E}">
        <p14:creationId xmlns:p14="http://schemas.microsoft.com/office/powerpoint/2010/main" val="166301929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296143"/>
          </a:xfrm>
        </p:spPr>
        <p:txBody>
          <a:bodyPr>
            <a:normAutofit/>
          </a:bodyPr>
          <a:lstStyle/>
          <a:p>
            <a:r>
              <a:rPr lang="en-US" dirty="0" smtClean="0"/>
              <a:t>Can I access a global variable from inside a function?</a:t>
            </a:r>
          </a:p>
          <a:p>
            <a:pPr lvl="1"/>
            <a:r>
              <a:rPr lang="en-US" dirty="0" smtClean="0"/>
              <a:t>The </a:t>
            </a:r>
            <a:r>
              <a:rPr lang="en-US" b="1" dirty="0" smtClean="0">
                <a:solidFill>
                  <a:srgbClr val="0000FF"/>
                </a:solidFill>
              </a:rPr>
              <a:t>global</a:t>
            </a:r>
            <a:r>
              <a:rPr lang="en-US" dirty="0" smtClean="0"/>
              <a:t> keyword is used to reference a global variable</a:t>
            </a:r>
          </a:p>
        </p:txBody>
      </p:sp>
      <p:sp>
        <p:nvSpPr>
          <p:cNvPr id="3" name="Title 2"/>
          <p:cNvSpPr>
            <a:spLocks noGrp="1"/>
          </p:cNvSpPr>
          <p:nvPr>
            <p:ph type="title"/>
          </p:nvPr>
        </p:nvSpPr>
        <p:spPr/>
        <p:txBody>
          <a:bodyPr/>
          <a:lstStyle/>
          <a:p>
            <a:r>
              <a:rPr lang="en-US" dirty="0" smtClean="0"/>
              <a:t>Scope</a:t>
            </a:r>
            <a:endParaRPr lang="en-US" dirty="0"/>
          </a:p>
        </p:txBody>
      </p:sp>
      <p:sp>
        <p:nvSpPr>
          <p:cNvPr id="5" name="Rectangle 4"/>
          <p:cNvSpPr/>
          <p:nvPr/>
        </p:nvSpPr>
        <p:spPr>
          <a:xfrm>
            <a:off x="1991544" y="2996952"/>
            <a:ext cx="792087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smtClean="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global </a:t>
            </a:r>
            <a:r>
              <a:rPr lang="en-GB" sz="1600" dirty="0" smtClean="0">
                <a:solidFill>
                  <a:srgbClr val="31383D"/>
                </a:solidFill>
                <a:highlight>
                  <a:srgbClr val="FFFFFF"/>
                </a:highlight>
                <a:latin typeface="Courier New" panose="02070309020205020404" pitchFamily="49" charset="0"/>
              </a:rPr>
              <a:t>a</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endParaRPr lang="en-GB" sz="1600" dirty="0">
              <a:solidFill>
                <a:srgbClr val="31383D"/>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98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3384375"/>
          </a:xfrm>
        </p:spPr>
        <p:txBody>
          <a:bodyPr>
            <a:normAutofit/>
          </a:bodyPr>
          <a:lstStyle/>
          <a:p>
            <a:r>
              <a:rPr lang="en-US" dirty="0" smtClean="0"/>
              <a:t>Global variables are bad practice</a:t>
            </a:r>
          </a:p>
          <a:p>
            <a:pPr lvl="1"/>
            <a:r>
              <a:rPr lang="en-US" dirty="0" smtClean="0"/>
              <a:t>Why?</a:t>
            </a:r>
          </a:p>
          <a:p>
            <a:r>
              <a:rPr lang="en-US" dirty="0" smtClean="0"/>
              <a:t>Global </a:t>
            </a:r>
            <a:r>
              <a:rPr lang="en-US" i="1" dirty="0" smtClean="0"/>
              <a:t>constants</a:t>
            </a:r>
            <a:r>
              <a:rPr lang="en-US" dirty="0" smtClean="0"/>
              <a:t> are fine</a:t>
            </a:r>
          </a:p>
          <a:p>
            <a:pPr lvl="1"/>
            <a:r>
              <a:rPr lang="en-US" dirty="0" smtClean="0"/>
              <a:t>What’s the difference?</a:t>
            </a:r>
          </a:p>
          <a:p>
            <a:pPr lvl="1"/>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408440474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your solution to the previous Exercise to make use of global variables</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Scope</a:t>
            </a:r>
            <a:endParaRPr lang="en-US" dirty="0"/>
          </a:p>
        </p:txBody>
      </p:sp>
    </p:spTree>
    <p:extLst>
      <p:ext uri="{BB962C8B-B14F-4D97-AF65-F5344CB8AC3E}">
        <p14:creationId xmlns:p14="http://schemas.microsoft.com/office/powerpoint/2010/main" val="96275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2"/>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40879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1000" tmFilter="0, 0; .2, .5; .8, .5; 1, 0"/>
                                        <p:tgtEl>
                                          <p:spTgt spid="6">
                                            <p:txEl>
                                              <p:pRg st="1" end="1"/>
                                            </p:txEl>
                                          </p:spTgt>
                                        </p:tgtEl>
                                      </p:cBhvr>
                                    </p:animEffect>
                                    <p:animScale>
                                      <p:cBhvr>
                                        <p:cTn id="7" dur="500" autoRev="1" fill="hold"/>
                                        <p:tgtEl>
                                          <p:spTgt spid="6">
                                            <p:txEl>
                                              <p:pRg st="1" end="1"/>
                                            </p:txEl>
                                          </p:spTgt>
                                        </p:tgtEl>
                                      </p:cBhvr>
                                      <p:by x="105000" y="105000"/>
                                    </p:animScale>
                                  </p:childTnLst>
                                </p:cTn>
                              </p:par>
                              <p:par>
                                <p:cTn id="8" presetID="26" presetClass="emph" presetSubtype="0" fill="hold" nodeType="withEffect">
                                  <p:stCondLst>
                                    <p:cond delay="0"/>
                                  </p:stCondLst>
                                  <p:childTnLst>
                                    <p:animEffect transition="out" filter="fade">
                                      <p:cBhvr>
                                        <p:cTn id="9" dur="1000" tmFilter="0, 0; .2, .5; .8, .5; 1, 0"/>
                                        <p:tgtEl>
                                          <p:spTgt spid="6">
                                            <p:txEl>
                                              <p:pRg st="15" end="15"/>
                                            </p:txEl>
                                          </p:spTgt>
                                        </p:tgtEl>
                                      </p:cBhvr>
                                    </p:animEffect>
                                    <p:animScale>
                                      <p:cBhvr>
                                        <p:cTn id="10" dur="500" autoRev="1" fill="hold"/>
                                        <p:tgtEl>
                                          <p:spTgt spid="6">
                                            <p:txEl>
                                              <p:pRg st="15" end="15"/>
                                            </p:txEl>
                                          </p:spTgt>
                                        </p:tgtEl>
                                      </p:cBhvr>
                                      <p:by x="105000" y="105000"/>
                                    </p:animScale>
                                  </p:childTnLst>
                                </p:cTn>
                              </p:par>
                              <p:par>
                                <p:cTn id="11" presetID="26" presetClass="emph" presetSubtype="0" fill="hold" nodeType="withEffect">
                                  <p:stCondLst>
                                    <p:cond delay="0"/>
                                  </p:stCondLst>
                                  <p:childTnLst>
                                    <p:animEffect transition="out" filter="fade">
                                      <p:cBhvr>
                                        <p:cTn id="12" dur="1000" tmFilter="0, 0; .2, .5; .8, .5; 1, 0"/>
                                        <p:tgtEl>
                                          <p:spTgt spid="6">
                                            <p:txEl>
                                              <p:pRg st="22" end="22"/>
                                            </p:txEl>
                                          </p:spTgt>
                                        </p:tgtEl>
                                      </p:cBhvr>
                                    </p:animEffect>
                                    <p:animScale>
                                      <p:cBhvr>
                                        <p:cTn id="13" dur="500" autoRev="1" fill="hold"/>
                                        <p:tgtEl>
                                          <p:spTgt spid="6">
                                            <p:txEl>
                                              <p:pRg st="22" end="22"/>
                                            </p:txEl>
                                          </p:spTgt>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nodeType="clickEffect">
                                  <p:stCondLst>
                                    <p:cond delay="0"/>
                                  </p:stCondLst>
                                  <p:childTnLst>
                                    <p:animEffect transition="out" filter="fade">
                                      <p:cBhvr>
                                        <p:cTn id="17" dur="1000" tmFilter="0, 0; .2, .5; .8, .5; 1, 0"/>
                                        <p:tgtEl>
                                          <p:spTgt spid="6">
                                            <p:txEl>
                                              <p:pRg st="3" end="3"/>
                                            </p:txEl>
                                          </p:spTgt>
                                        </p:tgtEl>
                                      </p:cBhvr>
                                    </p:animEffect>
                                    <p:animScale>
                                      <p:cBhvr>
                                        <p:cTn id="18" dur="500" autoRev="1" fill="hold"/>
                                        <p:tgtEl>
                                          <p:spTgt spid="6">
                                            <p:txEl>
                                              <p:pRg st="3" end="3"/>
                                            </p:txEl>
                                          </p:spTgt>
                                        </p:tgtEl>
                                      </p:cBhvr>
                                      <p:by x="105000" y="105000"/>
                                    </p:animScale>
                                  </p:childTnLst>
                                </p:cTn>
                              </p:par>
                              <p:par>
                                <p:cTn id="19" presetID="26" presetClass="emph" presetSubtype="0" fill="hold" nodeType="withEffect">
                                  <p:stCondLst>
                                    <p:cond delay="0"/>
                                  </p:stCondLst>
                                  <p:childTnLst>
                                    <p:animEffect transition="out" filter="fade">
                                      <p:cBhvr>
                                        <p:cTn id="20" dur="1000" tmFilter="0, 0; .2, .5; .8, .5; 1, 0"/>
                                        <p:tgtEl>
                                          <p:spTgt spid="6">
                                            <p:txEl>
                                              <p:pRg st="4" end="4"/>
                                            </p:txEl>
                                          </p:spTgt>
                                        </p:tgtEl>
                                      </p:cBhvr>
                                    </p:animEffect>
                                    <p:animScale>
                                      <p:cBhvr>
                                        <p:cTn id="21" dur="500" autoRev="1" fill="hold"/>
                                        <p:tgtEl>
                                          <p:spTgt spid="6">
                                            <p:txEl>
                                              <p:pRg st="4" end="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Libraries</a:t>
            </a:r>
            <a:endParaRPr lang="en-US" dirty="0"/>
          </a:p>
        </p:txBody>
      </p:sp>
    </p:spTree>
    <p:extLst>
      <p:ext uri="{BB962C8B-B14F-4D97-AF65-F5344CB8AC3E}">
        <p14:creationId xmlns:p14="http://schemas.microsoft.com/office/powerpoint/2010/main" val="24753957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a:t>
            </a:r>
            <a:r>
              <a:rPr lang="en-US" dirty="0" smtClean="0"/>
              <a:t>boxing</a:t>
            </a:r>
          </a:p>
          <a:p>
            <a:pPr lvl="1"/>
            <a:r>
              <a:rPr lang="en-US" dirty="0" smtClean="0"/>
              <a:t>Support</a:t>
            </a:r>
            <a:endParaRPr lang="en-US" dirty="0" smtClean="0"/>
          </a:p>
          <a:p>
            <a:pPr lvl="1"/>
            <a:r>
              <a:rPr lang="en-US" dirty="0" smtClean="0"/>
              <a:t>Security</a:t>
            </a:r>
            <a:endParaRPr lang="en-US" dirty="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In Python, we use </a:t>
            </a:r>
            <a:r>
              <a:rPr lang="en-US" b="1" dirty="0" smtClean="0">
                <a:solidFill>
                  <a:srgbClr val="0000FF"/>
                </a:solidFill>
                <a:latin typeface="Courier New" panose="02070309020205020404" pitchFamily="49" charset="0"/>
                <a:cs typeface="Courier New" panose="02070309020205020404" pitchFamily="49" charset="0"/>
              </a:rPr>
              <a:t>import</a:t>
            </a:r>
            <a:r>
              <a:rPr lang="en-US" dirty="0" smtClean="0"/>
              <a:t> to add a library to our code</a:t>
            </a:r>
          </a:p>
          <a:p>
            <a:r>
              <a:rPr lang="en-US" dirty="0" smtClean="0"/>
              <a:t>We can use only specific parts of the library with </a:t>
            </a:r>
            <a:r>
              <a:rPr lang="en-US" b="1" dirty="0" smtClean="0">
                <a:solidFill>
                  <a:srgbClr val="0000FF"/>
                </a:solidFill>
                <a:latin typeface="Courier New" panose="02070309020205020404" pitchFamily="49" charset="0"/>
                <a:cs typeface="Courier New" panose="02070309020205020404" pitchFamily="49" charset="0"/>
              </a:rPr>
              <a:t>from</a:t>
            </a:r>
          </a:p>
          <a:p>
            <a:r>
              <a:rPr lang="en-US" dirty="0" smtClean="0">
                <a:solidFill>
                  <a:srgbClr val="000000"/>
                </a:solidFill>
                <a:cs typeface="Courier New" panose="02070309020205020404" pitchFamily="49" charset="0"/>
              </a:rPr>
              <a:t>We can give a friendly name to the import with </a:t>
            </a:r>
            <a:r>
              <a:rPr lang="en-US" b="1" dirty="0" smtClean="0">
                <a:solidFill>
                  <a:srgbClr val="0000FF"/>
                </a:solidFill>
                <a:latin typeface="Courier New" panose="02070309020205020404" pitchFamily="49" charset="0"/>
                <a:cs typeface="Courier New" panose="02070309020205020404" pitchFamily="49" charset="0"/>
              </a:rPr>
              <a:t>as</a:t>
            </a:r>
          </a:p>
          <a:p>
            <a:endParaRPr lang="en-US" dirty="0" smtClean="0">
              <a:solidFill>
                <a:srgbClr val="000000"/>
              </a:solidFill>
              <a:cs typeface="Courier New" panose="02070309020205020404" pitchFamily="49" charset="0"/>
            </a:endParaRPr>
          </a:p>
          <a:p>
            <a:r>
              <a:rPr lang="en-US" b="1" dirty="0" smtClean="0">
                <a:solidFill>
                  <a:srgbClr val="0000FF"/>
                </a:solidFill>
                <a:latin typeface="Courier New" panose="02070309020205020404" pitchFamily="49" charset="0"/>
                <a:cs typeface="Courier New" panose="02070309020205020404" pitchFamily="49" charset="0"/>
              </a:rPr>
              <a:t>import</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endParaRPr lang="en-US" dirty="0" smtClean="0">
              <a:solidFill>
                <a:srgbClr val="000000"/>
              </a:solidFill>
              <a:latin typeface="Courier New" panose="02070309020205020404" pitchFamily="49" charset="0"/>
              <a:cs typeface="Courier New" panose="02070309020205020404" pitchFamily="49" charset="0"/>
            </a:endParaRPr>
          </a:p>
          <a:p>
            <a:r>
              <a:rPr lang="en-US" b="1" dirty="0">
                <a:solidFill>
                  <a:srgbClr val="0000FF"/>
                </a:solidFill>
                <a:latin typeface="Courier New" panose="02070309020205020404" pitchFamily="49" charset="0"/>
                <a:cs typeface="Courier New" panose="02070309020205020404" pitchFamily="49" charset="0"/>
              </a:rPr>
              <a:t>import</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r>
              <a:rPr lang="en-US" dirty="0" smtClean="0">
                <a:solidFill>
                  <a:srgbClr val="000000"/>
                </a:solidFill>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as</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a:t>
            </a:r>
            <a:endParaRPr lang="en-US" dirty="0">
              <a:solidFill>
                <a:srgbClr val="000000"/>
              </a:solidFill>
              <a:cs typeface="Courier New" panose="02070309020205020404" pitchFamily="49" charset="0"/>
            </a:endParaRPr>
          </a:p>
          <a:p>
            <a:r>
              <a:rPr lang="en-US" b="1" dirty="0">
                <a:solidFill>
                  <a:srgbClr val="0000FF"/>
                </a:solidFill>
                <a:latin typeface="Courier New" panose="02070309020205020404" pitchFamily="49" charset="0"/>
                <a:cs typeface="Courier New" panose="02070309020205020404" pitchFamily="49" charset="0"/>
              </a:rPr>
              <a:t>from</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import </a:t>
            </a:r>
            <a:r>
              <a:rPr lang="en-US" dirty="0" err="1" smtClean="0">
                <a:solidFill>
                  <a:srgbClr val="000000"/>
                </a:solidFill>
                <a:latin typeface="Courier New" panose="02070309020205020404" pitchFamily="49" charset="0"/>
                <a:cs typeface="Courier New" panose="02070309020205020404" pitchFamily="49" charset="0"/>
              </a:rPr>
              <a:t>aFunction</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as</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myfunc</a:t>
            </a:r>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22199901"/>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613983" y="1628800"/>
            <a:ext cx="10570581"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t>
            </a:r>
            <a:r>
              <a:rPr lang="en-US" sz="1200" dirty="0" err="1" smtClean="0">
                <a:solidFill>
                  <a:srgbClr val="008000"/>
                </a:solidFill>
                <a:highlight>
                  <a:srgbClr val="FFFFFF"/>
                </a:highlight>
                <a:latin typeface="Courier New" panose="02070309020205020404" pitchFamily="49" charset="0"/>
              </a:rPr>
              <a:t>coloured</a:t>
            </a:r>
            <a:r>
              <a:rPr lang="en-US" sz="1200" dirty="0" smtClean="0">
                <a:solidFill>
                  <a:srgbClr val="008000"/>
                </a:solidFill>
                <a:highlight>
                  <a:srgbClr val="FFFFFF"/>
                </a:highlight>
                <a:latin typeface="Courier New" panose="02070309020205020404" pitchFamily="49" charset="0"/>
              </a:rPr>
              <a:t> output</a:t>
            </a:r>
          </a:p>
          <a:p>
            <a:endParaRPr lang="en-US" sz="1200" dirty="0" smtClean="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from</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termcolor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colored, </a:t>
            </a:r>
            <a:r>
              <a:rPr lang="en-US" sz="1200" dirty="0" err="1">
                <a:solidFill>
                  <a:srgbClr val="000000"/>
                </a:solidFill>
                <a:highlight>
                  <a:srgbClr val="FFFFFF"/>
                </a:highlight>
                <a:latin typeface="Courier New" panose="02070309020205020404" pitchFamily="49" charset="0"/>
              </a:rPr>
              <a:t>cprint</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text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'Hello World'</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colored(text, </a:t>
            </a:r>
            <a:r>
              <a:rPr lang="en-US" sz="1200" dirty="0">
                <a:solidFill>
                  <a:srgbClr val="008000"/>
                </a:solidFill>
                <a:highlight>
                  <a:srgbClr val="FFFFFF"/>
                </a:highlight>
                <a:latin typeface="Courier New" panose="02070309020205020404" pitchFamily="49" charset="0"/>
              </a:rPr>
              <a:t>'blue'</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attrs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reverse'</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'bold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'green'</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on_grey</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'yellow'</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on_green</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'white'</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on_red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p:txBody>
      </p:sp>
      <p:sp>
        <p:nvSpPr>
          <p:cNvPr id="4" name="Content Placeholder 3"/>
          <p:cNvSpPr>
            <a:spLocks noGrp="1"/>
          </p:cNvSpPr>
          <p:nvPr>
            <p:ph idx="1"/>
          </p:nvPr>
        </p:nvSpPr>
        <p:spPr>
          <a:xfrm>
            <a:off x="609600" y="3284984"/>
            <a:ext cx="10574965" cy="2808312"/>
          </a:xfrm>
        </p:spPr>
        <p:txBody>
          <a:bodyPr>
            <a:normAutofit/>
          </a:bodyPr>
          <a:lstStyle/>
          <a:p>
            <a:r>
              <a:rPr lang="en-US" dirty="0" smtClean="0"/>
              <a:t>For many common tasks, a library will be available</a:t>
            </a:r>
          </a:p>
          <a:p>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Using the </a:t>
            </a:r>
            <a:r>
              <a:rPr lang="en-US" dirty="0" err="1" smtClean="0"/>
              <a:t>termcolor</a:t>
            </a:r>
            <a:r>
              <a:rPr lang="en-US" dirty="0" smtClean="0"/>
              <a:t> library, write a program to</a:t>
            </a:r>
          </a:p>
          <a:p>
            <a:pPr lvl="1"/>
            <a:r>
              <a:rPr lang="en-US" dirty="0" smtClean="0"/>
              <a:t>Input a sentence from the user</a:t>
            </a:r>
          </a:p>
          <a:p>
            <a:pPr lvl="1"/>
            <a:r>
              <a:rPr lang="en-US" dirty="0" smtClean="0"/>
              <a:t>Output each letter in a different </a:t>
            </a:r>
            <a:r>
              <a:rPr lang="en-US" dirty="0" err="1" smtClean="0"/>
              <a:t>colour</a:t>
            </a:r>
            <a:endParaRPr lang="en-US" dirty="0" smtClean="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303980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termcolor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colored</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'red'</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'green'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'blue'</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char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text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colored</a:t>
            </a:r>
            <a:r>
              <a:rPr lang="en-GB" sz="1200" dirty="0">
                <a:solidFill>
                  <a:srgbClr val="000000"/>
                </a:solidFill>
                <a:highlight>
                  <a:srgbClr val="FFFFFF"/>
                </a:highlight>
                <a:latin typeface="Courier New" panose="02070309020205020404" pitchFamily="49" charset="0"/>
              </a:rPr>
              <a:t>(char, </a:t>
            </a:r>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[counter]))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2 )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0</a:t>
            </a:r>
          </a:p>
        </p:txBody>
      </p:sp>
      <p:sp>
        <p:nvSpPr>
          <p:cNvPr id="4" name="Content Placeholder 3"/>
          <p:cNvSpPr>
            <a:spLocks noGrp="1"/>
          </p:cNvSpPr>
          <p:nvPr>
            <p:ph idx="1"/>
          </p:nvPr>
        </p:nvSpPr>
        <p:spPr>
          <a:xfrm>
            <a:off x="609601" y="3717032"/>
            <a:ext cx="10887000" cy="2409132"/>
          </a:xfrm>
        </p:spPr>
        <p:txBody>
          <a:bodyPr/>
          <a:lstStyle/>
          <a:p>
            <a:r>
              <a:rPr lang="en-US" dirty="0" smtClean="0"/>
              <a:t>A string can be used as a loop expression (it’s a list)</a:t>
            </a:r>
          </a:p>
          <a:p>
            <a:r>
              <a:rPr lang="en-US" dirty="0" smtClean="0"/>
              <a:t>You can use a variable as a list index</a:t>
            </a:r>
          </a:p>
        </p:txBody>
      </p:sp>
    </p:spTree>
    <p:extLst>
      <p:ext uri="{BB962C8B-B14F-4D97-AF65-F5344CB8AC3E}">
        <p14:creationId xmlns:p14="http://schemas.microsoft.com/office/powerpoint/2010/main" val="408558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Debugging</a:t>
            </a:r>
            <a:endParaRPr lang="en-US" dirty="0"/>
          </a:p>
        </p:txBody>
      </p:sp>
    </p:spTree>
    <p:extLst>
      <p:ext uri="{BB962C8B-B14F-4D97-AF65-F5344CB8AC3E}">
        <p14:creationId xmlns:p14="http://schemas.microsoft.com/office/powerpoint/2010/main" val="3487842256"/>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‘debugging’?</a:t>
            </a:r>
          </a:p>
          <a:p>
            <a:pPr lvl="1"/>
            <a:r>
              <a:rPr lang="en-GB" dirty="0"/>
              <a:t>Identifying and correcting errors in </a:t>
            </a:r>
            <a:r>
              <a:rPr lang="en-GB" dirty="0" smtClean="0"/>
              <a:t>a program</a:t>
            </a:r>
          </a:p>
          <a:p>
            <a:r>
              <a:rPr lang="en-GB" dirty="0" smtClean="0"/>
              <a:t>Types of bug</a:t>
            </a:r>
          </a:p>
          <a:p>
            <a:pPr lvl="1"/>
            <a:r>
              <a:rPr lang="en-GB" dirty="0" smtClean="0"/>
              <a:t>Cosmetic</a:t>
            </a:r>
          </a:p>
          <a:p>
            <a:pPr lvl="1"/>
            <a:r>
              <a:rPr lang="en-GB" dirty="0" smtClean="0"/>
              <a:t>Logical or semantic</a:t>
            </a:r>
          </a:p>
          <a:p>
            <a:pPr lvl="1"/>
            <a:r>
              <a:rPr lang="en-GB" dirty="0" smtClean="0"/>
              <a:t>Runtime</a:t>
            </a:r>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Prevention</a:t>
            </a:r>
          </a:p>
          <a:p>
            <a:pPr lvl="1"/>
            <a:r>
              <a:rPr lang="en-US" dirty="0" smtClean="0"/>
              <a:t>Test your code thoroughly</a:t>
            </a:r>
            <a:endParaRPr lang="en-US" dirty="0" smtClean="0"/>
          </a:p>
          <a:p>
            <a:r>
              <a:rPr lang="en-US" dirty="0" smtClean="0"/>
              <a:t>Replication, replication, replication</a:t>
            </a:r>
          </a:p>
          <a:p>
            <a:pPr lvl="1"/>
            <a:r>
              <a:rPr lang="en-GB" dirty="0" smtClean="0"/>
              <a:t>The </a:t>
            </a:r>
            <a:r>
              <a:rPr lang="en-GB" dirty="0"/>
              <a:t>m</a:t>
            </a:r>
            <a:r>
              <a:rPr lang="en-GB" dirty="0" smtClean="0"/>
              <a:t>ost </a:t>
            </a:r>
            <a:r>
              <a:rPr lang="en-GB" dirty="0"/>
              <a:t>important factor in </a:t>
            </a:r>
            <a:r>
              <a:rPr lang="en-GB" dirty="0" smtClean="0"/>
              <a:t>bug fixing is </a:t>
            </a:r>
            <a:r>
              <a:rPr lang="en-GB" dirty="0"/>
              <a:t>being able to replicate </a:t>
            </a:r>
            <a:r>
              <a:rPr lang="en-GB" dirty="0" smtClean="0"/>
              <a:t>it</a:t>
            </a:r>
          </a:p>
          <a:p>
            <a:r>
              <a:rPr lang="en-US" dirty="0" smtClean="0"/>
              <a:t>Console logging</a:t>
            </a:r>
          </a:p>
          <a:p>
            <a:pPr lvl="1"/>
            <a:r>
              <a:rPr lang="en-GB" dirty="0"/>
              <a:t>Output variables to console </a:t>
            </a:r>
            <a:r>
              <a:rPr lang="en-GB" dirty="0" smtClean="0"/>
              <a:t>for </a:t>
            </a:r>
            <a:r>
              <a:rPr lang="en-GB" dirty="0" smtClean="0"/>
              <a:t>inspection</a:t>
            </a:r>
            <a:endParaRPr lang="en-GB" dirty="0" smtClean="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 </a:t>
            </a:r>
            <a:r>
              <a:rPr lang="en-US" dirty="0" smtClean="0"/>
              <a:t>trace</a:t>
            </a:r>
          </a:p>
          <a:p>
            <a:pPr lvl="1"/>
            <a:r>
              <a:rPr lang="en-GB" dirty="0"/>
              <a:t>When provided by an exception can point to the precise line of code that is causing the </a:t>
            </a:r>
            <a:r>
              <a:rPr lang="en-GB" dirty="0" smtClean="0"/>
              <a:t>problem</a:t>
            </a:r>
          </a:p>
          <a:p>
            <a:r>
              <a:rPr lang="en-US" dirty="0"/>
              <a:t>Debugger </a:t>
            </a:r>
            <a:r>
              <a:rPr lang="en-US" dirty="0" smtClean="0"/>
              <a:t>instrumentation</a:t>
            </a:r>
          </a:p>
          <a:p>
            <a:pPr lvl="1"/>
            <a:r>
              <a:rPr lang="en-US" dirty="0" smtClean="0"/>
              <a:t>Breakpoints</a:t>
            </a:r>
          </a:p>
          <a:p>
            <a:pPr lvl="1"/>
            <a:r>
              <a:rPr lang="en-US" dirty="0" smtClean="0"/>
              <a:t>Stepping through or into</a:t>
            </a:r>
          </a:p>
          <a:p>
            <a:pPr lvl="1"/>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358544979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Debugging: Examples</a:t>
            </a:r>
            <a:endParaRPr lang="en-US" dirty="0"/>
          </a:p>
        </p:txBody>
      </p:sp>
      <p:sp>
        <p:nvSpPr>
          <p:cNvPr id="5" name="Rectangle 4"/>
          <p:cNvSpPr/>
          <p:nvPr/>
        </p:nvSpPr>
        <p:spPr>
          <a:xfrm>
            <a:off x="609600" y="1484784"/>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Examples of various bugs</a:t>
            </a:r>
            <a:endParaRPr lang="en-US" sz="1200" dirty="0">
              <a:solidFill>
                <a:srgbClr val="008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Cosmetic bug</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'There are </a:t>
            </a:r>
            <a:r>
              <a:rPr lang="en-US" sz="1200" dirty="0" err="1">
                <a:solidFill>
                  <a:srgbClr val="008000"/>
                </a:solidFill>
                <a:highlight>
                  <a:srgbClr val="FFFFFF"/>
                </a:highlight>
                <a:latin typeface="Courier New" panose="02070309020205020404" pitchFamily="49" charset="0"/>
              </a:rPr>
              <a:t>tpyos</a:t>
            </a:r>
            <a:r>
              <a:rPr lang="en-US" sz="1200" dirty="0">
                <a:solidFill>
                  <a:srgbClr val="008000"/>
                </a:solidFill>
                <a:highlight>
                  <a:srgbClr val="FFFFFF"/>
                </a:highlight>
                <a:latin typeface="Courier New" panose="02070309020205020404" pitchFamily="49" charset="0"/>
              </a:rPr>
              <a:t> in this </a:t>
            </a:r>
            <a:r>
              <a:rPr lang="en-US" sz="1200" dirty="0" err="1">
                <a:solidFill>
                  <a:srgbClr val="008000"/>
                </a:solidFill>
                <a:highlight>
                  <a:srgbClr val="FFFFFF"/>
                </a:highlight>
                <a:latin typeface="Courier New" panose="02070309020205020404" pitchFamily="49" charset="0"/>
              </a:rPr>
              <a:t>setnance</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Logical bug</a:t>
            </a:r>
          </a:p>
          <a:p>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'a'</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'series'</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'of'</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'string'</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'values'</a:t>
            </a:r>
            <a:r>
              <a:rPr lang="en-US" sz="1200" dirty="0">
                <a:solidFill>
                  <a:srgbClr val="000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index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range</a:t>
            </a:r>
            <a:r>
              <a:rPr lang="en-US" sz="1200" dirty="0">
                <a:solidFill>
                  <a:srgbClr val="000000"/>
                </a:solidFill>
                <a:highlight>
                  <a:srgbClr val="FFFFFF"/>
                </a:highlight>
                <a:latin typeface="Courier New" panose="02070309020205020404" pitchFamily="49" charset="0"/>
              </a:rPr>
              <a:t>(1, </a:t>
            </a:r>
            <a:r>
              <a:rPr lang="en-US" sz="1200" b="1" dirty="0" err="1">
                <a:solidFill>
                  <a:srgbClr val="0000FF"/>
                </a:solidFill>
                <a:highlight>
                  <a:srgbClr val="FFFFFF"/>
                </a:highlight>
                <a:latin typeface="Courier New" panose="02070309020205020404" pitchFamily="49" charset="0"/>
              </a:rPr>
              <a:t>len</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[index])</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Runtime bug</a:t>
            </a: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'21.4'</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'113.1'</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'ps3'</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'84.5'</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'3ds'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'11.7'</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'9.3'</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while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is not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'all'</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total)</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7" end="1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8" end="1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9" end="1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Exercises/Debugging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158466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Debugging Solution</a:t>
            </a:r>
            <a:endParaRPr lang="en-US" dirty="0"/>
          </a:p>
        </p:txBody>
      </p:sp>
      <p:sp>
        <p:nvSpPr>
          <p:cNvPr id="5" name="Rectangle 4"/>
          <p:cNvSpPr/>
          <p:nvPr/>
        </p:nvSpPr>
        <p:spPr>
          <a:xfrm>
            <a:off x="609600" y="1484784"/>
            <a:ext cx="10742984"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string values to numbers since we'll be adding them later</a:t>
            </a:r>
            <a:endParaRPr lang="en-GB" sz="1200" dirty="0" smtClean="0">
              <a:solidFill>
                <a:srgbClr val="008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21.4,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FF"/>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113.1, </a:t>
            </a:r>
            <a:r>
              <a:rPr lang="en-US" sz="1200" dirty="0">
                <a:solidFill>
                  <a:srgbClr val="008000"/>
                </a:solidFill>
                <a:highlight>
                  <a:srgbClr val="FFFFFF"/>
                </a:highlight>
                <a:latin typeface="Courier New" panose="02070309020205020404" pitchFamily="49" charset="0"/>
              </a:rPr>
              <a:t>'ps3'</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84.5, </a:t>
            </a:r>
            <a:r>
              <a:rPr lang="en-US" sz="1200" dirty="0">
                <a:solidFill>
                  <a:srgbClr val="008000"/>
                </a:solidFill>
                <a:highlight>
                  <a:srgbClr val="FFFFFF"/>
                </a:highlight>
                <a:latin typeface="Courier New" panose="02070309020205020404" pitchFamily="49" charset="0"/>
              </a:rPr>
              <a:t>'3ds'</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11.7,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9.3}</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is not to != since is not compares to see if it's the same object</a:t>
            </a:r>
          </a:p>
          <a:p>
            <a:r>
              <a:rPr lang="en-GB" sz="1200" dirty="0">
                <a:solidFill>
                  <a:srgbClr val="008000"/>
                </a:solidFill>
                <a:highlight>
                  <a:srgbClr val="FFFFFF"/>
                </a:highlight>
                <a:latin typeface="Courier New" panose="02070309020205020404" pitchFamily="49" charset="0"/>
              </a:rPr>
              <a:t># We're only interested in value</a:t>
            </a:r>
            <a:endParaRPr lang="en-US" sz="1200" dirty="0">
              <a:solidFill>
                <a:srgbClr val="008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while</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 </a:t>
            </a:r>
            <a:r>
              <a:rPr lang="en-GB" sz="1200" dirty="0">
                <a:solidFill>
                  <a:srgbClr val="000000"/>
                </a:solidFill>
                <a:highlight>
                  <a:srgbClr val="FFFFFF"/>
                </a:highlight>
                <a:latin typeface="Courier New" panose="02070309020205020404" pitchFamily="49" charset="0"/>
              </a:rPr>
              <a:t>Hold onto the original input value to output later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selection</a:t>
            </a:r>
          </a:p>
          <a:p>
            <a:r>
              <a:rPr lang="en-GB" sz="1200" dirty="0">
                <a:solidFill>
                  <a:srgbClr val="008000"/>
                </a:solidFill>
                <a:highlight>
                  <a:srgbClr val="FFFFFF"/>
                </a:highlight>
                <a:latin typeface="Courier New" panose="02070309020205020404" pitchFamily="49" charset="0"/>
              </a:rPr>
              <a:t># Convert the input value to lowercase since our keys are all lowercase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selection.</a:t>
            </a:r>
            <a:r>
              <a:rPr lang="en-US" sz="1200" b="1" dirty="0" err="1">
                <a:solidFill>
                  <a:srgbClr val="0000FF"/>
                </a:solidFill>
                <a:highlight>
                  <a:srgbClr val="FFFFFF"/>
                </a:highlight>
                <a:latin typeface="Courier New" panose="02070309020205020404" pitchFamily="49" charset="0"/>
              </a:rPr>
              <a:t>lower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'all'</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total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game sales for all platforms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#Add an else condition to check the key is present before we try to get the associated value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in</a:t>
            </a:r>
            <a:r>
              <a:rPr lang="en-US" sz="1200" dirty="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err="1">
                <a:solidFill>
                  <a:srgbClr val="0000FF"/>
                </a:solidFill>
                <a:highlight>
                  <a:srgbClr val="FFFFFF"/>
                </a:highlight>
                <a:latin typeface="Courier New" panose="02070309020205020404" pitchFamily="49" charset="0"/>
              </a:rPr>
              <a:t>keys</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#Output an error message if we can't find the value and we're not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'end':</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'Sorry, </a:t>
            </a:r>
            <a:r>
              <a:rPr lang="en-US" sz="1200" dirty="0" err="1">
                <a:solidFill>
                  <a:srgbClr val="008000"/>
                </a:solidFill>
                <a:highlight>
                  <a:srgbClr val="FFFFFF"/>
                </a:highlight>
                <a:latin typeface="Courier New" panose="02070309020205020404" pitchFamily="49" charset="0"/>
              </a:rPr>
              <a:t>couldn</a:t>
            </a:r>
            <a:r>
              <a:rPr lang="en-US" sz="1200" dirty="0">
                <a:solidFill>
                  <a:srgbClr val="008000"/>
                </a:solidFill>
                <a:highlight>
                  <a:srgbClr val="FFFFFF"/>
                </a:highlight>
                <a:latin typeface="Courier New" panose="02070309020205020404" pitchFamily="49" charset="0"/>
              </a:rPr>
              <a:t>\'t find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Output a message if we're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'Goodbye</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5980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7" end="1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9" end="1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20" end="2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21" end="2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22" end="22"/>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3" end="23"/>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24" end="2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File Handling</a:t>
            </a:r>
            <a:endParaRPr lang="en-US" dirty="0"/>
          </a:p>
        </p:txBody>
      </p:sp>
    </p:spTree>
    <p:extLst>
      <p:ext uri="{BB962C8B-B14F-4D97-AF65-F5344CB8AC3E}">
        <p14:creationId xmlns:p14="http://schemas.microsoft.com/office/powerpoint/2010/main" val="4152593917"/>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2574014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r>
              <a:rPr lang="en-US" dirty="0" smtClean="0"/>
              <a:t>What’s the ‘path’ to the file?</a:t>
            </a:r>
          </a:p>
          <a:p>
            <a:r>
              <a:rPr lang="en-US" dirty="0" smtClean="0"/>
              <a:t>Are all Operating System paths the same?</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2677945179"/>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0" indent="-800100"/>
            <a:r>
              <a:rPr lang="en-US" dirty="0" smtClean="0"/>
              <a:t>How do we write software that can run anywhere?	</a:t>
            </a:r>
            <a:endParaRPr lang="en-US" dirty="0"/>
          </a:p>
          <a:p>
            <a:pPr lvl="1"/>
            <a:r>
              <a:rPr lang="en-US" dirty="0" smtClean="0"/>
              <a:t>In Python, use the glob module</a:t>
            </a:r>
          </a:p>
          <a:p>
            <a:pPr lvl="1"/>
            <a:r>
              <a:rPr lang="en-US" dirty="0" smtClean="0"/>
              <a:t>The glob module returns filenames</a:t>
            </a:r>
          </a:p>
          <a:p>
            <a:pPr lvl="1"/>
            <a:r>
              <a:rPr lang="en-US" dirty="0" smtClean="0"/>
              <a:t>Complex pattern matching can be used</a:t>
            </a:r>
          </a:p>
          <a:p>
            <a:pPr lvl="1"/>
            <a:r>
              <a:rPr lang="en-US" dirty="0" smtClean="0"/>
              <a:t>Other languages have similar libraries</a:t>
            </a:r>
          </a:p>
        </p:txBody>
      </p:sp>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376363026"/>
              </p:ext>
            </p:extLst>
          </p:nvPr>
        </p:nvGraphicFramePr>
        <p:xfrm>
          <a:off x="609600" y="4725144"/>
          <a:ext cx="10945216" cy="1107440"/>
        </p:xfrm>
        <a:graphic>
          <a:graphicData uri="http://schemas.openxmlformats.org/drawingml/2006/table">
            <a:tbl>
              <a:tblPr firstRow="1" bandRow="1">
                <a:tableStyleId>{5C22544A-7EE6-4342-B048-85BDC9FD1C3A}</a:tableStyleId>
              </a:tblPr>
              <a:tblGrid>
                <a:gridCol w="1412717"/>
                <a:gridCol w="6125026"/>
                <a:gridCol w="3407473"/>
              </a:tblGrid>
              <a:tr h="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bl>
          </a:graphicData>
        </a:graphic>
      </p:graphicFrame>
    </p:spTree>
    <p:extLst>
      <p:ext uri="{BB962C8B-B14F-4D97-AF65-F5344CB8AC3E}">
        <p14:creationId xmlns:p14="http://schemas.microsoft.com/office/powerpoint/2010/main" val="1106993298"/>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How do we open a file?</a:t>
            </a:r>
          </a:p>
          <a:p>
            <a:pPr lvl="1"/>
            <a:r>
              <a:rPr lang="en-US" dirty="0" smtClean="0">
                <a:solidFill>
                  <a:srgbClr val="000000"/>
                </a:solidFill>
                <a:latin typeface="Courier New" panose="02070309020205020404" pitchFamily="49" charset="0"/>
                <a:cs typeface="Courier New" panose="02070309020205020404" pitchFamily="49" charset="0"/>
              </a:rPr>
              <a:t>open</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name</a:t>
            </a:r>
            <a:r>
              <a:rPr lang="en-US" dirty="0" smtClean="0">
                <a:latin typeface="Courier New" panose="02070309020205020404" pitchFamily="49" charset="0"/>
                <a:cs typeface="Courier New" panose="02070309020205020404" pitchFamily="49" charset="0"/>
              </a:rPr>
              <a:t>)</a:t>
            </a:r>
          </a:p>
          <a:p>
            <a:pPr lvl="2"/>
            <a:r>
              <a:rPr lang="en-US" dirty="0" smtClean="0"/>
              <a:t>name – file name to be opened</a:t>
            </a:r>
          </a:p>
          <a:p>
            <a:pPr lvl="2"/>
            <a:r>
              <a:rPr lang="en-US" dirty="0" smtClean="0"/>
              <a:t>Defaults to read mode</a:t>
            </a:r>
          </a:p>
          <a:p>
            <a:pPr lvl="2"/>
            <a:r>
              <a:rPr lang="en-US" dirty="0" smtClean="0"/>
              <a:t>Other modes can be chosen</a:t>
            </a:r>
          </a:p>
          <a:p>
            <a:pPr lvl="2"/>
            <a:r>
              <a:rPr lang="en-US" dirty="0" smtClean="0"/>
              <a:t>Returns an object</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870467808"/>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endParaRPr lang="en-US" dirty="0"/>
          </a:p>
          <a:p>
            <a:pPr marL="457200" lvl="1"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
        <p:nvSpPr>
          <p:cNvPr id="5" name="Content Placeholder 3"/>
          <p:cNvSpPr txBox="1">
            <a:spLocks/>
          </p:cNvSpPr>
          <p:nvPr/>
        </p:nvSpPr>
        <p:spPr>
          <a:xfrm>
            <a:off x="1127448"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How do we read from a file?</a:t>
            </a:r>
          </a:p>
          <a:p>
            <a:pPr lvl="1"/>
            <a:r>
              <a:rPr lang="en-US" dirty="0" err="1" smtClean="0">
                <a:solidFill>
                  <a:srgbClr val="000000"/>
                </a:solidFill>
                <a:latin typeface="Courier New" panose="02070309020205020404" pitchFamily="49" charset="0"/>
                <a:cs typeface="Courier New" panose="02070309020205020404" pitchFamily="49" charset="0"/>
              </a:rPr>
              <a:t>file.read</a:t>
            </a:r>
            <a:r>
              <a:rPr lang="en-US" dirty="0" smtClean="0">
                <a:latin typeface="Courier New" panose="02070309020205020404" pitchFamily="49" charset="0"/>
                <a:cs typeface="Courier New" panose="02070309020205020404" pitchFamily="49" charset="0"/>
              </a:rPr>
              <a:t>()</a:t>
            </a:r>
          </a:p>
          <a:p>
            <a:pPr lvl="2"/>
            <a:r>
              <a:rPr lang="en-US" dirty="0" smtClean="0"/>
              <a:t>Reads the whole file</a:t>
            </a:r>
          </a:p>
          <a:p>
            <a:pPr lvl="1"/>
            <a:r>
              <a:rPr lang="en-US" dirty="0" err="1" smtClean="0">
                <a:solidFill>
                  <a:srgbClr val="000000"/>
                </a:solidFill>
                <a:latin typeface="Courier New" panose="02070309020205020404" pitchFamily="49" charset="0"/>
                <a:cs typeface="Courier New" panose="02070309020205020404" pitchFamily="49" charset="0"/>
              </a:rPr>
              <a:t>file.readline</a:t>
            </a:r>
            <a:r>
              <a:rPr lang="en-US" dirty="0" smtClean="0">
                <a:latin typeface="Courier New" panose="02070309020205020404" pitchFamily="49" charset="0"/>
                <a:cs typeface="Courier New" panose="02070309020205020404" pitchFamily="49" charset="0"/>
              </a:rPr>
              <a:t>()</a:t>
            </a:r>
          </a:p>
          <a:p>
            <a:pPr lvl="2"/>
            <a:r>
              <a:rPr lang="en-US" dirty="0" smtClean="0">
                <a:cs typeface="Courier New" panose="02070309020205020404" pitchFamily="49" charset="0"/>
              </a:rPr>
              <a:t>Reads a single line from the file</a:t>
            </a:r>
            <a:endParaRPr lang="en-US" dirty="0">
              <a:cs typeface="Courier New" panose="02070309020205020404" pitchFamily="49" charset="0"/>
            </a:endParaRPr>
          </a:p>
          <a:p>
            <a:pPr lvl="1"/>
            <a:endParaRPr lang="en-US" dirty="0" smtClean="0"/>
          </a:p>
          <a:p>
            <a:pPr marL="914400" lvl="2" indent="0">
              <a:buFont typeface="Arial" panose="020B0604020202020204" pitchFamily="34" charset="0"/>
              <a:buNone/>
            </a:pPr>
            <a:endParaRPr lang="en-US" dirty="0"/>
          </a:p>
        </p:txBody>
      </p:sp>
    </p:spTree>
    <p:extLst>
      <p:ext uri="{BB962C8B-B14F-4D97-AF65-F5344CB8AC3E}">
        <p14:creationId xmlns:p14="http://schemas.microsoft.com/office/powerpoint/2010/main" val="2622588657"/>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Can I delete files?</a:t>
            </a:r>
          </a:p>
          <a:p>
            <a:pPr lvl="1"/>
            <a:r>
              <a:rPr lang="en-US" dirty="0" err="1" smtClean="0">
                <a:latin typeface="Courier New" panose="02070309020205020404" pitchFamily="49" charset="0"/>
                <a:cs typeface="Courier New" panose="02070309020205020404" pitchFamily="49" charset="0"/>
              </a:rPr>
              <a:t>os.remove</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p>
          <a:p>
            <a:r>
              <a:rPr lang="en-US" dirty="0" smtClean="0"/>
              <a:t>What about directories?</a:t>
            </a:r>
          </a:p>
          <a:p>
            <a:pPr lvl="1"/>
            <a:r>
              <a:rPr lang="en-US" dirty="0" err="1" smtClean="0">
                <a:latin typeface="Courier New" panose="02070309020205020404" pitchFamily="49" charset="0"/>
                <a:cs typeface="Courier New" panose="02070309020205020404" pitchFamily="49" charset="0"/>
              </a:rPr>
              <a:t>os.rmdir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lvl="1"/>
            <a:r>
              <a:rPr lang="en-US" dirty="0" err="1" smtClean="0">
                <a:latin typeface="Courier New" panose="02070309020205020404" pitchFamily="49" charset="0"/>
                <a:cs typeface="Courier New" panose="02070309020205020404" pitchFamily="49" charset="0"/>
              </a:rPr>
              <a:t>os.removedirs</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3485451260"/>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609600" y="1415673"/>
            <a:ext cx="10887000"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47953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1034857759"/>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Ask the user for a filename</a:t>
            </a:r>
          </a:p>
          <a:p>
            <a:pPr lvl="1"/>
            <a:r>
              <a:rPr lang="en-US" dirty="0" smtClean="0"/>
              <a:t>Create a file with that name</a:t>
            </a:r>
          </a:p>
          <a:p>
            <a:pPr lvl="1"/>
            <a:r>
              <a:rPr lang="en-US" dirty="0" smtClean="0"/>
              <a:t>Accept user input and write it to the file</a:t>
            </a:r>
          </a:p>
          <a:p>
            <a:pPr lvl="1"/>
            <a:r>
              <a:rPr lang="en-US" dirty="0" smtClean="0"/>
              <a:t>If the user enters the string ‘###’</a:t>
            </a:r>
          </a:p>
          <a:p>
            <a:pPr lvl="2"/>
            <a:r>
              <a:rPr lang="en-US" dirty="0"/>
              <a:t>Output the contents of the </a:t>
            </a:r>
            <a:r>
              <a:rPr lang="en-US" dirty="0" smtClean="0"/>
              <a:t>file</a:t>
            </a:r>
          </a:p>
          <a:p>
            <a:pPr lvl="2"/>
            <a:r>
              <a:rPr lang="en-US" dirty="0" smtClean="0"/>
              <a:t>Close the file</a:t>
            </a:r>
          </a:p>
          <a:p>
            <a:pPr lvl="2"/>
            <a:r>
              <a:rPr lang="en-US" dirty="0" smtClean="0"/>
              <a:t>Exit the program</a:t>
            </a:r>
          </a:p>
          <a:p>
            <a:pPr lvl="1"/>
            <a:endParaRPr lang="en-US" dirty="0"/>
          </a:p>
        </p:txBody>
      </p:sp>
      <p:sp>
        <p:nvSpPr>
          <p:cNvPr id="3" name="Title 2"/>
          <p:cNvSpPr>
            <a:spLocks noGrp="1"/>
          </p:cNvSpPr>
          <p:nvPr>
            <p:ph type="title"/>
          </p:nvPr>
        </p:nvSpPr>
        <p:spPr/>
        <p:txBody>
          <a:bodyPr/>
          <a:lstStyle/>
          <a:p>
            <a:r>
              <a:rPr lang="en-US" dirty="0" smtClean="0"/>
              <a:t>Exercise: File Operations</a:t>
            </a:r>
            <a:endParaRPr lang="en-US" dirty="0"/>
          </a:p>
        </p:txBody>
      </p:sp>
    </p:spTree>
    <p:extLst>
      <p:ext uri="{BB962C8B-B14F-4D97-AF65-F5344CB8AC3E}">
        <p14:creationId xmlns:p14="http://schemas.microsoft.com/office/powerpoint/2010/main" val="205619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File Operations</a:t>
            </a:r>
            <a:endParaRPr lang="en-US" dirty="0"/>
          </a:p>
        </p:txBody>
      </p:sp>
      <p:sp>
        <p:nvSpPr>
          <p:cNvPr id="5" name="Rectangle 4"/>
          <p:cNvSpPr/>
          <p:nvPr/>
        </p:nvSpPr>
        <p:spPr>
          <a:xfrm>
            <a:off x="609600" y="1415673"/>
            <a:ext cx="10887000"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filename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filename: \n</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err="1" smtClean="0">
                <a:solidFill>
                  <a:srgbClr val="008000"/>
                </a:solidFill>
                <a:highlight>
                  <a:srgbClr val="FFFFFF"/>
                </a:highlight>
                <a:latin typeface="Courier New" panose="02070309020205020404" pitchFamily="49" charset="0"/>
              </a:rPr>
              <a:t>Filemode</a:t>
            </a:r>
            <a:r>
              <a:rPr lang="en-GB" sz="1200" dirty="0" smtClean="0">
                <a:solidFill>
                  <a:srgbClr val="008000"/>
                </a:solidFill>
                <a:highlight>
                  <a:srgbClr val="FFFFFF"/>
                </a:highlight>
                <a:latin typeface="Courier New" panose="02070309020205020404" pitchFamily="49" charset="0"/>
              </a:rPr>
              <a:t> w+ for reading and writing</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file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io.FileIO</a:t>
            </a:r>
            <a:r>
              <a:rPr lang="en-GB" sz="1200" dirty="0">
                <a:solidFill>
                  <a:srgbClr val="000000"/>
                </a:solidFill>
                <a:highlight>
                  <a:srgbClr val="FFFFFF"/>
                </a:highlight>
                <a:latin typeface="Courier New" panose="02070309020205020404" pitchFamily="49" charset="0"/>
              </a:rPr>
              <a:t>( filename, </a:t>
            </a:r>
            <a:r>
              <a:rPr lang="en-GB" sz="1200" dirty="0">
                <a:solidFill>
                  <a:srgbClr val="008000"/>
                </a:solidFill>
                <a:highlight>
                  <a:srgbClr val="FFFFFF"/>
                </a:highlight>
                <a:latin typeface="Courier New" panose="02070309020205020404" pitchFamily="49" charset="0"/>
              </a:rPr>
              <a:t>'w+'</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Terminate with ###: </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 while loop so we keep going until we get the terminate string</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write</a:t>
            </a:r>
            <a:r>
              <a:rPr lang="en-GB" sz="1200" dirty="0">
                <a:solidFill>
                  <a:srgbClr val="000000"/>
                </a:solidFill>
                <a:highlight>
                  <a:srgbClr val="FFFFFF"/>
                </a:highlight>
                <a:latin typeface="Courier New" panose="02070309020205020404" pitchFamily="49" charset="0"/>
              </a:rPr>
              <a:t>(</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Don’t forget to capture the next line of input</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And to return to the start of the file before we read</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seek</a:t>
            </a:r>
            <a:r>
              <a:rPr lang="en-GB" sz="1200" dirty="0">
                <a:solidFill>
                  <a:srgbClr val="000000"/>
                </a:solidFill>
                <a:highlight>
                  <a:srgbClr val="FFFFFF"/>
                </a:highlight>
                <a:latin typeface="Courier New" panose="02070309020205020404" pitchFamily="49" charset="0"/>
              </a:rPr>
              <a:t>(0)</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file.</a:t>
            </a:r>
            <a:r>
              <a:rPr lang="en-GB" sz="1200" b="1" dirty="0" err="1" smtClean="0">
                <a:solidFill>
                  <a:srgbClr val="0000FF"/>
                </a:solidFill>
                <a:highlight>
                  <a:srgbClr val="FFFFFF"/>
                </a:highlight>
                <a:latin typeface="Courier New" panose="02070309020205020404" pitchFamily="49" charset="0"/>
              </a:rPr>
              <a:t>read</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Close the file when we’re done or unpleasant things may happen to it</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close</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0212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5" end="1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Error Handling</a:t>
            </a:r>
            <a:endParaRPr lang="en-US" dirty="0"/>
          </a:p>
        </p:txBody>
      </p:sp>
    </p:spTree>
    <p:extLst>
      <p:ext uri="{BB962C8B-B14F-4D97-AF65-F5344CB8AC3E}">
        <p14:creationId xmlns:p14="http://schemas.microsoft.com/office/powerpoint/2010/main" val="39432853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767408" y="1415673"/>
            <a:ext cx="10513168"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r>
              <a:rPr lang="en-US" sz="1200" b="1" dirty="0" err="1">
                <a:solidFill>
                  <a:srgbClr val="0000FF"/>
                </a:solidFill>
                <a:highlight>
                  <a:srgbClr val="FFFFFF"/>
                </a:highlight>
                <a:latin typeface="Courier New" panose="02070309020205020404" pitchFamily="49" charset="0"/>
              </a:rPr>
              <a:t>def</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try:</a:t>
            </a:r>
          </a:p>
          <a:p>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nonexistant.txt'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except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IOError</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print(</a:t>
            </a:r>
            <a:r>
              <a:rPr lang="en-US" sz="1200" dirty="0">
                <a:solidFill>
                  <a:srgbClr val="008000"/>
                </a:solidFill>
                <a:highlight>
                  <a:srgbClr val="FFFFFF"/>
                </a:highlight>
                <a:latin typeface="Courier New" panose="02070309020205020404" pitchFamily="49" charset="0"/>
              </a:rPr>
              <a:t>'File not found\n'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finally:</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tryexample.txt'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infile.</a:t>
            </a:r>
            <a:r>
              <a:rPr lang="en-US" sz="1200" b="1" dirty="0" err="1">
                <a:solidFill>
                  <a:srgbClr val="0000FF"/>
                </a:solidFill>
                <a:highlight>
                  <a:srgbClr val="FFFFFF"/>
                </a:highlight>
                <a:latin typeface="Courier New" panose="02070309020205020404" pitchFamily="49" charset="0"/>
              </a:rPr>
              <a:t>read</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'\n')</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'Finally we exit</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Exercises/Error Handling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368028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Error Handling</a:t>
            </a:r>
            <a:endParaRPr lang="en-US" dirty="0"/>
          </a:p>
        </p:txBody>
      </p:sp>
      <p:sp>
        <p:nvSpPr>
          <p:cNvPr id="5" name="Rectangle 4"/>
          <p:cNvSpPr/>
          <p:nvPr/>
        </p:nvSpPr>
        <p:spPr>
          <a:xfrm>
            <a:off x="609600" y="1415673"/>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'pc'</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'21.4'</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xbox</a:t>
            </a:r>
            <a:r>
              <a:rPr lang="en-GB" sz="1200" dirty="0">
                <a:solidFill>
                  <a:srgbClr val="008000"/>
                </a:solidFill>
                <a:highlight>
                  <a:srgbClr val="FFFFFF"/>
                </a:highlight>
                <a:latin typeface="Courier New" panose="02070309020205020404" pitchFamily="49" charset="0"/>
              </a:rPr>
              <a:t> 360'</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'113.1'</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'ps3'</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'84.5'</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'3ds'</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'11.7'</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'Wii'</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'9.3'</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platform name: \n'</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'all'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'Total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total)</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total game sales in 2015 were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[selection])</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KeyError</a:t>
            </a:r>
            <a:r>
              <a:rPr lang="en-GB" sz="1200" dirty="0">
                <a:solidFill>
                  <a:srgbClr val="008000"/>
                </a:solidFill>
                <a:highlight>
                  <a:srgbClr val="FFFFFF"/>
                </a:highlight>
                <a:latin typeface="Courier New" panose="02070309020205020404" pitchFamily="49" charset="0"/>
              </a:rPr>
              <a:t> may be thrown if the user input an invalid 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KeyError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print(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not found'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TypeError</a:t>
            </a:r>
            <a:r>
              <a:rPr lang="en-GB" sz="1200" dirty="0">
                <a:solidFill>
                  <a:srgbClr val="008000"/>
                </a:solidFill>
                <a:highlight>
                  <a:srgbClr val="FFFFFF"/>
                </a:highlight>
                <a:latin typeface="Courier New" panose="02070309020205020404" pitchFamily="49" charset="0"/>
              </a:rPr>
              <a:t> may be thrown attempting to add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'An error occurred during calculations'</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36979394"/>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Threading</a:t>
            </a:r>
            <a:endParaRPr lang="en-US" dirty="0"/>
          </a:p>
        </p:txBody>
      </p:sp>
    </p:spTree>
    <p:extLst>
      <p:ext uri="{BB962C8B-B14F-4D97-AF65-F5344CB8AC3E}">
        <p14:creationId xmlns:p14="http://schemas.microsoft.com/office/powerpoint/2010/main" val="2019061237"/>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a:t>
            </a:r>
          </a:p>
          <a:p>
            <a:pPr lvl="1"/>
            <a:r>
              <a:rPr lang="en-US" dirty="0" smtClean="0"/>
              <a:t>A thread continues until its run() method terminates</a:t>
            </a:r>
          </a:p>
          <a:p>
            <a:pPr lvl="1"/>
            <a:r>
              <a:rPr lang="en-US" dirty="0" smtClean="0"/>
              <a:t>Threads 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returns</a:t>
            </a:r>
          </a:p>
          <a:p>
            <a:pPr lvl="2"/>
            <a:r>
              <a:rPr lang="en-US" i="1" dirty="0" err="1" smtClean="0"/>
              <a:t>args</a:t>
            </a:r>
            <a:r>
              <a:rPr lang="en-US" i="1" dirty="0" smtClean="0"/>
              <a:t> </a:t>
            </a:r>
            <a:r>
              <a:rPr lang="en-US" dirty="0" smtClean="0"/>
              <a:t>is a tuple of arguments</a:t>
            </a:r>
          </a:p>
          <a:p>
            <a:pPr lvl="2"/>
            <a:r>
              <a:rPr lang="en-US" dirty="0" smtClean="0"/>
              <a:t>Returns the thread identifier</a:t>
            </a:r>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wait</a:t>
            </a:r>
          </a:p>
          <a:p>
            <a:pPr lvl="1"/>
            <a:r>
              <a:rPr lang="en-US" dirty="0" err="1" smtClean="0">
                <a:latin typeface="Courier New" panose="02070309020205020404" pitchFamily="49" charset="0"/>
                <a:cs typeface="Courier New" panose="02070309020205020404" pitchFamily="49" charset="0"/>
              </a:rPr>
              <a:t>Thread.join</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timeout</a:t>
            </a:r>
            <a:r>
              <a:rPr lang="en-US" dirty="0" smtClean="0">
                <a:latin typeface="Courier New" panose="02070309020205020404" pitchFamily="49" charset="0"/>
                <a:cs typeface="Courier New" panose="02070309020205020404" pitchFamily="49" charset="0"/>
              </a:rPr>
              <a:t>])</a:t>
            </a:r>
          </a:p>
          <a:p>
            <a:pPr lvl="2"/>
            <a:r>
              <a:rPr lang="en-US" dirty="0" smtClean="0"/>
              <a:t>Makes the current thread wait until the target thread object terminates</a:t>
            </a:r>
          </a:p>
          <a:p>
            <a:pPr lvl="2"/>
            <a:r>
              <a:rPr lang="en-US" i="1" dirty="0" smtClean="0"/>
              <a:t>timeout</a:t>
            </a:r>
            <a:r>
              <a:rPr lang="en-US" dirty="0" smtClean="0"/>
              <a:t> is the number of seconds to wait for</a:t>
            </a:r>
          </a:p>
          <a:p>
            <a:pPr lvl="2"/>
            <a:r>
              <a:rPr lang="en-US" dirty="0" smtClean="0"/>
              <a:t>A thread can be joined many times</a:t>
            </a:r>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happens when more than one thread wants to interact with another?</a:t>
            </a:r>
          </a:p>
          <a:p>
            <a:endParaRPr lang="en-US" dirty="0" smtClean="0"/>
          </a:p>
          <a:p>
            <a:r>
              <a:rPr lang="en-US" dirty="0" smtClean="0">
                <a:latin typeface="Courier New" panose="02070309020205020404" pitchFamily="49" charset="0"/>
                <a:cs typeface="Courier New" panose="02070309020205020404" pitchFamily="49" charset="0"/>
              </a:rPr>
              <a:t>Lock</a:t>
            </a:r>
            <a:r>
              <a:rPr lang="en-US" dirty="0" smtClean="0"/>
              <a:t> objects</a:t>
            </a:r>
          </a:p>
          <a:p>
            <a:endParaRPr lang="en-US" dirty="0" smtClean="0"/>
          </a:p>
          <a:p>
            <a:r>
              <a:rPr lang="en-US" dirty="0" smtClean="0">
                <a:latin typeface="Courier New" panose="02070309020205020404" pitchFamily="49" charset="0"/>
                <a:cs typeface="Courier New" panose="02070309020205020404" pitchFamily="49" charset="0"/>
              </a:rPr>
              <a:t>Semaphore</a:t>
            </a:r>
            <a:r>
              <a:rPr lang="en-US" dirty="0" smtClean="0"/>
              <a:t> objects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latin typeface="Courier New" panose="02070309020205020404" pitchFamily="49" charset="0"/>
                <a:cs typeface="Courier New" panose="02070309020205020404" pitchFamily="49" charset="0"/>
              </a:rPr>
              <a:t>Event</a:t>
            </a:r>
            <a:r>
              <a:rPr lang="en-US" dirty="0" smtClean="0"/>
              <a:t> objects</a:t>
            </a:r>
          </a:p>
          <a:p>
            <a:pPr lvl="1"/>
            <a:r>
              <a:rPr lang="en-US" dirty="0" smtClean="0"/>
              <a:t>Uses an internal flag</a:t>
            </a:r>
          </a:p>
          <a:p>
            <a:pPr lvl="1"/>
            <a:r>
              <a:rPr lang="en-US" dirty="0" smtClean="0"/>
              <a:t>blocks until flag is true or until timeout</a:t>
            </a:r>
          </a:p>
          <a:p>
            <a:pPr lvl="1"/>
            <a:r>
              <a:rPr lang="en-US" dirty="0" smtClean="0"/>
              <a:t>Allows one thread to signal an event</a:t>
            </a:r>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Often we will want to create deferred or recurring processes</a:t>
            </a:r>
          </a:p>
          <a:p>
            <a:pPr lvl="1"/>
            <a:r>
              <a:rPr lang="en-US" dirty="0" err="1" smtClean="0">
                <a:latin typeface="Courier New" panose="02070309020205020404" pitchFamily="49" charset="0"/>
                <a:cs typeface="Courier New" panose="02070309020205020404" pitchFamily="49" charset="0"/>
              </a:rPr>
              <a:t>threading.Timer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interval, function, </a:t>
            </a:r>
            <a:r>
              <a:rPr lang="en-US" i="1" dirty="0" err="1" smtClean="0">
                <a:latin typeface="Courier New" panose="02070309020205020404" pitchFamily="49" charset="0"/>
                <a:cs typeface="Courier New" panose="02070309020205020404" pitchFamily="49" charset="0"/>
              </a:rPr>
              <a:t>args</a:t>
            </a:r>
            <a:r>
              <a:rPr lang="en-US" dirty="0" smtClean="0">
                <a:latin typeface="Courier New" panose="02070309020205020404" pitchFamily="49" charset="0"/>
                <a:cs typeface="Courier New" panose="02070309020205020404" pitchFamily="49" charset="0"/>
              </a:rPr>
              <a:t>)</a:t>
            </a: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A 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Threading: Examples</a:t>
            </a:r>
            <a:endParaRPr lang="en-US" dirty="0"/>
          </a:p>
        </p:txBody>
      </p:sp>
      <p:sp>
        <p:nvSpPr>
          <p:cNvPr id="5" name="Rectangle 4"/>
          <p:cNvSpPr/>
          <p:nvPr/>
        </p:nvSpPr>
        <p:spPr>
          <a:xfrm>
            <a:off x="609600" y="1415673"/>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Threading example</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threading, time</a:t>
            </a:r>
          </a:p>
          <a:p>
            <a:r>
              <a:rPr lang="en-GB" sz="1200" dirty="0">
                <a:solidFill>
                  <a:srgbClr val="008000"/>
                </a:solidFill>
                <a:highlight>
                  <a:srgbClr val="FFFFFF"/>
                </a:highlight>
                <a:latin typeface="Courier New" panose="02070309020205020404" pitchFamily="49" charset="0"/>
              </a:rPr>
              <a:t># Define the function that will do the work</a:t>
            </a:r>
          </a:p>
          <a:p>
            <a:r>
              <a:rPr lang="en-GB" sz="1200" dirty="0">
                <a:solidFill>
                  <a:srgbClr val="008000"/>
                </a:solidFill>
                <a:highlight>
                  <a:srgbClr val="FFFFFF"/>
                </a:highlight>
                <a:latin typeface="Courier New" panose="02070309020205020404" pitchFamily="49" charset="0"/>
              </a:rPr>
              <a:t># We're passing in the flag so the calling code can listen to it</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sleeper(flag):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'Running'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'Sleeping'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Make the thread wait for 10 seconds</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( 10 )</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'Waking'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Signal calling code that we're done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flag.</a:t>
            </a:r>
            <a:r>
              <a:rPr lang="en-GB" sz="1200" b="1" dirty="0" err="1">
                <a:solidFill>
                  <a:srgbClr val="0000FF"/>
                </a:solidFill>
                <a:highlight>
                  <a:srgbClr val="FFFFFF"/>
                </a:highlight>
                <a:latin typeface="Courier New" panose="02070309020205020404" pitchFamily="49" charset="0"/>
              </a:rPr>
              <a:t>set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Create the Event object we're going to listen to</a:t>
            </a:r>
          </a:p>
          <a:p>
            <a:r>
              <a:rPr lang="en-GB" sz="1200" dirty="0">
                <a:solidFill>
                  <a:srgbClr val="000000"/>
                </a:solidFill>
                <a:highlight>
                  <a:srgbClr val="FFFFFF"/>
                </a:highlight>
                <a:latin typeface="Courier New" panose="02070309020205020404" pitchFamily="49" charset="0"/>
              </a:rPr>
              <a:t>event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threading.Event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Create the thread, specifying the function we defined as the target and providing a</a:t>
            </a:r>
          </a:p>
          <a:p>
            <a:r>
              <a:rPr lang="en-GB" sz="1200" dirty="0">
                <a:solidFill>
                  <a:srgbClr val="008000"/>
                </a:solidFill>
                <a:highlight>
                  <a:srgbClr val="FFFFFF"/>
                </a:highlight>
                <a:latin typeface="Courier New" panose="02070309020205020404" pitchFamily="49" charset="0"/>
              </a:rPr>
              <a:t># tuple for the arguments. Note the trailing comma in the tuple</a:t>
            </a:r>
          </a:p>
          <a:p>
            <a:r>
              <a:rPr lang="en-GB" sz="1200" dirty="0">
                <a:solidFill>
                  <a:srgbClr val="000000"/>
                </a:solidFill>
                <a:highlight>
                  <a:srgbClr val="FFFFFF"/>
                </a:highlight>
                <a:latin typeface="Courier New" panose="02070309020205020404" pitchFamily="49" charset="0"/>
              </a:rPr>
              <a:t>thread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(group=None, target=sleeper, name=None,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=(event,))</a:t>
            </a:r>
          </a:p>
          <a:p>
            <a:r>
              <a:rPr lang="en-GB" sz="1200" dirty="0" err="1">
                <a:solidFill>
                  <a:srgbClr val="000000"/>
                </a:solidFill>
                <a:highlight>
                  <a:srgbClr val="FFFFFF"/>
                </a:highlight>
                <a:latin typeface="Courier New" panose="02070309020205020404" pitchFamily="49" charset="0"/>
              </a:rPr>
              <a:t>thread.</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Wait for the flag to get set before continuing with the program</a:t>
            </a:r>
          </a:p>
          <a:p>
            <a:r>
              <a:rPr lang="en-GB" sz="1200" dirty="0" err="1">
                <a:solidFill>
                  <a:srgbClr val="000000"/>
                </a:solidFill>
                <a:highlight>
                  <a:srgbClr val="FFFFFF"/>
                </a:highlight>
                <a:latin typeface="Courier New" panose="02070309020205020404" pitchFamily="49" charset="0"/>
              </a:rPr>
              <a:t>event.</a:t>
            </a:r>
            <a:r>
              <a:rPr lang="en-GB" sz="1200" b="1" dirty="0" err="1">
                <a:solidFill>
                  <a:srgbClr val="0000FF"/>
                </a:solidFill>
                <a:highlight>
                  <a:srgbClr val="FFFFFF"/>
                </a:highlight>
                <a:latin typeface="Courier New" panose="02070309020205020404" pitchFamily="49" charset="0"/>
              </a:rPr>
              <a:t>wait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'Stopping'</a:t>
            </a:r>
            <a:r>
              <a:rPr lang="en-GB" sz="1200" dirty="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Define a function that takes an interval in seconds and a name</a:t>
            </a:r>
          </a:p>
          <a:p>
            <a:pPr lvl="2"/>
            <a:r>
              <a:rPr lang="en-US" dirty="0" smtClean="0"/>
              <a:t>The function should print the name and the current time after </a:t>
            </a:r>
            <a:r>
              <a:rPr lang="en-US" i="1" dirty="0" smtClean="0"/>
              <a:t>interval</a:t>
            </a:r>
            <a:r>
              <a:rPr lang="en-US" dirty="0" smtClean="0"/>
              <a:t> seconds have elapsed</a:t>
            </a:r>
          </a:p>
          <a:p>
            <a:pPr lvl="2"/>
            <a:r>
              <a:rPr lang="en-US" dirty="0" smtClean="0"/>
              <a:t>The function should repeat this 5 times</a:t>
            </a:r>
          </a:p>
          <a:p>
            <a:pPr lvl="1"/>
            <a:r>
              <a:rPr lang="en-US" dirty="0" smtClean="0"/>
              <a:t>Create a thread using the function you defined</a:t>
            </a:r>
          </a:p>
          <a:p>
            <a:r>
              <a:rPr lang="en-US" dirty="0" smtClean="0"/>
              <a:t>As a bonus:</a:t>
            </a:r>
          </a:p>
          <a:p>
            <a:pPr lvl="1"/>
            <a:r>
              <a:rPr lang="en-US" dirty="0" smtClean="0"/>
              <a:t>Create two thread objects using the function defined previously</a:t>
            </a:r>
          </a:p>
          <a:p>
            <a:pPr lvl="2"/>
            <a:r>
              <a:rPr lang="en-US" dirty="0" smtClean="0"/>
              <a:t>Thread 1 should have a delay of 2 seconds</a:t>
            </a:r>
          </a:p>
          <a:p>
            <a:pPr lvl="2"/>
            <a:r>
              <a:rPr lang="en-US" dirty="0" smtClean="0"/>
              <a:t>Thread 2 should have a delay of 4 seconds</a:t>
            </a:r>
          </a:p>
          <a:p>
            <a:pPr lvl="1"/>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3700432265"/>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Threading</a:t>
            </a:r>
            <a:endParaRPr lang="en-US" dirty="0"/>
          </a:p>
        </p:txBody>
      </p:sp>
      <p:sp>
        <p:nvSpPr>
          <p:cNvPr id="5" name="Rectangle 4"/>
          <p:cNvSpPr/>
          <p:nvPr/>
        </p:nvSpPr>
        <p:spPr>
          <a:xfrm>
            <a:off x="609600" y="1415673"/>
            <a:ext cx="10887000"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import</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threading, thread, time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Define the function that will do the thread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(name, interval)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while </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5</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(interval)</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name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 count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ctime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'\n' </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try</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Create the threads and hold a reference to them</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'Thread-1'</a:t>
            </a:r>
            <a:r>
              <a:rPr lang="en-GB" sz="1200" dirty="0">
                <a:solidFill>
                  <a:srgbClr val="000000"/>
                </a:solidFill>
                <a:highlight>
                  <a:srgbClr val="FFFFFF"/>
                </a:highlight>
                <a:latin typeface="Courier New" panose="02070309020205020404" pitchFamily="49" charset="0"/>
              </a:rPr>
              <a:t>, 2,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'Thread-2'</a:t>
            </a:r>
            <a:r>
              <a:rPr lang="en-GB" sz="1200" dirty="0">
                <a:solidFill>
                  <a:srgbClr val="000000"/>
                </a:solidFill>
                <a:highlight>
                  <a:srgbClr val="FFFFFF"/>
                </a:highlight>
                <a:latin typeface="Courier New" panose="02070309020205020404" pitchFamily="49" charset="0"/>
              </a:rPr>
              <a:t>, 4,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except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'Error starting thread'</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Loop until both threads have finished, i.e. return False for </a:t>
            </a:r>
            <a:r>
              <a:rPr lang="en-GB" sz="1200" dirty="0" err="1">
                <a:solidFill>
                  <a:srgbClr val="008000"/>
                </a:solidFill>
                <a:highlight>
                  <a:srgbClr val="FFFFFF"/>
                </a:highlight>
                <a:latin typeface="Courier New" panose="02070309020205020404" pitchFamily="49" charset="0"/>
              </a:rPr>
              <a:t>isAlive</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or</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exit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Cryptography</a:t>
            </a:r>
            <a:endParaRPr lang="en-US" dirty="0"/>
          </a:p>
        </p:txBody>
      </p:sp>
    </p:spTree>
    <p:extLst>
      <p:ext uri="{BB962C8B-B14F-4D97-AF65-F5344CB8AC3E}">
        <p14:creationId xmlns:p14="http://schemas.microsoft.com/office/powerpoint/2010/main" val="3441564697"/>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Crypto in General</a:t>
            </a:r>
          </a:p>
          <a:p>
            <a:pPr lvl="1"/>
            <a:r>
              <a:rPr lang="en-US" dirty="0" smtClean="0"/>
              <a:t>Hashing </a:t>
            </a:r>
            <a:r>
              <a:rPr lang="en-US" dirty="0" err="1" smtClean="0"/>
              <a:t>vs</a:t>
            </a:r>
            <a:r>
              <a:rPr lang="en-US" dirty="0" smtClean="0"/>
              <a:t> Encryption</a:t>
            </a:r>
          </a:p>
          <a:p>
            <a:r>
              <a:rPr lang="en-US" dirty="0" smtClean="0"/>
              <a:t>Crypto in Python</a:t>
            </a:r>
          </a:p>
          <a:p>
            <a:pPr lvl="1"/>
            <a:r>
              <a:rPr lang="en-US" i="1" dirty="0" err="1" smtClean="0"/>
              <a:t>hashlib</a:t>
            </a:r>
            <a:r>
              <a:rPr lang="en-US" i="1" dirty="0" smtClean="0"/>
              <a:t> </a:t>
            </a:r>
            <a:r>
              <a:rPr lang="en-US" dirty="0" smtClean="0"/>
              <a:t>for hashing</a:t>
            </a:r>
          </a:p>
          <a:p>
            <a:pPr lvl="1"/>
            <a:r>
              <a:rPr lang="en-US" dirty="0" err="1" smtClean="0"/>
              <a:t>PyCrypto</a:t>
            </a:r>
            <a:r>
              <a:rPr lang="en-US" dirty="0" smtClean="0"/>
              <a:t> for encryption</a:t>
            </a:r>
          </a:p>
          <a:p>
            <a:pPr lvl="2"/>
            <a:r>
              <a:rPr lang="en-US" dirty="0" smtClean="0"/>
              <a:t>AES</a:t>
            </a:r>
          </a:p>
          <a:p>
            <a:pPr lvl="2"/>
            <a:r>
              <a:rPr lang="en-US" dirty="0" smtClean="0"/>
              <a:t>ARC2/ARC4</a:t>
            </a:r>
          </a:p>
          <a:p>
            <a:pPr lvl="2"/>
            <a:r>
              <a:rPr lang="en-US" dirty="0" smtClean="0"/>
              <a:t>Blowfish</a:t>
            </a:r>
          </a:p>
          <a:p>
            <a:pPr lvl="2"/>
            <a:r>
              <a:rPr lang="en-US" dirty="0" smtClean="0"/>
              <a:t>CAST (CAST-128)</a:t>
            </a:r>
          </a:p>
          <a:p>
            <a:pPr lvl="2"/>
            <a:r>
              <a:rPr lang="en-US" dirty="0" smtClean="0"/>
              <a:t>DES / DES3</a:t>
            </a:r>
          </a:p>
          <a:p>
            <a:pPr lvl="2"/>
            <a:r>
              <a:rPr lang="en-US" dirty="0" smtClean="0"/>
              <a:t>PKCS1_OAEP (</a:t>
            </a:r>
            <a:r>
              <a:rPr lang="en-GB" dirty="0" smtClean="0"/>
              <a:t>RSAES-OAEP)</a:t>
            </a:r>
            <a:endParaRPr lang="en-US" dirty="0" smtClean="0"/>
          </a:p>
          <a:p>
            <a:pPr lvl="2"/>
            <a:r>
              <a:rPr lang="en-US" dirty="0" smtClean="0"/>
              <a:t>XOR</a:t>
            </a:r>
            <a:endParaRPr lang="en-US" dirty="0"/>
          </a:p>
          <a:p>
            <a:pPr lvl="2"/>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947232324"/>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Depending upon the encryption algorithm chosen, you will need to provide</a:t>
            </a:r>
          </a:p>
          <a:p>
            <a:pPr lvl="1"/>
            <a:r>
              <a:rPr lang="en-US" dirty="0" smtClean="0"/>
              <a:t>An encryption key, which may need to satisfy minimum length requirements</a:t>
            </a:r>
          </a:p>
          <a:p>
            <a:pPr lvl="1"/>
            <a:r>
              <a:rPr lang="en-US" dirty="0" smtClean="0"/>
              <a:t>A plaintext message, which may also need to satisfy minimum length requirements</a:t>
            </a:r>
          </a:p>
          <a:p>
            <a:pPr lvl="1"/>
            <a:endParaRPr lang="en-US" dirty="0" smtClean="0"/>
          </a:p>
          <a:p>
            <a:pPr lvl="1"/>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2930590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Cryptography: Example</a:t>
            </a:r>
            <a:endParaRPr lang="en-US" dirty="0"/>
          </a:p>
        </p:txBody>
      </p:sp>
      <p:sp>
        <p:nvSpPr>
          <p:cNvPr id="5" name="Rectangle 4"/>
          <p:cNvSpPr/>
          <p:nvPr/>
        </p:nvSpPr>
        <p:spPr>
          <a:xfrm>
            <a:off x="609600" y="1484784"/>
            <a:ext cx="10887000"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Crypto.Cipher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DES</a:t>
            </a:r>
          </a:p>
          <a:p>
            <a:r>
              <a:rPr lang="en-GB" sz="1200" dirty="0">
                <a:solidFill>
                  <a:srgbClr val="000000"/>
                </a:solidFill>
                <a:highlight>
                  <a:srgbClr val="FFFFFF"/>
                </a:highlight>
                <a:latin typeface="Courier New" panose="02070309020205020404" pitchFamily="49" charset="0"/>
              </a:rPr>
              <a:t>key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'12345678'</a:t>
            </a:r>
          </a:p>
          <a:p>
            <a:r>
              <a:rPr lang="en-GB" sz="1200" dirty="0">
                <a:solidFill>
                  <a:srgbClr val="000000"/>
                </a:solidFill>
                <a:highlight>
                  <a:srgbClr val="FFFFFF"/>
                </a:highlight>
                <a:latin typeface="Courier New" panose="02070309020205020404" pitchFamily="49" charset="0"/>
              </a:rPr>
              <a:t>message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'message1'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des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new</a:t>
            </a:r>
            <a:r>
              <a:rPr lang="en-GB" sz="1200" dirty="0">
                <a:solidFill>
                  <a:srgbClr val="000000"/>
                </a:solidFill>
                <a:highlight>
                  <a:srgbClr val="FFFFFF"/>
                </a:highlight>
                <a:latin typeface="Courier New" panose="02070309020205020404" pitchFamily="49" charset="0"/>
              </a:rPr>
              <a:t>(key, DES.MODE_ECB)</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"Encrypting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message)</a:t>
            </a:r>
          </a:p>
          <a:p>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encrypt</a:t>
            </a:r>
            <a:r>
              <a:rPr lang="en-GB" sz="1200" dirty="0">
                <a:solidFill>
                  <a:srgbClr val="000000"/>
                </a:solidFill>
                <a:highlight>
                  <a:srgbClr val="FFFFFF"/>
                </a:highlight>
                <a:latin typeface="Courier New" panose="02070309020205020404" pitchFamily="49" charset="0"/>
              </a:rPr>
              <a:t>(message)</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ciphertext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"Decrypting"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plaintext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decrypt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(plaintext)</a:t>
            </a:r>
          </a:p>
        </p:txBody>
      </p:sp>
    </p:spTree>
    <p:extLst>
      <p:ext uri="{BB962C8B-B14F-4D97-AF65-F5344CB8AC3E}">
        <p14:creationId xmlns:p14="http://schemas.microsoft.com/office/powerpoint/2010/main" val="3070992599"/>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pPr lvl="1"/>
            <a:r>
              <a:rPr lang="en-US" dirty="0" smtClean="0"/>
              <a:t>Write a program to</a:t>
            </a:r>
          </a:p>
          <a:p>
            <a:pPr lvl="2"/>
            <a:r>
              <a:rPr lang="en-US" dirty="0" smtClean="0"/>
              <a:t>Allow the user to input a message</a:t>
            </a:r>
          </a:p>
          <a:p>
            <a:pPr lvl="2"/>
            <a:r>
              <a:rPr lang="en-US" dirty="0" smtClean="0"/>
              <a:t>Encrypt the message using a key</a:t>
            </a:r>
          </a:p>
          <a:p>
            <a:pPr lvl="2"/>
            <a:r>
              <a:rPr lang="en-US" dirty="0" smtClean="0"/>
              <a:t>Output the encrypted message to the console</a:t>
            </a:r>
          </a:p>
          <a:p>
            <a:pPr lvl="1"/>
            <a:r>
              <a:rPr lang="en-US" dirty="0" smtClean="0"/>
              <a:t>Optionally, modify the program to</a:t>
            </a:r>
          </a:p>
          <a:p>
            <a:pPr lvl="3"/>
            <a:r>
              <a:rPr lang="en-US" dirty="0"/>
              <a:t>Allow the user to input an encryption </a:t>
            </a:r>
            <a:r>
              <a:rPr lang="en-US" dirty="0" smtClean="0"/>
              <a:t>key</a:t>
            </a:r>
          </a:p>
          <a:p>
            <a:pPr lvl="3"/>
            <a:r>
              <a:rPr lang="en-US" dirty="0" smtClean="0"/>
              <a:t>Allow the user to input an encrypted message and decryption key</a:t>
            </a:r>
          </a:p>
          <a:p>
            <a:pPr lvl="3"/>
            <a:r>
              <a:rPr lang="en-US" dirty="0" smtClean="0"/>
              <a:t>Decrypt the message</a:t>
            </a:r>
          </a:p>
          <a:p>
            <a:pPr lvl="3"/>
            <a:r>
              <a:rPr lang="en-US" dirty="0" smtClean="0"/>
              <a:t>Output the decrypted message to the console</a:t>
            </a:r>
          </a:p>
          <a:p>
            <a:pPr lvl="3"/>
            <a:r>
              <a:rPr lang="en-US" dirty="0" smtClean="0"/>
              <a:t>Reminder: Encrypted messages can include extended characters. How might those be input?</a:t>
            </a:r>
          </a:p>
          <a:p>
            <a:pPr marL="0" indent="0">
              <a:buNone/>
            </a:pPr>
            <a:endParaRPr lang="en-US" dirty="0" smtClean="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127194223"/>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For a basic solution, see Exercises/Cryptography Solution.py</a:t>
            </a:r>
          </a:p>
          <a:p>
            <a:pPr lvl="1"/>
            <a:r>
              <a:rPr lang="en-US" dirty="0" smtClean="0"/>
              <a:t>For a more advanced solution, </a:t>
            </a:r>
            <a:r>
              <a:rPr lang="en-US" dirty="0"/>
              <a:t>see </a:t>
            </a:r>
            <a:r>
              <a:rPr lang="en-US" dirty="0" smtClean="0"/>
              <a:t>Exercises/Cryptography Solution 2.py</a:t>
            </a:r>
            <a:endParaRPr lang="en-US" dirty="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069332377"/>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Regular Expressions</a:t>
            </a:r>
            <a:endParaRPr lang="en-US" dirty="0"/>
          </a:p>
        </p:txBody>
      </p:sp>
    </p:spTree>
    <p:extLst>
      <p:ext uri="{BB962C8B-B14F-4D97-AF65-F5344CB8AC3E}">
        <p14:creationId xmlns:p14="http://schemas.microsoft.com/office/powerpoint/2010/main" val="17227583"/>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Regular Expressions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6635" y="2127412"/>
            <a:ext cx="6958730" cy="2603175"/>
          </a:xfrm>
          <a:prstGeom prst="rect">
            <a:avLst/>
          </a:prstGeom>
        </p:spPr>
      </p:pic>
      <p:sp>
        <p:nvSpPr>
          <p:cNvPr id="6" name="TextBox 5"/>
          <p:cNvSpPr txBox="1"/>
          <p:nvPr/>
        </p:nvSpPr>
        <p:spPr>
          <a:xfrm>
            <a:off x="2518581"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http://xkcd.com/1171/</a:t>
            </a:r>
            <a:endParaRPr lang="en-GB" sz="1200" dirty="0">
              <a:latin typeface="Calibri Light" panose="020F0302020204030204" pitchFamily="34" charset="0"/>
            </a:endParaRPr>
          </a:p>
        </p:txBody>
      </p:sp>
    </p:spTree>
    <p:extLst>
      <p:ext uri="{BB962C8B-B14F-4D97-AF65-F5344CB8AC3E}">
        <p14:creationId xmlns:p14="http://schemas.microsoft.com/office/powerpoint/2010/main" val="1389564392"/>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‘regular expression’ or ‘regex’?</a:t>
            </a:r>
          </a:p>
          <a:p>
            <a:pPr lvl="1"/>
            <a:r>
              <a:rPr lang="en-US" dirty="0" smtClean="0"/>
              <a:t>A string defining a search pattern for searching within strings</a:t>
            </a:r>
          </a:p>
          <a:p>
            <a:r>
              <a:rPr lang="en-US" dirty="0" err="1" smtClean="0"/>
              <a:t>RegEx</a:t>
            </a:r>
            <a:r>
              <a:rPr lang="en-US" dirty="0" smtClean="0"/>
              <a:t> in Python</a:t>
            </a:r>
            <a:endParaRPr lang="en-US" dirty="0"/>
          </a:p>
        </p:txBody>
      </p:sp>
      <p:sp>
        <p:nvSpPr>
          <p:cNvPr id="3" name="Title 2"/>
          <p:cNvSpPr>
            <a:spLocks noGrp="1"/>
          </p:cNvSpPr>
          <p:nvPr>
            <p:ph type="title"/>
          </p:nvPr>
        </p:nvSpPr>
        <p:spPr/>
        <p:txBody>
          <a:bodyPr/>
          <a:lstStyle/>
          <a:p>
            <a:r>
              <a:rPr lang="en-US" dirty="0" smtClean="0"/>
              <a:t>Regular Expressions</a:t>
            </a:r>
            <a:endParaRPr lang="en-US" dirty="0"/>
          </a:p>
        </p:txBody>
      </p:sp>
    </p:spTree>
    <p:extLst>
      <p:ext uri="{BB962C8B-B14F-4D97-AF65-F5344CB8AC3E}">
        <p14:creationId xmlns:p14="http://schemas.microsoft.com/office/powerpoint/2010/main" val="946406147"/>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Databases</a:t>
            </a:r>
            <a:endParaRPr lang="en-US" dirty="0"/>
          </a:p>
        </p:txBody>
      </p:sp>
    </p:spTree>
    <p:extLst>
      <p:ext uri="{BB962C8B-B14F-4D97-AF65-F5344CB8AC3E}">
        <p14:creationId xmlns:p14="http://schemas.microsoft.com/office/powerpoint/2010/main" val="552745337"/>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database is a way of storing complex data</a:t>
            </a:r>
          </a:p>
          <a:p>
            <a:r>
              <a:rPr lang="en-US" dirty="0" smtClean="0"/>
              <a:t>Data is organized into “tables”</a:t>
            </a:r>
          </a:p>
          <a:p>
            <a:r>
              <a:rPr lang="en-US" dirty="0" smtClean="0"/>
              <a:t>Tables are comprised of “rows” and “columns”</a:t>
            </a:r>
          </a:p>
          <a:p>
            <a:r>
              <a:rPr lang="en-US" dirty="0" smtClean="0"/>
              <a:t>A single item of data is called a “cell” or “field”</a:t>
            </a:r>
          </a:p>
          <a:p>
            <a:r>
              <a:rPr lang="en-US" dirty="0" smtClean="0"/>
              <a:t>Does this sound familiar?</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2271265945"/>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1638309696"/>
              </p:ext>
            </p:extLst>
          </p:nvPr>
        </p:nvGraphicFramePr>
        <p:xfrm>
          <a:off x="695400" y="1700808"/>
          <a:ext cx="10657183" cy="2225040"/>
        </p:xfrm>
        <a:graphic>
          <a:graphicData uri="http://schemas.openxmlformats.org/drawingml/2006/table">
            <a:tbl>
              <a:tblPr firstRow="1" bandRow="1">
                <a:tableStyleId>{5C22544A-7EE6-4342-B048-85BDC9FD1C3A}</a:tableStyleId>
              </a:tblPr>
              <a:tblGrid>
                <a:gridCol w="1635059"/>
                <a:gridCol w="2367453"/>
                <a:gridCol w="2265213"/>
                <a:gridCol w="2194729"/>
                <a:gridCol w="2194729"/>
              </a:tblGrid>
              <a:tr h="370840">
                <a:tc>
                  <a:txBody>
                    <a:bodyPr/>
                    <a:lstStyle/>
                    <a:p>
                      <a:r>
                        <a:rPr lang="en-GB" dirty="0" smtClean="0"/>
                        <a:t>Make</a:t>
                      </a:r>
                      <a:endParaRPr lang="en-US" dirty="0"/>
                    </a:p>
                  </a:txBody>
                  <a:tcPr/>
                </a:tc>
                <a:tc>
                  <a:txBody>
                    <a:bodyPr/>
                    <a:lstStyle/>
                    <a:p>
                      <a:r>
                        <a:rPr lang="en-GB" dirty="0" smtClean="0"/>
                        <a:t>Model</a:t>
                      </a:r>
                      <a:endParaRPr lang="en-US" dirty="0"/>
                    </a:p>
                  </a:txBody>
                  <a:tcPr/>
                </a:tc>
                <a:tc>
                  <a:txBody>
                    <a:bodyPr/>
                    <a:lstStyle/>
                    <a:p>
                      <a:r>
                        <a:rPr lang="en-US" dirty="0" smtClean="0"/>
                        <a:t>Year</a:t>
                      </a:r>
                      <a:endParaRPr lang="en-US" dirty="0"/>
                    </a:p>
                  </a:txBody>
                  <a:tcPr/>
                </a:tc>
                <a:tc>
                  <a:txBody>
                    <a:bodyPr/>
                    <a:lstStyle/>
                    <a:p>
                      <a:r>
                        <a:rPr lang="en-US" dirty="0" err="1" smtClean="0"/>
                        <a:t>Colour</a:t>
                      </a:r>
                      <a:endParaRPr lang="en-US" dirty="0"/>
                    </a:p>
                  </a:txBody>
                  <a:tcPr/>
                </a:tc>
                <a:tc>
                  <a:txBody>
                    <a:bodyPr/>
                    <a:lstStyle/>
                    <a:p>
                      <a:r>
                        <a:rPr lang="en-US" dirty="0" smtClean="0"/>
                        <a:t>Registration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BMW</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2015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Blue</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Audi</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2016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White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Jaguar</a:t>
                      </a:r>
                    </a:p>
                  </a:txBody>
                  <a:tcPr/>
                </a:tc>
                <a:tc>
                  <a:txBody>
                    <a:bodyPr/>
                    <a:lstStyle/>
                    <a:p>
                      <a:r>
                        <a:rPr lang="en-US" dirty="0" smtClean="0"/>
                        <a:t>F-Type</a:t>
                      </a:r>
                      <a:endParaRPr lang="en-US" dirty="0"/>
                    </a:p>
                  </a:txBody>
                  <a:tcPr/>
                </a:tc>
                <a:tc>
                  <a:txBody>
                    <a:bodyPr/>
                    <a:lstStyle/>
                    <a:p>
                      <a:pPr marL="0" indent="0">
                        <a:buFont typeface="Arial" panose="020B0604020202020204" pitchFamily="34" charset="0"/>
                        <a:buNone/>
                      </a:pPr>
                      <a:r>
                        <a:rPr lang="en-US" dirty="0" smtClean="0"/>
                        <a:t>2014</a:t>
                      </a:r>
                      <a:endParaRPr lang="en-US" dirty="0"/>
                    </a:p>
                  </a:txBody>
                  <a:tcPr/>
                </a:tc>
                <a:tc>
                  <a:txBody>
                    <a:bodyPr/>
                    <a:lstStyle/>
                    <a:p>
                      <a:pPr marL="0" indent="0">
                        <a:buFont typeface="Arial" panose="020B0604020202020204" pitchFamily="34" charset="0"/>
                        <a:buNone/>
                      </a:pPr>
                      <a:r>
                        <a:rPr lang="en-US" dirty="0" smtClean="0"/>
                        <a:t>Red</a:t>
                      </a:r>
                      <a:endParaRPr lang="en-US" dirty="0"/>
                    </a:p>
                  </a:txBody>
                  <a:tcPr/>
                </a:tc>
                <a:tc>
                  <a:txBody>
                    <a:bodyPr/>
                    <a:lstStyle/>
                    <a:p>
                      <a:pPr marL="0" indent="0">
                        <a:buFont typeface="Arial" panose="020B0604020202020204" pitchFamily="34" charset="0"/>
                        <a:buNone/>
                      </a:pP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DeLorean</a:t>
                      </a:r>
                      <a:endParaRPr lang="en-US" dirty="0" smtClean="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DMC-12</a:t>
                      </a:r>
                      <a:endParaRPr lang="en-US" dirty="0"/>
                    </a:p>
                  </a:txBody>
                  <a:tcPr/>
                </a:tc>
                <a:tc>
                  <a:txBody>
                    <a:bodyPr/>
                    <a:lstStyle/>
                    <a:p>
                      <a:pPr marL="0" indent="0">
                        <a:buFont typeface="Arial" panose="020B0604020202020204" pitchFamily="34" charset="0"/>
                        <a:buNone/>
                      </a:pPr>
                      <a:r>
                        <a:rPr lang="en-US" dirty="0" smtClean="0"/>
                        <a:t>1982</a:t>
                      </a:r>
                      <a:endParaRPr lang="en-US" dirty="0"/>
                    </a:p>
                  </a:txBody>
                  <a:tcPr/>
                </a:tc>
                <a:tc>
                  <a:txBody>
                    <a:bodyPr/>
                    <a:lstStyle/>
                    <a:p>
                      <a:pPr marL="0" indent="0">
                        <a:buFont typeface="Arial" panose="020B0604020202020204" pitchFamily="34" charset="0"/>
                        <a:buNone/>
                      </a:pPr>
                      <a:r>
                        <a:rPr lang="en-US" dirty="0" smtClean="0"/>
                        <a:t>Grey</a:t>
                      </a:r>
                      <a:endParaRPr lang="en-US" dirty="0"/>
                    </a:p>
                  </a:txBody>
                  <a:tcPr/>
                </a:tc>
                <a:tc>
                  <a:txBody>
                    <a:bodyPr/>
                    <a:lstStyle/>
                    <a:p>
                      <a:pPr marL="0" indent="0">
                        <a:buFont typeface="Arial" panose="020B0604020202020204" pitchFamily="34" charset="0"/>
                        <a:buNone/>
                      </a:pP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Chevrolet</a:t>
                      </a:r>
                    </a:p>
                  </a:txBody>
                  <a:tcPr/>
                </a:tc>
                <a:tc>
                  <a:txBody>
                    <a:bodyPr/>
                    <a:lstStyle/>
                    <a:p>
                      <a:r>
                        <a:rPr lang="en-US" dirty="0" smtClean="0"/>
                        <a:t>Impala</a:t>
                      </a:r>
                      <a:endParaRPr lang="en-US" dirty="0"/>
                    </a:p>
                  </a:txBody>
                  <a:tcPr/>
                </a:tc>
                <a:tc>
                  <a:txBody>
                    <a:bodyPr/>
                    <a:lstStyle/>
                    <a:p>
                      <a:pPr marL="0" indent="0">
                        <a:buFont typeface="Arial" panose="020B0604020202020204" pitchFamily="34" charset="0"/>
                        <a:buNone/>
                      </a:pPr>
                      <a:r>
                        <a:rPr lang="en-US" dirty="0" smtClean="0"/>
                        <a:t>1967</a:t>
                      </a:r>
                      <a:endParaRPr lang="en-US" dirty="0"/>
                    </a:p>
                  </a:txBody>
                  <a:tcPr/>
                </a:tc>
                <a:tc>
                  <a:txBody>
                    <a:bodyPr/>
                    <a:lstStyle/>
                    <a:p>
                      <a:pPr marL="0" indent="0">
                        <a:buFont typeface="Arial" panose="020B0604020202020204" pitchFamily="34" charset="0"/>
                        <a:buNone/>
                      </a:pPr>
                      <a:r>
                        <a:rPr lang="en-US" dirty="0" smtClean="0"/>
                        <a:t>Black</a:t>
                      </a:r>
                      <a:endParaRPr lang="en-US" dirty="0"/>
                    </a:p>
                  </a:txBody>
                  <a:tcPr/>
                </a:tc>
                <a:tc>
                  <a:txBody>
                    <a:bodyPr/>
                    <a:lstStyle/>
                    <a:p>
                      <a:pPr marL="0" indent="0">
                        <a:buFont typeface="Arial" panose="020B0604020202020204" pitchFamily="34" charset="0"/>
                        <a:buNone/>
                      </a:pPr>
                      <a:endParaRPr lang="en-US" dirty="0"/>
                    </a:p>
                  </a:txBody>
                  <a:tcPr/>
                </a:tc>
              </a:tr>
            </a:tbl>
          </a:graphicData>
        </a:graphic>
      </p:graphicFrame>
      <p:sp>
        <p:nvSpPr>
          <p:cNvPr id="6" name="TextBox 5"/>
          <p:cNvSpPr txBox="1"/>
          <p:nvPr/>
        </p:nvSpPr>
        <p:spPr>
          <a:xfrm>
            <a:off x="610529" y="3933056"/>
            <a:ext cx="10657184" cy="369332"/>
          </a:xfrm>
          <a:prstGeom prst="rect">
            <a:avLst/>
          </a:prstGeom>
          <a:noFill/>
        </p:spPr>
        <p:txBody>
          <a:bodyPr wrap="square" rtlCol="0">
            <a:spAutoFit/>
          </a:bodyPr>
          <a:lstStyle/>
          <a:p>
            <a:r>
              <a:rPr lang="en-GB" dirty="0" smtClean="0"/>
              <a:t>A database table representing cars</a:t>
            </a:r>
            <a:endParaRPr lang="en-GB" dirty="0"/>
          </a:p>
        </p:txBody>
      </p:sp>
      <p:sp>
        <p:nvSpPr>
          <p:cNvPr id="7" name="Content Placeholder 3"/>
          <p:cNvSpPr>
            <a:spLocks noGrp="1"/>
          </p:cNvSpPr>
          <p:nvPr>
            <p:ph idx="1"/>
          </p:nvPr>
        </p:nvSpPr>
        <p:spPr>
          <a:xfrm>
            <a:off x="723743" y="4509120"/>
            <a:ext cx="10574965" cy="1040979"/>
          </a:xfrm>
        </p:spPr>
        <p:txBody>
          <a:bodyPr>
            <a:normAutofit fontScale="92500" lnSpcReduction="10000"/>
          </a:bodyPr>
          <a:lstStyle/>
          <a:p>
            <a:r>
              <a:rPr lang="en-US" dirty="0" smtClean="0"/>
              <a:t>Registration is a </a:t>
            </a:r>
            <a:r>
              <a:rPr lang="en-US" i="1" dirty="0" smtClean="0"/>
              <a:t>key</a:t>
            </a:r>
          </a:p>
          <a:p>
            <a:r>
              <a:rPr lang="en-US" dirty="0" smtClean="0"/>
              <a:t>A key is a way to </a:t>
            </a:r>
            <a:r>
              <a:rPr lang="en-US" i="1" dirty="0" smtClean="0"/>
              <a:t>uniquely identify</a:t>
            </a:r>
            <a:r>
              <a:rPr lang="en-US" dirty="0" smtClean="0"/>
              <a:t> a row or record</a:t>
            </a:r>
          </a:p>
          <a:p>
            <a:pPr marL="0" indent="0">
              <a:buNone/>
            </a:pPr>
            <a:endParaRPr lang="en-US" dirty="0"/>
          </a:p>
        </p:txBody>
      </p:sp>
    </p:spTree>
    <p:extLst>
      <p:ext uri="{BB962C8B-B14F-4D97-AF65-F5344CB8AC3E}">
        <p14:creationId xmlns:p14="http://schemas.microsoft.com/office/powerpoint/2010/main" val="3574269185"/>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Developers are not DBAs</a:t>
            </a:r>
          </a:p>
          <a:p>
            <a:r>
              <a:rPr lang="en-US" dirty="0" smtClean="0"/>
              <a:t>SQL / RDBMS</a:t>
            </a:r>
          </a:p>
          <a:p>
            <a:pPr lvl="1"/>
            <a:r>
              <a:rPr lang="en-US" dirty="0" smtClean="0"/>
              <a:t>RDBMS – Relational Database Management System</a:t>
            </a:r>
          </a:p>
          <a:p>
            <a:pPr lvl="2"/>
            <a:r>
              <a:rPr lang="en-US" dirty="0" smtClean="0"/>
              <a:t>Organization is based on relationships between data</a:t>
            </a:r>
          </a:p>
          <a:p>
            <a:pPr lvl="2"/>
            <a:r>
              <a:rPr lang="en-US" dirty="0" smtClean="0"/>
              <a:t>Data organized into </a:t>
            </a:r>
            <a:r>
              <a:rPr lang="en-US" i="1" dirty="0" smtClean="0"/>
              <a:t>tables</a:t>
            </a:r>
            <a:r>
              <a:rPr lang="en-US" dirty="0" smtClean="0"/>
              <a:t> containing </a:t>
            </a:r>
            <a:r>
              <a:rPr lang="en-US" i="1" dirty="0" smtClean="0"/>
              <a:t>columns</a:t>
            </a:r>
            <a:r>
              <a:rPr lang="en-US" dirty="0" smtClean="0"/>
              <a:t> and </a:t>
            </a:r>
            <a:r>
              <a:rPr lang="en-US" i="1" dirty="0" smtClean="0"/>
              <a:t>rows</a:t>
            </a:r>
          </a:p>
          <a:p>
            <a:pPr lvl="2"/>
            <a:r>
              <a:rPr lang="en-US" dirty="0" smtClean="0"/>
              <a:t>Oracle, MSSQL, MySQL, </a:t>
            </a:r>
            <a:r>
              <a:rPr lang="en-US" dirty="0" err="1" smtClean="0"/>
              <a:t>MariaDB</a:t>
            </a:r>
            <a:r>
              <a:rPr lang="en-US" dirty="0" smtClean="0"/>
              <a:t> are all examples of RDBMS</a:t>
            </a:r>
          </a:p>
          <a:p>
            <a:pPr lvl="1"/>
            <a:r>
              <a:rPr lang="en-US" dirty="0" smtClean="0"/>
              <a:t>Structured Query Language - SQL - used to interrogate databases</a:t>
            </a:r>
          </a:p>
          <a:p>
            <a:pPr lvl="1"/>
            <a:r>
              <a:rPr lang="en-US" dirty="0" smtClean="0"/>
              <a:t>Many common Open Source and proprietary RDBMS use SQL</a:t>
            </a:r>
          </a:p>
          <a:p>
            <a:pPr lvl="1"/>
            <a:r>
              <a:rPr lang="en-US" dirty="0" smtClean="0"/>
              <a:t>Easy to write simple queries</a:t>
            </a:r>
          </a:p>
          <a:p>
            <a:pPr lvl="1"/>
            <a:r>
              <a:rPr lang="en-US" dirty="0" smtClean="0"/>
              <a:t>Stored Procedures and Functions offer ways to simplify and speed up commonly used queries</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4513918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fontScale="85000" lnSpcReduction="10000"/>
          </a:bodyPr>
          <a:lstStyle/>
          <a:p>
            <a:r>
              <a:rPr lang="en-US" dirty="0" err="1" smtClean="0"/>
              <a:t>NoSQL</a:t>
            </a:r>
            <a:r>
              <a:rPr lang="en-US" dirty="0" smtClean="0"/>
              <a:t> / </a:t>
            </a:r>
            <a:r>
              <a:rPr lang="en-US" dirty="0" err="1" smtClean="0"/>
              <a:t>BigData</a:t>
            </a:r>
            <a:endParaRPr lang="en-US" dirty="0" smtClean="0"/>
          </a:p>
          <a:p>
            <a:pPr lvl="1"/>
            <a:r>
              <a:rPr lang="en-US" dirty="0" smtClean="0"/>
              <a:t>Data is modeled in ways others than relationships familiar to us from RDMBS</a:t>
            </a:r>
          </a:p>
          <a:p>
            <a:pPr lvl="2"/>
            <a:r>
              <a:rPr lang="en-US" dirty="0" smtClean="0"/>
              <a:t>Column</a:t>
            </a:r>
          </a:p>
          <a:p>
            <a:pPr lvl="2"/>
            <a:r>
              <a:rPr lang="en-US" dirty="0" smtClean="0"/>
              <a:t>Document</a:t>
            </a:r>
          </a:p>
          <a:p>
            <a:pPr lvl="2"/>
            <a:r>
              <a:rPr lang="en-US" dirty="0" smtClean="0"/>
              <a:t>Key-value</a:t>
            </a:r>
          </a:p>
          <a:p>
            <a:pPr lvl="2"/>
            <a:r>
              <a:rPr lang="en-US" dirty="0" smtClean="0"/>
              <a:t>Graph</a:t>
            </a:r>
          </a:p>
          <a:p>
            <a:pPr lvl="2"/>
            <a:r>
              <a:rPr lang="en-US" dirty="0" smtClean="0"/>
              <a:t>Multi-model</a:t>
            </a:r>
          </a:p>
          <a:p>
            <a:pPr lvl="1"/>
            <a:r>
              <a:rPr lang="en-US" dirty="0" smtClean="0"/>
              <a:t>Consistency is sacrificed for availability and speed</a:t>
            </a:r>
          </a:p>
          <a:p>
            <a:pPr lvl="1"/>
            <a:r>
              <a:rPr lang="en-US" dirty="0" smtClean="0"/>
              <a:t>Scales well “horizontally”</a:t>
            </a:r>
          </a:p>
          <a:p>
            <a:pPr lvl="1"/>
            <a:r>
              <a:rPr lang="en-US" dirty="0" smtClean="0"/>
              <a:t>No prevailing query language like SQL</a:t>
            </a:r>
          </a:p>
          <a:p>
            <a:pPr lvl="2"/>
            <a:r>
              <a:rPr lang="en-US" dirty="0" smtClean="0"/>
              <a:t>Some emerging SQL++ candidates such as N1QL</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807368693"/>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a:t>Designing Data </a:t>
            </a:r>
            <a:r>
              <a:rPr lang="en-US" dirty="0" smtClean="0"/>
              <a:t>Models</a:t>
            </a:r>
          </a:p>
          <a:p>
            <a:pPr lvl="1"/>
            <a:r>
              <a:rPr lang="en-US" dirty="0" smtClean="0"/>
              <a:t>Database is used to store application data such as users, user data etc.</a:t>
            </a:r>
          </a:p>
          <a:p>
            <a:pPr lvl="1"/>
            <a:r>
              <a:rPr lang="en-US" dirty="0" smtClean="0"/>
              <a:t>Database tables and relationships should be designed to represent application data models and user workflows</a:t>
            </a:r>
          </a:p>
          <a:p>
            <a:pPr lvl="1"/>
            <a:r>
              <a:rPr lang="en-US" dirty="0" smtClean="0"/>
              <a:t>Some APIs such as Hibernate exist to abstract </a:t>
            </a:r>
            <a:r>
              <a:rPr lang="en-US" dirty="0" err="1" smtClean="0"/>
              <a:t>db</a:t>
            </a:r>
            <a:r>
              <a:rPr lang="en-US" dirty="0" smtClean="0"/>
              <a:t> entity design away from developers</a:t>
            </a:r>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57582627"/>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smtClean="0"/>
              <a:t>Connectors</a:t>
            </a:r>
          </a:p>
          <a:p>
            <a:pPr lvl="1"/>
            <a:r>
              <a:rPr lang="en-US" dirty="0" smtClean="0"/>
              <a:t>Applications need to connect to databases in order to perform operations</a:t>
            </a:r>
          </a:p>
          <a:p>
            <a:pPr lvl="1"/>
            <a:r>
              <a:rPr lang="en-US" dirty="0" smtClean="0"/>
              <a:t>ODBC is the most common way to connect to a remote database</a:t>
            </a:r>
          </a:p>
          <a:p>
            <a:pPr lvl="1"/>
            <a:r>
              <a:rPr lang="en-US" dirty="0" smtClean="0"/>
              <a:t>ODBC drivers available for most databases and platforms</a:t>
            </a:r>
          </a:p>
          <a:p>
            <a:pPr lvl="1"/>
            <a:r>
              <a:rPr lang="en-US" dirty="0" smtClean="0"/>
              <a:t>Becoming less popular as modern web development platforms link directly to database</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056280712"/>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fontScale="85000" lnSpcReduction="20000"/>
          </a:bodyPr>
          <a:lstStyle/>
          <a:p>
            <a:r>
              <a:rPr lang="en-US" dirty="0" smtClean="0"/>
              <a:t>Create a database</a:t>
            </a:r>
          </a:p>
          <a:p>
            <a:pPr lvl="1"/>
            <a:r>
              <a:rPr lang="en-US" dirty="0" smtClean="0"/>
              <a:t>Some system databases have already been created</a:t>
            </a:r>
          </a:p>
          <a:p>
            <a:pPr lvl="1"/>
            <a:r>
              <a:rPr lang="en-US" dirty="0" smtClean="0"/>
              <a:t>A user database is required for our application data</a:t>
            </a:r>
          </a:p>
          <a:p>
            <a:r>
              <a:rPr lang="en-US" dirty="0" smtClean="0"/>
              <a:t>Create a simple table</a:t>
            </a:r>
          </a:p>
          <a:p>
            <a:pPr lvl="1"/>
            <a:r>
              <a:rPr lang="en-US" dirty="0" smtClean="0"/>
              <a:t>Data is stored in tables</a:t>
            </a:r>
          </a:p>
          <a:p>
            <a:pPr lvl="1"/>
            <a:r>
              <a:rPr lang="en-US" dirty="0" smtClean="0"/>
              <a:t>Each table consists of columns and rows</a:t>
            </a:r>
          </a:p>
          <a:p>
            <a:pPr lvl="1"/>
            <a:r>
              <a:rPr lang="en-US" dirty="0" smtClean="0"/>
              <a:t>Each column (or ‘field’) has a data type and length</a:t>
            </a:r>
          </a:p>
          <a:p>
            <a:pPr lvl="2"/>
            <a:r>
              <a:rPr lang="en-US" dirty="0" smtClean="0"/>
              <a:t>‘</a:t>
            </a:r>
            <a:r>
              <a:rPr lang="en-US" dirty="0" err="1" smtClean="0"/>
              <a:t>Varchar</a:t>
            </a:r>
            <a:r>
              <a:rPr lang="en-US" dirty="0" smtClean="0"/>
              <a:t>’ is SQL-</a:t>
            </a:r>
            <a:r>
              <a:rPr lang="en-US" dirty="0" err="1" smtClean="0"/>
              <a:t>ese</a:t>
            </a:r>
            <a:r>
              <a:rPr lang="en-US" dirty="0" smtClean="0"/>
              <a:t> for ‘string’</a:t>
            </a:r>
          </a:p>
          <a:p>
            <a:pPr lvl="2"/>
            <a:r>
              <a:rPr lang="en-US" dirty="0" smtClean="0"/>
              <a:t>‘</a:t>
            </a:r>
            <a:r>
              <a:rPr lang="en-US" dirty="0" err="1" smtClean="0"/>
              <a:t>int</a:t>
            </a:r>
            <a:r>
              <a:rPr lang="en-US" dirty="0" smtClean="0"/>
              <a:t>’ is SQL-</a:t>
            </a:r>
            <a:r>
              <a:rPr lang="en-US" dirty="0" err="1" smtClean="0"/>
              <a:t>ese</a:t>
            </a:r>
            <a:r>
              <a:rPr lang="en-US" dirty="0" smtClean="0"/>
              <a:t> for ‘integer’</a:t>
            </a:r>
          </a:p>
        </p:txBody>
      </p:sp>
      <p:sp>
        <p:nvSpPr>
          <p:cNvPr id="4" name="Rectangle 3"/>
          <p:cNvSpPr/>
          <p:nvPr/>
        </p:nvSpPr>
        <p:spPr>
          <a:xfrm>
            <a:off x="479376" y="1556792"/>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#Connect to the database using the </a:t>
            </a:r>
            <a:r>
              <a:rPr lang="en-GB" sz="1200" dirty="0" err="1" smtClean="0">
                <a:solidFill>
                  <a:srgbClr val="008000"/>
                </a:solidFill>
                <a:highlight>
                  <a:srgbClr val="FFFFFF"/>
                </a:highlight>
                <a:latin typeface="Courier New" panose="02070309020205020404" pitchFamily="49" charset="0"/>
              </a:rPr>
              <a:t>msql</a:t>
            </a:r>
            <a:r>
              <a:rPr lang="en-GB" sz="1200" dirty="0" smtClean="0">
                <a:solidFill>
                  <a:srgbClr val="008000"/>
                </a:solidFill>
                <a:highlight>
                  <a:srgbClr val="FFFFFF"/>
                </a:highlight>
                <a:latin typeface="Courier New" panose="02070309020205020404" pitchFamily="49" charset="0"/>
              </a:rPr>
              <a:t> binary</a:t>
            </a:r>
          </a:p>
          <a:p>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 –u root –p</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database to use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my_db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use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the ‘show’ command to confirm it’s been created</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show databases;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Database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information_schema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performance_schema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sys                |</a:t>
            </a:r>
          </a:p>
          <a:p>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simple table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a:t>
            </a:r>
            <a:r>
              <a:rPr lang="en-GB" sz="1200" dirty="0">
                <a:solidFill>
                  <a:srgbClr val="000000"/>
                </a:solidFill>
                <a:highlight>
                  <a:srgbClr val="FFFFFF"/>
                </a:highlight>
                <a:latin typeface="Courier New" panose="02070309020205020404" pitchFamily="49" charset="0"/>
              </a:rPr>
              <a:t>table persons( name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(32), age </a:t>
            </a:r>
            <a:r>
              <a:rPr lang="en-GB" sz="1200" dirty="0" err="1">
                <a:solidFill>
                  <a:srgbClr val="000000"/>
                </a:solidFill>
                <a:highlight>
                  <a:srgbClr val="FFFFFF"/>
                </a:highlight>
                <a:latin typeface="Courier New" panose="02070309020205020404" pitchFamily="49" charset="0"/>
              </a:rPr>
              <a:t>int</a:t>
            </a:r>
            <a:r>
              <a:rPr lang="en-GB" sz="1200" dirty="0">
                <a:solidFill>
                  <a:srgbClr val="000000"/>
                </a:solidFill>
                <a:highlight>
                  <a:srgbClr val="FFFFFF"/>
                </a:highlight>
                <a:latin typeface="Courier New" panose="02070309020205020404" pitchFamily="49" charset="0"/>
              </a:rPr>
              <a:t>, location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(256) );</a:t>
            </a:r>
          </a:p>
        </p:txBody>
      </p:sp>
    </p:spTree>
    <p:extLst>
      <p:ext uri="{BB962C8B-B14F-4D97-AF65-F5344CB8AC3E}">
        <p14:creationId xmlns:p14="http://schemas.microsoft.com/office/powerpoint/2010/main" val="294710970"/>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Load some data into the table</a:t>
            </a:r>
          </a:p>
          <a:p>
            <a:pPr lvl="1"/>
            <a:r>
              <a:rPr lang="en-US" dirty="0" smtClean="0"/>
              <a:t>Values can be entered in several ways</a:t>
            </a:r>
          </a:p>
          <a:p>
            <a:pPr lvl="2"/>
            <a:r>
              <a:rPr lang="en-US" dirty="0" smtClean="0"/>
              <a:t>Directly via a graphical utility</a:t>
            </a:r>
          </a:p>
          <a:p>
            <a:pPr lvl="2"/>
            <a:r>
              <a:rPr lang="en-US" dirty="0" smtClean="0"/>
              <a:t>Via SQL INSERT commands from a SQL client app</a:t>
            </a:r>
          </a:p>
          <a:p>
            <a:pPr lvl="2"/>
            <a:r>
              <a:rPr lang="en-US" dirty="0" smtClean="0"/>
              <a:t>Loaded from a file</a:t>
            </a:r>
          </a:p>
          <a:p>
            <a:pPr lvl="2"/>
            <a:r>
              <a:rPr lang="en-US" dirty="0" smtClean="0"/>
              <a:t>Inserted remotely via SQL from another application</a:t>
            </a:r>
          </a:p>
        </p:txBody>
      </p:sp>
      <p:sp>
        <p:nvSpPr>
          <p:cNvPr id="4" name="Rectangle 3"/>
          <p:cNvSpPr/>
          <p:nvPr/>
        </p:nvSpPr>
        <p:spPr>
          <a:xfrm>
            <a:off x="479376" y="1556792"/>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have prepared some data in a file, which we will load</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load data local </a:t>
            </a:r>
            <a:r>
              <a:rPr lang="en-GB" sz="1200" dirty="0" err="1">
                <a:solidFill>
                  <a:srgbClr val="000000"/>
                </a:solidFill>
                <a:highlight>
                  <a:srgbClr val="FFFFFF"/>
                </a:highlight>
                <a:latin typeface="Courier New" panose="02070309020205020404" pitchFamily="49" charset="0"/>
              </a:rPr>
              <a:t>infile</a:t>
            </a:r>
            <a:r>
              <a:rPr lang="en-GB" sz="1200" dirty="0">
                <a:solidFill>
                  <a:srgbClr val="000000"/>
                </a:solidFill>
                <a:highlight>
                  <a:srgbClr val="FFFFFF"/>
                </a:highlight>
                <a:latin typeface="Courier New" panose="02070309020205020404" pitchFamily="49" charset="0"/>
              </a:rPr>
              <a:t> 'table_data.txt' into table persons columns terminated by ',' lines terminated by '\r\n</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a select command to view the data</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9695379"/>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find a single record</a:t>
            </a:r>
          </a:p>
          <a:p>
            <a:r>
              <a:rPr lang="en-US" dirty="0" smtClean="0"/>
              <a:t>Use an ‘update’ query to change the age value</a:t>
            </a:r>
          </a:p>
          <a:p>
            <a:r>
              <a:rPr lang="en-US" dirty="0" smtClean="0"/>
              <a:t>Query the database again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‘where’ clause allows us to filter on columns in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 where location = ‘London’;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‘update’ to change the values of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update persons set age = 25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(0.07 sec)</a:t>
            </a:r>
          </a:p>
          <a:p>
            <a:r>
              <a:rPr lang="en-GB" sz="1200" dirty="0">
                <a:solidFill>
                  <a:srgbClr val="000000"/>
                </a:solidFill>
                <a:highlight>
                  <a:srgbClr val="FFFFFF"/>
                </a:highlight>
                <a:latin typeface="Courier New" panose="02070309020205020404" pitchFamily="49" charset="0"/>
              </a:rPr>
              <a:t>Rows matched: 1  Changed: 1  Warnings: </a:t>
            </a:r>
            <a:r>
              <a:rPr lang="en-GB" sz="1200" dirty="0" smtClean="0">
                <a:solidFill>
                  <a:srgbClr val="000000"/>
                </a:solidFill>
                <a:highlight>
                  <a:srgbClr val="FFFFFF"/>
                </a:highlight>
                <a:latin typeface="Courier New" panose="02070309020205020404" pitchFamily="49" charset="0"/>
              </a:rPr>
              <a:t>0</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#Select the row again to confirm the change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select * from persons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25 | London   |</a:t>
            </a:r>
          </a:p>
          <a:p>
            <a:r>
              <a:rPr lang="en-GB" sz="1200" dirty="0">
                <a:solidFill>
                  <a:srgbClr val="000000"/>
                </a:solidFill>
                <a:highlight>
                  <a:srgbClr val="FFFFFF"/>
                </a:highlight>
                <a:latin typeface="Courier New" panose="02070309020205020404" pitchFamily="49" charset="0"/>
              </a:rPr>
              <a:t>+------+------+----------+</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14254088"/>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delete a specific record</a:t>
            </a:r>
          </a:p>
          <a:p>
            <a:r>
              <a:rPr lang="en-US" dirty="0" smtClean="0"/>
              <a:t>Query the database to confirm the change</a:t>
            </a:r>
          </a:p>
        </p:txBody>
      </p:sp>
      <p:sp>
        <p:nvSpPr>
          <p:cNvPr id="4" name="Rectangle 3"/>
          <p:cNvSpPr/>
          <p:nvPr/>
        </p:nvSpPr>
        <p:spPr>
          <a:xfrm>
            <a:off x="479376" y="1536466"/>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‘delete’ statement allows us to delete records from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‘delete’ to remove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delete from persons where location = ‘Bath';</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(0.08 sec</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location = ‘Bath';</a:t>
            </a:r>
          </a:p>
          <a:p>
            <a:r>
              <a:rPr lang="en-GB" sz="1200" dirty="0">
                <a:solidFill>
                  <a:srgbClr val="000000"/>
                </a:solidFill>
                <a:highlight>
                  <a:srgbClr val="FFFFFF"/>
                </a:highlight>
                <a:latin typeface="Courier New" panose="02070309020205020404" pitchFamily="49" charset="0"/>
              </a:rPr>
              <a:t>Empty set (0.00 sec)</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39810540"/>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insert a new record</a:t>
            </a:r>
          </a:p>
          <a:p>
            <a:r>
              <a:rPr lang="en-US" dirty="0" smtClean="0"/>
              <a:t>Query the database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‘insert’ statement allows us to add records to a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persons values ('Neil', 44, </a:t>
            </a:r>
            <a:r>
              <a:rPr lang="en-GB" sz="1200" dirty="0" smtClean="0">
                <a:solidFill>
                  <a:srgbClr val="000000"/>
                </a:solidFill>
                <a:highlight>
                  <a:srgbClr val="FFFFFF"/>
                </a:highlight>
                <a:latin typeface="Courier New" panose="02070309020205020404" pitchFamily="49" charset="0"/>
              </a:rPr>
              <a:t>'Maryland');</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Query </a:t>
            </a:r>
            <a:r>
              <a:rPr lang="en-GB" sz="1200" dirty="0">
                <a:solidFill>
                  <a:srgbClr val="000000"/>
                </a:solidFill>
                <a:highlight>
                  <a:srgbClr val="FFFFFF"/>
                </a:highlight>
                <a:latin typeface="Courier New" panose="02070309020205020404" pitchFamily="49" charset="0"/>
              </a:rPr>
              <a:t>OK, 1 row affected (0.08 sec</a:t>
            </a:r>
            <a:r>
              <a:rPr lang="en-GB" sz="1200" dirty="0" smtClean="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a:t>
            </a:r>
            <a:r>
              <a:rPr lang="en-GB" sz="1200" dirty="0" smtClean="0">
                <a:solidFill>
                  <a:srgbClr val="000000"/>
                </a:solidFill>
                <a:highlight>
                  <a:srgbClr val="FFFFFF"/>
                </a:highlight>
                <a:latin typeface="Courier New" panose="02070309020205020404" pitchFamily="49" charset="0"/>
              </a:rPr>
              <a:t>name = ‘Neil';</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Neil |   44 | Maryland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1 row in set (0.00 sec)</a:t>
            </a:r>
          </a:p>
        </p:txBody>
      </p:sp>
    </p:spTree>
    <p:extLst>
      <p:ext uri="{BB962C8B-B14F-4D97-AF65-F5344CB8AC3E}">
        <p14:creationId xmlns:p14="http://schemas.microsoft.com/office/powerpoint/2010/main" val="387001072"/>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Databases</a:t>
            </a:r>
            <a:endParaRPr lang="en-US" dirty="0"/>
          </a:p>
        </p:txBody>
      </p:sp>
    </p:spTree>
    <p:extLst>
      <p:ext uri="{BB962C8B-B14F-4D97-AF65-F5344CB8AC3E}">
        <p14:creationId xmlns:p14="http://schemas.microsoft.com/office/powerpoint/2010/main" val="613608520"/>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62500" lnSpcReduction="20000"/>
          </a:bodyPr>
          <a:lstStyle/>
          <a:p>
            <a:r>
              <a:rPr lang="en-US" dirty="0" smtClean="0"/>
              <a:t>From the </a:t>
            </a:r>
            <a:r>
              <a:rPr lang="en-US" dirty="0" err="1" smtClean="0"/>
              <a:t>mySql</a:t>
            </a:r>
            <a:r>
              <a:rPr lang="en-US" dirty="0" smtClean="0"/>
              <a:t> prompt</a:t>
            </a:r>
          </a:p>
          <a:p>
            <a:pPr lvl="1"/>
            <a:r>
              <a:rPr lang="en-US" dirty="0" smtClean="0"/>
              <a:t>Create a new database called “</a:t>
            </a:r>
            <a:r>
              <a:rPr lang="en-US" dirty="0" err="1" smtClean="0"/>
              <a:t>mydb</a:t>
            </a:r>
            <a:r>
              <a:rPr lang="en-US" dirty="0" smtClean="0"/>
              <a:t>”</a:t>
            </a:r>
          </a:p>
          <a:p>
            <a:pPr lvl="1"/>
            <a:r>
              <a:rPr lang="en-US" dirty="0" smtClean="0"/>
              <a:t>In the new “</a:t>
            </a:r>
            <a:r>
              <a:rPr lang="en-US" dirty="0" err="1" smtClean="0"/>
              <a:t>mydb</a:t>
            </a:r>
            <a:r>
              <a:rPr lang="en-US" dirty="0" smtClean="0"/>
              <a:t>” database, create a table called “cars” with the following fields :</a:t>
            </a:r>
          </a:p>
          <a:p>
            <a:pPr lvl="2"/>
            <a:r>
              <a:rPr lang="en-US" dirty="0" smtClean="0"/>
              <a:t>Make (String)</a:t>
            </a:r>
          </a:p>
          <a:p>
            <a:pPr lvl="2"/>
            <a:r>
              <a:rPr lang="en-US" dirty="0" smtClean="0"/>
              <a:t>Model (String)</a:t>
            </a:r>
          </a:p>
          <a:p>
            <a:pPr lvl="2"/>
            <a:r>
              <a:rPr lang="en-US" dirty="0"/>
              <a:t>Y</a:t>
            </a:r>
            <a:r>
              <a:rPr lang="en-US" dirty="0" smtClean="0"/>
              <a:t>ear (Integer)</a:t>
            </a:r>
          </a:p>
          <a:p>
            <a:pPr lvl="2"/>
            <a:r>
              <a:rPr lang="en-US" dirty="0" smtClean="0"/>
              <a:t>Engine size (Integer)</a:t>
            </a:r>
          </a:p>
          <a:p>
            <a:pPr lvl="1"/>
            <a:r>
              <a:rPr lang="en-US" dirty="0" smtClean="0"/>
              <a:t>Insert records for the following vehicles into the database:</a:t>
            </a:r>
          </a:p>
          <a:p>
            <a:pPr lvl="2"/>
            <a:r>
              <a:rPr lang="en-US" dirty="0" smtClean="0"/>
              <a:t>2003 Vauxhall Astra 1599cc</a:t>
            </a:r>
          </a:p>
          <a:p>
            <a:pPr lvl="2"/>
            <a:r>
              <a:rPr lang="en-US" dirty="0" smtClean="0"/>
              <a:t>2007 Audi A3 1999cc</a:t>
            </a:r>
          </a:p>
          <a:p>
            <a:pPr lvl="2"/>
            <a:r>
              <a:rPr lang="en-US" dirty="0" smtClean="0"/>
              <a:t>2006 VW Transporter 1999cc</a:t>
            </a:r>
          </a:p>
          <a:p>
            <a:pPr lvl="2"/>
            <a:r>
              <a:rPr lang="en-US" dirty="0" smtClean="0"/>
              <a:t>1985 Ford Escort 1599cc</a:t>
            </a:r>
          </a:p>
          <a:p>
            <a:pPr lvl="2"/>
            <a:r>
              <a:rPr lang="en-US" dirty="0" smtClean="0"/>
              <a:t>2015 Audi R8 5199cc</a:t>
            </a:r>
          </a:p>
          <a:p>
            <a:pPr lvl="1"/>
            <a:r>
              <a:rPr lang="en-US" dirty="0" smtClean="0"/>
              <a:t>Write a query to select all vehicles with made by Audi</a:t>
            </a:r>
          </a:p>
          <a:p>
            <a:pPr lvl="1"/>
            <a:r>
              <a:rPr lang="en-US" dirty="0"/>
              <a:t>Write a query to select all vehicles with </a:t>
            </a:r>
            <a:r>
              <a:rPr lang="en-US" dirty="0" smtClean="0"/>
              <a:t>an engine size of 1599cc</a:t>
            </a:r>
          </a:p>
          <a:p>
            <a:pPr lvl="1"/>
            <a:r>
              <a:rPr lang="en-US" dirty="0" smtClean="0"/>
              <a:t>Write a query to delete all vehicles made before 2007</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904176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Databases</a:t>
            </a:r>
            <a:endParaRPr lang="en-US" dirty="0"/>
          </a:p>
        </p:txBody>
      </p:sp>
      <p:sp>
        <p:nvSpPr>
          <p:cNvPr id="5" name="Rectangle 4"/>
          <p:cNvSpPr/>
          <p:nvPr/>
        </p:nvSpPr>
        <p:spPr>
          <a:xfrm>
            <a:off x="609600" y="1556792"/>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Create the database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Create the table</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a:t>
            </a:r>
            <a:r>
              <a:rPr lang="en-GB" sz="1200" dirty="0" smtClean="0">
                <a:solidFill>
                  <a:srgbClr val="000000"/>
                </a:solidFill>
                <a:highlight>
                  <a:srgbClr val="FFFFFF"/>
                </a:highlight>
                <a:latin typeface="Courier New" panose="02070309020205020404" pitchFamily="49" charset="0"/>
              </a:rPr>
              <a:t>table cars( make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(64), model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(256), year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Insert rows</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insert into cars ( make, model, year,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values (‘Vauxhall’, ‘Astra’, 2003, 1599);</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(‘Audi’, </a:t>
            </a:r>
            <a:r>
              <a:rPr lang="en-GB" sz="1200" dirty="0">
                <a:solidFill>
                  <a:srgbClr val="000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A3’, 2007, 1999);</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Multi-row insert syntax</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(‘VW’, ‘Transporter’, 2006, 1999),</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(‘Ford’, ‘Escort’, 1985, 1599), (‘Audi’, ‘R8’, 2015, 5199);</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Queries</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make = ‘Audi’;</a:t>
            </a:r>
          </a:p>
          <a:p>
            <a:endParaRPr lang="en-GB" sz="1200" dirty="0" smtClean="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 1599;</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delete from cars where year &lt; 2007;</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423274121"/>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9662864" cy="1143000"/>
          </a:xfrm>
        </p:spPr>
        <p:txBody>
          <a:bodyPr>
            <a:normAutofit/>
          </a:bodyPr>
          <a:lstStyle/>
          <a:p>
            <a:r>
              <a:rPr lang="en-US" dirty="0" smtClean="0"/>
              <a:t>Introduction to the Stack and the Heap</a:t>
            </a:r>
            <a:endParaRPr lang="en-US" dirty="0"/>
          </a:p>
        </p:txBody>
      </p:sp>
    </p:spTree>
    <p:extLst>
      <p:ext uri="{BB962C8B-B14F-4D97-AF65-F5344CB8AC3E}">
        <p14:creationId xmlns:p14="http://schemas.microsoft.com/office/powerpoint/2010/main" val="2338890505"/>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a:t>
            </a:r>
          </a:p>
          <a:p>
            <a:pPr lvl="1"/>
            <a:r>
              <a:rPr lang="en-US" dirty="0" smtClean="0"/>
              <a:t>What is the Stack?</a:t>
            </a:r>
          </a:p>
          <a:p>
            <a:pPr lvl="2"/>
            <a:r>
              <a:rPr lang="en-US" dirty="0" smtClean="0"/>
              <a:t>A special area of memory for storing temporary variables</a:t>
            </a:r>
          </a:p>
          <a:p>
            <a:pPr lvl="2"/>
            <a:r>
              <a:rPr lang="en-US" dirty="0" smtClean="0"/>
              <a:t>Sized dynamically according to requirements, up to a maximum size</a:t>
            </a:r>
          </a:p>
          <a:p>
            <a:pPr lvl="2"/>
            <a:r>
              <a:rPr lang="en-US" dirty="0" smtClean="0"/>
              <a:t>Stack variables exist only while the function is running</a:t>
            </a:r>
          </a:p>
          <a:p>
            <a:pPr lvl="2"/>
            <a:r>
              <a:rPr lang="en-US" dirty="0" smtClean="0"/>
              <a:t>Managed automatically </a:t>
            </a:r>
          </a:p>
          <a:p>
            <a:pPr lvl="2"/>
            <a:r>
              <a:rPr lang="en-US" dirty="0" smtClean="0"/>
              <a:t>Organized efficiently so that stack reads and writes are fast</a:t>
            </a:r>
          </a:p>
          <a:p>
            <a:pPr lvl="2"/>
            <a:r>
              <a:rPr lang="en-US" dirty="0" smtClean="0"/>
              <a:t>Stack overflows</a:t>
            </a:r>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253473025"/>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Arrow Connector 12"/>
          <p:cNvCxnSpPr/>
          <p:nvPr/>
        </p:nvCxnSpPr>
        <p:spPr>
          <a:xfrm>
            <a:off x="335360" y="3356992"/>
            <a:ext cx="11161240" cy="0"/>
          </a:xfrm>
          <a:prstGeom prst="straightConnector1">
            <a:avLst/>
          </a:prstGeom>
          <a:ln w="730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t>Stack and Heap</a:t>
            </a:r>
            <a:endParaRPr lang="en-US" dirty="0"/>
          </a:p>
        </p:txBody>
      </p:sp>
      <p:sp>
        <p:nvSpPr>
          <p:cNvPr id="5" name="Rectangle 4"/>
          <p:cNvSpPr/>
          <p:nvPr/>
        </p:nvSpPr>
        <p:spPr>
          <a:xfrm>
            <a:off x="9480376"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counter=1</a:t>
            </a:r>
            <a:endParaRPr lang="en-GB" dirty="0"/>
          </a:p>
        </p:txBody>
      </p:sp>
      <p:sp>
        <p:nvSpPr>
          <p:cNvPr id="6" name="TextBox 5"/>
          <p:cNvSpPr txBox="1"/>
          <p:nvPr/>
        </p:nvSpPr>
        <p:spPr>
          <a:xfrm>
            <a:off x="2334225" y="1700808"/>
            <a:ext cx="7526163" cy="584775"/>
          </a:xfrm>
          <a:prstGeom prst="rect">
            <a:avLst/>
          </a:prstGeom>
          <a:noFill/>
        </p:spPr>
        <p:txBody>
          <a:bodyPr wrap="none" rtlCol="0">
            <a:spAutoFit/>
          </a:bodyPr>
          <a:lstStyle/>
          <a:p>
            <a:r>
              <a:rPr lang="en-GB" sz="3200" dirty="0" smtClean="0">
                <a:latin typeface="Calibri Light" panose="020F0302020204030204" pitchFamily="34" charset="0"/>
              </a:rPr>
              <a:t>The Stack is a Last-In First-Out data structure</a:t>
            </a:r>
            <a:endParaRPr lang="en-GB" sz="3200" dirty="0">
              <a:latin typeface="Calibri Light" panose="020F0302020204030204" pitchFamily="34" charset="0"/>
            </a:endParaRPr>
          </a:p>
        </p:txBody>
      </p:sp>
      <p:sp>
        <p:nvSpPr>
          <p:cNvPr id="7" name="Rectangle 6"/>
          <p:cNvSpPr/>
          <p:nvPr/>
        </p:nvSpPr>
        <p:spPr>
          <a:xfrm>
            <a:off x="7392144"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name=‘bob’</a:t>
            </a:r>
            <a:endParaRPr lang="en-GB" dirty="0"/>
          </a:p>
        </p:txBody>
      </p:sp>
      <p:sp>
        <p:nvSpPr>
          <p:cNvPr id="8" name="Rectangle 7"/>
          <p:cNvSpPr/>
          <p:nvPr/>
        </p:nvSpPr>
        <p:spPr>
          <a:xfrm>
            <a:off x="5341223"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index=6</a:t>
            </a:r>
            <a:endParaRPr lang="en-GB" dirty="0"/>
          </a:p>
        </p:txBody>
      </p:sp>
      <p:sp>
        <p:nvSpPr>
          <p:cNvPr id="9" name="Rectangle 8"/>
          <p:cNvSpPr/>
          <p:nvPr/>
        </p:nvSpPr>
        <p:spPr>
          <a:xfrm>
            <a:off x="3261557" y="2998995"/>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[ 1, 2, 3, 6 ]</a:t>
            </a:r>
            <a:endParaRPr lang="en-GB" dirty="0"/>
          </a:p>
        </p:txBody>
      </p:sp>
      <p:sp>
        <p:nvSpPr>
          <p:cNvPr id="10" name="Rectangle 9"/>
          <p:cNvSpPr/>
          <p:nvPr/>
        </p:nvSpPr>
        <p:spPr>
          <a:xfrm>
            <a:off x="839416" y="2998995"/>
            <a:ext cx="1846077"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bill@msn.com</a:t>
            </a:r>
            <a:endParaRPr lang="en-GB" dirty="0"/>
          </a:p>
        </p:txBody>
      </p:sp>
    </p:spTree>
    <p:extLst>
      <p:ext uri="{BB962C8B-B14F-4D97-AF65-F5344CB8AC3E}">
        <p14:creationId xmlns:p14="http://schemas.microsoft.com/office/powerpoint/2010/main" val="87605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grpId="0" nodeType="afterEffect">
                                  <p:stCondLst>
                                    <p:cond delay="100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1000" fill="hold"/>
                                        <p:tgtEl>
                                          <p:spTgt spid="7"/>
                                        </p:tgtEl>
                                        <p:attrNameLst>
                                          <p:attrName>ppt_x</p:attrName>
                                        </p:attrNameLst>
                                      </p:cBhvr>
                                      <p:tavLst>
                                        <p:tav tm="0">
                                          <p:val>
                                            <p:strVal val="0-#ppt_w/2"/>
                                          </p:val>
                                        </p:tav>
                                        <p:tav tm="100000">
                                          <p:val>
                                            <p:strVal val="#ppt_x"/>
                                          </p:val>
                                        </p:tav>
                                      </p:tavLst>
                                    </p:anim>
                                    <p:anim calcmode="lin" valueType="num">
                                      <p:cBhvr additive="base">
                                        <p:cTn id="13" dur="10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3000"/>
                            </p:stCondLst>
                            <p:childTnLst>
                              <p:par>
                                <p:cTn id="15" presetID="2" presetClass="entr" presetSubtype="8" fill="hold" grpId="0" nodeType="afterEffect">
                                  <p:stCondLst>
                                    <p:cond delay="10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1000" fill="hold"/>
                                        <p:tgtEl>
                                          <p:spTgt spid="8"/>
                                        </p:tgtEl>
                                        <p:attrNameLst>
                                          <p:attrName>ppt_x</p:attrName>
                                        </p:attrNameLst>
                                      </p:cBhvr>
                                      <p:tavLst>
                                        <p:tav tm="0">
                                          <p:val>
                                            <p:strVal val="0-#ppt_w/2"/>
                                          </p:val>
                                        </p:tav>
                                        <p:tav tm="100000">
                                          <p:val>
                                            <p:strVal val="#ppt_x"/>
                                          </p:val>
                                        </p:tav>
                                      </p:tavLst>
                                    </p:anim>
                                    <p:anim calcmode="lin" valueType="num">
                                      <p:cBhvr additive="base">
                                        <p:cTn id="18" dur="10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5000"/>
                            </p:stCondLst>
                            <p:childTnLst>
                              <p:par>
                                <p:cTn id="20" presetID="2" presetClass="entr" presetSubtype="8" fill="hold" grpId="0" nodeType="afterEffect">
                                  <p:stCondLst>
                                    <p:cond delay="100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1000" fill="hold"/>
                                        <p:tgtEl>
                                          <p:spTgt spid="9"/>
                                        </p:tgtEl>
                                        <p:attrNameLst>
                                          <p:attrName>ppt_x</p:attrName>
                                        </p:attrNameLst>
                                      </p:cBhvr>
                                      <p:tavLst>
                                        <p:tav tm="0">
                                          <p:val>
                                            <p:strVal val="0-#ppt_w/2"/>
                                          </p:val>
                                        </p:tav>
                                        <p:tav tm="100000">
                                          <p:val>
                                            <p:strVal val="#ppt_x"/>
                                          </p:val>
                                        </p:tav>
                                      </p:tavLst>
                                    </p:anim>
                                    <p:anim calcmode="lin" valueType="num">
                                      <p:cBhvr additive="base">
                                        <p:cTn id="23" dur="1000" fill="hold"/>
                                        <p:tgtEl>
                                          <p:spTgt spid="9"/>
                                        </p:tgtEl>
                                        <p:attrNameLst>
                                          <p:attrName>ppt_y</p:attrName>
                                        </p:attrNameLst>
                                      </p:cBhvr>
                                      <p:tavLst>
                                        <p:tav tm="0">
                                          <p:val>
                                            <p:strVal val="#ppt_y"/>
                                          </p:val>
                                        </p:tav>
                                        <p:tav tm="100000">
                                          <p:val>
                                            <p:strVal val="#ppt_y"/>
                                          </p:val>
                                        </p:tav>
                                      </p:tavLst>
                                    </p:anim>
                                  </p:childTnLst>
                                </p:cTn>
                              </p:par>
                            </p:childTnLst>
                          </p:cTn>
                        </p:par>
                        <p:par>
                          <p:cTn id="24" fill="hold">
                            <p:stCondLst>
                              <p:cond delay="7000"/>
                            </p:stCondLst>
                            <p:childTnLst>
                              <p:par>
                                <p:cTn id="25" presetID="2" presetClass="entr" presetSubtype="8" fill="hold" grpId="0" nodeType="afterEffect">
                                  <p:stCondLst>
                                    <p:cond delay="10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1000" fill="hold"/>
                                        <p:tgtEl>
                                          <p:spTgt spid="10"/>
                                        </p:tgtEl>
                                        <p:attrNameLst>
                                          <p:attrName>ppt_x</p:attrName>
                                        </p:attrNameLst>
                                      </p:cBhvr>
                                      <p:tavLst>
                                        <p:tav tm="0">
                                          <p:val>
                                            <p:strVal val="0-#ppt_w/2"/>
                                          </p:val>
                                        </p:tav>
                                        <p:tav tm="100000">
                                          <p:val>
                                            <p:strVal val="#ppt_x"/>
                                          </p:val>
                                        </p:tav>
                                      </p:tavLst>
                                    </p:anim>
                                    <p:anim calcmode="lin" valueType="num">
                                      <p:cBhvr additive="base">
                                        <p:cTn id="28" dur="1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8" fill="hold" grpId="1" nodeType="clickEffect">
                                  <p:stCondLst>
                                    <p:cond delay="0"/>
                                  </p:stCondLst>
                                  <p:childTnLst>
                                    <p:anim calcmode="lin" valueType="num">
                                      <p:cBhvr additive="base">
                                        <p:cTn id="32" dur="1000"/>
                                        <p:tgtEl>
                                          <p:spTgt spid="10"/>
                                        </p:tgtEl>
                                        <p:attrNameLst>
                                          <p:attrName>ppt_x</p:attrName>
                                        </p:attrNameLst>
                                      </p:cBhvr>
                                      <p:tavLst>
                                        <p:tav tm="0">
                                          <p:val>
                                            <p:strVal val="ppt_x"/>
                                          </p:val>
                                        </p:tav>
                                        <p:tav tm="100000">
                                          <p:val>
                                            <p:strVal val="0-ppt_w/2"/>
                                          </p:val>
                                        </p:tav>
                                      </p:tavLst>
                                    </p:anim>
                                    <p:anim calcmode="lin" valueType="num">
                                      <p:cBhvr additive="base">
                                        <p:cTn id="33" dur="1000"/>
                                        <p:tgtEl>
                                          <p:spTgt spid="10"/>
                                        </p:tgtEl>
                                        <p:attrNameLst>
                                          <p:attrName>ppt_y</p:attrName>
                                        </p:attrNameLst>
                                      </p:cBhvr>
                                      <p:tavLst>
                                        <p:tav tm="0">
                                          <p:val>
                                            <p:strVal val="ppt_y"/>
                                          </p:val>
                                        </p:tav>
                                        <p:tav tm="100000">
                                          <p:val>
                                            <p:strVal val="ppt_y"/>
                                          </p:val>
                                        </p:tav>
                                      </p:tavLst>
                                    </p:anim>
                                    <p:set>
                                      <p:cBhvr>
                                        <p:cTn id="34" dur="1" fill="hold">
                                          <p:stCondLst>
                                            <p:cond delay="999"/>
                                          </p:stCondLst>
                                        </p:cTn>
                                        <p:tgtEl>
                                          <p:spTgt spid="10"/>
                                        </p:tgtEl>
                                        <p:attrNameLst>
                                          <p:attrName>style.visibility</p:attrName>
                                        </p:attrNameLst>
                                      </p:cBhvr>
                                      <p:to>
                                        <p:strVal val="hidden"/>
                                      </p:to>
                                    </p:set>
                                  </p:childTnLst>
                                </p:cTn>
                              </p:par>
                            </p:childTnLst>
                          </p:cTn>
                        </p:par>
                        <p:par>
                          <p:cTn id="35" fill="hold">
                            <p:stCondLst>
                              <p:cond delay="1000"/>
                            </p:stCondLst>
                            <p:childTnLst>
                              <p:par>
                                <p:cTn id="36" presetID="2" presetClass="exit" presetSubtype="8" fill="hold" grpId="1" nodeType="afterEffect">
                                  <p:stCondLst>
                                    <p:cond delay="0"/>
                                  </p:stCondLst>
                                  <p:childTnLst>
                                    <p:anim calcmode="lin" valueType="num">
                                      <p:cBhvr additive="base">
                                        <p:cTn id="37" dur="1000"/>
                                        <p:tgtEl>
                                          <p:spTgt spid="9"/>
                                        </p:tgtEl>
                                        <p:attrNameLst>
                                          <p:attrName>ppt_x</p:attrName>
                                        </p:attrNameLst>
                                      </p:cBhvr>
                                      <p:tavLst>
                                        <p:tav tm="0">
                                          <p:val>
                                            <p:strVal val="ppt_x"/>
                                          </p:val>
                                        </p:tav>
                                        <p:tav tm="100000">
                                          <p:val>
                                            <p:strVal val="0-ppt_w/2"/>
                                          </p:val>
                                        </p:tav>
                                      </p:tavLst>
                                    </p:anim>
                                    <p:anim calcmode="lin" valueType="num">
                                      <p:cBhvr additive="base">
                                        <p:cTn id="38" dur="1000"/>
                                        <p:tgtEl>
                                          <p:spTgt spid="9"/>
                                        </p:tgtEl>
                                        <p:attrNameLst>
                                          <p:attrName>ppt_y</p:attrName>
                                        </p:attrNameLst>
                                      </p:cBhvr>
                                      <p:tavLst>
                                        <p:tav tm="0">
                                          <p:val>
                                            <p:strVal val="ppt_y"/>
                                          </p:val>
                                        </p:tav>
                                        <p:tav tm="100000">
                                          <p:val>
                                            <p:strVal val="ppt_y"/>
                                          </p:val>
                                        </p:tav>
                                      </p:tavLst>
                                    </p:anim>
                                    <p:set>
                                      <p:cBhvr>
                                        <p:cTn id="39" dur="1" fill="hold">
                                          <p:stCondLst>
                                            <p:cond delay="999"/>
                                          </p:stCondLst>
                                        </p:cTn>
                                        <p:tgtEl>
                                          <p:spTgt spid="9"/>
                                        </p:tgtEl>
                                        <p:attrNameLst>
                                          <p:attrName>style.visibility</p:attrName>
                                        </p:attrNameLst>
                                      </p:cBhvr>
                                      <p:to>
                                        <p:strVal val="hidden"/>
                                      </p:to>
                                    </p:set>
                                  </p:childTnLst>
                                </p:cTn>
                              </p:par>
                            </p:childTnLst>
                          </p:cTn>
                        </p:par>
                        <p:par>
                          <p:cTn id="40" fill="hold">
                            <p:stCondLst>
                              <p:cond delay="2000"/>
                            </p:stCondLst>
                            <p:childTnLst>
                              <p:par>
                                <p:cTn id="41" presetID="2" presetClass="exit" presetSubtype="8" fill="hold" grpId="1" nodeType="afterEffect">
                                  <p:stCondLst>
                                    <p:cond delay="0"/>
                                  </p:stCondLst>
                                  <p:childTnLst>
                                    <p:anim calcmode="lin" valueType="num">
                                      <p:cBhvr additive="base">
                                        <p:cTn id="42" dur="1000"/>
                                        <p:tgtEl>
                                          <p:spTgt spid="8"/>
                                        </p:tgtEl>
                                        <p:attrNameLst>
                                          <p:attrName>ppt_x</p:attrName>
                                        </p:attrNameLst>
                                      </p:cBhvr>
                                      <p:tavLst>
                                        <p:tav tm="0">
                                          <p:val>
                                            <p:strVal val="ppt_x"/>
                                          </p:val>
                                        </p:tav>
                                        <p:tav tm="100000">
                                          <p:val>
                                            <p:strVal val="0-ppt_w/2"/>
                                          </p:val>
                                        </p:tav>
                                      </p:tavLst>
                                    </p:anim>
                                    <p:anim calcmode="lin" valueType="num">
                                      <p:cBhvr additive="base">
                                        <p:cTn id="43" dur="1000"/>
                                        <p:tgtEl>
                                          <p:spTgt spid="8"/>
                                        </p:tgtEl>
                                        <p:attrNameLst>
                                          <p:attrName>ppt_y</p:attrName>
                                        </p:attrNameLst>
                                      </p:cBhvr>
                                      <p:tavLst>
                                        <p:tav tm="0">
                                          <p:val>
                                            <p:strVal val="ppt_y"/>
                                          </p:val>
                                        </p:tav>
                                        <p:tav tm="100000">
                                          <p:val>
                                            <p:strVal val="ppt_y"/>
                                          </p:val>
                                        </p:tav>
                                      </p:tavLst>
                                    </p:anim>
                                    <p:set>
                                      <p:cBhvr>
                                        <p:cTn id="44" dur="1" fill="hold">
                                          <p:stCondLst>
                                            <p:cond delay="999"/>
                                          </p:stCondLst>
                                        </p:cTn>
                                        <p:tgtEl>
                                          <p:spTgt spid="8"/>
                                        </p:tgtEl>
                                        <p:attrNameLst>
                                          <p:attrName>style.visibility</p:attrName>
                                        </p:attrNameLst>
                                      </p:cBhvr>
                                      <p:to>
                                        <p:strVal val="hidden"/>
                                      </p:to>
                                    </p:set>
                                  </p:childTnLst>
                                </p:cTn>
                              </p:par>
                            </p:childTnLst>
                          </p:cTn>
                        </p:par>
                        <p:par>
                          <p:cTn id="45" fill="hold">
                            <p:stCondLst>
                              <p:cond delay="3000"/>
                            </p:stCondLst>
                            <p:childTnLst>
                              <p:par>
                                <p:cTn id="46" presetID="2" presetClass="exit" presetSubtype="8" fill="hold" grpId="1" nodeType="afterEffect">
                                  <p:stCondLst>
                                    <p:cond delay="0"/>
                                  </p:stCondLst>
                                  <p:childTnLst>
                                    <p:anim calcmode="lin" valueType="num">
                                      <p:cBhvr additive="base">
                                        <p:cTn id="47" dur="1000"/>
                                        <p:tgtEl>
                                          <p:spTgt spid="7"/>
                                        </p:tgtEl>
                                        <p:attrNameLst>
                                          <p:attrName>ppt_x</p:attrName>
                                        </p:attrNameLst>
                                      </p:cBhvr>
                                      <p:tavLst>
                                        <p:tav tm="0">
                                          <p:val>
                                            <p:strVal val="ppt_x"/>
                                          </p:val>
                                        </p:tav>
                                        <p:tav tm="100000">
                                          <p:val>
                                            <p:strVal val="0-ppt_w/2"/>
                                          </p:val>
                                        </p:tav>
                                      </p:tavLst>
                                    </p:anim>
                                    <p:anim calcmode="lin" valueType="num">
                                      <p:cBhvr additive="base">
                                        <p:cTn id="48" dur="1000"/>
                                        <p:tgtEl>
                                          <p:spTgt spid="7"/>
                                        </p:tgtEl>
                                        <p:attrNameLst>
                                          <p:attrName>ppt_y</p:attrName>
                                        </p:attrNameLst>
                                      </p:cBhvr>
                                      <p:tavLst>
                                        <p:tav tm="0">
                                          <p:val>
                                            <p:strVal val="ppt_y"/>
                                          </p:val>
                                        </p:tav>
                                        <p:tav tm="100000">
                                          <p:val>
                                            <p:strVal val="ppt_y"/>
                                          </p:val>
                                        </p:tav>
                                      </p:tavLst>
                                    </p:anim>
                                    <p:set>
                                      <p:cBhvr>
                                        <p:cTn id="49" dur="1" fill="hold">
                                          <p:stCondLst>
                                            <p:cond delay="999"/>
                                          </p:stCondLst>
                                        </p:cTn>
                                        <p:tgtEl>
                                          <p:spTgt spid="7"/>
                                        </p:tgtEl>
                                        <p:attrNameLst>
                                          <p:attrName>style.visibility</p:attrName>
                                        </p:attrNameLst>
                                      </p:cBhvr>
                                      <p:to>
                                        <p:strVal val="hidden"/>
                                      </p:to>
                                    </p:set>
                                  </p:childTnLst>
                                </p:cTn>
                              </p:par>
                            </p:childTnLst>
                          </p:cTn>
                        </p:par>
                        <p:par>
                          <p:cTn id="50" fill="hold">
                            <p:stCondLst>
                              <p:cond delay="4000"/>
                            </p:stCondLst>
                            <p:childTnLst>
                              <p:par>
                                <p:cTn id="51" presetID="2" presetClass="exit" presetSubtype="8" fill="hold" grpId="1" nodeType="afterEffect">
                                  <p:stCondLst>
                                    <p:cond delay="0"/>
                                  </p:stCondLst>
                                  <p:childTnLst>
                                    <p:anim calcmode="lin" valueType="num">
                                      <p:cBhvr additive="base">
                                        <p:cTn id="52" dur="1000"/>
                                        <p:tgtEl>
                                          <p:spTgt spid="5"/>
                                        </p:tgtEl>
                                        <p:attrNameLst>
                                          <p:attrName>ppt_x</p:attrName>
                                        </p:attrNameLst>
                                      </p:cBhvr>
                                      <p:tavLst>
                                        <p:tav tm="0">
                                          <p:val>
                                            <p:strVal val="ppt_x"/>
                                          </p:val>
                                        </p:tav>
                                        <p:tav tm="100000">
                                          <p:val>
                                            <p:strVal val="0-ppt_w/2"/>
                                          </p:val>
                                        </p:tav>
                                      </p:tavLst>
                                    </p:anim>
                                    <p:anim calcmode="lin" valueType="num">
                                      <p:cBhvr additive="base">
                                        <p:cTn id="53" dur="1000"/>
                                        <p:tgtEl>
                                          <p:spTgt spid="5"/>
                                        </p:tgtEl>
                                        <p:attrNameLst>
                                          <p:attrName>ppt_y</p:attrName>
                                        </p:attrNameLst>
                                      </p:cBhvr>
                                      <p:tavLst>
                                        <p:tav tm="0">
                                          <p:val>
                                            <p:strVal val="ppt_y"/>
                                          </p:val>
                                        </p:tav>
                                        <p:tav tm="100000">
                                          <p:val>
                                            <p:strVal val="ppt_y"/>
                                          </p:val>
                                        </p:tav>
                                      </p:tavLst>
                                    </p:anim>
                                    <p:set>
                                      <p:cBhvr>
                                        <p:cTn id="54"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2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Heap</a:t>
            </a:r>
          </a:p>
          <a:p>
            <a:pPr lvl="1"/>
            <a:r>
              <a:rPr lang="en-US" dirty="0" smtClean="0"/>
              <a:t>What is the Heap?</a:t>
            </a:r>
          </a:p>
          <a:p>
            <a:pPr lvl="2"/>
            <a:r>
              <a:rPr lang="en-US" dirty="0" smtClean="0"/>
              <a:t>A region of memory for longer term storage</a:t>
            </a:r>
          </a:p>
          <a:p>
            <a:pPr lvl="2"/>
            <a:r>
              <a:rPr lang="en-US" dirty="0" smtClean="0"/>
              <a:t>Not automatically managed so is less efficient</a:t>
            </a:r>
          </a:p>
          <a:p>
            <a:pPr lvl="3"/>
            <a:r>
              <a:rPr lang="en-US" dirty="0" smtClean="0"/>
              <a:t>Memory can become fragmented over time</a:t>
            </a:r>
          </a:p>
          <a:p>
            <a:pPr lvl="2"/>
            <a:r>
              <a:rPr lang="en-US" dirty="0" smtClean="0"/>
              <a:t>More space available than stack</a:t>
            </a:r>
          </a:p>
          <a:p>
            <a:pPr lvl="2"/>
            <a:r>
              <a:rPr lang="en-US" dirty="0" smtClean="0"/>
              <a:t>Can cause memory leaks if not managed correctly</a:t>
            </a:r>
          </a:p>
          <a:p>
            <a:pPr lvl="3"/>
            <a:r>
              <a:rPr lang="en-US" dirty="0" smtClean="0"/>
              <a:t>Allocated memory that has not been released remains allocated</a:t>
            </a:r>
          </a:p>
          <a:p>
            <a:pPr lvl="2"/>
            <a:r>
              <a:rPr lang="en-US" dirty="0" smtClean="0"/>
              <a:t>Slower than stack</a:t>
            </a:r>
          </a:p>
          <a:p>
            <a:pPr marL="0" indent="0">
              <a:buNone/>
            </a:pPr>
            <a:endParaRPr lang="en-US" dirty="0"/>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526012500"/>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Software Engineering:</a:t>
            </a:r>
            <a:r>
              <a:rPr lang="en-US" dirty="0" smtClean="0"/>
              <a:t> Developing in a Team</a:t>
            </a:r>
            <a:endParaRPr lang="en-US" dirty="0"/>
          </a:p>
        </p:txBody>
      </p:sp>
    </p:spTree>
    <p:extLst>
      <p:ext uri="{BB962C8B-B14F-4D97-AF65-F5344CB8AC3E}">
        <p14:creationId xmlns:p14="http://schemas.microsoft.com/office/powerpoint/2010/main" val="321989896"/>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Software Development Lifecycles</a:t>
            </a:r>
            <a:endParaRPr lang="en-US" dirty="0"/>
          </a:p>
        </p:txBody>
      </p:sp>
    </p:spTree>
    <p:extLst>
      <p:ext uri="{BB962C8B-B14F-4D97-AF65-F5344CB8AC3E}">
        <p14:creationId xmlns:p14="http://schemas.microsoft.com/office/powerpoint/2010/main" val="895972815"/>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Linear and sequential</a:t>
            </a:r>
          </a:p>
          <a:p>
            <a:pPr lvl="1"/>
            <a:r>
              <a:rPr lang="en-US" dirty="0" smtClean="0"/>
              <a:t>Each phase must be completed before the next commences</a:t>
            </a:r>
          </a:p>
          <a:p>
            <a:pPr lvl="1"/>
            <a:r>
              <a:rPr lang="en-US" dirty="0" smtClean="0"/>
              <a:t>Testing starts only when development is complete</a:t>
            </a:r>
          </a:p>
          <a:p>
            <a:pPr lvl="1"/>
            <a:r>
              <a:rPr lang="en-US" dirty="0" smtClean="0"/>
              <a:t>Simple and easy to understand and use</a:t>
            </a:r>
          </a:p>
          <a:p>
            <a:pPr lvl="1"/>
            <a:r>
              <a:rPr lang="en-US" dirty="0" smtClean="0"/>
              <a:t>Easy to manage due to the rigidity of the model</a:t>
            </a:r>
          </a:p>
          <a:p>
            <a:pPr marL="457200" lvl="1" indent="0">
              <a:buNone/>
            </a:pP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454057374"/>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Good for small projects</a:t>
            </a:r>
          </a:p>
          <a:p>
            <a:pPr lvl="1"/>
            <a:r>
              <a:rPr lang="en-US" dirty="0" smtClean="0"/>
              <a:t>Once testing has begun, difficult to go back</a:t>
            </a:r>
          </a:p>
          <a:p>
            <a:pPr lvl="1"/>
            <a:r>
              <a:rPr lang="en-US" dirty="0" smtClean="0"/>
              <a:t>No working software produced until late in the lifecycle</a:t>
            </a:r>
          </a:p>
          <a:p>
            <a:pPr lvl="1"/>
            <a:r>
              <a:rPr lang="en-US" dirty="0" smtClean="0"/>
              <a:t>High amounts of risk and uncertainty</a:t>
            </a:r>
          </a:p>
          <a:p>
            <a:pPr lvl="1"/>
            <a:r>
              <a:rPr lang="en-US" dirty="0" smtClean="0"/>
              <a:t>Not good for complex projects, or projects where requirements are likely to change</a:t>
            </a:r>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767271821"/>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Fountain</a:t>
            </a:r>
          </a:p>
          <a:p>
            <a:pPr lvl="1"/>
            <a:r>
              <a:rPr lang="en-US" dirty="0" smtClean="0"/>
              <a:t>Improvement of the Waterfall method</a:t>
            </a:r>
          </a:p>
          <a:p>
            <a:pPr lvl="1"/>
            <a:r>
              <a:rPr lang="en-US" dirty="0" smtClean="0"/>
              <a:t>More suited to object-oriented development</a:t>
            </a:r>
          </a:p>
          <a:p>
            <a:pPr lvl="1"/>
            <a:r>
              <a:rPr lang="en-US" dirty="0" smtClean="0"/>
              <a:t>Stages are performed in cycles</a:t>
            </a:r>
          </a:p>
          <a:p>
            <a:pPr lvl="1"/>
            <a:r>
              <a:rPr lang="en-US" dirty="0" smtClean="0"/>
              <a:t>Some stages cannot be started before others</a:t>
            </a:r>
          </a:p>
          <a:p>
            <a:pPr lvl="1"/>
            <a:r>
              <a:rPr lang="en-US" dirty="0" smtClean="0"/>
              <a:t>Development can be more responsive to changes</a:t>
            </a:r>
          </a:p>
          <a:p>
            <a:pPr lvl="1"/>
            <a:endParaRPr lang="en-US" dirty="0" smtClean="0"/>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8814009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US" dirty="0" smtClean="0"/>
              <a:t>Has 4 phases</a:t>
            </a:r>
          </a:p>
          <a:p>
            <a:pPr lvl="2"/>
            <a:r>
              <a:rPr lang="en-GB" dirty="0" smtClean="0"/>
              <a:t>Planning</a:t>
            </a:r>
          </a:p>
          <a:p>
            <a:pPr lvl="2"/>
            <a:r>
              <a:rPr lang="en-GB" dirty="0" smtClean="0"/>
              <a:t>Risk Analysis</a:t>
            </a:r>
          </a:p>
          <a:p>
            <a:pPr lvl="2"/>
            <a:r>
              <a:rPr lang="en-GB" dirty="0" smtClean="0"/>
              <a:t>Engineering </a:t>
            </a:r>
          </a:p>
          <a:p>
            <a:pPr lvl="2"/>
            <a:r>
              <a:rPr lang="en-GB" dirty="0" smtClean="0"/>
              <a:t>Evaluation</a:t>
            </a:r>
          </a:p>
          <a:p>
            <a:pPr lvl="1"/>
            <a:r>
              <a:rPr lang="en-GB" dirty="0" smtClean="0"/>
              <a:t>Each phase repeatedly iterated allowing flexibility</a:t>
            </a:r>
          </a:p>
          <a:p>
            <a:pPr lvl="1"/>
            <a:r>
              <a:rPr lang="en-GB" dirty="0"/>
              <a:t>High amount of risk </a:t>
            </a:r>
            <a:r>
              <a:rPr lang="en-GB" dirty="0" smtClean="0"/>
              <a:t>analysis</a:t>
            </a: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58397994"/>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GB" dirty="0" smtClean="0"/>
              <a:t>Good for large and complex projects</a:t>
            </a:r>
          </a:p>
          <a:p>
            <a:pPr lvl="1"/>
            <a:r>
              <a:rPr lang="en-GB" dirty="0" smtClean="0"/>
              <a:t>Software produced early in the lifecycle</a:t>
            </a:r>
          </a:p>
          <a:p>
            <a:pPr lvl="1"/>
            <a:r>
              <a:rPr lang="en-GB" dirty="0" smtClean="0"/>
              <a:t>Can be costly to use</a:t>
            </a:r>
          </a:p>
          <a:p>
            <a:pPr lvl="1"/>
            <a:r>
              <a:rPr lang="en-GB" dirty="0" smtClean="0"/>
              <a:t>Risk Analysis phase is critical to success</a:t>
            </a:r>
          </a:p>
          <a:p>
            <a:pPr lvl="1"/>
            <a:r>
              <a:rPr lang="en-GB" dirty="0" smtClean="0"/>
              <a:t>Doesn’t work well for small projects</a:t>
            </a:r>
            <a:endParaRPr lang="en-GB" dirty="0"/>
          </a:p>
          <a:p>
            <a:pPr lvl="1"/>
            <a:endParaRPr lang="en-GB" dirty="0" smtClean="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994166165"/>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smtClean="0"/>
              <a:t>Software developed in rapid cycles</a:t>
            </a:r>
          </a:p>
          <a:p>
            <a:pPr lvl="1"/>
            <a:r>
              <a:rPr lang="en-US" dirty="0" smtClean="0"/>
              <a:t>Frequent small releases building on previous functionality</a:t>
            </a:r>
          </a:p>
          <a:p>
            <a:pPr lvl="1"/>
            <a:r>
              <a:rPr lang="en-US" dirty="0" smtClean="0"/>
              <a:t>Each release thoroughly tested</a:t>
            </a:r>
          </a:p>
          <a:p>
            <a:pPr lvl="1"/>
            <a:r>
              <a:rPr lang="en-US" dirty="0" smtClean="0"/>
              <a:t>Good for customer satisfaction</a:t>
            </a:r>
          </a:p>
          <a:p>
            <a:pPr lvl="1"/>
            <a:r>
              <a:rPr lang="en-US" dirty="0" smtClean="0"/>
              <a:t>Close cooperation between customers, business and developers</a:t>
            </a:r>
          </a:p>
          <a:p>
            <a:pPr lvl="1"/>
            <a:r>
              <a:rPr lang="en-US" dirty="0" smtClean="0"/>
              <a:t>Responds quickly to changes</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423226749"/>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a:t>Developers work </a:t>
            </a:r>
            <a:r>
              <a:rPr lang="en-US" dirty="0" smtClean="0"/>
              <a:t>collaboratively</a:t>
            </a:r>
          </a:p>
          <a:p>
            <a:pPr lvl="1"/>
            <a:r>
              <a:rPr lang="en-US" dirty="0" smtClean="0"/>
              <a:t>Decisions </a:t>
            </a:r>
            <a:r>
              <a:rPr lang="en-US" dirty="0"/>
              <a:t>often taken by </a:t>
            </a:r>
            <a:r>
              <a:rPr lang="en-US" dirty="0" smtClean="0"/>
              <a:t>team</a:t>
            </a:r>
            <a:endParaRPr lang="en-US" dirty="0"/>
          </a:p>
          <a:p>
            <a:pPr lvl="1"/>
            <a:r>
              <a:rPr lang="en-US" dirty="0"/>
              <a:t>Aims to build self-managing </a:t>
            </a:r>
            <a:r>
              <a:rPr lang="en-US" dirty="0" smtClean="0"/>
              <a:t>teams</a:t>
            </a:r>
            <a:endParaRPr lang="en-US" dirty="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957861020"/>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smtClean="0"/>
              <a:t>Difficult to assess effort required to produce larger deliverables</a:t>
            </a:r>
          </a:p>
          <a:p>
            <a:pPr lvl="1"/>
            <a:r>
              <a:rPr lang="en-US" dirty="0" smtClean="0"/>
              <a:t>Project can go off-track easily</a:t>
            </a:r>
          </a:p>
          <a:p>
            <a:pPr lvl="1"/>
            <a:r>
              <a:rPr lang="en-US" dirty="0" smtClean="0"/>
              <a:t>Can be hard for new programmers</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1345162777"/>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Developing Collaboratively </a:t>
            </a:r>
            <a:endParaRPr lang="en-US" dirty="0"/>
          </a:p>
        </p:txBody>
      </p:sp>
    </p:spTree>
    <p:extLst>
      <p:ext uri="{BB962C8B-B14F-4D97-AF65-F5344CB8AC3E}">
        <p14:creationId xmlns:p14="http://schemas.microsoft.com/office/powerpoint/2010/main" val="1592538738"/>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When several developers are working on the same project, code must be available to all</a:t>
            </a:r>
          </a:p>
          <a:p>
            <a:pPr lvl="1"/>
            <a:r>
              <a:rPr lang="en-US" dirty="0" smtClean="0"/>
              <a:t>Important to ensure code is not overwritten or lost</a:t>
            </a:r>
          </a:p>
          <a:p>
            <a:pPr lvl="1"/>
            <a:r>
              <a:rPr lang="en-US" dirty="0" smtClean="0"/>
              <a:t>Also to track changes to code so that errors can be identified and reverted if necessary</a:t>
            </a:r>
          </a:p>
          <a:p>
            <a:pPr lvl="1"/>
            <a:r>
              <a:rPr lang="en-US" dirty="0" smtClean="0"/>
              <a:t>Version Control Software (VCS) used to provide a central code repository</a:t>
            </a:r>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08256449"/>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5" name="Rectangle 4"/>
          <p:cNvSpPr/>
          <p:nvPr/>
        </p:nvSpPr>
        <p:spPr>
          <a:xfrm>
            <a:off x="182256" y="1484782"/>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
        <p:nvSpPr>
          <p:cNvPr id="6" name="Rectangle 5"/>
          <p:cNvSpPr/>
          <p:nvPr/>
        </p:nvSpPr>
        <p:spPr>
          <a:xfrm>
            <a:off x="4191359" y="1484783"/>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8" name="Rectangle 7"/>
          <p:cNvSpPr/>
          <p:nvPr/>
        </p:nvSpPr>
        <p:spPr>
          <a:xfrm>
            <a:off x="8186322" y="1484782"/>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7" name="Rectangle 6"/>
          <p:cNvSpPr/>
          <p:nvPr/>
        </p:nvSpPr>
        <p:spPr>
          <a:xfrm>
            <a:off x="8182877" y="1484782"/>
            <a:ext cx="3830216" cy="4555093"/>
          </a:xfrm>
          <a:prstGeom prst="rect">
            <a:avLst/>
          </a:prstGeom>
          <a:noFill/>
          <a:ln w="28575">
            <a:solidFill>
              <a:srgbClr val="008000"/>
            </a:solidFill>
          </a:ln>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91252201"/>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Various applications available</a:t>
            </a:r>
          </a:p>
          <a:p>
            <a:pPr lvl="2"/>
            <a:r>
              <a:rPr lang="en-US" dirty="0" smtClean="0"/>
              <a:t>Subversion</a:t>
            </a:r>
          </a:p>
          <a:p>
            <a:pPr lvl="2"/>
            <a:r>
              <a:rPr lang="en-US" dirty="0" smtClean="0"/>
              <a:t>Mercurial</a:t>
            </a:r>
          </a:p>
          <a:p>
            <a:pPr lvl="2"/>
            <a:r>
              <a:rPr lang="en-US" dirty="0" err="1" smtClean="0"/>
              <a:t>Git</a:t>
            </a:r>
            <a:endParaRPr lang="en-US" dirty="0" smtClean="0"/>
          </a:p>
          <a:p>
            <a:pPr lvl="1"/>
            <a:r>
              <a:rPr lang="en-US" dirty="0" smtClean="0"/>
              <a:t>Cloud hosting available</a:t>
            </a:r>
          </a:p>
          <a:p>
            <a:pPr lvl="2"/>
            <a:r>
              <a:rPr lang="en-US" dirty="0" err="1" smtClean="0"/>
              <a:t>Github</a:t>
            </a:r>
            <a:endParaRPr lang="en-US" dirty="0" smtClean="0"/>
          </a:p>
          <a:p>
            <a:pPr lvl="2"/>
            <a:r>
              <a:rPr lang="en-US" dirty="0" err="1" smtClean="0"/>
              <a:t>Bitbucket</a:t>
            </a:r>
            <a:endParaRPr lang="en-US" dirty="0" smtClean="0"/>
          </a:p>
          <a:p>
            <a:pPr lvl="2"/>
            <a:r>
              <a:rPr lang="en-US" dirty="0" err="1" smtClean="0"/>
              <a:t>Cloudforge</a:t>
            </a:r>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54230502"/>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Communication</a:t>
            </a:r>
          </a:p>
          <a:p>
            <a:pPr lvl="1"/>
            <a:r>
              <a:rPr lang="en-US" dirty="0" smtClean="0"/>
              <a:t>Crucial when working with other developers</a:t>
            </a:r>
          </a:p>
          <a:p>
            <a:pPr lvl="1"/>
            <a:r>
              <a:rPr lang="en-US" dirty="0" smtClean="0"/>
              <a:t>Frequent short progress reports</a:t>
            </a:r>
          </a:p>
          <a:p>
            <a:pPr lvl="1"/>
            <a:r>
              <a:rPr lang="en-US" dirty="0" smtClean="0"/>
              <a:t>Clear communication with testers</a:t>
            </a:r>
          </a:p>
          <a:p>
            <a:pPr lvl="1"/>
            <a:r>
              <a:rPr lang="en-US" dirty="0" smtClean="0"/>
              <a:t>“This is not a discipline that rewards ambiguity”</a:t>
            </a:r>
          </a:p>
          <a:p>
            <a:pPr lvl="1"/>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4266202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Design</a:t>
            </a:r>
          </a:p>
          <a:p>
            <a:pPr lvl="1"/>
            <a:r>
              <a:rPr lang="en-US" dirty="0" smtClean="0"/>
              <a:t>Design first, code later</a:t>
            </a:r>
          </a:p>
          <a:p>
            <a:pPr lvl="1"/>
            <a:r>
              <a:rPr lang="en-US" dirty="0" smtClean="0"/>
              <a:t>Compartmentalize</a:t>
            </a:r>
          </a:p>
          <a:p>
            <a:pPr lvl="1"/>
            <a:r>
              <a:rPr lang="en-US" dirty="0" smtClean="0"/>
              <a:t>Draw your designs</a:t>
            </a:r>
          </a:p>
          <a:p>
            <a:pPr lvl="1"/>
            <a:r>
              <a:rPr lang="en-US" dirty="0" smtClean="0"/>
              <a:t>Don’t code for ‘what-ifs’</a:t>
            </a:r>
          </a:p>
          <a:p>
            <a:pPr lvl="1"/>
            <a:r>
              <a:rPr lang="en-US" dirty="0" smtClean="0"/>
              <a:t>Get your data models right</a:t>
            </a:r>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3920647733"/>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441" t="8400" b="16001"/>
          <a:stretch/>
        </p:blipFill>
        <p:spPr>
          <a:xfrm>
            <a:off x="1775520" y="1412776"/>
            <a:ext cx="3384376" cy="4504744"/>
          </a:xfrm>
          <a:prstGeom prst="rect">
            <a:avLst/>
          </a:prstGeom>
        </p:spPr>
      </p:pic>
      <p:sp>
        <p:nvSpPr>
          <p:cNvPr id="7" name="TextBox 6"/>
          <p:cNvSpPr txBox="1"/>
          <p:nvPr/>
        </p:nvSpPr>
        <p:spPr>
          <a:xfrm>
            <a:off x="1775520" y="5917520"/>
            <a:ext cx="3384376" cy="261610"/>
          </a:xfrm>
          <a:prstGeom prst="rect">
            <a:avLst/>
          </a:prstGeom>
          <a:noFill/>
        </p:spPr>
        <p:txBody>
          <a:bodyPr wrap="square" rtlCol="0">
            <a:spAutoFit/>
          </a:bodyPr>
          <a:lstStyle/>
          <a:p>
            <a:r>
              <a:rPr lang="en-GB" sz="1100" dirty="0" smtClean="0"/>
              <a:t>Visual representations help us design good code</a:t>
            </a:r>
            <a:endParaRPr lang="en-GB" sz="1100" dirty="0"/>
          </a:p>
        </p:txBody>
      </p:sp>
      <p:sp>
        <p:nvSpPr>
          <p:cNvPr id="12" name="Rectangle 11"/>
          <p:cNvSpPr>
            <a:spLocks noChangeArrowheads="1"/>
          </p:cNvSpPr>
          <p:nvPr/>
        </p:nvSpPr>
        <p:spPr bwMode="auto">
          <a:xfrm>
            <a:off x="6023992" y="1472240"/>
            <a:ext cx="5423280" cy="43858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widthRight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heightBottom</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$.each(node,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(j,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y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n.__data__.py;</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yy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&lt;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xx;</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else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n.childNodes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(index, child)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child.nodeName.toLowerCase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"text"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child.id;</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vis.select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(id).node().</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getComputedTextLength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false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width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&gt; width){</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width;</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906712"/>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12" name="Rectangle 11"/>
          <p:cNvSpPr>
            <a:spLocks noChangeArrowheads="1"/>
          </p:cNvSpPr>
          <p:nvPr/>
        </p:nvSpPr>
        <p:spPr bwMode="auto">
          <a:xfrm>
            <a:off x="839416" y="1628800"/>
            <a:ext cx="9433048" cy="43858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widthRight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heightBottom</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$.each(node,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(j,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y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n.__data__.py;</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yy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&lt;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xx;</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else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n.childNodes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(index, child)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child.nodeName.toLowerCase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"text"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child.id;</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vis.select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(id).node().</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getComputedTextLength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false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width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&gt; width){</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width;</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0233214"/>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12" name="Rectangle 11"/>
          <p:cNvSpPr>
            <a:spLocks noChangeArrowheads="1"/>
          </p:cNvSpPr>
          <p:nvPr/>
        </p:nvSpPr>
        <p:spPr bwMode="auto">
          <a:xfrm>
            <a:off x="6023992" y="3480482"/>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911424" y="1518406"/>
            <a:ext cx="10441160" cy="46628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//Calculate the pixel value of the top and left positions</a:t>
            </a:r>
            <a:r>
              <a:rPr kumimoji="0" lang="en-US" sz="900" b="0" i="1" u="none" strike="noStrike" cap="none" normalizeH="0" dirty="0" smtClean="0">
                <a:ln>
                  <a:noFill/>
                </a:ln>
                <a:solidFill>
                  <a:srgbClr val="808080"/>
                </a:solidFill>
                <a:effectLst/>
                <a:latin typeface="Courier New" panose="02070309020205020404" pitchFamily="49" charset="0"/>
                <a:cs typeface="Courier New" panose="02070309020205020404" pitchFamily="49" charset="0"/>
              </a:rPr>
              <a:t> </a:t>
            </a: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from the CSS class supplied by the server</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top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left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//Compare with the layout range defaults and increase them to </a:t>
            </a:r>
            <a:r>
              <a:rPr kumimoji="0" lang="en-US" sz="9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accomodate</a:t>
            </a: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new widget space if required, always leaving space for one more 1x1 widget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//Possibly consider increasing this to 2x2</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top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top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left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PGI.layoutMaxLeft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left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top.toString</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px</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left.toString</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px</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//Set the position of the widget</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css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css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//Try to discover if we have any existing drag handlers and destroy them before we add a new handler with the updated bounds</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"destroy"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//Setup the drag and resize handlers</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layoutOptions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).resizable(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resizeOptions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//And the title edit handler</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).find(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"h4 .title"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).editable(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PGI.Utils.widgetDoubleClickEdit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editableOptions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8037243"/>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Visibility</a:t>
            </a:r>
          </a:p>
          <a:p>
            <a:pPr lvl="1"/>
            <a:r>
              <a:rPr lang="en-US" dirty="0" smtClean="0"/>
              <a:t>Commit code often</a:t>
            </a:r>
          </a:p>
          <a:p>
            <a:pPr lvl="1"/>
            <a:r>
              <a:rPr lang="en-US" dirty="0" smtClean="0"/>
              <a:t>Keep code clear, correctly formatted and documented</a:t>
            </a:r>
          </a:p>
          <a:p>
            <a:pPr lvl="1"/>
            <a:r>
              <a:rPr lang="en-US" dirty="0" smtClean="0"/>
              <a:t>Regular code review helps ensure code quality</a:t>
            </a:r>
          </a:p>
          <a:p>
            <a:pPr lvl="1"/>
            <a:r>
              <a:rPr lang="en-US" dirty="0" smtClean="0"/>
              <a:t>Nobody likes ugly code</a:t>
            </a:r>
          </a:p>
          <a:p>
            <a:pPr marL="457200" lvl="1" indent="0">
              <a:buNone/>
            </a:pP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655805739"/>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Developing Collaboratively</a:t>
            </a:r>
          </a:p>
        </p:txBody>
      </p:sp>
      <p:sp>
        <p:nvSpPr>
          <p:cNvPr id="5" name="Rectangle 4"/>
          <p:cNvSpPr/>
          <p:nvPr/>
        </p:nvSpPr>
        <p:spPr>
          <a:xfrm>
            <a:off x="609600" y="1700808"/>
            <a:ext cx="10881708"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err="1">
                <a:solidFill>
                  <a:srgbClr val="0000FF"/>
                </a:solidFill>
                <a:highlight>
                  <a:srgbClr val="FFFFFF"/>
                </a:highlight>
                <a:latin typeface="Courier New" panose="02070309020205020404" pitchFamily="49" charset="0"/>
              </a:rPr>
              <a:t>def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c</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3)</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nr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        f()</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input()</a:t>
            </a:r>
          </a:p>
          <a:p>
            <a:r>
              <a:rPr lang="en-GB" sz="1200" dirty="0">
                <a:solidFill>
                  <a:srgbClr val="000000"/>
                </a:solidFill>
                <a:highlight>
                  <a:srgbClr val="FFFFFF"/>
                </a:highlight>
                <a:latin typeface="Courier New" panose="02070309020205020404" pitchFamily="49" charset="0"/>
              </a:rPr>
              <a:t>f()</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a:t>
            </a:r>
          </a:p>
        </p:txBody>
      </p:sp>
      <p:sp>
        <p:nvSpPr>
          <p:cNvPr id="4" name="Content Placeholder 3"/>
          <p:cNvSpPr>
            <a:spLocks noGrp="1"/>
          </p:cNvSpPr>
          <p:nvPr>
            <p:ph idx="1"/>
          </p:nvPr>
        </p:nvSpPr>
        <p:spPr>
          <a:xfrm>
            <a:off x="609600" y="4869160"/>
            <a:ext cx="10881708" cy="1401019"/>
          </a:xfrm>
        </p:spPr>
        <p:txBody>
          <a:bodyPr>
            <a:normAutofit/>
          </a:bodyPr>
          <a:lstStyle/>
          <a:p>
            <a:endParaRPr lang="en-US" dirty="0" smtClean="0">
              <a:solidFill>
                <a:srgbClr val="FF0000"/>
              </a:solidFill>
            </a:endParaRPr>
          </a:p>
          <a:p>
            <a:pPr marL="457200" lvl="1" indent="0">
              <a:buNone/>
            </a:pPr>
            <a:endParaRPr lang="en-US" dirty="0" smtClean="0"/>
          </a:p>
          <a:p>
            <a:pPr lvl="1"/>
            <a:endParaRPr lang="en-US" dirty="0" smtClean="0"/>
          </a:p>
          <a:p>
            <a:pPr lvl="1"/>
            <a:endParaRPr lang="en-US" dirty="0"/>
          </a:p>
        </p:txBody>
      </p:sp>
      <p:sp>
        <p:nvSpPr>
          <p:cNvPr id="6" name="Content Placeholder 3"/>
          <p:cNvSpPr txBox="1">
            <a:spLocks/>
          </p:cNvSpPr>
          <p:nvPr/>
        </p:nvSpPr>
        <p:spPr>
          <a:xfrm>
            <a:off x="609601" y="4867937"/>
            <a:ext cx="10881708" cy="1257004"/>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What is the purpose of this function?</a:t>
            </a:r>
          </a:p>
          <a:p>
            <a:pPr lvl="1"/>
            <a:endParaRPr lang="en-US" dirty="0" smtClean="0"/>
          </a:p>
          <a:p>
            <a:pPr lvl="1"/>
            <a:endParaRPr lang="en-US" dirty="0"/>
          </a:p>
        </p:txBody>
      </p:sp>
    </p:spTree>
    <p:extLst>
      <p:ext uri="{BB962C8B-B14F-4D97-AF65-F5344CB8AC3E}">
        <p14:creationId xmlns:p14="http://schemas.microsoft.com/office/powerpoint/2010/main" val="3177553616"/>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020863968"/>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2" name="Content Placeholder 1"/>
          <p:cNvSpPr>
            <a:spLocks noGrp="1"/>
          </p:cNvSpPr>
          <p:nvPr>
            <p:ph idx="1"/>
          </p:nvPr>
        </p:nvSpPr>
        <p:spPr/>
        <p:txBody>
          <a:bodyPr/>
          <a:lstStyle/>
          <a:p>
            <a:r>
              <a:rPr lang="en-GB" dirty="0" smtClean="0"/>
              <a:t>Have a standard and stick to it</a:t>
            </a:r>
          </a:p>
          <a:p>
            <a:r>
              <a:rPr lang="en-GB" dirty="0" smtClean="0"/>
              <a:t>Name variables and functions sensibly</a:t>
            </a:r>
          </a:p>
          <a:p>
            <a:r>
              <a:rPr lang="en-GB" dirty="0" smtClean="0"/>
              <a:t>Break complex operations into functions</a:t>
            </a:r>
          </a:p>
          <a:p>
            <a:endParaRPr lang="en-GB" dirty="0"/>
          </a:p>
        </p:txBody>
      </p:sp>
    </p:spTree>
    <p:extLst>
      <p:ext uri="{BB962C8B-B14F-4D97-AF65-F5344CB8AC3E}">
        <p14:creationId xmlns:p14="http://schemas.microsoft.com/office/powerpoint/2010/main" val="3633724166"/>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Good Coding Practices</a:t>
            </a:r>
            <a:endParaRPr lang="en-US" dirty="0"/>
          </a:p>
        </p:txBody>
      </p:sp>
    </p:spTree>
    <p:extLst>
      <p:ext uri="{BB962C8B-B14F-4D97-AF65-F5344CB8AC3E}">
        <p14:creationId xmlns:p14="http://schemas.microsoft.com/office/powerpoint/2010/main" val="2130171330"/>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Coding standards help everyone</a:t>
            </a:r>
          </a:p>
          <a:p>
            <a:r>
              <a:rPr lang="en-US" dirty="0" smtClean="0"/>
              <a:t>Be consistent</a:t>
            </a:r>
          </a:p>
          <a:p>
            <a:r>
              <a:rPr lang="en-US" dirty="0" smtClean="0"/>
              <a:t>K.I.S.S – Keep It Simple, Stupid</a:t>
            </a:r>
          </a:p>
          <a:p>
            <a:r>
              <a:rPr lang="en-US" dirty="0" smtClean="0"/>
              <a:t>Use </a:t>
            </a:r>
            <a:r>
              <a:rPr lang="en-US" dirty="0" err="1" smtClean="0"/>
              <a:t>globals</a:t>
            </a:r>
            <a:r>
              <a:rPr lang="en-US" dirty="0" smtClean="0"/>
              <a:t> sparingly</a:t>
            </a:r>
          </a:p>
          <a:p>
            <a:r>
              <a:rPr lang="en-US" dirty="0" smtClean="0"/>
              <a:t>Don’t use magic numbers, use constants</a:t>
            </a:r>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37454444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err="1" smtClean="0"/>
              <a:t>Sanitise</a:t>
            </a:r>
            <a:r>
              <a:rPr lang="en-US" dirty="0" smtClean="0"/>
              <a:t> your input</a:t>
            </a:r>
          </a:p>
          <a:p>
            <a:r>
              <a:rPr lang="en-US" dirty="0" smtClean="0"/>
              <a:t>Escape your output</a:t>
            </a:r>
          </a:p>
          <a:p>
            <a:r>
              <a:rPr lang="en-US" dirty="0" smtClean="0"/>
              <a:t>Portability – don’t hard-code</a:t>
            </a:r>
          </a:p>
          <a:p>
            <a:r>
              <a:rPr lang="en-US" dirty="0" smtClean="0"/>
              <a:t>Provide useful error messages (but don’t give anything away!)</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1669902584"/>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Don’t be afraid to refactor when necessary</a:t>
            </a:r>
          </a:p>
          <a:p>
            <a:r>
              <a:rPr lang="en-US" dirty="0"/>
              <a:t>Test early, test often</a:t>
            </a:r>
          </a:p>
          <a:p>
            <a:r>
              <a:rPr lang="en-US" dirty="0"/>
              <a:t>Don’t write the same piece of code twice</a:t>
            </a:r>
          </a:p>
          <a:p>
            <a:r>
              <a:rPr lang="en-US" dirty="0"/>
              <a:t>Don’t just start coding – think first. Then code.</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4208196693"/>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Secure Code Development</a:t>
            </a:r>
            <a:endParaRPr lang="en-US" dirty="0"/>
          </a:p>
        </p:txBody>
      </p:sp>
    </p:spTree>
    <p:extLst>
      <p:ext uri="{BB962C8B-B14F-4D97-AF65-F5344CB8AC3E}">
        <p14:creationId xmlns:p14="http://schemas.microsoft.com/office/powerpoint/2010/main" val="467898610"/>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Architect and design for security policies</a:t>
            </a:r>
          </a:p>
          <a:p>
            <a:pPr lvl="1"/>
            <a:r>
              <a:rPr lang="en-US" dirty="0"/>
              <a:t>Determine your approach to security </a:t>
            </a:r>
            <a:r>
              <a:rPr lang="en-US" dirty="0" smtClean="0"/>
              <a:t>first</a:t>
            </a:r>
          </a:p>
          <a:p>
            <a:r>
              <a:rPr lang="en-US" dirty="0" smtClean="0"/>
              <a:t>Validate input</a:t>
            </a:r>
          </a:p>
          <a:p>
            <a:pPr lvl="1"/>
            <a:r>
              <a:rPr lang="en-US" dirty="0" smtClean="0"/>
              <a:t>Ensure user data matches expected inputs</a:t>
            </a:r>
          </a:p>
          <a:p>
            <a:pPr lvl="1"/>
            <a:r>
              <a:rPr lang="en-US" dirty="0" smtClean="0"/>
              <a:t>Encode or otherwise escape URLs</a:t>
            </a:r>
          </a:p>
          <a:p>
            <a:pPr lvl="1"/>
            <a:r>
              <a:rPr lang="en-US" dirty="0" smtClean="0"/>
              <a:t>Format input data to avoid injection attacks</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3456489302"/>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Secure Code Development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7428" y="2127412"/>
            <a:ext cx="8457143" cy="2603175"/>
          </a:xfrm>
          <a:prstGeom prst="rect">
            <a:avLst/>
          </a:prstGeom>
        </p:spPr>
      </p:pic>
      <p:sp>
        <p:nvSpPr>
          <p:cNvPr id="6" name="TextBox 5"/>
          <p:cNvSpPr txBox="1"/>
          <p:nvPr/>
        </p:nvSpPr>
        <p:spPr>
          <a:xfrm>
            <a:off x="3267787"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http://xkcd.com/327/</a:t>
            </a:r>
            <a:endParaRPr lang="en-GB" sz="1200" dirty="0">
              <a:latin typeface="Calibri Light" panose="020F0302020204030204" pitchFamily="34" charset="0"/>
            </a:endParaRPr>
          </a:p>
        </p:txBody>
      </p:sp>
    </p:spTree>
    <p:extLst>
      <p:ext uri="{BB962C8B-B14F-4D97-AF65-F5344CB8AC3E}">
        <p14:creationId xmlns:p14="http://schemas.microsoft.com/office/powerpoint/2010/main" val="2645825870"/>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Default deny</a:t>
            </a:r>
          </a:p>
          <a:p>
            <a:r>
              <a:rPr lang="en-US" dirty="0" smtClean="0"/>
              <a:t>Adhere </a:t>
            </a:r>
            <a:r>
              <a:rPr lang="en-US" dirty="0"/>
              <a:t>to the principle of least privilege</a:t>
            </a:r>
          </a:p>
          <a:p>
            <a:r>
              <a:rPr lang="en-US" dirty="0" smtClean="0"/>
              <a:t>Sanitize </a:t>
            </a:r>
            <a:r>
              <a:rPr lang="en-US" dirty="0"/>
              <a:t>data sent to other systems</a:t>
            </a:r>
          </a:p>
          <a:p>
            <a:pPr lvl="1"/>
            <a:r>
              <a:rPr lang="en-US" dirty="0"/>
              <a:t>Data often contains input supplied by </a:t>
            </a:r>
            <a:r>
              <a:rPr lang="en-US" dirty="0" smtClean="0"/>
              <a:t>users</a:t>
            </a:r>
          </a:p>
          <a:p>
            <a:pPr lvl="1"/>
            <a:r>
              <a:rPr lang="en-US" dirty="0" smtClean="0"/>
              <a:t>Don’t assume the consumer’s input method is secure</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1373050796"/>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a:t>Practice defense in </a:t>
            </a:r>
            <a:r>
              <a:rPr lang="en-US" dirty="0" smtClean="0"/>
              <a:t>depth</a:t>
            </a:r>
          </a:p>
          <a:p>
            <a:r>
              <a:rPr lang="en-US" dirty="0" smtClean="0"/>
              <a:t>Use </a:t>
            </a:r>
            <a:r>
              <a:rPr lang="en-US" dirty="0"/>
              <a:t>effective QA </a:t>
            </a:r>
            <a:r>
              <a:rPr lang="en-US" dirty="0" smtClean="0"/>
              <a:t>techniques</a:t>
            </a:r>
          </a:p>
          <a:p>
            <a:pPr lvl="1"/>
            <a:r>
              <a:rPr lang="en-US" dirty="0" smtClean="0"/>
              <a:t>Clear deliverables </a:t>
            </a:r>
          </a:p>
          <a:p>
            <a:pPr lvl="1"/>
            <a:r>
              <a:rPr lang="en-US" dirty="0" smtClean="0"/>
              <a:t>Appropriate instrumentation</a:t>
            </a:r>
          </a:p>
          <a:p>
            <a:pPr lvl="1"/>
            <a:r>
              <a:rPr lang="en-US" dirty="0" smtClean="0"/>
              <a:t>Quality metrics</a:t>
            </a:r>
          </a:p>
          <a:p>
            <a:pPr lvl="1"/>
            <a:r>
              <a:rPr lang="en-US" dirty="0" smtClean="0"/>
              <a:t>Testing environments</a:t>
            </a:r>
          </a:p>
          <a:p>
            <a:pPr lvl="1"/>
            <a:r>
              <a:rPr lang="en-US" dirty="0" smtClean="0"/>
              <a:t>Representative test data</a:t>
            </a:r>
            <a:endParaRPr lang="en-US" dirty="0"/>
          </a:p>
          <a:p>
            <a:r>
              <a:rPr lang="en-US" dirty="0"/>
              <a:t>Adopt a secure coding </a:t>
            </a:r>
            <a:r>
              <a:rPr lang="en-US" dirty="0" smtClean="0"/>
              <a:t>standard</a:t>
            </a:r>
            <a:endParaRPr lang="en-US" dirty="0"/>
          </a:p>
          <a:p>
            <a:pPr lvl="1"/>
            <a:r>
              <a:rPr lang="en-US" dirty="0" smtClean="0"/>
              <a:t>Code Review</a:t>
            </a:r>
          </a:p>
          <a:p>
            <a:pPr lvl="1"/>
            <a:r>
              <a:rPr lang="en-US" dirty="0" smtClean="0"/>
              <a:t>Pair Programming</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2004028604"/>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Define security requirements</a:t>
            </a:r>
          </a:p>
          <a:p>
            <a:r>
              <a:rPr lang="en-US" dirty="0" smtClean="0"/>
              <a:t>Heed </a:t>
            </a:r>
            <a:r>
              <a:rPr lang="en-US" dirty="0"/>
              <a:t>compiler warnings</a:t>
            </a:r>
          </a:p>
          <a:p>
            <a:pPr lvl="1"/>
            <a:r>
              <a:rPr lang="en-US" dirty="0" smtClean="0"/>
              <a:t>If you ignore them, comment </a:t>
            </a:r>
          </a:p>
          <a:p>
            <a:r>
              <a:rPr lang="en-US" dirty="0" smtClean="0"/>
              <a:t>Model threats</a:t>
            </a:r>
          </a:p>
          <a:p>
            <a:r>
              <a:rPr lang="en-US" dirty="0" smtClean="0"/>
              <a:t>Investigate likely threat vectors</a:t>
            </a:r>
          </a:p>
          <a:p>
            <a:r>
              <a:rPr lang="en-US" dirty="0" smtClean="0"/>
              <a:t>Create standards based on your models</a:t>
            </a:r>
            <a:endParaRPr lang="en-US" dirty="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922625631"/>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fontScale="90000"/>
          </a:bodyPr>
          <a:lstStyle/>
          <a:p>
            <a:r>
              <a:rPr lang="en-US" dirty="0" smtClean="0"/>
              <a:t>Introduction to Compiled </a:t>
            </a:r>
            <a:r>
              <a:rPr lang="en-US" dirty="0" err="1" smtClean="0"/>
              <a:t>vs</a:t>
            </a:r>
            <a:r>
              <a:rPr lang="en-US" dirty="0" smtClean="0"/>
              <a:t> Interpreted Languages</a:t>
            </a:r>
            <a:endParaRPr lang="en-US" dirty="0"/>
          </a:p>
        </p:txBody>
      </p:sp>
    </p:spTree>
    <p:extLst>
      <p:ext uri="{BB962C8B-B14F-4D97-AF65-F5344CB8AC3E}">
        <p14:creationId xmlns:p14="http://schemas.microsoft.com/office/powerpoint/2010/main" val="2423574943"/>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‘compiled’ and ‘interpreted’?</a:t>
            </a:r>
          </a:p>
          <a:p>
            <a:pPr lvl="1"/>
            <a:r>
              <a:rPr lang="en-US" dirty="0" smtClean="0"/>
              <a:t>In a compiled language, a compiler translates the program instructions into code that is </a:t>
            </a:r>
            <a:r>
              <a:rPr lang="en-US" i="1" dirty="0" smtClean="0"/>
              <a:t>specific to the target machine processor and OS</a:t>
            </a:r>
            <a:endParaRPr lang="en-US" dirty="0"/>
          </a:p>
          <a:p>
            <a:pPr lvl="1"/>
            <a:r>
              <a:rPr lang="en-US" dirty="0" smtClean="0"/>
              <a:t>In an interpreted language, the source code is read and executed by another program called an </a:t>
            </a:r>
            <a:r>
              <a:rPr lang="en-US" i="1" dirty="0" smtClean="0"/>
              <a:t>interpreter</a:t>
            </a:r>
            <a:r>
              <a:rPr lang="en-US" dirty="0" smtClean="0"/>
              <a:t>, which is written specifically for the target machine processor and OS</a:t>
            </a:r>
          </a:p>
          <a:p>
            <a:pPr lvl="1"/>
            <a:endParaRPr lang="en-US" dirty="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39816677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are the advantages and disadvantages of compilation and interpretation?</a:t>
            </a:r>
          </a:p>
          <a:p>
            <a:pPr lvl="1"/>
            <a:r>
              <a:rPr lang="en-US" dirty="0" smtClean="0"/>
              <a:t>Comparing compilation and interpretation is </a:t>
            </a:r>
            <a:r>
              <a:rPr lang="en-US" smtClean="0"/>
              <a:t>largely dependent </a:t>
            </a:r>
            <a:r>
              <a:rPr lang="en-US" dirty="0" smtClean="0"/>
              <a:t>upon the specific implementation</a:t>
            </a:r>
          </a:p>
          <a:p>
            <a:pPr lvl="1"/>
            <a:r>
              <a:rPr lang="en-US" dirty="0" smtClean="0"/>
              <a:t>In general, compiled implementations will be faster because they are translated directly into machine code native to the target machine</a:t>
            </a:r>
          </a:p>
          <a:p>
            <a:pPr lvl="1"/>
            <a:r>
              <a:rPr lang="en-US" dirty="0" smtClean="0"/>
              <a:t>In general, interpreted implementations tend to be more portable</a:t>
            </a:r>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2196708073"/>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Compiled languages</a:t>
            </a:r>
          </a:p>
          <a:p>
            <a:pPr lvl="1"/>
            <a:r>
              <a:rPr lang="en-US" dirty="0" smtClean="0"/>
              <a:t>C / C++ / C#</a:t>
            </a:r>
          </a:p>
          <a:p>
            <a:pPr lvl="1"/>
            <a:r>
              <a:rPr lang="en-US" dirty="0" smtClean="0"/>
              <a:t>COBOL</a:t>
            </a:r>
          </a:p>
          <a:p>
            <a:pPr lvl="1"/>
            <a:r>
              <a:rPr lang="en-US" dirty="0" smtClean="0"/>
              <a:t>Delphi</a:t>
            </a:r>
          </a:p>
          <a:p>
            <a:pPr lvl="1"/>
            <a:r>
              <a:rPr lang="en-US" dirty="0" smtClean="0"/>
              <a:t>Java</a:t>
            </a:r>
          </a:p>
          <a:p>
            <a:pPr lvl="1"/>
            <a:r>
              <a:rPr lang="en-US" dirty="0" smtClean="0"/>
              <a:t>Groovy</a:t>
            </a:r>
          </a:p>
          <a:p>
            <a:pPr lvl="1"/>
            <a:endParaRPr lang="en-US" dirty="0" smtClean="0"/>
          </a:p>
          <a:p>
            <a:r>
              <a:rPr lang="en-US" dirty="0" smtClean="0"/>
              <a:t>Interpreted languages</a:t>
            </a:r>
          </a:p>
          <a:p>
            <a:pPr lvl="1"/>
            <a:r>
              <a:rPr lang="en-US" dirty="0" err="1" smtClean="0"/>
              <a:t>Javascript</a:t>
            </a:r>
            <a:endParaRPr lang="en-US" dirty="0" smtClean="0"/>
          </a:p>
          <a:p>
            <a:pPr lvl="1"/>
            <a:r>
              <a:rPr lang="en-US" dirty="0" err="1" smtClean="0"/>
              <a:t>Lua</a:t>
            </a:r>
            <a:endParaRPr lang="en-US" dirty="0" smtClean="0"/>
          </a:p>
          <a:p>
            <a:pPr lvl="1"/>
            <a:r>
              <a:rPr lang="en-US" dirty="0" smtClean="0"/>
              <a:t>PHP</a:t>
            </a:r>
          </a:p>
          <a:p>
            <a:pPr lvl="1"/>
            <a:r>
              <a:rPr lang="en-US" dirty="0" smtClean="0"/>
              <a:t>Python</a:t>
            </a:r>
          </a:p>
          <a:p>
            <a:pPr lvl="1"/>
            <a:r>
              <a:rPr lang="en-US" dirty="0" smtClean="0"/>
              <a:t>Ruby</a:t>
            </a:r>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751512350"/>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Object Oriented Programming</a:t>
            </a:r>
            <a:endParaRPr lang="en-US" dirty="0"/>
          </a:p>
        </p:txBody>
      </p:sp>
    </p:spTree>
    <p:extLst>
      <p:ext uri="{BB962C8B-B14F-4D97-AF65-F5344CB8AC3E}">
        <p14:creationId xmlns:p14="http://schemas.microsoft.com/office/powerpoint/2010/main" val="707198038"/>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6" name="Content Placeholder 3"/>
          <p:cNvSpPr>
            <a:spLocks noGrp="1"/>
          </p:cNvSpPr>
          <p:nvPr>
            <p:ph idx="1"/>
          </p:nvPr>
        </p:nvSpPr>
        <p:spPr>
          <a:xfrm>
            <a:off x="1007436" y="1700809"/>
            <a:ext cx="10574965" cy="720079"/>
          </a:xfrm>
        </p:spPr>
        <p:txBody>
          <a:bodyPr>
            <a:normAutofit/>
          </a:bodyPr>
          <a:lstStyle/>
          <a:p>
            <a:r>
              <a:rPr lang="en-US" dirty="0" smtClean="0"/>
              <a:t>Everything is an object, with attributes</a:t>
            </a:r>
          </a:p>
          <a:p>
            <a:endParaRPr lang="en-US" dirty="0"/>
          </a:p>
          <a:p>
            <a:pPr marL="0" indent="0">
              <a:buNone/>
            </a:pPr>
            <a:endParaRPr lang="en-US" dirty="0" smtClean="0"/>
          </a:p>
          <a:p>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586" y="2564904"/>
            <a:ext cx="3903782" cy="2592287"/>
          </a:xfrm>
          <a:prstGeom prst="rect">
            <a:avLst/>
          </a:prstGeom>
        </p:spPr>
      </p:pic>
      <p:sp>
        <p:nvSpPr>
          <p:cNvPr id="9" name="Rectangle 8"/>
          <p:cNvSpPr/>
          <p:nvPr/>
        </p:nvSpPr>
        <p:spPr>
          <a:xfrm>
            <a:off x="6384031" y="2564903"/>
            <a:ext cx="519836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GB" sz="1000" dirty="0" smtClean="0">
              <a:solidFill>
                <a:srgbClr val="000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r>
              <a:rPr lang="en-GB" sz="1000" dirty="0" smtClean="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‘car’: {</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‘make’ : ‘</a:t>
            </a:r>
            <a:r>
              <a:rPr lang="en-GB" sz="1000" dirty="0" err="1" smtClean="0">
                <a:solidFill>
                  <a:srgbClr val="000000"/>
                </a:solidFill>
                <a:highlight>
                  <a:srgbClr val="FFFFFF"/>
                </a:highlight>
                <a:latin typeface="Courier New" panose="02070309020205020404" pitchFamily="49" charset="0"/>
              </a:rPr>
              <a:t>shelby</a:t>
            </a:r>
            <a:r>
              <a:rPr lang="en-GB" sz="1000" dirty="0" smtClean="0">
                <a:solidFill>
                  <a:srgbClr val="000000"/>
                </a:solidFill>
                <a:highlight>
                  <a:srgbClr val="FFFFFF"/>
                </a:highlight>
                <a:latin typeface="Courier New" panose="02070309020205020404" pitchFamily="49" charset="0"/>
              </a:rPr>
              <a:t>’,</a:t>
            </a:r>
          </a:p>
          <a:p>
            <a:r>
              <a:rPr lang="en-GB" sz="1000" dirty="0" smtClean="0">
                <a:solidFill>
                  <a:srgbClr val="000000"/>
                </a:solidFill>
                <a:highlight>
                  <a:srgbClr val="FFFFFF"/>
                </a:highlight>
                <a:latin typeface="Courier New" panose="02070309020205020404" pitchFamily="49" charset="0"/>
              </a:rPr>
              <a:t>	    ‘model’ : ‘mustang’,</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‘colour’ : ‘white’,</a:t>
            </a:r>
            <a:r>
              <a:rPr lang="en-GB" sz="1000" dirty="0">
                <a:solidFill>
                  <a:srgbClr val="000000"/>
                </a:solidFill>
                <a:highlight>
                  <a:srgbClr val="FFFFFF"/>
                </a:highlight>
                <a:latin typeface="Courier New" panose="02070309020205020404" pitchFamily="49" charset="0"/>
              </a:rPr>
              <a:t>	</a:t>
            </a:r>
            <a:endParaRPr lang="en-GB" sz="1000" dirty="0" smtClean="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‘engine’ : ‘4.2L V8’,</a:t>
            </a:r>
          </a:p>
          <a:p>
            <a:r>
              <a:rPr lang="en-GB" sz="1000" dirty="0" smtClean="0">
                <a:solidFill>
                  <a:srgbClr val="000000"/>
                </a:solidFill>
                <a:highlight>
                  <a:srgbClr val="FFFFFF"/>
                </a:highlight>
                <a:latin typeface="Courier New" panose="02070309020205020404" pitchFamily="49" charset="0"/>
              </a:rPr>
              <a:t>	    ‘wheels’ </a:t>
            </a:r>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‘4’,</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‘doors’ : ‘2’,</a:t>
            </a:r>
          </a:p>
          <a:p>
            <a:r>
              <a:rPr lang="en-GB" sz="1000" dirty="0" smtClean="0">
                <a:solidFill>
                  <a:srgbClr val="000000"/>
                </a:solidFill>
                <a:highlight>
                  <a:srgbClr val="FFFFFF"/>
                </a:highlight>
                <a:latin typeface="Courier New" panose="02070309020205020404" pitchFamily="49" charset="0"/>
              </a:rPr>
              <a:t>	    ‘fuel’ </a:t>
            </a:r>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‘gas’</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a:t>
            </a:r>
          </a:p>
          <a:p>
            <a:r>
              <a:rPr lang="en-GB" sz="1000" dirty="0" smtClean="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26932169"/>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392487"/>
          </a:xfrm>
        </p:spPr>
        <p:txBody>
          <a:bodyPr>
            <a:normAutofit/>
          </a:bodyPr>
          <a:lstStyle/>
          <a:p>
            <a:r>
              <a:rPr lang="en-US" dirty="0"/>
              <a:t>What is Object Oriented Programming (OOP)?</a:t>
            </a:r>
          </a:p>
          <a:p>
            <a:pPr lvl="1"/>
            <a:r>
              <a:rPr lang="en-US" dirty="0" smtClean="0"/>
              <a:t>Each program works with objects or events from real life</a:t>
            </a:r>
          </a:p>
          <a:p>
            <a:pPr lvl="1"/>
            <a:r>
              <a:rPr lang="en-US" dirty="0" smtClean="0"/>
              <a:t>For example, manufacturing software works with parts, products, inventory, etc.</a:t>
            </a:r>
          </a:p>
          <a:p>
            <a:pPr lvl="1"/>
            <a:r>
              <a:rPr lang="en-US" dirty="0" smtClean="0"/>
              <a:t>This approach makes complex software faster to develop and easier to maintain</a:t>
            </a:r>
          </a:p>
          <a:p>
            <a:pPr lvl="1"/>
            <a:r>
              <a:rPr lang="en-US" dirty="0" smtClean="0"/>
              <a:t>Code reuse is easy due to four main principles of design</a:t>
            </a:r>
          </a:p>
          <a:p>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412280533"/>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Object data should only be accessed through object methods</a:t>
            </a:r>
          </a:p>
          <a:p>
            <a:pPr lvl="1"/>
            <a:r>
              <a:rPr lang="en-US" i="1" dirty="0" err="1" smtClean="0"/>
              <a:t>Accessors</a:t>
            </a:r>
            <a:r>
              <a:rPr lang="en-US" dirty="0" smtClean="0"/>
              <a:t> are methods that access object data</a:t>
            </a:r>
          </a:p>
          <a:p>
            <a:pPr lvl="1"/>
            <a:r>
              <a:rPr lang="en-US" i="1" dirty="0" err="1" smtClean="0"/>
              <a:t>Mutators</a:t>
            </a:r>
            <a:r>
              <a:rPr lang="en-US" dirty="0" smtClean="0"/>
              <a:t> are methods that change object data</a:t>
            </a:r>
          </a:p>
          <a:p>
            <a:pPr lvl="1"/>
            <a:r>
              <a:rPr lang="en-US" dirty="0" smtClean="0"/>
              <a:t>Hiding the internals protects integrity</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69095054"/>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Some languages provide modifiers</a:t>
            </a:r>
          </a:p>
          <a:p>
            <a:pPr lvl="1"/>
            <a:r>
              <a:rPr lang="en-US" dirty="0" smtClean="0"/>
              <a:t>In Python, no such modifiers exist</a:t>
            </a:r>
          </a:p>
          <a:p>
            <a:pPr lvl="1"/>
            <a:r>
              <a:rPr lang="en-US" dirty="0" smtClean="0"/>
              <a:t>Conventions that approximate the same </a:t>
            </a:r>
            <a:r>
              <a:rPr lang="en-US" dirty="0" err="1" smtClean="0"/>
              <a:t>behaviour</a:t>
            </a:r>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4052691631"/>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OOP : Encapsulation Example</a:t>
            </a:r>
            <a:endParaRPr lang="en-US" dirty="0"/>
          </a:p>
        </p:txBody>
      </p:sp>
      <p:sp>
        <p:nvSpPr>
          <p:cNvPr id="5" name="Rectangle 4"/>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Use the ‘class’ keyword to define our class</a:t>
            </a:r>
          </a:p>
          <a:p>
            <a:r>
              <a:rPr lang="en-GB" sz="1200" b="1" dirty="0">
                <a:solidFill>
                  <a:srgbClr val="0000FF"/>
                </a:solidFill>
                <a:highlight>
                  <a:srgbClr val="FFFFFF"/>
                </a:highlight>
                <a:latin typeface="Courier New" panose="02070309020205020404" pitchFamily="49" charset="0"/>
              </a:rPr>
              <a:t>class </a:t>
            </a:r>
            <a:r>
              <a:rPr lang="en-GB" sz="1200" dirty="0">
                <a:solidFill>
                  <a:srgbClr val="000000"/>
                </a:solidFill>
                <a:highlight>
                  <a:srgbClr val="FFFFFF"/>
                </a:highlight>
                <a:latin typeface="Courier New" panose="02070309020205020404" pitchFamily="49" charset="0"/>
              </a:rPr>
              <a:t>Person</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FF"/>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This method is required</a:t>
            </a:r>
          </a:p>
          <a:p>
            <a:r>
              <a:rPr lang="en-GB" sz="1200" dirty="0" smtClean="0">
                <a:solidFill>
                  <a:srgbClr val="000000"/>
                </a:solidFill>
                <a:highlight>
                  <a:srgbClr val="FFFFFF"/>
                </a:highlight>
                <a:latin typeface="Courier New" panose="02070309020205020404" pitchFamily="49" charset="0"/>
              </a:rPr>
              <a:t>    </a:t>
            </a:r>
            <a:r>
              <a:rPr lang="en-GB" sz="1200" b="1" dirty="0" err="1" smtClean="0">
                <a:solidFill>
                  <a:srgbClr val="0000FF"/>
                </a:solidFill>
                <a:highlight>
                  <a:srgbClr val="FFFFFF"/>
                </a:highlight>
                <a:latin typeface="Courier New" panose="02070309020205020404" pitchFamily="49" charset="0"/>
              </a:rPr>
              <a:t>def</a:t>
            </a:r>
            <a:r>
              <a:rPr lang="en-GB" sz="1200" dirty="0" smtClean="0">
                <a:solidFill>
                  <a:srgbClr val="0000FF"/>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__</a:t>
            </a:r>
            <a:r>
              <a:rPr lang="en-GB" sz="1200" dirty="0" err="1" smtClean="0">
                <a:solidFill>
                  <a:srgbClr val="000000"/>
                </a:solidFill>
                <a:highlight>
                  <a:srgbClr val="FFFFFF"/>
                </a:highlight>
                <a:latin typeface="Courier New" panose="02070309020205020404" pitchFamily="49" charset="0"/>
              </a:rPr>
              <a:t>init</a:t>
            </a:r>
            <a:r>
              <a:rPr lang="en-GB" sz="1200" dirty="0" smtClean="0">
                <a:solidFill>
                  <a:srgbClr val="000000"/>
                </a:solidFill>
                <a:highlight>
                  <a:srgbClr val="FFFFFF"/>
                </a:highlight>
                <a:latin typeface="Courier New" panose="02070309020205020404" pitchFamily="49" charset="0"/>
              </a:rPr>
              <a:t>__(self)</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name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age</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70224570"/>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A variable name prefixed with an underscore is treated as non-public</a:t>
            </a:r>
          </a:p>
          <a:p>
            <a:pPr lvl="1"/>
            <a:r>
              <a:rPr lang="en-US" dirty="0" smtClean="0"/>
              <a:t>A variable name prefixed with </a:t>
            </a:r>
            <a:r>
              <a:rPr lang="en-US" b="1" dirty="0" smtClean="0"/>
              <a:t>at least two leading underscores</a:t>
            </a:r>
            <a:r>
              <a:rPr lang="en-US" dirty="0" smtClean="0"/>
              <a:t> is subject to </a:t>
            </a:r>
            <a:r>
              <a:rPr lang="en-US" i="1" dirty="0" smtClean="0"/>
              <a:t>name mangling</a:t>
            </a:r>
            <a:endParaRPr lang="en-US" dirty="0" smtClean="0"/>
          </a:p>
          <a:p>
            <a:pPr lvl="1"/>
            <a:r>
              <a:rPr lang="en-US" dirty="0" smtClean="0"/>
              <a:t>Name mangling raises an error if a programmer attempts to access the variable directly</a:t>
            </a:r>
          </a:p>
          <a:p>
            <a:pPr lvl="1"/>
            <a:r>
              <a:rPr lang="en-US" dirty="0" smtClean="0"/>
              <a:t>It is still possible to access or mutate the variable directly via its mangled name</a:t>
            </a:r>
          </a:p>
          <a:p>
            <a:pPr lvl="1"/>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2710325319"/>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09600" y="1556792"/>
            <a:ext cx="10887000"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Now some operations on a class instance</a:t>
            </a:r>
          </a:p>
          <a:p>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 exception should be raised</a:t>
            </a:r>
          </a:p>
          <a:p>
            <a:r>
              <a:rPr lang="en-GB" sz="1200" dirty="0">
                <a:solidFill>
                  <a:srgbClr val="000000"/>
                </a:solidFill>
                <a:highlight>
                  <a:srgbClr val="FFFFFF"/>
                </a:highlight>
                <a:latin typeface="Courier New" panose="02070309020205020404" pitchFamily="49" charset="0"/>
              </a:rPr>
              <a:t>    bob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Person()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bob.setName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'Bob'</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bob.setAge</a:t>
            </a:r>
            <a:r>
              <a:rPr lang="en-GB" sz="1200" dirty="0">
                <a:solidFill>
                  <a:srgbClr val="000000"/>
                </a:solidFill>
                <a:highlight>
                  <a:srgbClr val="FFFFFF"/>
                </a:highlight>
                <a:latin typeface="Courier New" panose="02070309020205020404" pitchFamily="49" charset="0"/>
              </a:rPr>
              <a:t>(50)</a:t>
            </a:r>
          </a:p>
          <a:p>
            <a:r>
              <a:rPr lang="en-GB" sz="1200" b="1" dirty="0" smtClean="0">
                <a:solidFill>
                  <a:srgbClr val="0000FF"/>
                </a:solidFill>
                <a:highlight>
                  <a:srgbClr val="FFFFFF"/>
                </a:highlight>
                <a:latin typeface="Courier New" panose="02070309020205020404" pitchFamily="49" charset="0"/>
              </a:rPr>
              <a:t>except:</a:t>
            </a:r>
          </a:p>
          <a:p>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'An error occurred'</a:t>
            </a:r>
            <a:r>
              <a:rPr lang="en-GB" sz="1200" dirty="0" smtClean="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else:</a:t>
            </a:r>
          </a:p>
          <a:p>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However if try to access the variables directly, mangling causes an error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bob.__name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is '</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bob.__age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years old.'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AttributeError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00"/>
                </a:solidFill>
                <a:highlight>
                  <a:srgbClr val="FFFFFF"/>
                </a:highlight>
                <a:latin typeface="Courier New" panose="02070309020205020404" pitchFamily="49" charset="0"/>
              </a:rPr>
              <a:t> 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'Error: '</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e.message</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finally: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But using the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 returns the expected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bob.getName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is ' </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bob.getAge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years old.'</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796090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Abstraction</a:t>
            </a:r>
          </a:p>
          <a:p>
            <a:pPr lvl="1"/>
            <a:r>
              <a:rPr lang="en-US" dirty="0" smtClean="0"/>
              <a:t>Development of objects in terms of their interfaces and functionality instead of implementation detail</a:t>
            </a:r>
          </a:p>
          <a:p>
            <a:pPr lvl="1"/>
            <a:r>
              <a:rPr lang="en-US" dirty="0" smtClean="0"/>
              <a:t>Create an object that serves as a template for other objects </a:t>
            </a:r>
          </a:p>
          <a:p>
            <a:pPr lvl="1"/>
            <a:r>
              <a:rPr lang="en-US" dirty="0" smtClean="0"/>
              <a:t>This is known as an </a:t>
            </a:r>
            <a:r>
              <a:rPr lang="en-US" i="1" dirty="0" smtClean="0"/>
              <a:t>abstract class</a:t>
            </a:r>
            <a:r>
              <a:rPr lang="en-US" dirty="0" smtClean="0"/>
              <a:t> or </a:t>
            </a:r>
            <a:r>
              <a:rPr lang="en-US" i="1" dirty="0" smtClean="0"/>
              <a:t>interface definition</a:t>
            </a:r>
            <a:endParaRPr lang="en-US" dirty="0" smtClean="0"/>
          </a:p>
          <a:p>
            <a:pPr marL="457200" lvl="1" indent="0">
              <a:buNone/>
            </a:pP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045498463"/>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767408" y="1556792"/>
            <a:ext cx="447828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abstract base class</a:t>
            </a:r>
          </a:p>
          <a:p>
            <a:r>
              <a:rPr lang="en-GB" sz="1200" dirty="0" smtClean="0">
                <a:solidFill>
                  <a:srgbClr val="008000"/>
                </a:solidFill>
                <a:highlight>
                  <a:srgbClr val="FFFFFF"/>
                </a:highlight>
                <a:latin typeface="Courier New" panose="02070309020205020404" pitchFamily="49" charset="0"/>
              </a:rPr>
              <a:t># Note the class methods are defined but do nothing</a:t>
            </a: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Human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pass</a:t>
            </a:r>
          </a:p>
          <a:p>
            <a:endParaRPr lang="en-GB" sz="1200" dirty="0" smtClean="0">
              <a:solidFill>
                <a:srgbClr val="000000"/>
              </a:solidFill>
              <a:highlight>
                <a:srgbClr val="FFFFFF"/>
              </a:highlight>
              <a:latin typeface="Courier New" panose="02070309020205020404" pitchFamily="49" charset="0"/>
            </a:endParaRPr>
          </a:p>
        </p:txBody>
      </p:sp>
      <p:sp>
        <p:nvSpPr>
          <p:cNvPr id="6" name="Rectangle 5"/>
          <p:cNvSpPr/>
          <p:nvPr/>
        </p:nvSpPr>
        <p:spPr>
          <a:xfrm>
            <a:off x="6600056" y="1556792"/>
            <a:ext cx="447828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class which now </a:t>
            </a:r>
            <a:r>
              <a:rPr lang="en-GB" sz="1200" b="1" dirty="0" smtClean="0">
                <a:solidFill>
                  <a:srgbClr val="008000"/>
                </a:solidFill>
                <a:highlight>
                  <a:srgbClr val="FFFFFF"/>
                </a:highlight>
                <a:latin typeface="Courier New" panose="02070309020205020404" pitchFamily="49" charset="0"/>
              </a:rPr>
              <a:t>extends</a:t>
            </a:r>
            <a:r>
              <a:rPr lang="en-GB" sz="1200" dirty="0" smtClean="0">
                <a:solidFill>
                  <a:srgbClr val="008000"/>
                </a:solidFill>
                <a:highlight>
                  <a:srgbClr val="FFFFFF"/>
                </a:highlight>
                <a:latin typeface="Courier New" panose="02070309020205020404" pitchFamily="49" charset="0"/>
              </a:rPr>
              <a:t> Human</a:t>
            </a:r>
          </a:p>
          <a:p>
            <a:r>
              <a:rPr lang="en-GB" sz="1200" b="1" dirty="0">
                <a:solidFill>
                  <a:srgbClr val="0000FF"/>
                </a:solidFill>
                <a:highlight>
                  <a:srgbClr val="FFFFFF"/>
                </a:highlight>
                <a:latin typeface="Courier New" panose="02070309020205020404" pitchFamily="49" charset="0"/>
              </a:rPr>
              <a:t>class </a:t>
            </a:r>
            <a:r>
              <a:rPr lang="en-GB" sz="1200" dirty="0" smtClean="0">
                <a:solidFill>
                  <a:srgbClr val="000000"/>
                </a:solidFill>
                <a:highlight>
                  <a:srgbClr val="FFFFFF"/>
                </a:highlight>
                <a:latin typeface="Courier New" panose="02070309020205020404" pitchFamily="49" charset="0"/>
              </a:rPr>
              <a:t>Person(Human)</a:t>
            </a:r>
            <a:r>
              <a:rPr lang="en-GB" sz="1200" b="1" dirty="0" smtClean="0">
                <a:solidFill>
                  <a:srgbClr val="0000FF"/>
                </a:solidFill>
                <a:highlight>
                  <a:srgbClr val="FFFFFF"/>
                </a:highlight>
                <a:latin typeface="Courier New" panose="02070309020205020404" pitchFamily="49" charset="0"/>
              </a:rPr>
              <a:t>:</a:t>
            </a:r>
            <a:endParaRPr lang="en-GB" sz="1200" b="1" dirty="0">
              <a:solidFill>
                <a:srgbClr val="0000FF"/>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name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age</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
        <p:nvSpPr>
          <p:cNvPr id="2" name="Striped Right Arrow 1"/>
          <p:cNvSpPr/>
          <p:nvPr/>
        </p:nvSpPr>
        <p:spPr>
          <a:xfrm>
            <a:off x="5346812" y="3284984"/>
            <a:ext cx="1152128" cy="86409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841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Lst>
  </p:timing>
</p:sld>
</file>

<file path=ppt/slides/slide2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Inheritance</a:t>
            </a:r>
          </a:p>
          <a:p>
            <a:pPr lvl="1"/>
            <a:r>
              <a:rPr lang="en-US" dirty="0" smtClean="0"/>
              <a:t>A way to reuse code of existing objects</a:t>
            </a:r>
          </a:p>
          <a:p>
            <a:pPr lvl="1"/>
            <a:r>
              <a:rPr lang="en-US" dirty="0" smtClean="0"/>
              <a:t>Objects can inherit attributes and behavior</a:t>
            </a:r>
          </a:p>
          <a:p>
            <a:pPr lvl="1"/>
            <a:r>
              <a:rPr lang="en-US" dirty="0" smtClean="0"/>
              <a:t>An object that inherits from another is called a </a:t>
            </a:r>
            <a:r>
              <a:rPr lang="en-US" i="1" dirty="0" smtClean="0"/>
              <a:t>subclass</a:t>
            </a:r>
            <a:endParaRPr lang="en-US" dirty="0" smtClean="0"/>
          </a:p>
          <a:p>
            <a:pPr lvl="1"/>
            <a:r>
              <a:rPr lang="en-US" dirty="0" smtClean="0"/>
              <a:t>An object that is a inheritance parent is called a </a:t>
            </a:r>
            <a:r>
              <a:rPr lang="en-US" i="1" dirty="0" smtClean="0"/>
              <a:t>superclass</a:t>
            </a:r>
            <a:endParaRPr lang="en-US" dirty="0" smtClean="0"/>
          </a:p>
          <a:p>
            <a:pPr lvl="1"/>
            <a:r>
              <a:rPr lang="en-US" dirty="0" smtClean="0"/>
              <a:t>This relationship gives rise to a </a:t>
            </a:r>
            <a:r>
              <a:rPr lang="en-US" dirty="0"/>
              <a:t>hierarchy of classes </a:t>
            </a:r>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037054559"/>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5303912" y="1700809"/>
            <a:ext cx="6278489" cy="4425355"/>
          </a:xfrm>
        </p:spPr>
        <p:txBody>
          <a:bodyPr>
            <a:normAutofit/>
          </a:bodyPr>
          <a:lstStyle/>
          <a:p>
            <a:r>
              <a:rPr lang="en-US" dirty="0" smtClean="0"/>
              <a:t>We can further extend Person to define a ‘Passenger’ class</a:t>
            </a:r>
          </a:p>
          <a:p>
            <a:r>
              <a:rPr lang="en-US" dirty="0" smtClean="0"/>
              <a:t>We can provide variables and methods specific to Passenger</a:t>
            </a:r>
          </a:p>
          <a:p>
            <a:r>
              <a:rPr lang="en-US" dirty="0" smtClean="0"/>
              <a:t>We still inherit and can access or mutate variables and methods defined by Person </a:t>
            </a:r>
            <a:r>
              <a:rPr lang="en-US" i="1" dirty="0" smtClean="0"/>
              <a:t>and </a:t>
            </a:r>
            <a:r>
              <a:rPr lang="en-US" dirty="0" smtClean="0"/>
              <a:t>Human</a:t>
            </a:r>
          </a:p>
        </p:txBody>
      </p:sp>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14892" y="1700809"/>
            <a:ext cx="447828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We can extend further into a Passenger class</a:t>
            </a: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Passenger(Person)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Person.__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False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getSeatPosition</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getIsDriver</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setSeatPosition</a:t>
            </a:r>
            <a:r>
              <a:rPr lang="en-GB" sz="1200" dirty="0">
                <a:solidFill>
                  <a:srgbClr val="000000"/>
                </a:solidFill>
                <a:highlight>
                  <a:srgbClr val="FFFFFF"/>
                </a:highlight>
                <a:latin typeface="Courier New" panose="02070309020205020404" pitchFamily="49" charset="0"/>
              </a:rPr>
              <a:t>(self, position)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r>
              <a:rPr lang="en-GB" sz="1200" dirty="0">
                <a:solidFill>
                  <a:srgbClr val="000000"/>
                </a:solidFill>
                <a:highlight>
                  <a:srgbClr val="FFFFFF"/>
                </a:highlight>
                <a:latin typeface="Courier New" panose="02070309020205020404" pitchFamily="49" charset="0"/>
              </a:rPr>
              <a:t> = position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setIsDriver</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isDriver</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81141142"/>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14892" y="1700809"/>
            <a:ext cx="108817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We can create a data structure representing car occupancy</a:t>
            </a:r>
          </a:p>
          <a:p>
            <a:r>
              <a:rPr lang="en-GB" sz="1200" dirty="0" smtClean="0">
                <a:solidFill>
                  <a:srgbClr val="008000"/>
                </a:solidFill>
                <a:highlight>
                  <a:srgbClr val="FFFFFF"/>
                </a:highlight>
                <a:latin typeface="Courier New" panose="02070309020205020404" pitchFamily="49" charset="0"/>
              </a:rPr>
              <a:t># We still have access to name and age from the superclass</a:t>
            </a:r>
          </a:p>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Passenger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Passenger</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car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driver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r>
              <a:rPr lang="en-GB" sz="1200" dirty="0" err="1">
                <a:solidFill>
                  <a:srgbClr val="000000"/>
                </a:solidFill>
                <a:highlight>
                  <a:srgbClr val="FFFFFF"/>
                </a:highlight>
                <a:latin typeface="Courier New" panose="02070309020205020404" pitchFamily="49" charset="0"/>
              </a:rPr>
              <a:t>driver.setName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'Bob'</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driver.setAge</a:t>
            </a:r>
            <a:r>
              <a:rPr lang="en-GB" sz="1200" dirty="0">
                <a:solidFill>
                  <a:srgbClr val="000000"/>
                </a:solidFill>
                <a:highlight>
                  <a:srgbClr val="FFFFFF"/>
                </a:highlight>
                <a:latin typeface="Courier New" panose="02070309020205020404" pitchFamily="49" charset="0"/>
              </a:rPr>
              <a:t>(30)</a:t>
            </a:r>
          </a:p>
          <a:p>
            <a:r>
              <a:rPr lang="en-GB" sz="1200" dirty="0" err="1">
                <a:solidFill>
                  <a:srgbClr val="000000"/>
                </a:solidFill>
                <a:highlight>
                  <a:srgbClr val="FFFFFF"/>
                </a:highlight>
                <a:latin typeface="Courier New" panose="02070309020205020404" pitchFamily="49" charset="0"/>
              </a:rPr>
              <a:t>driver.setSeatPosition</a:t>
            </a:r>
            <a:r>
              <a:rPr lang="en-GB" sz="1200" dirty="0">
                <a:solidFill>
                  <a:srgbClr val="000000"/>
                </a:solidFill>
                <a:highlight>
                  <a:srgbClr val="FFFFFF"/>
                </a:highlight>
                <a:latin typeface="Courier New" panose="02070309020205020404" pitchFamily="49" charset="0"/>
              </a:rPr>
              <a:t>(0)</a:t>
            </a:r>
          </a:p>
          <a:p>
            <a:r>
              <a:rPr lang="en-GB" sz="1200" dirty="0" err="1">
                <a:solidFill>
                  <a:srgbClr val="000000"/>
                </a:solidFill>
                <a:highlight>
                  <a:srgbClr val="FFFFFF"/>
                </a:highlight>
                <a:latin typeface="Courier New" panose="02070309020205020404" pitchFamily="49" charset="0"/>
              </a:rPr>
              <a:t>driver.setIsDriver</a:t>
            </a:r>
            <a:r>
              <a:rPr lang="en-GB" sz="1200" dirty="0">
                <a:solidFill>
                  <a:srgbClr val="000000"/>
                </a:solidFill>
                <a:highlight>
                  <a:srgbClr val="FFFFFF"/>
                </a:highlight>
                <a:latin typeface="Courier New" panose="02070309020205020404" pitchFamily="49" charset="0"/>
              </a:rPr>
              <a:t>(True)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passenger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r>
              <a:rPr lang="en-GB" sz="1200" dirty="0" err="1">
                <a:solidFill>
                  <a:srgbClr val="000000"/>
                </a:solidFill>
                <a:highlight>
                  <a:srgbClr val="FFFFFF"/>
                </a:highlight>
                <a:latin typeface="Courier New" panose="02070309020205020404" pitchFamily="49" charset="0"/>
              </a:rPr>
              <a:t>passenger.setName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passenger.setAge</a:t>
            </a:r>
            <a:r>
              <a:rPr lang="en-GB" sz="1200" dirty="0">
                <a:solidFill>
                  <a:srgbClr val="000000"/>
                </a:solidFill>
                <a:highlight>
                  <a:srgbClr val="FFFFFF"/>
                </a:highlight>
                <a:latin typeface="Courier New" panose="02070309020205020404" pitchFamily="49" charset="0"/>
              </a:rPr>
              <a:t>(40)</a:t>
            </a:r>
          </a:p>
          <a:p>
            <a:r>
              <a:rPr lang="en-GB" sz="1200" dirty="0" err="1">
                <a:solidFill>
                  <a:srgbClr val="000000"/>
                </a:solidFill>
                <a:highlight>
                  <a:srgbClr val="FFFFFF"/>
                </a:highlight>
                <a:latin typeface="Courier New" panose="02070309020205020404" pitchFamily="49" charset="0"/>
              </a:rPr>
              <a:t>passenger.setSeatPosition</a:t>
            </a:r>
            <a:r>
              <a:rPr lang="en-GB" sz="1200" dirty="0">
                <a:solidFill>
                  <a:srgbClr val="000000"/>
                </a:solidFill>
                <a:highlight>
                  <a:srgbClr val="FFFFFF"/>
                </a:highlight>
                <a:latin typeface="Courier New" panose="02070309020205020404" pitchFamily="49" charset="0"/>
              </a:rPr>
              <a:t>(1)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car[</a:t>
            </a:r>
            <a:r>
              <a:rPr lang="en-GB" sz="1200" dirty="0">
                <a:solidFill>
                  <a:srgbClr val="008000"/>
                </a:solidFill>
                <a:highlight>
                  <a:srgbClr val="FFFFFF"/>
                </a:highlight>
                <a:latin typeface="Courier New" panose="02070309020205020404" pitchFamily="49" charset="0"/>
              </a:rPr>
              <a:t>'driver'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driver</a:t>
            </a:r>
          </a:p>
          <a:p>
            <a:r>
              <a:rPr lang="en-GB" sz="1200" dirty="0">
                <a:solidFill>
                  <a:srgbClr val="000000"/>
                </a:solidFill>
                <a:highlight>
                  <a:srgbClr val="FFFFFF"/>
                </a:highlight>
                <a:latin typeface="Courier New" panose="02070309020205020404" pitchFamily="49" charset="0"/>
              </a:rPr>
              <a:t>car[</a:t>
            </a:r>
            <a:r>
              <a:rPr lang="en-GB" sz="1200" dirty="0">
                <a:solidFill>
                  <a:srgbClr val="008000"/>
                </a:solidFill>
                <a:highlight>
                  <a:srgbClr val="FFFFFF"/>
                </a:highlight>
                <a:latin typeface="Courier New" panose="02070309020205020404" pitchFamily="49" charset="0"/>
              </a:rPr>
              <a:t>'passenger'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car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occupant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car[key]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'Occupant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occupant.getName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driving'</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occupant.getIsDriver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passenger'</a:t>
            </a:r>
            <a:r>
              <a:rPr lang="en-GB" sz="1200" dirty="0">
                <a:solidFill>
                  <a:srgbClr val="000000"/>
                </a:solidFill>
                <a:highlight>
                  <a:srgbClr val="FFFFFF"/>
                </a:highlight>
                <a:latin typeface="Courier New" panose="02070309020205020404" pitchFamily="49" charset="0"/>
              </a:rPr>
              <a:t> ) </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81869681"/>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Polymorphism</a:t>
            </a:r>
          </a:p>
          <a:p>
            <a:pPr lvl="1"/>
            <a:r>
              <a:rPr lang="en-US" dirty="0" smtClean="0"/>
              <a:t>“One name, many forms”</a:t>
            </a:r>
          </a:p>
          <a:p>
            <a:pPr lvl="1"/>
            <a:r>
              <a:rPr lang="en-US" dirty="0" smtClean="0"/>
              <a:t>Calling code can be agnostic as to whether an object belongs to a parent class or subclass</a:t>
            </a:r>
          </a:p>
          <a:p>
            <a:pPr lvl="1"/>
            <a:r>
              <a:rPr lang="en-US" dirty="0" smtClean="0"/>
              <a:t>A function calling “</a:t>
            </a:r>
            <a:r>
              <a:rPr lang="en-US" dirty="0" err="1" smtClean="0"/>
              <a:t>getName</a:t>
            </a:r>
            <a:r>
              <a:rPr lang="en-US" dirty="0" smtClean="0"/>
              <a:t>()” on an object will work whether the object is of class Passenger, Person or Human</a:t>
            </a:r>
          </a:p>
          <a:p>
            <a:pPr lvl="1"/>
            <a:r>
              <a:rPr lang="en-US" dirty="0" smtClean="0"/>
              <a:t>Simplifies code external to class hierarchy</a:t>
            </a:r>
          </a:p>
          <a:p>
            <a:pPr lvl="1"/>
            <a:r>
              <a:rPr lang="en-US" dirty="0" smtClean="0"/>
              <a:t>Enables more modular code</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772698113"/>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Exercise</a:t>
            </a:r>
            <a:endParaRPr lang="en-US" dirty="0"/>
          </a:p>
        </p:txBody>
      </p:sp>
      <p:sp>
        <p:nvSpPr>
          <p:cNvPr id="7" name="Content Placeholder 3"/>
          <p:cNvSpPr>
            <a:spLocks noGrp="1"/>
          </p:cNvSpPr>
          <p:nvPr>
            <p:ph idx="1"/>
          </p:nvPr>
        </p:nvSpPr>
        <p:spPr>
          <a:xfrm>
            <a:off x="1007436" y="1700809"/>
            <a:ext cx="10574965" cy="4464495"/>
          </a:xfrm>
        </p:spPr>
        <p:txBody>
          <a:bodyPr>
            <a:normAutofit fontScale="77500" lnSpcReduction="20000"/>
          </a:bodyPr>
          <a:lstStyle/>
          <a:p>
            <a:r>
              <a:rPr lang="en-US" dirty="0"/>
              <a:t>Open the file ‘Examples/Car.py</a:t>
            </a:r>
            <a:r>
              <a:rPr lang="en-US" dirty="0" smtClean="0"/>
              <a:t>’</a:t>
            </a:r>
          </a:p>
          <a:p>
            <a:r>
              <a:rPr lang="en-US" dirty="0" smtClean="0"/>
              <a:t>Modify the example code:</a:t>
            </a:r>
          </a:p>
          <a:p>
            <a:pPr lvl="1"/>
            <a:r>
              <a:rPr lang="en-US" dirty="0" smtClean="0"/>
              <a:t>Add attributes to the Car class to represent top speed and transmission</a:t>
            </a:r>
          </a:p>
          <a:p>
            <a:pPr lvl="2"/>
            <a:r>
              <a:rPr lang="en-US" dirty="0" smtClean="0"/>
              <a:t>The attributes cannot be None</a:t>
            </a:r>
          </a:p>
          <a:p>
            <a:pPr lvl="2"/>
            <a:r>
              <a:rPr lang="en-US" dirty="0" smtClean="0"/>
              <a:t>The attributes should be properly encapsulated</a:t>
            </a:r>
          </a:p>
          <a:p>
            <a:r>
              <a:rPr lang="en-US" dirty="0" smtClean="0"/>
              <a:t>Bonus: Create a class to represent the Driver</a:t>
            </a:r>
          </a:p>
          <a:p>
            <a:pPr lvl="2"/>
            <a:r>
              <a:rPr lang="en-US" dirty="0" smtClean="0"/>
              <a:t>The class should extend Passenger</a:t>
            </a:r>
          </a:p>
          <a:p>
            <a:pPr lvl="2"/>
            <a:r>
              <a:rPr lang="en-US" dirty="0" smtClean="0"/>
              <a:t>The class should be able to represent the driver’s ability to operate automatic or manual transmission</a:t>
            </a:r>
          </a:p>
          <a:p>
            <a:pPr lvl="1"/>
            <a:r>
              <a:rPr lang="en-US" dirty="0" smtClean="0"/>
              <a:t>Super Double Bonus: Driver should contain a method that will accept an instance of Car and</a:t>
            </a:r>
          </a:p>
          <a:p>
            <a:pPr lvl="3"/>
            <a:r>
              <a:rPr lang="en-US" dirty="0" smtClean="0"/>
              <a:t>Return ‘True’ if the driver is able to drive the supplied Car</a:t>
            </a:r>
          </a:p>
          <a:p>
            <a:pPr lvl="3"/>
            <a:r>
              <a:rPr lang="en-US" dirty="0"/>
              <a:t>Return </a:t>
            </a:r>
            <a:r>
              <a:rPr lang="en-US" dirty="0" smtClean="0"/>
              <a:t>‘False’ </a:t>
            </a:r>
            <a:r>
              <a:rPr lang="en-US" dirty="0"/>
              <a:t>if the driver is </a:t>
            </a:r>
            <a:r>
              <a:rPr lang="en-US" dirty="0" smtClean="0"/>
              <a:t>unable </a:t>
            </a:r>
            <a:r>
              <a:rPr lang="en-US" dirty="0"/>
              <a:t>to drive the supplied </a:t>
            </a:r>
            <a:r>
              <a:rPr lang="en-US" dirty="0" smtClean="0"/>
              <a:t>Car</a:t>
            </a:r>
          </a:p>
          <a:p>
            <a:pPr lvl="3"/>
            <a:r>
              <a:rPr lang="en-US" dirty="0" smtClean="0"/>
              <a:t>Now You’re Just Showing Off:</a:t>
            </a:r>
          </a:p>
          <a:p>
            <a:pPr lvl="4"/>
            <a:r>
              <a:rPr lang="en-US" dirty="0" smtClean="0"/>
              <a:t>Raise a </a:t>
            </a:r>
            <a:r>
              <a:rPr lang="en-US" dirty="0" err="1" smtClean="0"/>
              <a:t>TypeError</a:t>
            </a:r>
            <a:r>
              <a:rPr lang="en-US" dirty="0" smtClean="0"/>
              <a:t> if the supplied object is not an instance of Car</a:t>
            </a:r>
          </a:p>
        </p:txBody>
      </p:sp>
    </p:spTree>
    <p:extLst>
      <p:ext uri="{BB962C8B-B14F-4D97-AF65-F5344CB8AC3E}">
        <p14:creationId xmlns:p14="http://schemas.microsoft.com/office/powerpoint/2010/main" val="1933603273"/>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Solution</a:t>
            </a:r>
            <a:endParaRPr lang="en-US" dirty="0"/>
          </a:p>
        </p:txBody>
      </p:sp>
      <p:sp>
        <p:nvSpPr>
          <p:cNvPr id="5" name="Rectangle 4"/>
          <p:cNvSpPr/>
          <p:nvPr/>
        </p:nvSpPr>
        <p:spPr>
          <a:xfrm>
            <a:off x="609600" y="1772816"/>
            <a:ext cx="10881708"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Additions to Car.py</a:t>
            </a:r>
          </a:p>
          <a:p>
            <a:endParaRPr lang="en-GB" sz="1200" dirty="0" smtClean="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b="1"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getTopSpeed</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top_speed</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setTopSpeed</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topspeed</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top_speed</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topspeed</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getTransmission</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self.__transmission</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setTransmission</a:t>
            </a:r>
            <a:r>
              <a:rPr lang="en-GB" sz="1200" dirty="0">
                <a:solidFill>
                  <a:srgbClr val="000000"/>
                </a:solidFill>
                <a:highlight>
                  <a:srgbClr val="FFFFFF"/>
                </a:highlight>
                <a:latin typeface="Courier New" panose="02070309020205020404" pitchFamily="49" charset="0"/>
              </a:rPr>
              <a:t>(self, transmission)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(transmission).lower()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'manual', 'stick', 'auto', 'automatic'</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self.__transmission</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(transmission)</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raise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TypeError</a:t>
            </a:r>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35749760"/>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Solution</a:t>
            </a:r>
            <a:endParaRPr lang="en-US" dirty="0"/>
          </a:p>
        </p:txBody>
      </p:sp>
      <p:sp>
        <p:nvSpPr>
          <p:cNvPr id="5" name="Rectangle 4"/>
          <p:cNvSpPr/>
          <p:nvPr/>
        </p:nvSpPr>
        <p:spPr>
          <a:xfrm>
            <a:off x="609600" y="1556792"/>
            <a:ext cx="108817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#Bonus Driver class</a:t>
            </a:r>
          </a:p>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Passenger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Passenger</a:t>
            </a:r>
          </a:p>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Car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Car</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Driver(Passenger)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 </a:t>
            </a:r>
            <a:r>
              <a:rPr lang="en-GB" sz="1200" dirty="0" err="1">
                <a:solidFill>
                  <a:srgbClr val="000000"/>
                </a:solidFill>
                <a:highlight>
                  <a:srgbClr val="FFFFFF"/>
                </a:highlight>
                <a:latin typeface="Courier New" panose="02070309020205020404" pitchFamily="49" charset="0"/>
              </a:rPr>
              <a:t>can_drive</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['auto'])</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Passenger.__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getCanDrive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setCanDrive</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Bonus method</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canDriveCar</a:t>
            </a:r>
            <a:r>
              <a:rPr lang="en-GB" sz="1200" dirty="0">
                <a:solidFill>
                  <a:srgbClr val="000000"/>
                </a:solidFill>
                <a:highlight>
                  <a:srgbClr val="FFFFFF"/>
                </a:highlight>
                <a:latin typeface="Courier New" panose="02070309020205020404" pitchFamily="49" charset="0"/>
              </a:rPr>
              <a:t>(self, car)</a:t>
            </a:r>
            <a:r>
              <a:rPr lang="en-GB" sz="1200" b="1" dirty="0">
                <a:solidFill>
                  <a:srgbClr val="0000FF"/>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ShowOff</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not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isinstance</a:t>
            </a:r>
            <a:r>
              <a:rPr lang="en-GB" sz="1200" dirty="0">
                <a:solidFill>
                  <a:srgbClr val="000000"/>
                </a:solidFill>
                <a:highlight>
                  <a:srgbClr val="FFFFFF"/>
                </a:highlight>
                <a:latin typeface="Courier New" panose="02070309020205020404" pitchFamily="49" charset="0"/>
              </a:rPr>
              <a:t>(car, Car)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raise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car.getTransmission</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True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False</a:t>
            </a:r>
          </a:p>
        </p:txBody>
      </p:sp>
    </p:spTree>
    <p:extLst>
      <p:ext uri="{BB962C8B-B14F-4D97-AF65-F5344CB8AC3E}">
        <p14:creationId xmlns:p14="http://schemas.microsoft.com/office/powerpoint/2010/main" val="2673537860"/>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Appendix: </a:t>
            </a:r>
            <a:r>
              <a:rPr lang="en-US" dirty="0" smtClean="0"/>
              <a:t>String Methods</a:t>
            </a:r>
            <a:endParaRPr lang="en-US" dirty="0"/>
          </a:p>
        </p:txBody>
      </p:sp>
    </p:spTree>
    <p:extLst>
      <p:ext uri="{BB962C8B-B14F-4D97-AF65-F5344CB8AC3E}">
        <p14:creationId xmlns:p14="http://schemas.microsoft.com/office/powerpoint/2010/main" val="32101566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3"/>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We will often want to allow the user to enter values</a:t>
            </a:r>
          </a:p>
          <a:p>
            <a:endParaRPr lang="en-US" dirty="0" smtClean="0">
              <a:solidFill>
                <a:srgbClr val="000000"/>
              </a:solidFill>
            </a:endParaRPr>
          </a:p>
          <a:p>
            <a:r>
              <a:rPr lang="en-US" dirty="0" smtClean="0">
                <a:solidFill>
                  <a:srgbClr val="000000"/>
                </a:solidFill>
              </a:rPr>
              <a:t>Usually we will to hold onto the data for later</a:t>
            </a:r>
          </a:p>
          <a:p>
            <a:endParaRPr lang="en-US" dirty="0" smtClean="0">
              <a:solidFill>
                <a:srgbClr val="000000"/>
              </a:solidFill>
            </a:endParaRPr>
          </a:p>
          <a:p>
            <a:r>
              <a:rPr lang="en-US" dirty="0" smtClean="0">
                <a:solidFill>
                  <a:srgbClr val="000000"/>
                </a:solidFill>
              </a:rPr>
              <a:t>In Python, we have two built-in functions available</a:t>
            </a:r>
          </a:p>
          <a:p>
            <a:endParaRPr lang="en-US" dirty="0" smtClean="0">
              <a:solidFill>
                <a:srgbClr val="000000"/>
              </a:solidFill>
            </a:endParaRP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t>Entering Data</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Use the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 statement to capture </a:t>
            </a:r>
            <a:r>
              <a:rPr lang="en-US" i="1" dirty="0" smtClean="0">
                <a:solidFill>
                  <a:srgbClr val="000000"/>
                </a:solidFill>
              </a:rPr>
              <a:t>strings</a:t>
            </a:r>
          </a:p>
          <a:p>
            <a:endParaRPr lang="en-US" dirty="0">
              <a:solidFill>
                <a:srgbClr val="000000"/>
              </a:solidFill>
            </a:endParaRPr>
          </a:p>
          <a:p>
            <a:r>
              <a:rPr lang="en-US" b="1" dirty="0" err="1">
                <a:solidFill>
                  <a:srgbClr val="0000FF"/>
                </a:solidFill>
                <a:latin typeface="Courier New" panose="02070309020205020404" pitchFamily="49" charset="0"/>
                <a:cs typeface="Courier New" panose="02070309020205020404" pitchFamily="49" charset="0"/>
              </a:rPr>
              <a:t>raw_input</a:t>
            </a:r>
            <a:r>
              <a:rPr lang="en-US" b="1" dirty="0">
                <a:solidFill>
                  <a:srgbClr val="0000FF"/>
                </a:solidFill>
                <a:latin typeface="Courier New" panose="02070309020205020404" pitchFamily="49" charset="0"/>
                <a:cs typeface="Courier New" panose="02070309020205020404" pitchFamily="49" charset="0"/>
              </a:rPr>
              <a:t>()</a:t>
            </a:r>
            <a:r>
              <a:rPr lang="en-US" dirty="0">
                <a:solidFill>
                  <a:srgbClr val="000000"/>
                </a:solidFill>
              </a:rPr>
              <a:t> returns a </a:t>
            </a:r>
            <a:r>
              <a:rPr lang="en-US" b="1" dirty="0">
                <a:solidFill>
                  <a:srgbClr val="000000"/>
                </a:solidFill>
              </a:rPr>
              <a:t>string value</a:t>
            </a:r>
            <a:endParaRPr lang="en-US" dirty="0">
              <a:solidFill>
                <a:srgbClr val="000000"/>
              </a:solidFill>
            </a:endParaRPr>
          </a:p>
          <a:p>
            <a:pPr marL="0" indent="0">
              <a:buNone/>
            </a:pPr>
            <a:endParaRPr lang="en-US" dirty="0">
              <a:solidFill>
                <a:srgbClr val="000000"/>
              </a:solidFill>
            </a:endParaRPr>
          </a:p>
          <a:p>
            <a:r>
              <a:rPr lang="en-US" dirty="0" smtClean="0">
                <a:solidFill>
                  <a:srgbClr val="000000"/>
                </a:solidFill>
              </a:rPr>
              <a:t>You can provide a message with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‘Message’</a:t>
            </a:r>
            <a:r>
              <a:rPr lang="en-US" b="1" dirty="0" smtClean="0">
                <a:solidFill>
                  <a:srgbClr val="0000FF"/>
                </a:solidFill>
                <a:latin typeface="Courier New" panose="02070309020205020404" pitchFamily="49" charset="0"/>
                <a:cs typeface="Courier New" panose="02070309020205020404" pitchFamily="49" charset="0"/>
              </a:rPr>
              <a:t>)</a:t>
            </a:r>
          </a:p>
          <a:p>
            <a:endParaRPr lang="en-US" dirty="0" smtClean="0">
              <a:solidFill>
                <a:srgbClr val="000000"/>
              </a:solidFill>
            </a:endParaRPr>
          </a:p>
          <a:p>
            <a:r>
              <a:rPr lang="en-US" dirty="0" smtClean="0">
                <a:solidFill>
                  <a:srgbClr val="000000"/>
                </a:solidFill>
              </a:rPr>
              <a:t>Hint: The message can also be a variable</a:t>
            </a: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t>Entering Data: </a:t>
            </a:r>
            <a:r>
              <a:rPr lang="en-US" dirty="0" err="1" smtClean="0">
                <a:latin typeface="Courier New" panose="02070309020205020404" pitchFamily="49" charset="0"/>
                <a:cs typeface="Courier New" panose="02070309020205020404" pitchFamily="49" charset="0"/>
              </a:rPr>
              <a:t>raw_input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35501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000000"/>
                </a:solidFill>
              </a:rPr>
              <a:t>The practical ability to develop applications  in Python</a:t>
            </a:r>
          </a:p>
          <a:p>
            <a:r>
              <a:rPr lang="en-GB" dirty="0" smtClean="0">
                <a:solidFill>
                  <a:srgbClr val="000000"/>
                </a:solidFill>
              </a:rPr>
              <a:t>An understanding of the principles of </a:t>
            </a:r>
            <a:r>
              <a:rPr lang="en-GB" dirty="0" smtClean="0">
                <a:solidFill>
                  <a:srgbClr val="000000"/>
                </a:solidFill>
              </a:rPr>
              <a:t>programming</a:t>
            </a:r>
          </a:p>
          <a:p>
            <a:r>
              <a:rPr lang="en-GB" dirty="0" smtClean="0">
                <a:solidFill>
                  <a:srgbClr val="000000"/>
                </a:solidFill>
              </a:rPr>
              <a:t>An introduction to ways of programming in a team</a:t>
            </a:r>
          </a:p>
          <a:p>
            <a:r>
              <a:rPr lang="en-GB" dirty="0" smtClean="0">
                <a:solidFill>
                  <a:srgbClr val="000000"/>
                </a:solidFill>
              </a:rPr>
              <a:t>An introduction to principles of application design</a:t>
            </a:r>
          </a:p>
          <a:p>
            <a:r>
              <a:rPr lang="en-GB" dirty="0" smtClean="0">
                <a:solidFill>
                  <a:srgbClr val="000000"/>
                </a:solidFill>
              </a:rPr>
              <a:t>Tools to help write clean and maintainable code</a:t>
            </a:r>
          </a:p>
          <a:p>
            <a:endParaRPr lang="en-GB" dirty="0" smtClean="0">
              <a:solidFill>
                <a:srgbClr val="000000"/>
              </a:solidFill>
            </a:endParaRPr>
          </a:p>
          <a:p>
            <a:pPr marL="0" indent="0">
              <a:buNone/>
            </a:pPr>
            <a:endParaRPr lang="en-GB" dirty="0" smtClean="0">
              <a:solidFill>
                <a:srgbClr val="000000"/>
              </a:solidFill>
            </a:endParaRP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DAVE 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33409435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and Data Types</a:t>
            </a:r>
            <a:endParaRPr lang="en-US" dirty="0"/>
          </a:p>
        </p:txBody>
      </p:sp>
    </p:spTree>
    <p:extLst>
      <p:ext uri="{BB962C8B-B14F-4D97-AF65-F5344CB8AC3E}">
        <p14:creationId xmlns:p14="http://schemas.microsoft.com/office/powerpoint/2010/main" val="827732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fontScale="92500" lnSpcReduction="20000"/>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Functions</a:t>
            </a:r>
          </a:p>
          <a:p>
            <a:pPr lvl="1"/>
            <a:r>
              <a:rPr lang="en-GB" dirty="0" smtClean="0"/>
              <a:t>Libraries</a:t>
            </a:r>
          </a:p>
          <a:p>
            <a:pPr lvl="1"/>
            <a:r>
              <a:rPr lang="en-GB" dirty="0" smtClean="0"/>
              <a:t>Debugging</a:t>
            </a:r>
          </a:p>
          <a:p>
            <a:pPr lvl="1"/>
            <a:r>
              <a:rPr lang="en-GB" dirty="0" smtClean="0"/>
              <a:t>File IO</a:t>
            </a:r>
          </a:p>
          <a:p>
            <a:pPr lvl="1"/>
            <a:r>
              <a:rPr lang="en-GB" dirty="0" smtClean="0"/>
              <a:t>Error Handling</a:t>
            </a:r>
          </a:p>
          <a:p>
            <a:pPr lvl="1"/>
            <a:r>
              <a:rPr lang="en-GB" dirty="0" smtClean="0"/>
              <a:t>Threading</a:t>
            </a:r>
          </a:p>
          <a:p>
            <a:pPr lvl="1"/>
            <a:r>
              <a:rPr lang="en-GB" dirty="0" smtClean="0"/>
              <a:t>Cryptography</a:t>
            </a:r>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normAutofit fontScale="92500" lnSpcReduction="10000"/>
          </a:bodyPr>
          <a:lstStyle/>
          <a:p>
            <a:r>
              <a:rPr lang="en-GB" dirty="0"/>
              <a:t>Programming with </a:t>
            </a:r>
            <a:r>
              <a:rPr lang="en-GB" dirty="0" smtClean="0"/>
              <a:t>Python</a:t>
            </a:r>
          </a:p>
          <a:p>
            <a:pPr lvl="1"/>
            <a:r>
              <a:rPr lang="en-GB" dirty="0" smtClean="0"/>
              <a:t>Regular Expressions</a:t>
            </a:r>
          </a:p>
          <a:p>
            <a:pPr lvl="1"/>
            <a:r>
              <a:rPr lang="en-GB" dirty="0" smtClean="0"/>
              <a:t>Databases</a:t>
            </a:r>
          </a:p>
          <a:p>
            <a:r>
              <a:rPr lang="en-GB" dirty="0" smtClean="0"/>
              <a:t>Programming </a:t>
            </a:r>
            <a:r>
              <a:rPr lang="en-GB" dirty="0"/>
              <a:t>with </a:t>
            </a:r>
            <a:r>
              <a:rPr lang="en-GB" dirty="0" err="1" smtClean="0"/>
              <a:t>Lua</a:t>
            </a:r>
            <a:endParaRPr lang="en-GB" dirty="0" smtClean="0"/>
          </a:p>
          <a:p>
            <a:r>
              <a:rPr lang="en-GB" dirty="0" smtClean="0"/>
              <a:t>Developing in a Team</a:t>
            </a:r>
            <a:endParaRPr lang="en-GB" dirty="0"/>
          </a:p>
          <a:p>
            <a:pPr lvl="1"/>
            <a:r>
              <a:rPr lang="en-GB" dirty="0" smtClean="0"/>
              <a:t>Software Development Life Cycles</a:t>
            </a:r>
          </a:p>
          <a:p>
            <a:pPr lvl="1"/>
            <a:r>
              <a:rPr lang="en-GB" dirty="0" smtClean="0"/>
              <a:t>Developing Collaboratively</a:t>
            </a:r>
          </a:p>
          <a:p>
            <a:pPr lvl="1"/>
            <a:r>
              <a:rPr lang="en-GB" dirty="0" smtClean="0"/>
              <a:t>Design Practices</a:t>
            </a:r>
          </a:p>
          <a:p>
            <a:pPr lvl="1"/>
            <a:r>
              <a:rPr lang="en-GB" dirty="0" smtClean="0"/>
              <a:t>Secure Code Development</a:t>
            </a:r>
          </a:p>
          <a:p>
            <a:r>
              <a:rPr lang="en-GB" dirty="0" smtClean="0"/>
              <a:t>Object Oriented Programming</a:t>
            </a:r>
          </a:p>
          <a:p>
            <a:r>
              <a:rPr lang="en-GB" dirty="0" smtClean="0"/>
              <a:t>Programming with Apache Lucene</a:t>
            </a:r>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variable?</a:t>
            </a:r>
          </a:p>
          <a:p>
            <a:r>
              <a:rPr lang="en-US" dirty="0" smtClean="0"/>
              <a:t>Why are variables useful to us?</a:t>
            </a:r>
          </a:p>
          <a:p>
            <a:r>
              <a:rPr lang="en-US" dirty="0" smtClean="0"/>
              <a:t>How do we use variables?</a:t>
            </a:r>
          </a:p>
          <a:p>
            <a:r>
              <a:rPr lang="en-US" dirty="0" smtClean="0"/>
              <a:t>What kind of information can we hold in a variable?</a:t>
            </a:r>
            <a:endParaRPr lang="en-US" dirty="0"/>
          </a:p>
        </p:txBody>
      </p:sp>
      <p:sp>
        <p:nvSpPr>
          <p:cNvPr id="3" name="Title 2"/>
          <p:cNvSpPr>
            <a:spLocks noGrp="1"/>
          </p:cNvSpPr>
          <p:nvPr>
            <p:ph type="title"/>
          </p:nvPr>
        </p:nvSpPr>
        <p:spPr/>
        <p:txBody>
          <a:bodyPr/>
          <a:lstStyle/>
          <a:p>
            <a:r>
              <a:rPr lang="en-US" dirty="0" smtClean="0"/>
              <a:t>Variables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Data takes many forms and different types of data must be represented appropriately</a:t>
            </a:r>
          </a:p>
          <a:p>
            <a:r>
              <a:rPr lang="en-US" dirty="0" smtClean="0"/>
              <a:t>Python uses the following </a:t>
            </a:r>
            <a:r>
              <a:rPr lang="en-US" i="1" dirty="0" smtClean="0"/>
              <a:t>data types</a:t>
            </a:r>
            <a:endParaRPr lang="en-US" dirty="0" smtClean="0"/>
          </a:p>
          <a:p>
            <a:pPr lvl="1"/>
            <a:r>
              <a:rPr lang="en-US" dirty="0" smtClean="0"/>
              <a:t>Numbers</a:t>
            </a:r>
          </a:p>
          <a:p>
            <a:pPr lvl="1"/>
            <a:r>
              <a:rPr lang="en-US" dirty="0" smtClean="0"/>
              <a:t>Strings</a:t>
            </a:r>
          </a:p>
          <a:p>
            <a:pPr lvl="1"/>
            <a:r>
              <a:rPr lang="en-US" dirty="0" smtClean="0"/>
              <a:t>Booleans</a:t>
            </a:r>
          </a:p>
          <a:p>
            <a:pPr lvl="1"/>
            <a:r>
              <a:rPr lang="en-US" dirty="0" smtClean="0"/>
              <a:t>Lists and Tuples</a:t>
            </a:r>
          </a:p>
          <a:p>
            <a:pPr lvl="1"/>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243252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Python is </a:t>
            </a:r>
            <a:r>
              <a:rPr lang="en-US" i="1" dirty="0" smtClean="0"/>
              <a:t>strongly, dynamically typed</a:t>
            </a:r>
          </a:p>
          <a:p>
            <a:pPr lvl="1"/>
            <a:r>
              <a:rPr lang="en-US" i="1" dirty="0" smtClean="0"/>
              <a:t>Strongly typed </a:t>
            </a:r>
            <a:r>
              <a:rPr lang="en-US" dirty="0" smtClean="0"/>
              <a:t>means</a:t>
            </a:r>
            <a:endParaRPr lang="en-US" i="1" dirty="0" smtClean="0"/>
          </a:p>
          <a:p>
            <a:pPr lvl="2"/>
            <a:r>
              <a:rPr lang="en-US" dirty="0" smtClean="0"/>
              <a:t>Data types are predefined by the language</a:t>
            </a:r>
          </a:p>
          <a:p>
            <a:pPr lvl="2"/>
            <a:r>
              <a:rPr lang="en-US" dirty="0" smtClean="0"/>
              <a:t>Values of different types can’t be combined</a:t>
            </a:r>
          </a:p>
          <a:p>
            <a:pPr lvl="2"/>
            <a:r>
              <a:rPr lang="en-US" dirty="0" smtClean="0"/>
              <a:t>The type of a value doesn’t change</a:t>
            </a:r>
          </a:p>
          <a:p>
            <a:pPr lvl="1"/>
            <a:r>
              <a:rPr lang="en-US" i="1" dirty="0" smtClean="0"/>
              <a:t>Dynamically typed </a:t>
            </a:r>
            <a:r>
              <a:rPr lang="en-US" dirty="0" smtClean="0"/>
              <a:t>means</a:t>
            </a:r>
          </a:p>
          <a:p>
            <a:pPr lvl="2"/>
            <a:r>
              <a:rPr lang="en-US" dirty="0" smtClean="0"/>
              <a:t>Values are checked at runtime, not during compilation</a:t>
            </a:r>
          </a:p>
          <a:p>
            <a:pPr lvl="2"/>
            <a:r>
              <a:rPr lang="en-US" dirty="0" smtClean="0"/>
              <a:t>Programmers should anticipate and provide error handling for failures</a:t>
            </a:r>
          </a:p>
          <a:p>
            <a:pPr lvl="2"/>
            <a:endParaRPr lang="en-US" dirty="0" smtClean="0"/>
          </a:p>
          <a:p>
            <a:pPr lvl="1"/>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35406839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Numbers</a:t>
            </a:r>
            <a:endParaRPr lang="en-US" dirty="0"/>
          </a:p>
        </p:txBody>
      </p:sp>
    </p:spTree>
    <p:extLst>
      <p:ext uri="{BB962C8B-B14F-4D97-AF65-F5344CB8AC3E}">
        <p14:creationId xmlns:p14="http://schemas.microsoft.com/office/powerpoint/2010/main" val="40597508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sp>
        <p:nvSpPr>
          <p:cNvPr id="4" name="Content Placeholder 3"/>
          <p:cNvSpPr>
            <a:spLocks noGrp="1"/>
          </p:cNvSpPr>
          <p:nvPr>
            <p:ph idx="1"/>
          </p:nvPr>
        </p:nvSpPr>
        <p:spPr>
          <a:xfrm>
            <a:off x="695400" y="1700809"/>
            <a:ext cx="10887001" cy="4104455"/>
          </a:xfrm>
        </p:spPr>
        <p:txBody>
          <a:bodyPr>
            <a:normAutofit/>
          </a:bodyPr>
          <a:lstStyle/>
          <a:p>
            <a:r>
              <a:rPr lang="en-US" dirty="0" smtClean="0"/>
              <a:t>Every language has a way to represent numeric values</a:t>
            </a:r>
          </a:p>
          <a:p>
            <a:r>
              <a:rPr lang="en-US" dirty="0" smtClean="0"/>
              <a:t>Numeric values can have many representations</a:t>
            </a:r>
          </a:p>
          <a:p>
            <a:r>
              <a:rPr lang="en-US" dirty="0" smtClean="0"/>
              <a:t>Very large numbers take up more storage space</a:t>
            </a:r>
          </a:p>
          <a:p>
            <a:r>
              <a:rPr lang="en-US" dirty="0" smtClean="0"/>
              <a:t>Generally each type has an upper and lower limit</a:t>
            </a:r>
          </a:p>
        </p:txBody>
      </p:sp>
    </p:spTree>
    <p:extLst>
      <p:ext uri="{BB962C8B-B14F-4D97-AF65-F5344CB8AC3E}">
        <p14:creationId xmlns:p14="http://schemas.microsoft.com/office/powerpoint/2010/main" val="30949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 Examples</a:t>
            </a:r>
            <a:endParaRPr lang="en-US" dirty="0"/>
          </a:p>
        </p:txBody>
      </p:sp>
      <p:sp>
        <p:nvSpPr>
          <p:cNvPr id="5" name="Rectangle 4"/>
          <p:cNvSpPr/>
          <p:nvPr/>
        </p:nvSpPr>
        <p:spPr>
          <a:xfrm>
            <a:off x="767408" y="1700808"/>
            <a:ext cx="10742984" cy="397031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10.0</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smtClean="0">
                <a:solidFill>
                  <a:srgbClr val="0000FF"/>
                </a:solidFill>
                <a:highlight>
                  <a:srgbClr val="FFFFFF"/>
                </a:highlight>
                <a:latin typeface="Courier New" panose="02070309020205020404" pitchFamily="49" charset="0"/>
              </a:rPr>
              <a:t>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float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long</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complex</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10.32+0j</a:t>
            </a:r>
            <a:r>
              <a:rPr lang="en-US" sz="1200" dirty="0" smtClean="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the interactive interpreter, enter the commands below</a:t>
            </a:r>
          </a:p>
          <a:p>
            <a:endParaRPr lang="en-GB" dirty="0"/>
          </a:p>
          <a:p>
            <a:endParaRPr lang="en-GB" dirty="0" smtClean="0"/>
          </a:p>
          <a:p>
            <a:endParaRPr lang="en-GB" dirty="0"/>
          </a:p>
          <a:p>
            <a:endParaRPr lang="en-GB" dirty="0" smtClean="0"/>
          </a:p>
          <a:p>
            <a:endParaRPr lang="en-GB" dirty="0" smtClean="0"/>
          </a:p>
          <a:p>
            <a:pPr marL="0" indent="0">
              <a:buNone/>
            </a:pPr>
            <a:r>
              <a:rPr lang="en-GB" dirty="0"/>
              <a:t> </a:t>
            </a:r>
          </a:p>
        </p:txBody>
      </p:sp>
      <p:sp>
        <p:nvSpPr>
          <p:cNvPr id="3" name="Title 2"/>
          <p:cNvSpPr>
            <a:spLocks noGrp="1"/>
          </p:cNvSpPr>
          <p:nvPr>
            <p:ph type="title"/>
          </p:nvPr>
        </p:nvSpPr>
        <p:spPr/>
        <p:txBody>
          <a:bodyPr/>
          <a:lstStyle/>
          <a:p>
            <a:r>
              <a:rPr lang="en-GB" dirty="0" smtClean="0"/>
              <a:t>Numbers: Exercise</a:t>
            </a:r>
            <a:endParaRPr lang="en-US" dirty="0"/>
          </a:p>
        </p:txBody>
      </p:sp>
      <p:sp>
        <p:nvSpPr>
          <p:cNvPr id="7" name="Rectangle 6"/>
          <p:cNvSpPr/>
          <p:nvPr/>
        </p:nvSpPr>
        <p:spPr>
          <a:xfrm>
            <a:off x="783151" y="2564904"/>
            <a:ext cx="10248460" cy="3416320"/>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5 + 5 </a:t>
            </a:r>
          </a:p>
          <a:p>
            <a:r>
              <a:rPr lang="en-GB" dirty="0" smtClean="0">
                <a:solidFill>
                  <a:schemeClr val="bg1"/>
                </a:solidFill>
                <a:latin typeface="Courier New" panose="02070309020205020404" pitchFamily="49" charset="0"/>
                <a:cs typeface="Courier New" panose="02070309020205020404" pitchFamily="49" charset="0"/>
              </a:rPr>
              <a:t>10</a:t>
            </a:r>
          </a:p>
          <a:p>
            <a:r>
              <a:rPr lang="en-GB" dirty="0" smtClean="0">
                <a:solidFill>
                  <a:schemeClr val="bg1"/>
                </a:solidFill>
                <a:latin typeface="Courier New" panose="02070309020205020404" pitchFamily="49" charset="0"/>
                <a:cs typeface="Courier New" panose="02070309020205020404" pitchFamily="49" charset="0"/>
              </a:rPr>
              <a:t>&gt;&gt;&gt; a = 5</a:t>
            </a: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b = 5</a:t>
            </a:r>
          </a:p>
          <a:p>
            <a:endParaRPr lang="en-GB" dirty="0">
              <a:solidFill>
                <a:schemeClr val="bg1"/>
              </a:solidFill>
              <a:latin typeface="Courier New" panose="02070309020205020404" pitchFamily="49" charset="0"/>
              <a:cs typeface="Courier New" panose="02070309020205020404" pitchFamily="49" charset="0"/>
            </a:endParaRP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print a + b</a:t>
            </a:r>
          </a:p>
          <a:p>
            <a:r>
              <a:rPr lang="en-GB" dirty="0" smtClean="0">
                <a:solidFill>
                  <a:schemeClr val="bg1"/>
                </a:solidFill>
                <a:latin typeface="Courier New" panose="02070309020205020404" pitchFamily="49" charset="0"/>
                <a:cs typeface="Courier New" panose="02070309020205020404" pitchFamily="49" charset="0"/>
              </a:rPr>
              <a:t>10</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5082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Strings</a:t>
            </a:r>
            <a:endParaRPr lang="en-US" dirty="0"/>
          </a:p>
        </p:txBody>
      </p:sp>
    </p:spTree>
    <p:extLst>
      <p:ext uri="{BB962C8B-B14F-4D97-AF65-F5344CB8AC3E}">
        <p14:creationId xmlns:p14="http://schemas.microsoft.com/office/powerpoint/2010/main" val="28218877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string?</a:t>
            </a:r>
          </a:p>
          <a:p>
            <a:pPr lvl="1"/>
            <a:r>
              <a:rPr lang="en-US" dirty="0" smtClean="0"/>
              <a:t>A series of alphanumeric characters</a:t>
            </a:r>
          </a:p>
          <a:p>
            <a:pPr lvl="1"/>
            <a:r>
              <a:rPr lang="en-US" dirty="0" smtClean="0"/>
              <a:t>Includes numbers, alphabetic characters, punctuation </a:t>
            </a:r>
          </a:p>
          <a:p>
            <a:pPr lvl="1"/>
            <a:r>
              <a:rPr lang="en-US" dirty="0" smtClean="0"/>
              <a:t>Can be anything from user input to contents of a web page or representations of program data </a:t>
            </a:r>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 many languages, strings are objects which have methods</a:t>
            </a:r>
          </a:p>
          <a:p>
            <a:r>
              <a:rPr lang="en-US" dirty="0" smtClean="0"/>
              <a:t>Most methods are concerned with string </a:t>
            </a:r>
            <a:r>
              <a:rPr lang="en-US" dirty="0"/>
              <a:t>manipulation</a:t>
            </a:r>
          </a:p>
          <a:p>
            <a:pPr lvl="1"/>
            <a:r>
              <a:rPr lang="en-US" dirty="0" smtClean="0"/>
              <a:t>Operations like formatting output or searching for words</a:t>
            </a:r>
            <a:endParaRPr lang="en-US" dirty="0"/>
          </a:p>
          <a:p>
            <a:pPr lvl="1"/>
            <a:r>
              <a:rPr lang="en-US" dirty="0"/>
              <a:t>Any built-in type can be </a:t>
            </a:r>
            <a:r>
              <a:rPr lang="en-US" dirty="0" smtClean="0"/>
              <a:t>converted to a string (and vice versa)</a:t>
            </a:r>
          </a:p>
          <a:p>
            <a:pPr lvl="1"/>
            <a:endParaRPr lang="en-US" dirty="0" smtClean="0"/>
          </a:p>
          <a:p>
            <a:pPr lvl="1"/>
            <a:endParaRPr lang="en-US" dirty="0"/>
          </a:p>
          <a:p>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196959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Examples</a:t>
            </a:r>
            <a:endParaRPr lang="en-US" dirty="0"/>
          </a:p>
        </p:txBody>
      </p:sp>
      <p:sp>
        <p:nvSpPr>
          <p:cNvPr id="5" name="Rectangle 4"/>
          <p:cNvSpPr/>
          <p:nvPr/>
        </p:nvSpPr>
        <p:spPr>
          <a:xfrm>
            <a:off x="695400" y="1700808"/>
            <a:ext cx="10742984"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(a[0:8])</a:t>
            </a:r>
          </a:p>
          <a:p>
            <a:r>
              <a:rPr lang="en-US" sz="1200" dirty="0" smtClean="0">
                <a:solidFill>
                  <a:srgbClr val="000000"/>
                </a:solidFill>
                <a:highlight>
                  <a:srgbClr val="FFFFFF"/>
                </a:highlight>
                <a:latin typeface="Courier New" panose="02070309020205020404" pitchFamily="49" charset="0"/>
              </a:rPr>
              <a:t>a python</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a[0:8]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'is a </a:t>
            </a:r>
            <a:r>
              <a:rPr lang="en-GB" sz="1200" dirty="0" smtClean="0">
                <a:solidFill>
                  <a:srgbClr val="008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(b)</a:t>
            </a:r>
          </a:p>
          <a:p>
            <a:r>
              <a:rPr lang="en-US" sz="1200" dirty="0" smtClean="0">
                <a:solidFill>
                  <a:srgbClr val="000000"/>
                </a:solidFill>
                <a:highlight>
                  <a:srgbClr val="FFFFFF"/>
                </a:highlight>
                <a:latin typeface="Courier New" panose="02070309020205020404" pitchFamily="49" charset="0"/>
              </a:rPr>
              <a:t>a python is a constrictor</a:t>
            </a:r>
          </a:p>
          <a:p>
            <a:r>
              <a:rPr lang="en-US" sz="1200" dirty="0" smtClean="0">
                <a:solidFill>
                  <a:srgbClr val="008000"/>
                </a:solidFill>
                <a:highlight>
                  <a:srgbClr val="FFFFFF"/>
                </a:highlight>
                <a:latin typeface="Courier New" panose="02070309020205020404" pitchFamily="49" charset="0"/>
              </a:rPr>
              <a:t>&gt;&gt;&gt;</a:t>
            </a:r>
            <a:r>
              <a:rPr lang="en-GB" sz="1200" dirty="0" smtClean="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a:t>
            </a:r>
            <a:r>
              <a:rPr lang="en-GB" sz="1200" b="1" dirty="0" err="1">
                <a:solidFill>
                  <a:srgbClr val="0000FF"/>
                </a:solidFill>
                <a:highlight>
                  <a:srgbClr val="FFFFFF"/>
                </a:highlight>
                <a:latin typeface="Courier New" panose="02070309020205020404" pitchFamily="49" charset="0"/>
              </a:rPr>
              <a:t>replace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python'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'an anaconda</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(c)</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capitalize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swapcase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CONSTRICTOR</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the interactive interpreter, enter the commands below</a:t>
            </a:r>
          </a:p>
          <a:p>
            <a:endParaRPr lang="en-GB" dirty="0"/>
          </a:p>
          <a:p>
            <a:endParaRPr lang="en-GB" dirty="0" smtClean="0"/>
          </a:p>
          <a:p>
            <a:endParaRPr lang="en-GB" dirty="0"/>
          </a:p>
          <a:p>
            <a:endParaRPr lang="en-GB" dirty="0" smtClean="0"/>
          </a:p>
          <a:p>
            <a:endParaRPr lang="en-GB" dirty="0" smtClean="0"/>
          </a:p>
          <a:p>
            <a:pPr marL="0" indent="0">
              <a:buNone/>
            </a:pPr>
            <a:r>
              <a:rPr lang="en-GB" dirty="0"/>
              <a:t> </a:t>
            </a:r>
          </a:p>
        </p:txBody>
      </p:sp>
      <p:sp>
        <p:nvSpPr>
          <p:cNvPr id="3" name="Title 2"/>
          <p:cNvSpPr>
            <a:spLocks noGrp="1"/>
          </p:cNvSpPr>
          <p:nvPr>
            <p:ph type="title"/>
          </p:nvPr>
        </p:nvSpPr>
        <p:spPr/>
        <p:txBody>
          <a:bodyPr/>
          <a:lstStyle/>
          <a:p>
            <a:r>
              <a:rPr lang="en-GB" dirty="0" smtClean="0"/>
              <a:t>Strings: Exercise</a:t>
            </a:r>
            <a:endParaRPr lang="en-US" dirty="0"/>
          </a:p>
        </p:txBody>
      </p:sp>
      <p:sp>
        <p:nvSpPr>
          <p:cNvPr id="7" name="Rectangle 6"/>
          <p:cNvSpPr/>
          <p:nvPr/>
        </p:nvSpPr>
        <p:spPr>
          <a:xfrm>
            <a:off x="783151" y="256490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a:t>
            </a:r>
            <a:r>
              <a:rPr lang="en-US" dirty="0" err="1" smtClean="0">
                <a:solidFill>
                  <a:schemeClr val="bg1"/>
                </a:solidFill>
                <a:latin typeface="Courier New" panose="02070309020205020404" pitchFamily="49" charset="0"/>
                <a:cs typeface="Courier New" panose="02070309020205020404" pitchFamily="49" charset="0"/>
              </a:rPr>
              <a:t>my_name</a:t>
            </a:r>
            <a:r>
              <a:rPr lang="en-US" dirty="0" smtClean="0">
                <a:solidFill>
                  <a:schemeClr val="bg1"/>
                </a:solidFill>
                <a:latin typeface="Courier New" panose="02070309020205020404" pitchFamily="49" charset="0"/>
                <a:cs typeface="Courier New" panose="02070309020205020404" pitchFamily="49" charset="0"/>
              </a:rPr>
              <a:t> = ‘&lt;insert your name here&gt;’ </a:t>
            </a:r>
          </a:p>
          <a:p>
            <a:endParaRPr lang="en-GB" dirty="0" smtClean="0">
              <a:solidFill>
                <a:schemeClr val="bg1"/>
              </a:solidFill>
              <a:latin typeface="Courier New" panose="02070309020205020404" pitchFamily="49" charset="0"/>
              <a:cs typeface="Courier New" panose="02070309020205020404" pitchFamily="49" charset="0"/>
            </a:endParaRPr>
          </a:p>
          <a:p>
            <a:r>
              <a:rPr lang="en-GB" dirty="0" smtClean="0">
                <a:solidFill>
                  <a:schemeClr val="bg1"/>
                </a:solidFill>
                <a:latin typeface="Courier New" panose="02070309020205020404" pitchFamily="49" charset="0"/>
                <a:cs typeface="Courier New" panose="02070309020205020404" pitchFamily="49" charset="0"/>
              </a:rPr>
              <a:t>&gt;&gt;&gt; print </a:t>
            </a:r>
            <a:r>
              <a:rPr lang="en-GB" dirty="0" err="1" smtClean="0">
                <a:solidFill>
                  <a:schemeClr val="bg1"/>
                </a:solidFill>
                <a:latin typeface="Courier New" panose="02070309020205020404" pitchFamily="49" charset="0"/>
                <a:cs typeface="Courier New" panose="02070309020205020404" pitchFamily="49" charset="0"/>
              </a:rPr>
              <a:t>my_name</a:t>
            </a:r>
            <a:endParaRPr lang="en-GB" dirty="0" smtClean="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&lt;insert your name here&gt;</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2169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Booleans</a:t>
            </a:r>
            <a:endParaRPr lang="en-US" dirty="0"/>
          </a:p>
        </p:txBody>
      </p:sp>
    </p:spTree>
    <p:extLst>
      <p:ext uri="{BB962C8B-B14F-4D97-AF65-F5344CB8AC3E}">
        <p14:creationId xmlns:p14="http://schemas.microsoft.com/office/powerpoint/2010/main" val="141877997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sp>
        <p:nvSpPr>
          <p:cNvPr id="4" name="Content Placeholder 3"/>
          <p:cNvSpPr>
            <a:spLocks noGrp="1"/>
          </p:cNvSpPr>
          <p:nvPr>
            <p:ph idx="1"/>
          </p:nvPr>
        </p:nvSpPr>
        <p:spPr>
          <a:xfrm>
            <a:off x="1007436" y="1700809"/>
            <a:ext cx="10574965" cy="4425355"/>
          </a:xfrm>
        </p:spPr>
        <p:txBody>
          <a:bodyPr>
            <a:normAutofit/>
          </a:bodyPr>
          <a:lstStyle/>
          <a:p>
            <a:r>
              <a:rPr lang="en-US" dirty="0" smtClean="0"/>
              <a:t>What is a Boolean value?</a:t>
            </a:r>
          </a:p>
          <a:p>
            <a:pPr lvl="1"/>
            <a:r>
              <a:rPr lang="en-US" dirty="0" smtClean="0"/>
              <a:t>Boolean values represent logical </a:t>
            </a:r>
            <a:r>
              <a:rPr lang="en-US" b="1" dirty="0" smtClean="0">
                <a:solidFill>
                  <a:srgbClr val="0000FF"/>
                </a:solidFill>
              </a:rPr>
              <a:t>true</a:t>
            </a:r>
            <a:r>
              <a:rPr lang="en-US" dirty="0" smtClean="0"/>
              <a:t> or </a:t>
            </a:r>
            <a:r>
              <a:rPr lang="en-US" b="1" dirty="0" smtClean="0">
                <a:solidFill>
                  <a:srgbClr val="0000FF"/>
                </a:solidFill>
              </a:rPr>
              <a:t>false</a:t>
            </a:r>
          </a:p>
          <a:p>
            <a:pPr lvl="1"/>
            <a:r>
              <a:rPr lang="en-US" dirty="0" smtClean="0">
                <a:solidFill>
                  <a:srgbClr val="31383D"/>
                </a:solidFill>
              </a:rPr>
              <a:t>They can also be expressed as 1 or 0</a:t>
            </a:r>
          </a:p>
          <a:p>
            <a:pPr lvl="1"/>
            <a:r>
              <a:rPr lang="en-US" dirty="0" smtClean="0"/>
              <a:t>They are used in conjunction with Boolean operators such as </a:t>
            </a:r>
            <a:r>
              <a:rPr lang="en-US" b="1" dirty="0" smtClean="0">
                <a:solidFill>
                  <a:srgbClr val="0000FF"/>
                </a:solidFill>
              </a:rPr>
              <a:t>and</a:t>
            </a:r>
            <a:r>
              <a:rPr lang="en-US" dirty="0" smtClean="0"/>
              <a:t>, </a:t>
            </a:r>
            <a:r>
              <a:rPr lang="en-US" b="1" dirty="0" smtClean="0">
                <a:solidFill>
                  <a:srgbClr val="0000FF"/>
                </a:solidFill>
              </a:rPr>
              <a:t>or</a:t>
            </a:r>
            <a:r>
              <a:rPr lang="en-US" dirty="0" smtClean="0"/>
              <a:t>, </a:t>
            </a:r>
            <a:r>
              <a:rPr lang="en-US" b="1" dirty="0" smtClean="0">
                <a:solidFill>
                  <a:srgbClr val="0000FF"/>
                </a:solidFill>
              </a:rPr>
              <a:t>not</a:t>
            </a:r>
          </a:p>
          <a:p>
            <a:pPr lvl="1"/>
            <a:r>
              <a:rPr lang="en-US" dirty="0" smtClean="0"/>
              <a:t>Almost every language uses Boolean logic as an integral component of flow control and decision making</a:t>
            </a:r>
          </a:p>
          <a:p>
            <a:pPr lvl="1"/>
            <a:endParaRPr lang="en-US" dirty="0" smtClean="0"/>
          </a:p>
        </p:txBody>
      </p:sp>
    </p:spTree>
    <p:extLst>
      <p:ext uri="{BB962C8B-B14F-4D97-AF65-F5344CB8AC3E}">
        <p14:creationId xmlns:p14="http://schemas.microsoft.com/office/powerpoint/2010/main" val="21123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166575543"/>
              </p:ext>
            </p:extLst>
          </p:nvPr>
        </p:nvGraphicFramePr>
        <p:xfrm>
          <a:off x="767408" y="2564904"/>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a:bodyPr>
          <a:lstStyle/>
          <a:p>
            <a:pPr lvl="1"/>
            <a:r>
              <a:rPr lang="en-US" dirty="0" smtClean="0"/>
              <a:t>Boolean variables in Python take the following forms</a:t>
            </a:r>
          </a:p>
        </p:txBody>
      </p:sp>
    </p:spTree>
    <p:extLst>
      <p:ext uri="{BB962C8B-B14F-4D97-AF65-F5344CB8AC3E}">
        <p14:creationId xmlns:p14="http://schemas.microsoft.com/office/powerpoint/2010/main" val="11504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92632581"/>
              </p:ext>
            </p:extLst>
          </p:nvPr>
        </p:nvGraphicFramePr>
        <p:xfrm>
          <a:off x="609600" y="3429000"/>
          <a:ext cx="11175032" cy="2304256"/>
        </p:xfrm>
        <a:graphic>
          <a:graphicData uri="http://schemas.openxmlformats.org/drawingml/2006/table">
            <a:tbl>
              <a:tblPr firstRow="1" bandRow="1">
                <a:tableStyleId>{5C22544A-7EE6-4342-B048-85BDC9FD1C3A}</a:tableStyleId>
              </a:tblPr>
              <a:tblGrid>
                <a:gridCol w="2108497"/>
                <a:gridCol w="6042199"/>
                <a:gridCol w="3024336"/>
              </a:tblGrid>
              <a:tr h="476621">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476621">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and</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both sides are true, otherwise</a:t>
                      </a:r>
                      <a:r>
                        <a:rPr lang="en-GB" baseline="0" dirty="0" smtClean="0"/>
                        <a:t>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baseline="0" dirty="0" smtClean="0"/>
                        <a:t> and </a:t>
                      </a:r>
                      <a:r>
                        <a:rPr lang="en-US" baseline="0" dirty="0" err="1" smtClean="0"/>
                        <a:t>hate_py</a:t>
                      </a:r>
                      <a:r>
                        <a:rPr lang="en-US" baseline="0" dirty="0" smtClean="0"/>
                        <a:t>)</a:t>
                      </a:r>
                    </a:p>
                  </a:txBody>
                  <a:tcPr/>
                </a:tc>
              </a:tr>
              <a:tr h="528352">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or</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either side is true, otherwise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dirty="0" smtClean="0"/>
                        <a:t> or </a:t>
                      </a:r>
                      <a:r>
                        <a:rPr lang="en-US" dirty="0" err="1" smtClean="0"/>
                        <a:t>hate_py</a:t>
                      </a:r>
                      <a:r>
                        <a:rPr lang="en-US" dirty="0" smtClean="0"/>
                        <a:t>)</a:t>
                      </a:r>
                      <a:endParaRPr lang="en-US" baseline="0" dirty="0" smtClean="0"/>
                    </a:p>
                  </a:txBody>
                  <a:tcPr/>
                </a:tc>
              </a:tr>
              <a:tr h="822662">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Invert the</a:t>
                      </a:r>
                      <a:r>
                        <a:rPr lang="en-US" baseline="0" dirty="0" smtClean="0"/>
                        <a:t> </a:t>
                      </a:r>
                      <a:r>
                        <a:rPr lang="en-US" baseline="0" dirty="0" smtClean="0"/>
                        <a:t>value of the following variable or expression</a:t>
                      </a:r>
                      <a:endParaRPr lang="en-US" dirty="0"/>
                    </a:p>
                  </a:txBody>
                  <a:tcPr/>
                </a:tc>
                <a:tc>
                  <a:txBody>
                    <a:bodyPr/>
                    <a:lstStyle/>
                    <a:p>
                      <a:pPr marL="0" indent="0">
                        <a:buFont typeface="Arial" panose="020B0604020202020204" pitchFamily="34" charset="0"/>
                        <a:buNone/>
                      </a:pPr>
                      <a:r>
                        <a:rPr lang="en-US" dirty="0" smtClean="0"/>
                        <a:t>print(</a:t>
                      </a:r>
                      <a:r>
                        <a:rPr lang="en-US" dirty="0" err="1" smtClean="0"/>
                        <a:t>like_py</a:t>
                      </a:r>
                      <a:r>
                        <a:rPr lang="en-US" dirty="0" smtClean="0"/>
                        <a:t> and not </a:t>
                      </a:r>
                      <a:r>
                        <a:rPr lang="en-US" dirty="0" err="1" smtClean="0"/>
                        <a:t>hate_py</a:t>
                      </a:r>
                      <a:r>
                        <a:rPr lang="en-US" dirty="0" smtClean="0"/>
                        <a:t>)</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fontScale="70000" lnSpcReduction="20000"/>
          </a:bodyPr>
          <a:lstStyle/>
          <a:p>
            <a:pPr lvl="1"/>
            <a:r>
              <a:rPr lang="en-US" dirty="0" smtClean="0"/>
              <a:t>Boolean operators are used to compare Boolean variables or expressions</a:t>
            </a:r>
          </a:p>
          <a:p>
            <a:pPr lvl="2"/>
            <a:r>
              <a:rPr lang="en-US" dirty="0" smtClean="0"/>
              <a:t>A Boolean expression is one which, when evaluated, will return either a logical true or false value</a:t>
            </a:r>
          </a:p>
        </p:txBody>
      </p:sp>
      <p:sp>
        <p:nvSpPr>
          <p:cNvPr id="6" name="Rectangle 5"/>
          <p:cNvSpPr/>
          <p:nvPr/>
        </p:nvSpPr>
        <p:spPr>
          <a:xfrm>
            <a:off x="839417" y="2376339"/>
            <a:ext cx="10742984" cy="83099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True</a:t>
            </a:r>
          </a:p>
          <a:p>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False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773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Examples</a:t>
            </a:r>
            <a:endParaRPr lang="en-US" dirty="0"/>
          </a:p>
        </p:txBody>
      </p:sp>
      <p:sp>
        <p:nvSpPr>
          <p:cNvPr id="6" name="Rectangle 5"/>
          <p:cNvSpPr/>
          <p:nvPr/>
        </p:nvSpPr>
        <p:spPr>
          <a:xfrm>
            <a:off x="695400" y="1844824"/>
            <a:ext cx="10742984"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a:t>
            </a:r>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False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or</a:t>
            </a:r>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 </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 not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a:t>
            </a:r>
            <a:endParaRPr lang="en-GB"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GB" sz="1200" dirty="0">
                <a:solidFill>
                  <a:srgbClr val="000000"/>
                </a:solidFill>
                <a:highlight>
                  <a:srgbClr val="FFFFFF"/>
                </a:highlight>
                <a:latin typeface="Courier New" panose="02070309020205020404" pitchFamily="49" charset="0"/>
              </a:rPr>
              <a:t> a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a:t>
            </a:r>
            <a:r>
              <a:rPr lang="en-GB" sz="1200" dirty="0" err="1">
                <a:solidFill>
                  <a:srgbClr val="008000"/>
                </a:solidFill>
                <a:highlight>
                  <a:srgbClr val="FFFFFF"/>
                </a:highlight>
                <a:latin typeface="Courier New" panose="02070309020205020404" pitchFamily="49" charset="0"/>
              </a:rPr>
              <a:t>boolean</a:t>
            </a:r>
            <a:r>
              <a:rPr lang="en-GB" sz="1200" dirty="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value\n'</a:t>
            </a:r>
            <a:r>
              <a:rPr lang="en-GB" sz="1200" dirty="0" smtClean="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A </a:t>
            </a:r>
            <a:r>
              <a:rPr lang="en-GB" sz="1200" dirty="0" err="1">
                <a:solidFill>
                  <a:srgbClr val="000000"/>
                </a:solidFill>
                <a:highlight>
                  <a:srgbClr val="FFFFFF"/>
                </a:highlight>
                <a:latin typeface="Courier New" panose="02070309020205020404" pitchFamily="49" charset="0"/>
              </a:rPr>
              <a:t>boolean</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value</a:t>
            </a:r>
          </a:p>
          <a:p>
            <a:r>
              <a:rPr lang="en-GB" sz="1200" b="1" dirty="0" smtClean="0">
                <a:solidFill>
                  <a:srgbClr val="0000FF"/>
                </a:solidFill>
                <a:highlight>
                  <a:srgbClr val="FFFFFF"/>
                </a:highlight>
                <a:latin typeface="Courier New" panose="02070309020205020404" pitchFamily="49" charset="0"/>
              </a:rPr>
              <a:t>1</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bool</a:t>
            </a:r>
            <a:r>
              <a:rPr lang="en-US" sz="1200" dirty="0" smtClean="0">
                <a:solidFill>
                  <a:srgbClr val="000000"/>
                </a:solidFill>
                <a:highlight>
                  <a:srgbClr val="FFFFFF"/>
                </a:highlight>
                <a:latin typeface="Courier New" panose="02070309020205020404" pitchFamily="49" charset="0"/>
              </a:rPr>
              <a:t>(a)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True</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Exercise</a:t>
            </a:r>
            <a:endParaRPr lang="en-US" dirty="0"/>
          </a:p>
        </p:txBody>
      </p:sp>
      <p:sp>
        <p:nvSpPr>
          <p:cNvPr id="4" name="Rectangle 3"/>
          <p:cNvSpPr/>
          <p:nvPr/>
        </p:nvSpPr>
        <p:spPr>
          <a:xfrm>
            <a:off x="695400" y="1844824"/>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 Using the following variables, what will be output?</a:t>
            </a:r>
          </a:p>
          <a:p>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1</a:t>
            </a:r>
          </a:p>
          <a:p>
            <a:r>
              <a:rPr lang="en-US" sz="1200" dirty="0">
                <a:solidFill>
                  <a:srgbClr val="000000"/>
                </a:solidFill>
                <a:highlight>
                  <a:srgbClr val="FFFFFF"/>
                </a:highlight>
                <a:latin typeface="Courier New" panose="02070309020205020404" pitchFamily="49" charset="0"/>
              </a:rPr>
              <a:t>oranges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a:t>
            </a:r>
          </a:p>
          <a:p>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bananas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False</a:t>
            </a:r>
          </a:p>
          <a:p>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True</a:t>
            </a:r>
          </a:p>
          <a:p>
            <a:r>
              <a:rPr lang="en-US" sz="1200" dirty="0">
                <a:solidFill>
                  <a:srgbClr val="000000"/>
                </a:solidFill>
                <a:highlight>
                  <a:srgbClr val="FFFFFF"/>
                </a:highlight>
                <a:latin typeface="Courier New" panose="02070309020205020404" pitchFamily="49" charset="0"/>
              </a:rPr>
              <a:t>pomegranate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'potato'</a:t>
            </a:r>
          </a:p>
          <a:p>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rPr>
              <a:t>coconut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oranges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apples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coconut</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pears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pomegranate</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4799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Lists and Tuples</a:t>
            </a:r>
            <a:endParaRPr lang="en-US" dirty="0"/>
          </a:p>
        </p:txBody>
      </p:sp>
    </p:spTree>
    <p:extLst>
      <p:ext uri="{BB962C8B-B14F-4D97-AF65-F5344CB8AC3E}">
        <p14:creationId xmlns:p14="http://schemas.microsoft.com/office/powerpoint/2010/main" val="19151948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lists and tuples?</a:t>
            </a:r>
          </a:p>
          <a:p>
            <a:pPr lvl="1"/>
            <a:r>
              <a:rPr lang="en-US" sz="2000" dirty="0" smtClean="0"/>
              <a:t>Numbers, strings and Booleans are great, but there are many times when you will want to represent more complex data</a:t>
            </a:r>
          </a:p>
          <a:p>
            <a:pPr lvl="1"/>
            <a:r>
              <a:rPr lang="en-US" sz="2000" dirty="0" smtClean="0"/>
              <a:t>Most languages have ways to store data in useful ways</a:t>
            </a:r>
          </a:p>
          <a:p>
            <a:pPr lvl="1"/>
            <a:r>
              <a:rPr lang="en-US" sz="2000" dirty="0" smtClean="0"/>
              <a:t>Lists and tuples, along with dictionaries, are some of Python’s ways of handling this</a:t>
            </a:r>
          </a:p>
          <a:p>
            <a:r>
              <a:rPr lang="en-US" sz="2400" dirty="0" smtClean="0"/>
              <a:t>So what are they then?</a:t>
            </a:r>
          </a:p>
          <a:p>
            <a:pPr lvl="1"/>
            <a:r>
              <a:rPr lang="en-US" sz="2000" dirty="0" smtClean="0"/>
              <a:t>Both are ways of holding several items of data at once, similar to a mathematical set</a:t>
            </a:r>
          </a:p>
          <a:p>
            <a:pPr lvl="1"/>
            <a:r>
              <a:rPr lang="en-US" sz="2000" dirty="0" smtClean="0"/>
              <a:t>Lists are dynamic – their contents can change</a:t>
            </a:r>
          </a:p>
          <a:p>
            <a:pPr lvl="1"/>
            <a:r>
              <a:rPr lang="en-US" sz="2000" dirty="0" smtClean="0"/>
              <a:t>Tuples are immutable – their contents cannot change</a:t>
            </a:r>
          </a:p>
          <a:p>
            <a:pPr lvl="1"/>
            <a:r>
              <a:rPr lang="en-US" sz="2000" dirty="0" smtClean="0"/>
              <a:t>Both can be used in flow control statements as the </a:t>
            </a:r>
            <a:r>
              <a:rPr lang="en-US" sz="2000" i="1" dirty="0" smtClean="0"/>
              <a:t>iterator</a:t>
            </a:r>
            <a:r>
              <a:rPr lang="en-US" sz="2000" dirty="0" smtClean="0"/>
              <a:t> </a:t>
            </a:r>
          </a:p>
          <a:p>
            <a:pPr marL="457200" lvl="1" indent="0">
              <a:buNone/>
            </a:pPr>
            <a:endParaRPr lang="en-US" sz="20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List are</a:t>
            </a:r>
          </a:p>
          <a:p>
            <a:pPr lvl="1"/>
            <a:r>
              <a:rPr lang="en-US" sz="2400" dirty="0" smtClean="0"/>
              <a:t>Constructed using comma separated values between square brackets – for example, [1, 2, 3]</a:t>
            </a:r>
          </a:p>
          <a:p>
            <a:pPr lvl="1"/>
            <a:r>
              <a:rPr lang="en-US" sz="2400" dirty="0" smtClean="0"/>
              <a:t>Each element in the list has an index</a:t>
            </a:r>
          </a:p>
          <a:p>
            <a:pPr lvl="1"/>
            <a:r>
              <a:rPr lang="en-US" sz="2400" dirty="0"/>
              <a:t>Indices </a:t>
            </a:r>
            <a:r>
              <a:rPr lang="en-US" sz="2400" dirty="0" smtClean="0"/>
              <a:t>start at zero – we say they’re ‘zero-based’</a:t>
            </a:r>
          </a:p>
          <a:p>
            <a:pPr lvl="1"/>
            <a:r>
              <a:rPr lang="en-US" sz="2400" dirty="0" smtClean="0"/>
              <a:t>Elements can be of mixed data types – numbers, strings, objects</a:t>
            </a:r>
          </a:p>
          <a:p>
            <a:pPr lvl="1"/>
            <a:r>
              <a:rPr lang="en-US" sz="2400" dirty="0" smtClean="0"/>
              <a:t>Like strings, in Python Lists have built-in methods for</a:t>
            </a:r>
          </a:p>
          <a:p>
            <a:pPr lvl="2"/>
            <a:r>
              <a:rPr lang="en-US" sz="1600" dirty="0" smtClean="0"/>
              <a:t>Indexing</a:t>
            </a:r>
          </a:p>
          <a:p>
            <a:pPr lvl="2"/>
            <a:r>
              <a:rPr lang="en-US" sz="1600" dirty="0" smtClean="0"/>
              <a:t>Adding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60254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42]</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can contain</a:t>
            </a:r>
          </a:p>
          <a:p>
            <a:pPr lvl="1"/>
            <a:r>
              <a:rPr lang="en-US" sz="2000" dirty="0" smtClean="0"/>
              <a:t>Numbers</a:t>
            </a:r>
          </a:p>
          <a:p>
            <a:pPr lvl="1"/>
            <a:r>
              <a:rPr lang="en-US" sz="2000" dirty="0" smtClean="0"/>
              <a:t>Strings</a:t>
            </a:r>
          </a:p>
          <a:p>
            <a:pPr lvl="1"/>
            <a:r>
              <a:rPr lang="en-US" sz="2000" dirty="0" smtClean="0"/>
              <a:t>A mixture of the above</a:t>
            </a:r>
          </a:p>
          <a:p>
            <a:r>
              <a:rPr lang="en-US" sz="2400" dirty="0" smtClean="0"/>
              <a:t>List elements can be accessed by index</a:t>
            </a:r>
          </a:p>
          <a:p>
            <a:r>
              <a:rPr lang="en-US" sz="2400" dirty="0" smtClean="0"/>
              <a:t>Lists can be sliced</a:t>
            </a:r>
          </a:p>
          <a:p>
            <a:r>
              <a:rPr lang="en-US" sz="2400" dirty="0" smtClean="0"/>
              <a:t>Lists can be used in expressions</a:t>
            </a:r>
          </a:p>
          <a:p>
            <a:r>
              <a:rPr lang="en-US" sz="2400" dirty="0" smtClean="0"/>
              <a:t>Variables can provide the list index</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2915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are mutable</a:t>
            </a:r>
          </a:p>
          <a:p>
            <a:r>
              <a:rPr lang="en-US" sz="2400" dirty="0" smtClean="0"/>
              <a:t>Values can be changed</a:t>
            </a:r>
          </a:p>
          <a:p>
            <a:r>
              <a:rPr lang="en-US" sz="2400" dirty="0" smtClean="0"/>
              <a:t>Values can be added</a:t>
            </a:r>
          </a:p>
          <a:p>
            <a:r>
              <a:rPr lang="en-US" sz="2400" dirty="0" smtClean="0"/>
              <a:t>One list can be added to another</a:t>
            </a:r>
          </a:p>
          <a:p>
            <a:r>
              <a:rPr lang="en-US" sz="2400" dirty="0" smtClean="0"/>
              <a:t>Values can be removed</a:t>
            </a:r>
          </a:p>
          <a:p>
            <a:r>
              <a:rPr lang="en-US" sz="2400" dirty="0" smtClean="0"/>
              <a:t>Values can be popped – removed and returned</a:t>
            </a:r>
          </a:p>
          <a:p>
            <a:r>
              <a:rPr lang="en-US" sz="2400" dirty="0" smtClean="0"/>
              <a:t>Values can be located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8973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8" end="1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Tuple are</a:t>
            </a:r>
          </a:p>
          <a:p>
            <a:pPr lvl="1"/>
            <a:r>
              <a:rPr lang="en-US" sz="2400" dirty="0" smtClean="0"/>
              <a:t>Constructed using comma separated values between parentheses – for example, (1, 2, 3)</a:t>
            </a:r>
          </a:p>
          <a:p>
            <a:pPr lvl="1"/>
            <a:r>
              <a:rPr lang="en-US" sz="2400" dirty="0" smtClean="0"/>
              <a:t>Like </a:t>
            </a:r>
            <a:r>
              <a:rPr lang="en-US" sz="2400" dirty="0"/>
              <a:t>L</a:t>
            </a:r>
            <a:r>
              <a:rPr lang="en-US" sz="2400" dirty="0" smtClean="0"/>
              <a:t>ists, each element in the tuple has an index</a:t>
            </a:r>
          </a:p>
          <a:p>
            <a:pPr lvl="1"/>
            <a:r>
              <a:rPr lang="en-US" sz="2400" dirty="0" smtClean="0"/>
              <a:t>Similarly, indices are zero-based</a:t>
            </a:r>
          </a:p>
          <a:p>
            <a:pPr lvl="1"/>
            <a:r>
              <a:rPr lang="en-US" sz="2400" dirty="0" smtClean="0"/>
              <a:t>Like Lists again, elements can be of mixed data types – numbers, strings, objects</a:t>
            </a:r>
          </a:p>
          <a:p>
            <a:pPr lvl="1"/>
            <a:r>
              <a:rPr lang="en-US" sz="2400" dirty="0" smtClean="0"/>
              <a:t>Tuples have built-in methods for</a:t>
            </a:r>
          </a:p>
          <a:p>
            <a:pPr lvl="2"/>
            <a:r>
              <a:rPr lang="en-US" sz="1600" dirty="0" smtClean="0"/>
              <a:t>Indexing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51669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Tuples are immutable</a:t>
            </a:r>
          </a:p>
          <a:p>
            <a:r>
              <a:rPr lang="en-US" sz="2400" dirty="0" smtClean="0"/>
              <a:t>Can be created using various data types</a:t>
            </a:r>
          </a:p>
          <a:p>
            <a:r>
              <a:rPr lang="en-US" sz="2400" dirty="0" smtClean="0"/>
              <a:t>Including empty tuples</a:t>
            </a:r>
          </a:p>
          <a:p>
            <a:r>
              <a:rPr lang="en-US" sz="2400" dirty="0" smtClean="0"/>
              <a:t>Elements can be referenced by index</a:t>
            </a:r>
          </a:p>
          <a:p>
            <a:r>
              <a:rPr lang="en-US" sz="2400" dirty="0" smtClean="0"/>
              <a:t>Tuples can be sliced</a:t>
            </a:r>
          </a:p>
          <a:p>
            <a:r>
              <a:rPr lang="en-US" sz="2400" dirty="0" smtClean="0"/>
              <a:t>Values </a:t>
            </a:r>
            <a:r>
              <a:rPr lang="en-US" sz="2400" dirty="0"/>
              <a:t>cannot be </a:t>
            </a:r>
            <a:r>
              <a:rPr lang="en-US" sz="2400" dirty="0" smtClean="0"/>
              <a:t>changed</a:t>
            </a:r>
          </a:p>
          <a:p>
            <a:r>
              <a:rPr lang="en-US" sz="2400" dirty="0" smtClean="0"/>
              <a:t>We can make new tuples by combining existing ones</a:t>
            </a:r>
          </a:p>
          <a:p>
            <a:r>
              <a:rPr lang="en-US" sz="2400" dirty="0" smtClean="0"/>
              <a:t>Or from elements of existing tuples</a:t>
            </a:r>
            <a:endParaRPr lang="en-US" sz="2400" dirty="0"/>
          </a:p>
          <a:p>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38730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8" end="1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xEl>
                                              <p:pRg st="21" end="2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6777732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‘Exercises/Lists and Tuples Exercise.py’</a:t>
            </a:r>
          </a:p>
          <a:p>
            <a:r>
              <a:rPr lang="en-US" dirty="0" smtClean="0"/>
              <a:t>Follow the instructions found in the </a:t>
            </a:r>
            <a:r>
              <a:rPr lang="en-US" dirty="0" smtClean="0"/>
              <a:t>comments</a:t>
            </a:r>
          </a:p>
          <a:p>
            <a:r>
              <a:rPr lang="en-US" dirty="0" smtClean="0"/>
              <a:t>Bonus points:</a:t>
            </a:r>
          </a:p>
          <a:p>
            <a:pPr lvl="1"/>
            <a:r>
              <a:rPr lang="en-US" dirty="0" smtClean="0"/>
              <a:t>Find an easier way to do it</a:t>
            </a:r>
            <a:endParaRPr lang="en-US" dirty="0"/>
          </a:p>
        </p:txBody>
      </p:sp>
      <p:sp>
        <p:nvSpPr>
          <p:cNvPr id="3" name="Title 2"/>
          <p:cNvSpPr>
            <a:spLocks noGrp="1"/>
          </p:cNvSpPr>
          <p:nvPr>
            <p:ph type="title"/>
          </p:nvPr>
        </p:nvSpPr>
        <p:spPr/>
        <p:txBody>
          <a:bodyPr/>
          <a:lstStyle/>
          <a:p>
            <a:r>
              <a:rPr lang="en-US" dirty="0" smtClean="0"/>
              <a:t>Exercise: Lists and Tuples</a:t>
            </a:r>
            <a:endParaRPr lang="en-US" dirty="0"/>
          </a:p>
        </p:txBody>
      </p:sp>
    </p:spTree>
    <p:extLst>
      <p:ext uri="{BB962C8B-B14F-4D97-AF65-F5344CB8AC3E}">
        <p14:creationId xmlns:p14="http://schemas.microsoft.com/office/powerpoint/2010/main" val="340201989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Lists and Tuples</a:t>
            </a:r>
            <a:endParaRPr lang="en-US" dirty="0"/>
          </a:p>
        </p:txBody>
      </p:sp>
      <p:sp>
        <p:nvSpPr>
          <p:cNvPr id="5" name="Rectangle 4"/>
          <p:cNvSpPr/>
          <p:nvPr/>
        </p:nvSpPr>
        <p:spPr>
          <a:xfrm>
            <a:off x="695400" y="1844824"/>
            <a:ext cx="10742984"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short_words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'an', 'of', 'are', 'the'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long_words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'python', 'part', 'language', 'lists', 'important'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output_list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5</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6</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7</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8</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(output)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Lists are an important part of the Python language.</a:t>
            </a:r>
          </a:p>
        </p:txBody>
      </p:sp>
    </p:spTree>
    <p:extLst>
      <p:ext uri="{BB962C8B-B14F-4D97-AF65-F5344CB8AC3E}">
        <p14:creationId xmlns:p14="http://schemas.microsoft.com/office/powerpoint/2010/main" val="24876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Dictionaries</a:t>
            </a:r>
            <a:endParaRPr lang="en-US" dirty="0"/>
          </a:p>
        </p:txBody>
      </p:sp>
    </p:spTree>
    <p:extLst>
      <p:ext uri="{BB962C8B-B14F-4D97-AF65-F5344CB8AC3E}">
        <p14:creationId xmlns:p14="http://schemas.microsoft.com/office/powerpoint/2010/main" val="391597587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a dictionary?</a:t>
            </a:r>
          </a:p>
          <a:p>
            <a:pPr lvl="1"/>
            <a:r>
              <a:rPr lang="en-US" dirty="0"/>
              <a:t>Also known as </a:t>
            </a:r>
            <a:r>
              <a:rPr lang="en-US" dirty="0" smtClean="0"/>
              <a:t>a ‘map’, a dictionary is an unordered </a:t>
            </a:r>
            <a:r>
              <a:rPr lang="en-US" dirty="0"/>
              <a:t>set of </a:t>
            </a:r>
            <a:r>
              <a:rPr lang="en-US" i="1" dirty="0" err="1"/>
              <a:t>key:value</a:t>
            </a:r>
            <a:r>
              <a:rPr lang="en-US" dirty="0"/>
              <a:t> </a:t>
            </a:r>
            <a:r>
              <a:rPr lang="en-US" dirty="0" smtClean="0"/>
              <a:t>pairs</a:t>
            </a:r>
          </a:p>
          <a:p>
            <a:r>
              <a:rPr lang="en-US" dirty="0" smtClean="0"/>
              <a:t>Dictionaries are extremely useful tools for storing data</a:t>
            </a:r>
          </a:p>
          <a:p>
            <a:r>
              <a:rPr lang="en-US" dirty="0" smtClean="0"/>
              <a:t>Constructed using curly braces – {}</a:t>
            </a:r>
          </a:p>
          <a:p>
            <a:pPr lvl="1"/>
            <a:r>
              <a:rPr lang="en-US" dirty="0" smtClean="0"/>
              <a:t>{‘name’: ‘Paul’, ‘location’: ‘Bristol’}</a:t>
            </a:r>
          </a:p>
          <a:p>
            <a:r>
              <a:rPr lang="en-US" dirty="0" smtClean="0"/>
              <a:t>Indexed by unique keys</a:t>
            </a:r>
          </a:p>
          <a:p>
            <a:pPr lvl="1"/>
            <a:r>
              <a:rPr lang="en-US" dirty="0" smtClean="0"/>
              <a:t>Keys cannot be sets, lists, or other similar objects</a:t>
            </a:r>
          </a:p>
          <a:p>
            <a:r>
              <a:rPr lang="en-US" dirty="0" smtClean="0"/>
              <a:t>Can be used as </a:t>
            </a:r>
            <a:r>
              <a:rPr lang="en-US" i="1" dirty="0" smtClean="0"/>
              <a:t>iterator</a:t>
            </a:r>
            <a:r>
              <a:rPr lang="en-US" dirty="0" smtClean="0"/>
              <a:t> in flow control statements</a:t>
            </a:r>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00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Dictionaries are mutable</a:t>
            </a:r>
          </a:p>
          <a:p>
            <a:r>
              <a:rPr lang="en-US" dirty="0" smtClean="0"/>
              <a:t>Dictionaries have built-in methods for</a:t>
            </a:r>
          </a:p>
          <a:p>
            <a:pPr lvl="1"/>
            <a:r>
              <a:rPr lang="en-US" dirty="0" smtClean="0"/>
              <a:t>Accessing</a:t>
            </a:r>
          </a:p>
          <a:p>
            <a:pPr lvl="1"/>
            <a:r>
              <a:rPr lang="en-US" dirty="0" smtClean="0"/>
              <a:t>Searching</a:t>
            </a:r>
            <a:endParaRPr lang="en-US" dirty="0"/>
          </a:p>
          <a:p>
            <a:pPr lvl="1"/>
            <a:r>
              <a:rPr lang="en-US" dirty="0" smtClean="0"/>
              <a:t>Removing</a:t>
            </a:r>
          </a:p>
          <a:p>
            <a:pPr lvl="1"/>
            <a:r>
              <a:rPr lang="en-US" dirty="0" smtClean="0"/>
              <a:t>Iterating</a:t>
            </a:r>
          </a:p>
          <a:p>
            <a:r>
              <a:rPr lang="en-US" dirty="0" smtClean="0"/>
              <a:t>Some statement keywords provide method shortcuts</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263352" y="1412776"/>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412776"/>
            <a:ext cx="5558409" cy="4680520"/>
          </a:xfrm>
        </p:spPr>
        <p:txBody>
          <a:bodyPr>
            <a:normAutofit/>
          </a:bodyPr>
          <a:lstStyle/>
          <a:p>
            <a:r>
              <a:rPr lang="en-US" sz="2400" dirty="0" smtClean="0"/>
              <a:t>Dictionaries </a:t>
            </a:r>
            <a:r>
              <a:rPr lang="en-US" sz="2400" dirty="0"/>
              <a:t>have several constructors</a:t>
            </a:r>
          </a:p>
          <a:p>
            <a:r>
              <a:rPr lang="en-US" sz="2400" dirty="0" smtClean="0"/>
              <a:t>Values can be accessed by key</a:t>
            </a:r>
          </a:p>
          <a:p>
            <a:r>
              <a:rPr lang="en-US" sz="2400" dirty="0" smtClean="0"/>
              <a:t>Keys can be iterated</a:t>
            </a:r>
          </a:p>
          <a:p>
            <a:r>
              <a:rPr lang="en-US" sz="2400" dirty="0" smtClean="0"/>
              <a:t>Values can be changed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Dictionaries</a:t>
            </a:r>
            <a:endParaRPr lang="en-US" dirty="0"/>
          </a:p>
        </p:txBody>
      </p:sp>
    </p:spTree>
    <p:extLst>
      <p:ext uri="{BB962C8B-B14F-4D97-AF65-F5344CB8AC3E}">
        <p14:creationId xmlns:p14="http://schemas.microsoft.com/office/powerpoint/2010/main" val="237127479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Exercises/Dictionaries Exercise.py</a:t>
            </a:r>
          </a:p>
          <a:p>
            <a:r>
              <a:rPr lang="en-US" dirty="0" smtClean="0"/>
              <a:t>Follow the instructions given in the </a:t>
            </a:r>
            <a:r>
              <a:rPr lang="en-US" dirty="0" smtClean="0"/>
              <a:t>comments</a:t>
            </a:r>
          </a:p>
          <a:p>
            <a:r>
              <a:rPr lang="en-US" dirty="0" smtClean="0"/>
              <a:t>Bonus points:</a:t>
            </a:r>
          </a:p>
          <a:p>
            <a:pPr lvl="1"/>
            <a:r>
              <a:rPr lang="en-US" dirty="0" smtClean="0"/>
              <a:t>Do it in 11 lines or less (including the existing comments)</a:t>
            </a:r>
            <a:endParaRPr lang="en-US" dirty="0"/>
          </a:p>
        </p:txBody>
      </p:sp>
      <p:sp>
        <p:nvSpPr>
          <p:cNvPr id="3" name="Title 2"/>
          <p:cNvSpPr>
            <a:spLocks noGrp="1"/>
          </p:cNvSpPr>
          <p:nvPr>
            <p:ph type="title"/>
          </p:nvPr>
        </p:nvSpPr>
        <p:spPr/>
        <p:txBody>
          <a:bodyPr/>
          <a:lstStyle/>
          <a:p>
            <a:r>
              <a:rPr lang="en-US" dirty="0" smtClean="0"/>
              <a:t>Exercise: Dictionaries</a:t>
            </a:r>
            <a:endParaRPr lang="en-US" dirty="0"/>
          </a:p>
        </p:txBody>
      </p:sp>
    </p:spTree>
    <p:extLst>
      <p:ext uri="{BB962C8B-B14F-4D97-AF65-F5344CB8AC3E}">
        <p14:creationId xmlns:p14="http://schemas.microsoft.com/office/powerpoint/2010/main" val="133452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Dictionaries</a:t>
            </a:r>
            <a:endParaRPr lang="en-US" dirty="0"/>
          </a:p>
        </p:txBody>
      </p:sp>
      <p:sp>
        <p:nvSpPr>
          <p:cNvPr id="5" name="Rectangle 4"/>
          <p:cNvSpPr/>
          <p:nvPr/>
        </p:nvSpPr>
        <p:spPr>
          <a:xfrm>
            <a:off x="695400" y="1628800"/>
            <a:ext cx="10742984"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Set the values of the dictionary fields below from user input</a:t>
            </a:r>
          </a:p>
          <a:p>
            <a:r>
              <a:rPr lang="en-US" sz="1200" dirty="0">
                <a:solidFill>
                  <a:srgbClr val="000000"/>
                </a:solidFill>
                <a:highlight>
                  <a:srgbClr val="FFFFFF"/>
                </a:highlight>
                <a:latin typeface="Courier New" panose="02070309020205020404" pitchFamily="49" charset="0"/>
              </a:rPr>
              <a:t>car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'make'</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'model'</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'year'</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make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make: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model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model: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year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year: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make</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model</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year</a:t>
            </a:r>
          </a:p>
          <a:p>
            <a:r>
              <a:rPr lang="en-US" sz="1200" dirty="0">
                <a:solidFill>
                  <a:srgbClr val="008000"/>
                </a:solidFill>
                <a:highlight>
                  <a:srgbClr val="FFFFFF"/>
                </a:highlight>
                <a:latin typeface="Courier New" panose="02070309020205020404" pitchFamily="49" charset="0"/>
              </a:rPr>
              <a:t># Then get the user to input values for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engine size and fuel type</a:t>
            </a:r>
          </a:p>
          <a:p>
            <a:r>
              <a:rPr lang="en-US" sz="1200" dirty="0">
                <a:solidFill>
                  <a:srgbClr val="008000"/>
                </a:solidFill>
                <a:highlight>
                  <a:srgbClr val="FFFFFF"/>
                </a:highlight>
                <a:latin typeface="Courier New" panose="02070309020205020404" pitchFamily="49" charset="0"/>
              </a:rPr>
              <a:t># and add the values to the car dictionary with appropriate keys</a:t>
            </a:r>
          </a:p>
          <a:p>
            <a:r>
              <a:rPr lang="en-US" sz="1200" dirty="0" err="1">
                <a:solidFill>
                  <a:srgbClr val="000000"/>
                </a:solidFill>
                <a:highlight>
                  <a:srgbClr val="FFFFFF"/>
                </a:highlight>
                <a:latin typeface="Courier New" panose="02070309020205020404" pitchFamily="49" charset="0"/>
              </a:rPr>
              <a:t>colour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engine_size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008000"/>
                </a:solidFill>
                <a:highlight>
                  <a:srgbClr val="FFFFFF"/>
                </a:highlight>
                <a:latin typeface="Courier New" panose="02070309020205020404" pitchFamily="49" charset="0"/>
              </a:rPr>
              <a:t>'Enter </a:t>
            </a:r>
            <a:r>
              <a:rPr lang="en-US" sz="1200" dirty="0">
                <a:solidFill>
                  <a:srgbClr val="008000"/>
                </a:solidFill>
                <a:highlight>
                  <a:srgbClr val="FFFFFF"/>
                </a:highlight>
                <a:latin typeface="Courier New" panose="02070309020205020404" pitchFamily="49" charset="0"/>
              </a:rPr>
              <a:t>engine size: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fuel_type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fuel type: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colour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engine_size</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fuel_type</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finally output the contents of the dictionary in a human-friendly style</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'You have a {} {} {} {} with a {} {} engine'</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format(car</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57005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Identity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152127"/>
          </a:xfrm>
        </p:spPr>
        <p:txBody>
          <a:bodyPr>
            <a:normAutofit/>
          </a:bodyPr>
          <a:lstStyle/>
          <a:p>
            <a:r>
              <a:rPr lang="en-GB" dirty="0" smtClean="0"/>
              <a:t>Used to conduct mathematical operations against a set of values</a:t>
            </a:r>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36800245"/>
              </p:ext>
            </p:extLst>
          </p:nvPr>
        </p:nvGraphicFramePr>
        <p:xfrm>
          <a:off x="1002322" y="2996952"/>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Allow the user </a:t>
            </a:r>
            <a:r>
              <a:rPr lang="en-US" dirty="0" smtClean="0"/>
              <a:t>to input two integer variables</a:t>
            </a:r>
          </a:p>
          <a:p>
            <a:pPr lvl="1"/>
            <a:r>
              <a:rPr lang="en-US" dirty="0" smtClean="0"/>
              <a:t>Perform the following operations and print the results:</a:t>
            </a:r>
          </a:p>
          <a:p>
            <a:pPr lvl="2"/>
            <a:r>
              <a:rPr lang="en-US" dirty="0" smtClean="0"/>
              <a:t>Addition</a:t>
            </a:r>
          </a:p>
          <a:p>
            <a:pPr lvl="2"/>
            <a:r>
              <a:rPr lang="en-US" dirty="0" smtClean="0"/>
              <a:t>Subtraction</a:t>
            </a:r>
          </a:p>
          <a:p>
            <a:pPr lvl="2"/>
            <a:r>
              <a:rPr lang="en-US" dirty="0" smtClean="0"/>
              <a:t>Multiplication</a:t>
            </a:r>
          </a:p>
          <a:p>
            <a:pPr lvl="2"/>
            <a:r>
              <a:rPr lang="en-US" dirty="0" smtClean="0"/>
              <a:t>Division</a:t>
            </a:r>
          </a:p>
          <a:p>
            <a:pPr lvl="2"/>
            <a:r>
              <a:rPr lang="en-US" dirty="0" smtClean="0"/>
              <a:t>Modulo (%)</a:t>
            </a:r>
          </a:p>
          <a:p>
            <a:pPr lvl="2"/>
            <a:r>
              <a:rPr lang="en-US" dirty="0" smtClean="0"/>
              <a:t>Exponential (**)</a:t>
            </a:r>
          </a:p>
          <a:p>
            <a:pPr lvl="1"/>
            <a:r>
              <a:rPr lang="en-US" dirty="0" smtClean="0"/>
              <a:t>Bonus points:</a:t>
            </a:r>
          </a:p>
          <a:p>
            <a:pPr lvl="2"/>
            <a:r>
              <a:rPr lang="en-US" dirty="0" smtClean="0"/>
              <a:t>Ensure the result of the division sum is an integer</a:t>
            </a: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Arithmetic Operators</a:t>
            </a:r>
            <a:endParaRPr lang="en-US" dirty="0"/>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28800"/>
            <a:ext cx="11103024" cy="261610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#Prompt the user to input two values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another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#Now perform the sums and output the result</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dirty="0" smtClean="0">
                <a:solidFill>
                  <a:srgbClr val="000000"/>
                </a:solidFill>
                <a:latin typeface="Courier New" panose="02070309020205020404" pitchFamily="49" charset="0"/>
                <a:cs typeface="Courier New" panose="02070309020205020404" pitchFamily="49" charset="0"/>
              </a:rPr>
              <a:t>)</a:t>
            </a:r>
          </a:p>
          <a:p>
            <a:pPr lvl="0"/>
            <a:endParaRPr lang="en-US" sz="3200" dirty="0">
              <a:latin typeface="Arial" panose="020B0604020202020204" pitchFamily="34" charset="0"/>
            </a:endParaRPr>
          </a:p>
        </p:txBody>
      </p:sp>
    </p:spTree>
    <p:extLst>
      <p:ext uri="{BB962C8B-B14F-4D97-AF65-F5344CB8AC3E}">
        <p14:creationId xmlns:p14="http://schemas.microsoft.com/office/powerpoint/2010/main" val="426342175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628800"/>
            <a:ext cx="10574965" cy="4425355"/>
          </a:xfrm>
        </p:spPr>
        <p:txBody>
          <a:bodyPr>
            <a:normAutofit/>
          </a:bodyPr>
          <a:lstStyle/>
          <a:p>
            <a:r>
              <a:rPr lang="en-GB" dirty="0"/>
              <a:t>Relational operators are </a:t>
            </a:r>
            <a:r>
              <a:rPr lang="en-GB" dirty="0" smtClean="0"/>
              <a:t>u</a:t>
            </a:r>
            <a:r>
              <a:rPr lang="en-US" dirty="0" err="1" smtClean="0"/>
              <a:t>sed</a:t>
            </a:r>
            <a:r>
              <a:rPr lang="en-US" dirty="0" smtClean="0"/>
              <a:t> to compare values</a:t>
            </a:r>
          </a:p>
          <a:p>
            <a:r>
              <a:rPr lang="en-GB" dirty="0" smtClean="0"/>
              <a:t>Often used within flow control</a:t>
            </a:r>
          </a:p>
          <a:p>
            <a:r>
              <a:rPr lang="en-GB" dirty="0" smtClean="0"/>
              <a:t>Return a Boolean result</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a:t>Write a program that will</a:t>
            </a:r>
          </a:p>
          <a:p>
            <a:pPr lvl="1"/>
            <a:r>
              <a:rPr lang="en-US" dirty="0"/>
              <a:t>Allow the user to input two integer variables</a:t>
            </a:r>
          </a:p>
          <a:p>
            <a:pPr lvl="1"/>
            <a:r>
              <a:rPr lang="en-US" dirty="0"/>
              <a:t>Perform the following </a:t>
            </a:r>
            <a:r>
              <a:rPr lang="en-US" dirty="0" smtClean="0"/>
              <a:t>comparisons and </a:t>
            </a:r>
            <a:r>
              <a:rPr lang="en-US" dirty="0"/>
              <a:t>print the results:</a:t>
            </a:r>
          </a:p>
          <a:p>
            <a:pPr lvl="2"/>
            <a:r>
              <a:rPr lang="en-US" dirty="0" smtClean="0"/>
              <a:t>Greater than</a:t>
            </a:r>
          </a:p>
          <a:p>
            <a:pPr lvl="2"/>
            <a:r>
              <a:rPr lang="en-US" dirty="0" smtClean="0"/>
              <a:t>Less than</a:t>
            </a:r>
            <a:endParaRPr lang="en-US" dirty="0"/>
          </a:p>
          <a:p>
            <a:pPr lvl="2"/>
            <a:r>
              <a:rPr lang="en-US" dirty="0" smtClean="0"/>
              <a:t>Equal to </a:t>
            </a:r>
          </a:p>
          <a:p>
            <a:pPr lvl="2"/>
            <a:r>
              <a:rPr lang="en-US" dirty="0" smtClean="0"/>
              <a:t>Not equal to</a:t>
            </a:r>
            <a:endParaRPr lang="en-US" dirty="0"/>
          </a:p>
          <a:p>
            <a:pPr lvl="2"/>
            <a:r>
              <a:rPr lang="en-US" dirty="0" smtClean="0"/>
              <a:t>Greater than or equal to ( &gt;= )</a:t>
            </a:r>
            <a:endParaRPr lang="en-US" dirty="0"/>
          </a:p>
          <a:p>
            <a:pPr lvl="2"/>
            <a:r>
              <a:rPr lang="en-US" dirty="0" smtClean="0"/>
              <a:t>Less than or equal to ( &lt;= )</a:t>
            </a:r>
            <a:endParaRPr lang="en-US" dirty="0"/>
          </a:p>
          <a:p>
            <a:pPr lvl="1"/>
            <a:r>
              <a:rPr lang="en-US" dirty="0" smtClean="0"/>
              <a:t>Bonus </a:t>
            </a:r>
            <a:r>
              <a:rPr lang="en-US" dirty="0"/>
              <a:t>points:</a:t>
            </a:r>
          </a:p>
          <a:p>
            <a:pPr lvl="2"/>
            <a:r>
              <a:rPr lang="en-US" dirty="0" smtClean="0"/>
              <a:t>Use what you have learned already to output the results of the comparisons as ‘yes’ or ‘no’</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Relational Operators</a:t>
            </a:r>
            <a:endParaRPr lang="en-US" dirty="0"/>
          </a:p>
        </p:txBody>
      </p:sp>
    </p:spTree>
    <p:extLst>
      <p:ext uri="{BB962C8B-B14F-4D97-AF65-F5344CB8AC3E}">
        <p14:creationId xmlns:p14="http://schemas.microsoft.com/office/powerpoint/2010/main" val="129348744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65382"/>
            <a:ext cx="11103024"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#Prompt the user to input two values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another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#Now perform the sums and output the result</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#Bonus points</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responses = ( </a:t>
            </a:r>
            <a:r>
              <a:rPr lang="en-US" sz="1200" b="1" dirty="0">
                <a:solidFill>
                  <a:srgbClr val="008000"/>
                </a:solidFill>
                <a:latin typeface="Courier New" panose="02070309020205020404" pitchFamily="49" charset="0"/>
                <a:cs typeface="Courier New" panose="02070309020205020404" pitchFamily="49" charset="0"/>
              </a:rPr>
              <a:t>'yes'</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'no'</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Tree>
    <p:extLst>
      <p:ext uri="{BB962C8B-B14F-4D97-AF65-F5344CB8AC3E}">
        <p14:creationId xmlns:p14="http://schemas.microsoft.com/office/powerpoint/2010/main" val="92553740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408840419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119336" y="2250341"/>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err="1">
                <a:solidFill>
                  <a:srgbClr val="0000FF"/>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Python!"</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31383D"/>
                </a:solidFill>
              </a:rPr>
              <a:t>Write a program that will</a:t>
            </a:r>
          </a:p>
          <a:p>
            <a:pPr lvl="1"/>
            <a:r>
              <a:rPr lang="en-US" dirty="0" smtClean="0">
                <a:solidFill>
                  <a:srgbClr val="31383D"/>
                </a:solidFill>
              </a:rPr>
              <a:t>Accept </a:t>
            </a:r>
            <a:r>
              <a:rPr lang="en-US" dirty="0" smtClean="0">
                <a:solidFill>
                  <a:srgbClr val="31383D"/>
                </a:solidFill>
              </a:rPr>
              <a:t>a numeric value </a:t>
            </a:r>
            <a:r>
              <a:rPr lang="en-US" dirty="0" smtClean="0">
                <a:solidFill>
                  <a:srgbClr val="31383D"/>
                </a:solidFill>
              </a:rPr>
              <a:t>from user input</a:t>
            </a:r>
          </a:p>
          <a:p>
            <a:pPr lvl="1"/>
            <a:r>
              <a:rPr lang="en-US" dirty="0" smtClean="0">
                <a:solidFill>
                  <a:srgbClr val="31383D"/>
                </a:solidFill>
              </a:rPr>
              <a:t>Output a message if the number is odd</a:t>
            </a:r>
            <a:endParaRPr lang="en-US" dirty="0" smtClean="0">
              <a:solidFill>
                <a:srgbClr val="31383D"/>
              </a:solidFill>
            </a:endParaRPr>
          </a:p>
          <a:p>
            <a:pPr lvl="1"/>
            <a:r>
              <a:rPr lang="en-US" dirty="0" smtClean="0">
                <a:solidFill>
                  <a:srgbClr val="31383D"/>
                </a:solidFill>
              </a:rPr>
              <a:t>Output a </a:t>
            </a:r>
            <a:r>
              <a:rPr lang="en-US" dirty="0" smtClean="0">
                <a:solidFill>
                  <a:srgbClr val="31383D"/>
                </a:solidFill>
              </a:rPr>
              <a:t>message </a:t>
            </a:r>
            <a:r>
              <a:rPr lang="en-US" dirty="0" smtClean="0">
                <a:solidFill>
                  <a:srgbClr val="31383D"/>
                </a:solidFill>
              </a:rPr>
              <a:t>if </a:t>
            </a:r>
            <a:r>
              <a:rPr lang="en-US" dirty="0" smtClean="0">
                <a:solidFill>
                  <a:srgbClr val="31383D"/>
                </a:solidFill>
              </a:rPr>
              <a:t>the number is even</a:t>
            </a:r>
            <a:endParaRPr lang="en-US" dirty="0" smtClean="0">
              <a:solidFill>
                <a:srgbClr val="31383D"/>
              </a:solidFill>
            </a:endParaRPr>
          </a:p>
          <a:p>
            <a:pPr lvl="1"/>
            <a:r>
              <a:rPr lang="en-US" dirty="0" smtClean="0">
                <a:solidFill>
                  <a:srgbClr val="31383D"/>
                </a:solidFill>
              </a:rPr>
              <a:t>Bonus points:</a:t>
            </a:r>
          </a:p>
          <a:p>
            <a:pPr lvl="2"/>
            <a:r>
              <a:rPr lang="en-US" dirty="0" smtClean="0">
                <a:solidFill>
                  <a:srgbClr val="31383D"/>
                </a:solidFill>
              </a:rPr>
              <a:t>Output an error message if the number is zero</a:t>
            </a:r>
            <a:endParaRPr lang="en-US" dirty="0" smtClean="0">
              <a:solidFill>
                <a:srgbClr val="31383D"/>
              </a:solidFill>
            </a:endParaRPr>
          </a:p>
          <a:p>
            <a:pPr lvl="1"/>
            <a:endParaRPr lang="en-US" dirty="0">
              <a:solidFill>
                <a:srgbClr val="31383D"/>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65382"/>
            <a:ext cx="11103024"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#Get a number from the user</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number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number: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#Bonus: Test so see if we have a zero</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(number ==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not valid input.'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#Test to see if the number is even</a:t>
            </a:r>
            <a:br>
              <a:rPr lang="en-US" sz="1200" i="1" dirty="0">
                <a:solidFill>
                  <a:srgbClr val="808080"/>
                </a:solidFill>
                <a:latin typeface="Courier New" panose="02070309020205020404" pitchFamily="49" charset="0"/>
                <a:cs typeface="Courier New" panose="02070309020205020404" pitchFamily="49" charset="0"/>
              </a:rPr>
            </a:br>
            <a:r>
              <a:rPr lang="en-US" sz="1200" b="1" dirty="0" err="1">
                <a:solidFill>
                  <a:srgbClr val="000080"/>
                </a:solidFill>
                <a:latin typeface="Courier New" panose="02070309020205020404" pitchFamily="49" charset="0"/>
                <a:cs typeface="Courier New" panose="02070309020205020404" pitchFamily="49" charset="0"/>
              </a:rPr>
              <a:t>elif</a:t>
            </a:r>
            <a:r>
              <a:rPr lang="en-US" sz="1200" b="1"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(number % </a:t>
            </a:r>
            <a:r>
              <a:rPr lang="en-US" sz="1200" dirty="0">
                <a:solidFill>
                  <a:srgbClr val="0000FF"/>
                </a:solidFill>
                <a:latin typeface="Courier New" panose="02070309020205020404" pitchFamily="49" charset="0"/>
                <a:cs typeface="Courier New" panose="02070309020205020404" pitchFamily="49" charset="0"/>
              </a:rPr>
              <a:t>2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even.'</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#Otherwise it must be even</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odd</a:t>
            </a:r>
            <a:r>
              <a:rPr lang="en-US" sz="1200" b="1" dirty="0" smtClean="0">
                <a:solidFill>
                  <a:srgbClr val="008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
        <p:nvSpPr>
          <p:cNvPr id="4" name="Content Placeholder 1"/>
          <p:cNvSpPr>
            <a:spLocks noGrp="1"/>
          </p:cNvSpPr>
          <p:nvPr>
            <p:ph idx="1"/>
          </p:nvPr>
        </p:nvSpPr>
        <p:spPr>
          <a:xfrm>
            <a:off x="609601" y="4149080"/>
            <a:ext cx="11103023" cy="2016223"/>
          </a:xfrm>
        </p:spPr>
        <p:txBody>
          <a:bodyPr/>
          <a:lstStyle/>
          <a:p>
            <a:r>
              <a:rPr lang="en-GB" b="1" dirty="0" smtClean="0">
                <a:solidFill>
                  <a:srgbClr val="0000FF"/>
                </a:solidFill>
                <a:latin typeface="Courier New" panose="02070309020205020404" pitchFamily="49" charset="0"/>
                <a:cs typeface="Courier New" panose="02070309020205020404" pitchFamily="49" charset="0"/>
              </a:rPr>
              <a:t>if</a:t>
            </a:r>
            <a:r>
              <a:rPr lang="en-GB" dirty="0" smtClean="0">
                <a:solidFill>
                  <a:srgbClr val="0000FF"/>
                </a:solidFill>
                <a:latin typeface="Courier New" panose="02070309020205020404" pitchFamily="49" charset="0"/>
                <a:cs typeface="Courier New" panose="02070309020205020404" pitchFamily="49" charset="0"/>
              </a:rPr>
              <a:t> </a:t>
            </a:r>
            <a:r>
              <a:rPr lang="en-GB" dirty="0" smtClean="0">
                <a:solidFill>
                  <a:srgbClr val="000000"/>
                </a:solidFill>
                <a:cs typeface="Courier New" panose="02070309020205020404" pitchFamily="49" charset="0"/>
              </a:rPr>
              <a:t>statements require an expression</a:t>
            </a:r>
          </a:p>
          <a:p>
            <a:r>
              <a:rPr lang="en-GB" dirty="0" smtClean="0">
                <a:solidFill>
                  <a:srgbClr val="000000"/>
                </a:solidFill>
                <a:cs typeface="Courier New" panose="02070309020205020404" pitchFamily="49" charset="0"/>
              </a:rPr>
              <a:t>Expressions must return </a:t>
            </a:r>
            <a:r>
              <a:rPr lang="en-GB" dirty="0" smtClean="0">
                <a:solidFill>
                  <a:srgbClr val="000000"/>
                </a:solidFill>
                <a:cs typeface="Courier New" panose="02070309020205020404" pitchFamily="49" charset="0"/>
              </a:rPr>
              <a:t>a Boolean value</a:t>
            </a:r>
            <a:endParaRPr lang="en-GB" dirty="0" smtClean="0">
              <a:solidFill>
                <a:srgbClr val="000000"/>
              </a:solidFill>
              <a:cs typeface="Courier New" panose="02070309020205020404" pitchFamily="49" charset="0"/>
            </a:endParaRPr>
          </a:p>
          <a:p>
            <a:r>
              <a:rPr lang="en-GB" dirty="0" smtClean="0">
                <a:solidFill>
                  <a:srgbClr val="000000"/>
                </a:solidFill>
                <a:cs typeface="Courier New" panose="02070309020205020404" pitchFamily="49" charset="0"/>
              </a:rPr>
              <a:t>We can provide several expressions with </a:t>
            </a:r>
            <a:r>
              <a:rPr lang="en-GB" b="1" dirty="0" err="1">
                <a:solidFill>
                  <a:srgbClr val="0000FF"/>
                </a:solidFill>
                <a:latin typeface="Courier New" panose="02070309020205020404" pitchFamily="49" charset="0"/>
                <a:cs typeface="Courier New" panose="02070309020205020404" pitchFamily="49" charset="0"/>
              </a:rPr>
              <a:t>elif</a:t>
            </a:r>
            <a:r>
              <a:rPr lang="en-GB" dirty="0" smtClean="0">
                <a:solidFill>
                  <a:srgbClr val="000000"/>
                </a:solidFill>
                <a:cs typeface="Courier New" panose="02070309020205020404" pitchFamily="49" charset="0"/>
              </a:rPr>
              <a:t> </a:t>
            </a:r>
            <a:endParaRPr lang="en-GB" dirty="0" smtClean="0">
              <a:solidFill>
                <a:srgbClr val="000000"/>
              </a:solidFill>
            </a:endParaRPr>
          </a:p>
          <a:p>
            <a:endParaRPr lang="en-US" dirty="0"/>
          </a:p>
        </p:txBody>
      </p:sp>
    </p:spTree>
    <p:extLst>
      <p:ext uri="{BB962C8B-B14F-4D97-AF65-F5344CB8AC3E}">
        <p14:creationId xmlns:p14="http://schemas.microsoft.com/office/powerpoint/2010/main" val="255425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for</a:t>
            </a:r>
            <a:r>
              <a:rPr lang="en-US" dirty="0" smtClean="0"/>
              <a:t> Statement</a:t>
            </a:r>
            <a:endParaRPr lang="en-US" dirty="0"/>
          </a:p>
        </p:txBody>
      </p:sp>
    </p:spTree>
    <p:extLst>
      <p:ext uri="{BB962C8B-B14F-4D97-AF65-F5344CB8AC3E}">
        <p14:creationId xmlns:p14="http://schemas.microsoft.com/office/powerpoint/2010/main" val="57492739"/>
      </p:ext>
    </p:extLst>
  </p:cSld>
  <p:clrMapOvr>
    <a:masterClrMapping/>
  </p:clrMapOvr>
  <p:timing>
    <p:tnLst>
      <p:par>
        <p:cTn id="1" dur="indefinite" restart="never" nodeType="tmRoot"/>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27169</TotalTime>
  <Words>21665</Words>
  <Application>Microsoft Office PowerPoint</Application>
  <PresentationFormat>Widescreen</PresentationFormat>
  <Paragraphs>3262</Paragraphs>
  <Slides>261</Slides>
  <Notes>142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261</vt:i4>
      </vt:variant>
    </vt:vector>
  </HeadingPairs>
  <TitlesOfParts>
    <vt:vector size="267"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Python’s Interactive Interpreter</vt:lpstr>
      <vt:lpstr>Interactive Interpreter</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Entering Data</vt:lpstr>
      <vt:lpstr>Entering Data: raw_input</vt:lpstr>
      <vt:lpstr>Exercise 1: Master of the Hello World</vt:lpstr>
      <vt:lpstr>Python Comments</vt:lpstr>
      <vt:lpstr>Comments - Why</vt:lpstr>
      <vt:lpstr>Comments – Single Line</vt:lpstr>
      <vt:lpstr>Comments – Multiline</vt:lpstr>
      <vt:lpstr>Comments – Before</vt:lpstr>
      <vt:lpstr>PowerPoint Presentation</vt:lpstr>
      <vt:lpstr>Exercise: Champion of Comments</vt:lpstr>
      <vt:lpstr>Exercise 2: Solution</vt:lpstr>
      <vt:lpstr>Variables and Data Types</vt:lpstr>
      <vt:lpstr>Variables</vt:lpstr>
      <vt:lpstr>Data Types</vt:lpstr>
      <vt:lpstr>Data Types</vt:lpstr>
      <vt:lpstr>Data Types: Numbers</vt:lpstr>
      <vt:lpstr>Numbers</vt:lpstr>
      <vt:lpstr>Numbers: Examples</vt:lpstr>
      <vt:lpstr>Numbers: Exercise</vt:lpstr>
      <vt:lpstr>Data Types: Strings</vt:lpstr>
      <vt:lpstr>Strings</vt:lpstr>
      <vt:lpstr>Strings</vt:lpstr>
      <vt:lpstr>Strings: Examples</vt:lpstr>
      <vt:lpstr>Strings: Exercise</vt:lpstr>
      <vt:lpstr>Data Types: Booleans</vt:lpstr>
      <vt:lpstr>Booleans</vt:lpstr>
      <vt:lpstr>Booleans</vt:lpstr>
      <vt:lpstr>Booleans</vt:lpstr>
      <vt:lpstr>Booleans: Examples</vt:lpstr>
      <vt:lpstr>Booleans: Exercise</vt:lpstr>
      <vt:lpstr>Data Types: Lists and Tuples</vt:lpstr>
      <vt:lpstr>Lists and Tuples</vt:lpstr>
      <vt:lpstr>Lists and Tuples</vt:lpstr>
      <vt:lpstr>Lists: Examples</vt:lpstr>
      <vt:lpstr>Lists: Examples</vt:lpstr>
      <vt:lpstr>Lists and Tuples</vt:lpstr>
      <vt:lpstr>Tuples</vt:lpstr>
      <vt:lpstr>Exercise: Lists and Tuples</vt:lpstr>
      <vt:lpstr>Exercise: Lists and Tuples</vt:lpstr>
      <vt:lpstr>Exercise: Lists and Tuples</vt:lpstr>
      <vt:lpstr>Data Types: Dictionaries</vt:lpstr>
      <vt:lpstr>Dictionaries</vt:lpstr>
      <vt:lpstr>Dictionaries</vt:lpstr>
      <vt:lpstr>Dictionaries: Examples</vt:lpstr>
      <vt:lpstr>Exercise: Dictionaries</vt:lpstr>
      <vt:lpstr>Exercise: Dictionaries</vt:lpstr>
      <vt:lpstr>Exercise: Dictionaries</vt:lpstr>
      <vt:lpstr>Exercise: Data Types</vt:lpstr>
      <vt:lpstr>Operators</vt:lpstr>
      <vt:lpstr>Operators Explained</vt:lpstr>
      <vt:lpstr>Operators Explained (Contd.)</vt:lpstr>
      <vt:lpstr>Operators – Arithmetic</vt:lpstr>
      <vt:lpstr>Arithmetic Operators</vt:lpstr>
      <vt:lpstr>Arithmetic Operator: Example</vt:lpstr>
      <vt:lpstr>Exercise: Arithmetic Operations</vt:lpstr>
      <vt:lpstr>Exercise: Arithmetic Operators</vt:lpstr>
      <vt:lpstr>Exercise: Solution</vt:lpstr>
      <vt:lpstr>Operators – Relational</vt:lpstr>
      <vt:lpstr>Relational Operators</vt:lpstr>
      <vt:lpstr>Exercise: Relational Operators</vt:lpstr>
      <vt:lpstr>Exercise: Solution</vt:lpstr>
      <vt:lpstr>Introduction to Flow Control</vt:lpstr>
      <vt:lpstr>Flow Control</vt:lpstr>
      <vt:lpstr>Flow Control</vt:lpstr>
      <vt:lpstr>Flow Control</vt:lpstr>
      <vt:lpstr>Flow Control: The if Statement</vt:lpstr>
      <vt:lpstr>Introducing the if Statement</vt:lpstr>
      <vt:lpstr>Flow Control: Password Example</vt:lpstr>
      <vt:lpstr>Exercise: if statement</vt:lpstr>
      <vt:lpstr>Exercise : if statement</vt:lpstr>
      <vt:lpstr>Exercise: Solution</vt:lpstr>
      <vt:lpstr>Flow Control: The for Statement</vt:lpstr>
      <vt:lpstr>Introducing the for Statement</vt:lpstr>
      <vt:lpstr>Flow Control: Password Example 2</vt:lpstr>
      <vt:lpstr>Introducing the range() function</vt:lpstr>
      <vt:lpstr>Exercise: for loops – FizzBuzz function</vt:lpstr>
      <vt:lpstr>Exercise: FizzBuzz</vt:lpstr>
      <vt:lpstr>Exercise : Solution</vt:lpstr>
      <vt:lpstr>Flow Control Summary</vt:lpstr>
      <vt:lpstr>Operators: Part Deux</vt:lpstr>
      <vt:lpstr>Operators Part 2</vt:lpstr>
      <vt:lpstr>Membership: Examples</vt:lpstr>
      <vt:lpstr>Identity: Examples</vt:lpstr>
      <vt:lpstr>Exercise: Membership operators</vt:lpstr>
      <vt:lpstr>Exercise: Membership operators</vt:lpstr>
      <vt:lpstr>Exercise: Solution</vt:lpstr>
      <vt:lpstr>Introduction to Functions</vt:lpstr>
      <vt:lpstr>Functions</vt:lpstr>
      <vt:lpstr>Functions</vt:lpstr>
      <vt:lpstr>Functions</vt:lpstr>
      <vt:lpstr>Functions: Example</vt:lpstr>
      <vt:lpstr>Exercise: Functions</vt:lpstr>
      <vt:lpstr>Exercise: Functions</vt:lpstr>
      <vt:lpstr>Exercise: Solution</vt:lpstr>
      <vt:lpstr>Introduction to Scope</vt:lpstr>
      <vt:lpstr>Scope</vt:lpstr>
      <vt:lpstr>Scope</vt:lpstr>
      <vt:lpstr>Scope: Example</vt:lpstr>
      <vt:lpstr>Scope: Example</vt:lpstr>
      <vt:lpstr>Scope</vt:lpstr>
      <vt:lpstr>Scope</vt:lpstr>
      <vt:lpstr>Exercise: Scope</vt:lpstr>
      <vt:lpstr>Exercise: Solution</vt:lpstr>
      <vt:lpstr>Introduction to Libraries</vt:lpstr>
      <vt:lpstr>Libraries, a.k.a Modules</vt:lpstr>
      <vt:lpstr>Libraries, a.k.a Modules</vt:lpstr>
      <vt:lpstr>Libraries, a.k.a Modules</vt:lpstr>
      <vt:lpstr>Libraries, a.k.a Modules</vt:lpstr>
      <vt:lpstr>Libraries: Examples</vt:lpstr>
      <vt:lpstr>Exercise: Libraries</vt:lpstr>
      <vt:lpstr>Exercise: Libraries</vt:lpstr>
      <vt:lpstr>Exercise: Solution</vt:lpstr>
      <vt:lpstr>Introduction to Debugging</vt:lpstr>
      <vt:lpstr>Debugging</vt:lpstr>
      <vt:lpstr>Debugging</vt:lpstr>
      <vt:lpstr>Debugging</vt:lpstr>
      <vt:lpstr>Debugging: Examples</vt:lpstr>
      <vt:lpstr>Exercise: Debugging</vt:lpstr>
      <vt:lpstr>Exercise: Debugging</vt:lpstr>
      <vt:lpstr>Exercise: Debugging Solution</vt:lpstr>
      <vt:lpstr>Introduction to File Handling</vt:lpstr>
      <vt:lpstr>File types</vt:lpstr>
      <vt:lpstr>File IO</vt:lpstr>
      <vt:lpstr>File IO</vt:lpstr>
      <vt:lpstr>File IO: File Operations</vt:lpstr>
      <vt:lpstr>File IO: File Operations</vt:lpstr>
      <vt:lpstr>File IO</vt:lpstr>
      <vt:lpstr>File IO: File Operations Examples</vt:lpstr>
      <vt:lpstr>Exercise: File Operations</vt:lpstr>
      <vt:lpstr>Exercise: File Operations</vt:lpstr>
      <vt:lpstr>Exercise: File Operations</vt:lpstr>
      <vt:lpstr>Introduction to Error Handling</vt:lpstr>
      <vt:lpstr>Error Handling</vt:lpstr>
      <vt:lpstr>Error Handling: Example</vt:lpstr>
      <vt:lpstr>Exercise: Error Handling</vt:lpstr>
      <vt:lpstr>Exercise: Debugging</vt:lpstr>
      <vt:lpstr>Exercise: Error Handling</vt:lpstr>
      <vt:lpstr>Introduction to Threading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Exercise: Threading</vt:lpstr>
      <vt:lpstr>Exercise: Threading</vt:lpstr>
      <vt:lpstr>Introduction to Cryptography</vt:lpstr>
      <vt:lpstr>Cryptography</vt:lpstr>
      <vt:lpstr>Cryptography</vt:lpstr>
      <vt:lpstr>Cryptography: Example</vt:lpstr>
      <vt:lpstr>Cryptography: Exercise</vt:lpstr>
      <vt:lpstr>Cryptography: Exercise</vt:lpstr>
      <vt:lpstr>Introduction to Regular Expressions</vt:lpstr>
      <vt:lpstr>Regular Expressions</vt:lpstr>
      <vt:lpstr>Regular Expressions</vt:lpstr>
      <vt:lpstr>Introduction to Databases</vt:lpstr>
      <vt:lpstr>Databases</vt:lpstr>
      <vt:lpstr>Databases</vt:lpstr>
      <vt:lpstr>Databases</vt:lpstr>
      <vt:lpstr>Databases</vt:lpstr>
      <vt:lpstr>Databases</vt:lpstr>
      <vt:lpstr>Databases</vt:lpstr>
      <vt:lpstr>Databases: Examples</vt:lpstr>
      <vt:lpstr>Databases: Examples</vt:lpstr>
      <vt:lpstr>Databases: Examples</vt:lpstr>
      <vt:lpstr>Databases: Examples</vt:lpstr>
      <vt:lpstr>Databases: Examples</vt:lpstr>
      <vt:lpstr>Exercise: Databases</vt:lpstr>
      <vt:lpstr>Exercise: Databases</vt:lpstr>
      <vt:lpstr>Exercise: Databases</vt:lpstr>
      <vt:lpstr>Introduction to the Stack and the Heap</vt:lpstr>
      <vt:lpstr>Stack and Heap</vt:lpstr>
      <vt:lpstr>Stack and Heap</vt:lpstr>
      <vt:lpstr>Stack and Heap</vt:lpstr>
      <vt:lpstr>Software Engineering: Developing in a Team</vt:lpstr>
      <vt:lpstr>Introduction to 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Introduction to Developing Collaboratively </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Exercise: Solution</vt:lpstr>
      <vt:lpstr>Developing Collaboratively</vt:lpstr>
      <vt:lpstr>Introduction to Good Coding Practices</vt:lpstr>
      <vt:lpstr>Good Coding Practices</vt:lpstr>
      <vt:lpstr>Good Coding Practices</vt:lpstr>
      <vt:lpstr>Good Coding Practices</vt:lpstr>
      <vt:lpstr>Introduction to Secure Code Development</vt:lpstr>
      <vt:lpstr>Secure Code Development</vt:lpstr>
      <vt:lpstr>Secure Code Development</vt:lpstr>
      <vt:lpstr>Secure Code Development</vt:lpstr>
      <vt:lpstr>Secure Code Development</vt:lpstr>
      <vt:lpstr>Secure Code Development</vt:lpstr>
      <vt:lpstr>Introduction to Compiled vs Interpreted Languages</vt:lpstr>
      <vt:lpstr>Compiled vs Interpreted</vt:lpstr>
      <vt:lpstr>Compiled vs Interpreted</vt:lpstr>
      <vt:lpstr>Compiled vs Interpreted</vt:lpstr>
      <vt:lpstr>Introduction to Object Oriented Programming</vt:lpstr>
      <vt:lpstr>Object Oriented Programming</vt:lpstr>
      <vt:lpstr>Object Oriented Programming</vt:lpstr>
      <vt:lpstr>Object Oriented Programming</vt:lpstr>
      <vt:lpstr>Object Oriented Programming</vt:lpstr>
      <vt:lpstr>OOP : Encapsulation Example</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OOP: Exercise</vt:lpstr>
      <vt:lpstr>OOP: Solution</vt:lpstr>
      <vt:lpstr>OOP: Solution</vt:lpstr>
      <vt:lpstr>Appendix: String Methods</vt:lpstr>
      <vt:lpstr>Strings: Python Methods</vt:lpstr>
      <vt:lpstr>Strings: Python Methods</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1080</cp:revision>
  <dcterms:created xsi:type="dcterms:W3CDTF">2014-07-02T14:58:32Z</dcterms:created>
  <dcterms:modified xsi:type="dcterms:W3CDTF">2016-02-26T09:36:21Z</dcterms:modified>
</cp:coreProperties>
</file>