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302" r:id="rId60"/>
    <p:sldId id="301" r:id="rId61"/>
    <p:sldId id="303" r:id="rId62"/>
    <p:sldId id="318" r:id="rId63"/>
    <p:sldId id="304" r:id="rId64"/>
    <p:sldId id="319" r:id="rId65"/>
    <p:sldId id="305" r:id="rId66"/>
    <p:sldId id="306" r:id="rId67"/>
    <p:sldId id="320" r:id="rId68"/>
    <p:sldId id="307" r:id="rId69"/>
    <p:sldId id="308" r:id="rId70"/>
    <p:sldId id="310" r:id="rId71"/>
    <p:sldId id="309" r:id="rId72"/>
    <p:sldId id="311" r:id="rId73"/>
    <p:sldId id="312" r:id="rId74"/>
    <p:sldId id="321" r:id="rId75"/>
    <p:sldId id="313" r:id="rId76"/>
    <p:sldId id="314" r:id="rId77"/>
    <p:sldId id="315" r:id="rId78"/>
    <p:sldId id="316" r:id="rId79"/>
    <p:sldId id="324" r:id="rId80"/>
    <p:sldId id="317" r:id="rId81"/>
    <p:sldId id="322" r:id="rId82"/>
    <p:sldId id="323" r:id="rId83"/>
    <p:sldId id="325" r:id="rId84"/>
    <p:sldId id="326" r:id="rId85"/>
    <p:sldId id="331" r:id="rId86"/>
    <p:sldId id="332" r:id="rId87"/>
    <p:sldId id="334" r:id="rId88"/>
    <p:sldId id="327" r:id="rId89"/>
    <p:sldId id="329" r:id="rId90"/>
    <p:sldId id="330" r:id="rId91"/>
    <p:sldId id="328" r:id="rId92"/>
    <p:sldId id="333" r:id="rId93"/>
    <p:sldId id="335" r:id="rId94"/>
    <p:sldId id="339" r:id="rId95"/>
    <p:sldId id="337" r:id="rId96"/>
    <p:sldId id="336" r:id="rId97"/>
    <p:sldId id="338" r:id="rId98"/>
    <p:sldId id="341" r:id="rId99"/>
    <p:sldId id="342" r:id="rId100"/>
    <p:sldId id="344" r:id="rId101"/>
    <p:sldId id="347" r:id="rId102"/>
    <p:sldId id="345" r:id="rId103"/>
    <p:sldId id="346" r:id="rId104"/>
    <p:sldId id="343" r:id="rId105"/>
    <p:sldId id="350" r:id="rId106"/>
    <p:sldId id="348" r:id="rId107"/>
    <p:sldId id="349" r:id="rId108"/>
    <p:sldId id="409" r:id="rId109"/>
    <p:sldId id="410"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Lst>
        </p14:section>
        <p14:section name="Data Types" id="{7A464A34-C952-4C33-853C-9D731FCAD405}">
          <p14:sldIdLst>
            <p14:sldId id="302"/>
            <p14:sldId id="301"/>
            <p14:sldId id="303"/>
            <p14:sldId id="318"/>
            <p14:sldId id="304"/>
            <p14:sldId id="319"/>
            <p14:sldId id="305"/>
            <p14:sldId id="306"/>
            <p14:sldId id="320"/>
            <p14:sldId id="307"/>
            <p14:sldId id="308"/>
            <p14:sldId id="310"/>
            <p14:sldId id="309"/>
            <p14:sldId id="311"/>
            <p14:sldId id="312"/>
            <p14:sldId id="321"/>
            <p14:sldId id="313"/>
            <p14:sldId id="314"/>
            <p14:sldId id="315"/>
            <p14:sldId id="316"/>
            <p14:sldId id="324"/>
            <p14:sldId id="317"/>
            <p14:sldId id="322"/>
            <p14:sldId id="323"/>
            <p14:sldId id="325"/>
            <p14:sldId id="326"/>
            <p14:sldId id="331"/>
            <p14:sldId id="332"/>
            <p14:sldId id="334"/>
            <p14:sldId id="327"/>
            <p14:sldId id="329"/>
            <p14:sldId id="330"/>
            <p14:sldId id="328"/>
            <p14:sldId id="333"/>
            <p14:sldId id="335"/>
            <p14:sldId id="339"/>
            <p14:sldId id="337"/>
            <p14:sldId id="336"/>
            <p14:sldId id="338"/>
            <p14:sldId id="341"/>
            <p14:sldId id="342"/>
            <p14:sldId id="344"/>
            <p14:sldId id="347"/>
            <p14:sldId id="345"/>
            <p14:sldId id="346"/>
            <p14:sldId id="343"/>
            <p14:sldId id="350"/>
            <p14:sldId id="348"/>
            <p14:sldId id="349"/>
            <p14:sldId id="409"/>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3" d="100"/>
          <a:sy n="103" d="100"/>
        </p:scale>
        <p:origin x="65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21/01/2016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79</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File Operations Examples</a:t>
            </a:r>
            <a:endParaRPr lang="en-US" dirty="0"/>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a:t>
            </a:r>
            <a:r>
              <a:rPr lang="en-US" dirty="0" smtClean="0"/>
              <a:t>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Integer - </a:t>
            </a:r>
            <a:r>
              <a:rPr lang="en-US" dirty="0" err="1" smtClean="0"/>
              <a:t>int</a:t>
            </a:r>
            <a:r>
              <a:rPr lang="en-US" dirty="0" smtClean="0"/>
              <a:t>()</a:t>
            </a:r>
          </a:p>
          <a:p>
            <a:r>
              <a:rPr lang="en-US" dirty="0" smtClean="0"/>
              <a:t>Longs – long()</a:t>
            </a:r>
          </a:p>
          <a:p>
            <a:r>
              <a:rPr lang="en-US" dirty="0" smtClean="0"/>
              <a:t>Floats – float()</a:t>
            </a:r>
          </a:p>
          <a:p>
            <a:r>
              <a:rPr lang="en-US" dirty="0" smtClean="0"/>
              <a:t>Complex – complex()</a:t>
            </a:r>
            <a:endParaRPr lang="en-US" dirty="0"/>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34577247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 expressions</a:t>
            </a:r>
          </a:p>
          <a:p>
            <a:pPr lvl="1"/>
            <a:r>
              <a:rPr lang="en-US" dirty="0" smtClean="0"/>
              <a:t>Assignments: </a:t>
            </a:r>
            <a:r>
              <a:rPr lang="en-US" dirty="0" err="1" smtClean="0"/>
              <a:t>booleanVar</a:t>
            </a:r>
            <a:r>
              <a:rPr lang="en-US" dirty="0" smtClean="0"/>
              <a:t> = True</a:t>
            </a:r>
          </a:p>
          <a:p>
            <a:pPr lvl="1"/>
            <a:r>
              <a:rPr lang="en-US" dirty="0" smtClean="0"/>
              <a:t>Comparisons</a:t>
            </a:r>
          </a:p>
          <a:p>
            <a:pPr lvl="2"/>
            <a:r>
              <a:rPr lang="en-US" dirty="0" err="1" smtClean="0"/>
              <a:t>booleanVar</a:t>
            </a:r>
            <a:r>
              <a:rPr lang="en-US" dirty="0" smtClean="0"/>
              <a:t> == True</a:t>
            </a:r>
          </a:p>
          <a:p>
            <a:pPr lvl="2"/>
            <a:r>
              <a:rPr lang="en-US" dirty="0" err="1"/>
              <a:t>booleanVar</a:t>
            </a:r>
            <a:r>
              <a:rPr lang="en-US" dirty="0"/>
              <a:t> != True</a:t>
            </a:r>
          </a:p>
          <a:p>
            <a:pPr lvl="2"/>
            <a:r>
              <a:rPr lang="en-US" dirty="0" err="1" smtClean="0"/>
              <a:t>booleanVar</a:t>
            </a:r>
            <a:r>
              <a:rPr lang="en-US" dirty="0" smtClean="0"/>
              <a:t> is True</a:t>
            </a:r>
          </a:p>
          <a:p>
            <a:pPr lvl="2"/>
            <a:r>
              <a:rPr lang="en-US" dirty="0" err="1" smtClean="0"/>
              <a:t>booleanVar</a:t>
            </a:r>
            <a:r>
              <a:rPr lang="en-US" dirty="0" smtClean="0"/>
              <a:t> is not True</a:t>
            </a:r>
          </a:p>
          <a:p>
            <a:pPr lvl="2"/>
            <a:r>
              <a:rPr lang="en-US" dirty="0" err="1" smtClean="0"/>
              <a:t>booleanVar</a:t>
            </a:r>
            <a:endParaRPr lang="en-US" dirty="0" smtClean="0"/>
          </a:p>
          <a:p>
            <a:pPr lvl="2"/>
            <a:r>
              <a:rPr lang="en-US" dirty="0" smtClean="0"/>
              <a:t>not </a:t>
            </a:r>
            <a:r>
              <a:rPr lang="en-US" dirty="0" err="1" smtClean="0"/>
              <a:t>booleanVar</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 examples</a:t>
            </a:r>
          </a:p>
          <a:p>
            <a:pPr lvl="1"/>
            <a:r>
              <a:rPr lang="en-US" dirty="0" err="1" smtClean="0"/>
              <a:t>aList</a:t>
            </a:r>
            <a:r>
              <a:rPr lang="en-US" dirty="0" smtClean="0"/>
              <a:t> = [ 1, 2, 3, 5, 8, 13, 21 ]</a:t>
            </a:r>
          </a:p>
          <a:p>
            <a:pPr lvl="1"/>
            <a:r>
              <a:rPr lang="en-US" dirty="0" err="1" smtClean="0"/>
              <a:t>bList</a:t>
            </a:r>
            <a:r>
              <a:rPr lang="en-US" dirty="0" smtClean="0"/>
              <a:t> = [ ‘Homer’, ‘Marge’, ‘Bart’, ‘Lisa’, ‘Maggie’ ]</a:t>
            </a:r>
          </a:p>
          <a:p>
            <a:pPr lvl="1"/>
            <a:r>
              <a:rPr lang="en-US" dirty="0" err="1" smtClean="0"/>
              <a:t>cList</a:t>
            </a:r>
            <a:r>
              <a:rPr lang="en-US" dirty="0" smtClean="0"/>
              <a:t> = [ ‘Ford’, True, ‘</a:t>
            </a:r>
            <a:r>
              <a:rPr lang="en-US" dirty="0" err="1" smtClean="0"/>
              <a:t>Zaphod</a:t>
            </a:r>
            <a:r>
              <a:rPr lang="en-US" dirty="0" smtClean="0"/>
              <a:t>’, 42]</a:t>
            </a:r>
          </a:p>
          <a:p>
            <a:r>
              <a:rPr lang="en-US" dirty="0" smtClean="0"/>
              <a:t>Accessing</a:t>
            </a:r>
          </a:p>
          <a:p>
            <a:pPr lvl="1"/>
            <a:r>
              <a:rPr lang="en-US" dirty="0" err="1" smtClean="0"/>
              <a:t>aList</a:t>
            </a:r>
            <a:r>
              <a:rPr lang="en-US" dirty="0" smtClean="0"/>
              <a:t>[5]</a:t>
            </a:r>
          </a:p>
          <a:p>
            <a:pPr lvl="1"/>
            <a:r>
              <a:rPr lang="en-US" dirty="0" err="1" smtClean="0"/>
              <a:t>bList</a:t>
            </a:r>
            <a:r>
              <a:rPr lang="en-US" dirty="0" smtClean="0"/>
              <a:t>[1:3]</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431724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err="1" smtClean="0"/>
              <a:t>aList</a:t>
            </a:r>
            <a:r>
              <a:rPr lang="en-US" dirty="0" smtClean="0"/>
              <a:t>[5] = 15</a:t>
            </a:r>
          </a:p>
          <a:p>
            <a:pPr lvl="1"/>
            <a:r>
              <a:rPr lang="en-US" dirty="0" err="1" smtClean="0"/>
              <a:t>aList.append</a:t>
            </a:r>
            <a:r>
              <a:rPr lang="en-US" dirty="0" smtClean="0"/>
              <a:t>(15)</a:t>
            </a:r>
          </a:p>
          <a:p>
            <a:pPr lvl="1"/>
            <a:r>
              <a:rPr lang="en-US" dirty="0" err="1" smtClean="0"/>
              <a:t>aList.extend</a:t>
            </a:r>
            <a:r>
              <a:rPr lang="en-US" dirty="0" smtClean="0"/>
              <a:t>(</a:t>
            </a:r>
            <a:r>
              <a:rPr lang="en-US" dirty="0" err="1" smtClean="0"/>
              <a:t>bList</a:t>
            </a:r>
            <a:r>
              <a:rPr lang="en-US" dirty="0" smtClean="0"/>
              <a:t>)</a:t>
            </a:r>
          </a:p>
          <a:p>
            <a:pPr lvl="1"/>
            <a:r>
              <a:rPr lang="en-US" dirty="0" err="1" smtClean="0"/>
              <a:t>bList.remove</a:t>
            </a:r>
            <a:r>
              <a:rPr lang="en-US" dirty="0" smtClean="0"/>
              <a:t>(‘Bart’)</a:t>
            </a:r>
          </a:p>
          <a:p>
            <a:pPr lvl="1"/>
            <a:r>
              <a:rPr lang="en-US" dirty="0" err="1" smtClean="0"/>
              <a:t>bList.pop</a:t>
            </a:r>
            <a:r>
              <a:rPr lang="en-US" dirty="0" smtClean="0"/>
              <a:t>(2)</a:t>
            </a:r>
          </a:p>
          <a:p>
            <a:pPr lvl="1"/>
            <a:r>
              <a:rPr lang="en-US" dirty="0" err="1" smtClean="0"/>
              <a:t>bList.index</a:t>
            </a:r>
            <a:r>
              <a:rPr lang="en-US" dirty="0" smtClean="0"/>
              <a:t>(‘Maggie’)</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35296415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Tuple examples</a:t>
            </a:r>
          </a:p>
          <a:p>
            <a:pPr lvl="1"/>
            <a:r>
              <a:rPr lang="en-US" dirty="0" err="1" smtClean="0"/>
              <a:t>aTuple</a:t>
            </a:r>
            <a:r>
              <a:rPr lang="en-US" dirty="0" smtClean="0"/>
              <a:t> = ( 1, 2, 3, 4, 5, 6 )</a:t>
            </a:r>
          </a:p>
          <a:p>
            <a:pPr lvl="1"/>
            <a:r>
              <a:rPr lang="en-US" dirty="0" err="1" smtClean="0"/>
              <a:t>bTuple</a:t>
            </a:r>
            <a:r>
              <a:rPr lang="en-US" dirty="0" smtClean="0"/>
              <a:t> = ‘Peter’, ’Lois’, ’Chris’, ‘</a:t>
            </a:r>
            <a:r>
              <a:rPr lang="en-US" dirty="0" err="1" smtClean="0"/>
              <a:t>Stewie</a:t>
            </a:r>
            <a:r>
              <a:rPr lang="en-US" dirty="0" smtClean="0"/>
              <a:t>’</a:t>
            </a:r>
          </a:p>
          <a:p>
            <a:pPr lvl="1"/>
            <a:r>
              <a:rPr lang="en-US" dirty="0" err="1" smtClean="0"/>
              <a:t>cTuple</a:t>
            </a:r>
            <a:r>
              <a:rPr lang="en-US" dirty="0" smtClean="0"/>
              <a:t> = ( ‘Meg’, )</a:t>
            </a:r>
          </a:p>
          <a:p>
            <a:pPr lvl="1"/>
            <a:r>
              <a:rPr lang="en-US" dirty="0" err="1" smtClean="0"/>
              <a:t>dTuple</a:t>
            </a:r>
            <a:r>
              <a:rPr lang="en-US" dirty="0" smtClean="0"/>
              <a:t> = ()</a:t>
            </a:r>
          </a:p>
          <a:p>
            <a:r>
              <a:rPr lang="en-US" dirty="0" smtClean="0"/>
              <a:t>Accessing</a:t>
            </a:r>
          </a:p>
          <a:p>
            <a:pPr lvl="1"/>
            <a:r>
              <a:rPr lang="en-US" dirty="0" err="1" smtClean="0"/>
              <a:t>aTuple</a:t>
            </a:r>
            <a:r>
              <a:rPr lang="en-US" dirty="0" smtClean="0"/>
              <a:t>[1]</a:t>
            </a:r>
          </a:p>
          <a:p>
            <a:pPr lvl="1"/>
            <a:r>
              <a:rPr lang="en-US" dirty="0" err="1" smtClean="0"/>
              <a:t>bTuple</a:t>
            </a:r>
            <a:r>
              <a:rPr lang="en-US" dirty="0" smtClean="0"/>
              <a:t>[1:2]</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41083870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smtClean="0"/>
              <a:t>Cannot be updated</a:t>
            </a:r>
          </a:p>
          <a:p>
            <a:pPr lvl="1"/>
            <a:r>
              <a:rPr lang="en-US" dirty="0" smtClean="0"/>
              <a:t>BUT a new tuple can be constructed by concatenating other tuples</a:t>
            </a:r>
          </a:p>
          <a:p>
            <a:pPr lvl="2"/>
            <a:r>
              <a:rPr lang="en-US" dirty="0" err="1" smtClean="0"/>
              <a:t>eTuple</a:t>
            </a:r>
            <a:r>
              <a:rPr lang="en-US" dirty="0" smtClean="0"/>
              <a:t> = </a:t>
            </a:r>
            <a:r>
              <a:rPr lang="en-US" dirty="0" err="1" smtClean="0"/>
              <a:t>bTuple</a:t>
            </a:r>
            <a:r>
              <a:rPr lang="en-US" dirty="0" smtClean="0"/>
              <a:t> + </a:t>
            </a:r>
            <a:r>
              <a:rPr lang="en-US" dirty="0" err="1" smtClean="0"/>
              <a:t>cTuple</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3250473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Lists and Tuples: Examples</a:t>
            </a:r>
            <a:endParaRPr lang="en-US" dirty="0"/>
          </a:p>
        </p:txBody>
      </p:sp>
    </p:spTree>
    <p:extLst>
      <p:ext uri="{BB962C8B-B14F-4D97-AF65-F5344CB8AC3E}">
        <p14:creationId xmlns:p14="http://schemas.microsoft.com/office/powerpoint/2010/main" val="20768991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76836" y="1792482"/>
            <a:ext cx="10574965" cy="4516837"/>
          </a:xfrm>
        </p:spPr>
        <p:txBody>
          <a:bodyPr/>
          <a:lstStyle/>
          <a:p>
            <a:r>
              <a:rPr lang="en-US" dirty="0" smtClean="0"/>
              <a:t>Accessing</a:t>
            </a:r>
          </a:p>
          <a:p>
            <a:pPr lvl="1"/>
            <a:r>
              <a:rPr lang="en-US" dirty="0" smtClean="0"/>
              <a:t>By key – </a:t>
            </a:r>
            <a:r>
              <a:rPr lang="en-US" dirty="0" err="1" smtClean="0"/>
              <a:t>dictVar</a:t>
            </a:r>
            <a:r>
              <a:rPr lang="en-US" dirty="0" smtClean="0"/>
              <a:t>[‘Alex’]</a:t>
            </a:r>
          </a:p>
          <a:p>
            <a:pPr lvl="1"/>
            <a:r>
              <a:rPr lang="en-US" dirty="0" smtClean="0"/>
              <a:t>Iteration – for key in </a:t>
            </a:r>
            <a:r>
              <a:rPr lang="en-US" dirty="0" err="1" smtClean="0"/>
              <a:t>dictVar</a:t>
            </a:r>
            <a:endParaRPr lang="en-US" dirty="0" smtClean="0"/>
          </a:p>
          <a:p>
            <a:r>
              <a:rPr lang="en-US" dirty="0" smtClean="0"/>
              <a:t>Updating</a:t>
            </a:r>
          </a:p>
          <a:p>
            <a:pPr lvl="1"/>
            <a:r>
              <a:rPr lang="en-US" dirty="0" smtClean="0"/>
              <a:t>By key</a:t>
            </a:r>
          </a:p>
          <a:p>
            <a:pPr lvl="2"/>
            <a:r>
              <a:rPr lang="en-US" dirty="0" err="1" smtClean="0"/>
              <a:t>dictVar</a:t>
            </a:r>
            <a:r>
              <a:rPr lang="en-US" dirty="0" smtClean="0"/>
              <a:t>[‘Alex’] = 40</a:t>
            </a:r>
          </a:p>
          <a:p>
            <a:pPr lvl="2"/>
            <a:r>
              <a:rPr lang="en-US" dirty="0" err="1" smtClean="0"/>
              <a:t>dictVar</a:t>
            </a:r>
            <a:r>
              <a:rPr lang="en-US" dirty="0" smtClean="0"/>
              <a:t>[‘Dave’] = 50</a:t>
            </a:r>
          </a:p>
          <a:p>
            <a:pPr lvl="2"/>
            <a:r>
              <a:rPr lang="en-US" dirty="0" err="1" smtClean="0"/>
              <a:t>someVar</a:t>
            </a:r>
            <a:r>
              <a:rPr lang="en-US" dirty="0" smtClean="0"/>
              <a:t> = ‘Bob’; </a:t>
            </a:r>
            <a:r>
              <a:rPr lang="en-US" dirty="0" err="1" smtClean="0"/>
              <a:t>dictVar</a:t>
            </a:r>
            <a:r>
              <a:rPr lang="en-US" dirty="0" smtClean="0"/>
              <a:t>[</a:t>
            </a:r>
            <a:r>
              <a:rPr lang="en-US" dirty="0" err="1" smtClean="0"/>
              <a:t>someVar</a:t>
            </a:r>
            <a:r>
              <a:rPr lang="en-US" dirty="0" smtClean="0"/>
              <a:t>] = 60</a:t>
            </a:r>
            <a:endParaRPr lang="en-US" dirty="0"/>
          </a:p>
          <a:p>
            <a:pPr lvl="2"/>
            <a:r>
              <a:rPr lang="en-US" dirty="0" smtClean="0"/>
              <a:t>del </a:t>
            </a:r>
            <a:r>
              <a:rPr lang="en-US" dirty="0" err="1" smtClean="0"/>
              <a:t>dictVar</a:t>
            </a:r>
            <a:r>
              <a:rPr lang="en-US" dirty="0" smtClean="0"/>
              <a:t>[‘Dave’]</a:t>
            </a:r>
          </a:p>
        </p:txBody>
      </p:sp>
      <p:sp>
        <p:nvSpPr>
          <p:cNvPr id="3" name="Title 2"/>
          <p:cNvSpPr>
            <a:spLocks noGrp="1"/>
          </p:cNvSpPr>
          <p:nvPr>
            <p:ph type="title"/>
          </p:nvPr>
        </p:nvSpPr>
        <p:spPr/>
        <p:txBody>
          <a:bodyPr/>
          <a:lstStyle/>
          <a:p>
            <a:r>
              <a:rPr lang="en-US" dirty="0" smtClean="0"/>
              <a:t>Dictionaries</a:t>
            </a:r>
            <a:endParaRPr lang="en-US" dirty="0"/>
          </a:p>
        </p:txBody>
      </p:sp>
      <p:sp>
        <p:nvSpPr>
          <p:cNvPr id="6" name="TextBox 5"/>
          <p:cNvSpPr txBox="1"/>
          <p:nvPr/>
        </p:nvSpPr>
        <p:spPr>
          <a:xfrm>
            <a:off x="756823" y="1412776"/>
            <a:ext cx="10814993" cy="369332"/>
          </a:xfrm>
          <a:prstGeom prst="rect">
            <a:avLst/>
          </a:prstGeom>
          <a:noFill/>
        </p:spPr>
        <p:txBody>
          <a:bodyPr wrap="square" rtlCol="0">
            <a:spAutoFit/>
          </a:bodyPr>
          <a:lstStyle/>
          <a:p>
            <a:pPr lvl="1"/>
            <a:r>
              <a:rPr lang="en-US" dirty="0" err="1">
                <a:latin typeface="Courier New" panose="02070309020205020404" pitchFamily="49" charset="0"/>
                <a:cs typeface="Courier New" panose="02070309020205020404" pitchFamily="49" charset="0"/>
              </a:rPr>
              <a:t>dictVar</a:t>
            </a:r>
            <a:r>
              <a:rPr lang="en-US" dirty="0">
                <a:latin typeface="Courier New" panose="02070309020205020404" pitchFamily="49" charset="0"/>
                <a:cs typeface="Courier New" panose="02070309020205020404" pitchFamily="49" charset="0"/>
              </a:rPr>
              <a:t> = { ‘Alex’ : 10, ‘Bob’: 20, ‘Chris’: 30 }</a:t>
            </a:r>
          </a:p>
        </p:txBody>
      </p:sp>
    </p:spTree>
    <p:extLst>
      <p:ext uri="{BB962C8B-B14F-4D97-AF65-F5344CB8AC3E}">
        <p14:creationId xmlns:p14="http://schemas.microsoft.com/office/powerpoint/2010/main" val="18101076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Dictionaries: Examples</a:t>
            </a:r>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Membership: Examples</a:t>
            </a:r>
            <a:endParaRPr lang="en-US" dirty="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Identity: Examples</a:t>
            </a:r>
            <a:endParaRPr lang="en-US" dirty="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Functions: Examples</a:t>
            </a:r>
            <a:endParaRPr lang="en-US" dirty="0"/>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Libraries: Examples</a:t>
            </a:r>
            <a:endParaRPr lang="en-US" dirty="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r>
              <a:rPr lang="en-US" dirty="0"/>
              <a:t>C:\</a:t>
            </a:r>
            <a:r>
              <a:rPr lang="en-US" dirty="0" smtClean="0"/>
              <a:t>Windows\System32</a:t>
            </a:r>
          </a:p>
          <a:p>
            <a:pPr lvl="3"/>
            <a:r>
              <a:rPr lang="en-US" dirty="0" smtClean="0"/>
              <a:t>/</a:t>
            </a:r>
            <a:r>
              <a:rPr lang="en-US" dirty="0" err="1" smtClean="0"/>
              <a:t>usr</a:t>
            </a:r>
            <a:r>
              <a:rPr lang="en-US" dirty="0" smtClean="0"/>
              <a:t>/bin</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
        <p:nvSpPr>
          <p:cNvPr id="5"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Arial Unicode MS" panose="020B0604020202020204" pitchFamily="34" charset="-128"/>
                <a:cs typeface="Times New Roman" panose="02020603050405020304" pitchFamily="18" charset="0"/>
              </a:rPr>
              <a:t>/dev/hda</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 such as</a:t>
            </a:r>
          </a:p>
          <a:p>
            <a:pPr lvl="2"/>
            <a:r>
              <a:rPr lang="en-US" dirty="0" err="1" smtClean="0"/>
              <a:t>posixpath</a:t>
            </a:r>
            <a:r>
              <a:rPr lang="en-US" dirty="0" smtClean="0"/>
              <a:t> for Unix-style paths</a:t>
            </a:r>
          </a:p>
          <a:p>
            <a:pPr lvl="2"/>
            <a:r>
              <a:rPr lang="en-US" dirty="0" err="1"/>
              <a:t>n</a:t>
            </a:r>
            <a:r>
              <a:rPr lang="en-US" dirty="0" err="1" smtClean="0"/>
              <a:t>tpath</a:t>
            </a:r>
            <a:r>
              <a:rPr lang="en-US" dirty="0" smtClean="0"/>
              <a:t> for Windows-style paths</a:t>
            </a:r>
          </a:p>
          <a:p>
            <a:pPr lvl="2"/>
            <a:r>
              <a:rPr lang="en-US" dirty="0" err="1" smtClean="0"/>
              <a:t>macpath</a:t>
            </a:r>
            <a:r>
              <a:rPr lang="en-US" dirty="0" smtClean="0"/>
              <a:t> for old-style </a:t>
            </a:r>
            <a:r>
              <a:rPr lang="en-US" dirty="0" err="1" smtClean="0"/>
              <a:t>MacOS</a:t>
            </a:r>
            <a:r>
              <a:rPr lang="en-US" dirty="0" smtClean="0"/>
              <a:t> paths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4467</TotalTime>
  <Words>4111</Words>
  <Application>Microsoft Office PowerPoint</Application>
  <PresentationFormat>Widescreen</PresentationFormat>
  <Paragraphs>1031</Paragraphs>
  <Slides>109</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109</vt:i4>
      </vt:variant>
    </vt:vector>
  </HeadingPairs>
  <TitlesOfParts>
    <vt:vector size="117" baseType="lpstr">
      <vt:lpstr>Arial Unicode MS</vt:lpstr>
      <vt:lpstr>Arial</vt:lpstr>
      <vt:lpstr>Calibri</vt:lpstr>
      <vt:lpstr>Calibri Light</vt:lpstr>
      <vt:lpstr>Courier New</vt:lpstr>
      <vt:lpstr>Rockwell</vt:lpstr>
      <vt:lpstr>Times New Roman</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Introduction to Flow Summary</vt:lpstr>
      <vt:lpstr>Python’s Interactive Interpreter</vt:lpstr>
      <vt:lpstr>Interactive Interpreter</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Data Types and Variables</vt:lpstr>
      <vt:lpstr>Data Types</vt:lpstr>
      <vt:lpstr>Numbers</vt:lpstr>
      <vt:lpstr>Numbers: Examples</vt:lpstr>
      <vt:lpstr>Strings</vt:lpstr>
      <vt:lpstr>Strings: Examples</vt:lpstr>
      <vt:lpstr>Booleans</vt:lpstr>
      <vt:lpstr>Booleans</vt:lpstr>
      <vt:lpstr>Booleans: Examples</vt:lpstr>
      <vt:lpstr>Lists and Tuples</vt:lpstr>
      <vt:lpstr>Lists</vt:lpstr>
      <vt:lpstr>Lists</vt:lpstr>
      <vt:lpstr>Tuples</vt:lpstr>
      <vt:lpstr>Tuples</vt:lpstr>
      <vt:lpstr>Tuples</vt:lpstr>
      <vt:lpstr>Lists and Tuples: Examples</vt:lpstr>
      <vt:lpstr>Dictionaries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Examples</vt:lpstr>
      <vt:lpstr>Exercise: Functions</vt:lpstr>
      <vt:lpstr>Libraries, a.k.a Modules</vt:lpstr>
      <vt:lpstr>Libraries, a.k.a Modules</vt:lpstr>
      <vt:lpstr>Libraries, a.k.a Modules</vt:lpstr>
      <vt:lpstr>Libraries: Examples</vt:lpstr>
      <vt:lpstr>Debugging</vt:lpstr>
      <vt:lpstr>Debugging</vt:lpstr>
      <vt:lpstr>Debugging: Examples</vt:lpstr>
      <vt:lpstr>Exercise: Debugging</vt:lpstr>
      <vt:lpstr>File types</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186</cp:revision>
  <dcterms:created xsi:type="dcterms:W3CDTF">2014-07-02T14:58:32Z</dcterms:created>
  <dcterms:modified xsi:type="dcterms:W3CDTF">2016-01-21T08:34:32Z</dcterms:modified>
</cp:coreProperties>
</file>