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1"/>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496" r:id="rId59"/>
    <p:sldId id="497" r:id="rId60"/>
    <p:sldId id="313" r:id="rId61"/>
    <p:sldId id="314" r:id="rId62"/>
    <p:sldId id="316" r:id="rId63"/>
    <p:sldId id="441" r:id="rId64"/>
    <p:sldId id="498" r:id="rId65"/>
    <p:sldId id="500" r:id="rId66"/>
    <p:sldId id="324" r:id="rId67"/>
    <p:sldId id="397" r:id="rId68"/>
    <p:sldId id="398" r:id="rId69"/>
    <p:sldId id="399" r:id="rId70"/>
    <p:sldId id="400" r:id="rId71"/>
    <p:sldId id="401" r:id="rId72"/>
    <p:sldId id="402" r:id="rId73"/>
    <p:sldId id="403" r:id="rId74"/>
    <p:sldId id="404" r:id="rId75"/>
    <p:sldId id="405" r:id="rId76"/>
    <p:sldId id="406" r:id="rId77"/>
    <p:sldId id="407" r:id="rId78"/>
    <p:sldId id="408" r:id="rId79"/>
    <p:sldId id="386" r:id="rId80"/>
    <p:sldId id="387" r:id="rId81"/>
    <p:sldId id="388" r:id="rId82"/>
    <p:sldId id="389" r:id="rId83"/>
    <p:sldId id="390" r:id="rId84"/>
    <p:sldId id="391" r:id="rId85"/>
    <p:sldId id="392" r:id="rId86"/>
    <p:sldId id="393" r:id="rId87"/>
    <p:sldId id="501" r:id="rId88"/>
    <p:sldId id="431" r:id="rId89"/>
    <p:sldId id="451" r:id="rId90"/>
    <p:sldId id="432" r:id="rId91"/>
    <p:sldId id="433" r:id="rId92"/>
    <p:sldId id="435" r:id="rId93"/>
    <p:sldId id="434" r:id="rId94"/>
    <p:sldId id="394" r:id="rId95"/>
    <p:sldId id="317" r:id="rId96"/>
    <p:sldId id="323" r:id="rId97"/>
    <p:sldId id="326" r:id="rId98"/>
    <p:sldId id="442" r:id="rId99"/>
    <p:sldId id="443" r:id="rId100"/>
    <p:sldId id="444" r:id="rId101"/>
    <p:sldId id="446" r:id="rId102"/>
    <p:sldId id="331" r:id="rId103"/>
    <p:sldId id="503" r:id="rId104"/>
    <p:sldId id="332" r:id="rId105"/>
    <p:sldId id="334" r:id="rId106"/>
    <p:sldId id="445" r:id="rId107"/>
    <p:sldId id="447" r:id="rId108"/>
    <p:sldId id="448" r:id="rId109"/>
    <p:sldId id="450" r:id="rId110"/>
    <p:sldId id="449" r:id="rId111"/>
    <p:sldId id="502" r:id="rId112"/>
    <p:sldId id="327" r:id="rId113"/>
    <p:sldId id="329" r:id="rId114"/>
    <p:sldId id="330" r:id="rId115"/>
    <p:sldId id="328" r:id="rId116"/>
    <p:sldId id="420" r:id="rId117"/>
    <p:sldId id="507" r:id="rId118"/>
    <p:sldId id="333" r:id="rId119"/>
    <p:sldId id="335" r:id="rId120"/>
    <p:sldId id="339" r:id="rId121"/>
    <p:sldId id="337" r:id="rId122"/>
    <p:sldId id="505" r:id="rId123"/>
    <p:sldId id="506" r:id="rId124"/>
    <p:sldId id="508" r:id="rId125"/>
    <p:sldId id="504" r:id="rId126"/>
    <p:sldId id="338" r:id="rId127"/>
    <p:sldId id="341" r:id="rId128"/>
    <p:sldId id="428" r:id="rId129"/>
    <p:sldId id="342" r:id="rId130"/>
    <p:sldId id="344" r:id="rId131"/>
    <p:sldId id="347" r:id="rId132"/>
    <p:sldId id="345" r:id="rId133"/>
    <p:sldId id="346" r:id="rId134"/>
    <p:sldId id="343" r:id="rId135"/>
    <p:sldId id="350" r:id="rId136"/>
    <p:sldId id="521" r:id="rId137"/>
    <p:sldId id="523" r:id="rId138"/>
    <p:sldId id="509" r:id="rId139"/>
    <p:sldId id="348" r:id="rId140"/>
    <p:sldId id="349" r:id="rId141"/>
    <p:sldId id="421" r:id="rId142"/>
    <p:sldId id="526" r:id="rId143"/>
    <p:sldId id="525" r:id="rId144"/>
    <p:sldId id="510" r:id="rId145"/>
    <p:sldId id="409" r:id="rId146"/>
    <p:sldId id="412" r:id="rId147"/>
    <p:sldId id="410" r:id="rId148"/>
    <p:sldId id="413" r:id="rId149"/>
    <p:sldId id="414" r:id="rId150"/>
    <p:sldId id="415" r:id="rId151"/>
    <p:sldId id="417" r:id="rId152"/>
    <p:sldId id="416" r:id="rId153"/>
    <p:sldId id="419" r:id="rId154"/>
    <p:sldId id="464" r:id="rId155"/>
    <p:sldId id="411" r:id="rId156"/>
    <p:sldId id="511" r:id="rId157"/>
    <p:sldId id="452" r:id="rId158"/>
    <p:sldId id="460" r:id="rId159"/>
    <p:sldId id="461" r:id="rId160"/>
    <p:sldId id="462" r:id="rId161"/>
    <p:sldId id="463" r:id="rId162"/>
    <p:sldId id="512" r:id="rId163"/>
    <p:sldId id="465" r:id="rId164"/>
    <p:sldId id="453" r:id="rId165"/>
    <p:sldId id="513" r:id="rId166"/>
    <p:sldId id="454" r:id="rId167"/>
    <p:sldId id="466" r:id="rId168"/>
    <p:sldId id="467" r:id="rId169"/>
    <p:sldId id="468" r:id="rId170"/>
    <p:sldId id="469" r:id="rId171"/>
    <p:sldId id="470" r:id="rId172"/>
    <p:sldId id="471" r:id="rId173"/>
    <p:sldId id="475" r:id="rId174"/>
    <p:sldId id="476" r:id="rId175"/>
    <p:sldId id="472" r:id="rId176"/>
    <p:sldId id="457" r:id="rId177"/>
    <p:sldId id="474" r:id="rId178"/>
    <p:sldId id="514" r:id="rId179"/>
    <p:sldId id="473" r:id="rId180"/>
    <p:sldId id="477" r:id="rId181"/>
    <p:sldId id="515" r:id="rId182"/>
    <p:sldId id="455" r:id="rId183"/>
    <p:sldId id="478" r:id="rId184"/>
    <p:sldId id="480" r:id="rId185"/>
    <p:sldId id="479" r:id="rId186"/>
    <p:sldId id="516" r:id="rId187"/>
    <p:sldId id="456" r:id="rId188"/>
    <p:sldId id="481" r:id="rId189"/>
    <p:sldId id="482" r:id="rId190"/>
    <p:sldId id="517" r:id="rId191"/>
    <p:sldId id="458" r:id="rId192"/>
    <p:sldId id="518" r:id="rId193"/>
    <p:sldId id="483" r:id="rId194"/>
    <p:sldId id="519" r:id="rId195"/>
    <p:sldId id="459" r:id="rId196"/>
    <p:sldId id="484" r:id="rId197"/>
    <p:sldId id="486" r:id="rId198"/>
    <p:sldId id="520" r:id="rId199"/>
    <p:sldId id="418" r:id="rId200"/>
    <p:sldId id="487" r:id="rId201"/>
    <p:sldId id="488" r:id="rId202"/>
    <p:sldId id="492" r:id="rId203"/>
    <p:sldId id="489" r:id="rId204"/>
    <p:sldId id="493" r:id="rId205"/>
    <p:sldId id="490" r:id="rId206"/>
    <p:sldId id="494" r:id="rId207"/>
    <p:sldId id="491" r:id="rId208"/>
    <p:sldId id="495" r:id="rId209"/>
    <p:sldId id="485" r:id="rId2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496"/>
            <p14:sldId id="497"/>
            <p14:sldId id="313"/>
            <p14:sldId id="314"/>
            <p14:sldId id="316"/>
            <p14:sldId id="441"/>
            <p14:sldId id="498"/>
            <p14:sldId id="500"/>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501"/>
            <p14:sldId id="431"/>
            <p14:sldId id="451"/>
            <p14:sldId id="432"/>
            <p14:sldId id="433"/>
            <p14:sldId id="435"/>
            <p14:sldId id="434"/>
            <p14:sldId id="394"/>
            <p14:sldId id="317"/>
            <p14:sldId id="323"/>
            <p14:sldId id="326"/>
            <p14:sldId id="442"/>
            <p14:sldId id="443"/>
            <p14:sldId id="444"/>
            <p14:sldId id="446"/>
            <p14:sldId id="331"/>
            <p14:sldId id="503"/>
            <p14:sldId id="332"/>
            <p14:sldId id="334"/>
            <p14:sldId id="445"/>
            <p14:sldId id="447"/>
            <p14:sldId id="448"/>
            <p14:sldId id="450"/>
            <p14:sldId id="449"/>
            <p14:sldId id="502"/>
            <p14:sldId id="327"/>
            <p14:sldId id="329"/>
            <p14:sldId id="330"/>
            <p14:sldId id="328"/>
            <p14:sldId id="420"/>
            <p14:sldId id="507"/>
            <p14:sldId id="333"/>
            <p14:sldId id="335"/>
            <p14:sldId id="339"/>
            <p14:sldId id="337"/>
            <p14:sldId id="505"/>
            <p14:sldId id="506"/>
            <p14:sldId id="508"/>
            <p14:sldId id="504"/>
            <p14:sldId id="338"/>
            <p14:sldId id="341"/>
            <p14:sldId id="428"/>
            <p14:sldId id="342"/>
            <p14:sldId id="344"/>
            <p14:sldId id="347"/>
            <p14:sldId id="345"/>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466"/>
            <p14:sldId id="467"/>
            <p14:sldId id="468"/>
            <p14:sldId id="469"/>
            <p14:sldId id="470"/>
            <p14:sldId id="471"/>
            <p14:sldId id="475"/>
            <p14:sldId id="476"/>
            <p14:sldId id="472"/>
            <p14:sldId id="457"/>
            <p14:sldId id="474"/>
            <p14:sldId id="514"/>
            <p14:sldId id="473"/>
            <p14:sldId id="477"/>
            <p14:sldId id="515"/>
            <p14:sldId id="455"/>
            <p14:sldId id="478"/>
            <p14:sldId id="480"/>
            <p14:sldId id="479"/>
            <p14:sldId id="516"/>
            <p14:sldId id="456"/>
            <p14:sldId id="481"/>
            <p14:sldId id="482"/>
            <p14:sldId id="517"/>
            <p14:sldId id="458"/>
            <p14:sldId id="518"/>
            <p14:sldId id="483"/>
            <p14:sldId id="519"/>
            <p14:sldId id="459"/>
            <p14:sldId id="484"/>
            <p14:sldId id="486"/>
            <p14:sldId id="520"/>
            <p14:sldId id="418"/>
            <p14:sldId id="487"/>
            <p14:sldId id="488"/>
            <p14:sldId id="492"/>
            <p14:sldId id="489"/>
            <p14:sldId id="493"/>
            <p14:sldId id="490"/>
            <p14:sldId id="494"/>
            <p14:sldId id="491"/>
            <p14:sldId id="495"/>
            <p14:sldId id="4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31383D"/>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0" autoAdjust="0"/>
    <p:restoredTop sz="88838" autoAdjust="0"/>
  </p:normalViewPr>
  <p:slideViewPr>
    <p:cSldViewPr>
      <p:cViewPr varScale="1">
        <p:scale>
          <a:sx n="103" d="100"/>
          <a:sy n="103" d="100"/>
        </p:scale>
        <p:origin x="61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01/02/2016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63</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66</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85</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89</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105</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121</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135</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141</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153</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fontScale="92500" lnSpcReduction="20000"/>
          </a:bodyPr>
          <a:lstStyle/>
          <a:p>
            <a:r>
              <a:rPr lang="en-US" dirty="0" smtClean="0"/>
              <a:t>Functions in Python are created using the </a:t>
            </a:r>
            <a:r>
              <a:rPr lang="en-US" b="1" dirty="0" err="1" smtClean="0">
                <a:solidFill>
                  <a:srgbClr val="0000FF"/>
                </a:solidFill>
                <a:latin typeface="Courier New" panose="02070309020205020404" pitchFamily="49" charset="0"/>
                <a:cs typeface="Courier New" panose="02070309020205020404" pitchFamily="49" charset="0"/>
              </a:rPr>
              <a:t>def</a:t>
            </a:r>
            <a:r>
              <a:rPr lang="en-US" dirty="0" smtClean="0"/>
              <a:t> keyword</a:t>
            </a:r>
          </a:p>
          <a:p>
            <a:r>
              <a:rPr lang="en-US" dirty="0" smtClean="0"/>
              <a:t>Parameters are defined in parentheses after the keyword</a:t>
            </a:r>
          </a:p>
          <a:p>
            <a:r>
              <a:rPr lang="en-US" dirty="0"/>
              <a:t>The </a:t>
            </a:r>
            <a:r>
              <a:rPr lang="en-US" dirty="0" smtClean="0"/>
              <a:t>function parameter definition ends with a ‘</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a:t>
            </a:r>
          </a:p>
          <a:p>
            <a:r>
              <a:rPr lang="en-US" dirty="0" smtClean="0"/>
              <a:t>Code belonging to a function is designated by its indentation</a:t>
            </a:r>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415673"/>
            <a:ext cx="1051316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a:t>
            </a:r>
            <a:r>
              <a:rPr lang="en-US" dirty="0" smtClean="0"/>
              <a:t>that</a:t>
            </a:r>
          </a:p>
          <a:p>
            <a:pPr lvl="1"/>
            <a:r>
              <a:rPr lang="en-US" dirty="0" smtClean="0"/>
              <a:t>Defines a function that expects parameters for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1"/>
            <a:r>
              <a:rPr lang="en-US" dirty="0" smtClean="0"/>
              <a:t>Creates two thread objects having been passed the function defined previously</a:t>
            </a:r>
          </a:p>
          <a:p>
            <a:pPr lvl="2"/>
            <a:r>
              <a:rPr lang="en-US" dirty="0" smtClean="0"/>
              <a:t>Thread 1 should have a delay of 2 seconds</a:t>
            </a:r>
          </a:p>
          <a:p>
            <a:pPr lvl="2"/>
            <a:r>
              <a:rPr lang="en-US" dirty="0" smtClean="0"/>
              <a:t>Thread 2 should have a delay of 4 seconds</a:t>
            </a:r>
          </a:p>
          <a:p>
            <a:pPr lvl="1"/>
            <a:r>
              <a:rPr lang="en-US" dirty="0" smtClean="0"/>
              <a:t>Lets each thread run for 5 iterations and then exit</a:t>
            </a:r>
          </a:p>
          <a:p>
            <a:pPr lvl="1"/>
            <a:r>
              <a:rPr lang="en-US" dirty="0" smtClean="0"/>
              <a:t>Exits when all threads have finished</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a:t>
            </a:r>
            <a:r>
              <a:rPr lang="en-US" dirty="0" smtClean="0"/>
              <a:t>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to input an encrypted message and key</a:t>
            </a:r>
          </a:p>
          <a:p>
            <a:pPr lvl="3"/>
            <a:r>
              <a:rPr lang="en-US" dirty="0" smtClean="0"/>
              <a:t>Decrypt the message</a:t>
            </a:r>
          </a:p>
          <a:p>
            <a:pPr lvl="3"/>
            <a:r>
              <a:rPr lang="en-US" dirty="0" smtClean="0"/>
              <a:t>Output the decrypted message to the console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endParaRPr lang="en-US" dirty="0" smtClean="0"/>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Last-In First-Out (LIFO) data structure</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lvl="1"/>
            <a:r>
              <a:rPr lang="en-US" dirty="0" smtClean="0"/>
              <a:t>Good for small project where requirements are well understood</a:t>
            </a:r>
          </a:p>
          <a:p>
            <a:pPr lvl="1"/>
            <a:r>
              <a:rPr lang="en-US" dirty="0" smtClean="0"/>
              <a:t>Once testing has begun, difficult to go back and correct design errors</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object-oriented or long-term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iterative cycles, allowing return to various stages during development</a:t>
            </a:r>
          </a:p>
          <a:p>
            <a:pPr lvl="1"/>
            <a:r>
              <a:rPr lang="en-US" dirty="0" smtClean="0"/>
              <a:t>Although some stages cannot be started before others</a:t>
            </a:r>
          </a:p>
          <a:p>
            <a:pPr lvl="1"/>
            <a:r>
              <a:rPr lang="en-US" dirty="0" smtClean="0"/>
              <a:t>Constant overlap of certain activities means development can be more responsive to changing requirements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 and can require specific expertise</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Agile / XP</a:t>
            </a:r>
          </a:p>
          <a:p>
            <a:pPr lvl="1"/>
            <a:r>
              <a:rPr lang="en-US" dirty="0" smtClean="0"/>
              <a:t>Software developed in rapid incremental cycles</a:t>
            </a:r>
          </a:p>
          <a:p>
            <a:pPr lvl="1"/>
            <a:r>
              <a:rPr lang="en-US" dirty="0" smtClean="0"/>
              <a:t>Frequent small releases building on previous functionality</a:t>
            </a:r>
          </a:p>
          <a:p>
            <a:pPr lvl="1"/>
            <a:r>
              <a:rPr lang="en-US" dirty="0" smtClean="0"/>
              <a:t>Each release thoroughly tested</a:t>
            </a:r>
          </a:p>
          <a:p>
            <a:pPr lvl="1"/>
            <a:r>
              <a:rPr lang="en-US" dirty="0" smtClean="0"/>
              <a:t>Rapid continuous delivery of high quality software good for customer satisfaction</a:t>
            </a:r>
          </a:p>
          <a:p>
            <a:pPr lvl="1"/>
            <a:r>
              <a:rPr lang="en-US" dirty="0" smtClean="0"/>
              <a:t>Close cooperation between customers, business and developers</a:t>
            </a:r>
          </a:p>
          <a:p>
            <a:pPr lvl="1"/>
            <a:r>
              <a:rPr lang="en-US" dirty="0" smtClean="0"/>
              <a:t>Regular adaptation to changing circumstances</a:t>
            </a:r>
          </a:p>
          <a:p>
            <a:pPr lvl="1"/>
            <a:r>
              <a:rPr lang="en-US" dirty="0" smtClean="0"/>
              <a:t>Can be difficult to assess effort required to produce larger deliverables</a:t>
            </a:r>
          </a:p>
          <a:p>
            <a:pPr lvl="1"/>
            <a:r>
              <a:rPr lang="en-US" dirty="0" smtClean="0"/>
              <a:t>Project can go off-track easily if customer is unclear about requirements</a:t>
            </a:r>
          </a:p>
          <a:p>
            <a:pPr lvl="1"/>
            <a:r>
              <a:rPr lang="en-US" dirty="0" smtClean="0"/>
              <a:t>Developers work collaboratively on deliverables</a:t>
            </a:r>
          </a:p>
          <a:p>
            <a:pPr lvl="1"/>
            <a:r>
              <a:rPr lang="en-US" dirty="0" smtClean="0"/>
              <a:t>Decisions often taken by team as a whole rather than specific individuals</a:t>
            </a:r>
          </a:p>
          <a:p>
            <a:pPr lvl="1"/>
            <a:r>
              <a:rPr lang="en-US" dirty="0" smtClean="0"/>
              <a:t>Aims to build self-managing teams requiring less input from management</a:t>
            </a:r>
          </a:p>
          <a:p>
            <a:pPr lvl="1"/>
            <a:r>
              <a:rPr lang="en-US" dirty="0" smtClean="0"/>
              <a:t>Can be hard for new programmers due to experience required for decision making</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47500" lnSpcReduction="20000"/>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pPr lvl="1"/>
            <a:r>
              <a:rPr lang="en-US" dirty="0" smtClean="0"/>
              <a:t>Various different VCS providers available</a:t>
            </a:r>
          </a:p>
          <a:p>
            <a:pPr lvl="2"/>
            <a:r>
              <a:rPr lang="en-US" dirty="0" smtClean="0"/>
              <a:t>Most popular include</a:t>
            </a:r>
          </a:p>
          <a:p>
            <a:pPr lvl="3"/>
            <a:r>
              <a:rPr lang="en-US" dirty="0"/>
              <a:t>CVS (Concurrent Versions </a:t>
            </a:r>
            <a:r>
              <a:rPr lang="en-US" dirty="0" smtClean="0"/>
              <a:t>System)</a:t>
            </a:r>
          </a:p>
          <a:p>
            <a:pPr lvl="3"/>
            <a:r>
              <a:rPr lang="en-US" dirty="0" smtClean="0"/>
              <a:t>Subversion</a:t>
            </a:r>
          </a:p>
          <a:p>
            <a:pPr lvl="3"/>
            <a:r>
              <a:rPr lang="en-US" dirty="0" smtClean="0"/>
              <a:t>Mercurial</a:t>
            </a:r>
          </a:p>
          <a:p>
            <a:pPr lvl="3"/>
            <a:r>
              <a:rPr lang="en-US" dirty="0" err="1" smtClean="0"/>
              <a:t>Git</a:t>
            </a:r>
            <a:endParaRPr lang="en-US" dirty="0" smtClean="0"/>
          </a:p>
          <a:p>
            <a:pPr lvl="1"/>
            <a:r>
              <a:rPr lang="en-US" dirty="0" smtClean="0"/>
              <a:t>Cloud VCS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r>
              <a:rPr lang="en-US" dirty="0" smtClean="0"/>
              <a:t>Communication</a:t>
            </a:r>
          </a:p>
          <a:p>
            <a:pPr lvl="1"/>
            <a:r>
              <a:rPr lang="en-US" dirty="0" smtClean="0"/>
              <a:t>Crucial when working collaboratively with other developers</a:t>
            </a:r>
          </a:p>
          <a:p>
            <a:pPr lvl="1"/>
            <a:r>
              <a:rPr lang="en-US" dirty="0" smtClean="0"/>
              <a:t>Important to ensure clear and concise communication of requirements, designs and problems</a:t>
            </a:r>
          </a:p>
          <a:p>
            <a:pPr lvl="1"/>
            <a:r>
              <a:rPr lang="en-US" dirty="0" smtClean="0"/>
              <a:t>Frequent short progress reports from developers aid team communication</a:t>
            </a:r>
          </a:p>
          <a:p>
            <a:pPr lvl="1"/>
            <a:r>
              <a:rPr lang="en-US" dirty="0" smtClean="0"/>
              <a:t>Clear and frequent communication with testers is as critical as communication with other developers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Ensure designs are as complete as possible and agreed before development commences</a:t>
            </a:r>
          </a:p>
          <a:p>
            <a:pPr lvl="1"/>
            <a:r>
              <a:rPr lang="en-US" dirty="0" smtClean="0"/>
              <a:t>Compartmentalizing design allows for concurrent development</a:t>
            </a:r>
          </a:p>
          <a:p>
            <a:pPr lvl="1"/>
            <a:r>
              <a:rPr lang="en-US" dirty="0" smtClean="0"/>
              <a:t>Diagramming protocols such as UML can be useful for visualization</a:t>
            </a:r>
          </a:p>
          <a:p>
            <a:pPr lvl="1"/>
            <a:r>
              <a:rPr lang="en-US" dirty="0" smtClean="0"/>
              <a:t>Don’t code for ‘what-ifs’, code for the requirements</a:t>
            </a:r>
          </a:p>
          <a:p>
            <a:pPr lvl="1"/>
            <a:r>
              <a:rPr lang="en-US" dirty="0" smtClean="0"/>
              <a:t>Take care to ensure data models are appropriate to object design and workflow</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 - don’t sit on changes for weeks on end</a:t>
            </a:r>
          </a:p>
          <a:p>
            <a:pPr lvl="1"/>
            <a:r>
              <a:rPr lang="en-US" dirty="0" smtClean="0"/>
              <a:t>Keep code clear, correctly formatted and documented</a:t>
            </a:r>
          </a:p>
          <a:p>
            <a:pPr lvl="1"/>
            <a:r>
              <a:rPr lang="en-US" dirty="0" smtClean="0"/>
              <a:t>Regular code review helps ensure code quality as well as cross-pollination</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Establish conventions before development starts – coding style, variable and function naming, commenting</a:t>
            </a:r>
          </a:p>
          <a:p>
            <a:r>
              <a:rPr lang="en-US" dirty="0" smtClean="0"/>
              <a:t>Be consistent</a:t>
            </a:r>
          </a:p>
          <a:p>
            <a:r>
              <a:rPr lang="en-US" dirty="0" smtClean="0"/>
              <a:t>Keep the code simple – the next person has to be able to understand what you wrote</a:t>
            </a:r>
          </a:p>
          <a:p>
            <a:r>
              <a:rPr lang="en-US" dirty="0" smtClean="0"/>
              <a:t>Use </a:t>
            </a:r>
            <a:r>
              <a:rPr lang="en-US" dirty="0" err="1" smtClean="0"/>
              <a:t>globals</a:t>
            </a:r>
            <a:r>
              <a:rPr lang="en-US" dirty="0" smtClean="0"/>
              <a:t> sparingly</a:t>
            </a:r>
          </a:p>
          <a:p>
            <a:r>
              <a:rPr lang="en-US" dirty="0" smtClean="0"/>
              <a:t>Don’t use magic numbers, use constants</a:t>
            </a:r>
          </a:p>
          <a:p>
            <a:r>
              <a:rPr lang="en-US" dirty="0" err="1" smtClean="0"/>
              <a:t>Sanitise</a:t>
            </a:r>
            <a:r>
              <a:rPr lang="en-US" dirty="0" smtClean="0"/>
              <a:t> your input</a:t>
            </a:r>
          </a:p>
          <a:p>
            <a:r>
              <a:rPr lang="en-US" dirty="0" smtClean="0"/>
              <a:t>Escape your output</a:t>
            </a:r>
          </a:p>
          <a:p>
            <a:r>
              <a:rPr lang="en-US" dirty="0" smtClean="0"/>
              <a:t>Portability – avoid hard-coding environmental parameters</a:t>
            </a:r>
          </a:p>
          <a:p>
            <a:r>
              <a:rPr lang="en-US" dirty="0" smtClean="0"/>
              <a:t>Provide useful error messages</a:t>
            </a:r>
          </a:p>
          <a:p>
            <a:r>
              <a:rPr lang="en-US" dirty="0"/>
              <a:t>Don’t be afraid to refactor when </a:t>
            </a:r>
            <a:r>
              <a:rPr lang="en-US" dirty="0" smtClean="0"/>
              <a:t>necessary</a:t>
            </a:r>
          </a:p>
          <a:p>
            <a:r>
              <a:rPr lang="en-US" dirty="0" smtClean="0"/>
              <a:t>Test early, test often</a:t>
            </a:r>
          </a:p>
          <a:p>
            <a:r>
              <a:rPr lang="en-US" dirty="0" smtClean="0"/>
              <a:t>Don’t write the same piece of code twice</a:t>
            </a:r>
          </a:p>
          <a:p>
            <a:r>
              <a:rPr lang="en-US" dirty="0" smtClean="0"/>
              <a:t>Don’t just start coding – think first. Then code.</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Validate input</a:t>
            </a:r>
          </a:p>
          <a:p>
            <a:r>
              <a:rPr lang="en-US" dirty="0" smtClean="0"/>
              <a:t>Heed compiler warnings</a:t>
            </a:r>
          </a:p>
          <a:p>
            <a:r>
              <a:rPr lang="en-US" dirty="0" smtClean="0"/>
              <a:t>Architect and design for security policies</a:t>
            </a:r>
          </a:p>
          <a:p>
            <a:r>
              <a:rPr lang="en-US" dirty="0" smtClean="0"/>
              <a:t>Keep it simple</a:t>
            </a:r>
          </a:p>
          <a:p>
            <a:r>
              <a:rPr lang="en-US" dirty="0" smtClean="0"/>
              <a:t>Default deny</a:t>
            </a:r>
          </a:p>
          <a:p>
            <a:r>
              <a:rPr lang="en-US" dirty="0" smtClean="0"/>
              <a:t>Adhere to the principle of least privilege</a:t>
            </a:r>
          </a:p>
          <a:p>
            <a:r>
              <a:rPr lang="en-US" dirty="0" smtClean="0"/>
              <a:t>Sanitize data sent to other systems</a:t>
            </a:r>
          </a:p>
          <a:p>
            <a:r>
              <a:rPr lang="en-US" dirty="0" err="1" smtClean="0"/>
              <a:t>Practise</a:t>
            </a:r>
            <a:r>
              <a:rPr lang="en-US" dirty="0" smtClean="0"/>
              <a:t> defense in depth</a:t>
            </a:r>
          </a:p>
          <a:p>
            <a:r>
              <a:rPr lang="en-US" dirty="0" smtClean="0"/>
              <a:t>Use effective QA techniques</a:t>
            </a:r>
          </a:p>
          <a:p>
            <a:r>
              <a:rPr lang="en-US" dirty="0" smtClean="0"/>
              <a:t>Adopt a secure coding standard</a:t>
            </a:r>
          </a:p>
          <a:p>
            <a:r>
              <a:rPr lang="en-US" dirty="0" smtClean="0"/>
              <a:t>Define security requirements</a:t>
            </a:r>
          </a:p>
          <a:p>
            <a:r>
              <a:rPr lang="en-US" dirty="0" smtClean="0"/>
              <a:t>Model threats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largely </a:t>
            </a:r>
            <a:r>
              <a:rPr lang="en-US" dirty="0" err="1" smtClean="0"/>
              <a:t>dependant</a:t>
            </a:r>
            <a:r>
              <a:rPr lang="en-US" dirty="0" smtClean="0"/>
              <a:t> 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Object Oriented Programming (OOP)?</a:t>
            </a:r>
          </a:p>
          <a:p>
            <a:pPr lvl="1"/>
            <a:r>
              <a:rPr lang="en-US" dirty="0" smtClean="0"/>
              <a:t>So far we have created modules with variables and functions</a:t>
            </a:r>
          </a:p>
          <a:p>
            <a:pPr lvl="1"/>
            <a:r>
              <a:rPr lang="en-US" dirty="0" smtClean="0"/>
              <a:t>The more data and functions comprise your code, the more important it becomes to arrange them in logical groups</a:t>
            </a:r>
          </a:p>
          <a:p>
            <a:pPr lvl="1"/>
            <a:r>
              <a:rPr lang="en-US" dirty="0" smtClean="0"/>
              <a:t>The main advantage of object orientation is that it combines data with the functions which act upon them into a single structure</a:t>
            </a:r>
          </a:p>
          <a:p>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smtClean="0"/>
              <a:t>OOP considers that each program works with data that describes entities – objects or events - from real life</a:t>
            </a:r>
          </a:p>
          <a:p>
            <a:r>
              <a:rPr lang="en-US" dirty="0" smtClean="0"/>
              <a:t>For example, accounting software works with invoices, items, warehouses, sale orders, etc.</a:t>
            </a:r>
          </a:p>
          <a:p>
            <a:r>
              <a:rPr lang="en-US" dirty="0" smtClean="0"/>
              <a:t>This approach makes complex software faster to develop and easier to maintain</a:t>
            </a:r>
          </a:p>
          <a:p>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Data inside an object should only be accessed through an </a:t>
            </a:r>
            <a:r>
              <a:rPr lang="en-US" i="1" dirty="0" smtClean="0"/>
              <a:t>interface</a:t>
            </a:r>
            <a:r>
              <a:rPr lang="en-US" dirty="0"/>
              <a:t> </a:t>
            </a:r>
            <a:r>
              <a:rPr lang="en-US" dirty="0" smtClean="0"/>
              <a:t>– that is, the object methods</a:t>
            </a:r>
          </a:p>
          <a:p>
            <a:pPr lvl="1"/>
            <a:r>
              <a:rPr lang="en-US" dirty="0" smtClean="0"/>
              <a:t>Encapsulation is the hiding of data implementation by restricting access to object properties</a:t>
            </a:r>
          </a:p>
          <a:p>
            <a:pPr lvl="1"/>
            <a:r>
              <a:rPr lang="en-US" i="1" dirty="0" err="1" smtClean="0"/>
              <a:t>Accessors</a:t>
            </a:r>
            <a:r>
              <a:rPr lang="en-US" dirty="0" smtClean="0"/>
              <a:t> are methods that permit access to object properties</a:t>
            </a:r>
          </a:p>
          <a:p>
            <a:pPr lvl="1"/>
            <a:r>
              <a:rPr lang="en-US" i="1" dirty="0" err="1" smtClean="0"/>
              <a:t>Mutators</a:t>
            </a:r>
            <a:r>
              <a:rPr lang="en-US" dirty="0" smtClean="0"/>
              <a:t> are methods that allow us to change object state</a:t>
            </a:r>
          </a:p>
          <a:p>
            <a:pPr lvl="1"/>
            <a:r>
              <a:rPr lang="en-US" dirty="0" smtClean="0"/>
              <a:t>Hiding the internals of an object protects its integrity by preventing developers from setting an invalid or inconsistent state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by defining a list of functions or methods they must implement</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 or establish a subtype from an existing object</a:t>
            </a:r>
          </a:p>
          <a:p>
            <a:pPr lvl="1"/>
            <a:r>
              <a:rPr lang="en-US" dirty="0" smtClean="0"/>
              <a:t>Objects can inherit attributes and behavior from parent objects</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of classes gives rise to a hierarchy</a:t>
            </a:r>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or Driver</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 string 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‘Lists and Tuples.py’</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41776032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12538</TotalTime>
  <Words>11917</Words>
  <Application>Microsoft Office PowerPoint</Application>
  <PresentationFormat>Widescreen</PresentationFormat>
  <Paragraphs>2383</Paragraphs>
  <Slides>209</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209</vt:i4>
      </vt:variant>
    </vt:vector>
  </HeadingPairs>
  <TitlesOfParts>
    <vt:vector size="215"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statement</vt:lpstr>
      <vt:lpstr>Exercise : if statement</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Membership operators</vt:lpstr>
      <vt:lpstr>Introduction to Functions</vt:lpstr>
      <vt:lpstr>Functions</vt:lpstr>
      <vt:lpstr>Functions</vt:lpstr>
      <vt:lpstr>Functions: Example</vt:lpstr>
      <vt:lpstr>Exercise: Functions</vt:lpstr>
      <vt:lpstr>Introduction to Scope</vt:lpstr>
      <vt:lpstr>Scope</vt:lpstr>
      <vt:lpstr>Scope: Example</vt:lpstr>
      <vt:lpstr>Scope: Example</vt:lpstr>
      <vt:lpstr>Scope</vt:lpstr>
      <vt:lpstr>Introduction to Libraries</vt:lpstr>
      <vt:lpstr>Libraries, a.k.a Modules</vt:lpstr>
      <vt:lpstr>Libraries, a.k.a Modules</vt:lpstr>
      <vt:lpstr>Libraries, a.k.a Modules</vt:lpstr>
      <vt:lpstr>Libraries: Examples</vt:lpstr>
      <vt:lpstr>Exercise: Libraries</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Introduction to 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Introduction to Good Coding Practices</vt:lpstr>
      <vt:lpstr>Good Coding Practices</vt:lpstr>
      <vt:lpstr>Introduction to 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514</cp:revision>
  <dcterms:created xsi:type="dcterms:W3CDTF">2014-07-02T14:58:32Z</dcterms:created>
  <dcterms:modified xsi:type="dcterms:W3CDTF">2016-02-01T12:13:03Z</dcterms:modified>
</cp:coreProperties>
</file>