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1"/>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5" r:id="rId15"/>
    <p:sldId id="366" r:id="rId16"/>
    <p:sldId id="367" r:id="rId17"/>
    <p:sldId id="395" r:id="rId18"/>
    <p:sldId id="396" r:id="rId19"/>
    <p:sldId id="368" r:id="rId20"/>
    <p:sldId id="369" r:id="rId21"/>
    <p:sldId id="370" r:id="rId22"/>
    <p:sldId id="371" r:id="rId23"/>
    <p:sldId id="372" r:id="rId24"/>
    <p:sldId id="373" r:id="rId25"/>
    <p:sldId id="374" r:id="rId26"/>
    <p:sldId id="375" r:id="rId27"/>
    <p:sldId id="377" r:id="rId28"/>
    <p:sldId id="585" r:id="rId29"/>
    <p:sldId id="376" r:id="rId30"/>
    <p:sldId id="623" r:id="rId31"/>
    <p:sldId id="624" r:id="rId32"/>
    <p:sldId id="378" r:id="rId33"/>
    <p:sldId id="379" r:id="rId34"/>
    <p:sldId id="380" r:id="rId35"/>
    <p:sldId id="381" r:id="rId36"/>
    <p:sldId id="382" r:id="rId37"/>
    <p:sldId id="383" r:id="rId38"/>
    <p:sldId id="384" r:id="rId39"/>
    <p:sldId id="625" r:id="rId40"/>
    <p:sldId id="626" r:id="rId41"/>
    <p:sldId id="302" r:id="rId42"/>
    <p:sldId id="301" r:id="rId43"/>
    <p:sldId id="583" r:id="rId44"/>
    <p:sldId id="534" r:id="rId45"/>
    <p:sldId id="558" r:id="rId46"/>
    <p:sldId id="422" r:id="rId47"/>
    <p:sldId id="318" r:id="rId48"/>
    <p:sldId id="557" r:id="rId49"/>
    <p:sldId id="559" r:id="rId50"/>
    <p:sldId id="304" r:id="rId51"/>
    <p:sldId id="436" r:id="rId52"/>
    <p:sldId id="319" r:id="rId53"/>
    <p:sldId id="556" r:id="rId54"/>
    <p:sldId id="560" r:id="rId55"/>
    <p:sldId id="423" r:id="rId56"/>
    <p:sldId id="437" r:id="rId57"/>
    <p:sldId id="438" r:id="rId58"/>
    <p:sldId id="320" r:id="rId59"/>
    <p:sldId id="565" r:id="rId60"/>
    <p:sldId id="397" r:id="rId61"/>
    <p:sldId id="398" r:id="rId62"/>
    <p:sldId id="399" r:id="rId63"/>
    <p:sldId id="400" r:id="rId64"/>
    <p:sldId id="401" r:id="rId65"/>
    <p:sldId id="403" r:id="rId66"/>
    <p:sldId id="404" r:id="rId67"/>
    <p:sldId id="405" r:id="rId68"/>
    <p:sldId id="589" r:id="rId69"/>
    <p:sldId id="407" r:id="rId70"/>
    <p:sldId id="408" r:id="rId71"/>
    <p:sldId id="568" r:id="rId72"/>
    <p:sldId id="569" r:id="rId73"/>
    <p:sldId id="386" r:id="rId74"/>
    <p:sldId id="387" r:id="rId75"/>
    <p:sldId id="388" r:id="rId76"/>
    <p:sldId id="389" r:id="rId77"/>
    <p:sldId id="563" r:id="rId78"/>
    <p:sldId id="390" r:id="rId79"/>
    <p:sldId id="391" r:id="rId80"/>
    <p:sldId id="392" r:id="rId81"/>
    <p:sldId id="393" r:id="rId82"/>
    <p:sldId id="570" r:id="rId83"/>
    <p:sldId id="594" r:id="rId84"/>
    <p:sldId id="595" r:id="rId85"/>
    <p:sldId id="596" r:id="rId86"/>
    <p:sldId id="597" r:id="rId87"/>
    <p:sldId id="598" r:id="rId88"/>
    <p:sldId id="599" r:id="rId89"/>
    <p:sldId id="600" r:id="rId90"/>
    <p:sldId id="601" r:id="rId91"/>
    <p:sldId id="602" r:id="rId92"/>
    <p:sldId id="603" r:id="rId93"/>
    <p:sldId id="604" r:id="rId94"/>
    <p:sldId id="605" r:id="rId95"/>
    <p:sldId id="606" r:id="rId96"/>
    <p:sldId id="607" r:id="rId97"/>
    <p:sldId id="608" r:id="rId98"/>
    <p:sldId id="609" r:id="rId99"/>
    <p:sldId id="610" r:id="rId100"/>
    <p:sldId id="564" r:id="rId101"/>
    <p:sldId id="431" r:id="rId102"/>
    <p:sldId id="432" r:id="rId103"/>
    <p:sldId id="451" r:id="rId104"/>
    <p:sldId id="433" r:id="rId105"/>
    <p:sldId id="435" r:id="rId106"/>
    <p:sldId id="434" r:id="rId107"/>
    <p:sldId id="394" r:id="rId108"/>
    <p:sldId id="611" r:id="rId109"/>
    <p:sldId id="612" r:id="rId110"/>
    <p:sldId id="613" r:id="rId111"/>
    <p:sldId id="614" r:id="rId112"/>
    <p:sldId id="615" r:id="rId113"/>
    <p:sldId id="616" r:id="rId114"/>
    <p:sldId id="617" r:id="rId115"/>
    <p:sldId id="618" r:id="rId116"/>
    <p:sldId id="619" r:id="rId117"/>
    <p:sldId id="620" r:id="rId118"/>
    <p:sldId id="621" r:id="rId119"/>
    <p:sldId id="622" r:id="rId120"/>
    <p:sldId id="590" r:id="rId121"/>
    <p:sldId id="317" r:id="rId122"/>
    <p:sldId id="323" r:id="rId123"/>
    <p:sldId id="326" r:id="rId124"/>
    <p:sldId id="442" r:id="rId125"/>
    <p:sldId id="443" r:id="rId126"/>
    <p:sldId id="444" r:id="rId127"/>
    <p:sldId id="446" r:id="rId128"/>
    <p:sldId id="535" r:id="rId129"/>
    <p:sldId id="536" r:id="rId130"/>
    <p:sldId id="503" r:id="rId131"/>
    <p:sldId id="332" r:id="rId132"/>
    <p:sldId id="334" r:id="rId133"/>
    <p:sldId id="571" r:id="rId134"/>
    <p:sldId id="572" r:id="rId135"/>
    <p:sldId id="445" r:id="rId136"/>
    <p:sldId id="447" r:id="rId137"/>
    <p:sldId id="537" r:id="rId138"/>
    <p:sldId id="448" r:id="rId139"/>
    <p:sldId id="450" r:id="rId140"/>
    <p:sldId id="449" r:id="rId141"/>
    <p:sldId id="538" r:id="rId142"/>
    <p:sldId id="573" r:id="rId143"/>
    <p:sldId id="574" r:id="rId144"/>
    <p:sldId id="502" r:id="rId145"/>
    <p:sldId id="327" r:id="rId146"/>
    <p:sldId id="329" r:id="rId147"/>
    <p:sldId id="330" r:id="rId148"/>
    <p:sldId id="577" r:id="rId149"/>
    <p:sldId id="328" r:id="rId150"/>
    <p:sldId id="420" r:id="rId151"/>
    <p:sldId id="575" r:id="rId152"/>
    <p:sldId id="576" r:id="rId153"/>
    <p:sldId id="507" r:id="rId154"/>
    <p:sldId id="333" r:id="rId155"/>
    <p:sldId id="335" r:id="rId156"/>
    <p:sldId id="591" r:id="rId157"/>
    <p:sldId id="339" r:id="rId158"/>
    <p:sldId id="337" r:id="rId159"/>
    <p:sldId id="505" r:id="rId160"/>
    <p:sldId id="506" r:id="rId161"/>
    <p:sldId id="509" r:id="rId162"/>
    <p:sldId id="348" r:id="rId163"/>
    <p:sldId id="349" r:id="rId164"/>
    <p:sldId id="421" r:id="rId165"/>
    <p:sldId id="526" r:id="rId166"/>
    <p:sldId id="525" r:id="rId167"/>
    <p:sldId id="510" r:id="rId168"/>
    <p:sldId id="409" r:id="rId169"/>
    <p:sldId id="412" r:id="rId170"/>
    <p:sldId id="410" r:id="rId171"/>
    <p:sldId id="413" r:id="rId172"/>
    <p:sldId id="414" r:id="rId173"/>
    <p:sldId id="415" r:id="rId174"/>
    <p:sldId id="417" r:id="rId175"/>
    <p:sldId id="416" r:id="rId176"/>
    <p:sldId id="419" r:id="rId177"/>
    <p:sldId id="464" r:id="rId178"/>
    <p:sldId id="411" r:id="rId179"/>
    <p:sldId id="511" r:id="rId180"/>
    <p:sldId id="452" r:id="rId181"/>
    <p:sldId id="460" r:id="rId182"/>
    <p:sldId id="461" r:id="rId183"/>
    <p:sldId id="462" r:id="rId184"/>
    <p:sldId id="463" r:id="rId185"/>
    <p:sldId id="513" r:id="rId186"/>
    <p:sldId id="454" r:id="rId187"/>
    <p:sldId id="540" r:id="rId188"/>
    <p:sldId id="539" r:id="rId189"/>
    <p:sldId id="466" r:id="rId190"/>
    <p:sldId id="467" r:id="rId191"/>
    <p:sldId id="593" r:id="rId192"/>
    <p:sldId id="468" r:id="rId193"/>
    <p:sldId id="469" r:id="rId194"/>
    <p:sldId id="470" r:id="rId195"/>
    <p:sldId id="471" r:id="rId196"/>
    <p:sldId id="475" r:id="rId197"/>
    <p:sldId id="476" r:id="rId198"/>
    <p:sldId id="472" r:id="rId199"/>
    <p:sldId id="457" r:id="rId200"/>
    <p:sldId id="474" r:id="rId201"/>
    <p:sldId id="514" r:id="rId202"/>
    <p:sldId id="473" r:id="rId203"/>
    <p:sldId id="541" r:id="rId204"/>
    <p:sldId id="477" r:id="rId205"/>
    <p:sldId id="555" r:id="rId206"/>
    <p:sldId id="515" r:id="rId207"/>
    <p:sldId id="455" r:id="rId208"/>
    <p:sldId id="542" r:id="rId209"/>
    <p:sldId id="478" r:id="rId210"/>
    <p:sldId id="543" r:id="rId211"/>
    <p:sldId id="480" r:id="rId212"/>
    <p:sldId id="479" r:id="rId213"/>
    <p:sldId id="545" r:id="rId214"/>
    <p:sldId id="544" r:id="rId215"/>
    <p:sldId id="516" r:id="rId216"/>
    <p:sldId id="546" r:id="rId217"/>
    <p:sldId id="550" r:id="rId218"/>
    <p:sldId id="586" r:id="rId219"/>
    <p:sldId id="547" r:id="rId220"/>
    <p:sldId id="481" r:id="rId221"/>
    <p:sldId id="551" r:id="rId222"/>
    <p:sldId id="587" r:id="rId223"/>
    <p:sldId id="482" r:id="rId224"/>
    <p:sldId id="580" r:id="rId225"/>
    <p:sldId id="582" r:id="rId226"/>
    <p:sldId id="552" r:id="rId227"/>
    <p:sldId id="517" r:id="rId228"/>
    <p:sldId id="458" r:id="rId229"/>
    <p:sldId id="548" r:id="rId230"/>
    <p:sldId id="549" r:id="rId231"/>
    <p:sldId id="518" r:id="rId232"/>
    <p:sldId id="483" r:id="rId233"/>
    <p:sldId id="527" r:id="rId234"/>
    <p:sldId id="528" r:id="rId235"/>
    <p:sldId id="529" r:id="rId236"/>
    <p:sldId id="519" r:id="rId237"/>
    <p:sldId id="459" r:id="rId238"/>
    <p:sldId id="484" r:id="rId239"/>
    <p:sldId id="486" r:id="rId240"/>
    <p:sldId id="584" r:id="rId241"/>
    <p:sldId id="628" r:id="rId242"/>
    <p:sldId id="629" r:id="rId243"/>
    <p:sldId id="630" r:id="rId244"/>
    <p:sldId id="631" r:id="rId245"/>
    <p:sldId id="632" r:id="rId246"/>
    <p:sldId id="633" r:id="rId247"/>
    <p:sldId id="627" r:id="rId248"/>
    <p:sldId id="429" r:id="rId249"/>
    <p:sldId id="430" r:id="rId250"/>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5"/>
            <p14:sldId id="366"/>
            <p14:sldId id="367"/>
            <p14:sldId id="395"/>
            <p14:sldId id="396"/>
            <p14:sldId id="368"/>
            <p14:sldId id="369"/>
            <p14:sldId id="370"/>
            <p14:sldId id="371"/>
            <p14:sldId id="372"/>
            <p14:sldId id="373"/>
            <p14:sldId id="374"/>
            <p14:sldId id="375"/>
            <p14:sldId id="377"/>
            <p14:sldId id="585"/>
            <p14:sldId id="376"/>
            <p14:sldId id="623"/>
            <p14:sldId id="624"/>
            <p14:sldId id="378"/>
            <p14:sldId id="379"/>
            <p14:sldId id="380"/>
            <p14:sldId id="381"/>
            <p14:sldId id="382"/>
            <p14:sldId id="383"/>
            <p14:sldId id="384"/>
            <p14:sldId id="625"/>
            <p14:sldId id="626"/>
            <p14:sldId id="302"/>
            <p14:sldId id="301"/>
            <p14:sldId id="583"/>
            <p14:sldId id="534"/>
            <p14:sldId id="558"/>
            <p14:sldId id="422"/>
            <p14:sldId id="318"/>
            <p14:sldId id="557"/>
            <p14:sldId id="559"/>
            <p14:sldId id="304"/>
            <p14:sldId id="436"/>
            <p14:sldId id="319"/>
            <p14:sldId id="556"/>
            <p14:sldId id="560"/>
            <p14:sldId id="423"/>
            <p14:sldId id="437"/>
            <p14:sldId id="438"/>
            <p14:sldId id="320"/>
            <p14:sldId id="565"/>
            <p14:sldId id="397"/>
            <p14:sldId id="398"/>
            <p14:sldId id="399"/>
            <p14:sldId id="400"/>
            <p14:sldId id="401"/>
            <p14:sldId id="403"/>
            <p14:sldId id="404"/>
            <p14:sldId id="405"/>
            <p14:sldId id="589"/>
            <p14:sldId id="407"/>
            <p14:sldId id="408"/>
            <p14:sldId id="568"/>
            <p14:sldId id="569"/>
            <p14:sldId id="386"/>
            <p14:sldId id="387"/>
            <p14:sldId id="388"/>
            <p14:sldId id="389"/>
            <p14:sldId id="563"/>
            <p14:sldId id="390"/>
            <p14:sldId id="391"/>
            <p14:sldId id="392"/>
            <p14:sldId id="393"/>
            <p14:sldId id="570"/>
            <p14:sldId id="594"/>
            <p14:sldId id="595"/>
            <p14:sldId id="596"/>
            <p14:sldId id="597"/>
            <p14:sldId id="598"/>
            <p14:sldId id="599"/>
            <p14:sldId id="600"/>
            <p14:sldId id="601"/>
            <p14:sldId id="602"/>
            <p14:sldId id="603"/>
            <p14:sldId id="604"/>
            <p14:sldId id="605"/>
            <p14:sldId id="606"/>
            <p14:sldId id="607"/>
            <p14:sldId id="608"/>
            <p14:sldId id="609"/>
            <p14:sldId id="610"/>
            <p14:sldId id="564"/>
            <p14:sldId id="431"/>
            <p14:sldId id="432"/>
            <p14:sldId id="451"/>
            <p14:sldId id="433"/>
            <p14:sldId id="435"/>
            <p14:sldId id="434"/>
            <p14:sldId id="394"/>
            <p14:sldId id="611"/>
            <p14:sldId id="612"/>
            <p14:sldId id="613"/>
            <p14:sldId id="614"/>
            <p14:sldId id="615"/>
            <p14:sldId id="616"/>
            <p14:sldId id="617"/>
            <p14:sldId id="618"/>
            <p14:sldId id="619"/>
            <p14:sldId id="620"/>
            <p14:sldId id="621"/>
            <p14:sldId id="622"/>
            <p14:sldId id="590"/>
            <p14:sldId id="317"/>
            <p14:sldId id="323"/>
            <p14:sldId id="326"/>
            <p14:sldId id="442"/>
            <p14:sldId id="443"/>
            <p14:sldId id="444"/>
            <p14:sldId id="446"/>
            <p14:sldId id="535"/>
            <p14:sldId id="536"/>
            <p14:sldId id="503"/>
            <p14:sldId id="332"/>
            <p14:sldId id="334"/>
            <p14:sldId id="571"/>
            <p14:sldId id="572"/>
            <p14:sldId id="445"/>
            <p14:sldId id="447"/>
            <p14:sldId id="537"/>
            <p14:sldId id="448"/>
            <p14:sldId id="450"/>
            <p14:sldId id="449"/>
            <p14:sldId id="538"/>
            <p14:sldId id="573"/>
            <p14:sldId id="574"/>
            <p14:sldId id="502"/>
            <p14:sldId id="327"/>
            <p14:sldId id="329"/>
            <p14:sldId id="330"/>
            <p14:sldId id="577"/>
            <p14:sldId id="328"/>
            <p14:sldId id="420"/>
            <p14:sldId id="575"/>
            <p14:sldId id="576"/>
            <p14:sldId id="507"/>
            <p14:sldId id="333"/>
            <p14:sldId id="335"/>
            <p14:sldId id="591"/>
            <p14:sldId id="339"/>
            <p14:sldId id="337"/>
            <p14:sldId id="505"/>
            <p14:sldId id="506"/>
            <p14:sldId id="509"/>
            <p14:sldId id="348"/>
            <p14:sldId id="349"/>
            <p14:sldId id="421"/>
            <p14:sldId id="526"/>
            <p14:sldId id="525"/>
            <p14:sldId id="510"/>
            <p14:sldId id="409"/>
            <p14:sldId id="412"/>
            <p14:sldId id="410"/>
            <p14:sldId id="413"/>
            <p14:sldId id="414"/>
            <p14:sldId id="415"/>
            <p14:sldId id="417"/>
            <p14:sldId id="416"/>
            <p14:sldId id="419"/>
            <p14:sldId id="464"/>
            <p14:sldId id="411"/>
            <p14:sldId id="511"/>
            <p14:sldId id="452"/>
            <p14:sldId id="460"/>
            <p14:sldId id="461"/>
            <p14:sldId id="462"/>
            <p14:sldId id="463"/>
            <p14:sldId id="513"/>
            <p14:sldId id="454"/>
            <p14:sldId id="540"/>
            <p14:sldId id="539"/>
            <p14:sldId id="466"/>
            <p14:sldId id="467"/>
            <p14:sldId id="593"/>
            <p14:sldId id="468"/>
            <p14:sldId id="469"/>
            <p14:sldId id="470"/>
            <p14:sldId id="471"/>
            <p14:sldId id="475"/>
            <p14:sldId id="476"/>
            <p14:sldId id="472"/>
            <p14:sldId id="457"/>
            <p14:sldId id="474"/>
            <p14:sldId id="514"/>
            <p14:sldId id="473"/>
            <p14:sldId id="541"/>
            <p14:sldId id="477"/>
            <p14:sldId id="555"/>
            <p14:sldId id="515"/>
            <p14:sldId id="455"/>
            <p14:sldId id="542"/>
            <p14:sldId id="478"/>
            <p14:sldId id="543"/>
            <p14:sldId id="480"/>
            <p14:sldId id="479"/>
            <p14:sldId id="545"/>
            <p14:sldId id="544"/>
            <p14:sldId id="516"/>
            <p14:sldId id="546"/>
            <p14:sldId id="550"/>
            <p14:sldId id="586"/>
            <p14:sldId id="547"/>
            <p14:sldId id="481"/>
            <p14:sldId id="551"/>
            <p14:sldId id="587"/>
            <p14:sldId id="482"/>
            <p14:sldId id="580"/>
            <p14:sldId id="582"/>
            <p14:sldId id="552"/>
            <p14:sldId id="517"/>
            <p14:sldId id="458"/>
            <p14:sldId id="548"/>
            <p14:sldId id="549"/>
            <p14:sldId id="518"/>
            <p14:sldId id="483"/>
            <p14:sldId id="527"/>
            <p14:sldId id="528"/>
            <p14:sldId id="529"/>
            <p14:sldId id="519"/>
            <p14:sldId id="459"/>
            <p14:sldId id="484"/>
            <p14:sldId id="486"/>
            <p14:sldId id="584"/>
            <p14:sldId id="628"/>
            <p14:sldId id="629"/>
            <p14:sldId id="630"/>
            <p14:sldId id="631"/>
            <p14:sldId id="632"/>
            <p14:sldId id="633"/>
            <p14:sldId id="627"/>
            <p14:sldId id="429"/>
            <p14:sldId id="43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FF"/>
    <a:srgbClr val="C4A174"/>
    <a:srgbClr val="080808"/>
    <a:srgbClr val="008000"/>
    <a:srgbClr val="31383D"/>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49" autoAdjust="0"/>
    <p:restoredTop sz="71577" autoAdjust="0"/>
  </p:normalViewPr>
  <p:slideViewPr>
    <p:cSldViewPr>
      <p:cViewPr varScale="1">
        <p:scale>
          <a:sx n="83" d="100"/>
          <a:sy n="83" d="100"/>
        </p:scale>
        <p:origin x="1302"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54" Type="http://schemas.openxmlformats.org/officeDocument/2006/relationships/theme" Target="theme/theme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tableStyles" Target="tableStyle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notesMaster" Target="notesMasters/notesMaster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presProps" Target="presProp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402CE8-B2B7-4421-AFC7-A1C982175058}"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GB"/>
        </a:p>
      </dgm:t>
    </dgm:pt>
    <dgm:pt modelId="{9D080B94-58F4-4831-A2EB-727E56B84E9A}">
      <dgm:prSet phldrT="[Text]"/>
      <dgm:spPr/>
      <dgm:t>
        <a:bodyPr/>
        <a:lstStyle/>
        <a:p>
          <a:r>
            <a:rPr lang="en-GB" dirty="0" smtClean="0"/>
            <a:t>Paul</a:t>
          </a:r>
          <a:endParaRPr lang="en-GB" dirty="0"/>
        </a:p>
      </dgm:t>
    </dgm:pt>
    <dgm:pt modelId="{A59BAAA4-C224-486F-8C2B-B8CA65EF5AC2}" type="parTrans" cxnId="{302C1126-ADB0-4C69-8C34-F401043DDE51}">
      <dgm:prSet/>
      <dgm:spPr/>
      <dgm:t>
        <a:bodyPr/>
        <a:lstStyle/>
        <a:p>
          <a:endParaRPr lang="en-GB"/>
        </a:p>
      </dgm:t>
    </dgm:pt>
    <dgm:pt modelId="{317BD064-E1A8-40DE-8BD2-0269C50AA595}" type="sibTrans" cxnId="{302C1126-ADB0-4C69-8C34-F401043DDE51}">
      <dgm:prSet/>
      <dgm:spPr/>
      <dgm:t>
        <a:bodyPr/>
        <a:lstStyle/>
        <a:p>
          <a:endParaRPr lang="en-GB"/>
        </a:p>
      </dgm:t>
    </dgm:pt>
    <dgm:pt modelId="{30F4ADF2-5352-43D4-833F-202D672AF4B5}">
      <dgm:prSet phldrT="[Text]"/>
      <dgm:spPr/>
      <dgm:t>
        <a:bodyPr/>
        <a:lstStyle/>
        <a:p>
          <a:r>
            <a:rPr lang="en-GB" smtClean="0"/>
            <a:t>hello_world.py</a:t>
          </a:r>
          <a:endParaRPr lang="en-GB" dirty="0"/>
        </a:p>
      </dgm:t>
    </dgm:pt>
    <dgm:pt modelId="{68332B8F-2E35-4E4C-B5BE-138EBE81C98B}" type="parTrans" cxnId="{2BB2C9B4-D691-4C29-8832-0A899E64966C}">
      <dgm:prSet/>
      <dgm:spPr/>
      <dgm:t>
        <a:bodyPr/>
        <a:lstStyle/>
        <a:p>
          <a:endParaRPr lang="en-GB"/>
        </a:p>
      </dgm:t>
    </dgm:pt>
    <dgm:pt modelId="{0AD0A85F-8026-45D5-9132-7FC92291E5BC}" type="sibTrans" cxnId="{2BB2C9B4-D691-4C29-8832-0A899E64966C}">
      <dgm:prSet/>
      <dgm:spPr/>
      <dgm:t>
        <a:bodyPr/>
        <a:lstStyle/>
        <a:p>
          <a:endParaRPr lang="en-GB"/>
        </a:p>
      </dgm:t>
    </dgm:pt>
    <dgm:pt modelId="{C7208E33-3418-45CA-868E-EE9DD3DE2571}">
      <dgm:prSet phldrT="[Text]"/>
      <dgm:spPr/>
      <dgm:t>
        <a:bodyPr/>
        <a:lstStyle/>
        <a:p>
          <a:r>
            <a:rPr lang="en-GB" smtClean="0"/>
            <a:t>hello_world.py</a:t>
          </a:r>
          <a:endParaRPr lang="en-GB" dirty="0"/>
        </a:p>
      </dgm:t>
    </dgm:pt>
    <dgm:pt modelId="{F1ED7857-4C99-487F-9AB0-6A001DA6E78E}" type="parTrans" cxnId="{FDE9EBF0-919B-4F71-BB11-D910EE8BCFCC}">
      <dgm:prSet/>
      <dgm:spPr/>
      <dgm:t>
        <a:bodyPr/>
        <a:lstStyle/>
        <a:p>
          <a:endParaRPr lang="en-GB"/>
        </a:p>
      </dgm:t>
    </dgm:pt>
    <dgm:pt modelId="{84E480BB-001F-4050-83A1-1008BC904104}" type="sibTrans" cxnId="{FDE9EBF0-919B-4F71-BB11-D910EE8BCFCC}">
      <dgm:prSet/>
      <dgm:spPr/>
      <dgm:t>
        <a:bodyPr/>
        <a:lstStyle/>
        <a:p>
          <a:endParaRPr lang="en-GB"/>
        </a:p>
      </dgm:t>
    </dgm:pt>
    <dgm:pt modelId="{1FDCC480-C6C3-4FAD-948D-A1DC58D39CB9}">
      <dgm:prSet phldrT="[Text]"/>
      <dgm:spPr/>
      <dgm:t>
        <a:bodyPr/>
        <a:lstStyle/>
        <a:p>
          <a:r>
            <a:rPr lang="en-GB" dirty="0" smtClean="0"/>
            <a:t>Keith</a:t>
          </a:r>
          <a:endParaRPr lang="en-GB" dirty="0"/>
        </a:p>
      </dgm:t>
    </dgm:pt>
    <dgm:pt modelId="{CF2AE004-109B-4B98-A00C-1EC26AA9780E}" type="parTrans" cxnId="{E4C6844D-EC47-4DD0-BC73-2E46B532380F}">
      <dgm:prSet/>
      <dgm:spPr/>
      <dgm:t>
        <a:bodyPr/>
        <a:lstStyle/>
        <a:p>
          <a:endParaRPr lang="en-GB"/>
        </a:p>
      </dgm:t>
    </dgm:pt>
    <dgm:pt modelId="{B2A3204E-3B8E-460A-8726-62E48400C895}" type="sibTrans" cxnId="{E4C6844D-EC47-4DD0-BC73-2E46B532380F}">
      <dgm:prSet/>
      <dgm:spPr/>
      <dgm:t>
        <a:bodyPr/>
        <a:lstStyle/>
        <a:p>
          <a:endParaRPr lang="en-GB"/>
        </a:p>
      </dgm:t>
    </dgm:pt>
    <dgm:pt modelId="{97F4950C-66F4-45CD-9BD1-AD8C82DB6B31}">
      <dgm:prSet phldrT="[Text]"/>
      <dgm:spPr/>
      <dgm:t>
        <a:bodyPr/>
        <a:lstStyle/>
        <a:p>
          <a:r>
            <a:rPr lang="en-GB" smtClean="0"/>
            <a:t>hello_world.py</a:t>
          </a:r>
          <a:endParaRPr lang="en-GB" dirty="0"/>
        </a:p>
      </dgm:t>
    </dgm:pt>
    <dgm:pt modelId="{C9C48CF0-10FD-4A79-85B2-74696DF52620}" type="parTrans" cxnId="{7DDAFB2B-9CC6-494F-8626-74DBE5000C61}">
      <dgm:prSet/>
      <dgm:spPr/>
      <dgm:t>
        <a:bodyPr/>
        <a:lstStyle/>
        <a:p>
          <a:endParaRPr lang="en-GB"/>
        </a:p>
      </dgm:t>
    </dgm:pt>
    <dgm:pt modelId="{18F68565-4DD8-4CD9-B481-6C6E7F3162E4}" type="sibTrans" cxnId="{7DDAFB2B-9CC6-494F-8626-74DBE5000C61}">
      <dgm:prSet/>
      <dgm:spPr/>
      <dgm:t>
        <a:bodyPr/>
        <a:lstStyle/>
        <a:p>
          <a:endParaRPr lang="en-GB"/>
        </a:p>
      </dgm:t>
    </dgm:pt>
    <dgm:pt modelId="{8AA65402-7075-43C8-A734-DC9A370DF84B}">
      <dgm:prSet phldrT="[Text]"/>
      <dgm:spPr/>
      <dgm:t>
        <a:bodyPr/>
        <a:lstStyle/>
        <a:p>
          <a:r>
            <a:rPr lang="en-GB" dirty="0" smtClean="0"/>
            <a:t>Adam</a:t>
          </a:r>
          <a:endParaRPr lang="en-GB" dirty="0"/>
        </a:p>
      </dgm:t>
    </dgm:pt>
    <dgm:pt modelId="{580211D8-28E5-471C-9CDA-66FC47D34E35}" type="parTrans" cxnId="{4F4FF066-3B41-43B2-8934-D4E6525FAEF0}">
      <dgm:prSet/>
      <dgm:spPr/>
      <dgm:t>
        <a:bodyPr/>
        <a:lstStyle/>
        <a:p>
          <a:endParaRPr lang="en-GB"/>
        </a:p>
      </dgm:t>
    </dgm:pt>
    <dgm:pt modelId="{0F1EB207-A1B5-4C14-9C81-B355206D96D7}" type="sibTrans" cxnId="{4F4FF066-3B41-43B2-8934-D4E6525FAEF0}">
      <dgm:prSet/>
      <dgm:spPr/>
      <dgm:t>
        <a:bodyPr/>
        <a:lstStyle/>
        <a:p>
          <a:endParaRPr lang="en-GB"/>
        </a:p>
      </dgm:t>
    </dgm:pt>
    <dgm:pt modelId="{27EE2B5C-8139-4ADF-A8C4-8FAD7FCE69EB}">
      <dgm:prSet phldrT="[Text]"/>
      <dgm:spPr/>
      <dgm:t>
        <a:bodyPr/>
        <a:lstStyle/>
        <a:p>
          <a:r>
            <a:rPr lang="en-GB" dirty="0" smtClean="0"/>
            <a:t>hello_world.py</a:t>
          </a:r>
          <a:endParaRPr lang="en-GB" dirty="0"/>
        </a:p>
      </dgm:t>
    </dgm:pt>
    <dgm:pt modelId="{BE11CDAA-06F8-4281-AA36-307226B77DA8}" type="parTrans" cxnId="{A469DACD-77A2-49EF-8AA2-857FFDF9B863}">
      <dgm:prSet/>
      <dgm:spPr/>
      <dgm:t>
        <a:bodyPr/>
        <a:lstStyle/>
        <a:p>
          <a:endParaRPr lang="en-GB"/>
        </a:p>
      </dgm:t>
    </dgm:pt>
    <dgm:pt modelId="{C32B44BD-D019-4981-98DF-2A172FC47D19}" type="sibTrans" cxnId="{A469DACD-77A2-49EF-8AA2-857FFDF9B863}">
      <dgm:prSet/>
      <dgm:spPr/>
      <dgm:t>
        <a:bodyPr/>
        <a:lstStyle/>
        <a:p>
          <a:endParaRPr lang="en-GB"/>
        </a:p>
      </dgm:t>
    </dgm:pt>
    <dgm:pt modelId="{8F3AB960-DC8E-499F-954A-8B59C5DFAAE5}">
      <dgm:prSet phldrT="[Text]"/>
      <dgm:spPr/>
      <dgm:t>
        <a:bodyPr/>
        <a:lstStyle/>
        <a:p>
          <a:r>
            <a:rPr lang="en-GB" dirty="0" err="1" smtClean="0"/>
            <a:t>Steph</a:t>
          </a:r>
          <a:endParaRPr lang="en-GB" dirty="0"/>
        </a:p>
      </dgm:t>
    </dgm:pt>
    <dgm:pt modelId="{1846F31C-723E-4B27-B888-05F36B066415}" type="parTrans" cxnId="{3CCB8318-FFB5-49F0-A011-182352AD6D0D}">
      <dgm:prSet/>
      <dgm:spPr/>
      <dgm:t>
        <a:bodyPr/>
        <a:lstStyle/>
        <a:p>
          <a:endParaRPr lang="en-GB"/>
        </a:p>
      </dgm:t>
    </dgm:pt>
    <dgm:pt modelId="{00F339F1-FD4F-49AE-ACC1-76C31B3FAA53}" type="sibTrans" cxnId="{3CCB8318-FFB5-49F0-A011-182352AD6D0D}">
      <dgm:prSet/>
      <dgm:spPr/>
      <dgm:t>
        <a:bodyPr/>
        <a:lstStyle/>
        <a:p>
          <a:endParaRPr lang="en-GB"/>
        </a:p>
      </dgm:t>
    </dgm:pt>
    <dgm:pt modelId="{D0F52E73-78E3-4E7E-8EBA-5B8B1FD0E603}">
      <dgm:prSet phldrT="[Text]"/>
      <dgm:spPr/>
      <dgm:t>
        <a:bodyPr/>
        <a:lstStyle/>
        <a:p>
          <a:r>
            <a:rPr lang="en-GB" dirty="0" smtClean="0"/>
            <a:t>hello_world.py</a:t>
          </a:r>
          <a:endParaRPr lang="en-GB" dirty="0"/>
        </a:p>
      </dgm:t>
    </dgm:pt>
    <dgm:pt modelId="{1FDA4E6B-3E96-4262-8C0C-0E49050BAEFB}" type="parTrans" cxnId="{CDE9CAA7-3041-45F1-99F8-AC2886E5A7D8}">
      <dgm:prSet/>
      <dgm:spPr/>
      <dgm:t>
        <a:bodyPr/>
        <a:lstStyle/>
        <a:p>
          <a:endParaRPr lang="en-GB"/>
        </a:p>
      </dgm:t>
    </dgm:pt>
    <dgm:pt modelId="{75B66C65-F8F4-4875-968A-6568DD1A81DD}" type="sibTrans" cxnId="{CDE9CAA7-3041-45F1-99F8-AC2886E5A7D8}">
      <dgm:prSet/>
      <dgm:spPr/>
      <dgm:t>
        <a:bodyPr/>
        <a:lstStyle/>
        <a:p>
          <a:endParaRPr lang="en-GB"/>
        </a:p>
      </dgm:t>
    </dgm:pt>
    <dgm:pt modelId="{A36A0FE9-637B-4D27-B4AD-44BE0A205625}">
      <dgm:prSet phldrT="[Text]"/>
      <dgm:spPr/>
      <dgm:t>
        <a:bodyPr/>
        <a:lstStyle/>
        <a:p>
          <a:r>
            <a:rPr lang="en-GB" dirty="0" smtClean="0"/>
            <a:t>Gemma</a:t>
          </a:r>
          <a:endParaRPr lang="en-GB" dirty="0"/>
        </a:p>
      </dgm:t>
    </dgm:pt>
    <dgm:pt modelId="{2F97431F-D7D5-4D1C-A5AB-14FBD591D683}" type="parTrans" cxnId="{0AB249D6-8882-4E9D-BB4E-BF601E5D249B}">
      <dgm:prSet/>
      <dgm:spPr/>
      <dgm:t>
        <a:bodyPr/>
        <a:lstStyle/>
        <a:p>
          <a:endParaRPr lang="en-GB"/>
        </a:p>
      </dgm:t>
    </dgm:pt>
    <dgm:pt modelId="{AB1EEA25-45AD-46A8-88E6-30874BFB687E}" type="sibTrans" cxnId="{0AB249D6-8882-4E9D-BB4E-BF601E5D249B}">
      <dgm:prSet/>
      <dgm:spPr/>
      <dgm:t>
        <a:bodyPr/>
        <a:lstStyle/>
        <a:p>
          <a:endParaRPr lang="en-GB"/>
        </a:p>
      </dgm:t>
    </dgm:pt>
    <dgm:pt modelId="{031E0AD9-DC6B-47E3-B481-EC4D81EB5C03}">
      <dgm:prSet phldrT="[Text]"/>
      <dgm:spPr/>
      <dgm:t>
        <a:bodyPr/>
        <a:lstStyle/>
        <a:p>
          <a:r>
            <a:rPr lang="en-GB" dirty="0" smtClean="0"/>
            <a:t>hello_world.py</a:t>
          </a:r>
          <a:endParaRPr lang="en-GB" dirty="0"/>
        </a:p>
      </dgm:t>
    </dgm:pt>
    <dgm:pt modelId="{FB60F5BD-83AB-4C47-A6B5-7B3C6737D9D6}" type="parTrans" cxnId="{5E5E7368-C444-485E-93AC-690B045F59BB}">
      <dgm:prSet/>
      <dgm:spPr/>
      <dgm:t>
        <a:bodyPr/>
        <a:lstStyle/>
        <a:p>
          <a:endParaRPr lang="en-GB"/>
        </a:p>
      </dgm:t>
    </dgm:pt>
    <dgm:pt modelId="{7B9820F0-710D-4215-A3F4-384243CC271B}" type="sibTrans" cxnId="{5E5E7368-C444-485E-93AC-690B045F59BB}">
      <dgm:prSet/>
      <dgm:spPr/>
      <dgm:t>
        <a:bodyPr/>
        <a:lstStyle/>
        <a:p>
          <a:endParaRPr lang="en-GB"/>
        </a:p>
      </dgm:t>
    </dgm:pt>
    <dgm:pt modelId="{10B66526-EF9E-48B9-AB47-FAA08E6965AD}">
      <dgm:prSet phldrT="[Text]"/>
      <dgm:spPr/>
      <dgm:t>
        <a:bodyPr/>
        <a:lstStyle/>
        <a:p>
          <a:r>
            <a:rPr lang="en-GB" dirty="0" smtClean="0"/>
            <a:t>Dave</a:t>
          </a:r>
          <a:endParaRPr lang="en-GB" dirty="0"/>
        </a:p>
      </dgm:t>
    </dgm:pt>
    <dgm:pt modelId="{A855FBD6-283C-4619-BA9C-F74B8BA7D87D}" type="sibTrans" cxnId="{351380E7-9A5B-496C-9762-298214CDCF99}">
      <dgm:prSet/>
      <dgm:spPr/>
      <dgm:t>
        <a:bodyPr/>
        <a:lstStyle/>
        <a:p>
          <a:endParaRPr lang="en-GB"/>
        </a:p>
      </dgm:t>
    </dgm:pt>
    <dgm:pt modelId="{3CAE321F-A903-4FE8-879B-0A65290D92F4}" type="parTrans" cxnId="{351380E7-9A5B-496C-9762-298214CDCF99}">
      <dgm:prSet/>
      <dgm:spPr/>
      <dgm:t>
        <a:bodyPr/>
        <a:lstStyle/>
        <a:p>
          <a:endParaRPr lang="en-GB"/>
        </a:p>
      </dgm:t>
    </dgm:pt>
    <dgm:pt modelId="{A0F54A72-1367-4254-980F-2C6528E2F354}" type="pres">
      <dgm:prSet presAssocID="{ED402CE8-B2B7-4421-AFC7-A1C982175058}" presName="Name0" presStyleCnt="0">
        <dgm:presLayoutVars>
          <dgm:dir/>
          <dgm:animLvl val="lvl"/>
          <dgm:resizeHandles/>
        </dgm:presLayoutVars>
      </dgm:prSet>
      <dgm:spPr/>
    </dgm:pt>
    <dgm:pt modelId="{D2258638-F746-4B88-B76B-96573814F8BB}" type="pres">
      <dgm:prSet presAssocID="{9D080B94-58F4-4831-A2EB-727E56B84E9A}" presName="linNode" presStyleCnt="0"/>
      <dgm:spPr/>
    </dgm:pt>
    <dgm:pt modelId="{7B39393B-4150-4293-A8A2-4FC894453974}" type="pres">
      <dgm:prSet presAssocID="{9D080B94-58F4-4831-A2EB-727E56B84E9A}" presName="parentShp" presStyleLbl="node1" presStyleIdx="0" presStyleCnt="6">
        <dgm:presLayoutVars>
          <dgm:bulletEnabled val="1"/>
        </dgm:presLayoutVars>
      </dgm:prSet>
      <dgm:spPr/>
    </dgm:pt>
    <dgm:pt modelId="{43012BE1-D99B-4DD3-956E-180CB6F09A6F}" type="pres">
      <dgm:prSet presAssocID="{9D080B94-58F4-4831-A2EB-727E56B84E9A}" presName="childShp" presStyleLbl="bgAccFollowNode1" presStyleIdx="0" presStyleCnt="6">
        <dgm:presLayoutVars>
          <dgm:bulletEnabled val="1"/>
        </dgm:presLayoutVars>
      </dgm:prSet>
      <dgm:spPr/>
      <dgm:t>
        <a:bodyPr/>
        <a:lstStyle/>
        <a:p>
          <a:endParaRPr lang="en-GB"/>
        </a:p>
      </dgm:t>
    </dgm:pt>
    <dgm:pt modelId="{471D4B8C-DDE6-42E5-BA90-22053E90AEF4}" type="pres">
      <dgm:prSet presAssocID="{317BD064-E1A8-40DE-8BD2-0269C50AA595}" presName="spacing" presStyleCnt="0"/>
      <dgm:spPr/>
    </dgm:pt>
    <dgm:pt modelId="{1BA0A952-8A7B-4689-B778-A7965C7BC703}" type="pres">
      <dgm:prSet presAssocID="{10B66526-EF9E-48B9-AB47-FAA08E6965AD}" presName="linNode" presStyleCnt="0"/>
      <dgm:spPr/>
    </dgm:pt>
    <dgm:pt modelId="{4AA4173A-9118-4456-8FAB-81F00C7C1519}" type="pres">
      <dgm:prSet presAssocID="{10B66526-EF9E-48B9-AB47-FAA08E6965AD}" presName="parentShp" presStyleLbl="node1" presStyleIdx="1" presStyleCnt="6">
        <dgm:presLayoutVars>
          <dgm:bulletEnabled val="1"/>
        </dgm:presLayoutVars>
      </dgm:prSet>
      <dgm:spPr/>
    </dgm:pt>
    <dgm:pt modelId="{1A3620AD-3E0A-4DF7-A8DC-D9A2345E0C54}" type="pres">
      <dgm:prSet presAssocID="{10B66526-EF9E-48B9-AB47-FAA08E6965AD}" presName="childShp" presStyleLbl="bgAccFollowNode1" presStyleIdx="1" presStyleCnt="6">
        <dgm:presLayoutVars>
          <dgm:bulletEnabled val="1"/>
        </dgm:presLayoutVars>
      </dgm:prSet>
      <dgm:spPr/>
      <dgm:t>
        <a:bodyPr/>
        <a:lstStyle/>
        <a:p>
          <a:endParaRPr lang="en-GB"/>
        </a:p>
      </dgm:t>
    </dgm:pt>
    <dgm:pt modelId="{373F8638-84E3-4E65-9A82-1253406205D5}" type="pres">
      <dgm:prSet presAssocID="{A855FBD6-283C-4619-BA9C-F74B8BA7D87D}" presName="spacing" presStyleCnt="0"/>
      <dgm:spPr/>
    </dgm:pt>
    <dgm:pt modelId="{19407B91-4DD0-452C-B5F8-A38AF8D36B41}" type="pres">
      <dgm:prSet presAssocID="{1FDCC480-C6C3-4FAD-948D-A1DC58D39CB9}" presName="linNode" presStyleCnt="0"/>
      <dgm:spPr/>
    </dgm:pt>
    <dgm:pt modelId="{E1B4676C-065E-4321-A6A5-7849B457939F}" type="pres">
      <dgm:prSet presAssocID="{1FDCC480-C6C3-4FAD-948D-A1DC58D39CB9}" presName="parentShp" presStyleLbl="node1" presStyleIdx="2" presStyleCnt="6">
        <dgm:presLayoutVars>
          <dgm:bulletEnabled val="1"/>
        </dgm:presLayoutVars>
      </dgm:prSet>
      <dgm:spPr/>
    </dgm:pt>
    <dgm:pt modelId="{8F6AC609-823E-47A1-B85E-2B2CD766A5A6}" type="pres">
      <dgm:prSet presAssocID="{1FDCC480-C6C3-4FAD-948D-A1DC58D39CB9}" presName="childShp" presStyleLbl="bgAccFollowNode1" presStyleIdx="2" presStyleCnt="6">
        <dgm:presLayoutVars>
          <dgm:bulletEnabled val="1"/>
        </dgm:presLayoutVars>
      </dgm:prSet>
      <dgm:spPr/>
      <dgm:t>
        <a:bodyPr/>
        <a:lstStyle/>
        <a:p>
          <a:endParaRPr lang="en-GB"/>
        </a:p>
      </dgm:t>
    </dgm:pt>
    <dgm:pt modelId="{33A05D8F-BAA8-422E-AF3C-B5C8493EE3C1}" type="pres">
      <dgm:prSet presAssocID="{B2A3204E-3B8E-460A-8726-62E48400C895}" presName="spacing" presStyleCnt="0"/>
      <dgm:spPr/>
    </dgm:pt>
    <dgm:pt modelId="{4249EF3E-5440-49A7-9BD5-6D66CB08234E}" type="pres">
      <dgm:prSet presAssocID="{8AA65402-7075-43C8-A734-DC9A370DF84B}" presName="linNode" presStyleCnt="0"/>
      <dgm:spPr/>
    </dgm:pt>
    <dgm:pt modelId="{EAD36046-FB79-4ED5-B188-5C5992BECDCA}" type="pres">
      <dgm:prSet presAssocID="{8AA65402-7075-43C8-A734-DC9A370DF84B}" presName="parentShp" presStyleLbl="node1" presStyleIdx="3" presStyleCnt="6">
        <dgm:presLayoutVars>
          <dgm:bulletEnabled val="1"/>
        </dgm:presLayoutVars>
      </dgm:prSet>
      <dgm:spPr/>
    </dgm:pt>
    <dgm:pt modelId="{F8A138D2-AD02-4248-8474-73695DFC33FF}" type="pres">
      <dgm:prSet presAssocID="{8AA65402-7075-43C8-A734-DC9A370DF84B}" presName="childShp" presStyleLbl="bgAccFollowNode1" presStyleIdx="3" presStyleCnt="6">
        <dgm:presLayoutVars>
          <dgm:bulletEnabled val="1"/>
        </dgm:presLayoutVars>
      </dgm:prSet>
      <dgm:spPr/>
      <dgm:t>
        <a:bodyPr/>
        <a:lstStyle/>
        <a:p>
          <a:endParaRPr lang="en-GB"/>
        </a:p>
      </dgm:t>
    </dgm:pt>
    <dgm:pt modelId="{D1264173-EEC7-47B2-8DDC-5212753E084B}" type="pres">
      <dgm:prSet presAssocID="{0F1EB207-A1B5-4C14-9C81-B355206D96D7}" presName="spacing" presStyleCnt="0"/>
      <dgm:spPr/>
    </dgm:pt>
    <dgm:pt modelId="{CD1737C4-F46B-49BB-B23C-AB067DB4B35B}" type="pres">
      <dgm:prSet presAssocID="{8F3AB960-DC8E-499F-954A-8B59C5DFAAE5}" presName="linNode" presStyleCnt="0"/>
      <dgm:spPr/>
    </dgm:pt>
    <dgm:pt modelId="{D9E709BA-69D4-4ADA-A523-27C6097BC2A0}" type="pres">
      <dgm:prSet presAssocID="{8F3AB960-DC8E-499F-954A-8B59C5DFAAE5}" presName="parentShp" presStyleLbl="node1" presStyleIdx="4" presStyleCnt="6">
        <dgm:presLayoutVars>
          <dgm:bulletEnabled val="1"/>
        </dgm:presLayoutVars>
      </dgm:prSet>
      <dgm:spPr/>
    </dgm:pt>
    <dgm:pt modelId="{923B4B4A-5F35-4C2B-BCA3-8623F4A0F46A}" type="pres">
      <dgm:prSet presAssocID="{8F3AB960-DC8E-499F-954A-8B59C5DFAAE5}" presName="childShp" presStyleLbl="bgAccFollowNode1" presStyleIdx="4" presStyleCnt="6">
        <dgm:presLayoutVars>
          <dgm:bulletEnabled val="1"/>
        </dgm:presLayoutVars>
      </dgm:prSet>
      <dgm:spPr/>
      <dgm:t>
        <a:bodyPr/>
        <a:lstStyle/>
        <a:p>
          <a:endParaRPr lang="en-GB"/>
        </a:p>
      </dgm:t>
    </dgm:pt>
    <dgm:pt modelId="{469A77AB-660B-45DD-AA8F-FEF0721B7403}" type="pres">
      <dgm:prSet presAssocID="{00F339F1-FD4F-49AE-ACC1-76C31B3FAA53}" presName="spacing" presStyleCnt="0"/>
      <dgm:spPr/>
    </dgm:pt>
    <dgm:pt modelId="{A54EF1E9-4189-482F-B725-0C2A67F57390}" type="pres">
      <dgm:prSet presAssocID="{A36A0FE9-637B-4D27-B4AD-44BE0A205625}" presName="linNode" presStyleCnt="0"/>
      <dgm:spPr/>
    </dgm:pt>
    <dgm:pt modelId="{E355A593-14FE-4B1F-976C-1C1780FBF242}" type="pres">
      <dgm:prSet presAssocID="{A36A0FE9-637B-4D27-B4AD-44BE0A205625}" presName="parentShp" presStyleLbl="node1" presStyleIdx="5" presStyleCnt="6">
        <dgm:presLayoutVars>
          <dgm:bulletEnabled val="1"/>
        </dgm:presLayoutVars>
      </dgm:prSet>
      <dgm:spPr/>
    </dgm:pt>
    <dgm:pt modelId="{938A37A5-03A6-4FBE-8332-364896561769}" type="pres">
      <dgm:prSet presAssocID="{A36A0FE9-637B-4D27-B4AD-44BE0A205625}" presName="childShp" presStyleLbl="bgAccFollowNode1" presStyleIdx="5" presStyleCnt="6">
        <dgm:presLayoutVars>
          <dgm:bulletEnabled val="1"/>
        </dgm:presLayoutVars>
      </dgm:prSet>
      <dgm:spPr/>
      <dgm:t>
        <a:bodyPr/>
        <a:lstStyle/>
        <a:p>
          <a:endParaRPr lang="en-GB"/>
        </a:p>
      </dgm:t>
    </dgm:pt>
  </dgm:ptLst>
  <dgm:cxnLst>
    <dgm:cxn modelId="{CDE9CAA7-3041-45F1-99F8-AC2886E5A7D8}" srcId="{8F3AB960-DC8E-499F-954A-8B59C5DFAAE5}" destId="{D0F52E73-78E3-4E7E-8EBA-5B8B1FD0E603}" srcOrd="0" destOrd="0" parTransId="{1FDA4E6B-3E96-4262-8C0C-0E49050BAEFB}" sibTransId="{75B66C65-F8F4-4875-968A-6568DD1A81DD}"/>
    <dgm:cxn modelId="{DDE6408D-CD04-4751-B120-8C822093CF86}" type="presOf" srcId="{8AA65402-7075-43C8-A734-DC9A370DF84B}" destId="{EAD36046-FB79-4ED5-B188-5C5992BECDCA}" srcOrd="0" destOrd="0" presId="urn:microsoft.com/office/officeart/2005/8/layout/vList6"/>
    <dgm:cxn modelId="{0D4C1D77-928F-4134-96E6-2812B26FF721}" type="presOf" srcId="{9D080B94-58F4-4831-A2EB-727E56B84E9A}" destId="{7B39393B-4150-4293-A8A2-4FC894453974}" srcOrd="0" destOrd="0" presId="urn:microsoft.com/office/officeart/2005/8/layout/vList6"/>
    <dgm:cxn modelId="{41F0F9D7-3061-48F6-A897-37FFBF03FAA0}" type="presOf" srcId="{ED402CE8-B2B7-4421-AFC7-A1C982175058}" destId="{A0F54A72-1367-4254-980F-2C6528E2F354}" srcOrd="0" destOrd="0" presId="urn:microsoft.com/office/officeart/2005/8/layout/vList6"/>
    <dgm:cxn modelId="{5ED5C3E8-EC8B-4DD7-853C-FF136495C584}" type="presOf" srcId="{30F4ADF2-5352-43D4-833F-202D672AF4B5}" destId="{43012BE1-D99B-4DD3-956E-180CB6F09A6F}" srcOrd="0" destOrd="0" presId="urn:microsoft.com/office/officeart/2005/8/layout/vList6"/>
    <dgm:cxn modelId="{39502C28-0A0B-421A-8679-51574CC81162}" type="presOf" srcId="{10B66526-EF9E-48B9-AB47-FAA08E6965AD}" destId="{4AA4173A-9118-4456-8FAB-81F00C7C1519}" srcOrd="0" destOrd="0" presId="urn:microsoft.com/office/officeart/2005/8/layout/vList6"/>
    <dgm:cxn modelId="{FDE9EBF0-919B-4F71-BB11-D910EE8BCFCC}" srcId="{10B66526-EF9E-48B9-AB47-FAA08E6965AD}" destId="{C7208E33-3418-45CA-868E-EE9DD3DE2571}" srcOrd="0" destOrd="0" parTransId="{F1ED7857-4C99-487F-9AB0-6A001DA6E78E}" sibTransId="{84E480BB-001F-4050-83A1-1008BC904104}"/>
    <dgm:cxn modelId="{C7238194-52F9-41F3-931B-6CB0251C0831}" type="presOf" srcId="{D0F52E73-78E3-4E7E-8EBA-5B8B1FD0E603}" destId="{923B4B4A-5F35-4C2B-BCA3-8623F4A0F46A}" srcOrd="0" destOrd="0" presId="urn:microsoft.com/office/officeart/2005/8/layout/vList6"/>
    <dgm:cxn modelId="{9166B6E8-473D-4828-B869-8FB447FDC241}" type="presOf" srcId="{031E0AD9-DC6B-47E3-B481-EC4D81EB5C03}" destId="{938A37A5-03A6-4FBE-8332-364896561769}" srcOrd="0" destOrd="0" presId="urn:microsoft.com/office/officeart/2005/8/layout/vList6"/>
    <dgm:cxn modelId="{3CCB8318-FFB5-49F0-A011-182352AD6D0D}" srcId="{ED402CE8-B2B7-4421-AFC7-A1C982175058}" destId="{8F3AB960-DC8E-499F-954A-8B59C5DFAAE5}" srcOrd="4" destOrd="0" parTransId="{1846F31C-723E-4B27-B888-05F36B066415}" sibTransId="{00F339F1-FD4F-49AE-ACC1-76C31B3FAA53}"/>
    <dgm:cxn modelId="{A469DACD-77A2-49EF-8AA2-857FFDF9B863}" srcId="{8AA65402-7075-43C8-A734-DC9A370DF84B}" destId="{27EE2B5C-8139-4ADF-A8C4-8FAD7FCE69EB}" srcOrd="0" destOrd="0" parTransId="{BE11CDAA-06F8-4281-AA36-307226B77DA8}" sibTransId="{C32B44BD-D019-4981-98DF-2A172FC47D19}"/>
    <dgm:cxn modelId="{C17E29C2-C143-4269-8958-5E6FA4ACE881}" type="presOf" srcId="{1FDCC480-C6C3-4FAD-948D-A1DC58D39CB9}" destId="{E1B4676C-065E-4321-A6A5-7849B457939F}" srcOrd="0" destOrd="0" presId="urn:microsoft.com/office/officeart/2005/8/layout/vList6"/>
    <dgm:cxn modelId="{B7C983A0-0826-4934-8AA7-396EE9288594}" type="presOf" srcId="{C7208E33-3418-45CA-868E-EE9DD3DE2571}" destId="{1A3620AD-3E0A-4DF7-A8DC-D9A2345E0C54}" srcOrd="0" destOrd="0" presId="urn:microsoft.com/office/officeart/2005/8/layout/vList6"/>
    <dgm:cxn modelId="{605EAE3C-E084-4D1E-8D35-45230A6974A4}" type="presOf" srcId="{27EE2B5C-8139-4ADF-A8C4-8FAD7FCE69EB}" destId="{F8A138D2-AD02-4248-8474-73695DFC33FF}" srcOrd="0" destOrd="0" presId="urn:microsoft.com/office/officeart/2005/8/layout/vList6"/>
    <dgm:cxn modelId="{E4C6844D-EC47-4DD0-BC73-2E46B532380F}" srcId="{ED402CE8-B2B7-4421-AFC7-A1C982175058}" destId="{1FDCC480-C6C3-4FAD-948D-A1DC58D39CB9}" srcOrd="2" destOrd="0" parTransId="{CF2AE004-109B-4B98-A00C-1EC26AA9780E}" sibTransId="{B2A3204E-3B8E-460A-8726-62E48400C895}"/>
    <dgm:cxn modelId="{4F4FF066-3B41-43B2-8934-D4E6525FAEF0}" srcId="{ED402CE8-B2B7-4421-AFC7-A1C982175058}" destId="{8AA65402-7075-43C8-A734-DC9A370DF84B}" srcOrd="3" destOrd="0" parTransId="{580211D8-28E5-471C-9CDA-66FC47D34E35}" sibTransId="{0F1EB207-A1B5-4C14-9C81-B355206D96D7}"/>
    <dgm:cxn modelId="{293469B2-57AD-4170-8E67-C83B67933227}" type="presOf" srcId="{97F4950C-66F4-45CD-9BD1-AD8C82DB6B31}" destId="{8F6AC609-823E-47A1-B85E-2B2CD766A5A6}" srcOrd="0" destOrd="0" presId="urn:microsoft.com/office/officeart/2005/8/layout/vList6"/>
    <dgm:cxn modelId="{97E47547-7ADE-47E3-8E73-E6341129BCF9}" type="presOf" srcId="{A36A0FE9-637B-4D27-B4AD-44BE0A205625}" destId="{E355A593-14FE-4B1F-976C-1C1780FBF242}" srcOrd="0" destOrd="0" presId="urn:microsoft.com/office/officeart/2005/8/layout/vList6"/>
    <dgm:cxn modelId="{5E5E7368-C444-485E-93AC-690B045F59BB}" srcId="{A36A0FE9-637B-4D27-B4AD-44BE0A205625}" destId="{031E0AD9-DC6B-47E3-B481-EC4D81EB5C03}" srcOrd="0" destOrd="0" parTransId="{FB60F5BD-83AB-4C47-A6B5-7B3C6737D9D6}" sibTransId="{7B9820F0-710D-4215-A3F4-384243CC271B}"/>
    <dgm:cxn modelId="{351380E7-9A5B-496C-9762-298214CDCF99}" srcId="{ED402CE8-B2B7-4421-AFC7-A1C982175058}" destId="{10B66526-EF9E-48B9-AB47-FAA08E6965AD}" srcOrd="1" destOrd="0" parTransId="{3CAE321F-A903-4FE8-879B-0A65290D92F4}" sibTransId="{A855FBD6-283C-4619-BA9C-F74B8BA7D87D}"/>
    <dgm:cxn modelId="{302C1126-ADB0-4C69-8C34-F401043DDE51}" srcId="{ED402CE8-B2B7-4421-AFC7-A1C982175058}" destId="{9D080B94-58F4-4831-A2EB-727E56B84E9A}" srcOrd="0" destOrd="0" parTransId="{A59BAAA4-C224-486F-8C2B-B8CA65EF5AC2}" sibTransId="{317BD064-E1A8-40DE-8BD2-0269C50AA595}"/>
    <dgm:cxn modelId="{2BB2C9B4-D691-4C29-8832-0A899E64966C}" srcId="{9D080B94-58F4-4831-A2EB-727E56B84E9A}" destId="{30F4ADF2-5352-43D4-833F-202D672AF4B5}" srcOrd="0" destOrd="0" parTransId="{68332B8F-2E35-4E4C-B5BE-138EBE81C98B}" sibTransId="{0AD0A85F-8026-45D5-9132-7FC92291E5BC}"/>
    <dgm:cxn modelId="{0AB249D6-8882-4E9D-BB4E-BF601E5D249B}" srcId="{ED402CE8-B2B7-4421-AFC7-A1C982175058}" destId="{A36A0FE9-637B-4D27-B4AD-44BE0A205625}" srcOrd="5" destOrd="0" parTransId="{2F97431F-D7D5-4D1C-A5AB-14FBD591D683}" sibTransId="{AB1EEA25-45AD-46A8-88E6-30874BFB687E}"/>
    <dgm:cxn modelId="{7DDAFB2B-9CC6-494F-8626-74DBE5000C61}" srcId="{1FDCC480-C6C3-4FAD-948D-A1DC58D39CB9}" destId="{97F4950C-66F4-45CD-9BD1-AD8C82DB6B31}" srcOrd="0" destOrd="0" parTransId="{C9C48CF0-10FD-4A79-85B2-74696DF52620}" sibTransId="{18F68565-4DD8-4CD9-B481-6C6E7F3162E4}"/>
    <dgm:cxn modelId="{28E4C8FB-9AEC-4076-9B79-651677445895}" type="presOf" srcId="{8F3AB960-DC8E-499F-954A-8B59C5DFAAE5}" destId="{D9E709BA-69D4-4ADA-A523-27C6097BC2A0}" srcOrd="0" destOrd="0" presId="urn:microsoft.com/office/officeart/2005/8/layout/vList6"/>
    <dgm:cxn modelId="{C546F290-8D40-4FE0-9CD2-147C5A0DBAC7}" type="presParOf" srcId="{A0F54A72-1367-4254-980F-2C6528E2F354}" destId="{D2258638-F746-4B88-B76B-96573814F8BB}" srcOrd="0" destOrd="0" presId="urn:microsoft.com/office/officeart/2005/8/layout/vList6"/>
    <dgm:cxn modelId="{D2BC11D5-95A1-4ED9-8D16-1E8856A3B589}" type="presParOf" srcId="{D2258638-F746-4B88-B76B-96573814F8BB}" destId="{7B39393B-4150-4293-A8A2-4FC894453974}" srcOrd="0" destOrd="0" presId="urn:microsoft.com/office/officeart/2005/8/layout/vList6"/>
    <dgm:cxn modelId="{C2068E05-EDCB-4463-ACDD-BE4522A0BFB5}" type="presParOf" srcId="{D2258638-F746-4B88-B76B-96573814F8BB}" destId="{43012BE1-D99B-4DD3-956E-180CB6F09A6F}" srcOrd="1" destOrd="0" presId="urn:microsoft.com/office/officeart/2005/8/layout/vList6"/>
    <dgm:cxn modelId="{04E8E4F0-4E11-4376-B974-650847611A55}" type="presParOf" srcId="{A0F54A72-1367-4254-980F-2C6528E2F354}" destId="{471D4B8C-DDE6-42E5-BA90-22053E90AEF4}" srcOrd="1" destOrd="0" presId="urn:microsoft.com/office/officeart/2005/8/layout/vList6"/>
    <dgm:cxn modelId="{F98D0473-5AF6-429A-B0D3-493CD4D9EF7D}" type="presParOf" srcId="{A0F54A72-1367-4254-980F-2C6528E2F354}" destId="{1BA0A952-8A7B-4689-B778-A7965C7BC703}" srcOrd="2" destOrd="0" presId="urn:microsoft.com/office/officeart/2005/8/layout/vList6"/>
    <dgm:cxn modelId="{D7FDB267-B7C1-447D-A643-62CC43D84170}" type="presParOf" srcId="{1BA0A952-8A7B-4689-B778-A7965C7BC703}" destId="{4AA4173A-9118-4456-8FAB-81F00C7C1519}" srcOrd="0" destOrd="0" presId="urn:microsoft.com/office/officeart/2005/8/layout/vList6"/>
    <dgm:cxn modelId="{16651082-F707-4478-AE5D-FB39FF19DCF3}" type="presParOf" srcId="{1BA0A952-8A7B-4689-B778-A7965C7BC703}" destId="{1A3620AD-3E0A-4DF7-A8DC-D9A2345E0C54}" srcOrd="1" destOrd="0" presId="urn:microsoft.com/office/officeart/2005/8/layout/vList6"/>
    <dgm:cxn modelId="{BF18E0F2-B3FB-4B82-95FA-E0F5A69228B9}" type="presParOf" srcId="{A0F54A72-1367-4254-980F-2C6528E2F354}" destId="{373F8638-84E3-4E65-9A82-1253406205D5}" srcOrd="3" destOrd="0" presId="urn:microsoft.com/office/officeart/2005/8/layout/vList6"/>
    <dgm:cxn modelId="{952D7BFD-ACA7-4F8F-9627-992048AC7EEA}" type="presParOf" srcId="{A0F54A72-1367-4254-980F-2C6528E2F354}" destId="{19407B91-4DD0-452C-B5F8-A38AF8D36B41}" srcOrd="4" destOrd="0" presId="urn:microsoft.com/office/officeart/2005/8/layout/vList6"/>
    <dgm:cxn modelId="{E4652596-A41A-4533-89AB-F3959B5A71BB}" type="presParOf" srcId="{19407B91-4DD0-452C-B5F8-A38AF8D36B41}" destId="{E1B4676C-065E-4321-A6A5-7849B457939F}" srcOrd="0" destOrd="0" presId="urn:microsoft.com/office/officeart/2005/8/layout/vList6"/>
    <dgm:cxn modelId="{A0DD200D-22CC-4157-BED4-A40319DBCB3D}" type="presParOf" srcId="{19407B91-4DD0-452C-B5F8-A38AF8D36B41}" destId="{8F6AC609-823E-47A1-B85E-2B2CD766A5A6}" srcOrd="1" destOrd="0" presId="urn:microsoft.com/office/officeart/2005/8/layout/vList6"/>
    <dgm:cxn modelId="{968D6226-C5E5-439E-8EA8-EFCDB133377A}" type="presParOf" srcId="{A0F54A72-1367-4254-980F-2C6528E2F354}" destId="{33A05D8F-BAA8-422E-AF3C-B5C8493EE3C1}" srcOrd="5" destOrd="0" presId="urn:microsoft.com/office/officeart/2005/8/layout/vList6"/>
    <dgm:cxn modelId="{EE6C3C20-70F3-4480-AF91-5B2BBB3DBE58}" type="presParOf" srcId="{A0F54A72-1367-4254-980F-2C6528E2F354}" destId="{4249EF3E-5440-49A7-9BD5-6D66CB08234E}" srcOrd="6" destOrd="0" presId="urn:microsoft.com/office/officeart/2005/8/layout/vList6"/>
    <dgm:cxn modelId="{F9CB3548-D01C-472F-934E-72D0E79BF350}" type="presParOf" srcId="{4249EF3E-5440-49A7-9BD5-6D66CB08234E}" destId="{EAD36046-FB79-4ED5-B188-5C5992BECDCA}" srcOrd="0" destOrd="0" presId="urn:microsoft.com/office/officeart/2005/8/layout/vList6"/>
    <dgm:cxn modelId="{FDB94F5E-EA59-45DF-888C-E3E9EADF461E}" type="presParOf" srcId="{4249EF3E-5440-49A7-9BD5-6D66CB08234E}" destId="{F8A138D2-AD02-4248-8474-73695DFC33FF}" srcOrd="1" destOrd="0" presId="urn:microsoft.com/office/officeart/2005/8/layout/vList6"/>
    <dgm:cxn modelId="{8613759B-F042-453F-B912-022DE603F8C6}" type="presParOf" srcId="{A0F54A72-1367-4254-980F-2C6528E2F354}" destId="{D1264173-EEC7-47B2-8DDC-5212753E084B}" srcOrd="7" destOrd="0" presId="urn:microsoft.com/office/officeart/2005/8/layout/vList6"/>
    <dgm:cxn modelId="{29EEBA6D-87BC-4188-9AA0-49CE800A88FC}" type="presParOf" srcId="{A0F54A72-1367-4254-980F-2C6528E2F354}" destId="{CD1737C4-F46B-49BB-B23C-AB067DB4B35B}" srcOrd="8" destOrd="0" presId="urn:microsoft.com/office/officeart/2005/8/layout/vList6"/>
    <dgm:cxn modelId="{A525E2AF-E1E8-4C07-856F-51D23A0A9DDC}" type="presParOf" srcId="{CD1737C4-F46B-49BB-B23C-AB067DB4B35B}" destId="{D9E709BA-69D4-4ADA-A523-27C6097BC2A0}" srcOrd="0" destOrd="0" presId="urn:microsoft.com/office/officeart/2005/8/layout/vList6"/>
    <dgm:cxn modelId="{F62D708B-C01F-49AE-845D-72F3EFEDA2F2}" type="presParOf" srcId="{CD1737C4-F46B-49BB-B23C-AB067DB4B35B}" destId="{923B4B4A-5F35-4C2B-BCA3-8623F4A0F46A}" srcOrd="1" destOrd="0" presId="urn:microsoft.com/office/officeart/2005/8/layout/vList6"/>
    <dgm:cxn modelId="{03CCD566-DF39-4416-9FA2-94D9222E8EBA}" type="presParOf" srcId="{A0F54A72-1367-4254-980F-2C6528E2F354}" destId="{469A77AB-660B-45DD-AA8F-FEF0721B7403}" srcOrd="9" destOrd="0" presId="urn:microsoft.com/office/officeart/2005/8/layout/vList6"/>
    <dgm:cxn modelId="{FE94FAE4-2179-4713-BB07-5766B5490C0F}" type="presParOf" srcId="{A0F54A72-1367-4254-980F-2C6528E2F354}" destId="{A54EF1E9-4189-482F-B725-0C2A67F57390}" srcOrd="10" destOrd="0" presId="urn:microsoft.com/office/officeart/2005/8/layout/vList6"/>
    <dgm:cxn modelId="{47B7EE36-135A-4516-9471-31B4E4210BCF}" type="presParOf" srcId="{A54EF1E9-4189-482F-B725-0C2A67F57390}" destId="{E355A593-14FE-4B1F-976C-1C1780FBF242}" srcOrd="0" destOrd="0" presId="urn:microsoft.com/office/officeart/2005/8/layout/vList6"/>
    <dgm:cxn modelId="{5C1D83D7-07C1-4D47-ADFF-EB403B10E79A}" type="presParOf" srcId="{A54EF1E9-4189-482F-B725-0C2A67F57390}" destId="{938A37A5-03A6-4FBE-8332-364896561769}"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E2B6A-6088-4E38-8C14-9D4C8D8E0C45}">
      <dsp:nvSpPr>
        <dsp:cNvPr id="0" name=""/>
        <dsp:cNvSpPr/>
      </dsp:nvSpPr>
      <dsp:spPr>
        <a:xfrm>
          <a:off x="1510934" y="1364"/>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Start</a:t>
          </a:r>
          <a:endParaRPr lang="en-US" sz="1700" kern="1200" dirty="0"/>
        </a:p>
      </dsp:txBody>
      <dsp:txXfrm>
        <a:off x="1522779" y="13209"/>
        <a:ext cx="1538321" cy="380714"/>
      </dsp:txXfrm>
    </dsp:sp>
    <dsp:sp modelId="{EBD957B8-5044-4437-8E69-192C1B73A0D1}">
      <dsp:nvSpPr>
        <dsp:cNvPr id="0" name=""/>
        <dsp:cNvSpPr/>
      </dsp:nvSpPr>
      <dsp:spPr>
        <a:xfrm rot="5400000">
          <a:off x="2216114" y="415879"/>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431044"/>
        <a:ext cx="109189" cy="106156"/>
      </dsp:txXfrm>
    </dsp:sp>
    <dsp:sp modelId="{394229BB-DC0E-43C1-AE25-86A595FF7AEE}">
      <dsp:nvSpPr>
        <dsp:cNvPr id="0" name=""/>
        <dsp:cNvSpPr/>
      </dsp:nvSpPr>
      <dsp:spPr>
        <a:xfrm>
          <a:off x="1510934" y="607971"/>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619816"/>
        <a:ext cx="1538321" cy="380714"/>
      </dsp:txXfrm>
    </dsp:sp>
    <dsp:sp modelId="{E9CCAF9B-4428-49D5-A531-3E4ED9DD8D36}">
      <dsp:nvSpPr>
        <dsp:cNvPr id="0" name=""/>
        <dsp:cNvSpPr/>
      </dsp:nvSpPr>
      <dsp:spPr>
        <a:xfrm rot="5400000">
          <a:off x="2216114" y="1022485"/>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037650"/>
        <a:ext cx="109189" cy="106156"/>
      </dsp:txXfrm>
    </dsp:sp>
    <dsp:sp modelId="{A74C78E4-8832-4C13-934B-AA751647A1C6}">
      <dsp:nvSpPr>
        <dsp:cNvPr id="0" name=""/>
        <dsp:cNvSpPr/>
      </dsp:nvSpPr>
      <dsp:spPr>
        <a:xfrm>
          <a:off x="1510934" y="1214577"/>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226422"/>
        <a:ext cx="1538321" cy="380714"/>
      </dsp:txXfrm>
    </dsp:sp>
    <dsp:sp modelId="{5D7DAF9D-6DD3-4180-A544-BA7A5F0447DD}">
      <dsp:nvSpPr>
        <dsp:cNvPr id="0" name=""/>
        <dsp:cNvSpPr/>
      </dsp:nvSpPr>
      <dsp:spPr>
        <a:xfrm rot="5400000">
          <a:off x="2216114" y="1629091"/>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644256"/>
        <a:ext cx="109189" cy="106156"/>
      </dsp:txXfrm>
    </dsp:sp>
    <dsp:sp modelId="{ADB7B8A9-F6E1-4FED-A7A6-24EC1EFB1EAB}">
      <dsp:nvSpPr>
        <dsp:cNvPr id="0" name=""/>
        <dsp:cNvSpPr/>
      </dsp:nvSpPr>
      <dsp:spPr>
        <a:xfrm>
          <a:off x="1510934" y="1821183"/>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833028"/>
        <a:ext cx="1538321" cy="380714"/>
      </dsp:txXfrm>
    </dsp:sp>
    <dsp:sp modelId="{7E8A4308-E336-4422-BC13-C1C779D43AAF}">
      <dsp:nvSpPr>
        <dsp:cNvPr id="0" name=""/>
        <dsp:cNvSpPr/>
      </dsp:nvSpPr>
      <dsp:spPr>
        <a:xfrm rot="5400000">
          <a:off x="2216114" y="2235697"/>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250862"/>
        <a:ext cx="109189" cy="106156"/>
      </dsp:txXfrm>
    </dsp:sp>
    <dsp:sp modelId="{DD84BFB4-0252-4197-A95E-14458D33A13B}">
      <dsp:nvSpPr>
        <dsp:cNvPr id="0" name=""/>
        <dsp:cNvSpPr/>
      </dsp:nvSpPr>
      <dsp:spPr>
        <a:xfrm>
          <a:off x="1510934" y="2427789"/>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2439634"/>
        <a:ext cx="1538321" cy="380714"/>
      </dsp:txXfrm>
    </dsp:sp>
    <dsp:sp modelId="{CBA859AF-B4D2-4B6C-9BE6-10B45B364C82}">
      <dsp:nvSpPr>
        <dsp:cNvPr id="0" name=""/>
        <dsp:cNvSpPr/>
      </dsp:nvSpPr>
      <dsp:spPr>
        <a:xfrm rot="5400000">
          <a:off x="2216114" y="2842304"/>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857469"/>
        <a:ext cx="109189" cy="106156"/>
      </dsp:txXfrm>
    </dsp:sp>
    <dsp:sp modelId="{59035E21-6807-4867-98C2-36089ED27B58}">
      <dsp:nvSpPr>
        <dsp:cNvPr id="0" name=""/>
        <dsp:cNvSpPr/>
      </dsp:nvSpPr>
      <dsp:spPr>
        <a:xfrm>
          <a:off x="1510934" y="3034396"/>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Finish</a:t>
          </a:r>
          <a:endParaRPr lang="en-US" sz="1700" kern="1200" dirty="0"/>
        </a:p>
      </dsp:txBody>
      <dsp:txXfrm>
        <a:off x="1522779" y="3046241"/>
        <a:ext cx="1538321" cy="3807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012BE1-D99B-4DD3-956E-180CB6F09A6F}">
      <dsp:nvSpPr>
        <dsp:cNvPr id="0" name=""/>
        <dsp:cNvSpPr/>
      </dsp:nvSpPr>
      <dsp:spPr>
        <a:xfrm>
          <a:off x="2736303" y="550"/>
          <a:ext cx="4104456" cy="693604"/>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en-GB" sz="2600" kern="1200" smtClean="0"/>
            <a:t>hello_world.py</a:t>
          </a:r>
          <a:endParaRPr lang="en-GB" sz="2600" kern="1200" dirty="0"/>
        </a:p>
      </dsp:txBody>
      <dsp:txXfrm>
        <a:off x="2736303" y="87251"/>
        <a:ext cx="3844355" cy="520203"/>
      </dsp:txXfrm>
    </dsp:sp>
    <dsp:sp modelId="{7B39393B-4150-4293-A8A2-4FC894453974}">
      <dsp:nvSpPr>
        <dsp:cNvPr id="0" name=""/>
        <dsp:cNvSpPr/>
      </dsp:nvSpPr>
      <dsp:spPr>
        <a:xfrm>
          <a:off x="0" y="550"/>
          <a:ext cx="2736304" cy="69360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GB" sz="3600" kern="1200" dirty="0" smtClean="0"/>
            <a:t>Paul</a:t>
          </a:r>
          <a:endParaRPr lang="en-GB" sz="3600" kern="1200" dirty="0"/>
        </a:p>
      </dsp:txBody>
      <dsp:txXfrm>
        <a:off x="33859" y="34409"/>
        <a:ext cx="2668586" cy="625886"/>
      </dsp:txXfrm>
    </dsp:sp>
    <dsp:sp modelId="{1A3620AD-3E0A-4DF7-A8DC-D9A2345E0C54}">
      <dsp:nvSpPr>
        <dsp:cNvPr id="0" name=""/>
        <dsp:cNvSpPr/>
      </dsp:nvSpPr>
      <dsp:spPr>
        <a:xfrm>
          <a:off x="2736303" y="763515"/>
          <a:ext cx="4104456" cy="693604"/>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en-GB" sz="2600" kern="1200" smtClean="0"/>
            <a:t>hello_world.py</a:t>
          </a:r>
          <a:endParaRPr lang="en-GB" sz="2600" kern="1200" dirty="0"/>
        </a:p>
      </dsp:txBody>
      <dsp:txXfrm>
        <a:off x="2736303" y="850216"/>
        <a:ext cx="3844355" cy="520203"/>
      </dsp:txXfrm>
    </dsp:sp>
    <dsp:sp modelId="{4AA4173A-9118-4456-8FAB-81F00C7C1519}">
      <dsp:nvSpPr>
        <dsp:cNvPr id="0" name=""/>
        <dsp:cNvSpPr/>
      </dsp:nvSpPr>
      <dsp:spPr>
        <a:xfrm>
          <a:off x="0" y="763515"/>
          <a:ext cx="2736304" cy="69360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GB" sz="3600" kern="1200" dirty="0" smtClean="0"/>
            <a:t>Dave</a:t>
          </a:r>
          <a:endParaRPr lang="en-GB" sz="3600" kern="1200" dirty="0"/>
        </a:p>
      </dsp:txBody>
      <dsp:txXfrm>
        <a:off x="33859" y="797374"/>
        <a:ext cx="2668586" cy="625886"/>
      </dsp:txXfrm>
    </dsp:sp>
    <dsp:sp modelId="{8F6AC609-823E-47A1-B85E-2B2CD766A5A6}">
      <dsp:nvSpPr>
        <dsp:cNvPr id="0" name=""/>
        <dsp:cNvSpPr/>
      </dsp:nvSpPr>
      <dsp:spPr>
        <a:xfrm>
          <a:off x="2736303" y="1526481"/>
          <a:ext cx="4104456" cy="693604"/>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en-GB" sz="2600" kern="1200" smtClean="0"/>
            <a:t>hello_world.py</a:t>
          </a:r>
          <a:endParaRPr lang="en-GB" sz="2600" kern="1200" dirty="0"/>
        </a:p>
      </dsp:txBody>
      <dsp:txXfrm>
        <a:off x="2736303" y="1613182"/>
        <a:ext cx="3844355" cy="520203"/>
      </dsp:txXfrm>
    </dsp:sp>
    <dsp:sp modelId="{E1B4676C-065E-4321-A6A5-7849B457939F}">
      <dsp:nvSpPr>
        <dsp:cNvPr id="0" name=""/>
        <dsp:cNvSpPr/>
      </dsp:nvSpPr>
      <dsp:spPr>
        <a:xfrm>
          <a:off x="0" y="1526481"/>
          <a:ext cx="2736304" cy="69360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GB" sz="3600" kern="1200" dirty="0" smtClean="0"/>
            <a:t>Keith</a:t>
          </a:r>
          <a:endParaRPr lang="en-GB" sz="3600" kern="1200" dirty="0"/>
        </a:p>
      </dsp:txBody>
      <dsp:txXfrm>
        <a:off x="33859" y="1560340"/>
        <a:ext cx="2668586" cy="625886"/>
      </dsp:txXfrm>
    </dsp:sp>
    <dsp:sp modelId="{F8A138D2-AD02-4248-8474-73695DFC33FF}">
      <dsp:nvSpPr>
        <dsp:cNvPr id="0" name=""/>
        <dsp:cNvSpPr/>
      </dsp:nvSpPr>
      <dsp:spPr>
        <a:xfrm>
          <a:off x="2736303" y="2289446"/>
          <a:ext cx="4104456" cy="693604"/>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en-GB" sz="2600" kern="1200" dirty="0" smtClean="0"/>
            <a:t>hello_world.py</a:t>
          </a:r>
          <a:endParaRPr lang="en-GB" sz="2600" kern="1200" dirty="0"/>
        </a:p>
      </dsp:txBody>
      <dsp:txXfrm>
        <a:off x="2736303" y="2376147"/>
        <a:ext cx="3844355" cy="520203"/>
      </dsp:txXfrm>
    </dsp:sp>
    <dsp:sp modelId="{EAD36046-FB79-4ED5-B188-5C5992BECDCA}">
      <dsp:nvSpPr>
        <dsp:cNvPr id="0" name=""/>
        <dsp:cNvSpPr/>
      </dsp:nvSpPr>
      <dsp:spPr>
        <a:xfrm>
          <a:off x="0" y="2289446"/>
          <a:ext cx="2736304" cy="69360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GB" sz="3600" kern="1200" dirty="0" smtClean="0"/>
            <a:t>Adam</a:t>
          </a:r>
          <a:endParaRPr lang="en-GB" sz="3600" kern="1200" dirty="0"/>
        </a:p>
      </dsp:txBody>
      <dsp:txXfrm>
        <a:off x="33859" y="2323305"/>
        <a:ext cx="2668586" cy="625886"/>
      </dsp:txXfrm>
    </dsp:sp>
    <dsp:sp modelId="{923B4B4A-5F35-4C2B-BCA3-8623F4A0F46A}">
      <dsp:nvSpPr>
        <dsp:cNvPr id="0" name=""/>
        <dsp:cNvSpPr/>
      </dsp:nvSpPr>
      <dsp:spPr>
        <a:xfrm>
          <a:off x="2736303" y="3052412"/>
          <a:ext cx="4104456" cy="693604"/>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en-GB" sz="2600" kern="1200" dirty="0" smtClean="0"/>
            <a:t>hello_world.py</a:t>
          </a:r>
          <a:endParaRPr lang="en-GB" sz="2600" kern="1200" dirty="0"/>
        </a:p>
      </dsp:txBody>
      <dsp:txXfrm>
        <a:off x="2736303" y="3139113"/>
        <a:ext cx="3844355" cy="520203"/>
      </dsp:txXfrm>
    </dsp:sp>
    <dsp:sp modelId="{D9E709BA-69D4-4ADA-A523-27C6097BC2A0}">
      <dsp:nvSpPr>
        <dsp:cNvPr id="0" name=""/>
        <dsp:cNvSpPr/>
      </dsp:nvSpPr>
      <dsp:spPr>
        <a:xfrm>
          <a:off x="0" y="3052412"/>
          <a:ext cx="2736304" cy="69360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GB" sz="3600" kern="1200" dirty="0" err="1" smtClean="0"/>
            <a:t>Steph</a:t>
          </a:r>
          <a:endParaRPr lang="en-GB" sz="3600" kern="1200" dirty="0"/>
        </a:p>
      </dsp:txBody>
      <dsp:txXfrm>
        <a:off x="33859" y="3086271"/>
        <a:ext cx="2668586" cy="625886"/>
      </dsp:txXfrm>
    </dsp:sp>
    <dsp:sp modelId="{938A37A5-03A6-4FBE-8332-364896561769}">
      <dsp:nvSpPr>
        <dsp:cNvPr id="0" name=""/>
        <dsp:cNvSpPr/>
      </dsp:nvSpPr>
      <dsp:spPr>
        <a:xfrm>
          <a:off x="2736303" y="3815377"/>
          <a:ext cx="4104456" cy="693604"/>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r>
            <a:rPr lang="en-GB" sz="2600" kern="1200" dirty="0" smtClean="0"/>
            <a:t>hello_world.py</a:t>
          </a:r>
          <a:endParaRPr lang="en-GB" sz="2600" kern="1200" dirty="0"/>
        </a:p>
      </dsp:txBody>
      <dsp:txXfrm>
        <a:off x="2736303" y="3902078"/>
        <a:ext cx="3844355" cy="520203"/>
      </dsp:txXfrm>
    </dsp:sp>
    <dsp:sp modelId="{E355A593-14FE-4B1F-976C-1C1780FBF242}">
      <dsp:nvSpPr>
        <dsp:cNvPr id="0" name=""/>
        <dsp:cNvSpPr/>
      </dsp:nvSpPr>
      <dsp:spPr>
        <a:xfrm>
          <a:off x="0" y="3815377"/>
          <a:ext cx="2736304" cy="69360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GB" sz="3600" kern="1200" dirty="0" smtClean="0"/>
            <a:t>Gemma</a:t>
          </a:r>
          <a:endParaRPr lang="en-GB" sz="3600" kern="1200" dirty="0"/>
        </a:p>
      </dsp:txBody>
      <dsp:txXfrm>
        <a:off x="33859" y="3849236"/>
        <a:ext cx="2668586" cy="625886"/>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71E97B14-EBBC-4D63-9452-80CC20F4551D}" type="datetimeFigureOut">
              <a:rPr lang="en-GB" smtClean="0"/>
              <a:t>02/03/2016</a:t>
            </a:fld>
            <a:endParaRPr lang="en-GB" dirty="0"/>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a:t>
            </a:fld>
            <a:endParaRPr lang="en-GB" dirty="0"/>
          </a:p>
        </p:txBody>
      </p:sp>
    </p:spTree>
    <p:extLst>
      <p:ext uri="{BB962C8B-B14F-4D97-AF65-F5344CB8AC3E}">
        <p14:creationId xmlns:p14="http://schemas.microsoft.com/office/powerpoint/2010/main" val="3451032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Wherever</a:t>
            </a:r>
            <a:r>
              <a:rPr lang="en-GB" baseline="0" dirty="0" smtClean="0"/>
              <a:t> we do arrive, it will almost certainly not be where we intended.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a:t>
            </a:fld>
            <a:endParaRPr lang="en-GB" dirty="0"/>
          </a:p>
        </p:txBody>
      </p:sp>
    </p:spTree>
    <p:extLst>
      <p:ext uri="{BB962C8B-B14F-4D97-AF65-F5344CB8AC3E}">
        <p14:creationId xmlns:p14="http://schemas.microsoft.com/office/powerpoint/2010/main" val="5724168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117</a:t>
            </a:fld>
            <a:endParaRPr lang="en-GB" dirty="0">
              <a:solidFill>
                <a:prstClr val="black"/>
              </a:solidFill>
            </a:endParaRPr>
          </a:p>
        </p:txBody>
      </p:sp>
    </p:spTree>
    <p:extLst>
      <p:ext uri="{BB962C8B-B14F-4D97-AF65-F5344CB8AC3E}">
        <p14:creationId xmlns:p14="http://schemas.microsoft.com/office/powerpoint/2010/main" val="377214563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use the techniques</a:t>
            </a:r>
            <a:r>
              <a:rPr lang="en-GB" baseline="0" dirty="0" smtClean="0"/>
              <a:t> we have learned to create a new file using a name provided by the user. By supplying the ‘w+’ write mode we are able to write to the file. We then use a </a:t>
            </a:r>
            <a:r>
              <a:rPr lang="en-GB" b="1" baseline="0" dirty="0" smtClean="0"/>
              <a:t>while</a:t>
            </a:r>
            <a:r>
              <a:rPr lang="en-GB" baseline="0" dirty="0" smtClean="0"/>
              <a:t> loop to capture successive lines of </a:t>
            </a:r>
            <a:r>
              <a:rPr lang="en-GB" baseline="0" dirty="0" err="1" smtClean="0"/>
              <a:t>inpuyt</a:t>
            </a:r>
            <a:r>
              <a:rPr lang="en-GB" baseline="0" dirty="0" smtClean="0"/>
              <a:t> from the user, then output them to the file. We must remember to recapture the input each time, or our program will enter an infinite loop.</a:t>
            </a:r>
          </a:p>
          <a:p>
            <a:r>
              <a:rPr lang="en-GB" baseline="0" dirty="0" smtClean="0"/>
              <a:t>We then reset our current position in the file before reading it back again. We could have closed the file and reopened it, which would have also reset the file pointer. Both solutions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119</a:t>
            </a:fld>
            <a:endParaRPr lang="en-GB" dirty="0">
              <a:solidFill>
                <a:prstClr val="black"/>
              </a:solidFill>
            </a:endParaRPr>
          </a:p>
        </p:txBody>
      </p:sp>
    </p:spTree>
    <p:extLst>
      <p:ext uri="{BB962C8B-B14F-4D97-AF65-F5344CB8AC3E}">
        <p14:creationId xmlns:p14="http://schemas.microsoft.com/office/powerpoint/2010/main" val="126494604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120</a:t>
            </a:fld>
            <a:endParaRPr lang="en-GB" dirty="0"/>
          </a:p>
        </p:txBody>
      </p:sp>
    </p:spTree>
    <p:extLst>
      <p:ext uri="{BB962C8B-B14F-4D97-AF65-F5344CB8AC3E}">
        <p14:creationId xmlns:p14="http://schemas.microsoft.com/office/powerpoint/2010/main" val="395678624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a:t>
            </a:r>
            <a:r>
              <a:rPr lang="en-GB" b="1" baseline="0" dirty="0" smtClean="0"/>
              <a:t> Operators</a:t>
            </a:r>
            <a:endParaRPr lang="en-GB" b="0" baseline="0" dirty="0" smtClean="0"/>
          </a:p>
          <a:p>
            <a:endParaRPr lang="en-GB" b="0" baseline="0" dirty="0" smtClean="0"/>
          </a:p>
          <a:p>
            <a:r>
              <a:rPr lang="en-GB" b="0" dirty="0" smtClean="0"/>
              <a:t>The</a:t>
            </a:r>
            <a:r>
              <a:rPr lang="en-GB" b="0" baseline="0" dirty="0" smtClean="0"/>
              <a:t> membership operators </a:t>
            </a:r>
            <a:r>
              <a:rPr lang="en-GB" b="1" baseline="0" dirty="0" smtClean="0"/>
              <a:t>in </a:t>
            </a:r>
            <a:r>
              <a:rPr lang="en-GB" b="0" baseline="0" dirty="0" smtClean="0"/>
              <a:t>and </a:t>
            </a:r>
            <a:r>
              <a:rPr lang="en-GB" b="1" baseline="0" dirty="0" smtClean="0"/>
              <a:t>not in</a:t>
            </a:r>
            <a:r>
              <a:rPr lang="en-GB" b="0" baseline="0" dirty="0" smtClean="0"/>
              <a:t> are used to determine whether the value on the left hand side of the operator is present in the collection on the right hand side. </a:t>
            </a:r>
          </a:p>
          <a:p>
            <a:endParaRPr lang="en-GB" b="0" baseline="0" dirty="0" smtClean="0"/>
          </a:p>
          <a:p>
            <a:r>
              <a:rPr lang="en-GB" b="1" baseline="0" dirty="0" smtClean="0"/>
              <a:t>Identity Operators</a:t>
            </a:r>
            <a:endParaRPr lang="en-GB" b="0" baseline="0" dirty="0" smtClean="0"/>
          </a:p>
          <a:p>
            <a:endParaRPr lang="en-GB" b="0" baseline="0" dirty="0" smtClean="0"/>
          </a:p>
          <a:p>
            <a:r>
              <a:rPr lang="en-GB" b="0" baseline="0" dirty="0" smtClean="0"/>
              <a:t>The identity operators </a:t>
            </a:r>
            <a:r>
              <a:rPr lang="en-GB" b="1" baseline="0" dirty="0" smtClean="0"/>
              <a:t>is </a:t>
            </a:r>
            <a:r>
              <a:rPr lang="en-GB" b="0" baseline="0" dirty="0" smtClean="0"/>
              <a:t>and </a:t>
            </a:r>
            <a:r>
              <a:rPr lang="en-GB" b="1" baseline="0" dirty="0" smtClean="0"/>
              <a:t>not is</a:t>
            </a:r>
            <a:r>
              <a:rPr lang="en-GB" b="0" baseline="0" dirty="0" smtClean="0"/>
              <a:t> are used to determine whether the value on the left </a:t>
            </a:r>
            <a:r>
              <a:rPr lang="en-GB" b="0" i="1" baseline="0" dirty="0" smtClean="0"/>
              <a:t>is the same object</a:t>
            </a:r>
            <a:r>
              <a:rPr lang="en-GB" b="0" i="0" baseline="0" dirty="0" smtClean="0"/>
              <a:t> as the value on the right. In the case of numbers, this is fairly obvious, but when we start using more complex entities such as classes we must remember that variables are </a:t>
            </a:r>
            <a:r>
              <a:rPr lang="en-GB" b="0" i="1" baseline="0" dirty="0" smtClean="0"/>
              <a:t>pointers</a:t>
            </a:r>
            <a:r>
              <a:rPr lang="en-GB" b="0" i="0" baseline="0" dirty="0" smtClean="0"/>
              <a:t> to areas in memory, and the </a:t>
            </a:r>
            <a:r>
              <a:rPr lang="en-GB" b="1" i="0" baseline="0" dirty="0" smtClean="0"/>
              <a:t>is</a:t>
            </a:r>
            <a:r>
              <a:rPr lang="en-GB" b="0" i="0" baseline="0" dirty="0" smtClean="0"/>
              <a:t> operator becomes more useful.</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121</a:t>
            </a:fld>
            <a:endParaRPr lang="en-GB" dirty="0"/>
          </a:p>
        </p:txBody>
      </p:sp>
    </p:spTree>
    <p:extLst>
      <p:ext uri="{BB962C8B-B14F-4D97-AF65-F5344CB8AC3E}">
        <p14:creationId xmlns:p14="http://schemas.microsoft.com/office/powerpoint/2010/main" val="48015368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Membership Operators</a:t>
            </a:r>
            <a:endParaRPr lang="en-GB" b="0" dirty="0" smtClean="0"/>
          </a:p>
          <a:p>
            <a:endParaRPr lang="en-GB" b="0" dirty="0" smtClean="0"/>
          </a:p>
          <a:p>
            <a:r>
              <a:rPr lang="en-GB" b="0" dirty="0" smtClean="0"/>
              <a:t>These operators follow logically from</a:t>
            </a:r>
            <a:r>
              <a:rPr lang="en-GB" b="0" baseline="0" dirty="0" smtClean="0"/>
              <a:t> flow control since we will often wish to operate on items in a collection. We can use them to both return a Boolean for use in an </a:t>
            </a:r>
            <a:r>
              <a:rPr lang="en-GB" b="1" baseline="0" dirty="0" smtClean="0"/>
              <a:t>if</a:t>
            </a:r>
            <a:r>
              <a:rPr lang="en-GB" b="0" baseline="0" dirty="0" smtClean="0"/>
              <a:t> expression or iterate over the values of a collection in a </a:t>
            </a:r>
            <a:r>
              <a:rPr lang="en-GB" b="1" baseline="0" dirty="0" smtClean="0"/>
              <a:t>for</a:t>
            </a:r>
            <a:r>
              <a:rPr lang="en-GB" b="0" baseline="0" dirty="0" smtClean="0"/>
              <a:t> loop.</a:t>
            </a:r>
          </a:p>
          <a:p>
            <a:endParaRPr lang="en-GB" b="0" baseline="0" dirty="0" smtClean="0"/>
          </a:p>
          <a:p>
            <a:r>
              <a:rPr lang="en-GB" b="0" baseline="0" dirty="0" smtClean="0"/>
              <a:t>In the example above, we can see that the program accepts a string from the user, and then returns a message if it matches any of the values in the defined list. It then goes on to loop through the members of the list, and then compare them to the contents of a </a:t>
            </a:r>
            <a:r>
              <a:rPr lang="en-GB" b="0" baseline="0" dirty="0" err="1" smtClean="0"/>
              <a:t>sublist</a:t>
            </a:r>
            <a:r>
              <a:rPr lang="en-GB" b="0" baseline="0" dirty="0" smtClean="0"/>
              <a:t> created on the fly in order to determine the correct message to output.</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122</a:t>
            </a:fld>
            <a:endParaRPr lang="en-GB" dirty="0"/>
          </a:p>
        </p:txBody>
      </p:sp>
    </p:spTree>
    <p:extLst>
      <p:ext uri="{BB962C8B-B14F-4D97-AF65-F5344CB8AC3E}">
        <p14:creationId xmlns:p14="http://schemas.microsoft.com/office/powerpoint/2010/main" val="281431961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Is Operator</a:t>
            </a:r>
            <a:endParaRPr lang="en-GB" b="0" dirty="0" smtClean="0"/>
          </a:p>
          <a:p>
            <a:endParaRPr lang="en-GB" b="0" dirty="0" smtClean="0"/>
          </a:p>
          <a:p>
            <a:r>
              <a:rPr lang="en-GB" b="0" dirty="0" smtClean="0"/>
              <a:t>The is operator may</a:t>
            </a:r>
            <a:r>
              <a:rPr lang="en-GB" b="0" baseline="0" dirty="0" smtClean="0"/>
              <a:t> be tricky conceptually for new programmers, as it concerns the comparison of variables rather than values. This operator compares two variables and determines whether they are </a:t>
            </a:r>
            <a:r>
              <a:rPr lang="en-GB" b="0" i="1" baseline="0" dirty="0" smtClean="0"/>
              <a:t>pointers to the same value</a:t>
            </a:r>
            <a:r>
              <a:rPr lang="en-GB" b="0" i="0" baseline="0" dirty="0" smtClean="0"/>
              <a:t>.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123</a:t>
            </a:fld>
            <a:endParaRPr lang="en-GB" dirty="0"/>
          </a:p>
        </p:txBody>
      </p:sp>
    </p:spTree>
    <p:extLst>
      <p:ext uri="{BB962C8B-B14F-4D97-AF65-F5344CB8AC3E}">
        <p14:creationId xmlns:p14="http://schemas.microsoft.com/office/powerpoint/2010/main" val="306286714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124</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first solution,</a:t>
            </a:r>
            <a:r>
              <a:rPr lang="en-GB" baseline="0" dirty="0" smtClean="0"/>
              <a:t> we use two lists to hold our excluded values. We calculate these as we iterate the list and then compare the value to the list contents at the end to determine whether we should print the message.</a:t>
            </a:r>
          </a:p>
          <a:p>
            <a:endParaRPr lang="en-GB" baseline="0" dirty="0" smtClean="0"/>
          </a:p>
          <a:p>
            <a:r>
              <a:rPr lang="en-GB" baseline="0" dirty="0" smtClean="0"/>
              <a:t>In the second solution, we construct a complex expression to perform modulo calculations on the value to achieve the same result. Both approaches are equally correct.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126</a:t>
            </a:fld>
            <a:endParaRPr lang="en-GB" dirty="0"/>
          </a:p>
        </p:txBody>
      </p:sp>
    </p:spTree>
    <p:extLst>
      <p:ext uri="{BB962C8B-B14F-4D97-AF65-F5344CB8AC3E}">
        <p14:creationId xmlns:p14="http://schemas.microsoft.com/office/powerpoint/2010/main" val="389265520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127</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Functions</a:t>
            </a:r>
          </a:p>
          <a:p>
            <a:endParaRPr lang="en-GB" dirty="0" smtClean="0"/>
          </a:p>
          <a:p>
            <a:r>
              <a:rPr lang="en-GB" dirty="0" smtClean="0"/>
              <a:t>Functions allow us to group lines of code together</a:t>
            </a:r>
            <a:r>
              <a:rPr lang="en-GB" baseline="0" dirty="0" smtClean="0"/>
              <a:t> into logical units, and are a fundamental tool when building complex or modular code. By grouping related statements together, and providing a human-legible name for the function, we are able to create code that is logical, readable, and easier to debug.</a:t>
            </a:r>
          </a:p>
          <a:p>
            <a:endParaRPr lang="en-GB" baseline="0" dirty="0" smtClean="0"/>
          </a:p>
          <a:p>
            <a:r>
              <a:rPr lang="en-GB" baseline="0" dirty="0" smtClean="0"/>
              <a:t>Any valid code is permitted inside a function; for example, we can call other functions – even the function that is currently executing. This last is called </a:t>
            </a:r>
            <a:r>
              <a:rPr lang="en-GB" i="1" baseline="0" dirty="0" smtClean="0"/>
              <a:t>recursion</a:t>
            </a:r>
            <a:r>
              <a:rPr lang="en-GB" i="0" baseline="0" dirty="0" smtClean="0"/>
              <a:t> and is a valuable, albeit potentially dangerous, tool.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128</a:t>
            </a:fld>
            <a:endParaRPr lang="en-GB" dirty="0"/>
          </a:p>
        </p:txBody>
      </p:sp>
    </p:spTree>
    <p:extLst>
      <p:ext uri="{BB962C8B-B14F-4D97-AF65-F5344CB8AC3E}">
        <p14:creationId xmlns:p14="http://schemas.microsoft.com/office/powerpoint/2010/main" val="1854860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do not expect functions to execute</a:t>
            </a:r>
            <a:r>
              <a:rPr lang="en-GB" baseline="0" dirty="0" smtClean="0"/>
              <a:t> in isolation and in most cases will want to provide data in the form of variables. This is achieved by supplying </a:t>
            </a:r>
            <a:r>
              <a:rPr lang="en-GB" i="1" baseline="0" dirty="0" smtClean="0"/>
              <a:t>parameters</a:t>
            </a:r>
            <a:r>
              <a:rPr lang="en-GB" i="0" baseline="0" dirty="0" smtClean="0"/>
              <a:t> to the function – a list of named variables, values for which should be provided by the calling code, which will be available with the function </a:t>
            </a:r>
            <a:r>
              <a:rPr lang="en-GB" i="1" baseline="0" dirty="0" smtClean="0"/>
              <a:t>scope</a:t>
            </a:r>
            <a:r>
              <a:rPr lang="en-GB" i="0" baseline="0" dirty="0" smtClean="0"/>
              <a:t>.</a:t>
            </a:r>
          </a:p>
          <a:p>
            <a:endParaRPr lang="en-GB" i="0" baseline="0" dirty="0" smtClean="0"/>
          </a:p>
          <a:p>
            <a:r>
              <a:rPr lang="en-GB" i="0" baseline="0" dirty="0" smtClean="0"/>
              <a:t>We will also wish to pass values back to the calling code. This is called </a:t>
            </a:r>
            <a:r>
              <a:rPr lang="en-GB" i="1" baseline="0" dirty="0" smtClean="0"/>
              <a:t>returning</a:t>
            </a:r>
            <a:r>
              <a:rPr lang="en-GB" i="0" baseline="0" dirty="0" smtClean="0"/>
              <a:t>, and will halt function execution and pass control back to the calling code. We can elect to return nothing, or any valid data type.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129</a:t>
            </a:fld>
            <a:endParaRPr lang="en-GB" dirty="0"/>
          </a:p>
        </p:txBody>
      </p:sp>
    </p:spTree>
    <p:extLst>
      <p:ext uri="{BB962C8B-B14F-4D97-AF65-F5344CB8AC3E}">
        <p14:creationId xmlns:p14="http://schemas.microsoft.com/office/powerpoint/2010/main" val="73121732"/>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see an extremely simple function</a:t>
            </a:r>
            <a:r>
              <a:rPr lang="en-GB" baseline="0" dirty="0" smtClean="0"/>
              <a:t> that can accept a single parameter, which will be output as part of a message, or no parameters in which case the function will use the default value defined in the </a:t>
            </a:r>
            <a:r>
              <a:rPr lang="en-GB" i="1" baseline="0" dirty="0" smtClean="0"/>
              <a:t>signature</a:t>
            </a:r>
            <a:r>
              <a:rPr lang="en-GB" i="0" baseline="0" dirty="0" smtClean="0"/>
              <a: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130</a:t>
            </a:fld>
            <a:endParaRPr lang="en-GB" dirty="0"/>
          </a:p>
        </p:txBody>
      </p:sp>
    </p:spTree>
    <p:extLst>
      <p:ext uri="{BB962C8B-B14F-4D97-AF65-F5344CB8AC3E}">
        <p14:creationId xmlns:p14="http://schemas.microsoft.com/office/powerpoint/2010/main" val="3312655678"/>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 slightly more complex example</a:t>
            </a:r>
            <a:r>
              <a:rPr lang="en-GB" baseline="0" dirty="0" smtClean="0"/>
              <a:t> of a function. In this case, the function is supplied with a value. It then proceeds to sum all values from 1 to the upper bound specified, and then returns the total value to the calling code, which prints it out.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131</a:t>
            </a:fld>
            <a:endParaRPr lang="en-GB" dirty="0"/>
          </a:p>
        </p:txBody>
      </p:sp>
    </p:spTree>
    <p:extLst>
      <p:ext uri="{BB962C8B-B14F-4D97-AF65-F5344CB8AC3E}">
        <p14:creationId xmlns:p14="http://schemas.microsoft.com/office/powerpoint/2010/main" val="326448204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132</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Here</a:t>
            </a:r>
            <a:r>
              <a:rPr lang="en-GB" b="0" baseline="0" dirty="0" smtClean="0"/>
              <a:t> we define a function to do the bulk of the work. Because we cannot use a loop – we do not know how many iterations it needs to run for and cannot provide a means to determine – we must use recursion to run the function until we have reached our target. We then output the collected values.</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134</a:t>
            </a:fld>
            <a:endParaRPr lang="en-GB" dirty="0"/>
          </a:p>
        </p:txBody>
      </p:sp>
    </p:spTree>
    <p:extLst>
      <p:ext uri="{BB962C8B-B14F-4D97-AF65-F5344CB8AC3E}">
        <p14:creationId xmlns:p14="http://schemas.microsoft.com/office/powerpoint/2010/main" val="794173220"/>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135</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efficiently</a:t>
            </a:r>
            <a:r>
              <a:rPr lang="en-GB" baseline="0" dirty="0" smtClean="0"/>
              <a:t> manage resource usage, variable availability is limited to the </a:t>
            </a:r>
            <a:r>
              <a:rPr lang="en-GB" i="1" baseline="0" dirty="0" smtClean="0"/>
              <a:t>scope</a:t>
            </a:r>
            <a:r>
              <a:rPr lang="en-GB" i="0" baseline="0" dirty="0" smtClean="0"/>
              <a:t> in which they are defined. This is a separate area for variables created for each function when it executes. Variables declared in the function are only accessible to code within the same function scope, although they can be returned to calling code.</a:t>
            </a:r>
          </a:p>
          <a:p>
            <a:endParaRPr lang="en-GB" i="0" baseline="0" dirty="0" smtClean="0"/>
          </a:p>
          <a:p>
            <a:r>
              <a:rPr lang="en-GB" dirty="0" smtClean="0"/>
              <a:t>Scopes</a:t>
            </a:r>
            <a:r>
              <a:rPr lang="en-GB" baseline="0" dirty="0" smtClean="0"/>
              <a:t> exist for as long as their parent function is running, and are disposed when the function ceases in order to conserve memory.</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136</a:t>
            </a:fld>
            <a:endParaRPr lang="en-GB" dirty="0"/>
          </a:p>
        </p:txBody>
      </p:sp>
    </p:spTree>
    <p:extLst>
      <p:ext uri="{BB962C8B-B14F-4D97-AF65-F5344CB8AC3E}">
        <p14:creationId xmlns:p14="http://schemas.microsoft.com/office/powerpoint/2010/main" val="78540208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Globals</a:t>
            </a:r>
            <a:endParaRPr lang="en-GB" b="0" dirty="0" smtClean="0"/>
          </a:p>
          <a:p>
            <a:endParaRPr lang="en-GB" b="0" dirty="0" smtClean="0"/>
          </a:p>
          <a:p>
            <a:r>
              <a:rPr lang="en-GB" b="0" dirty="0" err="1" smtClean="0"/>
              <a:t>Globals</a:t>
            </a:r>
            <a:r>
              <a:rPr lang="en-GB" b="0" baseline="0" dirty="0" smtClean="0"/>
              <a:t> in the form of immutable constants are useful for providing parameters and other data to other classes that might be trying to call the containing class. However, mutable </a:t>
            </a:r>
            <a:r>
              <a:rPr lang="en-GB" b="0" baseline="0" dirty="0" err="1" smtClean="0"/>
              <a:t>globals</a:t>
            </a:r>
            <a:r>
              <a:rPr lang="en-GB" b="0" baseline="0" dirty="0" smtClean="0"/>
              <a:t> are dangerous since they can be changed by external classes with unpredictable and usually undesirable consequences.</a:t>
            </a:r>
          </a:p>
          <a:p>
            <a:endParaRPr lang="en-GB" b="0" baseline="0" dirty="0" smtClean="0"/>
          </a:p>
          <a:p>
            <a:r>
              <a:rPr lang="en-GB" b="1" baseline="0" dirty="0" smtClean="0"/>
              <a:t>Locals</a:t>
            </a:r>
            <a:endParaRPr lang="en-GB" b="0" baseline="0" dirty="0" smtClean="0"/>
          </a:p>
          <a:p>
            <a:endParaRPr lang="en-GB" b="0" baseline="0" dirty="0" smtClean="0"/>
          </a:p>
          <a:p>
            <a:r>
              <a:rPr lang="en-GB" b="0" baseline="0" dirty="0" smtClean="0"/>
              <a:t>Cleaning up local variables when a function scope exits is beneficial because it frees memory for other processes. When we are writing smaller programs, this is not so important, but in larger applications or when running on a very limited platform this can be a significant consideration.</a:t>
            </a:r>
            <a:endParaRPr lang="en-GB" b="1"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137</a:t>
            </a:fld>
            <a:endParaRPr lang="en-GB" dirty="0"/>
          </a:p>
        </p:txBody>
      </p:sp>
    </p:spTree>
    <p:extLst>
      <p:ext uri="{BB962C8B-B14F-4D97-AF65-F5344CB8AC3E}">
        <p14:creationId xmlns:p14="http://schemas.microsoft.com/office/powerpoint/2010/main" val="3521615239"/>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doesn’t distinguish</a:t>
            </a:r>
            <a:r>
              <a:rPr lang="en-GB" baseline="0" dirty="0" smtClean="0"/>
              <a:t> between global variables and constants; there’s no way to make a variable immutable. Note this is not the same as a tuple; the tuple itself might be immutable but the variable pointing to it can be assigned another value.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141</a:t>
            </a:fld>
            <a:endParaRPr lang="en-GB" dirty="0"/>
          </a:p>
        </p:txBody>
      </p:sp>
    </p:spTree>
    <p:extLst>
      <p:ext uri="{BB962C8B-B14F-4D97-AF65-F5344CB8AC3E}">
        <p14:creationId xmlns:p14="http://schemas.microsoft.com/office/powerpoint/2010/main" val="1633058841"/>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143</a:t>
            </a:fld>
            <a:endParaRPr lang="en-GB" dirty="0"/>
          </a:p>
        </p:txBody>
      </p:sp>
    </p:spTree>
    <p:extLst>
      <p:ext uri="{BB962C8B-B14F-4D97-AF65-F5344CB8AC3E}">
        <p14:creationId xmlns:p14="http://schemas.microsoft.com/office/powerpoint/2010/main" val="861309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5252753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144</a:t>
            </a:fld>
            <a:endParaRPr lang="en-GB" dirty="0"/>
          </a:p>
        </p:txBody>
      </p:sp>
    </p:spTree>
    <p:extLst>
      <p:ext uri="{BB962C8B-B14F-4D97-AF65-F5344CB8AC3E}">
        <p14:creationId xmlns:p14="http://schemas.microsoft.com/office/powerpoint/2010/main" val="1573657087"/>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Libraries,</a:t>
            </a:r>
            <a:r>
              <a:rPr lang="en-GB" b="1" baseline="0" dirty="0" smtClean="0"/>
              <a:t> or Modules</a:t>
            </a:r>
            <a:endParaRPr lang="en-GB" b="1" dirty="0" smtClean="0"/>
          </a:p>
          <a:p>
            <a:endParaRPr lang="en-GB" dirty="0" smtClean="0"/>
          </a:p>
          <a:p>
            <a:r>
              <a:rPr lang="en-GB" dirty="0" smtClean="0"/>
              <a:t>When we are not using</a:t>
            </a:r>
            <a:r>
              <a:rPr lang="en-GB" baseline="0" dirty="0" smtClean="0"/>
              <a:t> the interactive interpreter, we place all our Python commands in a file with a .</a:t>
            </a:r>
            <a:r>
              <a:rPr lang="en-GB" baseline="0" dirty="0" err="1" smtClean="0"/>
              <a:t>py</a:t>
            </a:r>
            <a:r>
              <a:rPr lang="en-GB" baseline="0" dirty="0" smtClean="0"/>
              <a:t> extension and invoke it using the </a:t>
            </a:r>
            <a:r>
              <a:rPr lang="en-GB" i="1" baseline="0" dirty="0" smtClean="0"/>
              <a:t>python</a:t>
            </a:r>
            <a:r>
              <a:rPr lang="en-GB" i="0" baseline="0" dirty="0" smtClean="0"/>
              <a:t> command. These files, containing Python functions and statements, are called </a:t>
            </a:r>
            <a:r>
              <a:rPr lang="en-GB" i="1" baseline="0" dirty="0" smtClean="0"/>
              <a:t>modules</a:t>
            </a:r>
            <a:r>
              <a:rPr lang="en-GB" i="0" baseline="0" dirty="0" smtClean="0"/>
              <a:t>, and can be referenced and included by other files or modules.</a:t>
            </a:r>
          </a:p>
          <a:p>
            <a:endParaRPr lang="en-GB" i="0" baseline="0" dirty="0" smtClean="0"/>
          </a:p>
          <a:p>
            <a:r>
              <a:rPr lang="en-GB" i="0" baseline="0" dirty="0" smtClean="0"/>
              <a:t>As we move beyond simple programs into more complex applications, it becomes increasingly more useful to separate our code beyond the function level, grouping like functionality, behaviour, and application objects into modules. This allows us to provide functionality that is reusable throughout our application without needing to create massive monolithic source files that are difficult to read and debug.</a:t>
            </a:r>
          </a:p>
          <a:p>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145</a:t>
            </a:fld>
            <a:endParaRPr lang="en-GB" dirty="0"/>
          </a:p>
        </p:txBody>
      </p:sp>
    </p:spTree>
    <p:extLst>
      <p:ext uri="{BB962C8B-B14F-4D97-AF65-F5344CB8AC3E}">
        <p14:creationId xmlns:p14="http://schemas.microsoft.com/office/powerpoint/2010/main" val="3677507773"/>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Public</a:t>
            </a:r>
            <a:r>
              <a:rPr lang="en-GB" b="1" baseline="0" dirty="0" smtClean="0"/>
              <a:t> Libraries</a:t>
            </a:r>
            <a:endParaRPr lang="en-GB" b="0" baseline="0" dirty="0" smtClean="0"/>
          </a:p>
          <a:p>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As you might expect, t</a:t>
            </a:r>
            <a:r>
              <a:rPr lang="en-GB" dirty="0" smtClean="0"/>
              <a:t>he concept of libraries of reusable code is one which is common to many programming languages</a:t>
            </a:r>
            <a:r>
              <a:rPr lang="en-GB" baseline="0" dirty="0" smtClean="0"/>
              <a:t> and the Internet holds many repositories of freely available code. Sites such as </a:t>
            </a:r>
            <a:r>
              <a:rPr lang="en-GB" baseline="0" dirty="0" err="1" smtClean="0"/>
              <a:t>Github</a:t>
            </a:r>
            <a:r>
              <a:rPr lang="en-GB" baseline="0" dirty="0" smtClean="0"/>
              <a:t> and </a:t>
            </a:r>
            <a:r>
              <a:rPr lang="en-GB" baseline="0" dirty="0" err="1" smtClean="0"/>
              <a:t>Bitbucket</a:t>
            </a:r>
            <a:r>
              <a:rPr lang="en-GB" baseline="0" dirty="0" smtClean="0"/>
              <a:t> allow users to create and maintain public code repositories, and many open source projects make use of these facilities to distribute their applications. In many cases, when attempting a task, there may already be a library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While this is very convenient, there are risks associated with using third-party code. One major concern is what we call ‘</a:t>
            </a:r>
            <a:r>
              <a:rPr lang="en-GB" i="1" baseline="0" dirty="0" smtClean="0"/>
              <a:t>black-boxing’</a:t>
            </a:r>
            <a:r>
              <a:rPr lang="en-GB" i="0" baseline="0" dirty="0" smtClean="0"/>
              <a:t>. When using third-party code, it is rare that a developer will take the time to read the source in its entirety and will instead rely upon reviews, comments and testing results to determine suitability. This results in code that takes an input, performs an operation, and then produces an output. Because we do not necessarily know what happens inside our downloaded code, we call it a black box – a mysterious object that produces output when we provide the correct input. If something goes wrong, we are usually left unable to fix it and must rely instead upon the original developer.</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This leads us to the second concern regarding third-party libraries in production code. When we have black-boxed some of our application, we then become dependant upon the original author for support unless we are willing to spend the time required to read and understand the source code and accept a burden of maintenance ourselves. This can be mitigated when selecting libraries by trying to ensure we only use those that are under active development with a responsive and supportive community.</a:t>
            </a:r>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Finally, we must consider security. We do not know what, if any, security holes might be introduced by our third-party code, so we must take care to test those areas of our application thoroughly.</a:t>
            </a:r>
            <a:endParaRPr lang="en-GB"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146</a:t>
            </a:fld>
            <a:endParaRPr lang="en-GB" dirty="0"/>
          </a:p>
        </p:txBody>
      </p:sp>
    </p:spTree>
    <p:extLst>
      <p:ext uri="{BB962C8B-B14F-4D97-AF65-F5344CB8AC3E}">
        <p14:creationId xmlns:p14="http://schemas.microsoft.com/office/powerpoint/2010/main" val="351366296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Python</a:t>
            </a:r>
            <a:r>
              <a:rPr lang="en-GB" baseline="0" dirty="0" smtClean="0"/>
              <a:t> (and many other languages), declaring use of a library is as simple as providing the import keyword with the library name. In most cases this will be sufficient; if we wish to restrict our use to a defined subset of the library functions – perhaps due to memory or performance concerns – we can elect to selectively import functions using the </a:t>
            </a:r>
            <a:r>
              <a:rPr lang="en-GB" b="1" baseline="0" dirty="0" smtClean="0"/>
              <a:t>from</a:t>
            </a:r>
            <a:r>
              <a:rPr lang="en-GB" b="0" baseline="0" dirty="0" smtClean="0"/>
              <a:t> keyword.</a:t>
            </a:r>
          </a:p>
          <a:p>
            <a:endParaRPr lang="en-GB" b="0" baseline="0" dirty="0" smtClean="0"/>
          </a:p>
          <a:p>
            <a:r>
              <a:rPr lang="en-GB" b="0" baseline="0" dirty="0" smtClean="0"/>
              <a:t>Sometimes, we may wish to use a more friendly name or alias for the library, perhaps if it has a particularly long or unwieldy name. In this case, we can use the </a:t>
            </a:r>
            <a:r>
              <a:rPr lang="en-GB" b="1" baseline="0" dirty="0" smtClean="0"/>
              <a:t>as </a:t>
            </a:r>
            <a:r>
              <a:rPr lang="en-GB" b="0" baseline="0" dirty="0" smtClean="0"/>
              <a:t>keyword to define the alias to use.</a:t>
            </a:r>
          </a:p>
          <a:p>
            <a:endParaRPr lang="en-GB" b="0" baseline="0" dirty="0" smtClean="0"/>
          </a:p>
          <a:p>
            <a:r>
              <a:rPr lang="en-GB" b="0" baseline="0" dirty="0" smtClean="0"/>
              <a:t>Once we have imported the library, we can then reference it using either the full name, or the alias if we defined one, and dot notation to access the functions we require – for example, </a:t>
            </a:r>
            <a:r>
              <a:rPr lang="en-GB" b="1" baseline="0" dirty="0" err="1" smtClean="0"/>
              <a:t>aLib.aFunction</a:t>
            </a:r>
            <a:r>
              <a:rPr lang="en-GB" b="1" baseline="0" dirty="0" smtClean="0"/>
              <a:t>()</a:t>
            </a:r>
            <a:r>
              <a:rPr lang="en-GB" b="0" baseline="0" dirty="0" smtClean="0"/>
              <a:t> or, as with the last case in the example above, simply </a:t>
            </a:r>
            <a:r>
              <a:rPr lang="en-GB" b="1" baseline="0" dirty="0" err="1" smtClean="0"/>
              <a:t>myfunc</a:t>
            </a:r>
            <a:r>
              <a:rPr lang="en-GB" b="1" baseline="0" dirty="0" smtClean="0"/>
              <a:t>()</a:t>
            </a:r>
            <a:r>
              <a:rPr lang="en-GB" b="0" baseline="0" dirty="0" smtClean="0"/>
              <a:t>.</a:t>
            </a:r>
          </a:p>
          <a:p>
            <a:endParaRPr lang="en-GB" b="0" baseline="0" dirty="0" smtClean="0"/>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148</a:t>
            </a:fld>
            <a:endParaRPr lang="en-GB" dirty="0"/>
          </a:p>
        </p:txBody>
      </p:sp>
    </p:spTree>
    <p:extLst>
      <p:ext uri="{BB962C8B-B14F-4D97-AF65-F5344CB8AC3E}">
        <p14:creationId xmlns:p14="http://schemas.microsoft.com/office/powerpoint/2010/main" val="46897195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the example above, we can see that we have imported the </a:t>
            </a:r>
            <a:r>
              <a:rPr lang="en-GB" b="1" baseline="0" dirty="0" err="1" smtClean="0"/>
              <a:t>colored</a:t>
            </a:r>
            <a:r>
              <a:rPr lang="en-GB" b="0" baseline="0" dirty="0" smtClean="0"/>
              <a:t> and </a:t>
            </a:r>
            <a:r>
              <a:rPr lang="en-GB" b="1" baseline="0" dirty="0" err="1" smtClean="0"/>
              <a:t>cprint</a:t>
            </a:r>
            <a:r>
              <a:rPr lang="en-GB" b="0" baseline="0" dirty="0" smtClean="0"/>
              <a:t> functions from the </a:t>
            </a:r>
            <a:r>
              <a:rPr lang="en-GB" b="1" baseline="0" dirty="0" err="1" smtClean="0"/>
              <a:t>termcolor</a:t>
            </a:r>
            <a:r>
              <a:rPr lang="en-GB" b="0" baseline="0" dirty="0" smtClean="0"/>
              <a:t> library. This allows us to output coloured text to the console.</a:t>
            </a:r>
          </a:p>
          <a:p>
            <a:r>
              <a:rPr lang="en-GB" b="0" baseline="0" dirty="0" smtClean="0"/>
              <a:t>Once we have declared the import, we can easily reference the functions we require as though we had defined them ourselves.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149</a:t>
            </a:fld>
            <a:endParaRPr lang="en-GB" dirty="0"/>
          </a:p>
        </p:txBody>
      </p:sp>
    </p:spTree>
    <p:extLst>
      <p:ext uri="{BB962C8B-B14F-4D97-AF65-F5344CB8AC3E}">
        <p14:creationId xmlns:p14="http://schemas.microsoft.com/office/powerpoint/2010/main" val="3343594720"/>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150</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151</a:t>
            </a:fld>
            <a:endParaRPr lang="en-GB" dirty="0"/>
          </a:p>
        </p:txBody>
      </p:sp>
    </p:spTree>
    <p:extLst>
      <p:ext uri="{BB962C8B-B14F-4D97-AF65-F5344CB8AC3E}">
        <p14:creationId xmlns:p14="http://schemas.microsoft.com/office/powerpoint/2010/main" val="4146635057"/>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In</a:t>
            </a:r>
            <a:r>
              <a:rPr lang="en-GB" b="0" baseline="0" dirty="0" smtClean="0"/>
              <a:t> this solution, we create a list to hold our colour options, and a counter variable to indicate position in the list. Since a string is a list of characters, we can use the input string as an iterator in our </a:t>
            </a:r>
            <a:r>
              <a:rPr lang="en-GB" b="1" baseline="0" dirty="0" smtClean="0"/>
              <a:t>for</a:t>
            </a:r>
            <a:r>
              <a:rPr lang="en-GB" b="0" baseline="0" dirty="0" smtClean="0"/>
              <a:t> loop to run through each character and output it. We use our counter variable to determine which colour to use, increment it each time round the loop and reset it to zero when it get to the end of the list.</a:t>
            </a:r>
          </a:p>
          <a:p>
            <a:endParaRPr lang="en-GB" b="0" baseline="0" dirty="0" smtClean="0"/>
          </a:p>
          <a:p>
            <a:r>
              <a:rPr lang="en-GB" b="0" baseline="0" dirty="0" smtClean="0"/>
              <a:t>We could have chosen to randomly select a colour from the list, or perhaps supply a randomly generated RGB value. There are many solutions, all of which correctly fit the requirements.</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152</a:t>
            </a:fld>
            <a:endParaRPr lang="en-GB" dirty="0"/>
          </a:p>
        </p:txBody>
      </p:sp>
    </p:spTree>
    <p:extLst>
      <p:ext uri="{BB962C8B-B14F-4D97-AF65-F5344CB8AC3E}">
        <p14:creationId xmlns:p14="http://schemas.microsoft.com/office/powerpoint/2010/main" val="3205593763"/>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153</a:t>
            </a:fld>
            <a:endParaRPr lang="en-GB" dirty="0"/>
          </a:p>
        </p:txBody>
      </p:sp>
    </p:spTree>
    <p:extLst>
      <p:ext uri="{BB962C8B-B14F-4D97-AF65-F5344CB8AC3E}">
        <p14:creationId xmlns:p14="http://schemas.microsoft.com/office/powerpoint/2010/main" val="3928290495"/>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Debugging</a:t>
            </a:r>
          </a:p>
          <a:p>
            <a:endParaRPr lang="en-GB" b="1" dirty="0" smtClean="0"/>
          </a:p>
          <a:p>
            <a:r>
              <a:rPr lang="en-GB" b="0" dirty="0" smtClean="0"/>
              <a:t>Inevitably,</a:t>
            </a:r>
            <a:r>
              <a:rPr lang="en-GB" b="0" baseline="0" dirty="0" smtClean="0"/>
              <a:t> your programs will contain errors; ‘Hello World’ is probably the only program practically guaranteed to be free from bugs. The ability to quickly identify and correct the cause of errors is very important to a programmer, especially when working under time constraints. </a:t>
            </a:r>
          </a:p>
          <a:p>
            <a:endParaRPr lang="en-GB" b="0" baseline="0" dirty="0" smtClean="0"/>
          </a:p>
          <a:p>
            <a:r>
              <a:rPr lang="en-GB" b="0" baseline="0" dirty="0" smtClean="0"/>
              <a:t>We generally classify bugs as follows:</a:t>
            </a:r>
            <a:endParaRPr lang="en-GB" b="0" dirty="0" smtClean="0"/>
          </a:p>
          <a:p>
            <a:endParaRPr lang="en-GB" b="1" dirty="0" smtClean="0"/>
          </a:p>
          <a:p>
            <a:pPr marL="171450" indent="-171450">
              <a:buFont typeface="Arial" panose="020B0604020202020204" pitchFamily="34" charset="0"/>
              <a:buChar char="•"/>
            </a:pPr>
            <a:r>
              <a:rPr lang="en-GB" b="0" dirty="0" smtClean="0"/>
              <a:t>Cosmetic Bugs</a:t>
            </a:r>
          </a:p>
          <a:p>
            <a:pPr marL="457200" lvl="1" indent="0">
              <a:buFont typeface="Arial" panose="020B0604020202020204" pitchFamily="34" charset="0"/>
              <a:buNone/>
            </a:pPr>
            <a:r>
              <a:rPr lang="en-GB" b="0" dirty="0" smtClean="0"/>
              <a:t>A problem with the appearance of the software. Examples include a spelling or translation error, a misalignment or graphical components or a missing image.</a:t>
            </a:r>
          </a:p>
          <a:p>
            <a:pPr marL="457200" lvl="1" indent="0">
              <a:buFont typeface="Arial" panose="020B0604020202020204" pitchFamily="34" charset="0"/>
              <a:buNone/>
            </a:pPr>
            <a:endParaRPr lang="en-GB" b="0" dirty="0" smtClean="0"/>
          </a:p>
          <a:p>
            <a:pPr marL="171450" indent="-171450">
              <a:buFont typeface="Arial" panose="020B0604020202020204" pitchFamily="34" charset="0"/>
              <a:buChar char="•"/>
            </a:pPr>
            <a:r>
              <a:rPr lang="en-GB" b="0" dirty="0" smtClean="0"/>
              <a:t>Logica</a:t>
            </a:r>
            <a:r>
              <a:rPr lang="en-GB" b="0" baseline="0" dirty="0" smtClean="0"/>
              <a:t>l or Semantic Bugs</a:t>
            </a:r>
          </a:p>
          <a:p>
            <a:pPr marL="457200" lvl="1" indent="0">
              <a:buFont typeface="Arial" panose="020B0604020202020204" pitchFamily="34" charset="0"/>
              <a:buNone/>
            </a:pPr>
            <a:r>
              <a:rPr lang="en-GB" b="0" dirty="0" smtClean="0"/>
              <a:t>The software works but produces unexpected results. Examples include</a:t>
            </a:r>
            <a:r>
              <a:rPr lang="en-GB" b="0" baseline="0" dirty="0" smtClean="0"/>
              <a:t> an error in calculation, improper method call, or incorrect database access.</a:t>
            </a:r>
            <a:endParaRPr lang="en-GB" b="0" dirty="0" smtClean="0"/>
          </a:p>
          <a:p>
            <a:pPr marL="171450" indent="-171450">
              <a:buFont typeface="Arial" panose="020B0604020202020204" pitchFamily="34" charset="0"/>
              <a:buChar char="•"/>
            </a:pPr>
            <a:endParaRPr lang="en-GB" b="0" dirty="0" smtClean="0"/>
          </a:p>
          <a:p>
            <a:pPr marL="171450" indent="-171450">
              <a:buFont typeface="Arial" panose="020B0604020202020204" pitchFamily="34" charset="0"/>
              <a:buChar char="•"/>
            </a:pPr>
            <a:r>
              <a:rPr lang="en-GB" b="0" dirty="0" smtClean="0"/>
              <a:t>Runtime Bugs </a:t>
            </a:r>
          </a:p>
          <a:p>
            <a:pPr marL="457200" lvl="1" indent="0">
              <a:buFont typeface="Arial" panose="020B0604020202020204" pitchFamily="34" charset="0"/>
              <a:buNone/>
            </a:pPr>
            <a:r>
              <a:rPr lang="en-GB" b="0" dirty="0" smtClean="0"/>
              <a:t>Errors that cause the software to crash even though it compiles correctly or otherwise appears ok. Examples include an</a:t>
            </a:r>
            <a:r>
              <a:rPr lang="en-GB" b="0" baseline="0" dirty="0" smtClean="0"/>
              <a:t> improper type operation or mutation or an unhandled exception.</a:t>
            </a:r>
            <a:endParaRPr lang="en-GB" b="0" dirty="0" smtClean="0"/>
          </a:p>
          <a:p>
            <a:endParaRPr lang="en-GB" b="1" dirty="0" smtClean="0"/>
          </a:p>
          <a:p>
            <a:endParaRPr lang="en-GB" b="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154</a:t>
            </a:fld>
            <a:endParaRPr lang="en-GB" dirty="0"/>
          </a:p>
        </p:txBody>
      </p:sp>
    </p:spTree>
    <p:extLst>
      <p:ext uri="{BB962C8B-B14F-4D97-AF65-F5344CB8AC3E}">
        <p14:creationId xmlns:p14="http://schemas.microsoft.com/office/powerpoint/2010/main" val="4067949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there may</a:t>
            </a:r>
            <a:r>
              <a:rPr lang="en-GB" baseline="0" dirty="0" smtClean="0"/>
              <a:t> be a bewildering array of languages to choose from, all share common concepts such as the ability to store and compare values, or make decisions and affect program flow. This means that much of what you will learn is directly transferable from one language to another and in time you will find it relatively simple to pick up new languages.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143529804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Fortunately</a:t>
            </a:r>
            <a:r>
              <a:rPr lang="en-GB" baseline="0" dirty="0" smtClean="0"/>
              <a:t> there are many tools available to us when it comes to preventing, identifying and correcting bugs. First and foremost is testing. There are many libraries providing test frameworks for various languages. These libraries allow us to write code to execute and test code in our application against predefined data as compare against expected results. If we ensure we write comprehensive tests for our code, we will be able to assert a level of confidence about the reliability of our application. Examples of test frameworks include </a:t>
            </a:r>
            <a:r>
              <a:rPr lang="en-GB" baseline="0" dirty="0" err="1" smtClean="0"/>
              <a:t>JUnit</a:t>
            </a:r>
            <a:r>
              <a:rPr lang="en-GB" baseline="0" dirty="0" smtClean="0"/>
              <a:t> for Java, </a:t>
            </a:r>
            <a:r>
              <a:rPr lang="en-GB" baseline="0" dirty="0" err="1" smtClean="0"/>
              <a:t>JSLint</a:t>
            </a:r>
            <a:r>
              <a:rPr lang="en-GB" baseline="0" dirty="0" smtClean="0"/>
              <a:t>/</a:t>
            </a:r>
            <a:r>
              <a:rPr lang="en-GB" baseline="0" dirty="0" err="1" smtClean="0"/>
              <a:t>JSHint</a:t>
            </a:r>
            <a:r>
              <a:rPr lang="en-GB" baseline="0" dirty="0" smtClean="0"/>
              <a:t> for </a:t>
            </a:r>
            <a:r>
              <a:rPr lang="en-GB" baseline="0" dirty="0" err="1" smtClean="0"/>
              <a:t>Javascript</a:t>
            </a:r>
            <a:r>
              <a:rPr lang="en-GB" baseline="0" dirty="0" smtClean="0"/>
              <a:t> or </a:t>
            </a:r>
            <a:r>
              <a:rPr lang="en-GB" baseline="0" dirty="0" err="1" smtClean="0"/>
              <a:t>PyUnit</a:t>
            </a:r>
            <a:r>
              <a:rPr lang="en-GB" baseline="0" dirty="0" smtClean="0"/>
              <a:t> for Python.</a:t>
            </a:r>
          </a:p>
          <a:p>
            <a:endParaRPr lang="en-GB" baseline="0" dirty="0" smtClean="0"/>
          </a:p>
          <a:p>
            <a:r>
              <a:rPr lang="en-GB" baseline="0" dirty="0" smtClean="0"/>
              <a:t>Once a bug has been identified in our software, the next most important thing for us as programmers is the ability to duplicate and observe the behaviour. It is extremely difficult to correct a bug by simple code inspection in any but the most simple cases, so being able to actually observe the error happening is critical. When reporting a bug to a fellow programmer, it is important to include as much relevant information as possible, including the steps taken to replicate the error. Intermittent bugs have been the bane of many a programmer.</a:t>
            </a:r>
          </a:p>
          <a:p>
            <a:endParaRPr lang="en-GB" baseline="0" dirty="0" smtClean="0"/>
          </a:p>
          <a:p>
            <a:r>
              <a:rPr lang="en-GB" baseline="0" dirty="0" smtClean="0"/>
              <a:t>Once we have a verified, replicable bug we can attempt to identify the cause of the error. The most basic weapon in our armoury is the humble console. We can introduce code to output the value of key variables during the process, and observe what happens. For simple applications, the </a:t>
            </a:r>
            <a:r>
              <a:rPr lang="en-GB" b="1" baseline="0" dirty="0" smtClean="0"/>
              <a:t>print</a:t>
            </a:r>
            <a:r>
              <a:rPr lang="en-GB" b="0" baseline="0" dirty="0" smtClean="0"/>
              <a:t> statement may suffice, however there are freely available logging libraries that are more suitable for use in larger applications.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155</a:t>
            </a:fld>
            <a:endParaRPr lang="en-GB" dirty="0"/>
          </a:p>
        </p:txBody>
      </p:sp>
    </p:spTree>
    <p:extLst>
      <p:ext uri="{BB962C8B-B14F-4D97-AF65-F5344CB8AC3E}">
        <p14:creationId xmlns:p14="http://schemas.microsoft.com/office/powerpoint/2010/main" val="998371834"/>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Often (and</a:t>
            </a:r>
            <a:r>
              <a:rPr lang="en-GB" baseline="0" dirty="0" smtClean="0"/>
              <a:t> especially in the case of runtime errors) we will receive a stack trace with which to work. This is output generated by the compiler or interpreter which shows the series of errors caused – or stack – by our code. We can see how the error propagates from our code up through our language internals until it is surfaced and breaks our program. These are usually extremely useful because they will indicate the precise method or even line of code that was responsible for the error, and allows us to very quickly focus our efforts.</a:t>
            </a:r>
          </a:p>
          <a:p>
            <a:endParaRPr lang="en-GB" baseline="0" dirty="0" smtClean="0"/>
          </a:p>
          <a:p>
            <a:r>
              <a:rPr lang="en-GB" baseline="0" dirty="0" smtClean="0"/>
              <a:t>Finally, and perhaps our most valuable tool, is the instrumentation provided to us by our IDE. Many IDEs include tools to connect to running instances of our code and inspect variables and program state live as the program executes. We can pause execution at specific stages, called breakpoints, or we can even ‘step into’ function calls to inspect the code that occurs there. In this way, we can precisely determine and correct the cause of the problem.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156</a:t>
            </a:fld>
            <a:endParaRPr lang="en-GB" dirty="0"/>
          </a:p>
        </p:txBody>
      </p:sp>
    </p:spTree>
    <p:extLst>
      <p:ext uri="{BB962C8B-B14F-4D97-AF65-F5344CB8AC3E}">
        <p14:creationId xmlns:p14="http://schemas.microsoft.com/office/powerpoint/2010/main" val="3199309868"/>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o</a:t>
            </a:r>
            <a:r>
              <a:rPr lang="en-GB" dirty="0" smtClean="0"/>
              <a:t>ur cosmetic</a:t>
            </a:r>
            <a:r>
              <a:rPr lang="en-GB" baseline="0" dirty="0" smtClean="0"/>
              <a:t> bug is simply a case of correcting some spelling errors and is easily fixed. Our logical bug, though is perhaps not immediately apparent; our </a:t>
            </a:r>
            <a:r>
              <a:rPr lang="en-GB" b="1" baseline="0" dirty="0" smtClean="0"/>
              <a:t>for</a:t>
            </a:r>
            <a:r>
              <a:rPr lang="en-GB" b="0" baseline="0" dirty="0" smtClean="0"/>
              <a:t> loop will run, but will not produce the expected output because the </a:t>
            </a:r>
            <a:r>
              <a:rPr lang="en-GB" b="1" baseline="0" dirty="0" smtClean="0"/>
              <a:t>range</a:t>
            </a:r>
            <a:r>
              <a:rPr lang="en-GB" b="0" baseline="0" dirty="0" smtClean="0"/>
              <a:t> begins at index 1 rather than 0, excluding the first element in the list.</a:t>
            </a:r>
          </a:p>
          <a:p>
            <a:endParaRPr lang="en-GB" b="0" baseline="0" dirty="0" smtClean="0"/>
          </a:p>
          <a:p>
            <a:r>
              <a:rPr lang="en-GB" b="0" baseline="0" dirty="0" smtClean="0"/>
              <a:t>Our runtime bug is less obvious. What will happen when the </a:t>
            </a:r>
            <a:r>
              <a:rPr lang="en-GB" b="1" baseline="0" dirty="0" smtClean="0"/>
              <a:t>while </a:t>
            </a:r>
            <a:r>
              <a:rPr lang="en-GB" b="0" baseline="0" dirty="0" smtClean="0"/>
              <a:t>loop attempts to calculate the total?</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157</a:t>
            </a:fld>
            <a:endParaRPr lang="en-GB" dirty="0"/>
          </a:p>
        </p:txBody>
      </p:sp>
    </p:spTree>
    <p:extLst>
      <p:ext uri="{BB962C8B-B14F-4D97-AF65-F5344CB8AC3E}">
        <p14:creationId xmlns:p14="http://schemas.microsoft.com/office/powerpoint/2010/main" val="4112567624"/>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158</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main problem</a:t>
            </a:r>
            <a:r>
              <a:rPr lang="en-GB" baseline="0" dirty="0" smtClean="0"/>
              <a:t> with the provided code was in the </a:t>
            </a:r>
            <a:r>
              <a:rPr lang="en-GB" b="1" baseline="0" dirty="0" smtClean="0"/>
              <a:t>while</a:t>
            </a:r>
            <a:r>
              <a:rPr lang="en-GB" b="0" baseline="0" dirty="0" smtClean="0"/>
              <a:t> loop, where it attempted to sum the dictionary values. Since they were entered into the dictionary as strings, and the total variable has been created as a number, we will suffer a type error when we attempt to add the two. Our choices in this instance are to either cast the dictionary value to a float as we sum it, or convert the values in the dictionary into numbers.</a:t>
            </a:r>
          </a:p>
          <a:p>
            <a:r>
              <a:rPr lang="en-GB" b="0" baseline="0" dirty="0" smtClean="0"/>
              <a:t>The </a:t>
            </a:r>
            <a:r>
              <a:rPr lang="en-GB" b="1" baseline="0" dirty="0" smtClean="0"/>
              <a:t>while</a:t>
            </a:r>
            <a:r>
              <a:rPr lang="en-GB" b="0" baseline="0" dirty="0" smtClean="0"/>
              <a:t> condition must also be examined; the original program used the </a:t>
            </a:r>
            <a:r>
              <a:rPr lang="en-GB" b="1" baseline="0" dirty="0" smtClean="0"/>
              <a:t>is not</a:t>
            </a:r>
            <a:r>
              <a:rPr lang="en-GB" b="0" baseline="0" dirty="0" smtClean="0"/>
              <a:t> operator to determine whether the selection matched the available choices; this is incorrect since the </a:t>
            </a:r>
            <a:r>
              <a:rPr lang="en-GB" b="1" baseline="0" dirty="0" smtClean="0"/>
              <a:t>is</a:t>
            </a:r>
            <a:r>
              <a:rPr lang="en-GB" b="0" baseline="0" dirty="0" smtClean="0"/>
              <a:t> operators check to see if the operands are instances of the same object. In this case, they are not and we must compare them by value, so we use the ‘not-equal-to’ - </a:t>
            </a:r>
            <a:r>
              <a:rPr lang="en-GB" b="1" baseline="0" dirty="0" smtClean="0"/>
              <a:t>!=</a:t>
            </a:r>
            <a:r>
              <a:rPr lang="en-GB" b="0" baseline="0" dirty="0" smtClean="0"/>
              <a:t> - operator instead.</a:t>
            </a:r>
          </a:p>
          <a:p>
            <a:endParaRPr lang="en-GB" b="0" baseline="0" dirty="0" smtClean="0"/>
          </a:p>
          <a:p>
            <a:r>
              <a:rPr lang="en-GB" b="0" baseline="0" dirty="0" smtClean="0"/>
              <a:t>The next few corrections fall broadly into the cosmetic and logical categories; while they will not prevent program execution, they may provide unexpected results or look ugly.  </a:t>
            </a:r>
          </a:p>
          <a:p>
            <a:r>
              <a:rPr lang="en-GB" b="0" baseline="0" dirty="0" smtClean="0"/>
              <a:t>First, we normalize the input to match the case of our values in the dictionary. This is a common strategy when accepting user input, since people may try to provide the same value in different forms – for example, “Xbox 360”, “</a:t>
            </a:r>
            <a:r>
              <a:rPr lang="en-GB" b="0" baseline="0" dirty="0" err="1" smtClean="0"/>
              <a:t>xbox</a:t>
            </a:r>
            <a:r>
              <a:rPr lang="en-GB" b="0" baseline="0" dirty="0" smtClean="0"/>
              <a:t> 360”, “xbox360”, and “X-Box 360” all refer to the same device, but to our program they are very different strings. When attempting to match against them, we must consider the various way in which the expected term might be expressed.</a:t>
            </a:r>
          </a:p>
          <a:p>
            <a:endParaRPr lang="en-GB" b="0" baseline="0" dirty="0" smtClean="0"/>
          </a:p>
          <a:p>
            <a:r>
              <a:rPr lang="en-GB" b="0" baseline="0" dirty="0" smtClean="0"/>
              <a:t>Our next step is to determine whether the input value is in the dictionary; this is so that we can then create the next </a:t>
            </a:r>
            <a:r>
              <a:rPr lang="en-GB" b="1" baseline="0" dirty="0" err="1" smtClean="0"/>
              <a:t>elif</a:t>
            </a:r>
            <a:r>
              <a:rPr lang="en-GB" b="0" baseline="0" dirty="0" smtClean="0"/>
              <a:t> condition to output a message if the user did not input a correct value. Note that previously we stored the original input value prior to normalization so that we could repeat it back to the user later. We could also have taken this a step further and output the results of </a:t>
            </a:r>
            <a:r>
              <a:rPr lang="en-GB" b="1" baseline="0" dirty="0" err="1" smtClean="0"/>
              <a:t>a_dict.keys</a:t>
            </a:r>
            <a:r>
              <a:rPr lang="en-GB" b="1" baseline="0" dirty="0" smtClean="0"/>
              <a:t>()</a:t>
            </a:r>
            <a:r>
              <a:rPr lang="en-GB" b="0" baseline="0" dirty="0" smtClean="0"/>
              <a:t> to inform the user of the available choices.</a:t>
            </a:r>
          </a:p>
          <a:p>
            <a:endParaRPr lang="en-GB" b="0" baseline="0" dirty="0" smtClean="0"/>
          </a:p>
          <a:p>
            <a:r>
              <a:rPr lang="en-GB" b="0" baseline="0" dirty="0" smtClean="0"/>
              <a:t>Our final </a:t>
            </a:r>
            <a:r>
              <a:rPr lang="en-GB" b="1" baseline="0" dirty="0" smtClean="0"/>
              <a:t>else</a:t>
            </a:r>
            <a:r>
              <a:rPr lang="en-GB" b="0" baseline="0" dirty="0" smtClean="0"/>
              <a:t> condition completes our program and exits gracefully with a message.</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160</a:t>
            </a:fld>
            <a:endParaRPr lang="en-GB" dirty="0"/>
          </a:p>
        </p:txBody>
      </p:sp>
    </p:spTree>
    <p:extLst>
      <p:ext uri="{BB962C8B-B14F-4D97-AF65-F5344CB8AC3E}">
        <p14:creationId xmlns:p14="http://schemas.microsoft.com/office/powerpoint/2010/main" val="83450204"/>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161</a:t>
            </a:fld>
            <a:endParaRPr lang="en-GB" dirty="0"/>
          </a:p>
        </p:txBody>
      </p:sp>
    </p:spTree>
    <p:extLst>
      <p:ext uri="{BB962C8B-B14F-4D97-AF65-F5344CB8AC3E}">
        <p14:creationId xmlns:p14="http://schemas.microsoft.com/office/powerpoint/2010/main" val="3842430298"/>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Inevitably, our</a:t>
            </a:r>
            <a:r>
              <a:rPr lang="en-GB" baseline="0" dirty="0" smtClean="0"/>
              <a:t> programs will encounter errors. In fact, as Python programmers we are encouraged to expect errors and program accordingly. So how do we prevent our programs from exiting – crashing - when errors occur?</a:t>
            </a:r>
          </a:p>
          <a:p>
            <a:endParaRPr lang="en-GB" baseline="0" dirty="0" smtClean="0"/>
          </a:p>
          <a:p>
            <a:r>
              <a:rPr lang="en-GB" baseline="0" dirty="0" smtClean="0"/>
              <a:t>When the running code causes an error, a type of object called an Error is constructed. Errors come in various types, depending upon the cause, and they will percolate up through the execution stack until they are </a:t>
            </a:r>
            <a:r>
              <a:rPr lang="en-GB" i="1" baseline="0" dirty="0" smtClean="0"/>
              <a:t>handled.</a:t>
            </a:r>
            <a:r>
              <a:rPr lang="en-GB" baseline="0" dirty="0" smtClean="0"/>
              <a:t> If unhandled, the error – or </a:t>
            </a:r>
            <a:r>
              <a:rPr lang="en-GB" i="1" baseline="0" dirty="0" smtClean="0"/>
              <a:t>exception</a:t>
            </a:r>
            <a:r>
              <a:rPr lang="en-GB" i="0" baseline="0" dirty="0" smtClean="0"/>
              <a:t> – will cause the program to halt.</a:t>
            </a:r>
          </a:p>
          <a:p>
            <a:endParaRPr lang="en-GB" i="0" baseline="0" dirty="0" smtClean="0"/>
          </a:p>
          <a:p>
            <a:r>
              <a:rPr lang="en-GB" i="0" baseline="0" dirty="0" smtClean="0"/>
              <a:t>In common with other languages, Python provides a means to tell the interpreter or compiler that a block of code </a:t>
            </a:r>
            <a:r>
              <a:rPr lang="en-GB" i="1" baseline="0" dirty="0" smtClean="0"/>
              <a:t>may</a:t>
            </a:r>
            <a:r>
              <a:rPr lang="en-GB" i="0" baseline="0" dirty="0" smtClean="0"/>
              <a:t> cause an exception, and what to do when they occur. We use the </a:t>
            </a:r>
            <a:r>
              <a:rPr lang="en-GB" b="1" i="0" baseline="0" dirty="0" smtClean="0"/>
              <a:t>try</a:t>
            </a:r>
            <a:r>
              <a:rPr lang="en-GB" b="0" i="0" baseline="0" dirty="0" smtClean="0"/>
              <a:t> keyword to declare that we are beginning a block of code that might cause an exception. The block ends when the first </a:t>
            </a:r>
            <a:r>
              <a:rPr lang="en-GB" b="1" i="0" baseline="0" dirty="0" smtClean="0"/>
              <a:t>except</a:t>
            </a:r>
            <a:r>
              <a:rPr lang="en-GB" b="0" i="0" baseline="0" dirty="0" smtClean="0"/>
              <a:t> keyword is reached. We must tell the interpreter what kind of error we expect to occur here; it is possible to use the catch-all </a:t>
            </a:r>
            <a:r>
              <a:rPr lang="en-GB" b="1" i="0" baseline="0" dirty="0" err="1" smtClean="0"/>
              <a:t>BaseException</a:t>
            </a:r>
            <a:r>
              <a:rPr lang="en-GB" b="1" i="0" baseline="0" dirty="0" smtClean="0"/>
              <a:t>,</a:t>
            </a:r>
            <a:r>
              <a:rPr lang="en-GB" b="0" i="0" baseline="0" dirty="0" smtClean="0"/>
              <a:t> which is the superclass of all Python exceptions but it is inadvisable as we should wish to provide different exception handling depending upon the type of error that is received.</a:t>
            </a:r>
          </a:p>
          <a:p>
            <a:r>
              <a:rPr lang="en-GB" b="0" i="0" baseline="0" dirty="0" smtClean="0"/>
              <a:t>We may specify as many </a:t>
            </a:r>
            <a:r>
              <a:rPr lang="en-GB" b="1" i="0" baseline="0" dirty="0" smtClean="0"/>
              <a:t>except</a:t>
            </a:r>
            <a:r>
              <a:rPr lang="en-GB" b="0" i="0" baseline="0" dirty="0" smtClean="0"/>
              <a:t> blocks as we wish. Each block should contain code to execute when the block is reached. </a:t>
            </a:r>
          </a:p>
          <a:p>
            <a:r>
              <a:rPr lang="en-GB" b="0" i="0" baseline="0" dirty="0" smtClean="0"/>
              <a:t>The </a:t>
            </a:r>
            <a:r>
              <a:rPr lang="en-GB" b="1" i="0" baseline="0" dirty="0" smtClean="0"/>
              <a:t>try</a:t>
            </a:r>
            <a:r>
              <a:rPr lang="en-GB" b="0" i="0" baseline="0" dirty="0" smtClean="0"/>
              <a:t> statement can end with the final </a:t>
            </a:r>
            <a:r>
              <a:rPr lang="en-GB" b="1" i="0" baseline="0" dirty="0" smtClean="0"/>
              <a:t>except </a:t>
            </a:r>
            <a:r>
              <a:rPr lang="en-GB" b="0" i="0" baseline="0" dirty="0" smtClean="0"/>
              <a:t>block, however in some cases it is desirable to provide a block of code that is always executed, whether any </a:t>
            </a:r>
            <a:r>
              <a:rPr lang="en-GB" b="1" i="0" baseline="0" dirty="0" smtClean="0"/>
              <a:t>except</a:t>
            </a:r>
            <a:r>
              <a:rPr lang="en-GB" b="0" i="0" baseline="0" dirty="0" smtClean="0"/>
              <a:t> blocks are hit or not. In this case, we can use the </a:t>
            </a:r>
            <a:r>
              <a:rPr lang="en-GB" b="1" i="0" baseline="0" dirty="0" smtClean="0"/>
              <a:t>finally</a:t>
            </a:r>
            <a:r>
              <a:rPr lang="en-GB" b="0" i="0" baseline="0" dirty="0" smtClean="0"/>
              <a:t> keyword to declare our code.</a:t>
            </a:r>
          </a:p>
          <a:p>
            <a:endParaRPr lang="en-GB" b="0"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162</a:t>
            </a:fld>
            <a:endParaRPr lang="en-GB" dirty="0"/>
          </a:p>
        </p:txBody>
      </p:sp>
    </p:spTree>
    <p:extLst>
      <p:ext uri="{BB962C8B-B14F-4D97-AF65-F5344CB8AC3E}">
        <p14:creationId xmlns:p14="http://schemas.microsoft.com/office/powerpoint/2010/main" val="2653874022"/>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attempt to open a non-existent file using the </a:t>
            </a:r>
            <a:r>
              <a:rPr lang="en-GB" b="1" dirty="0" err="1" smtClean="0"/>
              <a:t>io</a:t>
            </a:r>
            <a:r>
              <a:rPr lang="en-GB" b="0" dirty="0" smtClean="0"/>
              <a:t> module. Without the </a:t>
            </a:r>
            <a:r>
              <a:rPr lang="en-GB" b="1" dirty="0" err="1" smtClean="0"/>
              <a:t>try..except..finally</a:t>
            </a:r>
            <a:r>
              <a:rPr lang="en-GB" b="0" baseline="0" dirty="0" smtClean="0"/>
              <a:t> blocks, our program would present an </a:t>
            </a:r>
            <a:r>
              <a:rPr lang="en-GB" b="1" baseline="0" dirty="0" err="1" smtClean="0"/>
              <a:t>IOError</a:t>
            </a:r>
            <a:r>
              <a:rPr lang="en-GB" b="0" baseline="0" dirty="0" smtClean="0"/>
              <a:t> and halt. Since we have declared that we expect this error to occur, the program will print an error message, and then go on to open and print the contents of a file that does exist. </a:t>
            </a:r>
          </a:p>
        </p:txBody>
      </p:sp>
      <p:sp>
        <p:nvSpPr>
          <p:cNvPr id="4" name="Slide Number Placeholder 3"/>
          <p:cNvSpPr>
            <a:spLocks noGrp="1"/>
          </p:cNvSpPr>
          <p:nvPr>
            <p:ph type="sldNum" sz="quarter" idx="10"/>
          </p:nvPr>
        </p:nvSpPr>
        <p:spPr/>
        <p:txBody>
          <a:bodyPr/>
          <a:lstStyle/>
          <a:p>
            <a:fld id="{D2FD33D1-5F8B-45B7-9940-CBFFF9C06F51}" type="slidenum">
              <a:rPr lang="en-GB" smtClean="0"/>
              <a:t>163</a:t>
            </a:fld>
            <a:endParaRPr lang="en-GB" dirty="0"/>
          </a:p>
        </p:txBody>
      </p:sp>
    </p:spTree>
    <p:extLst>
      <p:ext uri="{BB962C8B-B14F-4D97-AF65-F5344CB8AC3E}">
        <p14:creationId xmlns:p14="http://schemas.microsoft.com/office/powerpoint/2010/main" val="449562519"/>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164</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this exercise,</a:t>
            </a:r>
            <a:r>
              <a:rPr lang="en-GB" baseline="0" dirty="0" smtClean="0"/>
              <a:t> instead of correcting the bugs we simply wrap the affected code in a </a:t>
            </a:r>
            <a:r>
              <a:rPr lang="en-GB" b="1" baseline="0" dirty="0" err="1" smtClean="0"/>
              <a:t>try..except</a:t>
            </a:r>
            <a:r>
              <a:rPr lang="en-GB" b="0" baseline="0" dirty="0" smtClean="0"/>
              <a:t> block. This means that entering an incorrect key will generate an error message, and attempting to add string values to an integer will no longer halt execution.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166</a:t>
            </a:fld>
            <a:endParaRPr lang="en-GB" dirty="0"/>
          </a:p>
        </p:txBody>
      </p:sp>
    </p:spTree>
    <p:extLst>
      <p:ext uri="{BB962C8B-B14F-4D97-AF65-F5344CB8AC3E}">
        <p14:creationId xmlns:p14="http://schemas.microsoft.com/office/powerpoint/2010/main" val="132767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Python Interactive Interpreter</a:t>
            </a:r>
          </a:p>
          <a:p>
            <a:endParaRPr lang="en-GB" dirty="0" smtClean="0"/>
          </a:p>
          <a:p>
            <a:r>
              <a:rPr lang="en-GB" dirty="0" smtClean="0"/>
              <a:t>One of the convenient</a:t>
            </a:r>
            <a:r>
              <a:rPr lang="en-GB" baseline="0" dirty="0" smtClean="0"/>
              <a:t> facilities of Python is its Interactive Interpreter. When we run this, it supplies us with a command line where we can enter lines of code. They will be evaluated directly by the interpreter and executed. </a:t>
            </a:r>
          </a:p>
          <a:p>
            <a:endParaRPr lang="en-GB" baseline="0" dirty="0" smtClean="0"/>
          </a:p>
          <a:p>
            <a:r>
              <a:rPr lang="en-GB" baseline="0" dirty="0" smtClean="0"/>
              <a:t>Much like a regular command line, we can access our command history via the up and down arrow keys</a:t>
            </a:r>
            <a:r>
              <a:rPr lang="en-GB" baseline="0" dirty="0" smtClean="0"/>
              <a:t>.</a:t>
            </a:r>
          </a:p>
          <a:p>
            <a:endParaRPr lang="en-GB" baseline="0" dirty="0" smtClean="0"/>
          </a:p>
          <a:p>
            <a:r>
              <a:rPr lang="en-GB" baseline="0" dirty="0" smtClean="0"/>
              <a:t>Words we enter are treated as commands, unless they are enclosed in quotes (“”). Words inside quotes – “hello world” – are treated as human language and not programming instructions.</a:t>
            </a:r>
            <a:endParaRPr lang="en-GB" baseline="0" dirty="0" smtClean="0"/>
          </a:p>
          <a:p>
            <a:endParaRPr lang="en-GB" dirty="0" smtClean="0"/>
          </a:p>
          <a:p>
            <a:r>
              <a:rPr lang="en-GB" b="1" dirty="0" smtClean="0"/>
              <a:t>Python Interpreter</a:t>
            </a:r>
          </a:p>
          <a:p>
            <a:endParaRPr lang="en-GB" dirty="0" smtClean="0"/>
          </a:p>
          <a:p>
            <a:r>
              <a:rPr lang="en-GB" dirty="0" smtClean="0"/>
              <a:t>We can also</a:t>
            </a:r>
            <a:r>
              <a:rPr lang="en-GB" baseline="0" dirty="0" smtClean="0"/>
              <a:t> enter our Python commands into a saved text file. We can then supply the filename as an argument to the python command and the interpreter will execute the code in the file.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a:t>
            </a:fld>
            <a:endParaRPr lang="en-GB" dirty="0"/>
          </a:p>
        </p:txBody>
      </p:sp>
    </p:spTree>
    <p:extLst>
      <p:ext uri="{BB962C8B-B14F-4D97-AF65-F5344CB8AC3E}">
        <p14:creationId xmlns:p14="http://schemas.microsoft.com/office/powerpoint/2010/main" val="395126553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167</a:t>
            </a:fld>
            <a:endParaRPr lang="en-GB" dirty="0"/>
          </a:p>
        </p:txBody>
      </p:sp>
    </p:spTree>
    <p:extLst>
      <p:ext uri="{BB962C8B-B14F-4D97-AF65-F5344CB8AC3E}">
        <p14:creationId xmlns:p14="http://schemas.microsoft.com/office/powerpoint/2010/main" val="1924247988"/>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Threads</a:t>
            </a:r>
            <a:endParaRPr lang="en-GB" b="0" dirty="0" smtClean="0"/>
          </a:p>
          <a:p>
            <a:endParaRPr lang="en-GB" b="0" dirty="0" smtClean="0"/>
          </a:p>
          <a:p>
            <a:r>
              <a:rPr lang="en-GB" b="0" dirty="0" smtClean="0"/>
              <a:t>So far all</a:t>
            </a:r>
            <a:r>
              <a:rPr lang="en-GB" b="0" baseline="0" dirty="0" smtClean="0"/>
              <a:t> the programs have been single task entities. We design them with a single specific function in mind, which they perform when we invoke them, and they stop. Our processor is a very powerful tool, though, capable of handling many tasks simultaneously. How do we take advantage of this?</a:t>
            </a:r>
          </a:p>
          <a:p>
            <a:endParaRPr lang="en-GB" b="0" baseline="0" dirty="0" smtClean="0"/>
          </a:p>
          <a:p>
            <a:r>
              <a:rPr lang="en-GB" b="0" baseline="0" dirty="0" smtClean="0"/>
              <a:t>When we invoke our linear program, it starts an execution context we call a </a:t>
            </a:r>
            <a:r>
              <a:rPr lang="en-GB" b="0" i="1" baseline="0" dirty="0" smtClean="0"/>
              <a:t>main thread</a:t>
            </a:r>
            <a:r>
              <a:rPr lang="en-GB" b="1" i="1" baseline="0" dirty="0" smtClean="0"/>
              <a:t>.</a:t>
            </a:r>
            <a:r>
              <a:rPr lang="en-GB" b="0" i="0" baseline="0" dirty="0" smtClean="0"/>
              <a:t> A </a:t>
            </a:r>
            <a:r>
              <a:rPr lang="en-GB" b="0" i="1" baseline="0" dirty="0" smtClean="0"/>
              <a:t>thread</a:t>
            </a:r>
            <a:r>
              <a:rPr lang="en-GB" b="0" i="0" baseline="0" dirty="0" smtClean="0"/>
              <a:t> is an execution context capable of performing an activity or series of tasks. The main thread may delegate tasks to child threads that run in parallel to the main thread, performing their operations without preventing the main thread from continuing.</a:t>
            </a:r>
          </a:p>
          <a:p>
            <a:r>
              <a:rPr lang="en-GB" b="0" i="0" baseline="0" dirty="0" smtClean="0"/>
              <a:t>Threads have many uses, and can interact with each other and the main thread in several different ways. We may wish to prevent certain other threads from running until a key task has completed, in which case we can choose to make our thread blocking, or we may choose to issue a signal or event that other threads can listen for. We may also wish to query other threads to find out if they’ve completed or stalled, so that we can act accordingly and clean up any threads that require our attention.</a:t>
            </a:r>
          </a:p>
          <a:p>
            <a:endParaRPr lang="en-GB" b="0"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168</a:t>
            </a:fld>
            <a:endParaRPr lang="en-GB" dirty="0"/>
          </a:p>
        </p:txBody>
      </p:sp>
    </p:spTree>
    <p:extLst>
      <p:ext uri="{BB962C8B-B14F-4D97-AF65-F5344CB8AC3E}">
        <p14:creationId xmlns:p14="http://schemas.microsoft.com/office/powerpoint/2010/main" val="2712700973"/>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create a new thread, we must first define a function that</a:t>
            </a:r>
            <a:r>
              <a:rPr lang="en-GB" baseline="0" dirty="0" smtClean="0"/>
              <a:t> will supply the thread activity. The thread we create will run until our function halts or returns. If we wish to supply arguments to our function, we may do so by creating a tuple containing the arguments and passing that as an argument to the thread constructor.</a:t>
            </a:r>
          </a:p>
          <a:p>
            <a:endParaRPr lang="en-GB" baseline="0" dirty="0" smtClean="0"/>
          </a:p>
          <a:p>
            <a:r>
              <a:rPr lang="en-GB" baseline="0" dirty="0" smtClean="0"/>
              <a:t>In return, we will receive a thread identifier. We should ideally use this to instantiate a variable so that we may operate on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169</a:t>
            </a:fld>
            <a:endParaRPr lang="en-GB" dirty="0"/>
          </a:p>
        </p:txBody>
      </p:sp>
    </p:spTree>
    <p:extLst>
      <p:ext uri="{BB962C8B-B14F-4D97-AF65-F5344CB8AC3E}">
        <p14:creationId xmlns:p14="http://schemas.microsoft.com/office/powerpoint/2010/main" val="165379183"/>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wish to make our current thread wait for another</a:t>
            </a:r>
            <a:r>
              <a:rPr lang="en-GB" baseline="0" dirty="0" smtClean="0"/>
              <a:t> thread to complete – for example, it may be supplying data to our current thread - we can simply use the </a:t>
            </a:r>
            <a:r>
              <a:rPr lang="en-GB" b="1" baseline="0" dirty="0" err="1" smtClean="0"/>
              <a:t>Thread.join</a:t>
            </a:r>
            <a:r>
              <a:rPr lang="en-GB" b="1" baseline="0" dirty="0" smtClean="0"/>
              <a:t>()</a:t>
            </a:r>
            <a:r>
              <a:rPr lang="en-GB" b="0" baseline="0" dirty="0" smtClean="0"/>
              <a:t> method provided we have a reference to the target thread. We can specify a period to wait in seconds, and we can have as many threads joining our target as we wish.</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170</a:t>
            </a:fld>
            <a:endParaRPr lang="en-GB" dirty="0"/>
          </a:p>
        </p:txBody>
      </p:sp>
    </p:spTree>
    <p:extLst>
      <p:ext uri="{BB962C8B-B14F-4D97-AF65-F5344CB8AC3E}">
        <p14:creationId xmlns:p14="http://schemas.microsoft.com/office/powerpoint/2010/main" val="3230500025"/>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may be occasions where we</a:t>
            </a:r>
            <a:r>
              <a:rPr lang="en-GB" baseline="0" dirty="0" smtClean="0"/>
              <a:t> wish to have multiple threads interacting with a single thread. The producer-supplier pattern is an excellent example of this. One thread constructs objects such as unique identifiers and places them into a stack. An unspecified number of consumer threads wish to receive identifiers from the producer, but they cannot all connect at the same time or there may be duplication of identifiers as two or more threads read the same item off the stack at the same time. Here, we allow consumer threads to </a:t>
            </a:r>
            <a:r>
              <a:rPr lang="en-GB" i="1" baseline="0" dirty="0" smtClean="0"/>
              <a:t>lock</a:t>
            </a:r>
            <a:r>
              <a:rPr lang="en-GB" i="0" baseline="0" dirty="0" smtClean="0"/>
              <a:t> the producer while they read from or otherwise interact with it. Any other threads seeking to use the producer receive a signal that it is locked and they must wait to access it. Our original locking consumer thread then completes its activity, unlocks the producer and operations continue.</a:t>
            </a:r>
          </a:p>
          <a:p>
            <a:endParaRPr lang="en-GB" i="0" baseline="0" dirty="0" smtClean="0"/>
          </a:p>
          <a:p>
            <a:r>
              <a:rPr lang="en-GB" dirty="0" smtClean="0"/>
              <a:t>Python provides us with a </a:t>
            </a:r>
            <a:r>
              <a:rPr lang="en-GB" b="1" dirty="0" smtClean="0"/>
              <a:t>Lock</a:t>
            </a:r>
            <a:r>
              <a:rPr lang="en-GB" b="0" dirty="0" smtClean="0"/>
              <a:t> object for use in our threads; we can also</a:t>
            </a:r>
            <a:r>
              <a:rPr lang="en-GB" b="0" baseline="0" dirty="0" smtClean="0"/>
              <a:t> choose a </a:t>
            </a:r>
            <a:r>
              <a:rPr lang="en-GB" b="1" baseline="0" dirty="0" smtClean="0"/>
              <a:t>Semaphore</a:t>
            </a:r>
            <a:r>
              <a:rPr lang="en-GB" b="0" baseline="0" dirty="0" smtClean="0"/>
              <a:t> object if we wish to lock with some degree of concurrency. The </a:t>
            </a:r>
            <a:r>
              <a:rPr lang="en-GB" b="1" baseline="0" dirty="0" smtClean="0"/>
              <a:t>Semaphore</a:t>
            </a:r>
            <a:r>
              <a:rPr lang="en-GB" b="0" baseline="0" dirty="0" smtClean="0"/>
              <a:t> takes a counter value which specifies the maximum number of concurrent locks on a thread. Whenever a thread tries to </a:t>
            </a:r>
            <a:r>
              <a:rPr lang="en-GB" b="1" baseline="0" dirty="0" smtClean="0"/>
              <a:t>acquire()</a:t>
            </a:r>
            <a:r>
              <a:rPr lang="en-GB" b="0" baseline="0" dirty="0" smtClean="0"/>
              <a:t> a lock, an internal counter is incremented, up to the specified maximum. When the maximum is reached, subsequent attempts to acquire a lock will be blocked.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171</a:t>
            </a:fld>
            <a:endParaRPr lang="en-GB" dirty="0"/>
          </a:p>
        </p:txBody>
      </p:sp>
    </p:spTree>
    <p:extLst>
      <p:ext uri="{BB962C8B-B14F-4D97-AF65-F5344CB8AC3E}">
        <p14:creationId xmlns:p14="http://schemas.microsoft.com/office/powerpoint/2010/main" val="2492275987"/>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Far more useful is the ability</a:t>
            </a:r>
            <a:r>
              <a:rPr lang="en-GB" baseline="0" dirty="0" smtClean="0"/>
              <a:t> to tell a thread to signal another thread when it is ready. In Python, we can construct an </a:t>
            </a:r>
            <a:r>
              <a:rPr lang="en-GB" b="1" baseline="0" dirty="0" smtClean="0"/>
              <a:t>Event</a:t>
            </a:r>
            <a:r>
              <a:rPr lang="en-GB" b="0" baseline="0" dirty="0" smtClean="0"/>
              <a:t> object. This allows us to perform other operations while waiting for the target thread to signal us once it is complete. We can have many different threads listening for the same thread event.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172</a:t>
            </a:fld>
            <a:endParaRPr lang="en-GB" dirty="0"/>
          </a:p>
        </p:txBody>
      </p:sp>
    </p:spTree>
    <p:extLst>
      <p:ext uri="{BB962C8B-B14F-4D97-AF65-F5344CB8AC3E}">
        <p14:creationId xmlns:p14="http://schemas.microsoft.com/office/powerpoint/2010/main" val="704721290"/>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 most common uses for threading is to create recurring processes or processes that are deferred for or until a specific</a:t>
            </a:r>
            <a:r>
              <a:rPr lang="en-GB" baseline="0" dirty="0" smtClean="0"/>
              <a:t> time. We could write our own thread to do this, however the Python </a:t>
            </a:r>
            <a:r>
              <a:rPr lang="en-GB" b="1" baseline="0" dirty="0" smtClean="0"/>
              <a:t>threading</a:t>
            </a:r>
            <a:r>
              <a:rPr lang="en-GB" b="0" baseline="0" dirty="0" smtClean="0"/>
              <a:t> module (and corresponding libraries in many other languages) provides the means for us to do this already via the </a:t>
            </a:r>
            <a:r>
              <a:rPr lang="en-GB" b="1" baseline="0" dirty="0" smtClean="0"/>
              <a:t>Timer</a:t>
            </a:r>
            <a:r>
              <a:rPr lang="en-GB" b="0" baseline="0" dirty="0" smtClean="0"/>
              <a:t> class. This is a specialised type of Thread which takes an interval in seconds in addition to the function and arguments tuple. If we wish to make a recurring timed task, we can call the function again once it has completed and just leave it running.</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173</a:t>
            </a:fld>
            <a:endParaRPr lang="en-GB" dirty="0"/>
          </a:p>
        </p:txBody>
      </p:sp>
    </p:spTree>
    <p:extLst>
      <p:ext uri="{BB962C8B-B14F-4D97-AF65-F5344CB8AC3E}">
        <p14:creationId xmlns:p14="http://schemas.microsoft.com/office/powerpoint/2010/main" val="510260839"/>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Threading is one of the more complex issues we may face</a:t>
            </a:r>
            <a:r>
              <a:rPr lang="en-GB" baseline="0" dirty="0" smtClean="0"/>
              <a:t> as programmers. We should be aware of our imports when using threading, and ensure that our imports are thread-safe before we seek to use them. In general, conscientious authors will provide information about the thread-safety of their modules.</a:t>
            </a:r>
          </a:p>
          <a:p>
            <a:endParaRPr lang="en-GB" baseline="0" dirty="0" smtClean="0"/>
          </a:p>
          <a:p>
            <a:r>
              <a:rPr lang="en-GB" baseline="0" dirty="0" smtClean="0"/>
              <a:t>In addition, debugging any kind of bugs around synchronisation and threading is difficult. It is often hard to get good data even via the IDE debugger as you may find it hard to identify the thread you need to inspect, or perhaps some race condition means the bug has occurred before you’ve even had a chance to inspect it.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174</a:t>
            </a:fld>
            <a:endParaRPr lang="en-GB" dirty="0"/>
          </a:p>
        </p:txBody>
      </p:sp>
    </p:spTree>
    <p:extLst>
      <p:ext uri="{BB962C8B-B14F-4D97-AF65-F5344CB8AC3E}">
        <p14:creationId xmlns:p14="http://schemas.microsoft.com/office/powerpoint/2010/main" val="3719674538"/>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construct a function</a:t>
            </a:r>
            <a:r>
              <a:rPr lang="en-GB" baseline="0" dirty="0" smtClean="0"/>
              <a:t> whose purpose is to wait for 10 seconds before printing a message, then waiting another second before setting an </a:t>
            </a:r>
            <a:r>
              <a:rPr lang="en-GB" b="1" baseline="0" dirty="0" smtClean="0"/>
              <a:t>Event</a:t>
            </a:r>
            <a:r>
              <a:rPr lang="en-GB" baseline="0" dirty="0" smtClean="0"/>
              <a:t> flag to indicate it is complete. We then construct an </a:t>
            </a:r>
            <a:r>
              <a:rPr lang="en-GB" b="1" baseline="0" dirty="0" smtClean="0"/>
              <a:t>Event</a:t>
            </a:r>
            <a:r>
              <a:rPr lang="en-GB" b="0" baseline="0" dirty="0" smtClean="0"/>
              <a:t> object to pass to the function, and then construct a thread, supplying our function and the event in an arguments tuple. We invoke the thread, and then wait for it to signal to us that it is ready. Finally, we print a message and exit the program.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175</a:t>
            </a:fld>
            <a:endParaRPr lang="en-GB" dirty="0"/>
          </a:p>
        </p:txBody>
      </p:sp>
    </p:spTree>
    <p:extLst>
      <p:ext uri="{BB962C8B-B14F-4D97-AF65-F5344CB8AC3E}">
        <p14:creationId xmlns:p14="http://schemas.microsoft.com/office/powerpoint/2010/main" val="3011249350"/>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176</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will start in</a:t>
            </a:r>
            <a:r>
              <a:rPr lang="en-GB" baseline="0" dirty="0" smtClean="0"/>
              <a:t> time-honoured coder fashion with the traditional “Hello World” program. Simply create a text file as directed above and execute the command indicated.</a:t>
            </a:r>
          </a:p>
          <a:p>
            <a:endParaRPr lang="en-GB" baseline="0" dirty="0" smtClean="0"/>
          </a:p>
          <a:p>
            <a:r>
              <a:rPr lang="en-GB" baseline="0" dirty="0" smtClean="0"/>
              <a:t>The </a:t>
            </a:r>
            <a:r>
              <a:rPr lang="en-GB" i="1" baseline="0" dirty="0" smtClean="0"/>
              <a:t>.</a:t>
            </a:r>
            <a:r>
              <a:rPr lang="en-GB" i="1" baseline="0" dirty="0" err="1" smtClean="0"/>
              <a:t>py</a:t>
            </a:r>
            <a:r>
              <a:rPr lang="en-GB" i="0" baseline="0" dirty="0" smtClean="0"/>
              <a:t> extension of the file indicates that it is a Python program and can be run with the Python interpreter.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a:t>
            </a:fld>
            <a:endParaRPr lang="en-GB" dirty="0"/>
          </a:p>
        </p:txBody>
      </p:sp>
    </p:spTree>
    <p:extLst>
      <p:ext uri="{BB962C8B-B14F-4D97-AF65-F5344CB8AC3E}">
        <p14:creationId xmlns:p14="http://schemas.microsoft.com/office/powerpoint/2010/main" val="1763429325"/>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solution, we use a simple</a:t>
            </a:r>
            <a:r>
              <a:rPr lang="en-GB" baseline="0" dirty="0" smtClean="0"/>
              <a:t> counter and </a:t>
            </a:r>
            <a:r>
              <a:rPr lang="en-GB" b="1" baseline="0" dirty="0" smtClean="0"/>
              <a:t>while</a:t>
            </a:r>
            <a:r>
              <a:rPr lang="en-GB" baseline="0" dirty="0" smtClean="0"/>
              <a:t> loop in our thread main function. We could have used a </a:t>
            </a:r>
            <a:r>
              <a:rPr lang="en-GB" b="1" baseline="0" dirty="0" smtClean="0"/>
              <a:t>for</a:t>
            </a:r>
            <a:r>
              <a:rPr lang="en-GB" b="0" baseline="0" dirty="0" smtClean="0"/>
              <a:t> loop and a </a:t>
            </a:r>
            <a:r>
              <a:rPr lang="en-GB" b="1" baseline="0" dirty="0" smtClean="0"/>
              <a:t>range</a:t>
            </a:r>
            <a:r>
              <a:rPr lang="en-GB" b="0" baseline="0" dirty="0" smtClean="0"/>
              <a:t> instead. To create multiple threads, we just pass the function into </a:t>
            </a:r>
            <a:r>
              <a:rPr lang="en-GB" b="1" baseline="0" dirty="0" err="1" smtClean="0"/>
              <a:t>threading.Thread</a:t>
            </a:r>
            <a:r>
              <a:rPr lang="en-GB" b="0" baseline="0" dirty="0" smtClean="0"/>
              <a:t> again, with differing values for the interval argument. We use another </a:t>
            </a:r>
            <a:r>
              <a:rPr lang="en-GB" b="1" baseline="0" dirty="0" smtClean="0"/>
              <a:t>while</a:t>
            </a:r>
            <a:r>
              <a:rPr lang="en-GB" b="0" baseline="0" dirty="0" smtClean="0"/>
              <a:t> loop to make sure that our program runs until both threads have completed; the </a:t>
            </a:r>
            <a:r>
              <a:rPr lang="en-GB" b="1" baseline="0" dirty="0" err="1" smtClean="0"/>
              <a:t>Thread.isAlive</a:t>
            </a:r>
            <a:r>
              <a:rPr lang="en-GB" b="1" baseline="0" dirty="0" smtClean="0"/>
              <a:t>()</a:t>
            </a:r>
            <a:r>
              <a:rPr lang="en-GB" b="0" baseline="0" dirty="0" smtClean="0"/>
              <a:t> method will return False once the thread is done.</a:t>
            </a:r>
          </a:p>
        </p:txBody>
      </p:sp>
      <p:sp>
        <p:nvSpPr>
          <p:cNvPr id="4" name="Slide Number Placeholder 3"/>
          <p:cNvSpPr>
            <a:spLocks noGrp="1"/>
          </p:cNvSpPr>
          <p:nvPr>
            <p:ph type="sldNum" sz="quarter" idx="10"/>
          </p:nvPr>
        </p:nvSpPr>
        <p:spPr/>
        <p:txBody>
          <a:bodyPr/>
          <a:lstStyle/>
          <a:p>
            <a:fld id="{D2FD33D1-5F8B-45B7-9940-CBFFF9C06F51}" type="slidenum">
              <a:rPr lang="en-GB" smtClean="0"/>
              <a:t>178</a:t>
            </a:fld>
            <a:endParaRPr lang="en-GB" dirty="0"/>
          </a:p>
        </p:txBody>
      </p:sp>
    </p:spTree>
    <p:extLst>
      <p:ext uri="{BB962C8B-B14F-4D97-AF65-F5344CB8AC3E}">
        <p14:creationId xmlns:p14="http://schemas.microsoft.com/office/powerpoint/2010/main" val="4197179140"/>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179</a:t>
            </a:fld>
            <a:endParaRPr lang="en-GB" dirty="0"/>
          </a:p>
        </p:txBody>
      </p:sp>
    </p:spTree>
    <p:extLst>
      <p:ext uri="{BB962C8B-B14F-4D97-AF65-F5344CB8AC3E}">
        <p14:creationId xmlns:p14="http://schemas.microsoft.com/office/powerpoint/2010/main" val="2048349532"/>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Cryptography</a:t>
            </a:r>
          </a:p>
          <a:p>
            <a:endParaRPr lang="en-GB" b="1" dirty="0" smtClean="0"/>
          </a:p>
          <a:p>
            <a:r>
              <a:rPr lang="en-GB" b="0" dirty="0" smtClean="0"/>
              <a:t>Often we will need</a:t>
            </a:r>
            <a:r>
              <a:rPr lang="en-GB" b="0" baseline="0" dirty="0" smtClean="0"/>
              <a:t> to provide security to our application. Many languages provide cryptographic libraries to help us secure data such as user passwords or to encrypt data passed between services. In Python, we can use the </a:t>
            </a:r>
            <a:r>
              <a:rPr lang="en-GB" b="1" baseline="0" dirty="0" err="1" smtClean="0"/>
              <a:t>hashlib</a:t>
            </a:r>
            <a:r>
              <a:rPr lang="en-GB" b="0" baseline="0" dirty="0" smtClean="0"/>
              <a:t> library if we only wish to hash data, and the </a:t>
            </a:r>
            <a:r>
              <a:rPr lang="en-GB" b="1" baseline="0" dirty="0" err="1" smtClean="0"/>
              <a:t>PyCrypto</a:t>
            </a:r>
            <a:r>
              <a:rPr lang="en-GB" b="0" baseline="0" dirty="0" smtClean="0"/>
              <a:t> library if we need to provide encryption in addition to hashing.</a:t>
            </a:r>
          </a:p>
          <a:p>
            <a:endParaRPr lang="en-GB" b="0" baseline="0" dirty="0" smtClean="0"/>
          </a:p>
          <a:p>
            <a:r>
              <a:rPr lang="en-GB" b="1" baseline="0" dirty="0" smtClean="0"/>
              <a:t>Hashing</a:t>
            </a:r>
            <a:endParaRPr lang="en-GB" b="0" baseline="0" dirty="0" smtClean="0"/>
          </a:p>
          <a:p>
            <a:endParaRPr lang="en-GB" b="0" baseline="0" dirty="0" smtClean="0"/>
          </a:p>
          <a:p>
            <a:r>
              <a:rPr lang="en-GB" b="0" baseline="0" dirty="0" smtClean="0"/>
              <a:t>Usually we will used hashed values to store sensitive data like passwords. We can store the hashed value of a password, and compare it to the hash of the input. In this way, we can ensure user security via passwords without needing to store the password value in plaintext. We can use various hashing algorithms such as MD5, SHA1, SHA224, SHA256, SHA384 and SHA512, or others depending upon the </a:t>
            </a:r>
            <a:r>
              <a:rPr lang="en-GB" b="0" baseline="0" dirty="0" err="1" smtClean="0"/>
              <a:t>OpenSSL</a:t>
            </a:r>
            <a:r>
              <a:rPr lang="en-GB" b="0" baseline="0" dirty="0" smtClean="0"/>
              <a:t> library Python uses on your platform.</a:t>
            </a:r>
          </a:p>
          <a:p>
            <a:endParaRPr lang="en-GB" b="0" baseline="0" dirty="0" smtClean="0"/>
          </a:p>
          <a:p>
            <a:r>
              <a:rPr lang="en-GB" b="1" baseline="0" dirty="0" smtClean="0"/>
              <a:t>Encryption</a:t>
            </a:r>
            <a:endParaRPr lang="en-GB" b="0" baseline="0" dirty="0" smtClean="0"/>
          </a:p>
          <a:p>
            <a:endParaRPr lang="en-GB" b="0" baseline="0" dirty="0" smtClean="0"/>
          </a:p>
          <a:p>
            <a:r>
              <a:rPr lang="en-GB" b="0" baseline="0" dirty="0" smtClean="0"/>
              <a:t>When we wish to encrypt data for later decryption by a receiving service, we have various algorithms available to us via the </a:t>
            </a:r>
            <a:r>
              <a:rPr lang="en-GB" b="1" baseline="0" dirty="0" err="1" smtClean="0"/>
              <a:t>PyCypto</a:t>
            </a:r>
            <a:r>
              <a:rPr lang="en-GB" b="0" baseline="0" dirty="0" smtClean="0"/>
              <a:t> library.</a:t>
            </a:r>
            <a:endParaRPr lang="en-GB" b="1"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180</a:t>
            </a:fld>
            <a:endParaRPr lang="en-GB" dirty="0"/>
          </a:p>
        </p:txBody>
      </p:sp>
    </p:spTree>
    <p:extLst>
      <p:ext uri="{BB962C8B-B14F-4D97-AF65-F5344CB8AC3E}">
        <p14:creationId xmlns:p14="http://schemas.microsoft.com/office/powerpoint/2010/main" val="3942444765"/>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baseline="0" dirty="0" smtClean="0"/>
              <a:t>When encrypting data we must take care to ensure that both service ends are able to obtain the correct key in a secure manner. Hardcoding the key, for example, greatly increases the chance that the data will be recovered by a malicious user. We can design against this by using techniques such as asymmetric keys to ensure the data is only recoverable by the intended recipient.</a:t>
            </a:r>
          </a:p>
          <a:p>
            <a:endParaRPr lang="en-GB" b="0" baseline="0" dirty="0" smtClean="0"/>
          </a:p>
          <a:p>
            <a:r>
              <a:rPr lang="en-GB" b="0" baseline="0" dirty="0" smtClean="0"/>
              <a:t>You may find that the encryption protocol you have chosen has a minimum length requirement for the key or the plaintext message; in those cases you will need to pad the key or message somehow – for example, by adding space or punctuation characters to the end – in order encrypt the data.</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181</a:t>
            </a:fld>
            <a:endParaRPr lang="en-GB" dirty="0"/>
          </a:p>
        </p:txBody>
      </p:sp>
    </p:spTree>
    <p:extLst>
      <p:ext uri="{BB962C8B-B14F-4D97-AF65-F5344CB8AC3E}">
        <p14:creationId xmlns:p14="http://schemas.microsoft.com/office/powerpoint/2010/main" val="2773322000"/>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this example we perform some simple encryption and decryption using the DES algorithm. </a:t>
            </a:r>
          </a:p>
          <a:p>
            <a:endParaRPr lang="en-GB" baseline="0" dirty="0" smtClean="0"/>
          </a:p>
          <a:p>
            <a:r>
              <a:rPr lang="en-GB" baseline="0" dirty="0" smtClean="0"/>
              <a:t>We begin by importing the required method from the </a:t>
            </a:r>
            <a:r>
              <a:rPr lang="en-GB" baseline="0" dirty="0" err="1" smtClean="0"/>
              <a:t>PyCrypto</a:t>
            </a:r>
            <a:r>
              <a:rPr lang="en-GB" baseline="0" dirty="0" smtClean="0"/>
              <a:t> library, and then go on to create a key value and a message. Both values much be a multiple of 8 characters in length to satisfy the requirements of the DES algorithm.</a:t>
            </a:r>
          </a:p>
          <a:p>
            <a:endParaRPr lang="en-GB" baseline="0" dirty="0" smtClean="0"/>
          </a:p>
          <a:p>
            <a:r>
              <a:rPr lang="en-GB" baseline="0" dirty="0" smtClean="0"/>
              <a:t>We then create a new DES object by providing the key and the chaining mode; the default for DES is ECB (Electronic Code Book) – we have provided it here for illustration purposes. We can then encrypt our message by simply passing it to the </a:t>
            </a:r>
            <a:r>
              <a:rPr lang="en-GB" b="1" baseline="0" dirty="0" smtClean="0"/>
              <a:t>encrypt()</a:t>
            </a:r>
            <a:r>
              <a:rPr lang="en-GB" b="0" baseline="0" dirty="0" smtClean="0"/>
              <a:t> method of the DES object and storing the resultant string, which we output.</a:t>
            </a:r>
          </a:p>
          <a:p>
            <a:endParaRPr lang="en-GB" b="0" baseline="0" dirty="0" smtClean="0"/>
          </a:p>
          <a:p>
            <a:r>
              <a:rPr lang="en-GB" b="0" baseline="0" dirty="0" smtClean="0"/>
              <a:t>The program then decrypts the string once more (using </a:t>
            </a:r>
            <a:r>
              <a:rPr lang="en-GB" b="1" baseline="0" dirty="0" smtClean="0"/>
              <a:t>decrypt()</a:t>
            </a:r>
            <a:r>
              <a:rPr lang="en-GB" b="0" baseline="0" dirty="0" smtClean="0"/>
              <a:t>) and outputs the resultant </a:t>
            </a:r>
            <a:r>
              <a:rPr lang="en-GB" b="0" baseline="0" dirty="0" err="1" smtClean="0"/>
              <a:t>cleartext</a:t>
            </a:r>
            <a:r>
              <a:rPr lang="en-GB" b="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182</a:t>
            </a:fld>
            <a:endParaRPr lang="en-GB" dirty="0"/>
          </a:p>
        </p:txBody>
      </p:sp>
    </p:spTree>
    <p:extLst>
      <p:ext uri="{BB962C8B-B14F-4D97-AF65-F5344CB8AC3E}">
        <p14:creationId xmlns:p14="http://schemas.microsoft.com/office/powerpoint/2010/main" val="1497747437"/>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Basic Solution</a:t>
            </a:r>
          </a:p>
          <a:p>
            <a:endParaRPr lang="en-GB" dirty="0" smtClean="0"/>
          </a:p>
          <a:p>
            <a:r>
              <a:rPr lang="en-GB" dirty="0" smtClean="0"/>
              <a:t>In our basic solution, we use </a:t>
            </a:r>
            <a:r>
              <a:rPr lang="en-GB" b="1" dirty="0" err="1" smtClean="0"/>
              <a:t>raw_input</a:t>
            </a:r>
            <a:r>
              <a:rPr lang="en-GB" b="1" dirty="0" smtClean="0"/>
              <a:t>()</a:t>
            </a:r>
            <a:r>
              <a:rPr lang="en-GB" b="0" dirty="0" smtClean="0"/>
              <a:t> to capture</a:t>
            </a:r>
            <a:r>
              <a:rPr lang="en-GB" b="0" baseline="0" dirty="0" smtClean="0"/>
              <a:t> our key and message strings. We then create a Blowfish cypher object from the </a:t>
            </a:r>
            <a:r>
              <a:rPr lang="en-GB" b="0" baseline="0" dirty="0" err="1" smtClean="0"/>
              <a:t>PyCrypto</a:t>
            </a:r>
            <a:r>
              <a:rPr lang="en-GB" b="0" baseline="0" dirty="0" smtClean="0"/>
              <a:t> library. We determine the length of the message using the modulo operator to see if it meets our minimum length requirements; if not, we pad it with ‘X’ characters until it does. We then output then encrypted message, and finally decrypt the message once more and output it again.</a:t>
            </a:r>
          </a:p>
          <a:p>
            <a:endParaRPr lang="en-GB" b="0" baseline="0" dirty="0" smtClean="0"/>
          </a:p>
          <a:p>
            <a:r>
              <a:rPr lang="en-GB" b="1" baseline="0" dirty="0" smtClean="0"/>
              <a:t>Advanced Solution</a:t>
            </a:r>
            <a:endParaRPr lang="en-GB" b="0" baseline="0" dirty="0" smtClean="0"/>
          </a:p>
          <a:p>
            <a:endParaRPr lang="en-GB" b="0" baseline="0" dirty="0" smtClean="0"/>
          </a:p>
          <a:p>
            <a:r>
              <a:rPr lang="en-GB" b="0" baseline="0" dirty="0" smtClean="0"/>
              <a:t>We begin by defining a simple menu function, which presents a message to the user and returns their choice to the calling code as an integer. We use this choice to drive a </a:t>
            </a:r>
            <a:r>
              <a:rPr lang="en-GB" b="1" baseline="0" dirty="0" smtClean="0"/>
              <a:t>while </a:t>
            </a:r>
            <a:r>
              <a:rPr lang="en-GB" b="0" baseline="0" dirty="0" smtClean="0"/>
              <a:t>loop. This allows us keep looping until a specific value is chosen.</a:t>
            </a:r>
          </a:p>
          <a:p>
            <a:r>
              <a:rPr lang="en-GB" b="0" baseline="0" dirty="0" smtClean="0"/>
              <a:t>We have chosen to allow our user to either encrypt a message and save it to disk, or to load an encrypted message from disk and display the </a:t>
            </a:r>
            <a:r>
              <a:rPr lang="en-GB" b="0" baseline="0" dirty="0" err="1" smtClean="0"/>
              <a:t>cleartext</a:t>
            </a:r>
            <a:r>
              <a:rPr lang="en-GB" b="0" baseline="0" dirty="0" smtClean="0"/>
              <a:t>. Our encryption process is the same as the one seen in the basic solution, however we have added the choice to write the resultant </a:t>
            </a:r>
            <a:r>
              <a:rPr lang="en-GB" b="0" baseline="0" dirty="0" err="1" smtClean="0"/>
              <a:t>ciphertext</a:t>
            </a:r>
            <a:r>
              <a:rPr lang="en-GB" b="0" baseline="0" dirty="0" smtClean="0"/>
              <a:t> into a text file after prompting the user accordingly.</a:t>
            </a:r>
          </a:p>
          <a:p>
            <a:r>
              <a:rPr lang="en-GB" b="0" baseline="0" dirty="0" smtClean="0"/>
              <a:t>Our decryption process is simply the reverse of our encryption process; we request a filename from the user, followed by a key. We then use the key to decrypt the </a:t>
            </a:r>
            <a:r>
              <a:rPr lang="en-GB" b="0" baseline="0" dirty="0" err="1" smtClean="0"/>
              <a:t>ciphertext</a:t>
            </a:r>
            <a:r>
              <a:rPr lang="en-GB" b="0" baseline="0" dirty="0" smtClean="0"/>
              <a:t> and output the </a:t>
            </a:r>
            <a:r>
              <a:rPr lang="en-GB" b="0" baseline="0" dirty="0" err="1" smtClean="0"/>
              <a:t>cleartext</a:t>
            </a:r>
            <a:r>
              <a:rPr lang="en-GB" b="0" baseline="0" dirty="0" smtClean="0"/>
              <a:t> to the user.</a:t>
            </a:r>
          </a:p>
          <a:p>
            <a:endParaRPr lang="en-GB" b="0" baseline="0" dirty="0" smtClean="0"/>
          </a:p>
          <a:p>
            <a:r>
              <a:rPr lang="en-GB" b="0" baseline="0" dirty="0" smtClean="0"/>
              <a:t>Finally, we prompt the user for a new menu choice, and repeat the </a:t>
            </a:r>
            <a:r>
              <a:rPr lang="en-GB" b="1" baseline="0" dirty="0" smtClean="0"/>
              <a:t>while </a:t>
            </a:r>
            <a:r>
              <a:rPr lang="en-GB" b="0" baseline="0" dirty="0" smtClean="0"/>
              <a:t>loop until the user chooses to exit.</a:t>
            </a:r>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184</a:t>
            </a:fld>
            <a:endParaRPr lang="en-GB" dirty="0"/>
          </a:p>
        </p:txBody>
      </p:sp>
    </p:spTree>
    <p:extLst>
      <p:ext uri="{BB962C8B-B14F-4D97-AF65-F5344CB8AC3E}">
        <p14:creationId xmlns:p14="http://schemas.microsoft.com/office/powerpoint/2010/main" val="2430061331"/>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185</a:t>
            </a:fld>
            <a:endParaRPr lang="en-GB" dirty="0"/>
          </a:p>
        </p:txBody>
      </p:sp>
    </p:spTree>
    <p:extLst>
      <p:ext uri="{BB962C8B-B14F-4D97-AF65-F5344CB8AC3E}">
        <p14:creationId xmlns:p14="http://schemas.microsoft.com/office/powerpoint/2010/main" val="3899031492"/>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Databases</a:t>
            </a:r>
            <a:endParaRPr lang="en-GB" b="0" dirty="0" smtClean="0"/>
          </a:p>
          <a:p>
            <a:endParaRPr lang="en-GB" b="0" dirty="0" smtClean="0"/>
          </a:p>
          <a:p>
            <a:r>
              <a:rPr lang="en-GB" b="0" dirty="0" smtClean="0"/>
              <a:t>When we are writing</a:t>
            </a:r>
            <a:r>
              <a:rPr lang="en-GB" b="0" baseline="0" dirty="0" smtClean="0"/>
              <a:t> simple applications that consume an input and provide an output, we have little or no data to store. When we seek to develop more complex applications, we will very likely wish to store data in some way. One of the most popular and effective ways of persisting application data is to use a database.</a:t>
            </a:r>
          </a:p>
          <a:p>
            <a:endParaRPr lang="en-GB" b="0" baseline="0" dirty="0" smtClean="0"/>
          </a:p>
          <a:p>
            <a:r>
              <a:rPr lang="en-GB" b="0" baseline="0" dirty="0" smtClean="0"/>
              <a:t>Databases are able to store large amounts of data and model complex relationships between data entities. Data is split into </a:t>
            </a:r>
            <a:r>
              <a:rPr lang="en-GB" b="0" i="1" baseline="0" dirty="0" smtClean="0"/>
              <a:t>tables</a:t>
            </a:r>
            <a:r>
              <a:rPr lang="en-GB" b="0" i="0" baseline="0" dirty="0" smtClean="0"/>
              <a:t>, which are formed of </a:t>
            </a:r>
            <a:r>
              <a:rPr lang="en-GB" b="0" i="1" baseline="0" dirty="0" smtClean="0"/>
              <a:t>rows</a:t>
            </a:r>
            <a:r>
              <a:rPr lang="en-GB" b="0" i="0" baseline="0" dirty="0" smtClean="0"/>
              <a:t> and </a:t>
            </a:r>
            <a:r>
              <a:rPr lang="en-GB" b="0" i="1" baseline="0" dirty="0" smtClean="0"/>
              <a:t>columns</a:t>
            </a:r>
            <a:r>
              <a:rPr lang="en-GB" b="0" i="0" baseline="0" dirty="0" smtClean="0"/>
              <a:t>. A single item of data is called a </a:t>
            </a:r>
            <a:r>
              <a:rPr lang="en-GB" b="0" i="1" baseline="0" dirty="0" smtClean="0"/>
              <a:t>cell </a:t>
            </a:r>
            <a:r>
              <a:rPr lang="en-GB" b="0" i="0" baseline="0" dirty="0" smtClean="0"/>
              <a:t>or </a:t>
            </a:r>
            <a:r>
              <a:rPr lang="en-GB" b="0" i="1" baseline="0" dirty="0" smtClean="0"/>
              <a:t>field.</a:t>
            </a:r>
          </a:p>
          <a:p>
            <a:endParaRPr lang="en-GB" b="0" i="1" baseline="0" dirty="0" smtClean="0"/>
          </a:p>
          <a:p>
            <a:r>
              <a:rPr lang="en-GB" b="0" i="0" baseline="0" dirty="0" smtClean="0"/>
              <a:t>This probably sounds a lot like an Excel spreadsheet; that’s because an Excel workbook can be considered a primitive form of database. A worksheet is analogous to a table, and of course the rows, columns and fields are the same.</a:t>
            </a:r>
            <a:endParaRPr lang="en-GB" b="0" i="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186</a:t>
            </a:fld>
            <a:endParaRPr lang="en-GB" dirty="0"/>
          </a:p>
        </p:txBody>
      </p:sp>
    </p:spTree>
    <p:extLst>
      <p:ext uri="{BB962C8B-B14F-4D97-AF65-F5344CB8AC3E}">
        <p14:creationId xmlns:p14="http://schemas.microsoft.com/office/powerpoint/2010/main" val="2845173413"/>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can see an example of a relational database table representing a list of cars. Each column has a name and when created will have had a data type specified. Relational databases are not dynamically typed, unlike </a:t>
            </a:r>
            <a:r>
              <a:rPr lang="en-GB" dirty="0" err="1" smtClean="0"/>
              <a:t>noSQL</a:t>
            </a:r>
            <a:r>
              <a:rPr lang="en-GB" dirty="0" smtClean="0"/>
              <a:t> databases such as </a:t>
            </a:r>
            <a:r>
              <a:rPr lang="en-GB" dirty="0" err="1" smtClean="0"/>
              <a:t>MongoDb</a:t>
            </a:r>
            <a:r>
              <a:rPr lang="en-GB" baseline="0" dirty="0" smtClean="0"/>
              <a:t> or </a:t>
            </a:r>
            <a:r>
              <a:rPr lang="en-GB" baseline="0" dirty="0" err="1" smtClean="0"/>
              <a:t>Couchbase</a:t>
            </a:r>
            <a:r>
              <a:rPr lang="en-GB" baseline="0" dirty="0" smtClean="0"/>
              <a:t>, so we must declare the data type and, in the case of </a:t>
            </a:r>
            <a:r>
              <a:rPr lang="en-GB" baseline="0" dirty="0" err="1" smtClean="0"/>
              <a:t>datatypes</a:t>
            </a:r>
            <a:r>
              <a:rPr lang="en-GB" baseline="0" dirty="0" smtClean="0"/>
              <a:t> such as string (or </a:t>
            </a:r>
            <a:r>
              <a:rPr lang="en-GB" i="1" baseline="0" dirty="0" err="1" smtClean="0"/>
              <a:t>varchar</a:t>
            </a:r>
            <a:r>
              <a:rPr lang="en-GB" i="0" baseline="0" dirty="0" smtClean="0"/>
              <a:t>, as it called in the SQL world) we must usually provide a field length.</a:t>
            </a:r>
          </a:p>
          <a:p>
            <a:endParaRPr lang="en-GB" i="0" baseline="0" dirty="0" smtClean="0"/>
          </a:p>
          <a:p>
            <a:r>
              <a:rPr lang="en-GB" i="0" baseline="0" dirty="0" smtClean="0"/>
              <a:t>In order to make our database more efficient, we will usually want to specify a </a:t>
            </a:r>
            <a:r>
              <a:rPr lang="en-GB" i="1" baseline="0" dirty="0" smtClean="0"/>
              <a:t>key</a:t>
            </a:r>
            <a:r>
              <a:rPr lang="en-GB" i="0" baseline="0" dirty="0" smtClean="0"/>
              <a:t> value for each table. This is a value that can be used to uniquely identify each row; in our car case above, we have provided registration, a value unique to each car. There are many techniques for creating key values, such as automatically incrementing numeric fields, or composite keys formed from several columns. Whichever technique we choose, we must ensure that the resultant key value is unique to each row.</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187</a:t>
            </a:fld>
            <a:endParaRPr lang="en-GB" dirty="0"/>
          </a:p>
        </p:txBody>
      </p:sp>
    </p:spTree>
    <p:extLst>
      <p:ext uri="{BB962C8B-B14F-4D97-AF65-F5344CB8AC3E}">
        <p14:creationId xmlns:p14="http://schemas.microsoft.com/office/powerpoint/2010/main" val="3631430580"/>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developers</a:t>
            </a:r>
            <a:r>
              <a:rPr lang="en-GB" baseline="0" dirty="0" smtClean="0"/>
              <a:t> often make extensive use of databases, it is important to remember that developers are not expected to be database administrators – DBAs – and in many commercial environments that role will be filled by a professional DBA with significant expertise in managing and configuring an RDMBS. It does benefit us as developers, however, to understand the fundamentals of database operation.</a:t>
            </a:r>
          </a:p>
          <a:p>
            <a:endParaRPr lang="en-GB" baseline="0" dirty="0" smtClean="0"/>
          </a:p>
          <a:p>
            <a:r>
              <a:rPr lang="en-GB" baseline="0" dirty="0" smtClean="0"/>
              <a:t>So far, the kinds of databases we have talked about have been </a:t>
            </a:r>
            <a:r>
              <a:rPr lang="en-GB" i="1" baseline="0" dirty="0" err="1" smtClean="0"/>
              <a:t>RDBMS</a:t>
            </a:r>
            <a:r>
              <a:rPr lang="en-GB" i="0" baseline="0" dirty="0" err="1" smtClean="0"/>
              <a:t>es</a:t>
            </a:r>
            <a:r>
              <a:rPr lang="en-GB" i="0" baseline="0" dirty="0" smtClean="0"/>
              <a:t> – Relational Database Management Systems. These will be familiar to us as Oracle, Microsoft SQL Server, MySQL, </a:t>
            </a:r>
            <a:r>
              <a:rPr lang="en-GB" i="0" baseline="0" dirty="0" err="1" smtClean="0"/>
              <a:t>MariaDb</a:t>
            </a:r>
            <a:r>
              <a:rPr lang="en-GB" i="0" baseline="0" dirty="0" smtClean="0"/>
              <a:t> and others. They are characterized as having data organized into tables of rows and columns, modelling relationships between the data entities. Typically, Structured Query Language – SQL – is used to query and manipulate data. SQL is a programming language specifically designed for managing data held in an RDBMS, which offers us a convenient tool capable of easily crafting simple or complex queries to return data either in bulk or conforming to a very specific set of criteria. It also provides means to compile frequently used queries to simplify and speed up database operations.</a:t>
            </a:r>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188</a:t>
            </a:fld>
            <a:endParaRPr lang="en-GB" dirty="0"/>
          </a:p>
        </p:txBody>
      </p:sp>
    </p:spTree>
    <p:extLst>
      <p:ext uri="{BB962C8B-B14F-4D97-AF65-F5344CB8AC3E}">
        <p14:creationId xmlns:p14="http://schemas.microsoft.com/office/powerpoint/2010/main" val="2041157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That’s great for outputting a fixed</a:t>
            </a:r>
            <a:r>
              <a:rPr lang="en-GB" baseline="0" dirty="0" smtClean="0"/>
              <a:t> message, but it’s not at all flexible. In order to make our program more useful, we are going to store a </a:t>
            </a:r>
            <a:r>
              <a:rPr lang="en-GB" i="1" baseline="0" dirty="0" smtClean="0"/>
              <a:t>value</a:t>
            </a:r>
            <a:r>
              <a:rPr lang="en-GB" i="0" baseline="0" dirty="0" smtClean="0"/>
              <a:t> in a </a:t>
            </a:r>
            <a:r>
              <a:rPr lang="en-GB" i="1" baseline="0" dirty="0" smtClean="0"/>
              <a:t>variable</a:t>
            </a:r>
            <a:r>
              <a:rPr lang="en-GB" i="0" baseline="0" dirty="0" smtClean="0"/>
              <a:t> and then output it. In Python, we can create a variable at any time simply by thinking of a name and assigning a value. This is called </a:t>
            </a:r>
            <a:r>
              <a:rPr lang="en-GB" i="1" baseline="0" dirty="0" smtClean="0"/>
              <a:t>variable declaration</a:t>
            </a:r>
            <a:r>
              <a:rPr lang="en-GB" i="0" baseline="0" dirty="0" smtClean="0"/>
              <a:t>. We will look at variables in more detail later.</a:t>
            </a:r>
          </a:p>
          <a:p>
            <a:endParaRPr lang="en-GB" i="0" baseline="0" dirty="0" smtClean="0"/>
          </a:p>
          <a:p>
            <a:r>
              <a:rPr lang="en-GB" i="0" baseline="0" dirty="0" smtClean="0"/>
              <a:t>On line two of our program, we add the contents of our variable to our </a:t>
            </a:r>
            <a:r>
              <a:rPr lang="en-GB" i="0" baseline="0" dirty="0" err="1" smtClean="0"/>
              <a:t>preset</a:t>
            </a:r>
            <a:r>
              <a:rPr lang="en-GB" i="0" baseline="0" dirty="0" smtClean="0"/>
              <a:t> word – we call a text value enclosed in quotes a </a:t>
            </a:r>
            <a:r>
              <a:rPr lang="en-GB" i="1" baseline="0" dirty="0" smtClean="0"/>
              <a:t>string</a:t>
            </a:r>
            <a:r>
              <a:rPr lang="en-GB" i="0" baseline="0" dirty="0" smtClean="0"/>
              <a:t> </a:t>
            </a:r>
            <a:r>
              <a:rPr lang="en-GB" i="0" baseline="0" dirty="0" smtClean="0"/>
              <a:t>– and output it. It might seem nonsensical to “add” two pieces to text together, but this is a perfectly legitimate and normal operation in Python and many other languages. The interpreter or compiler does not care </a:t>
            </a:r>
            <a:r>
              <a:rPr lang="en-GB" i="1" baseline="0" dirty="0" smtClean="0"/>
              <a:t>what</a:t>
            </a:r>
            <a:r>
              <a:rPr lang="en-GB" i="0" baseline="0" dirty="0" smtClean="0"/>
              <a:t> the values are – they could be “apples” and “fish” and the program would work just the same – provided they are </a:t>
            </a:r>
            <a:r>
              <a:rPr lang="en-GB" i="1" baseline="0" dirty="0" smtClean="0"/>
              <a:t>compatible types</a:t>
            </a:r>
            <a:r>
              <a:rPr lang="en-GB" i="0"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a:t>
            </a:fld>
            <a:endParaRPr lang="en-GB" dirty="0"/>
          </a:p>
        </p:txBody>
      </p:sp>
    </p:spTree>
    <p:extLst>
      <p:ext uri="{BB962C8B-B14F-4D97-AF65-F5344CB8AC3E}">
        <p14:creationId xmlns:p14="http://schemas.microsoft.com/office/powerpoint/2010/main" val="451132575"/>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relatively recent alternative to the RDBMS is the emerging </a:t>
            </a:r>
            <a:r>
              <a:rPr lang="en-GB" dirty="0" err="1" smtClean="0"/>
              <a:t>NoSQL</a:t>
            </a:r>
            <a:r>
              <a:rPr lang="en-GB" dirty="0" smtClean="0"/>
              <a:t> or “Big Data” solution.</a:t>
            </a:r>
            <a:r>
              <a:rPr lang="en-GB" baseline="0" dirty="0" smtClean="0"/>
              <a:t> Instead of the table-column-row organisation familiar to us from the RDMBS world, data are instead stored in various different schema depending upon the database chosen. </a:t>
            </a:r>
          </a:p>
          <a:p>
            <a:r>
              <a:rPr lang="en-GB" baseline="0" dirty="0" smtClean="0"/>
              <a:t>Column store databases store data as sections of columns of data instead of rows.  </a:t>
            </a:r>
          </a:p>
          <a:p>
            <a:r>
              <a:rPr lang="en-GB" baseline="0" dirty="0" smtClean="0"/>
              <a:t>Key-value databases store data without defining a schema by persisting data as a value against an indexed key. Document databases expand on the key-value store concept by storing data in a complex ‘document’ object that contains data, with an indexed key.</a:t>
            </a:r>
          </a:p>
          <a:p>
            <a:r>
              <a:rPr lang="en-GB" baseline="0" dirty="0" smtClean="0"/>
              <a:t>Graph databases are based on graph theory and are designed for data with interconnected elements whose relationships are well represented as a graph.</a:t>
            </a:r>
          </a:p>
          <a:p>
            <a:endParaRPr lang="en-GB" baseline="0" dirty="0" smtClean="0"/>
          </a:p>
          <a:p>
            <a:r>
              <a:rPr lang="en-GB" baseline="0" dirty="0" err="1" smtClean="0"/>
              <a:t>NoSQL</a:t>
            </a:r>
            <a:r>
              <a:rPr lang="en-GB" baseline="0" dirty="0" smtClean="0"/>
              <a:t> databases are, in general, designed to be distributed. In order to maximise availability and speed, consistency of data between nodes is sacrificed. This means that in a distributed system consisting of 3 nodes, new data is not guaranteed to be represented across all nodes immediately – they are considered to be “eventually consistent” – that is, data should be represented across all nodes eventually, usually within milliseconds.</a:t>
            </a:r>
          </a:p>
          <a:p>
            <a:r>
              <a:rPr lang="en-GB" baseline="0" dirty="0" smtClean="0"/>
              <a:t>However, this replication strategy means that all nodes respond quickly to requests, and the overall distributed system is fault tolerant. This also means that deploying additional nodes to the cluster is a relatively simple matter and does not add any noticeable performance overhead.</a:t>
            </a:r>
          </a:p>
          <a:p>
            <a:endParaRPr lang="en-GB" baseline="0" dirty="0" smtClean="0"/>
          </a:p>
          <a:p>
            <a:r>
              <a:rPr lang="en-GB" baseline="0" dirty="0" smtClean="0"/>
              <a:t>One drawback of these database models is the lack of a prevailing query language to facilitate data access. Instead, queries must be planned for in advance and designed for by the developer. </a:t>
            </a:r>
          </a:p>
        </p:txBody>
      </p:sp>
      <p:sp>
        <p:nvSpPr>
          <p:cNvPr id="4" name="Slide Number Placeholder 3"/>
          <p:cNvSpPr>
            <a:spLocks noGrp="1"/>
          </p:cNvSpPr>
          <p:nvPr>
            <p:ph type="sldNum" sz="quarter" idx="10"/>
          </p:nvPr>
        </p:nvSpPr>
        <p:spPr/>
        <p:txBody>
          <a:bodyPr/>
          <a:lstStyle/>
          <a:p>
            <a:fld id="{D2FD33D1-5F8B-45B7-9940-CBFFF9C06F51}" type="slidenum">
              <a:rPr lang="en-GB" smtClean="0"/>
              <a:t>189</a:t>
            </a:fld>
            <a:endParaRPr lang="en-GB" dirty="0"/>
          </a:p>
        </p:txBody>
      </p:sp>
    </p:spTree>
    <p:extLst>
      <p:ext uri="{BB962C8B-B14F-4D97-AF65-F5344CB8AC3E}">
        <p14:creationId xmlns:p14="http://schemas.microsoft.com/office/powerpoint/2010/main" val="3648799564"/>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typically use databases to store our application</a:t>
            </a:r>
            <a:r>
              <a:rPr lang="en-GB" baseline="0" dirty="0" smtClean="0"/>
              <a:t> data. We create tables in our database to represent our entities and their properties – such as users, products or inventory. We can model the relationships between objects, reflecting the design in our program. One example of this might be in a shopping cart application, where we use the database to store our application users, products, shopping cart and so on.</a:t>
            </a:r>
          </a:p>
          <a:p>
            <a:endParaRPr lang="en-GB" dirty="0" smtClean="0"/>
          </a:p>
          <a:p>
            <a:r>
              <a:rPr lang="en-GB" dirty="0" smtClean="0"/>
              <a:t>As our application grows in size and complexity, so too might our database. While it is perfectly possible to manage your</a:t>
            </a:r>
            <a:r>
              <a:rPr lang="en-GB" baseline="0" dirty="0" smtClean="0"/>
              <a:t> database by hand, there are libraries available for many platforms to make the task easier by delegating the database management to what is known as a </a:t>
            </a:r>
            <a:r>
              <a:rPr lang="en-GB" i="1" baseline="0" dirty="0" smtClean="0"/>
              <a:t>persistence </a:t>
            </a:r>
            <a:r>
              <a:rPr lang="en-GB" i="0" baseline="0" dirty="0" smtClean="0"/>
              <a:t>or </a:t>
            </a:r>
            <a:r>
              <a:rPr lang="en-GB" i="1" baseline="0" dirty="0" smtClean="0"/>
              <a:t>object relational mapping (ORM) layer</a:t>
            </a:r>
            <a:r>
              <a:rPr lang="en-GB" i="0" baseline="0" dirty="0" smtClean="0"/>
              <a:t>. </a:t>
            </a:r>
            <a:r>
              <a:rPr lang="en-GB" dirty="0" smtClean="0"/>
              <a:t> In Java, we would use</a:t>
            </a:r>
            <a:r>
              <a:rPr lang="en-GB" baseline="0" dirty="0" smtClean="0"/>
              <a:t> Hibernate or JPA; for Python the web application framework </a:t>
            </a:r>
            <a:r>
              <a:rPr lang="en-GB" baseline="0" dirty="0" err="1" smtClean="0"/>
              <a:t>Django</a:t>
            </a:r>
            <a:r>
              <a:rPr lang="en-GB" baseline="0" dirty="0" smtClean="0"/>
              <a:t> provides a persistence layer, as does the </a:t>
            </a:r>
            <a:r>
              <a:rPr lang="en-GB" baseline="0" dirty="0" err="1" smtClean="0"/>
              <a:t>SQLAlchemy</a:t>
            </a:r>
            <a:r>
              <a:rPr lang="en-GB" baseline="0" dirty="0" smtClean="0"/>
              <a:t> library.</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190</a:t>
            </a:fld>
            <a:endParaRPr lang="en-GB" dirty="0"/>
          </a:p>
        </p:txBody>
      </p:sp>
    </p:spTree>
    <p:extLst>
      <p:ext uri="{BB962C8B-B14F-4D97-AF65-F5344CB8AC3E}">
        <p14:creationId xmlns:p14="http://schemas.microsoft.com/office/powerpoint/2010/main" val="101648203"/>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an example of</a:t>
            </a:r>
            <a:r>
              <a:rPr lang="en-GB" baseline="0" dirty="0" smtClean="0"/>
              <a:t> possible database design for a simple shopping cart for a marketplace application. </a:t>
            </a:r>
          </a:p>
          <a:p>
            <a:r>
              <a:rPr lang="en-GB" baseline="0" dirty="0" smtClean="0"/>
              <a:t>Firstly, we have a user table containing the details of our application users. Each row has a unique </a:t>
            </a:r>
            <a:r>
              <a:rPr lang="en-GB" baseline="0" dirty="0" err="1" smtClean="0"/>
              <a:t>user_id</a:t>
            </a:r>
            <a:r>
              <a:rPr lang="en-GB" baseline="0" dirty="0" smtClean="0"/>
              <a:t> column that is used as the key for this table.</a:t>
            </a:r>
          </a:p>
          <a:p>
            <a:r>
              <a:rPr lang="en-GB" baseline="0" dirty="0" smtClean="0"/>
              <a:t>Next, we have defined a table to contain our products. We use a similar design to our user table, with each row having a unique id column that serves as a key.</a:t>
            </a:r>
          </a:p>
          <a:p>
            <a:r>
              <a:rPr lang="en-GB" baseline="0" dirty="0" smtClean="0"/>
              <a:t>Finally, we have a table to represent our shopping cart. Since we already have details of our user and products stored elsewhere, we can simple use the relevant id column values to show that user id 100 (Paul Fox) has placed 1 keyboard, 1 mouse and 5 packets of screen wipes in his cart. Our application could then look each item up from the product table via its id and then sum the cost values to get a shopping cart total.</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191</a:t>
            </a:fld>
            <a:endParaRPr lang="en-GB" dirty="0"/>
          </a:p>
        </p:txBody>
      </p:sp>
    </p:spTree>
    <p:extLst>
      <p:ext uri="{BB962C8B-B14F-4D97-AF65-F5344CB8AC3E}">
        <p14:creationId xmlns:p14="http://schemas.microsoft.com/office/powerpoint/2010/main" val="3070515127"/>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Once we have installed and configured our database, our</a:t>
            </a:r>
            <a:r>
              <a:rPr lang="en-GB" baseline="0" dirty="0" smtClean="0"/>
              <a:t> application will need to know how to connect to it. There are many different connection protocols available, but one of the most widely used is OBDC, or Oracle Database Connection. Implementations of ODBC can be found for most databases and platforms; in order to use it you will need to provide a </a:t>
            </a:r>
            <a:r>
              <a:rPr lang="en-GB" i="0" baseline="0" dirty="0" smtClean="0"/>
              <a:t>connection parameters such as hostname, port, database username and password. Once connected, your application will be able to interact with the database as though you were running a query tool and you will be able to issue any valid SQL query or program against any connected database.</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192</a:t>
            </a:fld>
            <a:endParaRPr lang="en-GB" dirty="0"/>
          </a:p>
        </p:txBody>
      </p:sp>
    </p:spTree>
    <p:extLst>
      <p:ext uri="{BB962C8B-B14F-4D97-AF65-F5344CB8AC3E}">
        <p14:creationId xmlns:p14="http://schemas.microsoft.com/office/powerpoint/2010/main" val="2967685119"/>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use the command line tool </a:t>
            </a:r>
            <a:r>
              <a:rPr lang="en-GB" b="1" baseline="0" dirty="0" err="1" smtClean="0"/>
              <a:t>mysql</a:t>
            </a:r>
            <a:r>
              <a:rPr lang="en-GB" b="0" baseline="0" dirty="0" smtClean="0"/>
              <a:t> to connect to a database installed and running locally using the –u switch to specify our user name. We will be prompted for a password by the server.</a:t>
            </a:r>
          </a:p>
          <a:p>
            <a:endParaRPr lang="en-GB" b="0" baseline="0" dirty="0" smtClean="0"/>
          </a:p>
          <a:p>
            <a:r>
              <a:rPr lang="en-GB" dirty="0" smtClean="0"/>
              <a:t>Once connected, our first step is to create a new database.</a:t>
            </a:r>
            <a:r>
              <a:rPr lang="en-GB" baseline="0" dirty="0" smtClean="0"/>
              <a:t> Each </a:t>
            </a:r>
            <a:r>
              <a:rPr lang="en-GB" baseline="0" dirty="0" err="1" smtClean="0"/>
              <a:t>mySQL</a:t>
            </a:r>
            <a:r>
              <a:rPr lang="en-GB" baseline="0" dirty="0" smtClean="0"/>
              <a:t> command must be terminated with a “;” character – failure to do so will result in the SQL command shell offering a new line for the next part of the query. If you have forgotten to add the semicolon, you can simple enter it onto the new line and press ‘Enter’. We can then instruct the server to show us all the databases that it holds.</a:t>
            </a:r>
          </a:p>
          <a:p>
            <a:endParaRPr lang="en-GB" baseline="0" dirty="0" smtClean="0"/>
          </a:p>
          <a:p>
            <a:r>
              <a:rPr lang="en-GB" baseline="0" dirty="0" smtClean="0"/>
              <a:t>With the database created, we must tell the server that we wish to ‘use’ it, after which any SQL commands we issue will be run against our current database. We can then create a table to hold our application data.</a:t>
            </a:r>
          </a:p>
          <a:p>
            <a:endParaRPr lang="en-GB" baseline="0" dirty="0" smtClean="0"/>
          </a:p>
          <a:p>
            <a:r>
              <a:rPr lang="en-GB" baseline="0" dirty="0" smtClean="0"/>
              <a:t>When creating a table, we must specify each column and the data type it will represent. We can alter the design – or schema – of the table after we have created it, however once we have started using it making modifications to the table structure can cause headaches so it is best to get the design correct before you start.</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193</a:t>
            </a:fld>
            <a:endParaRPr lang="en-GB" dirty="0"/>
          </a:p>
        </p:txBody>
      </p:sp>
    </p:spTree>
    <p:extLst>
      <p:ext uri="{BB962C8B-B14F-4D97-AF65-F5344CB8AC3E}">
        <p14:creationId xmlns:p14="http://schemas.microsoft.com/office/powerpoint/2010/main" val="489427161"/>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our table created, we are now ready to populate it with data. There are several options available to us; for example, we could insert each row by hand via the SQL shell using INSERT commands. This is a time-consuming process, however, so we will load a block of prepared data from a file.</a:t>
            </a:r>
          </a:p>
          <a:p>
            <a:endParaRPr lang="en-GB" baseline="0" dirty="0" smtClean="0"/>
          </a:p>
          <a:p>
            <a:r>
              <a:rPr lang="en-GB" baseline="0" dirty="0" smtClean="0"/>
              <a:t>Once the data has loaded, we can issue a SELECT command to view the contents of the table.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194</a:t>
            </a:fld>
            <a:endParaRPr lang="en-GB" dirty="0"/>
          </a:p>
        </p:txBody>
      </p:sp>
    </p:spTree>
    <p:extLst>
      <p:ext uri="{BB962C8B-B14F-4D97-AF65-F5344CB8AC3E}">
        <p14:creationId xmlns:p14="http://schemas.microsoft.com/office/powerpoint/2010/main" val="673883761"/>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previous SELECT</a:t>
            </a:r>
            <a:r>
              <a:rPr lang="en-GB" baseline="0" dirty="0" smtClean="0"/>
              <a:t> command allowed us to view the entire contents of the table. This is helpful, but it would be far more useful to be able to refine our query to return specific rows. We can use the WHERE clause with the SELECT command to apply a filter to our selection. Much like when we write our Python expressions, we provide a field, and operator and a condition to match – in this case, “location = ‘London’”. This will return all rows where the “location” field contains an exact match for the supplied string.</a:t>
            </a:r>
          </a:p>
          <a:p>
            <a:endParaRPr lang="en-GB" baseline="0" dirty="0" smtClean="0"/>
          </a:p>
          <a:p>
            <a:r>
              <a:rPr lang="en-GB" baseline="0" dirty="0" smtClean="0"/>
              <a:t>Similarly, we can use the WHERE clause with an UPDATE command to selectively change records. The declared change – “age = 25” – will be applied to all records that match the WHERE clause.</a:t>
            </a:r>
          </a:p>
          <a:p>
            <a:endParaRPr lang="en-GB" baseline="0" dirty="0" smtClean="0"/>
          </a:p>
          <a:p>
            <a:r>
              <a:rPr lang="en-GB" baseline="0" dirty="0" smtClean="0"/>
              <a:t>Once we have issued our command and received a report from the server, we can issue another SELECT command to inspect our record and verify that the change has been made.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195</a:t>
            </a:fld>
            <a:endParaRPr lang="en-GB" dirty="0"/>
          </a:p>
        </p:txBody>
      </p:sp>
    </p:spTree>
    <p:extLst>
      <p:ext uri="{BB962C8B-B14F-4D97-AF65-F5344CB8AC3E}">
        <p14:creationId xmlns:p14="http://schemas.microsoft.com/office/powerpoint/2010/main" val="1993421635"/>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Deleting records</a:t>
            </a:r>
            <a:r>
              <a:rPr lang="en-GB" baseline="0" dirty="0" smtClean="0"/>
              <a:t> from the database is as simple as updating them; we simply issue a DELETE command with a corresponding WHERE clause to selectively remove records, and we can once again query with SELECT to confirm our changes.</a:t>
            </a:r>
          </a:p>
          <a:p>
            <a:endParaRPr lang="en-GB" baseline="0" dirty="0" smtClean="0"/>
          </a:p>
          <a:p>
            <a:r>
              <a:rPr lang="en-GB" baseline="0" dirty="0" smtClean="0"/>
              <a:t>If we wish to delete the contents of the entire table, we can </a:t>
            </a:r>
            <a:r>
              <a:rPr lang="en-GB" b="1" baseline="0" dirty="0" smtClean="0"/>
              <a:t>DELETE FROM persons;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196</a:t>
            </a:fld>
            <a:endParaRPr lang="en-GB" dirty="0"/>
          </a:p>
        </p:txBody>
      </p:sp>
    </p:spTree>
    <p:extLst>
      <p:ext uri="{BB962C8B-B14F-4D97-AF65-F5344CB8AC3E}">
        <p14:creationId xmlns:p14="http://schemas.microsoft.com/office/powerpoint/2010/main" val="3016083593"/>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Finally, we insert</a:t>
            </a:r>
            <a:r>
              <a:rPr lang="en-GB" baseline="0" dirty="0" smtClean="0"/>
              <a:t> a row into the database by hand using the INSERT command. When </a:t>
            </a:r>
            <a:r>
              <a:rPr lang="en-GB" baseline="0" dirty="0" err="1" smtClean="0"/>
              <a:t>INSERTing</a:t>
            </a:r>
            <a:r>
              <a:rPr lang="en-GB" baseline="0" dirty="0" smtClean="0"/>
              <a:t> rows, we must supply values for all the non-</a:t>
            </a:r>
            <a:r>
              <a:rPr lang="en-GB" baseline="0" dirty="0" err="1" smtClean="0"/>
              <a:t>nullable</a:t>
            </a:r>
            <a:r>
              <a:rPr lang="en-GB" baseline="0" dirty="0" smtClean="0"/>
              <a:t> fields in the table. Some fields, such as id fields, may be configured as </a:t>
            </a:r>
            <a:r>
              <a:rPr lang="en-GB" i="1" baseline="0" dirty="0" err="1" smtClean="0"/>
              <a:t>autonumber</a:t>
            </a:r>
            <a:r>
              <a:rPr lang="en-GB" i="0" baseline="0" dirty="0" smtClean="0"/>
              <a:t> fields – this means that when a new row is inserted into the table, the SQL server provides sequential values for that column, which can be derived from a seed value if required.</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197</a:t>
            </a:fld>
            <a:endParaRPr lang="en-GB" dirty="0"/>
          </a:p>
        </p:txBody>
      </p:sp>
    </p:spTree>
    <p:extLst>
      <p:ext uri="{BB962C8B-B14F-4D97-AF65-F5344CB8AC3E}">
        <p14:creationId xmlns:p14="http://schemas.microsoft.com/office/powerpoint/2010/main" val="2335250518"/>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198</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the previous example, we “added” two</a:t>
            </a:r>
            <a:r>
              <a:rPr lang="en-GB" baseline="0" dirty="0" smtClean="0"/>
              <a:t> </a:t>
            </a:r>
            <a:r>
              <a:rPr lang="en-GB" i="0" baseline="0" dirty="0" smtClean="0"/>
              <a:t>string values together for output. Here we create another variable and add that on to the end of the string. We can add as many variables as we wish together provided the values are all of the same type.</a:t>
            </a:r>
          </a:p>
          <a:p>
            <a:endParaRPr lang="en-GB" i="0" baseline="0" dirty="0" smtClean="0"/>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21</a:t>
            </a:fld>
            <a:endParaRPr lang="en-GB" dirty="0"/>
          </a:p>
        </p:txBody>
      </p:sp>
    </p:spTree>
    <p:extLst>
      <p:ext uri="{BB962C8B-B14F-4D97-AF65-F5344CB8AC3E}">
        <p14:creationId xmlns:p14="http://schemas.microsoft.com/office/powerpoint/2010/main" val="2634399734"/>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exercise,</a:t>
            </a:r>
            <a:r>
              <a:rPr lang="en-GB" baseline="0" dirty="0" smtClean="0"/>
              <a:t> we use the SQL commands we have just examined to populate a table and perform some queries.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199</a:t>
            </a:fld>
            <a:endParaRPr lang="en-GB" dirty="0"/>
          </a:p>
        </p:txBody>
      </p:sp>
    </p:spTree>
    <p:extLst>
      <p:ext uri="{BB962C8B-B14F-4D97-AF65-F5344CB8AC3E}">
        <p14:creationId xmlns:p14="http://schemas.microsoft.com/office/powerpoint/2010/main" val="3662263834"/>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database we created for</a:t>
            </a:r>
            <a:r>
              <a:rPr lang="en-GB" baseline="0" dirty="0" smtClean="0"/>
              <a:t> our examples, we create a new table. We must remember to supply field names and data types appropriate to the data we wish to store.</a:t>
            </a:r>
          </a:p>
          <a:p>
            <a:r>
              <a:rPr lang="en-GB" baseline="0" dirty="0" smtClean="0"/>
              <a:t>We then insert our rows into the table; here we have used both single and multi value inserts to demonstrate the syntax.</a:t>
            </a:r>
          </a:p>
          <a:p>
            <a:endParaRPr lang="en-GB" baseline="0" dirty="0" smtClean="0"/>
          </a:p>
          <a:p>
            <a:r>
              <a:rPr lang="en-GB" baseline="0" dirty="0" smtClean="0"/>
              <a:t>We then issue SELECT statements to retrieve the rows we are interested in, followed by a DELETE statement to remove rows. In each case, we have supplied a WHERE clause to filter the set of records we wish to operate 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200</a:t>
            </a:fld>
            <a:endParaRPr lang="en-GB" dirty="0"/>
          </a:p>
        </p:txBody>
      </p:sp>
    </p:spTree>
    <p:extLst>
      <p:ext uri="{BB962C8B-B14F-4D97-AF65-F5344CB8AC3E}">
        <p14:creationId xmlns:p14="http://schemas.microsoft.com/office/powerpoint/2010/main" val="3482739257"/>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201</a:t>
            </a:fld>
            <a:endParaRPr lang="en-GB" dirty="0"/>
          </a:p>
        </p:txBody>
      </p:sp>
    </p:spTree>
    <p:extLst>
      <p:ext uri="{BB962C8B-B14F-4D97-AF65-F5344CB8AC3E}">
        <p14:creationId xmlns:p14="http://schemas.microsoft.com/office/powerpoint/2010/main" val="642956559"/>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stack is a commonly used data</a:t>
            </a:r>
            <a:r>
              <a:rPr lang="en-GB" baseline="0" dirty="0" smtClean="0"/>
              <a:t> structure in computing which acts as a collection of items. Data is placed on the stack via an operation known as a </a:t>
            </a:r>
            <a:r>
              <a:rPr lang="en-GB" i="1" baseline="0" dirty="0" smtClean="0"/>
              <a:t>push</a:t>
            </a:r>
            <a:r>
              <a:rPr lang="en-GB" i="0" baseline="0" dirty="0" smtClean="0"/>
              <a:t>, and then retrieved using a </a:t>
            </a:r>
            <a:r>
              <a:rPr lang="en-GB" i="1" baseline="0" dirty="0" smtClean="0"/>
              <a:t>pop</a:t>
            </a:r>
            <a:r>
              <a:rPr lang="en-GB" i="0" baseline="0" dirty="0" smtClean="0"/>
              <a:t> operation, which returns and removes the most recently added element. </a:t>
            </a:r>
          </a:p>
          <a:p>
            <a:endParaRPr lang="en-GB" i="0" baseline="0" dirty="0" smtClean="0"/>
          </a:p>
          <a:p>
            <a:r>
              <a:rPr lang="en-GB" i="0" baseline="0" dirty="0" smtClean="0"/>
              <a:t>A common use of stacks is as a means of accessing and allocating memory at the hardware level. A typical stack is a volatile area of memory with a fixed origin. A stack will start with size zero, and as items are added will grow in size. A </a:t>
            </a:r>
            <a:r>
              <a:rPr lang="en-GB" i="1" baseline="0" dirty="0" smtClean="0"/>
              <a:t>stack pointer</a:t>
            </a:r>
            <a:r>
              <a:rPr lang="en-GB" i="0" baseline="0" dirty="0" smtClean="0"/>
              <a:t> points to the last referenced location on the stack, or the origin when the stack is empty.</a:t>
            </a:r>
          </a:p>
          <a:p>
            <a:endParaRPr lang="en-GB" i="0" baseline="0" dirty="0" smtClean="0"/>
          </a:p>
          <a:p>
            <a:r>
              <a:rPr lang="en-GB" i="0" baseline="0" dirty="0" smtClean="0"/>
              <a:t>Stacks are usually employed to hold transient data such as application variables. The data will persist until the function that created them completes, then will be disposed. Stack memory is managed by the processor, and organized to ensure maximum efficiency.</a:t>
            </a:r>
          </a:p>
          <a:p>
            <a:endParaRPr lang="en-GB" i="0" baseline="0" dirty="0" smtClean="0"/>
          </a:p>
          <a:p>
            <a:r>
              <a:rPr lang="en-GB" i="0" baseline="0" dirty="0" smtClean="0"/>
              <a:t>It can be possible in some cases to exceed the amount of memory allocated to the stack; in this case, when attempting to push new items to the stack a </a:t>
            </a:r>
            <a:r>
              <a:rPr lang="en-GB" i="1" baseline="0" dirty="0" smtClean="0"/>
              <a:t>stack overflow</a:t>
            </a:r>
            <a:r>
              <a:rPr lang="en-GB" i="0" baseline="0" dirty="0" smtClean="0"/>
              <a:t> error will be received, indicating that the developer must either increase the available stack size or refactor their application to reduce memory consumption. </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202</a:t>
            </a:fld>
            <a:endParaRPr lang="en-GB" dirty="0"/>
          </a:p>
        </p:txBody>
      </p:sp>
    </p:spTree>
    <p:extLst>
      <p:ext uri="{BB962C8B-B14F-4D97-AF65-F5344CB8AC3E}">
        <p14:creationId xmlns:p14="http://schemas.microsoft.com/office/powerpoint/2010/main" val="303307499"/>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main characteristic of stacks is their operation mode, in which we always retrieve the top item of the stack. We describe this as a </a:t>
            </a:r>
            <a:r>
              <a:rPr lang="en-GB" b="1" baseline="0" dirty="0" smtClean="0"/>
              <a:t>Last-In, First-Out</a:t>
            </a:r>
            <a:r>
              <a:rPr lang="en-GB" b="0" baseline="0" dirty="0" smtClean="0"/>
              <a:t> or </a:t>
            </a:r>
            <a:r>
              <a:rPr lang="en-GB" b="1" baseline="0" dirty="0" smtClean="0"/>
              <a:t>LIFO</a:t>
            </a:r>
            <a:r>
              <a:rPr lang="en-GB" b="0" baseline="0" dirty="0" smtClean="0"/>
              <a:t> structure. Alternatively, we might consider the queue, where we retrieve items beginning with the first item to enter the collection. We describe this as a </a:t>
            </a:r>
            <a:r>
              <a:rPr lang="en-GB" b="1" baseline="0" dirty="0" smtClean="0"/>
              <a:t>First-In, First-Out</a:t>
            </a:r>
            <a:r>
              <a:rPr lang="en-GB" b="0" baseline="0" dirty="0" smtClean="0"/>
              <a:t> or </a:t>
            </a:r>
            <a:r>
              <a:rPr lang="en-GB" b="1" baseline="0" dirty="0" smtClean="0"/>
              <a:t>FIFO</a:t>
            </a:r>
            <a:r>
              <a:rPr lang="en-GB" b="0" baseline="0" dirty="0" smtClean="0"/>
              <a:t> structure.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203</a:t>
            </a:fld>
            <a:endParaRPr lang="en-GB" dirty="0"/>
          </a:p>
        </p:txBody>
      </p:sp>
    </p:spTree>
    <p:extLst>
      <p:ext uri="{BB962C8B-B14F-4D97-AF65-F5344CB8AC3E}">
        <p14:creationId xmlns:p14="http://schemas.microsoft.com/office/powerpoint/2010/main" val="2075275357"/>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we</a:t>
            </a:r>
            <a:r>
              <a:rPr lang="en-GB" baseline="0" dirty="0" smtClean="0"/>
              <a:t> require memory for longer term storage – for example, when we run our application and need memory to contain it, space is allocated from a large pool of memory known as the </a:t>
            </a:r>
            <a:r>
              <a:rPr lang="en-GB" i="1" baseline="0" dirty="0" smtClean="0"/>
              <a:t>heap</a:t>
            </a:r>
            <a:r>
              <a:rPr lang="en-GB" i="0" baseline="0" dirty="0" smtClean="0"/>
              <a:t>. Memory is allocated in fixed size blocks. At any time, some areas of the heap are in use, while others are ‘free’.</a:t>
            </a:r>
          </a:p>
          <a:p>
            <a:endParaRPr lang="en-GB" i="0" baseline="0" dirty="0" smtClean="0"/>
          </a:p>
          <a:p>
            <a:r>
              <a:rPr lang="en-GB" i="0" baseline="0" dirty="0" smtClean="0"/>
              <a:t>Since memory is not automatically managed in the same way as the stack, the heap is slower, and as a consequence of block allocation it is possible for heap memory to become fragmented over time. We may also find that blocks of memory are not correctly released, reducing the amount of memory available to us. This is called a </a:t>
            </a:r>
            <a:r>
              <a:rPr lang="en-GB" i="1" baseline="0" dirty="0" smtClean="0"/>
              <a:t>memory leak</a:t>
            </a:r>
            <a:r>
              <a:rPr lang="en-GB" i="0" baseline="0" dirty="0" smtClean="0"/>
              <a:t>. If memory leaks are not identified and corrected, they can have a significant impact, especially on long-running programs.</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204</a:t>
            </a:fld>
            <a:endParaRPr lang="en-GB" dirty="0"/>
          </a:p>
        </p:txBody>
      </p:sp>
    </p:spTree>
    <p:extLst>
      <p:ext uri="{BB962C8B-B14F-4D97-AF65-F5344CB8AC3E}">
        <p14:creationId xmlns:p14="http://schemas.microsoft.com/office/powerpoint/2010/main" val="1599010344"/>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205</a:t>
            </a:fld>
            <a:endParaRPr lang="en-GB" dirty="0"/>
          </a:p>
        </p:txBody>
      </p:sp>
    </p:spTree>
    <p:extLst>
      <p:ext uri="{BB962C8B-B14F-4D97-AF65-F5344CB8AC3E}">
        <p14:creationId xmlns:p14="http://schemas.microsoft.com/office/powerpoint/2010/main" val="3616870162"/>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Sometimes we may need to work</a:t>
            </a:r>
            <a:r>
              <a:rPr lang="en-US" baseline="0" dirty="0" smtClean="0"/>
              <a:t> on larger, more complex projects, or as part of a wider software development team. Producing complex software systems to a high degree of quality - especially when working collaboratively, or with applications linking multiple systems - requires organization to ensure that the project meets requirements, is designed appropriately and is delivered in a timely fashion at the expected level of quality. The </a:t>
            </a:r>
            <a:r>
              <a:rPr lang="en-US" b="0" i="1" baseline="0" dirty="0" smtClean="0"/>
              <a:t>Software Development Lifecycle</a:t>
            </a:r>
            <a:r>
              <a:rPr lang="en-US" b="0" i="0" baseline="0" dirty="0" smtClean="0"/>
              <a:t> – or </a:t>
            </a:r>
            <a:r>
              <a:rPr lang="en-US" b="0" i="1" baseline="0" dirty="0" smtClean="0"/>
              <a:t>SDLC</a:t>
            </a:r>
            <a:r>
              <a:rPr lang="en-US" b="0" i="0" baseline="0" dirty="0" smtClean="0"/>
              <a:t> – is the term given to the process of planning, designing, implementing, testing and deploying a software system.</a:t>
            </a:r>
          </a:p>
          <a:p>
            <a:endParaRPr lang="en-US" b="0" i="0" baseline="0" dirty="0" smtClean="0"/>
          </a:p>
          <a:p>
            <a:r>
              <a:rPr lang="en-US" b="0" i="0" baseline="0" dirty="0" smtClean="0"/>
              <a:t>Over the years numerous different SDLC approaches have emerged to address the various factors affecting software development. Differing approaches are tailored to emphasize elements of the development process – for example, to minimize risk, or to increase team responsiveness to changing customer demands.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206</a:t>
            </a:fld>
            <a:endParaRPr lang="en-GB" dirty="0"/>
          </a:p>
        </p:txBody>
      </p:sp>
    </p:spTree>
    <p:extLst>
      <p:ext uri="{BB962C8B-B14F-4D97-AF65-F5344CB8AC3E}">
        <p14:creationId xmlns:p14="http://schemas.microsoft.com/office/powerpoint/2010/main" val="939313183"/>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Waterfall model is probably</a:t>
            </a:r>
            <a:r>
              <a:rPr lang="en-GB" baseline="0" dirty="0" smtClean="0"/>
              <a:t> the oldest most well-known SDLC model. Application development is split into distinct linear phases, each of which must be completed before the next phase can commence, with a specific testing phase the beings once development has been completed. Phases generally include Requirements Gathering, Design, Construction, Testing, Debugging, Deployment and Maintenance.</a:t>
            </a:r>
          </a:p>
          <a:p>
            <a:endParaRPr lang="en-GB" baseline="0" dirty="0" smtClean="0"/>
          </a:p>
          <a:p>
            <a:r>
              <a:rPr lang="en-GB" baseline="0" dirty="0" smtClean="0"/>
              <a:t>Waterfall is a very simple model to use, and due to the rigid and sequential nature of the process can be easier to manage than more iterative or dynamic models.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207</a:t>
            </a:fld>
            <a:endParaRPr lang="en-GB" dirty="0"/>
          </a:p>
        </p:txBody>
      </p:sp>
    </p:spTree>
    <p:extLst>
      <p:ext uri="{BB962C8B-B14F-4D97-AF65-F5344CB8AC3E}">
        <p14:creationId xmlns:p14="http://schemas.microsoft.com/office/powerpoint/2010/main" val="1809984332"/>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Waterfall method can work well with smaller projects, or projects that have fixed deliverables. Once testing has begun, it can be difficult to return to an earlier phase to change or redesign processes. Additionally, since no working software is produced until later in the lifecycle, testing can only commence once development is completed, potentially leading to costly refactoring work if significant design flaws are discovered.</a:t>
            </a:r>
          </a:p>
          <a:p>
            <a:endParaRPr lang="en-GB" baseline="0" dirty="0" smtClean="0"/>
          </a:p>
          <a:p>
            <a:r>
              <a:rPr lang="en-GB" baseline="0" dirty="0" smtClean="0"/>
              <a:t>Due to the late arrival of the testing cycle, and the inevitability of changing user requirements, the project can be subject to a high degree of risk and uncertainty, especially when large amounts of remedial work are required.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208</a:t>
            </a:fld>
            <a:endParaRPr lang="en-GB" dirty="0"/>
          </a:p>
        </p:txBody>
      </p:sp>
    </p:spTree>
    <p:extLst>
      <p:ext uri="{BB962C8B-B14F-4D97-AF65-F5344CB8AC3E}">
        <p14:creationId xmlns:p14="http://schemas.microsoft.com/office/powerpoint/2010/main" val="11030822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correct</a:t>
            </a:r>
            <a:r>
              <a:rPr lang="en-GB" baseline="0" dirty="0" smtClean="0"/>
              <a:t> the error in the output of the previous example, we need to add a space to the string we are outputting. There are several ways we could do this; for example, we could simply add a space character between the two variables.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a:t>
            </a:fld>
            <a:endParaRPr lang="en-GB" dirty="0"/>
          </a:p>
        </p:txBody>
      </p:sp>
    </p:spTree>
    <p:extLst>
      <p:ext uri="{BB962C8B-B14F-4D97-AF65-F5344CB8AC3E}">
        <p14:creationId xmlns:p14="http://schemas.microsoft.com/office/powerpoint/2010/main" val="1183219560"/>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Fountain model is similar to the Waterfall model in that development</a:t>
            </a:r>
            <a:r>
              <a:rPr lang="en-GB" baseline="0" dirty="0" smtClean="0"/>
              <a:t> is split into distinct phases. It differs from Waterfall, however, in that some phases are permitted to overlap and behave iteratively – that is, feed results back into each other and repeated until complete. For example, consider a Fountain model consisting of the following phases:  Requirements, Analysis, Design, Implementation, Integration, Deployment, and Maintenance.</a:t>
            </a:r>
          </a:p>
          <a:p>
            <a:endParaRPr lang="en-GB" baseline="0" dirty="0" smtClean="0"/>
          </a:p>
          <a:p>
            <a:r>
              <a:rPr lang="en-GB" baseline="0" dirty="0" smtClean="0"/>
              <a:t>The initial Requirements and Analysis phases can be conducted in parallel, since analysis of the project requirements may have an impact on achievable objectives. Once those stages are complete, development can progress to the Design, Implementation and Integration phases which, again, can be conducted in parallel since each phase may have an impact on preceding or successive phases. Finally, the Deployments and Maintenance phases can progress, once again acting in parallel as the application enters production mode.</a:t>
            </a:r>
          </a:p>
          <a:p>
            <a:endParaRPr lang="en-GB" baseline="0" dirty="0" smtClean="0"/>
          </a:p>
          <a:p>
            <a:r>
              <a:rPr lang="en-GB" baseline="0" dirty="0" smtClean="0"/>
              <a:t>Fountain is largely considered an improvement over the Waterfall method due to the parallelism of phases and the ability to iterate parallel phases until completion. This means that the model can be more responsive than Waterfall, and once it reaches the Integration or Testing phases can more closely match the project requirements since the code is implemented and implemented in the same phase set.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209</a:t>
            </a:fld>
            <a:endParaRPr lang="en-GB" dirty="0"/>
          </a:p>
        </p:txBody>
      </p:sp>
    </p:spTree>
    <p:extLst>
      <p:ext uri="{BB962C8B-B14F-4D97-AF65-F5344CB8AC3E}">
        <p14:creationId xmlns:p14="http://schemas.microsoft.com/office/powerpoint/2010/main" val="923503248"/>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Owing more</a:t>
            </a:r>
            <a:r>
              <a:rPr lang="en-GB" baseline="0" dirty="0" smtClean="0"/>
              <a:t> to the Fountain model than Waterfall due to its iteration of key phases, the Spiral model is heavily driven by project risk analysis informing choices made regarding lifecycle phases. </a:t>
            </a:r>
          </a:p>
          <a:p>
            <a:endParaRPr lang="en-GB" baseline="0" dirty="0" smtClean="0"/>
          </a:p>
          <a:p>
            <a:r>
              <a:rPr lang="en-GB" baseline="0" dirty="0" smtClean="0"/>
              <a:t>Regardless of the fine details of project phases, four basic activities should occur during each cycle of the process model:</a:t>
            </a:r>
          </a:p>
          <a:p>
            <a:pPr marL="628650" lvl="1" indent="-171450">
              <a:buFont typeface="Arial" panose="020B0604020202020204" pitchFamily="34" charset="0"/>
              <a:buChar char="•"/>
            </a:pPr>
            <a:r>
              <a:rPr lang="en-GB" baseline="0" dirty="0" smtClean="0"/>
              <a:t>Consider the deliverable objectives for all success-critical stakeholders</a:t>
            </a:r>
          </a:p>
          <a:p>
            <a:pPr marL="628650" lvl="1" indent="-171450">
              <a:buFont typeface="Arial" panose="020B0604020202020204" pitchFamily="34" charset="0"/>
              <a:buChar char="•"/>
            </a:pPr>
            <a:r>
              <a:rPr lang="en-GB" baseline="0" dirty="0" smtClean="0"/>
              <a:t>Identify and evaluate alternative strategies for achieving deliverable objectives</a:t>
            </a:r>
          </a:p>
          <a:p>
            <a:pPr marL="628650" lvl="1" indent="-171450">
              <a:buFont typeface="Arial" panose="020B0604020202020204" pitchFamily="34" charset="0"/>
              <a:buChar char="•"/>
            </a:pPr>
            <a:r>
              <a:rPr lang="en-GB" baseline="0" dirty="0" smtClean="0"/>
              <a:t>Identify and resolve risks arising from the chosen approach</a:t>
            </a:r>
          </a:p>
          <a:p>
            <a:pPr marL="628650" lvl="1" indent="-171450">
              <a:buFont typeface="Arial" panose="020B0604020202020204" pitchFamily="34" charset="0"/>
              <a:buChar char="•"/>
            </a:pPr>
            <a:r>
              <a:rPr lang="en-GB" baseline="0" dirty="0" smtClean="0"/>
              <a:t>Obtain commitment from all success-critical stakeholders, including commitment to pursue the next cycle</a:t>
            </a:r>
          </a:p>
          <a:p>
            <a:pPr marL="628650" lvl="1" indent="-171450">
              <a:buFont typeface="Arial" panose="020B0604020202020204" pitchFamily="34" charset="0"/>
              <a:buChar char="•"/>
            </a:pPr>
            <a:endParaRPr lang="en-GB" baseline="0" dirty="0" smtClean="0"/>
          </a:p>
          <a:p>
            <a:pPr marL="0" lvl="0" indent="0">
              <a:buFont typeface="Arial" panose="020B0604020202020204" pitchFamily="34" charset="0"/>
              <a:buNone/>
            </a:pPr>
            <a:r>
              <a:rPr lang="en-GB" dirty="0" smtClean="0"/>
              <a:t>For each</a:t>
            </a:r>
            <a:r>
              <a:rPr lang="en-GB" baseline="0" dirty="0" smtClean="0"/>
              <a:t> activity, the team must determine the effort and detail required to achieve the objectives while minimizing risk. Each cycle should be evaluated against milestones to determine whether the project is complete, </a:t>
            </a:r>
            <a:r>
              <a:rPr lang="en-GB" baseline="0" dirty="0" err="1" smtClean="0"/>
              <a:t>shouldbe</a:t>
            </a:r>
            <a:r>
              <a:rPr lang="en-GB" baseline="0" dirty="0" smtClean="0"/>
              <a:t> abandoned, or another cycle should be committed to.</a:t>
            </a:r>
          </a:p>
          <a:p>
            <a:pPr marL="0" lv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210</a:t>
            </a:fld>
            <a:endParaRPr lang="en-GB" dirty="0"/>
          </a:p>
        </p:txBody>
      </p:sp>
    </p:spTree>
    <p:extLst>
      <p:ext uri="{BB962C8B-B14F-4D97-AF65-F5344CB8AC3E}">
        <p14:creationId xmlns:p14="http://schemas.microsoft.com/office/powerpoint/2010/main" val="1067843002"/>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Spiral method works well for large or complex projects, and due to the iterative,</a:t>
            </a:r>
            <a:r>
              <a:rPr lang="en-GB" baseline="0" dirty="0" smtClean="0"/>
              <a:t> cyclic nature of the process can produce testable software early in the lifecycle. The process can be costly, however, since the number of cycles required to produce a completed product can be difficult to predict. </a:t>
            </a:r>
          </a:p>
          <a:p>
            <a:endParaRPr lang="en-GB" baseline="0" dirty="0" smtClean="0"/>
          </a:p>
          <a:p>
            <a:r>
              <a:rPr lang="en-GB" baseline="0" dirty="0" smtClean="0"/>
              <a:t>This process depends heavily upon accurate and inclusive risk analysis, and can prove inhibitory to smaller projects due to the increased management overhead from the documentation and risk analysis in intermediate stages.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211</a:t>
            </a:fld>
            <a:endParaRPr lang="en-GB" dirty="0"/>
          </a:p>
        </p:txBody>
      </p:sp>
    </p:spTree>
    <p:extLst>
      <p:ext uri="{BB962C8B-B14F-4D97-AF65-F5344CB8AC3E}">
        <p14:creationId xmlns:p14="http://schemas.microsoft.com/office/powerpoint/2010/main" val="400087114"/>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Agile software development seeks to </a:t>
            </a:r>
            <a:r>
              <a:rPr lang="en-GB" baseline="0" dirty="0" smtClean="0"/>
              <a:t>produce software which evolves through collaboration between cross-functional self-organizing teams, business units and customers. Development teams work in short, iterative cycles called </a:t>
            </a:r>
            <a:r>
              <a:rPr lang="en-GB" i="1" baseline="0" dirty="0" smtClean="0"/>
              <a:t>sprints</a:t>
            </a:r>
            <a:r>
              <a:rPr lang="en-GB" i="0" baseline="0" dirty="0" smtClean="0"/>
              <a:t> that typically last between one and four weeks, and aims to produce a working product for demonstration to stakeholders. This minimizes overall risk and allows the team to quickly adapt to changing requirements.</a:t>
            </a:r>
          </a:p>
          <a:p>
            <a:endParaRPr lang="en-GB" i="0" baseline="0" dirty="0" smtClean="0"/>
          </a:p>
          <a:p>
            <a:r>
              <a:rPr lang="en-GB" i="0" baseline="0" dirty="0" smtClean="0"/>
              <a:t>The teams should be capable of working in all areas – planning, design, coding, testing and deployment – and consider working software as the primary measure of progress. Feedback processes provide a means for the team to self-analyse and introduce changes to improve quality.</a:t>
            </a:r>
          </a:p>
          <a:p>
            <a:endParaRPr lang="en-GB" i="0" baseline="0" dirty="0" smtClean="0"/>
          </a:p>
          <a:p>
            <a:r>
              <a:rPr lang="en-GB" i="0" baseline="0" dirty="0" smtClean="0"/>
              <a:t>The close interaction between stakeholders and ability to rapidly adoption of change create customer satisfaction, especially when requested improvements are seen to be implemented quickly.</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212</a:t>
            </a:fld>
            <a:endParaRPr lang="en-GB" dirty="0"/>
          </a:p>
        </p:txBody>
      </p:sp>
    </p:spTree>
    <p:extLst>
      <p:ext uri="{BB962C8B-B14F-4D97-AF65-F5344CB8AC3E}">
        <p14:creationId xmlns:p14="http://schemas.microsoft.com/office/powerpoint/2010/main" val="2799334224"/>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Agile development practices are</a:t>
            </a:r>
            <a:r>
              <a:rPr lang="en-GB" baseline="0" dirty="0" smtClean="0"/>
              <a:t> popular with developers because they allow us to work collaboratively and self-determine. The team is considered to be competent to make decisions affecting the software, which in turn makes them more autonomous and less reliant on management interaction. An experienced agile team can be left to work with needing to be provided with continuous direction.</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213</a:t>
            </a:fld>
            <a:endParaRPr lang="en-GB" dirty="0"/>
          </a:p>
        </p:txBody>
      </p:sp>
    </p:spTree>
    <p:extLst>
      <p:ext uri="{BB962C8B-B14F-4D97-AF65-F5344CB8AC3E}">
        <p14:creationId xmlns:p14="http://schemas.microsoft.com/office/powerpoint/2010/main" val="4159688942"/>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are drawbacks</a:t>
            </a:r>
            <a:r>
              <a:rPr lang="en-GB" baseline="0" dirty="0" smtClean="0"/>
              <a:t> to the agile approach. It can be difficult to determine the effort required to produce larger deliverables, which can lead to the team accepting too much work in a sprint. When lacking sufficient overall project design, it is easy to allow direction to slip. It is also heavily reliant upon business support, so when this is not present or not adequately represented, teams can face resistance and difficulties from business unit, adding to the overall risk that the project may fail.</a:t>
            </a:r>
          </a:p>
          <a:p>
            <a:endParaRPr lang="en-GB" baseline="0" dirty="0" smtClean="0"/>
          </a:p>
          <a:p>
            <a:r>
              <a:rPr lang="en-GB" baseline="0" dirty="0" smtClean="0"/>
              <a:t>Agile can also be hard for new programmers, or programmers new to agile, due to the reliance upon the teams expertise and ability to self manage. It can take some time for newcomers to understand their role in the team.</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214</a:t>
            </a:fld>
            <a:endParaRPr lang="en-GB" dirty="0"/>
          </a:p>
        </p:txBody>
      </p:sp>
    </p:spTree>
    <p:extLst>
      <p:ext uri="{BB962C8B-B14F-4D97-AF65-F5344CB8AC3E}">
        <p14:creationId xmlns:p14="http://schemas.microsoft.com/office/powerpoint/2010/main" val="1558692824"/>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215</a:t>
            </a:fld>
            <a:endParaRPr lang="en-GB" dirty="0"/>
          </a:p>
        </p:txBody>
      </p:sp>
    </p:spTree>
    <p:extLst>
      <p:ext uri="{BB962C8B-B14F-4D97-AF65-F5344CB8AC3E}">
        <p14:creationId xmlns:p14="http://schemas.microsoft.com/office/powerpoint/2010/main" val="461884640"/>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should all be aware of the importance</a:t>
            </a:r>
            <a:r>
              <a:rPr lang="en-GB" baseline="0" dirty="0" smtClean="0"/>
              <a:t> of backing up our data. Normal backup techniques are fine when we are concerned with ordinary user data, however when we are considering our application source code, we have slightly different requirements from our backup solution.</a:t>
            </a:r>
          </a:p>
          <a:p>
            <a:endParaRPr lang="en-GB" baseline="0" dirty="0" smtClean="0"/>
          </a:p>
          <a:p>
            <a:r>
              <a:rPr lang="en-GB" baseline="0" dirty="0" smtClean="0"/>
              <a:t>An important part of maintaining application source code – or </a:t>
            </a:r>
            <a:r>
              <a:rPr lang="en-GB" i="1" baseline="0" dirty="0" smtClean="0"/>
              <a:t>codebase</a:t>
            </a:r>
            <a:r>
              <a:rPr lang="en-GB" i="0" baseline="0" dirty="0" smtClean="0"/>
              <a:t> – is change management. Sometimes, we may wish to revert to an earlier version of the code, or we may wish to determine when or why a change was introduced. We could achieve this through our normal backup techniques, although trying to track individual changes – especially when they may be months distant – would be extremely laborious. We are also likely to have more than one developer working on the same code, or working in the same area, and we must be able to manage competing changes to the same files – we call this </a:t>
            </a:r>
            <a:r>
              <a:rPr lang="en-GB" i="1" baseline="0" dirty="0" smtClean="0"/>
              <a:t>merging</a:t>
            </a:r>
            <a:r>
              <a:rPr lang="en-GB" i="0" baseline="0" dirty="0" smtClean="0"/>
              <a:t>.</a:t>
            </a:r>
          </a:p>
          <a:p>
            <a:endParaRPr lang="en-GB" i="0" baseline="0" dirty="0" smtClean="0"/>
          </a:p>
          <a:p>
            <a:r>
              <a:rPr lang="en-GB" i="0" baseline="0" dirty="0" smtClean="0"/>
              <a:t>In order to fulfil these needs, we use specialized software called </a:t>
            </a:r>
            <a:r>
              <a:rPr lang="en-GB" i="1" baseline="0" dirty="0" smtClean="0"/>
              <a:t>Version Control Software</a:t>
            </a:r>
            <a:r>
              <a:rPr lang="en-GB" i="0" baseline="0" dirty="0" smtClean="0"/>
              <a:t> or </a:t>
            </a:r>
            <a:r>
              <a:rPr lang="en-GB" i="1" baseline="0" dirty="0" smtClean="0"/>
              <a:t>VCS</a:t>
            </a:r>
            <a:r>
              <a:rPr lang="en-GB" i="0" baseline="0" dirty="0" smtClean="0"/>
              <a: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216</a:t>
            </a:fld>
            <a:endParaRPr lang="en-GB" dirty="0"/>
          </a:p>
        </p:txBody>
      </p:sp>
    </p:spTree>
    <p:extLst>
      <p:ext uri="{BB962C8B-B14F-4D97-AF65-F5344CB8AC3E}">
        <p14:creationId xmlns:p14="http://schemas.microsoft.com/office/powerpoint/2010/main" val="307947829"/>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many developers</a:t>
            </a:r>
            <a:r>
              <a:rPr lang="en-GB" baseline="0" dirty="0" smtClean="0"/>
              <a:t> are working together on the same files, we must have some means of determining which order the changes should be applied, or if there are conflicting changes to the same lines of code. This is called </a:t>
            </a:r>
            <a:r>
              <a:rPr lang="en-GB" i="1" baseline="0" dirty="0" smtClean="0"/>
              <a:t>merging</a:t>
            </a:r>
            <a:r>
              <a:rPr lang="en-GB" i="0" baseline="0" dirty="0" smtClean="0"/>
              <a:t>, and a key feature of any VCS is the ability to manage merges of different versions of the same file.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217</a:t>
            </a:fld>
            <a:endParaRPr lang="en-GB" dirty="0"/>
          </a:p>
        </p:txBody>
      </p:sp>
    </p:spTree>
    <p:extLst>
      <p:ext uri="{BB962C8B-B14F-4D97-AF65-F5344CB8AC3E}">
        <p14:creationId xmlns:p14="http://schemas.microsoft.com/office/powerpoint/2010/main" val="170785600"/>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There are a few different VCS applications available, the most popular being Concurrent Versions System (CVS), Subversion (SVN), Mercurial (Hg) and Git. They can be downloaded and configured into local, private code repositories, or we can use one of the various cloud-based VCS providers such as </a:t>
            </a:r>
            <a:r>
              <a:rPr lang="en-GB" i="0" baseline="0" dirty="0" err="1" smtClean="0"/>
              <a:t>Github</a:t>
            </a:r>
            <a:r>
              <a:rPr lang="en-GB" i="0" baseline="0" dirty="0" smtClean="0"/>
              <a:t>, </a:t>
            </a:r>
            <a:r>
              <a:rPr lang="en-GB" i="0" baseline="0" dirty="0" err="1" smtClean="0"/>
              <a:t>Bitbucket</a:t>
            </a:r>
            <a:r>
              <a:rPr lang="en-GB" i="0" baseline="0" dirty="0" smtClean="0"/>
              <a:t> or </a:t>
            </a:r>
            <a:r>
              <a:rPr lang="en-GB" i="0" baseline="0" dirty="0" err="1" smtClean="0"/>
              <a:t>CloudForge</a:t>
            </a:r>
            <a:r>
              <a:rPr lang="en-GB" i="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218</a:t>
            </a:fld>
            <a:endParaRPr lang="en-GB" dirty="0"/>
          </a:p>
        </p:txBody>
      </p:sp>
    </p:spTree>
    <p:extLst>
      <p:ext uri="{BB962C8B-B14F-4D97-AF65-F5344CB8AC3E}">
        <p14:creationId xmlns:p14="http://schemas.microsoft.com/office/powerpoint/2010/main" val="2236451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 the end of the value in our first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a:t>
            </a:fld>
            <a:endParaRPr lang="en-GB" dirty="0"/>
          </a:p>
        </p:txBody>
      </p:sp>
    </p:spTree>
    <p:extLst>
      <p:ext uri="{BB962C8B-B14F-4D97-AF65-F5344CB8AC3E}">
        <p14:creationId xmlns:p14="http://schemas.microsoft.com/office/powerpoint/2010/main" val="365653012"/>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of the most important areas to consider</a:t>
            </a:r>
            <a:r>
              <a:rPr lang="en-GB" baseline="0" dirty="0" smtClean="0"/>
              <a:t> when working with other developers, and one which is frequently overlooked, is communication. If we wish to work collaboratively, especially when we are working as a team on the same area of functionality, frequent short progress reports from each member team are invaluable for maintaining visibility of progress on deliverables and potential blocks and impediments to progress.</a:t>
            </a:r>
          </a:p>
          <a:p>
            <a:endParaRPr lang="en-GB" baseline="0" dirty="0" smtClean="0"/>
          </a:p>
          <a:p>
            <a:r>
              <a:rPr lang="en-GB" baseline="0" dirty="0" smtClean="0"/>
              <a:t>We must also remember to communicate frequently and clearly with those responsible for testing our application. Testers will be evaluating our work against the project requirements so we must ensure that when design has changed, it is reflected in our project documentation and communicated clearly to testers so that all members of the team are operating from the same set of requirements.</a:t>
            </a:r>
          </a:p>
          <a:p>
            <a:endParaRPr lang="en-GB" baseline="0" dirty="0" smtClean="0"/>
          </a:p>
          <a:p>
            <a:r>
              <a:rPr lang="en-GB" baseline="0" dirty="0" smtClean="0"/>
              <a:t>In all our communications we must remember that application development is a technical discipline that does not reward ambiguity. Clear, concise and accurate communication will go a long way toward ensuring the success of our application.</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219</a:t>
            </a:fld>
            <a:endParaRPr lang="en-GB" dirty="0"/>
          </a:p>
        </p:txBody>
      </p:sp>
    </p:spTree>
    <p:extLst>
      <p:ext uri="{BB962C8B-B14F-4D97-AF65-F5344CB8AC3E}">
        <p14:creationId xmlns:p14="http://schemas.microsoft.com/office/powerpoint/2010/main" val="2920110452"/>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developing</a:t>
            </a:r>
            <a:r>
              <a:rPr lang="en-GB" baseline="0" dirty="0" smtClean="0"/>
              <a:t> a new application or piece of functionality, before we write any code, our most important first step is to produce a design from which to work. Every team member should have a clear understanding of what is required, and the approach the team intends to take. For larger pieces of work, we should take advantage of opportunities to compartmentalize the functionality into logical units. This allows us to separate the work over several process cycles if necessary.</a:t>
            </a:r>
          </a:p>
          <a:p>
            <a:endParaRPr lang="en-GB" baseline="0" dirty="0" smtClean="0"/>
          </a:p>
          <a:p>
            <a:r>
              <a:rPr lang="en-GB" baseline="0" dirty="0" smtClean="0"/>
              <a:t>When our work involves complex data models, or many objects that interact, it is often beneficial to create a visual representation such as a diagram on a whiteboard. This allows everyone to modify the design or to discuss finer points with a clear visual to work from. It is often difficult to modify data models later on so it is desirable to ensure that they are correct and representative of the requirements before coding starts.</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220</a:t>
            </a:fld>
            <a:endParaRPr lang="en-GB" dirty="0"/>
          </a:p>
        </p:txBody>
      </p:sp>
    </p:spTree>
    <p:extLst>
      <p:ext uri="{BB962C8B-B14F-4D97-AF65-F5344CB8AC3E}">
        <p14:creationId xmlns:p14="http://schemas.microsoft.com/office/powerpoint/2010/main" val="3765110984"/>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Application</a:t>
            </a:r>
            <a:r>
              <a:rPr lang="en-GB" baseline="0" dirty="0" smtClean="0"/>
              <a:t> design can be as simple as a few lines on a whiteboard displaying key concepts, or process descriptions. We can further refine these designs as needed, or change them as appropriate. Provided the whole team understands and can refer to the basic design, appropriate solutions can evolve out of other collaborative tools such as pair programming.</a:t>
            </a:r>
          </a:p>
          <a:p>
            <a:endParaRPr lang="en-GB" baseline="0" dirty="0" smtClean="0"/>
          </a:p>
          <a:p>
            <a:r>
              <a:rPr lang="en-GB" baseline="0" dirty="0" smtClean="0"/>
              <a:t>We should try to avoid writing code such as the example on the right. It would be very difficult for anyone to modify this code without spending a lot of time trying to understand it. A few well placed comments and better variable naming would make fixing any problems or adding new features much easier.</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221</a:t>
            </a:fld>
            <a:endParaRPr lang="en-GB" dirty="0"/>
          </a:p>
        </p:txBody>
      </p:sp>
    </p:spTree>
    <p:extLst>
      <p:ext uri="{BB962C8B-B14F-4D97-AF65-F5344CB8AC3E}">
        <p14:creationId xmlns:p14="http://schemas.microsoft.com/office/powerpoint/2010/main" val="3619518468"/>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222</a:t>
            </a:fld>
            <a:endParaRPr lang="en-GB" dirty="0"/>
          </a:p>
        </p:txBody>
      </p:sp>
    </p:spTree>
    <p:extLst>
      <p:ext uri="{BB962C8B-B14F-4D97-AF65-F5344CB8AC3E}">
        <p14:creationId xmlns:p14="http://schemas.microsoft.com/office/powerpoint/2010/main" val="1363268227"/>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It’s important when working as part of a team that each member has visibility of the code, and is able to easily</a:t>
            </a:r>
            <a:r>
              <a:rPr lang="en-GB" baseline="0" dirty="0" smtClean="0"/>
              <a:t> read and understand what has been written. We can produce and adhere to coding standards documentation so that every team member can see how code and comments should be formatted, variable and function naming conventions, and so on. We must also ensure that we commit our code to VCS often so that we are all operating from the same version of the code and can minimize merge conflicts that might arise.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223</a:t>
            </a:fld>
            <a:endParaRPr lang="en-GB" dirty="0"/>
          </a:p>
        </p:txBody>
      </p:sp>
    </p:spTree>
    <p:extLst>
      <p:ext uri="{BB962C8B-B14F-4D97-AF65-F5344CB8AC3E}">
        <p14:creationId xmlns:p14="http://schemas.microsoft.com/office/powerpoint/2010/main" val="633265692"/>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function we can see the author</a:t>
            </a:r>
            <a:r>
              <a:rPr lang="en-GB" baseline="0" dirty="0" smtClean="0"/>
              <a:t> has given no thought to the maintainability of the code. The variables are poorly named, as is the function, and there are no comments to inform us as to the intended purpose of the code.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224</a:t>
            </a:fld>
            <a:endParaRPr lang="en-GB" dirty="0"/>
          </a:p>
        </p:txBody>
      </p:sp>
    </p:spTree>
    <p:extLst>
      <p:ext uri="{BB962C8B-B14F-4D97-AF65-F5344CB8AC3E}">
        <p14:creationId xmlns:p14="http://schemas.microsoft.com/office/powerpoint/2010/main" val="3346607424"/>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Here we</a:t>
            </a:r>
            <a:r>
              <a:rPr lang="en-GB" b="0" baseline="0" dirty="0" smtClean="0"/>
              <a:t> see the same code we examined in the previous slide. With plentiful commenting and informative variable and function names, the intended purpose becomes much clearer.</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225</a:t>
            </a:fld>
            <a:endParaRPr lang="en-GB" dirty="0"/>
          </a:p>
        </p:txBody>
      </p:sp>
    </p:spTree>
    <p:extLst>
      <p:ext uri="{BB962C8B-B14F-4D97-AF65-F5344CB8AC3E}">
        <p14:creationId xmlns:p14="http://schemas.microsoft.com/office/powerpoint/2010/main" val="2206718858"/>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227</a:t>
            </a:fld>
            <a:endParaRPr lang="en-GB" dirty="0"/>
          </a:p>
        </p:txBody>
      </p:sp>
    </p:spTree>
    <p:extLst>
      <p:ext uri="{BB962C8B-B14F-4D97-AF65-F5344CB8AC3E}">
        <p14:creationId xmlns:p14="http://schemas.microsoft.com/office/powerpoint/2010/main" val="276954207"/>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are consistent in the code</a:t>
            </a:r>
            <a:r>
              <a:rPr lang="en-GB" baseline="0" dirty="0" smtClean="0"/>
              <a:t> we write, and adhere to our coding standards and best practices, we will create code that is easy to read and understand, secure, well designed, and can be maintained by any member of the team. </a:t>
            </a:r>
          </a:p>
          <a:p>
            <a:endParaRPr lang="en-GB" baseline="0" dirty="0" smtClean="0"/>
          </a:p>
          <a:p>
            <a:r>
              <a:rPr lang="en-GB" baseline="0" dirty="0" smtClean="0"/>
              <a:t>We should strive to keep our code simple and elegant. It may be intellectually satisfying to reduce a complex algorithm to a single line, but often this merely serves to make the job of the developer that comes after us more difficult. We must remember that the more complex our code becomes, the harder it is to correct and refactor when required.</a:t>
            </a:r>
          </a:p>
          <a:p>
            <a:endParaRPr lang="en-GB" baseline="0" dirty="0" smtClean="0"/>
          </a:p>
          <a:p>
            <a:r>
              <a:rPr lang="en-GB" baseline="0" dirty="0" smtClean="0"/>
              <a:t>Global variables in our code, that can be accessed and modified by external processes, can cause unintended consequences and should be avoided. If we need to provide data to external classes we should use </a:t>
            </a:r>
            <a:r>
              <a:rPr lang="en-GB" i="1" baseline="0" dirty="0" err="1" smtClean="0"/>
              <a:t>accessor</a:t>
            </a:r>
            <a:r>
              <a:rPr lang="en-GB" i="0" baseline="0" dirty="0" smtClean="0"/>
              <a:t> and </a:t>
            </a:r>
            <a:r>
              <a:rPr lang="en-GB" i="1" baseline="0" dirty="0" err="1" smtClean="0"/>
              <a:t>mutator</a:t>
            </a:r>
            <a:r>
              <a:rPr lang="en-GB" i="0" baseline="0" dirty="0" smtClean="0"/>
              <a:t> methods so that we can mediate access to our variables and prevent errors introduced from outside.</a:t>
            </a:r>
          </a:p>
          <a:p>
            <a:endParaRPr lang="en-GB" i="0" baseline="0" dirty="0" smtClean="0"/>
          </a:p>
          <a:p>
            <a:r>
              <a:rPr lang="en-GB" i="0" baseline="0" dirty="0" smtClean="0"/>
              <a:t>We should avoid the use of “magic numbers” – arbitrary values provided to a method. If we need to supply such values in our code, we should instead use descriptively named immutable constants so that other developers will understand what we have done.</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228</a:t>
            </a:fld>
            <a:endParaRPr lang="en-GB" dirty="0"/>
          </a:p>
        </p:txBody>
      </p:sp>
    </p:spTree>
    <p:extLst>
      <p:ext uri="{BB962C8B-B14F-4D97-AF65-F5344CB8AC3E}">
        <p14:creationId xmlns:p14="http://schemas.microsoft.com/office/powerpoint/2010/main" val="2220101059"/>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Sometimes we will</a:t>
            </a:r>
            <a:r>
              <a:rPr lang="en-GB" baseline="0" dirty="0" smtClean="0"/>
              <a:t> need to provide parameters to our code such as URLs to other resources, API keys or database connection details. We should avoid entering these directly into our code – </a:t>
            </a:r>
            <a:r>
              <a:rPr lang="en-GB" i="1" baseline="0" dirty="0" smtClean="0"/>
              <a:t>hard-coding</a:t>
            </a:r>
            <a:r>
              <a:rPr lang="en-GB" i="0" baseline="0" dirty="0" smtClean="0"/>
              <a:t> – and instead supply them through configuration files or some other means. This allows us to write code than be run anywhere, rather than just in the one specific environment we have coded for.</a:t>
            </a:r>
          </a:p>
          <a:p>
            <a:endParaRPr lang="en-GB" i="0" baseline="0" dirty="0" smtClean="0"/>
          </a:p>
          <a:p>
            <a:r>
              <a:rPr lang="en-GB" dirty="0" smtClean="0"/>
              <a:t>There</a:t>
            </a:r>
            <a:r>
              <a:rPr lang="en-GB" baseline="0" dirty="0" smtClean="0"/>
              <a:t> may be times when we find ourselves copying a piece of code to re-use elsewhere. At this point, we need to write a function instead.</a:t>
            </a:r>
          </a:p>
          <a:p>
            <a:endParaRPr lang="en-GB" baseline="0" dirty="0" smtClean="0"/>
          </a:p>
          <a:p>
            <a:r>
              <a:rPr lang="en-GB" baseline="0" dirty="0" smtClean="0"/>
              <a:t>We should always try to provide error messages that will help a user or system administrator diagnose and correct a problem. We should remember, though, that if we are overzealous with our error reporting we may expose internal information about our system that could be of use to a malicious user.</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229</a:t>
            </a:fld>
            <a:endParaRPr lang="en-GB" dirty="0"/>
          </a:p>
        </p:txBody>
      </p:sp>
    </p:spTree>
    <p:extLst>
      <p:ext uri="{BB962C8B-B14F-4D97-AF65-F5344CB8AC3E}">
        <p14:creationId xmlns:p14="http://schemas.microsoft.com/office/powerpoint/2010/main" val="3588788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a:t>
            </a:fld>
            <a:endParaRPr lang="en-GB" dirty="0"/>
          </a:p>
        </p:txBody>
      </p:sp>
    </p:spTree>
    <p:extLst>
      <p:ext uri="{BB962C8B-B14F-4D97-AF65-F5344CB8AC3E}">
        <p14:creationId xmlns:p14="http://schemas.microsoft.com/office/powerpoint/2010/main" val="1588820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Or we could add a space to</a:t>
            </a:r>
            <a:r>
              <a:rPr lang="en-GB" baseline="0" dirty="0" smtClean="0"/>
              <a:t> the beginning of </a:t>
            </a:r>
            <a:r>
              <a:rPr lang="en-GB" dirty="0" smtClean="0"/>
              <a:t>the value in </a:t>
            </a:r>
            <a:r>
              <a:rPr lang="en-GB" baseline="0" dirty="0" smtClean="0"/>
              <a:t>our second variable.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a:t>
            </a:fld>
            <a:endParaRPr lang="en-GB" dirty="0"/>
          </a:p>
        </p:txBody>
      </p:sp>
    </p:spTree>
    <p:extLst>
      <p:ext uri="{BB962C8B-B14F-4D97-AF65-F5344CB8AC3E}">
        <p14:creationId xmlns:p14="http://schemas.microsoft.com/office/powerpoint/2010/main" val="3422448383"/>
      </p:ext>
    </p:extLst>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we are working</a:t>
            </a:r>
            <a:r>
              <a:rPr lang="en-GB" baseline="0" dirty="0" smtClean="0"/>
              <a:t> on a difficult piece of code, or fixing a bug in a problem area, we must remember that rewriting the code is always an option. Sometimes, the best choice is to just throw it away and start afresh.</a:t>
            </a:r>
          </a:p>
          <a:p>
            <a:endParaRPr lang="en-GB" baseline="0" dirty="0" smtClean="0"/>
          </a:p>
          <a:p>
            <a:r>
              <a:rPr lang="en-GB" baseline="0" dirty="0" smtClean="0"/>
              <a:t>The sooner and more often we test our code, the more bugs we will find while still in development. Every bug we correct while we are writing our code is one less bug our testers will have to find.</a:t>
            </a:r>
          </a:p>
          <a:p>
            <a:endParaRPr lang="en-GB" baseline="0" dirty="0" smtClean="0"/>
          </a:p>
          <a:p>
            <a:r>
              <a:rPr lang="en-GB" baseline="0" dirty="0" smtClean="0"/>
              <a:t>It is often very tempting, when faced with a new problem, to dive in and start coding immediately. While this can work when rapidly prototyping, often we are better advised to sit back and spend some time thinking first. Having a clear picture of what we are trying to achieve before we start will help us write more focused and effective code.</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230</a:t>
            </a:fld>
            <a:endParaRPr lang="en-GB" dirty="0"/>
          </a:p>
        </p:txBody>
      </p:sp>
    </p:spTree>
    <p:extLst>
      <p:ext uri="{BB962C8B-B14F-4D97-AF65-F5344CB8AC3E}">
        <p14:creationId xmlns:p14="http://schemas.microsoft.com/office/powerpoint/2010/main" val="2862269585"/>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are developing public facing applications, one of our primary concerns must be security. In this section, we discuss some of the principles of secure code development.</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231</a:t>
            </a:fld>
            <a:endParaRPr lang="en-GB" dirty="0"/>
          </a:p>
        </p:txBody>
      </p:sp>
    </p:spTree>
    <p:extLst>
      <p:ext uri="{BB962C8B-B14F-4D97-AF65-F5344CB8AC3E}">
        <p14:creationId xmlns:p14="http://schemas.microsoft.com/office/powerpoint/2010/main" val="3271904703"/>
      </p:ext>
    </p:extLst>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Security Policies</a:t>
            </a:r>
          </a:p>
          <a:p>
            <a:endParaRPr lang="en-GB" b="1" dirty="0" smtClean="0"/>
          </a:p>
          <a:p>
            <a:r>
              <a:rPr lang="en-GB" dirty="0" smtClean="0"/>
              <a:t>It</a:t>
            </a:r>
            <a:r>
              <a:rPr lang="en-GB" baseline="0" dirty="0" smtClean="0"/>
              <a:t> is extremely difficult to retrofit a new or different security model to an existing application. If we determine our security approach early in our design process, we can ‘bake’ it in at all levels without the need for difficult, costly and time-consuming refactoring work later. If we put security at the heart of our application, it fosters ongoing awareness of security concerns throughout the application lifecycle.</a:t>
            </a:r>
          </a:p>
          <a:p>
            <a:endParaRPr lang="en-GB" baseline="0" dirty="0" smtClean="0"/>
          </a:p>
          <a:p>
            <a:r>
              <a:rPr lang="en-GB" b="1" baseline="0" smtClean="0"/>
              <a:t>Validate Input</a:t>
            </a:r>
          </a:p>
          <a:p>
            <a:endParaRPr lang="en-GB" b="1" baseline="0" dirty="0" smtClean="0"/>
          </a:p>
          <a:p>
            <a:r>
              <a:rPr lang="en-GB" baseline="0" dirty="0" smtClean="0"/>
              <a:t>We must also ensure that when we receive input from users, it has been sanitised to prevent any unwelcome or potentially damaging data from entering our system. We can validate our user data against expected inputs, both on the client and the server, we can encode URLs and escape output data to prevent Cross-Site Scripting attacks and format data intended for a database server to prevent SQL Injection attacks.</a:t>
            </a:r>
          </a:p>
        </p:txBody>
      </p:sp>
      <p:sp>
        <p:nvSpPr>
          <p:cNvPr id="4" name="Slide Number Placeholder 3"/>
          <p:cNvSpPr>
            <a:spLocks noGrp="1"/>
          </p:cNvSpPr>
          <p:nvPr>
            <p:ph type="sldNum" sz="quarter" idx="10"/>
          </p:nvPr>
        </p:nvSpPr>
        <p:spPr/>
        <p:txBody>
          <a:bodyPr/>
          <a:lstStyle/>
          <a:p>
            <a:fld id="{D2FD33D1-5F8B-45B7-9940-CBFFF9C06F51}" type="slidenum">
              <a:rPr lang="en-GB" smtClean="0"/>
              <a:t>232</a:t>
            </a:fld>
            <a:endParaRPr lang="en-GB" dirty="0"/>
          </a:p>
        </p:txBody>
      </p:sp>
    </p:spTree>
    <p:extLst>
      <p:ext uri="{BB962C8B-B14F-4D97-AF65-F5344CB8AC3E}">
        <p14:creationId xmlns:p14="http://schemas.microsoft.com/office/powerpoint/2010/main" val="2499189184"/>
      </p:ext>
    </p:extLst>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Default Deny and the </a:t>
            </a:r>
            <a:r>
              <a:rPr lang="en-GB" b="1" baseline="0" dirty="0" smtClean="0"/>
              <a:t>Principle of Least Privilege</a:t>
            </a:r>
            <a:endParaRPr lang="en-GB" b="0" dirty="0" smtClean="0"/>
          </a:p>
          <a:p>
            <a:r>
              <a:rPr lang="en-GB" b="0" dirty="0" smtClean="0"/>
              <a:t>We</a:t>
            </a:r>
            <a:r>
              <a:rPr lang="en-GB" b="0" baseline="0" dirty="0" smtClean="0"/>
              <a:t> can choose to deny access to resources by default; this means that permission to access a protected resource must be explicitly granted, and for the minimum amount of time required to perform the task. This makes it much harder for an intruder to gain unauthorized access. When issuing permissions, we can also grant the minimum privilege required to complete the requested task; this reduces the risk of unauthorised access to a protected resource being gained by an attacker who has been issued with more privilege than they need.</a:t>
            </a:r>
          </a:p>
          <a:p>
            <a:endParaRPr lang="en-GB" b="0" baseline="0" dirty="0" smtClean="0"/>
          </a:p>
          <a:p>
            <a:r>
              <a:rPr lang="en-GB" b="1" baseline="0" dirty="0" smtClean="0"/>
              <a:t>Sanitize</a:t>
            </a:r>
          </a:p>
          <a:p>
            <a:r>
              <a:rPr lang="en-GB" b="0" baseline="0" dirty="0" smtClean="0"/>
              <a:t>Even though we make attempts to ensure that all data entering our system is clean, we should not assume that our processes are perfect, or that systems receiving our data have similarly robust security. By sanitizing data before it leaves our system, we seek to prevent unintentionally introducing hostile data into a remote system.</a:t>
            </a:r>
          </a:p>
          <a:p>
            <a:r>
              <a:rPr lang="en-GB" b="0" baseline="0" dirty="0" smtClean="0"/>
              <a:t> </a:t>
            </a:r>
          </a:p>
        </p:txBody>
      </p:sp>
      <p:sp>
        <p:nvSpPr>
          <p:cNvPr id="4" name="Slide Number Placeholder 3"/>
          <p:cNvSpPr>
            <a:spLocks noGrp="1"/>
          </p:cNvSpPr>
          <p:nvPr>
            <p:ph type="sldNum" sz="quarter" idx="10"/>
          </p:nvPr>
        </p:nvSpPr>
        <p:spPr/>
        <p:txBody>
          <a:bodyPr/>
          <a:lstStyle/>
          <a:p>
            <a:fld id="{D2FD33D1-5F8B-45B7-9940-CBFFF9C06F51}" type="slidenum">
              <a:rPr lang="en-GB" smtClean="0"/>
              <a:t>233</a:t>
            </a:fld>
            <a:endParaRPr lang="en-GB" dirty="0"/>
          </a:p>
        </p:txBody>
      </p:sp>
    </p:spTree>
    <p:extLst>
      <p:ext uri="{BB962C8B-B14F-4D97-AF65-F5344CB8AC3E}">
        <p14:creationId xmlns:p14="http://schemas.microsoft.com/office/powerpoint/2010/main" val="3248284346"/>
      </p:ext>
    </p:extLst>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Defense</a:t>
            </a:r>
            <a:r>
              <a:rPr lang="en-GB" b="1" baseline="0" dirty="0" smtClean="0"/>
              <a:t> In Depth</a:t>
            </a:r>
            <a:endParaRPr lang="en-GB" b="0" baseline="0" dirty="0" smtClean="0"/>
          </a:p>
          <a:p>
            <a:r>
              <a:rPr lang="en-GB" b="0" baseline="0" dirty="0" smtClean="0"/>
              <a:t>We can provide multiple concentric layers of security around resources. This reduces the likelihood of intrusion by forcing an attacker to halt to pierce each successive layer, making it more likely that we will detect the intrusion and take steps to halt it, or deterring the less dedicated attacker.</a:t>
            </a:r>
          </a:p>
          <a:p>
            <a:endParaRPr lang="en-GB" b="0" baseline="0" dirty="0" smtClean="0"/>
          </a:p>
          <a:p>
            <a:r>
              <a:rPr lang="en-GB" b="1" baseline="0" dirty="0" smtClean="0"/>
              <a:t>Effective QA</a:t>
            </a:r>
            <a:endParaRPr lang="en-GB" b="0" baseline="0" dirty="0" smtClean="0"/>
          </a:p>
          <a:p>
            <a:r>
              <a:rPr lang="en-GB" b="0" baseline="0" dirty="0" smtClean="0"/>
              <a:t>In order to produce code to the required level of quality, we must take steps to ensure that QA requirements are clear and unambiguous. Our deliverables should be clearly defined and understood by all and we should be provided with instrumentation appropriate to the task. Our quality metrics should be relevant to our application, and well understood by development teams. We should provide testing environments that are representative of our production environments, and if possible we should ensure that our test data is representative of actual user data. This allows us to test in as close a replication to the production system as possible.</a:t>
            </a:r>
          </a:p>
          <a:p>
            <a:endParaRPr lang="en-GB" b="0" baseline="0" dirty="0" smtClean="0"/>
          </a:p>
          <a:p>
            <a:r>
              <a:rPr lang="en-GB" b="1" baseline="0" dirty="0" smtClean="0"/>
              <a:t>Secure Coding Standard</a:t>
            </a:r>
            <a:endParaRPr lang="en-GB" b="0" baseline="0" dirty="0" smtClean="0"/>
          </a:p>
          <a:p>
            <a:r>
              <a:rPr lang="en-GB" b="0" baseline="0" dirty="0" smtClean="0"/>
              <a:t>If we define and adopt a secure coding standard for our team, we can create processes to help developers create secure code. Tools such as code review – where new code is examined, discussed and evaluated by the developer and their team mates – or pair programming, where two developers work on code together, can be extremely valuable as they help developers learn from each other and maintain adherence to the defined standard.</a:t>
            </a:r>
          </a:p>
          <a:p>
            <a:r>
              <a:rPr lang="en-GB" b="0" baseline="0" dirty="0" smtClean="0"/>
              <a:t> </a:t>
            </a:r>
            <a:endParaRPr lang="en-GB" b="1" baseline="0" dirty="0" smtClean="0"/>
          </a:p>
          <a:p>
            <a:endParaRPr lang="en-GB" b="0" baseline="0" dirty="0" smtClean="0"/>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234</a:t>
            </a:fld>
            <a:endParaRPr lang="en-GB" dirty="0"/>
          </a:p>
        </p:txBody>
      </p:sp>
    </p:spTree>
    <p:extLst>
      <p:ext uri="{BB962C8B-B14F-4D97-AF65-F5344CB8AC3E}">
        <p14:creationId xmlns:p14="http://schemas.microsoft.com/office/powerpoint/2010/main" val="4074363986"/>
      </p:ext>
    </p:extLst>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Define Security Requirements</a:t>
            </a:r>
            <a:endParaRPr lang="en-GB" b="0" dirty="0" smtClean="0"/>
          </a:p>
          <a:p>
            <a:r>
              <a:rPr lang="en-GB" b="0" dirty="0" smtClean="0"/>
              <a:t>We cannot provide</a:t>
            </a:r>
            <a:r>
              <a:rPr lang="en-GB" b="0" baseline="0" dirty="0" smtClean="0"/>
              <a:t> effective security unless our requirements are clearly defined and visible to all stakeholders. Our policies should be clear, logical, appropriate to our application and employ the principles we have already discussed.</a:t>
            </a:r>
          </a:p>
          <a:p>
            <a:endParaRPr lang="en-GB" b="0" baseline="0" dirty="0" smtClean="0"/>
          </a:p>
          <a:p>
            <a:r>
              <a:rPr lang="en-GB" b="1" baseline="0" dirty="0" smtClean="0"/>
              <a:t>Compiler Warnings</a:t>
            </a:r>
            <a:endParaRPr lang="en-GB" b="0" baseline="0" dirty="0" smtClean="0"/>
          </a:p>
          <a:p>
            <a:r>
              <a:rPr lang="en-GB" b="0" baseline="0" dirty="0" smtClean="0"/>
              <a:t>In many languages, over time, language elements become deprecated – marked for removal in a later release – or become known attack vectors. Often, our compiler or IDE will provide us with warnings about such elements. If we choose to ignore these warnings - assuming we are able – the reasons should be clear and agreed with the team, and commented appropriately in the source code.</a:t>
            </a:r>
          </a:p>
          <a:p>
            <a:endParaRPr lang="en-GB" b="0" baseline="0" dirty="0" smtClean="0"/>
          </a:p>
          <a:p>
            <a:r>
              <a:rPr lang="en-GB" b="1" baseline="0" dirty="0" smtClean="0"/>
              <a:t>Model Threats</a:t>
            </a:r>
            <a:endParaRPr lang="en-GB" b="0" baseline="0" dirty="0" smtClean="0"/>
          </a:p>
          <a:p>
            <a:r>
              <a:rPr lang="en-GB" b="0" dirty="0" smtClean="0"/>
              <a:t>Even though we may have</a:t>
            </a:r>
            <a:r>
              <a:rPr lang="en-GB" b="0" baseline="0" dirty="0" smtClean="0"/>
              <a:t> been diligent in our application of secure coding principles, we cannot truly know how secure our application is until we have determined how attacks will be received. We should seek to identify likely threat vectors and model their passage through the application and our security responses. Once we have identified our potential vulnerabilities – if any – we should create standards to prevent their future inclusion.</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235</a:t>
            </a:fld>
            <a:endParaRPr lang="en-GB" dirty="0"/>
          </a:p>
        </p:txBody>
      </p:sp>
    </p:spTree>
    <p:extLst>
      <p:ext uri="{BB962C8B-B14F-4D97-AF65-F5344CB8AC3E}">
        <p14:creationId xmlns:p14="http://schemas.microsoft.com/office/powerpoint/2010/main" val="3526762850"/>
      </p:ext>
    </p:extLst>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236</a:t>
            </a:fld>
            <a:endParaRPr lang="en-GB" dirty="0"/>
          </a:p>
        </p:txBody>
      </p:sp>
    </p:spTree>
    <p:extLst>
      <p:ext uri="{BB962C8B-B14F-4D97-AF65-F5344CB8AC3E}">
        <p14:creationId xmlns:p14="http://schemas.microsoft.com/office/powerpoint/2010/main" val="2274812437"/>
      </p:ext>
    </p:extLst>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Throughout our examples, we have worked mainly</a:t>
            </a:r>
            <a:r>
              <a:rPr lang="en-GB" baseline="0" dirty="0" smtClean="0"/>
              <a:t> with Python, one of many language choices available to us. Python belongs to a class of languages known as </a:t>
            </a:r>
            <a:r>
              <a:rPr lang="en-GB" i="1" baseline="0" dirty="0" smtClean="0"/>
              <a:t>interpreted languages</a:t>
            </a:r>
            <a:r>
              <a:rPr lang="en-GB" i="0" baseline="0" dirty="0" smtClean="0"/>
              <a:t>, as opposed to </a:t>
            </a:r>
            <a:r>
              <a:rPr lang="en-GB" i="1" baseline="0" dirty="0" smtClean="0"/>
              <a:t>compiled languages</a:t>
            </a:r>
            <a:r>
              <a:rPr lang="en-GB" i="0" baseline="0" dirty="0" smtClean="0"/>
              <a:t>.</a:t>
            </a:r>
          </a:p>
          <a:p>
            <a:endParaRPr lang="en-GB" i="0" baseline="0" dirty="0" smtClean="0"/>
          </a:p>
          <a:p>
            <a:r>
              <a:rPr lang="en-GB" i="0" baseline="0" dirty="0" smtClean="0"/>
              <a:t>A compiled language is one in which our source code is taken by an application called a </a:t>
            </a:r>
            <a:r>
              <a:rPr lang="en-GB" i="1" baseline="0" dirty="0" smtClean="0"/>
              <a:t>compiler</a:t>
            </a:r>
            <a:r>
              <a:rPr lang="en-GB" i="0" baseline="0" dirty="0" smtClean="0"/>
              <a:t>, and converted into a binary executable built specifically for the target processer and operating system. We may then take that compiled executable and transport it to any other machine with compatible architecture and run it with a reasonable expectation of success. If we wish to execute our application on a different platform, we must provide a binary tailored to our new target host, and any other target platforms we wish our application to run on.</a:t>
            </a:r>
          </a:p>
          <a:p>
            <a:endParaRPr lang="en-GB" i="0" baseline="0" dirty="0" smtClean="0"/>
          </a:p>
          <a:p>
            <a:r>
              <a:rPr lang="en-GB" i="0" baseline="0" dirty="0" smtClean="0"/>
              <a:t>In contrast, interpreted language source code is read and executed on the target machine by an application called an </a:t>
            </a:r>
            <a:r>
              <a:rPr lang="en-GB" i="1" baseline="0" dirty="0" smtClean="0"/>
              <a:t>interpreter</a:t>
            </a:r>
            <a:r>
              <a:rPr lang="en-GB" i="0" baseline="0" dirty="0" smtClean="0"/>
              <a:t>, which is compiled specifically for that platform. If we wish to run our application on a different platform, we must ensure that an interpreter application is available for the target. We do not need to provide the interpreter ourselves, and in fact often we can trust that interpreters for a wide variety of platforms have been made available by the language authors.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237</a:t>
            </a:fld>
            <a:endParaRPr lang="en-GB" dirty="0"/>
          </a:p>
        </p:txBody>
      </p:sp>
    </p:spTree>
    <p:extLst>
      <p:ext uri="{BB962C8B-B14F-4D97-AF65-F5344CB8AC3E}">
        <p14:creationId xmlns:p14="http://schemas.microsoft.com/office/powerpoint/2010/main" val="635272308"/>
      </p:ext>
    </p:extLst>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238</a:t>
            </a:fld>
            <a:endParaRPr lang="en-GB" dirty="0"/>
          </a:p>
        </p:txBody>
      </p:sp>
    </p:spTree>
    <p:extLst>
      <p:ext uri="{BB962C8B-B14F-4D97-AF65-F5344CB8AC3E}">
        <p14:creationId xmlns:p14="http://schemas.microsoft.com/office/powerpoint/2010/main" val="1511152896"/>
      </p:ext>
    </p:extLst>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240</a:t>
            </a:fld>
            <a:endParaRPr lang="en-GB" dirty="0"/>
          </a:p>
        </p:txBody>
      </p:sp>
    </p:spTree>
    <p:extLst>
      <p:ext uri="{BB962C8B-B14F-4D97-AF65-F5344CB8AC3E}">
        <p14:creationId xmlns:p14="http://schemas.microsoft.com/office/powerpoint/2010/main" val="4130761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Python provides us with many way</a:t>
            </a:r>
            <a:r>
              <a:rPr lang="en-GB" baseline="0" dirty="0" smtClean="0"/>
              <a:t>s to achieve the same result.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25</a:t>
            </a:fld>
            <a:endParaRPr lang="en-GB" dirty="0"/>
          </a:p>
        </p:txBody>
      </p:sp>
    </p:spTree>
    <p:extLst>
      <p:ext uri="{BB962C8B-B14F-4D97-AF65-F5344CB8AC3E}">
        <p14:creationId xmlns:p14="http://schemas.microsoft.com/office/powerpoint/2010/main" val="3844686067"/>
      </p:ext>
    </p:extLst>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Often we may find ourselves working with applications</a:t>
            </a:r>
            <a:r>
              <a:rPr lang="en-GB" baseline="0" dirty="0" smtClean="0"/>
              <a:t> that manage large stores of data to be indexed and searched. Existing software such as our RDBMS may provide us with some search capability, however a dedicated full-text search application such as Apache </a:t>
            </a:r>
            <a:r>
              <a:rPr lang="en-GB" baseline="0" dirty="0" err="1" smtClean="0"/>
              <a:t>Lucene</a:t>
            </a:r>
            <a:r>
              <a:rPr lang="en-GB" baseline="0" dirty="0" smtClean="0"/>
              <a:t> can provide faster and more flexible responses.</a:t>
            </a:r>
          </a:p>
          <a:p>
            <a:endParaRPr lang="en-GB" baseline="0" dirty="0" smtClean="0"/>
          </a:p>
          <a:p>
            <a:r>
              <a:rPr lang="en-GB" baseline="0" dirty="0" smtClean="0"/>
              <a:t>Writing code to perform full-text search over large document collections is hard. As with many problems in programming, solutions already exist which we can take advantage of.</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241</a:t>
            </a:fld>
            <a:endParaRPr lang="en-GB" dirty="0"/>
          </a:p>
        </p:txBody>
      </p:sp>
    </p:spTree>
    <p:extLst>
      <p:ext uri="{BB962C8B-B14F-4D97-AF65-F5344CB8AC3E}">
        <p14:creationId xmlns:p14="http://schemas.microsoft.com/office/powerpoint/2010/main" val="3217401099"/>
      </p:ext>
    </p:extLst>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Apache </a:t>
            </a:r>
            <a:r>
              <a:rPr lang="en-GB" dirty="0" err="1" smtClean="0"/>
              <a:t>Lucene</a:t>
            </a:r>
            <a:r>
              <a:rPr lang="en-GB" dirty="0" smtClean="0"/>
              <a:t> is an open-source Java-based full-text</a:t>
            </a:r>
            <a:r>
              <a:rPr lang="en-GB" baseline="0" dirty="0" smtClean="0"/>
              <a:t> search engine. We can embed the engine in our application if we wish, although as it is a Java library we will need to either be developing a Java application or have some means to wrap Java code for inclusion in our application.</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242</a:t>
            </a:fld>
            <a:endParaRPr lang="en-GB" dirty="0"/>
          </a:p>
        </p:txBody>
      </p:sp>
    </p:spTree>
    <p:extLst>
      <p:ext uri="{BB962C8B-B14F-4D97-AF65-F5344CB8AC3E}">
        <p14:creationId xmlns:p14="http://schemas.microsoft.com/office/powerpoint/2010/main" val="1134723071"/>
      </p:ext>
    </p:extLst>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By contrast,</a:t>
            </a:r>
            <a:r>
              <a:rPr lang="en-GB" baseline="0" dirty="0" smtClean="0"/>
              <a:t> </a:t>
            </a:r>
            <a:r>
              <a:rPr lang="en-GB" baseline="0" dirty="0" err="1" smtClean="0"/>
              <a:t>Solr</a:t>
            </a:r>
            <a:r>
              <a:rPr lang="en-GB" baseline="0" dirty="0" smtClean="0"/>
              <a:t> is a web application that uses the </a:t>
            </a:r>
            <a:r>
              <a:rPr lang="en-GB" baseline="0" dirty="0" err="1" smtClean="0"/>
              <a:t>Lucene</a:t>
            </a:r>
            <a:r>
              <a:rPr lang="en-GB" baseline="0" dirty="0" smtClean="0"/>
              <a:t> engine – we say it </a:t>
            </a:r>
            <a:r>
              <a:rPr lang="en-GB" i="1" baseline="0" dirty="0" smtClean="0"/>
              <a:t>wraps</a:t>
            </a:r>
            <a:r>
              <a:rPr lang="en-GB" i="0" baseline="0" dirty="0" smtClean="0"/>
              <a:t> </a:t>
            </a:r>
            <a:r>
              <a:rPr lang="en-GB" i="0" baseline="0" dirty="0" err="1" smtClean="0"/>
              <a:t>Lucene</a:t>
            </a:r>
            <a:r>
              <a:rPr lang="en-GB" i="0" baseline="0" dirty="0" smtClean="0"/>
              <a:t> – and provides access to full-text searching without the need to add Java code to our application.</a:t>
            </a:r>
          </a:p>
          <a:p>
            <a:endParaRPr lang="en-GB" i="0" baseline="0" dirty="0" smtClean="0"/>
          </a:p>
          <a:p>
            <a:r>
              <a:rPr lang="en-GB" i="0" baseline="0" dirty="0" err="1" smtClean="0"/>
              <a:t>Solr</a:t>
            </a:r>
            <a:r>
              <a:rPr lang="en-GB" i="0" baseline="0" dirty="0" smtClean="0"/>
              <a:t> client libraries are available for several languages, in addition to a web interface provided by the server itself. Since we are querying a service, it is much easier to use in non-Java applications, and in fact could be shared by many different applications.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243</a:t>
            </a:fld>
            <a:endParaRPr lang="en-GB" dirty="0"/>
          </a:p>
        </p:txBody>
      </p:sp>
    </p:spTree>
    <p:extLst>
      <p:ext uri="{BB962C8B-B14F-4D97-AF65-F5344CB8AC3E}">
        <p14:creationId xmlns:p14="http://schemas.microsoft.com/office/powerpoint/2010/main" val="3161539184"/>
      </p:ext>
    </p:extLst>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addition</a:t>
            </a:r>
            <a:r>
              <a:rPr lang="en-GB" baseline="0" dirty="0" smtClean="0"/>
              <a:t> to the basic searching and manipulation, </a:t>
            </a:r>
            <a:r>
              <a:rPr lang="en-GB" baseline="0" dirty="0" err="1" smtClean="0"/>
              <a:t>Solr</a:t>
            </a:r>
            <a:r>
              <a:rPr lang="en-GB" baseline="0" dirty="0" smtClean="0"/>
              <a:t> adds many extra features to </a:t>
            </a:r>
            <a:r>
              <a:rPr lang="en-GB" baseline="0" dirty="0" err="1" smtClean="0"/>
              <a:t>Lucene</a:t>
            </a:r>
            <a:r>
              <a:rPr lang="en-GB" baseline="0" dirty="0" smtClean="0"/>
              <a:t> such as caching, replication, hit highlighting, the web management interface and more. As a web application it requires a servlet container such as Apache Tomcat or Jetty to run, and can de deployed, configured and queried (via the web interface) without any programming knowledge.</a:t>
            </a:r>
          </a:p>
          <a:p>
            <a:endParaRPr lang="en-GB" baseline="0" dirty="0" smtClean="0"/>
          </a:p>
          <a:p>
            <a:r>
              <a:rPr lang="en-GB" baseline="0" dirty="0" smtClean="0"/>
              <a:t>In general, if we wish to embed search directly into our application or have highly customized requirements, we should use </a:t>
            </a:r>
            <a:r>
              <a:rPr lang="en-GB" baseline="0" dirty="0" err="1" smtClean="0"/>
              <a:t>Lucene</a:t>
            </a:r>
            <a:r>
              <a:rPr lang="en-GB" baseline="0" dirty="0" smtClean="0"/>
              <a:t>. If we wish to provide search capability to our (non-Java) application, or group of applications, and are able to deploy a separate service, we should use </a:t>
            </a:r>
            <a:r>
              <a:rPr lang="en-GB" baseline="0" dirty="0" err="1" smtClean="0"/>
              <a:t>Solr</a:t>
            </a:r>
            <a:r>
              <a:rPr lang="en-GB" baseline="0" dirty="0" smtClean="0"/>
              <a: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244</a:t>
            </a:fld>
            <a:endParaRPr lang="en-GB" dirty="0"/>
          </a:p>
        </p:txBody>
      </p:sp>
    </p:spTree>
    <p:extLst>
      <p:ext uri="{BB962C8B-B14F-4D97-AF65-F5344CB8AC3E}">
        <p14:creationId xmlns:p14="http://schemas.microsoft.com/office/powerpoint/2010/main" val="3413973845"/>
      </p:ext>
    </p:extLst>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wish to add </a:t>
            </a:r>
            <a:r>
              <a:rPr lang="en-GB" dirty="0" err="1" smtClean="0"/>
              <a:t>Solr</a:t>
            </a:r>
            <a:r>
              <a:rPr lang="en-GB" dirty="0" smtClean="0"/>
              <a:t> search capability</a:t>
            </a:r>
            <a:r>
              <a:rPr lang="en-GB" baseline="0" dirty="0" smtClean="0"/>
              <a:t> to our Python application, we can use the </a:t>
            </a:r>
            <a:r>
              <a:rPr lang="en-GB" baseline="0" dirty="0" err="1" smtClean="0"/>
              <a:t>pysolr</a:t>
            </a:r>
            <a:r>
              <a:rPr lang="en-GB" baseline="0" dirty="0" smtClean="0"/>
              <a:t> library. This provides us with a simple and easy to use interface into our </a:t>
            </a:r>
            <a:r>
              <a:rPr lang="en-GB" baseline="0" dirty="0" err="1" smtClean="0"/>
              <a:t>Solr</a:t>
            </a:r>
            <a:r>
              <a:rPr lang="en-GB" baseline="0" dirty="0" smtClean="0"/>
              <a:t> server.</a:t>
            </a:r>
          </a:p>
          <a:p>
            <a:endParaRPr lang="en-GB" baseline="0" dirty="0" smtClean="0"/>
          </a:p>
          <a:p>
            <a:r>
              <a:rPr lang="en-GB" baseline="0" dirty="0" smtClean="0"/>
              <a:t>At a minimum we must provide a URL or IP address for our server. We can provide other configuration details such as a default timeout if required. Once we have provided these details, we receive an object representing the </a:t>
            </a:r>
            <a:r>
              <a:rPr lang="en-GB" baseline="0" dirty="0" err="1" smtClean="0"/>
              <a:t>Solr</a:t>
            </a:r>
            <a:r>
              <a:rPr lang="en-GB" baseline="0" dirty="0" smtClean="0"/>
              <a:t> instance. We can call methods on this object such as </a:t>
            </a:r>
            <a:r>
              <a:rPr lang="en-GB" b="1" baseline="0" dirty="0" smtClean="0"/>
              <a:t>add()</a:t>
            </a:r>
            <a:r>
              <a:rPr lang="en-GB" b="0" baseline="0" dirty="0" smtClean="0"/>
              <a:t>, </a:t>
            </a:r>
            <a:r>
              <a:rPr lang="en-GB" b="1" baseline="0" dirty="0" smtClean="0"/>
              <a:t>search()</a:t>
            </a:r>
            <a:r>
              <a:rPr lang="en-GB" b="0" baseline="0" dirty="0" smtClean="0"/>
              <a:t> and </a:t>
            </a:r>
            <a:r>
              <a:rPr lang="en-GB" b="1" baseline="0" dirty="0" smtClean="0"/>
              <a:t>delete()</a:t>
            </a:r>
            <a:r>
              <a:rPr lang="en-GB" b="0" baseline="0" dirty="0" smtClean="0"/>
              <a:t>.</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245</a:t>
            </a:fld>
            <a:endParaRPr lang="en-GB" dirty="0"/>
          </a:p>
        </p:txBody>
      </p:sp>
    </p:spTree>
    <p:extLst>
      <p:ext uri="{BB962C8B-B14F-4D97-AF65-F5344CB8AC3E}">
        <p14:creationId xmlns:p14="http://schemas.microsoft.com/office/powerpoint/2010/main" val="4040594192"/>
      </p:ext>
    </p:extLst>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begin by connecting to </a:t>
            </a:r>
            <a:r>
              <a:rPr lang="en-GB" dirty="0" err="1" smtClean="0"/>
              <a:t>Solr</a:t>
            </a:r>
            <a:r>
              <a:rPr lang="en-GB" dirty="0" smtClean="0"/>
              <a:t> using the </a:t>
            </a:r>
            <a:r>
              <a:rPr lang="en-GB" b="1" dirty="0" err="1" smtClean="0"/>
              <a:t>pysolr.Solr</a:t>
            </a:r>
            <a:r>
              <a:rPr lang="en-GB" b="1" dirty="0" smtClean="0"/>
              <a:t>()</a:t>
            </a:r>
            <a:r>
              <a:rPr lang="en-GB" b="0" baseline="0" dirty="0" smtClean="0"/>
              <a:t> method. This returns an object representing our connection to the </a:t>
            </a:r>
            <a:r>
              <a:rPr lang="en-GB" b="0" baseline="0" dirty="0" err="1" smtClean="0"/>
              <a:t>Solr</a:t>
            </a:r>
            <a:r>
              <a:rPr lang="en-GB" b="0" baseline="0" dirty="0" smtClean="0"/>
              <a:t> instance.</a:t>
            </a:r>
          </a:p>
          <a:p>
            <a:endParaRPr lang="en-GB" b="0" baseline="0" dirty="0" smtClean="0"/>
          </a:p>
          <a:p>
            <a:r>
              <a:rPr lang="en-GB" b="0" baseline="0" dirty="0" smtClean="0"/>
              <a:t>We can call the </a:t>
            </a:r>
            <a:r>
              <a:rPr lang="en-GB" b="1" baseline="0" dirty="0" smtClean="0"/>
              <a:t>add()</a:t>
            </a:r>
            <a:r>
              <a:rPr lang="en-GB" b="0" baseline="0" dirty="0" smtClean="0"/>
              <a:t> method to add documents to our </a:t>
            </a:r>
            <a:r>
              <a:rPr lang="en-GB" b="0" baseline="0" dirty="0" err="1" smtClean="0"/>
              <a:t>Solr</a:t>
            </a:r>
            <a:r>
              <a:rPr lang="en-GB" b="0" baseline="0" dirty="0" smtClean="0"/>
              <a:t> index. We must specify our documents as a </a:t>
            </a:r>
            <a:r>
              <a:rPr lang="en-GB" b="1" baseline="0" dirty="0" smtClean="0"/>
              <a:t>list</a:t>
            </a:r>
            <a:r>
              <a:rPr lang="en-GB" b="0" baseline="0" dirty="0" smtClean="0"/>
              <a:t> of </a:t>
            </a:r>
            <a:r>
              <a:rPr lang="en-GB" b="1" baseline="0" dirty="0" smtClean="0"/>
              <a:t>dictionaries</a:t>
            </a:r>
            <a:r>
              <a:rPr lang="en-GB" b="0" baseline="0" dirty="0" smtClean="0"/>
              <a:t>. When we call the </a:t>
            </a:r>
            <a:r>
              <a:rPr lang="en-GB" b="1" baseline="0" dirty="0" smtClean="0"/>
              <a:t>search()</a:t>
            </a:r>
            <a:r>
              <a:rPr lang="en-GB" b="0" baseline="0" dirty="0" smtClean="0"/>
              <a:t> method, supplying our search string as an argument, we receive a list of dictionaries representing our results. We can then iterate the result list and output each entry in turn.</a:t>
            </a:r>
          </a:p>
          <a:p>
            <a:endParaRPr lang="en-GB" b="0" baseline="0" dirty="0" smtClean="0"/>
          </a:p>
          <a:p>
            <a:r>
              <a:rPr lang="en-GB" b="0" baseline="0" dirty="0" smtClean="0"/>
              <a:t>We can delete entries with as little code as we used to add them; we simply supply criteria to identify the documents we wish to delete - here we have supplied the document id value.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246</a:t>
            </a:fld>
            <a:endParaRPr lang="en-GB" dirty="0"/>
          </a:p>
        </p:txBody>
      </p:sp>
    </p:spTree>
    <p:extLst>
      <p:ext uri="{BB962C8B-B14F-4D97-AF65-F5344CB8AC3E}">
        <p14:creationId xmlns:p14="http://schemas.microsoft.com/office/powerpoint/2010/main" val="1891360012"/>
      </p:ext>
    </p:extLst>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247</a:t>
            </a:fld>
            <a:endParaRPr lang="en-GB" dirty="0"/>
          </a:p>
        </p:txBody>
      </p:sp>
    </p:spTree>
    <p:extLst>
      <p:ext uri="{BB962C8B-B14F-4D97-AF65-F5344CB8AC3E}">
        <p14:creationId xmlns:p14="http://schemas.microsoft.com/office/powerpoint/2010/main" val="14481308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is no single </a:t>
            </a:r>
            <a:r>
              <a:rPr lang="en-GB" i="0" dirty="0" smtClean="0"/>
              <a:t>“right” solution.</a:t>
            </a:r>
            <a:r>
              <a:rPr lang="en-GB" i="0" baseline="0" dirty="0" smtClean="0"/>
              <a:t> There will be occasions when some may better than others depending on the what the objective or </a:t>
            </a:r>
            <a:r>
              <a:rPr lang="en-GB" i="1" baseline="0" dirty="0" smtClean="0"/>
              <a:t>use case</a:t>
            </a:r>
            <a:r>
              <a:rPr lang="en-GB" i="0" baseline="0" dirty="0" smtClean="0"/>
              <a:t> is, but most of the time it will be a matter of personal preference. Pick which approach is best for you, but try to be consistent, especially if you intend to share your code with others at some point.</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2575396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Our ‘Hello World’ program from earlier showed</a:t>
            </a:r>
            <a:r>
              <a:rPr lang="en-GB" baseline="0" dirty="0" smtClean="0"/>
              <a:t> how we can store text values for use later, and how we can combine those values with others and output them. Unfortunately a program that can only ever output the same thing is not especially useful so we must consider how we can get input from the user into our program.</a:t>
            </a:r>
          </a:p>
          <a:p>
            <a:endParaRPr lang="en-GB" baseline="0" dirty="0" smtClean="0"/>
          </a:p>
          <a:p>
            <a:r>
              <a:rPr lang="en-GB" baseline="0" dirty="0" smtClean="0"/>
              <a:t>We can easily store a value in a variable using either of the two built-in functions available to Python, </a:t>
            </a:r>
            <a:r>
              <a:rPr lang="en-GB" b="1" baseline="0" dirty="0" smtClean="0"/>
              <a:t>input()</a:t>
            </a:r>
            <a:r>
              <a:rPr lang="en-GB" b="0" baseline="0" dirty="0" smtClean="0"/>
              <a:t> or </a:t>
            </a:r>
            <a:r>
              <a:rPr lang="en-GB" b="1" baseline="0" dirty="0" err="1" smtClean="0"/>
              <a:t>raw_input</a:t>
            </a:r>
            <a:r>
              <a:rPr lang="en-GB" b="1" baseline="0" dirty="0" smtClean="0"/>
              <a:t>()</a:t>
            </a:r>
            <a:r>
              <a:rPr lang="en-GB" b="0" baseline="0" dirty="0" smtClean="0"/>
              <a:t>. A function is a block of code that is set aside and given a name, and can be run at any time from elsewhere in the program by using the name in the same way we would use a command.</a:t>
            </a:r>
          </a:p>
          <a:p>
            <a:endParaRPr lang="en-GB" b="0" baseline="0" dirty="0" smtClean="0"/>
          </a:p>
          <a:p>
            <a:r>
              <a:rPr lang="en-GB" b="0" baseline="0" dirty="0" smtClean="0"/>
              <a:t>Values we enter can come in many different forms – words, numbers, true-or-false values, and more. We call these </a:t>
            </a:r>
            <a:r>
              <a:rPr lang="en-GB" b="0" i="1" baseline="0" dirty="0" smtClean="0"/>
              <a:t>data types</a:t>
            </a:r>
            <a:r>
              <a:rPr lang="en-GB" b="0" i="0" baseline="0" dirty="0" smtClean="0"/>
              <a:t>, and we will discuss them in more detail later.</a:t>
            </a:r>
            <a:endParaRPr lang="en-GB" b="0" baseline="0" dirty="0" smtClean="0"/>
          </a:p>
          <a:p>
            <a:endParaRPr lang="en-GB" b="0" baseline="0" dirty="0" smtClean="0"/>
          </a:p>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27</a:t>
            </a:fld>
            <a:endParaRPr lang="en-GB" dirty="0"/>
          </a:p>
        </p:txBody>
      </p:sp>
    </p:spTree>
    <p:extLst>
      <p:ext uri="{BB962C8B-B14F-4D97-AF65-F5344CB8AC3E}">
        <p14:creationId xmlns:p14="http://schemas.microsoft.com/office/powerpoint/2010/main" val="721463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err="1" smtClean="0"/>
              <a:t>raw_input</a:t>
            </a:r>
            <a:r>
              <a:rPr lang="en-GB" b="1" dirty="0" smtClean="0"/>
              <a:t>()</a:t>
            </a:r>
          </a:p>
          <a:p>
            <a:endParaRPr lang="en-GB" dirty="0" smtClean="0"/>
          </a:p>
          <a:p>
            <a:r>
              <a:rPr lang="en-GB" dirty="0" smtClean="0"/>
              <a:t>The</a:t>
            </a:r>
            <a:r>
              <a:rPr lang="en-GB" baseline="0" dirty="0" smtClean="0"/>
              <a:t> </a:t>
            </a:r>
            <a:r>
              <a:rPr lang="en-GB" b="1" baseline="0" dirty="0" err="1" smtClean="0"/>
              <a:t>raw_input</a:t>
            </a:r>
            <a:r>
              <a:rPr lang="en-GB" b="1" baseline="0" dirty="0" smtClean="0"/>
              <a:t>()</a:t>
            </a:r>
            <a:r>
              <a:rPr lang="en-GB" baseline="0" dirty="0" smtClean="0"/>
              <a:t> </a:t>
            </a:r>
            <a:r>
              <a:rPr lang="en-GB" baseline="0" dirty="0" smtClean="0"/>
              <a:t>function is probably the most useful function for capturing user data because it always returns </a:t>
            </a:r>
            <a:r>
              <a:rPr lang="en-GB" baseline="0" dirty="0" smtClean="0"/>
              <a:t>a collection of characters, or a </a:t>
            </a:r>
            <a:r>
              <a:rPr lang="en-GB" i="1" baseline="0" dirty="0" smtClean="0"/>
              <a:t>string value</a:t>
            </a:r>
            <a:r>
              <a:rPr lang="en-GB" baseline="0" dirty="0" smtClean="0"/>
              <a:t>. While this means that when the programmer wants a value that isn’t a string – like a number – they must </a:t>
            </a:r>
            <a:r>
              <a:rPr lang="en-GB" i="0" baseline="0" dirty="0" smtClean="0"/>
              <a:t>convert or </a:t>
            </a:r>
            <a:r>
              <a:rPr lang="en-GB" i="1" baseline="0" dirty="0" smtClean="0"/>
              <a:t>cast</a:t>
            </a:r>
            <a:r>
              <a:rPr lang="en-GB" i="0" baseline="0" dirty="0" smtClean="0"/>
              <a:t> it to the type of value they require, </a:t>
            </a:r>
            <a:r>
              <a:rPr lang="en-GB" i="1" baseline="0" dirty="0" smtClean="0"/>
              <a:t>because</a:t>
            </a:r>
            <a:r>
              <a:rPr lang="en-GB" i="0" baseline="0" dirty="0" smtClean="0"/>
              <a:t> it always returns a string it requires less error handling to use.</a:t>
            </a:r>
            <a:r>
              <a:rPr lang="en-GB" baseline="0" dirty="0" smtClean="0"/>
              <a:t> </a:t>
            </a:r>
            <a:endParaRPr lang="en-GB" baseline="0" dirty="0" smtClean="0"/>
          </a:p>
          <a:p>
            <a:endParaRPr lang="en-GB" baseline="0" dirty="0" smtClean="0"/>
          </a:p>
          <a:p>
            <a:r>
              <a:rPr lang="en-GB" baseline="0" dirty="0" smtClean="0"/>
              <a:t>When we want to convert one type of data into another, we can use built-in functions. For example, to convert a number to a string, we can write </a:t>
            </a:r>
            <a:r>
              <a:rPr lang="en-GB" b="1" baseline="0" dirty="0" err="1" smtClean="0"/>
              <a:t>str</a:t>
            </a:r>
            <a:r>
              <a:rPr lang="en-GB" b="1" baseline="0" dirty="0" smtClean="0"/>
              <a:t>(56)</a:t>
            </a:r>
            <a:r>
              <a:rPr lang="en-GB" b="0" baseline="0" dirty="0" smtClean="0"/>
              <a:t>. This is the same as writing </a:t>
            </a:r>
            <a:r>
              <a:rPr lang="en-GB" b="1" baseline="0" dirty="0" smtClean="0"/>
              <a:t>“56”</a:t>
            </a:r>
            <a:r>
              <a:rPr lang="en-GB" b="0" baseline="0" dirty="0" smtClean="0"/>
              <a:t>.</a:t>
            </a:r>
            <a:r>
              <a:rPr lang="en-GB" baseline="0" dirty="0" smtClean="0"/>
              <a:t> Likewise, if we want to convert a string value into a whole number or integer, we can write </a:t>
            </a:r>
            <a:r>
              <a:rPr lang="en-GB" b="1" baseline="0" dirty="0" err="1" smtClean="0"/>
              <a:t>int</a:t>
            </a:r>
            <a:r>
              <a:rPr lang="en-GB" b="1" baseline="0" dirty="0" smtClean="0"/>
              <a:t>(“56”)</a:t>
            </a:r>
            <a:r>
              <a:rPr lang="en-GB" b="0" baseline="0" dirty="0" smtClean="0"/>
              <a:t>, which will return us the number </a:t>
            </a:r>
            <a:r>
              <a:rPr lang="en-GB" b="1" baseline="0" dirty="0" smtClean="0"/>
              <a:t>56</a:t>
            </a:r>
            <a:r>
              <a:rPr lang="en-GB" b="0" baseline="0" dirty="0" smtClean="0"/>
              <a:t>.</a:t>
            </a:r>
            <a:endParaRPr lang="en-GB" baseline="0" dirty="0" smtClean="0"/>
          </a:p>
          <a:p>
            <a:endParaRPr lang="en-GB" baseline="0" dirty="0" smtClean="0"/>
          </a:p>
          <a:p>
            <a:r>
              <a:rPr lang="en-GB" dirty="0" smtClean="0"/>
              <a:t>We can</a:t>
            </a:r>
            <a:r>
              <a:rPr lang="en-GB" baseline="0" dirty="0" smtClean="0"/>
              <a:t> supply a </a:t>
            </a:r>
            <a:r>
              <a:rPr lang="en-GB" b="0" i="0" baseline="0" dirty="0" smtClean="0"/>
              <a:t>string value as a </a:t>
            </a:r>
            <a:r>
              <a:rPr lang="en-GB" baseline="0" dirty="0" smtClean="0"/>
              <a:t>prompt for our user so they know what is expected of them as an </a:t>
            </a:r>
            <a:r>
              <a:rPr lang="en-GB" i="1" baseline="0" dirty="0" smtClean="0"/>
              <a:t>argument</a:t>
            </a:r>
            <a:r>
              <a:rPr lang="en-GB" i="0" baseline="0" dirty="0" smtClean="0"/>
              <a:t> to the </a:t>
            </a:r>
            <a:r>
              <a:rPr lang="en-GB" b="1" i="0" baseline="0" dirty="0" err="1" smtClean="0"/>
              <a:t>raw_input</a:t>
            </a:r>
            <a:r>
              <a:rPr lang="en-GB" b="1" i="0" baseline="0" dirty="0" smtClean="0"/>
              <a:t>()</a:t>
            </a:r>
            <a:r>
              <a:rPr lang="en-GB" b="0" i="0" baseline="0" dirty="0" smtClean="0"/>
              <a:t> call.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28</a:t>
            </a:fld>
            <a:endParaRPr lang="en-GB" dirty="0"/>
          </a:p>
        </p:txBody>
      </p:sp>
    </p:spTree>
    <p:extLst>
      <p:ext uri="{BB962C8B-B14F-4D97-AF65-F5344CB8AC3E}">
        <p14:creationId xmlns:p14="http://schemas.microsoft.com/office/powerpoint/2010/main" val="8976218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29</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30</a:t>
            </a:fld>
            <a:endParaRPr lang="en-GB" dirty="0"/>
          </a:p>
        </p:txBody>
      </p:sp>
    </p:spTree>
    <p:extLst>
      <p:ext uri="{BB962C8B-B14F-4D97-AF65-F5344CB8AC3E}">
        <p14:creationId xmlns:p14="http://schemas.microsoft.com/office/powerpoint/2010/main" val="5601159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31</a:t>
            </a:fld>
            <a:endParaRPr lang="en-GB" dirty="0"/>
          </a:p>
        </p:txBody>
      </p:sp>
    </p:spTree>
    <p:extLst>
      <p:ext uri="{BB962C8B-B14F-4D97-AF65-F5344CB8AC3E}">
        <p14:creationId xmlns:p14="http://schemas.microsoft.com/office/powerpoint/2010/main" val="11272218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Comments</a:t>
            </a:r>
            <a:endParaRPr lang="en-GB" b="0" dirty="0" smtClean="0"/>
          </a:p>
          <a:p>
            <a:endParaRPr lang="en-GB" b="0" dirty="0" smtClean="0"/>
          </a:p>
          <a:p>
            <a:r>
              <a:rPr lang="en-GB" b="0" dirty="0" smtClean="0"/>
              <a:t>For very small or simple programs, it’s often clear right away</a:t>
            </a:r>
            <a:r>
              <a:rPr lang="en-GB" b="0" baseline="0" dirty="0" smtClean="0"/>
              <a:t> what their purpose is and how they work. As our programs grow in complexity, however, it becomes necessary to document them. This is especially true when working with complex processes or </a:t>
            </a:r>
            <a:r>
              <a:rPr lang="en-GB" b="0" i="1" baseline="0" dirty="0" smtClean="0"/>
              <a:t>algorithms</a:t>
            </a:r>
            <a:r>
              <a:rPr lang="en-GB" b="0" i="0" baseline="0" dirty="0" smtClean="0"/>
              <a:t>, or on larger projects that are split across many files, or when we must collaborate with other programmers.</a:t>
            </a:r>
          </a:p>
          <a:p>
            <a:endParaRPr lang="en-GB" b="0" i="0" baseline="0" dirty="0" smtClean="0"/>
          </a:p>
          <a:p>
            <a:r>
              <a:rPr lang="en-GB" b="0" i="0" baseline="0" dirty="0" smtClean="0"/>
              <a:t>We can document our code by using specific characters to indicate that the following text is to be ignored by the compiler or interpreter. In most languages there are characters to indicate both single- and multi-line comments for when we want to explain more complex problems or for providing boilerplate text.</a:t>
            </a:r>
          </a:p>
          <a:p>
            <a:endParaRPr lang="en-GB" b="0" i="0" baseline="0" dirty="0" smtClean="0"/>
          </a:p>
          <a:p>
            <a:r>
              <a:rPr lang="en-GB" b="0" i="0" baseline="0" dirty="0" smtClean="0"/>
              <a:t>In addition to comments, when we are trying to make our code more readable or maintainable, it helps to make our code </a:t>
            </a:r>
            <a:r>
              <a:rPr lang="en-GB" b="0" i="1" baseline="0" dirty="0" smtClean="0"/>
              <a:t>self-documenting</a:t>
            </a:r>
            <a:r>
              <a:rPr lang="en-GB" b="0" i="0" baseline="0" dirty="0" smtClean="0"/>
              <a:t>. This means using variable and function names that indicate the purpose of the object they are describing; </a:t>
            </a:r>
            <a:r>
              <a:rPr lang="en-GB" b="1" i="0" baseline="0" dirty="0" smtClean="0"/>
              <a:t>a = </a:t>
            </a:r>
            <a:r>
              <a:rPr lang="en-GB" b="1" i="0" baseline="0" dirty="0" err="1" smtClean="0"/>
              <a:t>myFunc</a:t>
            </a:r>
            <a:r>
              <a:rPr lang="en-GB" b="1" i="0" baseline="0" dirty="0" smtClean="0"/>
              <a:t>(b)</a:t>
            </a:r>
            <a:r>
              <a:rPr lang="en-GB" b="0" i="0" baseline="0" dirty="0" smtClean="0"/>
              <a:t> tells us nothing, whereas </a:t>
            </a:r>
            <a:r>
              <a:rPr lang="en-GB" b="1" i="0" baseline="0" dirty="0" smtClean="0"/>
              <a:t>username = </a:t>
            </a:r>
            <a:r>
              <a:rPr lang="en-GB" b="1" i="0" baseline="0" dirty="0" err="1" smtClean="0"/>
              <a:t>getUserName</a:t>
            </a:r>
            <a:r>
              <a:rPr lang="en-GB" b="1" i="0" baseline="0" dirty="0" smtClean="0"/>
              <a:t>(</a:t>
            </a:r>
            <a:r>
              <a:rPr lang="en-GB" b="1" i="0" baseline="0" dirty="0" err="1" smtClean="0"/>
              <a:t>userGreeting</a:t>
            </a:r>
            <a:r>
              <a:rPr lang="en-GB" b="1" i="0" baseline="0" dirty="0" smtClean="0"/>
              <a:t>) </a:t>
            </a:r>
            <a:r>
              <a:rPr lang="en-GB" b="0" i="0" baseline="0" dirty="0" smtClean="0"/>
              <a:t>tells us right away what we should be expecting.</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33</a:t>
            </a:fld>
            <a:endParaRPr lang="en-GB" dirty="0"/>
          </a:p>
        </p:txBody>
      </p:sp>
    </p:spTree>
    <p:extLst>
      <p:ext uri="{BB962C8B-B14F-4D97-AF65-F5344CB8AC3E}">
        <p14:creationId xmlns:p14="http://schemas.microsoft.com/office/powerpoint/2010/main" val="39101427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Single Line Comments</a:t>
            </a:r>
            <a:endParaRPr lang="en-GB" b="0" dirty="0" smtClean="0"/>
          </a:p>
          <a:p>
            <a:endParaRPr lang="en-GB" b="0" dirty="0" smtClean="0"/>
          </a:p>
          <a:p>
            <a:r>
              <a:rPr lang="en-GB" b="0" dirty="0" smtClean="0"/>
              <a:t>Single line comments are useful</a:t>
            </a:r>
            <a:r>
              <a:rPr lang="en-GB" b="0" baseline="0" dirty="0" smtClean="0"/>
              <a:t> when we want to annotate a single line or small block of code. The comment be placed anywhere on the line – including at the end – and any text after the symbol will be ignored by the interpreter.</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2569033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Development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Multil</a:t>
            </a:r>
            <a:r>
              <a:rPr lang="en-GB" b="1" baseline="0" dirty="0" smtClean="0"/>
              <a:t>ine Comments</a:t>
            </a:r>
            <a:endParaRPr lang="en-GB" b="0" baseline="0" dirty="0" smtClean="0"/>
          </a:p>
          <a:p>
            <a:endParaRPr lang="en-GB" b="0" baseline="0" dirty="0" smtClean="0"/>
          </a:p>
          <a:p>
            <a:r>
              <a:rPr lang="en-GB" b="0" baseline="0" dirty="0" smtClean="0"/>
              <a:t>As mentioned previously, these are useful for long </a:t>
            </a:r>
            <a:r>
              <a:rPr lang="en-GB" b="0" baseline="0" dirty="0" smtClean="0"/>
              <a:t>comments </a:t>
            </a:r>
            <a:r>
              <a:rPr lang="en-GB" b="0" baseline="0" dirty="0" smtClean="0"/>
              <a:t>where the programmer wants to impart some detailed information. These could be notes on how to use the following code correctly, or reasons for design decisions made that might affect use of the code being described. In corporate environments, it’s common to see multiline comments used to provide copyright and ownership information in proprietary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35</a:t>
            </a:fld>
            <a:endParaRPr lang="en-GB" dirty="0"/>
          </a:p>
        </p:txBody>
      </p:sp>
    </p:spTree>
    <p:extLst>
      <p:ext uri="{BB962C8B-B14F-4D97-AF65-F5344CB8AC3E}">
        <p14:creationId xmlns:p14="http://schemas.microsoft.com/office/powerpoint/2010/main" val="41922488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Uncommented Code</a:t>
            </a:r>
            <a:endParaRPr lang="en-GB" b="0" dirty="0" smtClean="0"/>
          </a:p>
          <a:p>
            <a:endParaRPr lang="en-GB" b="0" dirty="0" smtClean="0"/>
          </a:p>
          <a:p>
            <a:r>
              <a:rPr lang="en-GB" b="0" dirty="0" smtClean="0"/>
              <a:t>We can read this simple</a:t>
            </a:r>
            <a:r>
              <a:rPr lang="en-GB" b="0" baseline="0" dirty="0" smtClean="0"/>
              <a:t> program and with a little work understand what it’s attempting to do. It takes us some time, though, and if we were intending to debug a problem, this might not even be the area or function we’re interested in. </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36</a:t>
            </a:fld>
            <a:endParaRPr lang="en-GB" dirty="0"/>
          </a:p>
        </p:txBody>
      </p:sp>
    </p:spTree>
    <p:extLst>
      <p:ext uri="{BB962C8B-B14F-4D97-AF65-F5344CB8AC3E}">
        <p14:creationId xmlns:p14="http://schemas.microsoft.com/office/powerpoint/2010/main" val="15651984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Commented Code</a:t>
            </a:r>
            <a:endParaRPr lang="en-GB" b="0" dirty="0" smtClean="0"/>
          </a:p>
          <a:p>
            <a:endParaRPr lang="en-GB" b="0" dirty="0" smtClean="0"/>
          </a:p>
          <a:p>
            <a:r>
              <a:rPr lang="en-GB" b="0" dirty="0" smtClean="0"/>
              <a:t>After we have added comments,</a:t>
            </a:r>
            <a:r>
              <a:rPr lang="en-GB" b="0" baseline="0" dirty="0" smtClean="0"/>
              <a:t> the intended functionality is a lot clearer. We can see right away what each block of code is doing without having to read and think through each line. When we combine this with sensible and descriptive variable names, we have some clean, well-formatted and readable code.</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37</a:t>
            </a:fld>
            <a:endParaRPr lang="en-GB" dirty="0"/>
          </a:p>
        </p:txBody>
      </p:sp>
    </p:spTree>
    <p:extLst>
      <p:ext uri="{BB962C8B-B14F-4D97-AF65-F5344CB8AC3E}">
        <p14:creationId xmlns:p14="http://schemas.microsoft.com/office/powerpoint/2010/main" val="25345997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a:t>
            </a:r>
            <a:r>
              <a:rPr lang="en-US" b="1" baseline="0" dirty="0" smtClean="0"/>
              <a:t>– Champion of Comments</a:t>
            </a:r>
            <a:endParaRPr lang="en-US" b="1"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38</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39</a:t>
            </a:fld>
            <a:endParaRPr lang="en-GB" dirty="0"/>
          </a:p>
        </p:txBody>
      </p:sp>
    </p:spTree>
    <p:extLst>
      <p:ext uri="{BB962C8B-B14F-4D97-AF65-F5344CB8AC3E}">
        <p14:creationId xmlns:p14="http://schemas.microsoft.com/office/powerpoint/2010/main" val="17912056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36864305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r>
              <a:rPr lang="en-GB" b="1" baseline="0" dirty="0" smtClean="0"/>
              <a:t> and Data Types</a:t>
            </a:r>
            <a:endParaRPr lang="en-GB" b="0" baseline="0" dirty="0" smtClean="0"/>
          </a:p>
          <a:p>
            <a:endParaRPr lang="en-GB" b="0" baseline="0" dirty="0" smtClean="0"/>
          </a:p>
          <a:p>
            <a:r>
              <a:rPr lang="en-GB" b="0" baseline="0" dirty="0" smtClean="0"/>
              <a:t>In the next section, we look at how our programs store and manipulate data. We consider the various forms or types that data can take, how these types behave and interact, and how we can easily create means to store and organise complex data.</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41</a:t>
            </a:fld>
            <a:endParaRPr lang="en-GB" dirty="0"/>
          </a:p>
        </p:txBody>
      </p:sp>
    </p:spTree>
    <p:extLst>
      <p:ext uri="{BB962C8B-B14F-4D97-AF65-F5344CB8AC3E}">
        <p14:creationId xmlns:p14="http://schemas.microsoft.com/office/powerpoint/2010/main" val="20697553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Variables</a:t>
            </a:r>
          </a:p>
          <a:p>
            <a:endParaRPr lang="en-GB" b="1" dirty="0" smtClean="0"/>
          </a:p>
          <a:p>
            <a:r>
              <a:rPr lang="en-GB" dirty="0" smtClean="0"/>
              <a:t>Variables</a:t>
            </a:r>
            <a:r>
              <a:rPr lang="en-GB" baseline="0" dirty="0" smtClean="0"/>
              <a:t> can be thought of as boxes in memory where we can store various types of data. Boxes – variables – can be empty, or can hold a value. Their contents can be inspected, or changed. When they’re not needed any more, they’re recycled, freeing memory for use by another function, module or application.</a:t>
            </a:r>
          </a:p>
          <a:p>
            <a:endParaRPr lang="en-GB" baseline="0" dirty="0" smtClean="0"/>
          </a:p>
          <a:p>
            <a:r>
              <a:rPr lang="en-GB" baseline="0" dirty="0" smtClean="0"/>
              <a:t>Variables are useful because without the ability to store and act upon data, we cannot write anything but the most rudimentary programs. We need to be able to perform calculations, communicate with the user or other systems, interact with hardware or any one of a host of other operations. All of which require the use of variables in some way, whether providing an input message for the user or supplying parameters to connect to a database.</a:t>
            </a:r>
          </a:p>
          <a:p>
            <a:endParaRPr lang="en-GB" baseline="0" dirty="0" smtClean="0"/>
          </a:p>
          <a:p>
            <a:r>
              <a:rPr lang="en-GB" baseline="0" dirty="0" smtClean="0"/>
              <a:t>We have already seen variables in use in previous examples. We can consider a variable assignment like a simple algebraic expression such as x = 3. A variable name can be any text provided it starts with a letter or an underscore and is not a Python </a:t>
            </a:r>
            <a:r>
              <a:rPr lang="en-GB" i="1" baseline="0" dirty="0" smtClean="0"/>
              <a:t>reserved word</a:t>
            </a:r>
            <a:r>
              <a:rPr lang="en-GB" i="0" baseline="0" dirty="0" smtClean="0"/>
              <a:t> or </a:t>
            </a:r>
            <a:r>
              <a:rPr lang="en-GB" i="1" baseline="0" dirty="0" smtClean="0"/>
              <a:t>keyword</a:t>
            </a:r>
            <a:r>
              <a:rPr lang="en-GB" i="0" baseline="0" dirty="0" smtClean="0"/>
              <a:t>. A reserved word is a word used as specific instruction by the interpreter, such as </a:t>
            </a:r>
            <a:r>
              <a:rPr lang="en-GB" b="1" i="0" baseline="0" dirty="0" smtClean="0"/>
              <a:t>if, for, </a:t>
            </a:r>
            <a:r>
              <a:rPr lang="en-GB" b="0" i="0" baseline="0" dirty="0" smtClean="0"/>
              <a:t>or </a:t>
            </a:r>
            <a:r>
              <a:rPr lang="en-GB" b="1" i="0" baseline="0" dirty="0" smtClean="0"/>
              <a:t>def</a:t>
            </a:r>
            <a:r>
              <a:rPr lang="en-GB" b="0" i="0" baseline="0" dirty="0" smtClean="0"/>
              <a: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21293564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Importance</a:t>
            </a:r>
            <a:r>
              <a:rPr lang="en-GB" b="1" baseline="0" dirty="0" smtClean="0"/>
              <a:t> of data types</a:t>
            </a:r>
          </a:p>
          <a:p>
            <a:endParaRPr lang="en-GB" baseline="0" dirty="0" smtClean="0"/>
          </a:p>
          <a:p>
            <a:r>
              <a:rPr lang="en-GB" baseline="0" dirty="0" smtClean="0"/>
              <a:t>It’s important to know what kind of data is stored in a variable. For example, trying to add a number to a Boolean  - such as,  “5 + True” - will result in an error and potentially crash the program. This is because the program knows that a number and a Boolean value are </a:t>
            </a:r>
            <a:r>
              <a:rPr lang="en-GB" baseline="0" dirty="0" smtClean="0"/>
              <a:t>not “compatible” </a:t>
            </a:r>
            <a:r>
              <a:rPr lang="en-GB" baseline="0" dirty="0" smtClean="0"/>
              <a:t>types and cannot be added together.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43</a:t>
            </a:fld>
            <a:endParaRPr lang="en-GB" dirty="0"/>
          </a:p>
        </p:txBody>
      </p:sp>
    </p:spTree>
    <p:extLst>
      <p:ext uri="{BB962C8B-B14F-4D97-AF65-F5344CB8AC3E}">
        <p14:creationId xmlns:p14="http://schemas.microsoft.com/office/powerpoint/2010/main" val="374237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Strongly, Dynamically Typed</a:t>
            </a:r>
            <a:endParaRPr lang="en-GB" b="0" dirty="0" smtClean="0"/>
          </a:p>
          <a:p>
            <a:endParaRPr lang="en-GB"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Some languages</a:t>
            </a:r>
            <a:r>
              <a:rPr lang="en-GB" baseline="0" dirty="0" smtClean="0"/>
              <a:t> check data types before the program is run – i.e. at compilation time – and prevent such code from being compiled or run. Others, such as Python, expect the programmer to anticipate such errors and program accordingly.</a:t>
            </a:r>
            <a:r>
              <a:rPr lang="en-GB" b="1" baseline="0" dirty="0" smtClean="0"/>
              <a:t> </a:t>
            </a:r>
            <a:r>
              <a:rPr lang="en-GB" b="0" baseline="0" dirty="0" smtClean="0"/>
              <a:t>This affords the programmer great flexibility, but comes at the cost of a greater dependency on robust error handling and a tendency to untidy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Other languages are typed differently. For example, Java is </a:t>
            </a:r>
            <a:r>
              <a:rPr lang="en-GB" b="0" i="1" baseline="0" dirty="0" smtClean="0"/>
              <a:t>strongly, statically typed</a:t>
            </a:r>
            <a:r>
              <a:rPr lang="en-GB" b="0" i="0" baseline="0" dirty="0" smtClean="0"/>
              <a:t>, meaning variable types must be declared by the programmer, and any attempts to combine incompatible types are rejected by the compiler and prevent the program from running. By comparison, </a:t>
            </a:r>
            <a:r>
              <a:rPr lang="en-GB" b="0" i="0" baseline="0" dirty="0" err="1" smtClean="0"/>
              <a:t>Javascript</a:t>
            </a:r>
            <a:r>
              <a:rPr lang="en-GB" b="0" i="0" baseline="0" dirty="0" smtClean="0"/>
              <a:t> is a </a:t>
            </a:r>
            <a:r>
              <a:rPr lang="en-GB" b="0" i="1" baseline="0" dirty="0" smtClean="0"/>
              <a:t>loosely </a:t>
            </a:r>
            <a:r>
              <a:rPr lang="en-GB" b="0" i="0" baseline="0" dirty="0" smtClean="0"/>
              <a:t>or </a:t>
            </a:r>
            <a:r>
              <a:rPr lang="en-GB" b="0" i="1" baseline="0" dirty="0" smtClean="0"/>
              <a:t>weakly typed</a:t>
            </a:r>
            <a:r>
              <a:rPr lang="en-GB" b="0" i="0" baseline="0" dirty="0" smtClean="0"/>
              <a:t> language, meaning variable types do not need to be explicitly declared, although unlike Python type conversions happen automatically so if you try to add a number to a string, the number is automatically converted by the compiler.</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44</a:t>
            </a:fld>
            <a:endParaRPr lang="en-GB" dirty="0"/>
          </a:p>
        </p:txBody>
      </p:sp>
    </p:spTree>
    <p:extLst>
      <p:ext uri="{BB962C8B-B14F-4D97-AF65-F5344CB8AC3E}">
        <p14:creationId xmlns:p14="http://schemas.microsoft.com/office/powerpoint/2010/main" val="1885749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Theory will be supported with many practical</a:t>
            </a:r>
            <a:r>
              <a:rPr lang="en-US" b="0" baseline="0" dirty="0" smtClean="0">
                <a:solidFill>
                  <a:srgbClr val="FF0000"/>
                </a:solidFill>
              </a:rPr>
              <a:t> examples and exercises, and students are encouraged to modify and experiment with demonstration and exercise code.</a:t>
            </a:r>
          </a:p>
          <a:p>
            <a:endParaRPr lang="en-US" b="0" baseline="0" dirty="0" smtClean="0">
              <a:solidFill>
                <a:srgbClr val="FF0000"/>
              </a:solidFill>
            </a:endParaRPr>
          </a:p>
          <a:p>
            <a:r>
              <a:rPr lang="en-US" b="0" baseline="0" dirty="0" smtClean="0">
                <a:solidFill>
                  <a:srgbClr val="FF0000"/>
                </a:solidFill>
              </a:rPr>
              <a:t>Questions are always welcome.</a:t>
            </a: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Numeric Values</a:t>
            </a:r>
          </a:p>
          <a:p>
            <a:endParaRPr lang="en-GB" dirty="0" smtClean="0"/>
          </a:p>
          <a:p>
            <a:r>
              <a:rPr lang="en-GB" dirty="0" smtClean="0"/>
              <a:t>Whilst operating on smaller</a:t>
            </a:r>
            <a:r>
              <a:rPr lang="en-GB" baseline="0" dirty="0" smtClean="0"/>
              <a:t> values presents little difficulty, when operating on larger or more complex numbers it becomes more important to choose an appropriate </a:t>
            </a:r>
            <a:r>
              <a:rPr lang="en-GB" baseline="0" dirty="0" smtClean="0"/>
              <a:t>type </a:t>
            </a:r>
            <a:r>
              <a:rPr lang="en-GB" baseline="0" dirty="0" smtClean="0"/>
              <a:t>for the calculation. For example, when performing division, the </a:t>
            </a:r>
            <a:r>
              <a:rPr lang="en-GB" baseline="0" dirty="0" smtClean="0"/>
              <a:t>result </a:t>
            </a:r>
            <a:r>
              <a:rPr lang="en-GB" baseline="0" dirty="0" smtClean="0"/>
              <a:t>value should be expected to be a floating point number. If the value is cast as an integer, precision will be lost and the calculation will return an inaccurate result. Such inaccuracies can propagate throughout your program, causing a chain – ‘bug stack’ - of unanticipated problems.</a:t>
            </a:r>
          </a:p>
          <a:p>
            <a:endParaRPr lang="en-GB" baseline="0" dirty="0" smtClean="0"/>
          </a:p>
          <a:p>
            <a:r>
              <a:rPr lang="en-GB" baseline="0" dirty="0" smtClean="0"/>
              <a:t>Each type imposes a limit on the smallest and largest representable number; this means that in some cases you may have to consider </a:t>
            </a:r>
            <a:r>
              <a:rPr lang="en-GB" baseline="0" dirty="0" smtClean="0"/>
              <a:t>data types </a:t>
            </a:r>
            <a:r>
              <a:rPr lang="en-GB" baseline="0" dirty="0" smtClean="0"/>
              <a:t>such as long or float to represent very large or small numbers.</a:t>
            </a:r>
            <a:endParaRPr lang="en-GB"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46</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Number Examples</a:t>
            </a:r>
          </a:p>
          <a:p>
            <a:endParaRPr lang="en-GB" dirty="0" smtClean="0"/>
          </a:p>
          <a:p>
            <a:r>
              <a:rPr lang="en-GB" dirty="0" smtClean="0"/>
              <a:t>Here we can see operations</a:t>
            </a:r>
            <a:r>
              <a:rPr lang="en-GB" baseline="0" dirty="0" smtClean="0"/>
              <a:t> on various number types. Using the same variable each time, we can see that:</a:t>
            </a:r>
          </a:p>
          <a:p>
            <a:r>
              <a:rPr lang="en-GB" baseline="0" dirty="0" smtClean="0"/>
              <a:t>	</a:t>
            </a:r>
          </a:p>
          <a:p>
            <a:r>
              <a:rPr lang="en-GB" baseline="0" dirty="0" smtClean="0"/>
              <a:t>Adding a float to an </a:t>
            </a:r>
            <a:r>
              <a:rPr lang="en-GB" baseline="0" dirty="0" err="1" smtClean="0"/>
              <a:t>int</a:t>
            </a:r>
            <a:r>
              <a:rPr lang="en-GB" baseline="0" dirty="0" smtClean="0"/>
              <a:t> returns a float.</a:t>
            </a:r>
          </a:p>
          <a:p>
            <a:r>
              <a:rPr lang="en-GB" baseline="0" dirty="0" smtClean="0"/>
              <a:t>Subtracting a fraction from a float returns a float.</a:t>
            </a:r>
          </a:p>
          <a:p>
            <a:r>
              <a:rPr lang="en-GB" baseline="0" dirty="0" smtClean="0"/>
              <a:t>Casting a float to an </a:t>
            </a:r>
            <a:r>
              <a:rPr lang="en-GB" baseline="0" dirty="0" err="1" smtClean="0"/>
              <a:t>int</a:t>
            </a:r>
            <a:r>
              <a:rPr lang="en-GB" baseline="0" dirty="0" smtClean="0"/>
              <a:t> returns an int.</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Casting a float to a float returns – a float.</a:t>
            </a:r>
          </a:p>
          <a:p>
            <a:r>
              <a:rPr lang="en-GB" baseline="0" dirty="0" smtClean="0"/>
              <a:t>Casting a float to a long returns a long, but obviously it’s visually indistinguishable from an int.</a:t>
            </a:r>
          </a:p>
          <a:p>
            <a:r>
              <a:rPr lang="en-GB" baseline="0" dirty="0" smtClean="0"/>
              <a:t>Casting a float to a complex number has an interesting result, where the float number is the mantissa of the value and the exponent is the square root of -1 (</a:t>
            </a:r>
            <a:r>
              <a:rPr lang="en-GB" i="1" baseline="0" dirty="0" err="1" smtClean="0"/>
              <a:t>i</a:t>
            </a:r>
            <a:r>
              <a:rPr lang="en-GB" baseline="0" dirty="0" smtClean="0"/>
              <a:t>).</a:t>
            </a:r>
          </a:p>
        </p:txBody>
      </p:sp>
      <p:sp>
        <p:nvSpPr>
          <p:cNvPr id="4" name="Slide Number Placeholder 3"/>
          <p:cNvSpPr>
            <a:spLocks noGrp="1"/>
          </p:cNvSpPr>
          <p:nvPr>
            <p:ph type="sldNum" sz="quarter" idx="10"/>
          </p:nvPr>
        </p:nvSpPr>
        <p:spPr/>
        <p:txBody>
          <a:bodyPr/>
          <a:lstStyle/>
          <a:p>
            <a:fld id="{D2FD33D1-5F8B-45B7-9940-CBFFF9C06F51}" type="slidenum">
              <a:rPr lang="en-GB" smtClean="0"/>
              <a:t>47</a:t>
            </a:fld>
            <a:endParaRPr lang="en-GB" dirty="0"/>
          </a:p>
        </p:txBody>
      </p:sp>
    </p:spTree>
    <p:extLst>
      <p:ext uri="{BB962C8B-B14F-4D97-AF65-F5344CB8AC3E}">
        <p14:creationId xmlns:p14="http://schemas.microsoft.com/office/powerpoint/2010/main" val="36385277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the interactive interpreter,</a:t>
            </a:r>
            <a:r>
              <a:rPr lang="en-GB" baseline="0" dirty="0" smtClean="0"/>
              <a:t> we can see that Python behaves like a calculator</a:t>
            </a:r>
            <a:r>
              <a:rPr lang="en-GB" baseline="0" dirty="0" smtClean="0"/>
              <a:t>.</a:t>
            </a:r>
          </a:p>
          <a:p>
            <a:endParaRPr lang="en-GB" baseline="0" dirty="0" smtClean="0"/>
          </a:p>
          <a:p>
            <a:r>
              <a:rPr lang="en-GB" baseline="0" dirty="0" smtClean="0"/>
              <a:t>We can also declare variables, and use those in our calculations.</a:t>
            </a:r>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48</a:t>
            </a:fld>
            <a:endParaRPr lang="en-GB" dirty="0"/>
          </a:p>
        </p:txBody>
      </p:sp>
    </p:spTree>
    <p:extLst>
      <p:ext uri="{BB962C8B-B14F-4D97-AF65-F5344CB8AC3E}">
        <p14:creationId xmlns:p14="http://schemas.microsoft.com/office/powerpoint/2010/main" val="34517302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Strings</a:t>
            </a:r>
          </a:p>
          <a:p>
            <a:endParaRPr lang="en-GB" dirty="0" smtClean="0"/>
          </a:p>
          <a:p>
            <a:r>
              <a:rPr lang="en-GB" dirty="0" smtClean="0"/>
              <a:t>It</a:t>
            </a:r>
            <a:r>
              <a:rPr lang="en-GB" baseline="0" dirty="0" smtClean="0"/>
              <a:t> is inevitable that programmers will encounter strings; they are practically ubiquitous. Most of our user input data will come in the form of a string, and in many cases it is easier – and safer – to accept input as a string and then transform it into the required data type afterwards.</a:t>
            </a:r>
          </a:p>
          <a:p>
            <a:endParaRPr lang="en-GB" baseline="0" dirty="0" smtClean="0"/>
          </a:p>
          <a:p>
            <a:r>
              <a:rPr lang="en-GB" b="1" baseline="0" dirty="0" smtClean="0"/>
              <a:t>String Manipulation</a:t>
            </a:r>
          </a:p>
          <a:p>
            <a:endParaRPr lang="en-GB" baseline="0" dirty="0" smtClean="0"/>
          </a:p>
          <a:p>
            <a:r>
              <a:rPr lang="en-GB" baseline="0" dirty="0" smtClean="0"/>
              <a:t>String manipulation is the act of modifying or mutating a string, and is usually required in some fashion. Fortunately most languages offer convenience tools to make it easier. We have already seen simple string manipulation in our “Hello World” example earlier when we added or </a:t>
            </a:r>
            <a:r>
              <a:rPr lang="en-GB" i="1" baseline="0" dirty="0" smtClean="0"/>
              <a:t>concatenated</a:t>
            </a:r>
            <a:r>
              <a:rPr lang="en-GB" i="0" baseline="0" dirty="0" smtClean="0"/>
              <a:t> strings together; we’ll often want to do much more that that, though, and most languages offer us ways to split, search, </a:t>
            </a:r>
            <a:r>
              <a:rPr lang="en-GB" i="0" baseline="0" dirty="0" smtClean="0"/>
              <a:t>or </a:t>
            </a:r>
            <a:r>
              <a:rPr lang="en-GB" i="0" baseline="0" dirty="0" smtClean="0"/>
              <a:t>format strings.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50</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Types</a:t>
            </a:r>
            <a:r>
              <a:rPr lang="en-GB" b="1" baseline="0" dirty="0" smtClean="0"/>
              <a:t> as Objects</a:t>
            </a:r>
            <a:endParaRPr lang="en-GB" b="0" baseline="0" dirty="0" smtClean="0"/>
          </a:p>
          <a:p>
            <a:endParaRPr lang="en-GB" b="0" baseline="0" dirty="0" smtClean="0"/>
          </a:p>
          <a:p>
            <a:r>
              <a:rPr lang="en-GB" b="0" baseline="0" dirty="0" smtClean="0"/>
              <a:t>In Python and many other languages, variables are more than simple boxes in which to store a value; we consider them </a:t>
            </a:r>
            <a:r>
              <a:rPr lang="en-GB" b="0" i="1" baseline="0" dirty="0" smtClean="0"/>
              <a:t>objects</a:t>
            </a:r>
            <a:r>
              <a:rPr lang="en-GB" b="0" i="0" baseline="0" dirty="0" smtClean="0"/>
              <a:t>. This means that when we say </a:t>
            </a:r>
            <a:r>
              <a:rPr lang="en-GB" b="1" i="0" baseline="0" dirty="0" smtClean="0"/>
              <a:t>username = “Dave”</a:t>
            </a:r>
            <a:r>
              <a:rPr lang="en-GB" b="0" i="0" baseline="0" dirty="0" smtClean="0"/>
              <a:t>, our </a:t>
            </a:r>
            <a:r>
              <a:rPr lang="en-GB" b="1" i="0" baseline="0" dirty="0" smtClean="0"/>
              <a:t>username</a:t>
            </a:r>
            <a:r>
              <a:rPr lang="en-GB" b="0" i="0" baseline="0" dirty="0" smtClean="0"/>
              <a:t> variable is more than just a pointer to a place in memory holding the value “Dave”. It is a </a:t>
            </a:r>
            <a:r>
              <a:rPr lang="en-GB" b="0" i="1" baseline="0" dirty="0" smtClean="0"/>
              <a:t>representation</a:t>
            </a:r>
            <a:r>
              <a:rPr lang="en-GB" b="0" i="0" baseline="0" dirty="0" smtClean="0"/>
              <a:t> of the string that has the value “Dave”, but also all the potential things we might want do with a string. These are represented by as </a:t>
            </a:r>
            <a:r>
              <a:rPr lang="en-GB" b="0" i="1" baseline="0" dirty="0" smtClean="0"/>
              <a:t>methods</a:t>
            </a:r>
            <a:r>
              <a:rPr lang="en-GB" b="0" i="0" baseline="0" dirty="0" smtClean="0"/>
              <a:t>. These are functions that can be called – usually with an argument – to perform some operation on the string. Sometimes, they will return a new string, leaving the original unmodified such as in the case of </a:t>
            </a:r>
            <a:r>
              <a:rPr lang="en-GB" b="0" i="1" baseline="0" dirty="0" smtClean="0"/>
              <a:t>substring</a:t>
            </a:r>
            <a:r>
              <a:rPr lang="en-GB" b="0" i="0" baseline="0" dirty="0" smtClean="0"/>
              <a:t> operations where we locate a discrete portion of the string and return a new variable containing only that value.</a:t>
            </a:r>
            <a:endParaRPr lang="en-GB" b="1" dirty="0" smtClean="0"/>
          </a:p>
          <a:p>
            <a:endParaRPr lang="en-GB" b="1" dirty="0" smtClean="0"/>
          </a:p>
          <a:p>
            <a:r>
              <a:rPr lang="en-GB" b="1" dirty="0" smtClean="0"/>
              <a:t>Object</a:t>
            </a:r>
            <a:r>
              <a:rPr lang="en-GB" b="1" baseline="0" dirty="0" smtClean="0"/>
              <a:t> Methods</a:t>
            </a:r>
            <a:endParaRPr lang="en-GB" b="1" dirty="0" smtClean="0"/>
          </a:p>
          <a:p>
            <a:endParaRPr lang="en-GB" dirty="0" smtClean="0"/>
          </a:p>
          <a:p>
            <a:r>
              <a:rPr lang="en-GB" dirty="0" smtClean="0"/>
              <a:t>Most objects </a:t>
            </a:r>
            <a:r>
              <a:rPr lang="en-GB" baseline="0" dirty="0" smtClean="0"/>
              <a:t>have associated methods that make common operations easier. For strings, many methods are concerned with manipulation or conversion. For example, you might wish to output the string in a different format. In Python, the string type provides methods such as </a:t>
            </a:r>
            <a:r>
              <a:rPr lang="en-GB" b="1" baseline="0" dirty="0" smtClean="0"/>
              <a:t>capitalize()</a:t>
            </a:r>
            <a:r>
              <a:rPr lang="en-GB" baseline="0" dirty="0" smtClean="0"/>
              <a:t> and </a:t>
            </a:r>
            <a:r>
              <a:rPr lang="en-GB" b="1" baseline="0" dirty="0" err="1" smtClean="0"/>
              <a:t>swapcase</a:t>
            </a:r>
            <a:r>
              <a:rPr lang="en-GB" b="1" baseline="0" dirty="0" smtClean="0"/>
              <a:t>()</a:t>
            </a:r>
            <a:r>
              <a:rPr lang="en-GB" b="0" baseline="0" dirty="0" smtClean="0"/>
              <a:t>. These are invoked using what is known as ‘dot notation’ – the name of the method to call is separated from the object that contains it by a dot, </a:t>
            </a:r>
            <a:r>
              <a:rPr lang="en-GB" b="0" baseline="0" dirty="0" err="1" smtClean="0"/>
              <a:t>eg</a:t>
            </a:r>
            <a:r>
              <a:rPr lang="en-GB" b="0" baseline="0" dirty="0" smtClean="0"/>
              <a:t>. </a:t>
            </a:r>
            <a:r>
              <a:rPr lang="en-GB" b="1" baseline="0" dirty="0" err="1" smtClean="0"/>
              <a:t>username.swapcase</a:t>
            </a:r>
            <a:r>
              <a:rPr lang="en-GB" b="1" baseline="0" dirty="0" smtClean="0"/>
              <a:t>()</a:t>
            </a:r>
            <a:r>
              <a:rPr lang="en-GB" b="0" baseline="0" dirty="0" smtClean="0"/>
              <a: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51</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String</a:t>
            </a:r>
            <a:r>
              <a:rPr lang="en-GB" b="1" baseline="0" dirty="0" smtClean="0"/>
              <a:t> Operations</a:t>
            </a:r>
            <a:endParaRPr lang="en-GB" b="1" dirty="0" smtClean="0"/>
          </a:p>
          <a:p>
            <a:endParaRPr lang="en-GB" dirty="0" smtClean="0"/>
          </a:p>
          <a:p>
            <a:r>
              <a:rPr lang="en-GB" dirty="0" smtClean="0"/>
              <a:t>Here we</a:t>
            </a:r>
            <a:r>
              <a:rPr lang="en-GB" baseline="0" dirty="0" smtClean="0"/>
              <a:t> can see several examples of string operations.</a:t>
            </a:r>
          </a:p>
          <a:p>
            <a:endParaRPr lang="en-GB" baseline="0" dirty="0" smtClean="0"/>
          </a:p>
          <a:p>
            <a:pPr marL="628650" lvl="1" indent="-171450">
              <a:buFont typeface="Arial" panose="020B0604020202020204" pitchFamily="34" charset="0"/>
              <a:buChar char="•"/>
            </a:pPr>
            <a:r>
              <a:rPr lang="en-GB" baseline="0" dirty="0" smtClean="0"/>
              <a:t>First we create a string.</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Next we ‘slice’ a section – that is, return a small section of the string. We call this a </a:t>
            </a:r>
            <a:r>
              <a:rPr lang="en-GB" i="1" baseline="0" dirty="0" smtClean="0"/>
              <a:t>substring</a:t>
            </a:r>
            <a:r>
              <a:rPr lang="en-GB" baseline="0" dirty="0" smtClean="0"/>
              <a:t>.</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also form a new string from the slice by concatenating – adding – it with another string.</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replace a substring in the original string – this returns new string. The original string is unchanged.</a:t>
            </a:r>
          </a:p>
          <a:p>
            <a:pPr marL="171450" indent="-171450">
              <a:buFont typeface="Arial" panose="020B0604020202020204" pitchFamily="34" charset="0"/>
              <a:buChar char="•"/>
            </a:pPr>
            <a:endParaRPr lang="en-GB" baseline="0" dirty="0" smtClean="0"/>
          </a:p>
          <a:p>
            <a:pPr marL="628650" lvl="1" indent="-171450">
              <a:buFont typeface="Arial" panose="020B0604020202020204" pitchFamily="34" charset="0"/>
              <a:buChar char="•"/>
            </a:pPr>
            <a:r>
              <a:rPr lang="en-GB" baseline="0" dirty="0" smtClean="0"/>
              <a:t>We can capitalize a string, or swap the case of all the letters – once again the original value is unchanged.</a:t>
            </a:r>
          </a:p>
          <a:p>
            <a:pPr marL="171450" lvl="0" indent="-171450">
              <a:buFont typeface="Arial" panose="020B0604020202020204" pitchFamily="34" charset="0"/>
              <a:buChar char="•"/>
            </a:pPr>
            <a:endParaRPr lang="en-GB" baseline="0" dirty="0" smtClean="0"/>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52</a:t>
            </a:fld>
            <a:endParaRPr lang="en-GB" dirty="0"/>
          </a:p>
        </p:txBody>
      </p:sp>
    </p:spTree>
    <p:extLst>
      <p:ext uri="{BB962C8B-B14F-4D97-AF65-F5344CB8AC3E}">
        <p14:creationId xmlns:p14="http://schemas.microsoft.com/office/powerpoint/2010/main" val="7604963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Again we can use the interactive</a:t>
            </a:r>
            <a:r>
              <a:rPr lang="en-GB" baseline="0" dirty="0" smtClean="0"/>
              <a:t> interpreter to assign a string value to a variable and output it. We can also perform any other string operations, such as slice, replace etc., here. Try out some of the previous examples.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53</a:t>
            </a:fld>
            <a:endParaRPr lang="en-GB" dirty="0"/>
          </a:p>
        </p:txBody>
      </p:sp>
    </p:spTree>
    <p:extLst>
      <p:ext uri="{BB962C8B-B14F-4D97-AF65-F5344CB8AC3E}">
        <p14:creationId xmlns:p14="http://schemas.microsoft.com/office/powerpoint/2010/main" val="23852614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Boolean Values</a:t>
            </a:r>
          </a:p>
          <a:p>
            <a:endParaRPr lang="en-GB" dirty="0" smtClean="0"/>
          </a:p>
          <a:p>
            <a:r>
              <a:rPr lang="en-GB" dirty="0" smtClean="0"/>
              <a:t>Boolean values are</a:t>
            </a:r>
            <a:r>
              <a:rPr lang="en-GB" baseline="0" dirty="0" smtClean="0"/>
              <a:t> another integral component of any complex program. As we will see later on, in order to create a program that moves beyond a simple linear structure, it is essential to be able to make decisions. Boolean values allow us to make comparisons that we can use to influence and control program flow. They can be used as to represent ‘yes’ and ‘no’, as flags, or switches, or to store preferences. Booleans are as important a tool as strings and numbers.</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55</a:t>
            </a:fld>
            <a:endParaRPr lang="en-GB" dirty="0"/>
          </a:p>
        </p:txBody>
      </p:sp>
    </p:spTree>
    <p:extLst>
      <p:ext uri="{BB962C8B-B14F-4D97-AF65-F5344CB8AC3E}">
        <p14:creationId xmlns:p14="http://schemas.microsoft.com/office/powerpoint/2010/main" val="7164346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True and What is False?</a:t>
            </a:r>
            <a:endParaRPr lang="en-GB" b="0" dirty="0" smtClean="0"/>
          </a:p>
          <a:p>
            <a:endParaRPr lang="en-GB" b="0" dirty="0" smtClean="0"/>
          </a:p>
          <a:p>
            <a:r>
              <a:rPr lang="en-GB" b="0" dirty="0" smtClean="0"/>
              <a:t>When </a:t>
            </a:r>
            <a:r>
              <a:rPr lang="en-GB" b="0" baseline="0" dirty="0" smtClean="0"/>
              <a:t>declaring </a:t>
            </a:r>
            <a:r>
              <a:rPr lang="en-GB" b="0" baseline="0" dirty="0" smtClean="0"/>
              <a:t>a Boolean variable in Python, we must give it the either the value </a:t>
            </a:r>
            <a:r>
              <a:rPr lang="en-GB" b="1" baseline="0" dirty="0" smtClean="0"/>
              <a:t>True</a:t>
            </a:r>
            <a:r>
              <a:rPr lang="en-GB" b="0" baseline="0" dirty="0" smtClean="0"/>
              <a:t> or </a:t>
            </a:r>
            <a:r>
              <a:rPr lang="en-GB" b="1" baseline="0" dirty="0" smtClean="0"/>
              <a:t>False</a:t>
            </a:r>
            <a:r>
              <a:rPr lang="en-GB" b="0" baseline="0" dirty="0" smtClean="0"/>
              <a:t>. However, on many occasions we will want to make ‘</a:t>
            </a:r>
            <a:r>
              <a:rPr lang="en-GB" b="0" baseline="0" dirty="0" err="1" smtClean="0"/>
              <a:t>truthy</a:t>
            </a:r>
            <a:r>
              <a:rPr lang="en-GB" b="0" baseline="0" dirty="0" smtClean="0"/>
              <a:t>’ or ‘</a:t>
            </a:r>
            <a:r>
              <a:rPr lang="en-GB" b="0" baseline="0" dirty="0" err="1" smtClean="0"/>
              <a:t>falsy</a:t>
            </a:r>
            <a:r>
              <a:rPr lang="en-GB" b="0" baseline="0" dirty="0" smtClean="0"/>
              <a:t>’ judgements about variables that are not necessarily of Boolean type. For this reason, Python allows us to use variables in Boolean expressions by implicitly casting them to Boolean types. As you can see from the table above, there are many values that are considered </a:t>
            </a:r>
            <a:r>
              <a:rPr lang="en-GB" b="1" baseline="0" dirty="0" smtClean="0"/>
              <a:t>False</a:t>
            </a:r>
            <a:r>
              <a:rPr lang="en-GB" b="0" baseline="0" dirty="0" smtClean="0"/>
              <a:t> – such as zero of any numeric type – whereas any that do not match are by default considered </a:t>
            </a:r>
            <a:r>
              <a:rPr lang="en-GB" b="1" baseline="0" dirty="0" smtClean="0"/>
              <a:t>True</a:t>
            </a:r>
            <a:r>
              <a:rPr lang="en-GB" b="0" baseline="0" dirty="0" smtClean="0"/>
              <a:t>. This allows us to use our variables in comparisons without needing to explicitly cast them to a Boolean type or create a new variable and thus consume more memory.</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56</a:t>
            </a:fld>
            <a:endParaRPr lang="en-GB" dirty="0"/>
          </a:p>
        </p:txBody>
      </p:sp>
    </p:spTree>
    <p:extLst>
      <p:ext uri="{BB962C8B-B14F-4D97-AF65-F5344CB8AC3E}">
        <p14:creationId xmlns:p14="http://schemas.microsoft.com/office/powerpoint/2010/main" val="40118366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How Do We Use Booleans?</a:t>
            </a:r>
            <a:endParaRPr lang="en-GB" b="0" dirty="0" smtClean="0"/>
          </a:p>
          <a:p>
            <a:endParaRPr lang="en-GB" b="0" dirty="0" smtClean="0"/>
          </a:p>
          <a:p>
            <a:r>
              <a:rPr lang="en-GB" b="0" dirty="0" smtClean="0"/>
              <a:t>While</a:t>
            </a:r>
            <a:r>
              <a:rPr lang="en-GB" b="0" baseline="0" dirty="0" smtClean="0"/>
              <a:t> we can use the normal equality and inequality operators on Boolean values, we are also able to use the Boolean operators. We can use them to compare two Boolean values together and return a third Boolean representing the result.</a:t>
            </a:r>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57</a:t>
            </a:fld>
            <a:endParaRPr lang="en-GB" dirty="0"/>
          </a:p>
        </p:txBody>
      </p:sp>
    </p:spTree>
    <p:extLst>
      <p:ext uri="{BB962C8B-B14F-4D97-AF65-F5344CB8AC3E}">
        <p14:creationId xmlns:p14="http://schemas.microsoft.com/office/powerpoint/2010/main" val="604876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a:t>
            </a:r>
            <a:r>
              <a:rPr lang="en-GB" baseline="0" dirty="0" smtClean="0"/>
              <a:t> we can see the result of various Boolean operations using Boolean variables. We perform </a:t>
            </a:r>
            <a:r>
              <a:rPr lang="en-GB" b="1" baseline="0" dirty="0" smtClean="0"/>
              <a:t>and</a:t>
            </a:r>
            <a:r>
              <a:rPr lang="en-GB" baseline="0" dirty="0" smtClean="0"/>
              <a:t>, </a:t>
            </a:r>
            <a:r>
              <a:rPr lang="en-GB" b="1" baseline="0" dirty="0" smtClean="0"/>
              <a:t>or</a:t>
            </a:r>
            <a:r>
              <a:rPr lang="en-GB" baseline="0" dirty="0" smtClean="0"/>
              <a:t>, and </a:t>
            </a:r>
            <a:r>
              <a:rPr lang="en-GB" b="1" baseline="0" dirty="0" smtClean="0"/>
              <a:t>not</a:t>
            </a:r>
            <a:r>
              <a:rPr lang="en-GB" baseline="0" dirty="0" smtClean="0"/>
              <a:t> operations and can see the results of the evaluated expressions.</a:t>
            </a:r>
          </a:p>
          <a:p>
            <a:endParaRPr lang="en-GB" baseline="0" dirty="0" smtClean="0"/>
          </a:p>
          <a:p>
            <a:r>
              <a:rPr lang="en-GB" baseline="0" dirty="0" smtClean="0"/>
              <a:t>In the final example, we prompt the user for a value, and then cast that value to a Boolean before output. In this way, we can see how different values are evaluated as Booleans differently.</a:t>
            </a:r>
          </a:p>
        </p:txBody>
      </p:sp>
      <p:sp>
        <p:nvSpPr>
          <p:cNvPr id="4" name="Slide Number Placeholder 3"/>
          <p:cNvSpPr>
            <a:spLocks noGrp="1"/>
          </p:cNvSpPr>
          <p:nvPr>
            <p:ph type="sldNum" sz="quarter" idx="10"/>
          </p:nvPr>
        </p:nvSpPr>
        <p:spPr/>
        <p:txBody>
          <a:bodyPr/>
          <a:lstStyle/>
          <a:p>
            <a:fld id="{D2FD33D1-5F8B-45B7-9940-CBFFF9C06F51}" type="slidenum">
              <a:rPr lang="en-GB" smtClean="0"/>
              <a:t>58</a:t>
            </a:fld>
            <a:endParaRPr lang="en-GB" dirty="0"/>
          </a:p>
        </p:txBody>
      </p:sp>
    </p:spTree>
    <p:extLst>
      <p:ext uri="{BB962C8B-B14F-4D97-AF65-F5344CB8AC3E}">
        <p14:creationId xmlns:p14="http://schemas.microsoft.com/office/powerpoint/2010/main" val="37766939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Expanding</a:t>
            </a:r>
            <a:r>
              <a:rPr lang="en-GB" baseline="0" dirty="0" smtClean="0"/>
              <a:t> upon the previous example, here we assign a variety of values and use them in Boolean operations. We can see that ‘empty’ values such as ‘’ or {}, as well as 0, are treated as Boolean ‘False’.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59</a:t>
            </a:fld>
            <a:endParaRPr lang="en-GB" dirty="0"/>
          </a:p>
        </p:txBody>
      </p:sp>
    </p:spTree>
    <p:extLst>
      <p:ext uri="{BB962C8B-B14F-4D97-AF65-F5344CB8AC3E}">
        <p14:creationId xmlns:p14="http://schemas.microsoft.com/office/powerpoint/2010/main" val="19953069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Operators are probably</a:t>
            </a:r>
            <a:r>
              <a:rPr lang="en-GB" baseline="0" dirty="0" smtClean="0"/>
              <a:t> familiar to us from mathematics. In programming, however, we consider more operators than the simple equality, inequality, and comparison operators that we are used to seeing.</a:t>
            </a:r>
          </a:p>
          <a:p>
            <a:endParaRPr lang="en-GB" baseline="0" dirty="0" smtClean="0"/>
          </a:p>
          <a:p>
            <a:r>
              <a:rPr lang="en-GB" baseline="0" dirty="0" smtClean="0"/>
              <a:t>The normal rules of mathematical operator precedence apply, and similarly we can use parentheses - “()” – to surround parts of our expression.</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61</a:t>
            </a:fld>
            <a:endParaRPr lang="en-GB" dirty="0"/>
          </a:p>
        </p:txBody>
      </p:sp>
    </p:spTree>
    <p:extLst>
      <p:ext uri="{BB962C8B-B14F-4D97-AF65-F5344CB8AC3E}">
        <p14:creationId xmlns:p14="http://schemas.microsoft.com/office/powerpoint/2010/main" val="2991598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Operator Types</a:t>
            </a:r>
            <a:endParaRPr lang="en-GB" b="0" dirty="0" smtClean="0"/>
          </a:p>
          <a:p>
            <a:endParaRPr lang="en-GB" b="0" dirty="0" smtClean="0"/>
          </a:p>
          <a:p>
            <a:r>
              <a:rPr lang="en-GB" b="0" dirty="0" smtClean="0"/>
              <a:t>As much of our work is done with expressions, we</a:t>
            </a:r>
            <a:r>
              <a:rPr lang="en-GB" b="0" baseline="0" dirty="0" smtClean="0"/>
              <a:t> have a wide variety of operators to use. We can perform the usual array of mathematical operations, as well as a few slightly unusual ones such as modulo and floor division. In addition, we can perform logical operations, as we have seen earlier when we examined Boolean types, we can perform relational comparisons such as greater-than or less-than, we can assign values, we can use membership operators to test if a value is ‘in’ a collection or we can test to see if two variables are pointers to the same value. Python, in common with most other languages, gives us a wide degree of flexibility when we come to perform decisions and comparisons in our code.</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62</a:t>
            </a:fld>
            <a:endParaRPr lang="en-GB" dirty="0"/>
          </a:p>
        </p:txBody>
      </p:sp>
    </p:spTree>
    <p:extLst>
      <p:ext uri="{BB962C8B-B14F-4D97-AF65-F5344CB8AC3E}">
        <p14:creationId xmlns:p14="http://schemas.microsoft.com/office/powerpoint/2010/main" val="30329246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 </a:t>
            </a:r>
            <a:r>
              <a:rPr lang="en-GB" dirty="0" smtClean="0"/>
              <a:t>the symbols are slightly different, we can see that the usual operators</a:t>
            </a:r>
            <a:r>
              <a:rPr lang="en-GB" baseline="0" dirty="0" smtClean="0"/>
              <a:t> we would expect to see in mathematics are present. Some symbols may differ in other languages – for example, Java uses the caret character (“^”) as the exponential operator – but the fundamental operators for addition, subtraction, multiplication and division remain the same from language to language.</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64</a:t>
            </a:fld>
            <a:endParaRPr lang="en-GB" dirty="0"/>
          </a:p>
        </p:txBody>
      </p:sp>
    </p:spTree>
    <p:extLst>
      <p:ext uri="{BB962C8B-B14F-4D97-AF65-F5344CB8AC3E}">
        <p14:creationId xmlns:p14="http://schemas.microsoft.com/office/powerpoint/2010/main" val="8215966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p>
          <a:p>
            <a:endParaRPr lang="en-GB" i="0" baseline="0" dirty="0" smtClean="0"/>
          </a:p>
          <a:p>
            <a:r>
              <a:rPr lang="en-GB" i="0" baseline="0" dirty="0" smtClean="0"/>
              <a:t>What are the data types of a and b?</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65</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66</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 relatively</a:t>
            </a:r>
            <a:r>
              <a:rPr lang="en-US" baseline="0" dirty="0" smtClean="0"/>
              <a:t> simple matter to perform all the required sums, although we do need to convert the values we’ve captured via </a:t>
            </a:r>
            <a:r>
              <a:rPr lang="en-US" b="1" baseline="0" dirty="0" err="1" smtClean="0"/>
              <a:t>raw_input</a:t>
            </a:r>
            <a:r>
              <a:rPr lang="en-US" b="1" baseline="0" dirty="0" smtClean="0"/>
              <a:t>()</a:t>
            </a:r>
            <a:r>
              <a:rPr lang="en-US" baseline="0" dirty="0" smtClean="0"/>
              <a:t> – remember, the function returns a string and we want to perform operations on numbers.</a:t>
            </a:r>
          </a:p>
          <a:p>
            <a:endParaRPr lang="en-US" baseline="0" dirty="0" smtClean="0"/>
          </a:p>
          <a:p>
            <a:r>
              <a:rPr lang="en-US" baseline="0" dirty="0" smtClean="0"/>
              <a:t>In order to ensure the result of the division (or any sum) is an integer, we only need to cast the result to an integer in the same way that we have casted the strings.</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68</a:t>
            </a:fld>
            <a:endParaRPr lang="en-GB" dirty="0"/>
          </a:p>
        </p:txBody>
      </p:sp>
    </p:spTree>
    <p:extLst>
      <p:ext uri="{BB962C8B-B14F-4D97-AF65-F5344CB8AC3E}">
        <p14:creationId xmlns:p14="http://schemas.microsoft.com/office/powerpoint/2010/main" val="24245321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t>70</a:t>
            </a:fld>
            <a:endParaRPr lang="en-GB" dirty="0"/>
          </a:p>
        </p:txBody>
      </p:sp>
    </p:spTree>
    <p:extLst>
      <p:ext uri="{BB962C8B-B14F-4D97-AF65-F5344CB8AC3E}">
        <p14:creationId xmlns:p14="http://schemas.microsoft.com/office/powerpoint/2010/main" val="157644312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refactor</a:t>
            </a:r>
            <a:r>
              <a:rPr lang="en-US" baseline="0" dirty="0" smtClean="0"/>
              <a:t> our solution to the previous exercise to perform the requested operations.</a:t>
            </a:r>
          </a:p>
          <a:p>
            <a:endParaRPr lang="en-US" baseline="0" dirty="0" smtClean="0"/>
          </a:p>
          <a:p>
            <a:r>
              <a:rPr lang="en-US" baseline="0" dirty="0" smtClean="0"/>
              <a:t>In order to fulfil the bonus requirements, we cast the Boolean result of the comparison to an integer – 0 for false, 1 for true. We can then use this value as list or tuple index to return the required string.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72</a:t>
            </a:fld>
            <a:endParaRPr lang="en-GB" dirty="0"/>
          </a:p>
        </p:txBody>
      </p:sp>
    </p:spTree>
    <p:extLst>
      <p:ext uri="{BB962C8B-B14F-4D97-AF65-F5344CB8AC3E}">
        <p14:creationId xmlns:p14="http://schemas.microsoft.com/office/powerpoint/2010/main" val="3248989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a:p>
            <a:r>
              <a:rPr lang="en-US" b="0" dirty="0" smtClean="0"/>
              <a:t>Although</a:t>
            </a:r>
            <a:r>
              <a:rPr lang="en-US" b="0" baseline="0" dirty="0" smtClean="0"/>
              <a:t> programming can be a highly technical discipline, it’s possibly to develop quite complex applications with only a little knowledge and experience. With only a few basic tools under your belt, you can quite quickly write a program to do anything from indexing your music collection to replying to your friends’ posts on Facebook, or even an app for your phone. Once you have learned the fundamental concepts and tools of programming, they can be applied to a multitude of languages and a myriad of technologies.</a:t>
            </a:r>
          </a:p>
          <a:p>
            <a:endParaRPr lang="en-US" b="0" baseline="0" dirty="0" smtClean="0"/>
          </a:p>
          <a:p>
            <a:r>
              <a:rPr lang="en-US" b="0" baseline="0" dirty="0" smtClean="0"/>
              <a:t>Once you have learned the basics of programming, you will have also learned to the skills to develop your programming further.</a:t>
            </a:r>
          </a:p>
          <a:p>
            <a:endParaRPr lang="en-US" b="0" baseline="0" dirty="0" smtClean="0"/>
          </a:p>
          <a:p>
            <a:r>
              <a:rPr lang="en-US" b="0" baseline="0" dirty="0" smtClean="0"/>
              <a:t>In contrast to the early days of programming when access to computers and the knowledge to write applications was restricted to academia or the wealthier members of society, the Internet age has empowered programmers to form communities to share knowledge, experience and code. Many programming languages permit development of </a:t>
            </a:r>
            <a:r>
              <a:rPr lang="en-US" b="0" i="1" baseline="0" dirty="0" smtClean="0"/>
              <a:t>extensible</a:t>
            </a:r>
            <a:r>
              <a:rPr lang="en-US" b="0" i="0" baseline="0" dirty="0" smtClean="0"/>
              <a:t> code – that is to say, code that can then be modified and enhanced, or extended, to provide further functionality. It’s common to find libraries of code freely available on the Internet for use or modification – what we call </a:t>
            </a:r>
            <a:r>
              <a:rPr lang="en-US" b="0" i="1" baseline="0" dirty="0" smtClean="0"/>
              <a:t>Open Source Code</a:t>
            </a:r>
            <a:r>
              <a:rPr lang="en-US" b="0" i="0" baseline="0" dirty="0" smtClean="0"/>
              <a:t>.</a:t>
            </a:r>
          </a:p>
          <a:p>
            <a:endParaRPr lang="en-US" b="0" i="0" baseline="0" dirty="0" smtClean="0"/>
          </a:p>
          <a:p>
            <a:r>
              <a:rPr lang="en-US" b="0" i="0" baseline="0" dirty="0" smtClean="0"/>
              <a:t>This movement toward communities of programmers and freely available code has meant that it is now easier than ever before for the novice programmer to find resources online to help them improve. Websites such as stackoverflow.com and its poorly-named predecessor expertsexchange.com offer places where programmers of every level can post questions and code for advice and recommendations from others.</a:t>
            </a:r>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73</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the computer program starts and runs through the code one line at a time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74</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 We have already seen how Boolean variables and operators can be used in expressions, and how expressions can return Boolean values. These are the features we will use to build our flow control logic.</a:t>
            </a:r>
          </a:p>
        </p:txBody>
      </p:sp>
      <p:sp>
        <p:nvSpPr>
          <p:cNvPr id="4" name="Slide Number Placeholder 3"/>
          <p:cNvSpPr>
            <a:spLocks noGrp="1"/>
          </p:cNvSpPr>
          <p:nvPr>
            <p:ph type="sldNum" sz="quarter" idx="10"/>
          </p:nvPr>
        </p:nvSpPr>
        <p:spPr/>
        <p:txBody>
          <a:bodyPr/>
          <a:lstStyle/>
          <a:p>
            <a:fld id="{D2FD33D1-5F8B-45B7-9940-CBFFF9C06F51}" type="slidenum">
              <a:rPr lang="en-GB" smtClean="0"/>
              <a:t>75</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 By creating repeatable code blocks, we avoid having to write the same code over and over, and can split our code into more manageable chunks.</a:t>
            </a:r>
          </a:p>
        </p:txBody>
      </p:sp>
      <p:sp>
        <p:nvSpPr>
          <p:cNvPr id="4" name="Slide Number Placeholder 3"/>
          <p:cNvSpPr>
            <a:spLocks noGrp="1"/>
          </p:cNvSpPr>
          <p:nvPr>
            <p:ph type="sldNum" sz="quarter" idx="10"/>
          </p:nvPr>
        </p:nvSpPr>
        <p:spPr/>
        <p:txBody>
          <a:bodyPr/>
          <a:lstStyle/>
          <a:p>
            <a:fld id="{D2FD33D1-5F8B-45B7-9940-CBFFF9C06F51}" type="slidenum">
              <a:rPr lang="en-GB" smtClean="0"/>
              <a:t>76</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77</a:t>
            </a:fld>
            <a:endParaRPr lang="en-GB" dirty="0"/>
          </a:p>
        </p:txBody>
      </p:sp>
    </p:spTree>
    <p:extLst>
      <p:ext uri="{BB962C8B-B14F-4D97-AF65-F5344CB8AC3E}">
        <p14:creationId xmlns:p14="http://schemas.microsoft.com/office/powerpoint/2010/main" val="337511361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If</a:t>
            </a:r>
            <a:r>
              <a:rPr lang="en-US" b="1" baseline="0" dirty="0" smtClean="0"/>
              <a:t> Statement</a:t>
            </a:r>
          </a:p>
          <a:p>
            <a:endParaRPr lang="en-US" b="1" baseline="0" dirty="0" smtClean="0"/>
          </a:p>
          <a:p>
            <a:r>
              <a:rPr lang="en-US" b="0" baseline="0" dirty="0" smtClean="0"/>
              <a:t>The if statement is our decision-branching tool. While it may vary in syntax slightly, it is present in some form in every programming language.</a:t>
            </a:r>
            <a:endParaRPr lang="en-US" b="0" dirty="0" smtClean="0"/>
          </a:p>
          <a:p>
            <a:endParaRPr lang="en-US" b="1" dirty="0" smtClean="0"/>
          </a:p>
          <a:p>
            <a:r>
              <a:rPr lang="en-US" b="1" dirty="0" smtClean="0"/>
              <a:t>Whitespace</a:t>
            </a:r>
          </a:p>
          <a:p>
            <a:endParaRPr lang="en-US" dirty="0" smtClean="0"/>
          </a:p>
          <a:p>
            <a:r>
              <a:rPr lang="en-US" dirty="0" smtClean="0"/>
              <a:t>In Python, membership</a:t>
            </a:r>
            <a:r>
              <a:rPr lang="en-US" baseline="0" dirty="0" smtClean="0"/>
              <a:t> of a function, branch or flow statement is denoted by indentation level or </a:t>
            </a:r>
            <a:r>
              <a:rPr lang="en-US" i="1" baseline="0" dirty="0" smtClean="0"/>
              <a:t>whitespace</a:t>
            </a:r>
            <a:r>
              <a:rPr lang="en-US" i="0" baseline="0" dirty="0" smtClean="0"/>
              <a:t>. When the interpreter encounters an if statement followed by an expression and a colon, it then considers all subsequent, indented, lines to be </a:t>
            </a:r>
            <a:r>
              <a:rPr lang="en-US" i="1" baseline="0" dirty="0" smtClean="0"/>
              <a:t>enclosed</a:t>
            </a:r>
            <a:r>
              <a:rPr lang="en-US" i="0" baseline="0" dirty="0" smtClean="0"/>
              <a:t> by the preceding </a:t>
            </a:r>
            <a:r>
              <a:rPr lang="en-US" b="1" i="0" baseline="0" dirty="0" smtClean="0"/>
              <a:t>if</a:t>
            </a:r>
            <a:r>
              <a:rPr lang="en-US" i="0" baseline="0" dirty="0" smtClean="0"/>
              <a:t>. It continues until it reaches either a different indentation or an accompanying </a:t>
            </a:r>
            <a:r>
              <a:rPr lang="en-US" b="1" i="0" baseline="0" dirty="0" err="1" smtClean="0"/>
              <a:t>elif</a:t>
            </a:r>
            <a:r>
              <a:rPr lang="en-US" i="0" baseline="0" dirty="0" smtClean="0"/>
              <a:t> or </a:t>
            </a:r>
            <a:r>
              <a:rPr lang="en-US" b="1" i="0" baseline="0" dirty="0" smtClean="0"/>
              <a:t>else</a:t>
            </a:r>
            <a:r>
              <a:rPr lang="en-US" i="0" baseline="0" dirty="0" smtClean="0"/>
              <a:t> statement.</a:t>
            </a:r>
          </a:p>
          <a:p>
            <a:endParaRPr lang="en-US" i="0" baseline="0" dirty="0" smtClean="0"/>
          </a:p>
          <a:p>
            <a:r>
              <a:rPr lang="en-US" i="0" baseline="0" dirty="0" smtClean="0"/>
              <a:t>This significant indentation is an important consideration in Python. Fortunately, modern IDEs – Integrated Development Environments – provide programmers with tools to manage such formatting.</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78</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use the </a:t>
            </a:r>
            <a:r>
              <a:rPr lang="en-US" b="1" dirty="0" smtClean="0"/>
              <a:t>if</a:t>
            </a:r>
            <a:r>
              <a:rPr lang="en-US" b="0" baseline="0" dirty="0" smtClean="0"/>
              <a:t> statement to test whether user input matches a predefined value such as a password. We must supply an expression that returns a Boolean value; remember from earlier that this can be a Boolean variable such as True or False, or we can test variables for conditions such as nullity (equal to None), emptiness (in the case of lists, tuples and dictionaries) or equal-to-zero for numeric values.</a:t>
            </a:r>
          </a:p>
          <a:p>
            <a:endParaRPr lang="en-US" b="0" baseline="0" dirty="0" smtClean="0"/>
          </a:p>
          <a:p>
            <a:r>
              <a:rPr lang="en-US" b="0" baseline="0" dirty="0" smtClean="0"/>
              <a:t>In many cases, it is possible to use the shorthand </a:t>
            </a:r>
            <a:r>
              <a:rPr lang="en-US" b="1" baseline="0" dirty="0" smtClean="0"/>
              <a:t>if </a:t>
            </a:r>
            <a:r>
              <a:rPr lang="en-US" b="1" baseline="0" dirty="0" err="1" smtClean="0"/>
              <a:t>myvar</a:t>
            </a:r>
            <a:r>
              <a:rPr lang="en-US" b="1" baseline="0" dirty="0" smtClean="0"/>
              <a:t>:</a:t>
            </a:r>
            <a:r>
              <a:rPr lang="en-US" b="0" baseline="0" dirty="0" smtClean="0"/>
              <a:t> rather than the longhand form </a:t>
            </a:r>
            <a:r>
              <a:rPr lang="en-US" b="1" baseline="0" dirty="0" smtClean="0"/>
              <a:t>if </a:t>
            </a:r>
            <a:r>
              <a:rPr lang="en-US" b="1" baseline="0" dirty="0" err="1" smtClean="0"/>
              <a:t>myvar</a:t>
            </a:r>
            <a:r>
              <a:rPr lang="en-US" b="1" baseline="0" dirty="0" smtClean="0"/>
              <a:t> == True: .</a:t>
            </a:r>
            <a:r>
              <a:rPr lang="en-US" b="0" baseline="0" dirty="0" smtClean="0"/>
              <a:t> There are many such shortcuts in Python and other programming languages.</a:t>
            </a:r>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79</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Expressions</a:t>
            </a:r>
            <a:endParaRPr lang="en-US" b="0" dirty="0" smtClean="0"/>
          </a:p>
          <a:p>
            <a:endParaRPr lang="en-US" b="0" dirty="0" smtClean="0"/>
          </a:p>
          <a:p>
            <a:r>
              <a:rPr lang="en-US" b="0" dirty="0" smtClean="0"/>
              <a:t>Any</a:t>
            </a:r>
            <a:r>
              <a:rPr lang="en-US" b="0" baseline="0" dirty="0" smtClean="0"/>
              <a:t> valid Python expression can be used as an </a:t>
            </a:r>
            <a:r>
              <a:rPr lang="en-US" b="1" baseline="0" dirty="0" smtClean="0"/>
              <a:t>if</a:t>
            </a:r>
            <a:r>
              <a:rPr lang="en-US" b="0" baseline="0" dirty="0" smtClean="0"/>
              <a:t> condition, provided it will return a Boolean result. We can chain lots of expressions together by using </a:t>
            </a:r>
            <a:r>
              <a:rPr lang="en-US" b="1" baseline="0" dirty="0" err="1" smtClean="0"/>
              <a:t>elif</a:t>
            </a:r>
            <a:r>
              <a:rPr lang="en-US" b="0" baseline="0" dirty="0" smtClean="0"/>
              <a:t>, and we can provide a default case using </a:t>
            </a:r>
            <a:r>
              <a:rPr lang="en-US" b="1" baseline="0" dirty="0" smtClean="0"/>
              <a:t>else</a:t>
            </a:r>
            <a:r>
              <a:rPr lang="en-US" b="0" baseline="0" dirty="0" smtClean="0"/>
              <a:t>. There are many uses for this kind of behavior, although we must take care not too combine too many </a:t>
            </a:r>
            <a:r>
              <a:rPr lang="en-US" b="1" baseline="0" dirty="0" smtClean="0"/>
              <a:t>if..</a:t>
            </a:r>
            <a:r>
              <a:rPr lang="en-US" b="1" baseline="0" dirty="0" err="1" smtClean="0"/>
              <a:t>elif</a:t>
            </a:r>
            <a:r>
              <a:rPr lang="en-US" b="1" baseline="0" dirty="0" smtClean="0"/>
              <a:t>..</a:t>
            </a:r>
            <a:r>
              <a:rPr lang="en-US" b="0" baseline="0" dirty="0" smtClean="0"/>
              <a:t> statements in case our code becomes unwieldy. In those circumstances, we have other tools available to us such as the membership operator </a:t>
            </a:r>
            <a:r>
              <a:rPr lang="en-US" b="1" baseline="0" dirty="0" smtClean="0"/>
              <a:t>in</a:t>
            </a:r>
            <a:r>
              <a:rPr lang="en-US" b="0" baseline="0" dirty="0" smtClean="0"/>
              <a:t>, which we will cover later.</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t>82</a:t>
            </a:fld>
            <a:endParaRPr lang="en-GB" dirty="0"/>
          </a:p>
        </p:txBody>
      </p:sp>
    </p:spTree>
    <p:extLst>
      <p:ext uri="{BB962C8B-B14F-4D97-AF65-F5344CB8AC3E}">
        <p14:creationId xmlns:p14="http://schemas.microsoft.com/office/powerpoint/2010/main" val="389022464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Storing</a:t>
            </a:r>
            <a:r>
              <a:rPr lang="en-GB" b="1" baseline="0" dirty="0" smtClean="0"/>
              <a:t> Complex Data</a:t>
            </a:r>
            <a:endParaRPr lang="en-GB" b="0" baseline="0" dirty="0" smtClean="0"/>
          </a:p>
          <a:p>
            <a:endParaRPr lang="en-GB" b="1" dirty="0" smtClean="0"/>
          </a:p>
          <a:p>
            <a:r>
              <a:rPr lang="en-GB" dirty="0" smtClean="0"/>
              <a:t>As our programs</a:t>
            </a:r>
            <a:r>
              <a:rPr lang="en-GB" baseline="0" dirty="0" smtClean="0"/>
              <a:t> develop in complexity, we will require ways to store data that move beyond the simple </a:t>
            </a:r>
            <a:r>
              <a:rPr lang="en-GB" i="1" baseline="0" dirty="0" smtClean="0"/>
              <a:t>variable = value</a:t>
            </a:r>
            <a:r>
              <a:rPr lang="en-GB" i="0" baseline="0" dirty="0" smtClean="0"/>
              <a:t> pattern into data types that permit us to group associated values or store values against specific </a:t>
            </a:r>
            <a:r>
              <a:rPr lang="en-GB" i="1" baseline="0" dirty="0" smtClean="0"/>
              <a:t>keys</a:t>
            </a:r>
            <a:r>
              <a:rPr lang="en-GB" i="0" baseline="0" dirty="0" smtClean="0"/>
              <a:t> for later retrieval. In this way, we can store convenient and simple representations of complex objects.</a:t>
            </a:r>
          </a:p>
          <a:p>
            <a:endParaRPr lang="en-GB" i="0" baseline="0" dirty="0" smtClean="0"/>
          </a:p>
          <a:p>
            <a:r>
              <a:rPr lang="en-GB" i="0" baseline="0" dirty="0" smtClean="0"/>
              <a:t>Lists and Tuples are mutable and immutable, respectively, data types for storing a collection of values. These allow us to hold a simple sequence of values analogous to a mathematical set. While they are useful for grouping related values, they are more powerful when used by </a:t>
            </a:r>
            <a:r>
              <a:rPr lang="en-GB" i="1" baseline="0" dirty="0" smtClean="0"/>
              <a:t>control flow</a:t>
            </a:r>
            <a:r>
              <a:rPr lang="en-GB" i="0" baseline="0" dirty="0" smtClean="0"/>
              <a:t> statements to run through in sequence, or </a:t>
            </a:r>
            <a:r>
              <a:rPr lang="en-GB" i="1" baseline="0" dirty="0" smtClean="0"/>
              <a:t>iterate,</a:t>
            </a:r>
            <a:r>
              <a:rPr lang="en-GB" i="0" baseline="0" dirty="0" smtClean="0"/>
              <a:t> the values they contain.</a:t>
            </a:r>
          </a:p>
          <a:p>
            <a:endParaRPr lang="en-GB" i="0" baseline="0" dirty="0" smtClean="0"/>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84</a:t>
            </a:fld>
            <a:endParaRPr lang="en-GB" dirty="0">
              <a:solidFill>
                <a:prstClr val="black"/>
              </a:solidFill>
            </a:endParaRPr>
          </a:p>
        </p:txBody>
      </p:sp>
    </p:spTree>
    <p:extLst>
      <p:ext uri="{BB962C8B-B14F-4D97-AF65-F5344CB8AC3E}">
        <p14:creationId xmlns:p14="http://schemas.microsoft.com/office/powerpoint/2010/main" val="3126539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a:t>
            </a:r>
          </a:p>
          <a:p>
            <a:endParaRPr lang="en-US" b="0" baseline="0" dirty="0" smtClean="0"/>
          </a:p>
          <a:p>
            <a:r>
              <a:rPr lang="en-US" b="0" baseline="0" dirty="0" smtClean="0"/>
              <a:t>To put that into a real life example, we can compare a computer program to a set of directions to a given location. If </a:t>
            </a:r>
            <a:r>
              <a:rPr lang="en-US" b="0" i="1" baseline="0" dirty="0" smtClean="0"/>
              <a:t>written correctly</a:t>
            </a:r>
            <a:r>
              <a:rPr lang="en-US" b="0" baseline="0" dirty="0" smtClean="0"/>
              <a:t> and followed </a:t>
            </a:r>
            <a:r>
              <a:rPr lang="en-US" b="0" i="1" baseline="0" dirty="0" smtClean="0"/>
              <a:t>in the correct sequence</a:t>
            </a:r>
            <a:r>
              <a:rPr lang="en-US" b="0" baseline="0" dirty="0" smtClean="0"/>
              <a:t> a set of directions will guide the reader to a given destination. Any mistakes in the sequence of instructions or the instructions themselves will not yield the desired result.</a:t>
            </a:r>
          </a:p>
          <a:p>
            <a:endParaRPr lang="en-US" b="0" baseline="0" dirty="0" smtClean="0"/>
          </a:p>
          <a:p>
            <a:r>
              <a:rPr lang="en-US" b="0" baseline="0" dirty="0" smtClean="0"/>
              <a:t>Similarly, a computer program is a set of instructions for the computer which, when followed sequentially, will achieve a task or yield a result.</a:t>
            </a:r>
          </a:p>
          <a:p>
            <a:endParaRPr lang="en-US" b="0" baseline="0" dirty="0" smtClean="0"/>
          </a:p>
          <a:p>
            <a:endParaRPr lang="en-US" b="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Lists</a:t>
            </a:r>
            <a:endParaRPr lang="en-GB" b="0" dirty="0" smtClean="0"/>
          </a:p>
          <a:p>
            <a:endParaRPr lang="en-GB" b="0" dirty="0" smtClean="0"/>
          </a:p>
          <a:p>
            <a:r>
              <a:rPr lang="en-GB" b="0" dirty="0" smtClean="0"/>
              <a:t>Lists are constructed in</a:t>
            </a:r>
            <a:r>
              <a:rPr lang="en-GB" b="0" baseline="0" dirty="0" smtClean="0"/>
              <a:t> the same way as other variables, by declaring a name and supplying a value – which can be a predefined list of values or an empty list. In the latter case, values can be added later via built-in methods. When we wish of access or reference a value in the list, we can do so via its </a:t>
            </a:r>
            <a:r>
              <a:rPr lang="en-GB" b="0" i="1" baseline="0" dirty="0" smtClean="0"/>
              <a:t>index</a:t>
            </a:r>
            <a:r>
              <a:rPr lang="en-GB" b="0" i="0" baseline="0" dirty="0" smtClean="0"/>
              <a:t> or position in the list. These indices start at zero, a common convention in programming which we call ‘</a:t>
            </a:r>
            <a:r>
              <a:rPr lang="en-GB" b="0" i="1" baseline="0" dirty="0" smtClean="0"/>
              <a:t>zero-basing</a:t>
            </a:r>
            <a:r>
              <a:rPr lang="en-GB" b="0" i="0" baseline="0" dirty="0" smtClean="0"/>
              <a:t>’.</a:t>
            </a:r>
          </a:p>
          <a:p>
            <a:endParaRPr lang="en-GB" b="0" i="0" baseline="0" dirty="0" smtClean="0"/>
          </a:p>
          <a:p>
            <a:r>
              <a:rPr lang="en-GB" b="0" i="0" baseline="0" dirty="0" smtClean="0"/>
              <a:t>Lists can </a:t>
            </a:r>
            <a:r>
              <a:rPr lang="en-GB" b="0" i="0" baseline="0" dirty="0" smtClean="0"/>
              <a:t>contain values of any </a:t>
            </a:r>
            <a:r>
              <a:rPr lang="en-GB" b="0" i="0" baseline="0" dirty="0" smtClean="0"/>
              <a:t>data type</a:t>
            </a:r>
            <a:r>
              <a:rPr lang="en-GB" b="0" i="0" baseline="0" dirty="0" smtClean="0"/>
              <a:t>. Values need not be the same </a:t>
            </a:r>
            <a:r>
              <a:rPr lang="en-GB" b="0" i="0" baseline="0" dirty="0" smtClean="0"/>
              <a:t>data type</a:t>
            </a:r>
            <a:r>
              <a:rPr lang="en-GB" b="0" i="0" baseline="0" dirty="0" smtClean="0"/>
              <a:t>; they can be of mixed types or even duplicates. </a:t>
            </a:r>
            <a:r>
              <a:rPr lang="en-GB" dirty="0" smtClean="0"/>
              <a:t>As with other</a:t>
            </a:r>
            <a:r>
              <a:rPr lang="en-GB" baseline="0" dirty="0" smtClean="0"/>
              <a:t> data types, built-in methods are available to simplify common operations such as adding, removing or otherwise manipulating the list.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85</a:t>
            </a:fld>
            <a:endParaRPr lang="en-GB" dirty="0">
              <a:solidFill>
                <a:prstClr val="black"/>
              </a:solidFill>
            </a:endParaRPr>
          </a:p>
        </p:txBody>
      </p:sp>
    </p:spTree>
    <p:extLst>
      <p:ext uri="{BB962C8B-B14F-4D97-AF65-F5344CB8AC3E}">
        <p14:creationId xmlns:p14="http://schemas.microsoft.com/office/powerpoint/2010/main" val="52568111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see examples of lists containing</a:t>
            </a:r>
            <a:r>
              <a:rPr lang="en-GB" baseline="0" dirty="0" smtClean="0"/>
              <a:t> values of various types. We can access a discrete value, or a range of values, or we can use a variable to reference a list element by index.</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86</a:t>
            </a:fld>
            <a:endParaRPr lang="en-GB" dirty="0">
              <a:solidFill>
                <a:prstClr val="black"/>
              </a:solidFill>
            </a:endParaRPr>
          </a:p>
        </p:txBody>
      </p:sp>
    </p:spTree>
    <p:extLst>
      <p:ext uri="{BB962C8B-B14F-4D97-AF65-F5344CB8AC3E}">
        <p14:creationId xmlns:p14="http://schemas.microsoft.com/office/powerpoint/2010/main" val="157748221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Lists are extremely flexible and allow</a:t>
            </a:r>
            <a:r>
              <a:rPr lang="en-GB" baseline="0" dirty="0" smtClean="0"/>
              <a:t> us to change, or </a:t>
            </a:r>
            <a:r>
              <a:rPr lang="en-GB" i="1" baseline="0" dirty="0" smtClean="0"/>
              <a:t>mutate</a:t>
            </a:r>
            <a:r>
              <a:rPr lang="en-GB" i="0" baseline="0" dirty="0" smtClean="0"/>
              <a:t>, their contents as desired. They can be used as queues, or to store values to search for later. We can use them to drive decisions or loops in order to create more complex and powerful programs.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87</a:t>
            </a:fld>
            <a:endParaRPr lang="en-GB" dirty="0">
              <a:solidFill>
                <a:prstClr val="black"/>
              </a:solidFill>
            </a:endParaRPr>
          </a:p>
        </p:txBody>
      </p:sp>
    </p:spTree>
    <p:extLst>
      <p:ext uri="{BB962C8B-B14F-4D97-AF65-F5344CB8AC3E}">
        <p14:creationId xmlns:p14="http://schemas.microsoft.com/office/powerpoint/2010/main" val="416128632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a:t>
            </a:r>
            <a:r>
              <a:rPr lang="en-GB" b="1" baseline="0" dirty="0" smtClean="0"/>
              <a:t> A Tuple?</a:t>
            </a:r>
            <a:endParaRPr lang="en-GB" b="0" baseline="0" dirty="0" smtClean="0"/>
          </a:p>
          <a:p>
            <a:endParaRPr lang="en-GB" b="0" baseline="0" dirty="0" smtClean="0"/>
          </a:p>
          <a:p>
            <a:r>
              <a:rPr lang="en-GB" b="0" baseline="0" dirty="0" smtClean="0"/>
              <a:t>Tuples are identical to lists except that, once created, their contents cannot be changed. In all other ways, however, they behave the same way; their elements can be referenced by index, they can be sliced (returning a new tuple) or they can be added together to form new tuples. They share many common built-in functions with lists. </a:t>
            </a:r>
          </a:p>
          <a:p>
            <a:endParaRPr lang="en-GB" b="0" baseline="0" dirty="0" smtClean="0"/>
          </a:p>
          <a:p>
            <a:r>
              <a:rPr lang="en-GB" b="0" baseline="0" dirty="0" smtClean="0"/>
              <a:t>We can use tuples to collate values that will never change, such as the contents of a drop-down box or a collection of parameters to connect to a service. There are often occasions where we may wish to provide data to other parts of an application without allowing modification.</a:t>
            </a:r>
          </a:p>
          <a:p>
            <a:endParaRPr lang="en-GB" b="1"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89</a:t>
            </a:fld>
            <a:endParaRPr lang="en-GB" dirty="0">
              <a:solidFill>
                <a:prstClr val="black"/>
              </a:solidFill>
            </a:endParaRPr>
          </a:p>
        </p:txBody>
      </p:sp>
    </p:spTree>
    <p:extLst>
      <p:ext uri="{BB962C8B-B14F-4D97-AF65-F5344CB8AC3E}">
        <p14:creationId xmlns:p14="http://schemas.microsoft.com/office/powerpoint/2010/main" val="283785022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90</a:t>
            </a:fld>
            <a:endParaRPr lang="en-GB" dirty="0">
              <a:solidFill>
                <a:prstClr val="black"/>
              </a:solidFill>
            </a:endParaRPr>
          </a:p>
        </p:txBody>
      </p:sp>
    </p:spTree>
    <p:extLst>
      <p:ext uri="{BB962C8B-B14F-4D97-AF65-F5344CB8AC3E}">
        <p14:creationId xmlns:p14="http://schemas.microsoft.com/office/powerpoint/2010/main" val="171642215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exercise involves</a:t>
            </a:r>
            <a:r>
              <a:rPr lang="en-GB" baseline="0" dirty="0" smtClean="0"/>
              <a:t> using tuples containing string values to form a new list and should take no longer than 20 minutes.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91</a:t>
            </a:fld>
            <a:endParaRPr lang="en-GB" dirty="0">
              <a:solidFill>
                <a:prstClr val="black"/>
              </a:solidFill>
            </a:endParaRPr>
          </a:p>
        </p:txBody>
      </p:sp>
    </p:spTree>
    <p:extLst>
      <p:ext uri="{BB962C8B-B14F-4D97-AF65-F5344CB8AC3E}">
        <p14:creationId xmlns:p14="http://schemas.microsoft.com/office/powerpoint/2010/main" val="70818931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a:t>
            </a:r>
            <a:r>
              <a:rPr lang="en-GB" baseline="0" dirty="0" smtClean="0"/>
              <a:t> a relatively simple yet laborious matter to manually count the indices and compose a new list comprising the words in the correct sequence. We can then reference each list value in turn (we could have </a:t>
            </a:r>
            <a:r>
              <a:rPr lang="en-GB" b="1" baseline="0" dirty="0" smtClean="0"/>
              <a:t>pop</a:t>
            </a:r>
            <a:r>
              <a:rPr lang="en-GB" b="0" baseline="0" dirty="0" smtClean="0"/>
              <a:t>ped them) in order to compose our output string. Surely there must be an easier way to do this?</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92</a:t>
            </a:fld>
            <a:endParaRPr lang="en-GB" dirty="0">
              <a:solidFill>
                <a:prstClr val="black"/>
              </a:solidFill>
            </a:endParaRPr>
          </a:p>
        </p:txBody>
      </p:sp>
    </p:spTree>
    <p:extLst>
      <p:ext uri="{BB962C8B-B14F-4D97-AF65-F5344CB8AC3E}">
        <p14:creationId xmlns:p14="http://schemas.microsoft.com/office/powerpoint/2010/main" val="211330150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What Is A Dictionary?</a:t>
            </a:r>
          </a:p>
          <a:p>
            <a:endParaRPr lang="en-GB" dirty="0" smtClean="0"/>
          </a:p>
          <a:p>
            <a:r>
              <a:rPr lang="en-GB" dirty="0" smtClean="0"/>
              <a:t>The dictionary</a:t>
            </a:r>
            <a:r>
              <a:rPr lang="en-GB" baseline="0" dirty="0" smtClean="0"/>
              <a:t> or map is a more complex – and more useful – collection data type. Instead of simple sequential lists of values stored against numeric indices, </a:t>
            </a:r>
            <a:r>
              <a:rPr lang="en-GB" baseline="0" smtClean="0"/>
              <a:t>dictionaries provide </a:t>
            </a:r>
            <a:r>
              <a:rPr lang="en-GB" baseline="0" dirty="0" smtClean="0"/>
              <a:t>the capability to store values against specific keys that can be used to directly access that value later without needing to search the list or know the index of the required value. When we want to add a variable to a dictionary, we must provide an additional value called a key. This key value is used to reference the value we wish to add to the dictionary in the same way that the index is used to reference values in a list. Instead of using a number, however – although we can if we wish – we can use a string value such as ‘name’. This makes it much easier for the programmer to self-document their code.</a:t>
            </a:r>
          </a:p>
          <a:p>
            <a:endParaRPr lang="en-GB" baseline="0" dirty="0" smtClean="0"/>
          </a:p>
          <a:p>
            <a:r>
              <a:rPr lang="en-GB" baseline="0" dirty="0" smtClean="0"/>
              <a:t>Since dictionaries, like lists and tuples, permit objects as values, it is possible to create complex data models by storing lists, tuples – or any other object type – against keys, however, they cannot be used </a:t>
            </a:r>
            <a:r>
              <a:rPr lang="en-GB" i="1" baseline="0" dirty="0" smtClean="0"/>
              <a:t>as</a:t>
            </a:r>
            <a:r>
              <a:rPr lang="en-GB" i="0" baseline="0" dirty="0" smtClean="0"/>
              <a:t> keys.</a:t>
            </a:r>
            <a:endParaRPr lang="en-GB" baseline="0" dirty="0" smtClean="0"/>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94</a:t>
            </a:fld>
            <a:endParaRPr lang="en-GB" dirty="0">
              <a:solidFill>
                <a:prstClr val="black"/>
              </a:solidFill>
            </a:endParaRPr>
          </a:p>
        </p:txBody>
      </p:sp>
    </p:spTree>
    <p:extLst>
      <p:ext uri="{BB962C8B-B14F-4D97-AF65-F5344CB8AC3E}">
        <p14:creationId xmlns:p14="http://schemas.microsoft.com/office/powerpoint/2010/main" val="375339637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Using Dictionaries</a:t>
            </a:r>
            <a:endParaRPr lang="en-GB" b="0" dirty="0" smtClean="0"/>
          </a:p>
          <a:p>
            <a:endParaRPr lang="en-GB" b="0" dirty="0" smtClean="0"/>
          </a:p>
          <a:p>
            <a:r>
              <a:rPr lang="en-GB" b="0" dirty="0" smtClean="0"/>
              <a:t>Dictionaries share</a:t>
            </a:r>
            <a:r>
              <a:rPr lang="en-GB" b="0" baseline="0" dirty="0" smtClean="0"/>
              <a:t> much of the same flexibility as lists, and many similar built-in methods. As a mutable type, elements can be added, removed or changed. Dictionaries can be searched, or used in loops and decisions. Some keywords such as </a:t>
            </a:r>
            <a:r>
              <a:rPr lang="en-GB" b="1" baseline="0" dirty="0" smtClean="0"/>
              <a:t>del</a:t>
            </a:r>
            <a:r>
              <a:rPr lang="en-GB" b="0" baseline="0" dirty="0" smtClean="0"/>
              <a:t> and </a:t>
            </a:r>
            <a:r>
              <a:rPr lang="en-GB" b="1" baseline="0" dirty="0" err="1" smtClean="0"/>
              <a:t>iterkeys</a:t>
            </a:r>
            <a:r>
              <a:rPr lang="en-GB" b="0" baseline="0" dirty="0" smtClean="0"/>
              <a:t> </a:t>
            </a:r>
            <a:r>
              <a:rPr lang="en-GB" b="0" baseline="0" dirty="0" smtClean="0"/>
              <a:t>provide shortcuts to the corresponding object methods, e.g. </a:t>
            </a:r>
            <a:r>
              <a:rPr lang="en-GB" b="1" baseline="0" dirty="0" err="1" smtClean="0"/>
              <a:t>dict.del</a:t>
            </a:r>
            <a:r>
              <a:rPr lang="en-GB" b="1" baseline="0" dirty="0" smtClean="0"/>
              <a:t>()</a:t>
            </a:r>
            <a:r>
              <a:rPr lang="en-GB" b="0" baseline="0" dirty="0" smtClean="0"/>
              <a:t> and </a:t>
            </a:r>
            <a:r>
              <a:rPr lang="en-GB" b="1" baseline="0" dirty="0" err="1" smtClean="0"/>
              <a:t>dict.iterkeys</a:t>
            </a:r>
            <a:r>
              <a:rPr lang="en-GB" b="1" baseline="0" dirty="0" smtClean="0"/>
              <a:t>()</a:t>
            </a:r>
            <a:r>
              <a:rPr lang="en-GB" b="0" baseline="0" dirty="0" smtClean="0"/>
              <a:t>.</a:t>
            </a:r>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95</a:t>
            </a:fld>
            <a:endParaRPr lang="en-GB" dirty="0">
              <a:solidFill>
                <a:prstClr val="black"/>
              </a:solidFill>
            </a:endParaRPr>
          </a:p>
        </p:txBody>
      </p:sp>
    </p:spTree>
    <p:extLst>
      <p:ext uri="{BB962C8B-B14F-4D97-AF65-F5344CB8AC3E}">
        <p14:creationId xmlns:p14="http://schemas.microsoft.com/office/powerpoint/2010/main" val="317375777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with lists and</a:t>
            </a:r>
            <a:r>
              <a:rPr lang="en-GB" baseline="0" dirty="0" smtClean="0"/>
              <a:t> tuples, dictionaries can be created in a variety of ways. No single way is correct and you should pick the format that’s easiest for you. </a:t>
            </a:r>
          </a:p>
          <a:p>
            <a:endParaRPr lang="en-GB" baseline="0" dirty="0" smtClean="0"/>
          </a:p>
          <a:p>
            <a:r>
              <a:rPr lang="en-GB" baseline="0" dirty="0" smtClean="0"/>
              <a:t>Values can be easily accessed via their key, or the dictionary can be used in a for loop to run through the keys one by one. This makes it very simple to get each value out of a dictionary and perform some operation on it.</a:t>
            </a:r>
          </a:p>
          <a:p>
            <a:r>
              <a:rPr lang="en-GB" baseline="0" dirty="0" smtClean="0"/>
              <a:t>Since dictionaries are mutable, we can also use them to store and update the results of calculations or method calls. </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96</a:t>
            </a:fld>
            <a:endParaRPr lang="en-GB" dirty="0">
              <a:solidFill>
                <a:prstClr val="black"/>
              </a:solidFill>
            </a:endParaRPr>
          </a:p>
        </p:txBody>
      </p:sp>
    </p:spTree>
    <p:extLst>
      <p:ext uri="{BB962C8B-B14F-4D97-AF65-F5344CB8AC3E}">
        <p14:creationId xmlns:p14="http://schemas.microsoft.com/office/powerpoint/2010/main" val="4185151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a:t>
            </a:r>
            <a:r>
              <a:rPr lang="en-US" baseline="0" dirty="0" smtClean="0"/>
              <a:t> a set of directions to take us to an address. When followed in the correct sequence, we will arrive at our destination.</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97</a:t>
            </a:fld>
            <a:endParaRPr lang="en-GB" dirty="0">
              <a:solidFill>
                <a:prstClr val="black"/>
              </a:solidFill>
            </a:endParaRPr>
          </a:p>
        </p:txBody>
      </p:sp>
    </p:spTree>
    <p:extLst>
      <p:ext uri="{BB962C8B-B14F-4D97-AF65-F5344CB8AC3E}">
        <p14:creationId xmlns:p14="http://schemas.microsoft.com/office/powerpoint/2010/main" val="349143077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exercise encourages the student to use what</a:t>
            </a:r>
            <a:r>
              <a:rPr lang="en-GB" baseline="0" dirty="0" smtClean="0"/>
              <a:t> they have learned so far to build a simple linear program to collect, organise and output some data.</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98</a:t>
            </a:fld>
            <a:endParaRPr lang="en-GB" dirty="0">
              <a:solidFill>
                <a:prstClr val="black"/>
              </a:solidFill>
            </a:endParaRPr>
          </a:p>
        </p:txBody>
      </p:sp>
    </p:spTree>
    <p:extLst>
      <p:ext uri="{BB962C8B-B14F-4D97-AF65-F5344CB8AC3E}">
        <p14:creationId xmlns:p14="http://schemas.microsoft.com/office/powerpoint/2010/main" val="71507849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simple</a:t>
            </a:r>
            <a:r>
              <a:rPr lang="en-GB" baseline="0" dirty="0" smtClean="0"/>
              <a:t> linear program to enter some details and output them.</a:t>
            </a:r>
          </a:p>
          <a:p>
            <a:endParaRPr lang="en-GB" baseline="0" dirty="0" smtClean="0"/>
          </a:p>
          <a:p>
            <a:r>
              <a:rPr lang="en-GB" baseline="0" dirty="0" smtClean="0"/>
              <a:t>For bonus points, this could be simplified further.</a:t>
            </a:r>
          </a:p>
          <a:p>
            <a:endParaRPr lang="en-GB"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99</a:t>
            </a:fld>
            <a:endParaRPr lang="en-GB" dirty="0">
              <a:solidFill>
                <a:prstClr val="black"/>
              </a:solidFill>
            </a:endParaRPr>
          </a:p>
        </p:txBody>
      </p:sp>
    </p:spTree>
    <p:extLst>
      <p:ext uri="{BB962C8B-B14F-4D97-AF65-F5344CB8AC3E}">
        <p14:creationId xmlns:p14="http://schemas.microsoft.com/office/powerpoint/2010/main" val="250658657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100</a:t>
            </a:fld>
            <a:endParaRPr lang="en-GB" dirty="0"/>
          </a:p>
        </p:txBody>
      </p:sp>
    </p:spTree>
    <p:extLst>
      <p:ext uri="{BB962C8B-B14F-4D97-AF65-F5344CB8AC3E}">
        <p14:creationId xmlns:p14="http://schemas.microsoft.com/office/powerpoint/2010/main" val="193290665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Expression</a:t>
            </a:r>
          </a:p>
          <a:p>
            <a:endParaRPr lang="en-GB" dirty="0" smtClean="0"/>
          </a:p>
          <a:p>
            <a:r>
              <a:rPr lang="en-GB" dirty="0" smtClean="0"/>
              <a:t>The expression</a:t>
            </a:r>
            <a:r>
              <a:rPr lang="en-GB" baseline="0" dirty="0" smtClean="0"/>
              <a:t> used in the Python for loop has to return a list. While it’s possible to construct the list by hand, it’s usually much simpler to use the handy </a:t>
            </a:r>
            <a:r>
              <a:rPr lang="en-GB" b="1" baseline="0" dirty="0" smtClean="0"/>
              <a:t>range()</a:t>
            </a:r>
            <a:r>
              <a:rPr lang="en-GB" baseline="0" dirty="0" smtClean="0"/>
              <a:t> function instead. We can also use any list, tuple or dictionary object to provide the values to loop over; this is called an </a:t>
            </a:r>
            <a:r>
              <a:rPr lang="en-GB" i="1" baseline="0" dirty="0" smtClean="0"/>
              <a:t>iterator</a:t>
            </a:r>
            <a:r>
              <a:rPr lang="en-GB" i="0" baseline="0" dirty="0" smtClean="0"/>
              <a:t>. </a:t>
            </a:r>
            <a:endParaRPr lang="en-GB" baseline="0" dirty="0" smtClean="0"/>
          </a:p>
          <a:p>
            <a:endParaRPr lang="en-GB" baseline="0"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101</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a:t>
            </a:r>
            <a:r>
              <a:rPr lang="en-US" baseline="0" dirty="0" smtClean="0"/>
              <a:t> can see our earlier example modified to permit 5 attempts to enter the password. We use the </a:t>
            </a:r>
            <a:r>
              <a:rPr lang="en-US" b="1" baseline="0" dirty="0" smtClean="0"/>
              <a:t>range()</a:t>
            </a:r>
            <a:r>
              <a:rPr lang="en-US" baseline="0" dirty="0" smtClean="0"/>
              <a:t> function to create a list of values which we supply to the </a:t>
            </a:r>
            <a:r>
              <a:rPr lang="en-US" b="1" baseline="0" dirty="0" smtClean="0"/>
              <a:t>for</a:t>
            </a:r>
            <a:r>
              <a:rPr lang="en-US" baseline="0" dirty="0" smtClean="0"/>
              <a:t> loop. We could have explicitly defined a list such as [1, 2, 3, 4, 5] to use as the loop iterator.</a:t>
            </a:r>
          </a:p>
          <a:p>
            <a:endParaRPr lang="en-US" baseline="0" dirty="0" smtClean="0"/>
          </a:p>
          <a:p>
            <a:r>
              <a:rPr lang="en-US" baseline="0" dirty="0" smtClean="0"/>
              <a:t>We can also see the use of the break keyword here; this terminates the enclosing loop so that as soon as our success condition is met – the password is entered correctly – the program exits the loop and carries on. This practice – which we call “</a:t>
            </a:r>
            <a:r>
              <a:rPr lang="en-US" i="1" baseline="0" dirty="0" smtClean="0"/>
              <a:t>fail-fast”</a:t>
            </a:r>
            <a:r>
              <a:rPr lang="en-US" i="0" baseline="0" dirty="0" smtClean="0"/>
              <a:t> – is beneficial because it allows us to write faster programs. This is because the processor does not waste time iterating the loop looking for a success condition that’s already been met.</a:t>
            </a:r>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102</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a:t>
            </a:r>
            <a:r>
              <a:rPr lang="en-US" b="1" dirty="0" smtClean="0">
                <a:latin typeface="+mn-lt"/>
                <a:cs typeface="Courier New" panose="02070309020205020404" pitchFamily="49" charset="0"/>
              </a:rPr>
              <a:t>range()</a:t>
            </a:r>
            <a:r>
              <a:rPr lang="en-US" b="1" baseline="0" dirty="0" smtClean="0"/>
              <a:t> Function</a:t>
            </a:r>
            <a:endParaRPr lang="en-US" b="1" dirty="0" smtClean="0"/>
          </a:p>
          <a:p>
            <a:endParaRPr lang="en-US" dirty="0" smtClean="0"/>
          </a:p>
          <a:p>
            <a:r>
              <a:rPr lang="en-US" dirty="0" smtClean="0"/>
              <a:t>Sometimes we will wish to run</a:t>
            </a:r>
            <a:r>
              <a:rPr lang="en-US" baseline="0" dirty="0" smtClean="0"/>
              <a:t> a loop for a fixed number of iterations, or over a subset of a collection, or otherwise constrain it. Some languages offer us the ability to specify the loop constraint directly, however in Python we must use the range function to do so.</a:t>
            </a:r>
            <a:endParaRPr lang="en-US" dirty="0" smtClean="0"/>
          </a:p>
          <a:p>
            <a:endParaRPr lang="en-US" dirty="0" smtClean="0"/>
          </a:p>
          <a:p>
            <a:r>
              <a:rPr lang="en-US" dirty="0" smtClean="0"/>
              <a:t>The</a:t>
            </a:r>
            <a:r>
              <a:rPr lang="en-US" baseline="0" dirty="0" smtClean="0"/>
              <a:t> </a:t>
            </a:r>
            <a:r>
              <a:rPr lang="en-US" b="1" baseline="0" dirty="0" smtClean="0"/>
              <a:t>range() </a:t>
            </a:r>
            <a:r>
              <a:rPr lang="en-US" baseline="0" dirty="0" smtClean="0"/>
              <a:t>function in Python is extremely useful when constraining loops, since it returns a list object. We can also use it to create a new list from a subset of a larger list. In the example above we create a list of numbers up to a supplied ceiling value - remembering that we’re zero-based, so the first value in our list will be zero. </a:t>
            </a:r>
          </a:p>
          <a:p>
            <a:endParaRPr lang="en-US" baseline="0" dirty="0" smtClean="0"/>
          </a:p>
          <a:p>
            <a:r>
              <a:rPr lang="en-US" baseline="0" dirty="0" smtClean="0"/>
              <a:t>If we wish to range on a list or tuple, we must call </a:t>
            </a:r>
            <a:r>
              <a:rPr lang="en-US" b="1" baseline="0" dirty="0" smtClean="0"/>
              <a:t>range()</a:t>
            </a:r>
            <a:r>
              <a:rPr lang="en-US" baseline="0" dirty="0" smtClean="0"/>
              <a:t> as a method of the object we are interested in – for example, </a:t>
            </a:r>
            <a:r>
              <a:rPr lang="en-US" b="1" baseline="0" dirty="0" err="1" smtClean="0"/>
              <a:t>mylist.range</a:t>
            </a:r>
            <a:r>
              <a:rPr lang="en-US" b="1" baseline="0" dirty="0" smtClean="0"/>
              <a:t>(1, 10)</a:t>
            </a:r>
          </a:p>
          <a:p>
            <a:endParaRPr lang="en-US" b="1"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103</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104</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105</a:t>
            </a:fld>
            <a:endParaRPr lang="en-GB" dirty="0"/>
          </a:p>
        </p:txBody>
      </p:sp>
    </p:spTree>
    <p:extLst>
      <p:ext uri="{BB962C8B-B14F-4D97-AF65-F5344CB8AC3E}">
        <p14:creationId xmlns:p14="http://schemas.microsoft.com/office/powerpoint/2010/main" val="223358369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Here we perform a simple loop over a range,</a:t>
            </a:r>
            <a:r>
              <a:rPr lang="en-GB" baseline="0" dirty="0" smtClean="0"/>
              <a:t> taking the range limit from user input.</a:t>
            </a:r>
          </a:p>
          <a:p>
            <a:endParaRPr lang="en-GB" baseline="0" dirty="0" smtClean="0"/>
          </a:p>
          <a:p>
            <a:r>
              <a:rPr lang="en-GB" baseline="0" dirty="0" smtClean="0"/>
              <a:t>We check the ‘</a:t>
            </a:r>
            <a:r>
              <a:rPr lang="en-GB" baseline="0" dirty="0" err="1" smtClean="0"/>
              <a:t>fizzbuzz</a:t>
            </a:r>
            <a:r>
              <a:rPr lang="en-GB" baseline="0" dirty="0" smtClean="0"/>
              <a:t>’ condition first, since the number must match </a:t>
            </a:r>
            <a:r>
              <a:rPr lang="en-GB" i="1" baseline="0" dirty="0" smtClean="0"/>
              <a:t>both</a:t>
            </a:r>
            <a:r>
              <a:rPr lang="en-GB" i="0" baseline="0" dirty="0" smtClean="0"/>
              <a:t> conditions, which are also the conditions for the following </a:t>
            </a:r>
            <a:r>
              <a:rPr lang="en-GB" b="1" i="0" baseline="0" dirty="0" err="1" smtClean="0"/>
              <a:t>elif</a:t>
            </a:r>
            <a:r>
              <a:rPr lang="en-GB" b="0" i="0" baseline="0" dirty="0" err="1" smtClean="0"/>
              <a:t>s</a:t>
            </a:r>
            <a:r>
              <a:rPr lang="en-GB" b="0" i="0" baseline="0" dirty="0" smtClean="0"/>
              <a:t>. If we were to place it at the end, it would never match since the preceding two conditions would always beat it.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106</a:t>
            </a:fld>
            <a:endParaRPr lang="en-GB" dirty="0"/>
          </a:p>
        </p:txBody>
      </p:sp>
    </p:spTree>
    <p:extLst>
      <p:ext uri="{BB962C8B-B14F-4D97-AF65-F5344CB8AC3E}">
        <p14:creationId xmlns:p14="http://schemas.microsoft.com/office/powerpoint/2010/main" val="3328756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taken out</a:t>
            </a:r>
            <a:r>
              <a:rPr lang="en-US" baseline="0" dirty="0" smtClean="0"/>
              <a:t> of sequence, the directions may still work – for example, we don’t end up driving across the park in </a:t>
            </a:r>
            <a:r>
              <a:rPr lang="en-US" i="1" baseline="0" dirty="0" smtClean="0"/>
              <a:t>Grand Theft Auto </a:t>
            </a:r>
            <a:r>
              <a:rPr lang="en-US" i="0" baseline="0" dirty="0" smtClean="0"/>
              <a:t>fashion - but we will not arrive at our chosen destination.</a:t>
            </a:r>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a:p>
            <a:r>
              <a:rPr lang="en-GB" b="1" dirty="0" smtClean="0"/>
              <a:t>Summary</a:t>
            </a:r>
            <a:endParaRPr lang="en-GB" b="0" dirty="0" smtClean="0"/>
          </a:p>
          <a:p>
            <a:endParaRPr lang="en-GB" b="0" dirty="0" smtClean="0"/>
          </a:p>
          <a:p>
            <a:r>
              <a:rPr lang="en-GB" b="0" dirty="0" smtClean="0"/>
              <a:t>Flow control statements like </a:t>
            </a:r>
            <a:r>
              <a:rPr lang="en-GB" b="1" dirty="0" smtClean="0"/>
              <a:t>if</a:t>
            </a:r>
            <a:r>
              <a:rPr lang="en-GB" b="0" dirty="0" smtClean="0"/>
              <a:t> – which allows</a:t>
            </a:r>
            <a:r>
              <a:rPr lang="en-GB" b="0" baseline="0" dirty="0" smtClean="0"/>
              <a:t> us to make choices – and </a:t>
            </a:r>
            <a:r>
              <a:rPr lang="en-GB" b="1" baseline="0" dirty="0" smtClean="0"/>
              <a:t>for</a:t>
            </a:r>
            <a:r>
              <a:rPr lang="en-GB" b="0" baseline="0" dirty="0" smtClean="0"/>
              <a:t>, which allows us to repeat steps, are critical when we wish to move beyond the simple linear program.</a:t>
            </a:r>
          </a:p>
          <a:p>
            <a:endParaRPr lang="en-GB" b="0" baseline="0" dirty="0" smtClean="0"/>
          </a:p>
          <a:p>
            <a:r>
              <a:rPr lang="en-GB" b="0" baseline="0" dirty="0" smtClean="0"/>
              <a:t>We can build complex expressions using Boolean operators and variables that means we can build useful logic into our programs. We will see in the next section how we can simplify our expressions while making them even more powerful with the use of membership operators.</a:t>
            </a:r>
          </a:p>
          <a:p>
            <a:endParaRPr lang="en-GB" b="1" dirty="0" smtClean="0"/>
          </a:p>
          <a:p>
            <a:r>
              <a:rPr lang="en-GB" b="0" dirty="0" smtClean="0"/>
              <a:t>With </a:t>
            </a:r>
            <a:r>
              <a:rPr lang="en-GB" b="1" dirty="0" smtClean="0"/>
              <a:t>for</a:t>
            </a:r>
            <a:r>
              <a:rPr lang="en-GB" b="0" dirty="0" smtClean="0"/>
              <a:t> loops, we can take our complex logic</a:t>
            </a:r>
            <a:r>
              <a:rPr lang="en-GB" b="0" baseline="0" dirty="0" smtClean="0"/>
              <a:t> and repeat it as many times as we wish while feeding in different values. In later sections, we will see how we can modularize our logic to help us build even more complex programs while at the same time keeping them easy to read and debug.</a:t>
            </a:r>
          </a:p>
          <a:p>
            <a:endParaRPr lang="en-GB" b="0" dirty="0"/>
          </a:p>
        </p:txBody>
      </p:sp>
      <p:sp>
        <p:nvSpPr>
          <p:cNvPr id="4" name="Slide Number Placeholder 3"/>
          <p:cNvSpPr>
            <a:spLocks noGrp="1"/>
          </p:cNvSpPr>
          <p:nvPr>
            <p:ph type="sldNum" sz="quarter" idx="10"/>
          </p:nvPr>
        </p:nvSpPr>
        <p:spPr/>
        <p:txBody>
          <a:bodyPr/>
          <a:lstStyle/>
          <a:p>
            <a:fld id="{D2FD33D1-5F8B-45B7-9940-CBFFF9C06F51}" type="slidenum">
              <a:rPr lang="en-GB" smtClean="0"/>
              <a:t>107</a:t>
            </a:fld>
            <a:endParaRPr lang="en-GB" dirty="0"/>
          </a:p>
        </p:txBody>
      </p:sp>
    </p:spTree>
    <p:extLst>
      <p:ext uri="{BB962C8B-B14F-4D97-AF65-F5344CB8AC3E}">
        <p14:creationId xmlns:p14="http://schemas.microsoft.com/office/powerpoint/2010/main" val="18637171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108</a:t>
            </a:fld>
            <a:endParaRPr lang="en-GB" dirty="0">
              <a:solidFill>
                <a:prstClr val="black"/>
              </a:solidFill>
            </a:endParaRPr>
          </a:p>
        </p:txBody>
      </p:sp>
    </p:spTree>
    <p:extLst>
      <p:ext uri="{BB962C8B-B14F-4D97-AF65-F5344CB8AC3E}">
        <p14:creationId xmlns:p14="http://schemas.microsoft.com/office/powerpoint/2010/main" val="7859964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Sometimes we</a:t>
            </a:r>
            <a:r>
              <a:rPr lang="en-GB" baseline="0" dirty="0" smtClean="0"/>
              <a:t> will need to access files. This might be for a variety of reasons; saving or loading user data, for example, or loading application configuration. Data comes in many forms, and can be expressed in many different structures. The most basic is the linear sequence with a separator, such as the Comma Separated Values or CSV file – but many others exist.</a:t>
            </a:r>
          </a:p>
          <a:p>
            <a:endParaRPr lang="en-GB" baseline="0" dirty="0" smtClean="0"/>
          </a:p>
          <a:p>
            <a:r>
              <a:rPr lang="en-GB" baseline="0" dirty="0" smtClean="0"/>
              <a:t>Each of the common data formats has a name, and we use an acronym as a file extension to denote the type. We have already mentioned CSV, and others include JSON, XML, XLS, DOC, PPT and so on. This allows programmers to build applications can exchange data easily and conveniently simply by declaring which file types are supported.</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109</a:t>
            </a:fld>
            <a:endParaRPr lang="en-GB" dirty="0">
              <a:solidFill>
                <a:prstClr val="black"/>
              </a:solidFill>
            </a:endParaRPr>
          </a:p>
        </p:txBody>
      </p:sp>
    </p:spTree>
    <p:extLst>
      <p:ext uri="{BB962C8B-B14F-4D97-AF65-F5344CB8AC3E}">
        <p14:creationId xmlns:p14="http://schemas.microsoft.com/office/powerpoint/2010/main" val="373657609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interacting with other systems, be</a:t>
            </a:r>
            <a:r>
              <a:rPr lang="en-GB" baseline="0" dirty="0" smtClean="0"/>
              <a:t> it a local file system or a remote server, we use the term </a:t>
            </a:r>
            <a:r>
              <a:rPr lang="en-GB" i="1" baseline="0" dirty="0" smtClean="0"/>
              <a:t>IO </a:t>
            </a:r>
            <a:r>
              <a:rPr lang="en-GB" i="0" baseline="0" dirty="0" smtClean="0"/>
              <a:t>– </a:t>
            </a:r>
            <a:r>
              <a:rPr lang="en-GB" i="1" baseline="0" dirty="0" err="1" smtClean="0"/>
              <a:t>Input/Output</a:t>
            </a:r>
            <a:r>
              <a:rPr lang="en-GB" i="1" baseline="0" dirty="0" smtClean="0"/>
              <a:t> </a:t>
            </a:r>
            <a:r>
              <a:rPr lang="en-GB" i="0" baseline="0" dirty="0" smtClean="0"/>
              <a:t>– to describe our activity. Most languages support some kind of IO and have common libraries to support it.</a:t>
            </a:r>
          </a:p>
          <a:p>
            <a:endParaRPr lang="en-GB" i="1" baseline="0" dirty="0" smtClean="0"/>
          </a:p>
          <a:p>
            <a:r>
              <a:rPr lang="en-GB" i="0" baseline="0" dirty="0" smtClean="0"/>
              <a:t>In order to interact with a file on the local file system on our computer, we must first establish the </a:t>
            </a:r>
            <a:r>
              <a:rPr lang="en-GB" i="1" baseline="0" dirty="0" smtClean="0"/>
              <a:t>path</a:t>
            </a:r>
            <a:r>
              <a:rPr lang="en-GB" i="0" baseline="0" dirty="0" smtClean="0"/>
              <a:t> or route to the file. This is can be calculated from the root of the drive, although in many cases we may just wish to provide a path relative to our application.</a:t>
            </a:r>
          </a:p>
          <a:p>
            <a:endParaRPr lang="en-GB" i="0" baseline="0" dirty="0" smtClean="0"/>
          </a:p>
          <a:p>
            <a:r>
              <a:rPr lang="en-GB" i="0" baseline="0" dirty="0" smtClean="0"/>
              <a:t>The various Operating Systems available express paths using different notation, so if we are concerned with our ability to run our program on any device – to be </a:t>
            </a:r>
            <a:r>
              <a:rPr lang="en-GB" i="1" baseline="0" dirty="0" smtClean="0"/>
              <a:t>platform independent</a:t>
            </a:r>
            <a:r>
              <a:rPr lang="en-GB" i="0" baseline="0" dirty="0" smtClean="0"/>
              <a:t> – we must take steps to consider how we form our paths.</a:t>
            </a:r>
          </a:p>
          <a:p>
            <a:endParaRPr lang="en-GB" i="0" baseline="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110</a:t>
            </a:fld>
            <a:endParaRPr lang="en-GB" dirty="0">
              <a:solidFill>
                <a:prstClr val="black"/>
              </a:solidFill>
            </a:endParaRPr>
          </a:p>
        </p:txBody>
      </p:sp>
    </p:spTree>
    <p:extLst>
      <p:ext uri="{BB962C8B-B14F-4D97-AF65-F5344CB8AC3E}">
        <p14:creationId xmlns:p14="http://schemas.microsoft.com/office/powerpoint/2010/main" val="308232954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order to write platform independent code when working with</a:t>
            </a:r>
            <a:r>
              <a:rPr lang="en-GB" baseline="0" dirty="0" smtClean="0"/>
              <a:t> file systems, we must usually take advantage of language libraries to provide paths. Normally, the task of determining the host operating system and form paths using the correct notation will have been dealt with already for us.</a:t>
            </a:r>
          </a:p>
          <a:p>
            <a:endParaRPr lang="en-GB" baseline="0" dirty="0" smtClean="0"/>
          </a:p>
          <a:p>
            <a:r>
              <a:rPr lang="en-GB" baseline="0" dirty="0" smtClean="0"/>
              <a:t>In Python, we can use the </a:t>
            </a:r>
            <a:r>
              <a:rPr lang="en-GB" b="1" baseline="0" dirty="0" smtClean="0"/>
              <a:t>glob</a:t>
            </a:r>
            <a:r>
              <a:rPr lang="en-GB" b="0" baseline="0" dirty="0" smtClean="0"/>
              <a:t> module to provide platform specific paths. We can use complex patterns to search for filenames or directories and then open those files directly using the </a:t>
            </a:r>
            <a:r>
              <a:rPr lang="en-GB" b="1" baseline="0" dirty="0" err="1" smtClean="0"/>
              <a:t>io</a:t>
            </a:r>
            <a:r>
              <a:rPr lang="en-GB" b="0" baseline="0" dirty="0" smtClean="0"/>
              <a:t> module.</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111</a:t>
            </a:fld>
            <a:endParaRPr lang="en-GB" dirty="0">
              <a:solidFill>
                <a:prstClr val="black"/>
              </a:solidFill>
            </a:endParaRPr>
          </a:p>
        </p:txBody>
      </p:sp>
    </p:spTree>
    <p:extLst>
      <p:ext uri="{BB962C8B-B14F-4D97-AF65-F5344CB8AC3E}">
        <p14:creationId xmlns:p14="http://schemas.microsoft.com/office/powerpoint/2010/main" val="180976992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Assuming we have a valid</a:t>
            </a:r>
            <a:r>
              <a:rPr lang="en-GB" baseline="0" dirty="0" smtClean="0"/>
              <a:t> path – via </a:t>
            </a:r>
            <a:r>
              <a:rPr lang="en-GB" b="1" baseline="0" dirty="0" smtClean="0"/>
              <a:t>glob</a:t>
            </a:r>
            <a:r>
              <a:rPr lang="en-GB" b="0" baseline="0" dirty="0" smtClean="0"/>
              <a:t> or some other means – we must somehow get a reference to the file so that we can manipulate it. In Python, we can do this by using methods of the </a:t>
            </a:r>
            <a:r>
              <a:rPr lang="en-GB" b="1" baseline="0" dirty="0" err="1" smtClean="0"/>
              <a:t>io</a:t>
            </a:r>
            <a:r>
              <a:rPr lang="en-GB" b="0" baseline="0" dirty="0" smtClean="0"/>
              <a:t> module. The </a:t>
            </a:r>
            <a:r>
              <a:rPr lang="en-GB" b="1" baseline="0" dirty="0" err="1" smtClean="0"/>
              <a:t>FileIO</a:t>
            </a:r>
            <a:r>
              <a:rPr lang="en-GB" b="0" baseline="0" dirty="0" smtClean="0"/>
              <a:t> method takes a filename, and in its most simple form returns a </a:t>
            </a:r>
            <a:r>
              <a:rPr lang="en-GB" b="1" baseline="0" dirty="0" smtClean="0"/>
              <a:t>File</a:t>
            </a:r>
            <a:r>
              <a:rPr lang="en-GB" b="0" baseline="0" dirty="0" smtClean="0"/>
              <a:t> object we can use to read the contents of the file. If we wish to open the file for writing, we must supply a ‘mode’ parameter to indicate to the system that we wish to do so.</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112</a:t>
            </a:fld>
            <a:endParaRPr lang="en-GB" dirty="0">
              <a:solidFill>
                <a:prstClr val="black"/>
              </a:solidFill>
            </a:endParaRPr>
          </a:p>
        </p:txBody>
      </p:sp>
    </p:spTree>
    <p:extLst>
      <p:ext uri="{BB962C8B-B14F-4D97-AF65-F5344CB8AC3E}">
        <p14:creationId xmlns:p14="http://schemas.microsoft.com/office/powerpoint/2010/main" val="341322941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we have an example of a simple file viewer.</a:t>
            </a:r>
            <a:r>
              <a:rPr lang="en-GB" baseline="0" dirty="0" smtClean="0"/>
              <a:t> It asks the user for a filename, then uses the </a:t>
            </a:r>
            <a:r>
              <a:rPr lang="en-GB" b="1" baseline="0" dirty="0" smtClean="0"/>
              <a:t>glob</a:t>
            </a:r>
            <a:r>
              <a:rPr lang="en-GB" b="0" baseline="0" dirty="0" smtClean="0"/>
              <a:t> module to search for files with an exact match. </a:t>
            </a:r>
            <a:r>
              <a:rPr lang="en-GB" b="1" baseline="0" dirty="0" smtClean="0"/>
              <a:t>glob</a:t>
            </a:r>
            <a:r>
              <a:rPr lang="en-GB" b="0" baseline="0" dirty="0" smtClean="0"/>
              <a:t> returns a list, so we can check in an </a:t>
            </a:r>
            <a:r>
              <a:rPr lang="en-GB" b="1" baseline="0" dirty="0" smtClean="0"/>
              <a:t>if</a:t>
            </a:r>
            <a:r>
              <a:rPr lang="en-GB" b="0" baseline="0" dirty="0" smtClean="0"/>
              <a:t> condition for emptiness, and if it has contents we can pull the first matching filename out at index 0.</a:t>
            </a:r>
          </a:p>
          <a:p>
            <a:r>
              <a:rPr lang="en-GB" b="0" baseline="0" dirty="0" smtClean="0"/>
              <a:t>We then use the </a:t>
            </a:r>
            <a:r>
              <a:rPr lang="en-GB" b="1" baseline="0" dirty="0" err="1" smtClean="0"/>
              <a:t>io</a:t>
            </a:r>
            <a:r>
              <a:rPr lang="en-GB" b="0" baseline="0" dirty="0" smtClean="0"/>
              <a:t> module to get a file object from the path match, and print the contents using the </a:t>
            </a:r>
            <a:r>
              <a:rPr lang="en-GB" b="1" baseline="0" dirty="0" smtClean="0"/>
              <a:t>read()</a:t>
            </a:r>
            <a:r>
              <a:rPr lang="en-GB" b="0" baseline="0" dirty="0" smtClean="0"/>
              <a:t> method, which will return the entire contents of the file as a string</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113</a:t>
            </a:fld>
            <a:endParaRPr lang="en-GB" dirty="0">
              <a:solidFill>
                <a:prstClr val="black"/>
              </a:solidFill>
            </a:endParaRPr>
          </a:p>
        </p:txBody>
      </p:sp>
    </p:spTree>
    <p:extLst>
      <p:ext uri="{BB962C8B-B14F-4D97-AF65-F5344CB8AC3E}">
        <p14:creationId xmlns:p14="http://schemas.microsoft.com/office/powerpoint/2010/main" val="56054482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we saw in the previous</a:t>
            </a:r>
            <a:r>
              <a:rPr lang="en-GB" baseline="0" dirty="0" smtClean="0"/>
              <a:t> example, in order to read data in from a file we use the </a:t>
            </a:r>
            <a:r>
              <a:rPr lang="en-GB" b="1" baseline="0" dirty="0" smtClean="0"/>
              <a:t>read()</a:t>
            </a:r>
            <a:r>
              <a:rPr lang="en-GB" b="0" baseline="0" dirty="0" smtClean="0"/>
              <a:t> method. This will return the entire contents of the file for us as a string. If we wish to instead read a single line at a time, we can use the </a:t>
            </a:r>
            <a:r>
              <a:rPr lang="en-GB" b="1" baseline="0" dirty="0" err="1" smtClean="0"/>
              <a:t>readline</a:t>
            </a:r>
            <a:r>
              <a:rPr lang="en-GB" b="1" baseline="0" dirty="0" smtClean="0"/>
              <a:t>()</a:t>
            </a:r>
            <a:r>
              <a:rPr lang="en-GB" b="0" baseline="0" dirty="0" smtClean="0"/>
              <a:t> method. Similar to the </a:t>
            </a:r>
            <a:r>
              <a:rPr lang="en-GB" b="1" baseline="0" dirty="0" smtClean="0"/>
              <a:t>read()</a:t>
            </a:r>
            <a:r>
              <a:rPr lang="en-GB" b="0" baseline="0" dirty="0" smtClean="0"/>
              <a:t> method, it will return a string containing the next line of the file.</a:t>
            </a:r>
          </a:p>
          <a:p>
            <a:endParaRPr lang="en-GB" b="0" baseline="0" dirty="0" smtClean="0"/>
          </a:p>
          <a:p>
            <a:r>
              <a:rPr lang="en-GB" b="0" baseline="0" dirty="0" smtClean="0"/>
              <a:t>When we wish to write to the file, we can use the </a:t>
            </a:r>
            <a:r>
              <a:rPr lang="en-GB" b="1" baseline="0" dirty="0" smtClean="0"/>
              <a:t>write()</a:t>
            </a:r>
            <a:r>
              <a:rPr lang="en-GB" b="0" baseline="0" dirty="0" smtClean="0"/>
              <a:t> method. We supply it with a string which it will write to the file; note we must provide a line end character – “</a:t>
            </a:r>
            <a:r>
              <a:rPr lang="en-GB" b="1" baseline="0" dirty="0" smtClean="0"/>
              <a:t>\n</a:t>
            </a:r>
            <a:r>
              <a:rPr lang="en-GB" b="0" baseline="0" dirty="0" smtClean="0"/>
              <a:t>” – ourselves when we wish to terminate a line.</a:t>
            </a:r>
          </a:p>
          <a:p>
            <a:endParaRPr lang="en-GB" b="0" baseline="0" dirty="0" smtClean="0"/>
          </a:p>
          <a:p>
            <a:r>
              <a:rPr lang="en-GB" b="0" baseline="0" dirty="0" smtClean="0"/>
              <a:t>When we have finished working with our file, we must remember to call the </a:t>
            </a:r>
            <a:r>
              <a:rPr lang="en-GB" b="1" baseline="0" dirty="0" smtClean="0"/>
              <a:t>close()</a:t>
            </a:r>
            <a:r>
              <a:rPr lang="en-GB" b="0" baseline="0" dirty="0" smtClean="0"/>
              <a:t> method or we will risk truncating the file and possible loss of data.</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114</a:t>
            </a:fld>
            <a:endParaRPr lang="en-GB" dirty="0">
              <a:solidFill>
                <a:prstClr val="black"/>
              </a:solidFill>
            </a:endParaRPr>
          </a:p>
        </p:txBody>
      </p:sp>
    </p:spTree>
    <p:extLst>
      <p:ext uri="{BB962C8B-B14F-4D97-AF65-F5344CB8AC3E}">
        <p14:creationId xmlns:p14="http://schemas.microsoft.com/office/powerpoint/2010/main" val="189055087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addition to</a:t>
            </a:r>
            <a:r>
              <a:rPr lang="en-GB" baseline="0" dirty="0" smtClean="0"/>
              <a:t> basic file operations such as reading and writing, we are able to manipulate the </a:t>
            </a:r>
            <a:r>
              <a:rPr lang="en-GB" baseline="0" dirty="0" err="1" smtClean="0"/>
              <a:t>filesystem</a:t>
            </a:r>
            <a:r>
              <a:rPr lang="en-GB" baseline="0" dirty="0" smtClean="0"/>
              <a:t> in other ways. Importing the </a:t>
            </a:r>
            <a:r>
              <a:rPr lang="en-GB" b="1" baseline="0" dirty="0" err="1" smtClean="0"/>
              <a:t>os</a:t>
            </a:r>
            <a:r>
              <a:rPr lang="en-GB" b="0" baseline="0" dirty="0" smtClean="0"/>
              <a:t> module allows us to remove files and directories, as well as create them. A wide range of operations are available and students are encouraged to explore the documentation.</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115</a:t>
            </a:fld>
            <a:endParaRPr lang="en-GB" dirty="0">
              <a:solidFill>
                <a:prstClr val="black"/>
              </a:solidFill>
            </a:endParaRPr>
          </a:p>
        </p:txBody>
      </p:sp>
    </p:spTree>
    <p:extLst>
      <p:ext uri="{BB962C8B-B14F-4D97-AF65-F5344CB8AC3E}">
        <p14:creationId xmlns:p14="http://schemas.microsoft.com/office/powerpoint/2010/main" val="190934616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example we have a simple program that writes a string to a file, and then writes a reversed</a:t>
            </a:r>
            <a:r>
              <a:rPr lang="en-GB" baseline="0" dirty="0" smtClean="0"/>
              <a:t> version of the same string. The newline character is used to place each character of the string on a new line, and then the </a:t>
            </a:r>
            <a:r>
              <a:rPr lang="en-GB" b="1" baseline="0" dirty="0" smtClean="0"/>
              <a:t>range</a:t>
            </a:r>
            <a:r>
              <a:rPr lang="en-GB" b="0" baseline="0" dirty="0" smtClean="0"/>
              <a:t> function is used to read the string in reverse. Alternatively, we could have chosen to use the </a:t>
            </a:r>
            <a:r>
              <a:rPr lang="en-GB" b="1" baseline="0" dirty="0" err="1" smtClean="0"/>
              <a:t>str.reverse</a:t>
            </a:r>
            <a:r>
              <a:rPr lang="en-GB" b="1" baseline="0" dirty="0" smtClean="0"/>
              <a:t>()</a:t>
            </a:r>
            <a:r>
              <a:rPr lang="en-GB" b="0" baseline="0" dirty="0" smtClean="0"/>
              <a:t> method.</a:t>
            </a:r>
          </a:p>
          <a:p>
            <a:endParaRPr lang="en-GB" b="0" baseline="0" dirty="0" smtClean="0"/>
          </a:p>
          <a:p>
            <a:r>
              <a:rPr lang="en-GB" b="0" baseline="0" dirty="0" smtClean="0"/>
              <a:t>Finally, we close the file when are finished and the program exits.</a:t>
            </a:r>
          </a:p>
          <a:p>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116</a:t>
            </a:fld>
            <a:endParaRPr lang="en-GB" dirty="0">
              <a:solidFill>
                <a:prstClr val="black"/>
              </a:solidFill>
            </a:endParaRPr>
          </a:p>
        </p:txBody>
      </p:sp>
    </p:spTree>
    <p:extLst>
      <p:ext uri="{BB962C8B-B14F-4D97-AF65-F5344CB8AC3E}">
        <p14:creationId xmlns:p14="http://schemas.microsoft.com/office/powerpoint/2010/main" val="3384515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3.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8.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2.xml"/><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3.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4.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3.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4.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4.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3.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4.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3.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211.xml"/><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4.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4.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214.xml"/><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216.xml"/><Relationship Id="rId1" Type="http://schemas.openxmlformats.org/officeDocument/2006/relationships/slideLayout" Target="../slideLayouts/slideLayout3.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for</a:t>
            </a:r>
            <a:r>
              <a:rPr lang="en-US" dirty="0" smtClean="0"/>
              <a:t> Statement</a:t>
            </a:r>
            <a:endParaRPr lang="en-US" dirty="0"/>
          </a:p>
        </p:txBody>
      </p:sp>
    </p:spTree>
    <p:extLst>
      <p:ext uri="{BB962C8B-B14F-4D97-AF65-F5344CB8AC3E}">
        <p14:creationId xmlns:p14="http://schemas.microsoft.com/office/powerpoint/2010/main" val="5749273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2927648" y="3717032"/>
            <a:ext cx="7945423" cy="1944216"/>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609600" y="1501033"/>
            <a:ext cx="7484224"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t>
            </a:r>
            <a:r>
              <a:rPr lang="en-US" sz="1600" dirty="0" smtClean="0">
                <a:solidFill>
                  <a:srgbClr val="808080"/>
                </a:solidFill>
                <a:highlight>
                  <a:srgbClr val="FFFFFF"/>
                </a:highlight>
                <a:latin typeface="Courier New" panose="02070309020205020404" pitchFamily="49" charset="0"/>
              </a:rPr>
              <a:t>		also loves </a:t>
            </a:r>
            <a:r>
              <a:rPr lang="en-US" sz="1600" dirty="0" smtClean="0">
                <a:solidFill>
                  <a:srgbClr val="808080"/>
                </a:solidFill>
                <a:highlight>
                  <a:srgbClr val="FFFFFF"/>
                </a:highlight>
                <a:latin typeface="Courier New" panose="02070309020205020404" pitchFamily="49" charset="0"/>
              </a:rPr>
              <a:t>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92500" lnSpcReduction="1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way to loop over a sequence</a:t>
            </a:r>
          </a:p>
          <a:p>
            <a:r>
              <a:rPr lang="en-GB" dirty="0" smtClean="0"/>
              <a:t>This is very useful when writing a loop that runs for fixed count</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609600" y="3717032"/>
            <a:ext cx="10972801"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b="1" dirty="0" smtClean="0">
                <a:latin typeface="Courier New" panose="02070309020205020404" pitchFamily="49" charset="0"/>
                <a:cs typeface="Courier New" panose="02070309020205020404" pitchFamily="49" charset="0"/>
              </a:rPr>
              <a:t>for</a:t>
            </a:r>
            <a:r>
              <a:rPr lang="en-US" dirty="0" smtClean="0"/>
              <a:t>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lvl="2"/>
            <a:endParaRPr lang="en-US" dirty="0"/>
          </a:p>
          <a:p>
            <a:r>
              <a:rPr lang="en-US" dirty="0" smtClean="0"/>
              <a:t>Remember that the modulus operator (‘%’) can be used to calculate a remainder</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609600" y="1628800"/>
            <a:ext cx="11031016"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For anything more than a simple series of steps, we need to make decisions and repeat steps</a:t>
            </a:r>
          </a:p>
          <a:p>
            <a:r>
              <a:rPr lang="en-US" dirty="0" smtClean="0"/>
              <a:t>Flow control statements are an integral part of complex programs</a:t>
            </a:r>
          </a:p>
          <a:p>
            <a:r>
              <a:rPr lang="en-US" dirty="0" smtClean="0"/>
              <a:t>if statements allow us to make decisions</a:t>
            </a:r>
          </a:p>
          <a:p>
            <a:r>
              <a:rPr lang="en-US" dirty="0" smtClean="0"/>
              <a:t>for statements allow us to repeat steps</a:t>
            </a:r>
            <a:endParaRPr lang="en-US" dirty="0"/>
          </a:p>
        </p:txBody>
      </p:sp>
      <p:sp>
        <p:nvSpPr>
          <p:cNvPr id="3" name="Title 2"/>
          <p:cNvSpPr>
            <a:spLocks noGrp="1"/>
          </p:cNvSpPr>
          <p:nvPr>
            <p:ph type="title"/>
          </p:nvPr>
        </p:nvSpPr>
        <p:spPr/>
        <p:txBody>
          <a:bodyPr/>
          <a:lstStyle/>
          <a:p>
            <a:r>
              <a:rPr lang="en-US" dirty="0" smtClean="0"/>
              <a:t>Flow Control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File Handling</a:t>
            </a:r>
            <a:endParaRPr lang="en-US" dirty="0"/>
          </a:p>
        </p:txBody>
      </p:sp>
    </p:spTree>
    <p:extLst>
      <p:ext uri="{BB962C8B-B14F-4D97-AF65-F5344CB8AC3E}">
        <p14:creationId xmlns:p14="http://schemas.microsoft.com/office/powerpoint/2010/main" val="384738950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16849909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3</a:t>
            </a:r>
            <a:r>
              <a:rPr lang="en-US" sz="3600" baseline="30000" dirty="0" smtClean="0"/>
              <a:t>rd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r>
              <a:rPr lang="en-US" dirty="0" smtClean="0"/>
              <a:t>What’s the ‘path’ to the file?</a:t>
            </a:r>
          </a:p>
          <a:p>
            <a:r>
              <a:rPr lang="en-US" dirty="0" smtClean="0"/>
              <a:t>Are all Operating System paths the same?</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24924383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0" indent="-800100"/>
            <a:r>
              <a:rPr lang="en-US" dirty="0" smtClean="0"/>
              <a:t>How do we write software that can run anywhere?	</a:t>
            </a:r>
            <a:endParaRPr lang="en-US" dirty="0"/>
          </a:p>
          <a:p>
            <a:pPr lvl="1"/>
            <a:r>
              <a:rPr lang="en-US" dirty="0" smtClean="0"/>
              <a:t>In Python, use the glob module</a:t>
            </a:r>
          </a:p>
          <a:p>
            <a:pPr lvl="1"/>
            <a:r>
              <a:rPr lang="en-US" dirty="0" smtClean="0"/>
              <a:t>The glob module returns filenames</a:t>
            </a:r>
          </a:p>
          <a:p>
            <a:pPr lvl="1"/>
            <a:r>
              <a:rPr lang="en-US" dirty="0" smtClean="0"/>
              <a:t>Complex pattern matching can be used</a:t>
            </a:r>
          </a:p>
          <a:p>
            <a:pPr lvl="1"/>
            <a:r>
              <a:rPr lang="en-US" dirty="0" smtClean="0"/>
              <a:t>Other languages have similar libraries</a:t>
            </a:r>
          </a:p>
        </p:txBody>
      </p:sp>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nvPr>
        </p:nvGraphicFramePr>
        <p:xfrm>
          <a:off x="609600" y="4725144"/>
          <a:ext cx="10945216" cy="1107440"/>
        </p:xfrm>
        <a:graphic>
          <a:graphicData uri="http://schemas.openxmlformats.org/drawingml/2006/table">
            <a:tbl>
              <a:tblPr firstRow="1" bandRow="1">
                <a:tableStyleId>{5C22544A-7EE6-4342-B048-85BDC9FD1C3A}</a:tableStyleId>
              </a:tblPr>
              <a:tblGrid>
                <a:gridCol w="1412717"/>
                <a:gridCol w="6125026"/>
                <a:gridCol w="3407473"/>
              </a:tblGrid>
              <a:tr h="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bl>
          </a:graphicData>
        </a:graphic>
      </p:graphicFrame>
    </p:spTree>
    <p:extLst>
      <p:ext uri="{BB962C8B-B14F-4D97-AF65-F5344CB8AC3E}">
        <p14:creationId xmlns:p14="http://schemas.microsoft.com/office/powerpoint/2010/main" val="392036138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How do we open a file?</a:t>
            </a:r>
          </a:p>
          <a:p>
            <a:pPr lvl="1"/>
            <a:r>
              <a:rPr lang="en-US" dirty="0" err="1" smtClean="0">
                <a:solidFill>
                  <a:srgbClr val="000000"/>
                </a:solidFill>
                <a:latin typeface="Courier New" panose="02070309020205020404" pitchFamily="49" charset="0"/>
                <a:cs typeface="Courier New" panose="02070309020205020404" pitchFamily="49" charset="0"/>
              </a:rPr>
              <a:t>io.FileIO</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name</a:t>
            </a:r>
            <a:r>
              <a:rPr lang="en-US" dirty="0" smtClean="0">
                <a:latin typeface="Courier New" panose="02070309020205020404" pitchFamily="49" charset="0"/>
                <a:cs typeface="Courier New" panose="02070309020205020404" pitchFamily="49" charset="0"/>
              </a:rPr>
              <a:t>)</a:t>
            </a:r>
          </a:p>
          <a:p>
            <a:pPr lvl="2"/>
            <a:r>
              <a:rPr lang="en-US" dirty="0" smtClean="0"/>
              <a:t>name – file name to be opened</a:t>
            </a:r>
          </a:p>
          <a:p>
            <a:pPr lvl="2"/>
            <a:r>
              <a:rPr lang="en-US" dirty="0" smtClean="0"/>
              <a:t>Defaults to read mode</a:t>
            </a:r>
          </a:p>
          <a:p>
            <a:pPr lvl="2"/>
            <a:r>
              <a:rPr lang="en-US" dirty="0" smtClean="0"/>
              <a:t>Other modes can be chosen</a:t>
            </a:r>
          </a:p>
          <a:p>
            <a:pPr lvl="2"/>
            <a:r>
              <a:rPr lang="en-US" dirty="0" smtClean="0"/>
              <a:t>Returns an object</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382874069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a:t>
            </a:r>
            <a:endParaRPr lang="en-US" dirty="0"/>
          </a:p>
        </p:txBody>
      </p:sp>
      <p:sp>
        <p:nvSpPr>
          <p:cNvPr id="5" name="Rectangle 4"/>
          <p:cNvSpPr/>
          <p:nvPr/>
        </p:nvSpPr>
        <p:spPr>
          <a:xfrm>
            <a:off x="609600" y="1700808"/>
            <a:ext cx="11031016"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i="1" dirty="0">
                <a:solidFill>
                  <a:srgbClr val="808080"/>
                </a:solidFill>
                <a:latin typeface="Courier New" panose="02070309020205020404" pitchFamily="49" charset="0"/>
                <a:cs typeface="Courier New" panose="02070309020205020404" pitchFamily="49" charset="0"/>
              </a:rPr>
              <a:t># Very simple file viewer</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a:solidFill>
                  <a:srgbClr val="000000"/>
                </a:solidFill>
                <a:latin typeface="Courier New" panose="02070309020205020404" pitchFamily="49" charset="0"/>
                <a:cs typeface="Courier New" panose="02070309020205020404" pitchFamily="49" charset="0"/>
              </a:rPr>
              <a:t>glob </a:t>
            </a:r>
            <a:r>
              <a:rPr lang="en-US" sz="1200" b="1" dirty="0">
                <a:solidFill>
                  <a:srgbClr val="000080"/>
                </a:solidFill>
                <a:latin typeface="Courier New" panose="02070309020205020404" pitchFamily="49" charset="0"/>
                <a:cs typeface="Courier New" panose="02070309020205020404" pitchFamily="49" charset="0"/>
              </a:rPr>
              <a:t>as </a:t>
            </a:r>
            <a:r>
              <a:rPr lang="en-US" sz="1200" dirty="0">
                <a:solidFill>
                  <a:srgbClr val="000000"/>
                </a:solidFill>
                <a:latin typeface="Courier New" panose="02070309020205020404" pitchFamily="49" charset="0"/>
                <a:cs typeface="Courier New" panose="02070309020205020404" pitchFamily="49" charset="0"/>
              </a:rPr>
              <a:t>glob</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import </a:t>
            </a:r>
            <a:r>
              <a:rPr lang="en-US" sz="1200" dirty="0" err="1">
                <a:solidFill>
                  <a:srgbClr val="000000"/>
                </a:solidFill>
                <a:latin typeface="Courier New" panose="02070309020205020404" pitchFamily="49" charset="0"/>
                <a:cs typeface="Courier New" panose="02070309020205020404" pitchFamily="49" charset="0"/>
              </a:rPr>
              <a:t>io</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filename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filename: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matches = </a:t>
            </a:r>
            <a:r>
              <a:rPr lang="en-US" sz="1200" dirty="0" err="1">
                <a:solidFill>
                  <a:srgbClr val="000000"/>
                </a:solidFill>
                <a:latin typeface="Courier New" panose="02070309020205020404" pitchFamily="49" charset="0"/>
                <a:cs typeface="Courier New" panose="02070309020205020404" pitchFamily="49" charset="0"/>
              </a:rPr>
              <a:t>glob.glob</a:t>
            </a:r>
            <a:r>
              <a:rPr lang="en-US" sz="1200" dirty="0">
                <a:solidFill>
                  <a:srgbClr val="000000"/>
                </a:solidFill>
                <a:latin typeface="Courier New" panose="02070309020205020404" pitchFamily="49" charset="0"/>
                <a:cs typeface="Courier New" panose="02070309020205020404" pitchFamily="49" charset="0"/>
              </a:rPr>
              <a:t>(filename)</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matches: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file = </a:t>
            </a:r>
            <a:r>
              <a:rPr lang="en-US" sz="1200" dirty="0" err="1">
                <a:solidFill>
                  <a:srgbClr val="000000"/>
                </a:solidFill>
                <a:latin typeface="Courier New" panose="02070309020205020404" pitchFamily="49" charset="0"/>
                <a:cs typeface="Courier New" panose="02070309020205020404" pitchFamily="49" charset="0"/>
              </a:rPr>
              <a:t>io.FileIO</a:t>
            </a:r>
            <a:r>
              <a:rPr lang="en-US" sz="1200" dirty="0">
                <a:solidFill>
                  <a:srgbClr val="000000"/>
                </a:solidFill>
                <a:latin typeface="Courier New" panose="02070309020205020404" pitchFamily="49" charset="0"/>
                <a:cs typeface="Courier New" panose="02070309020205020404" pitchFamily="49" charset="0"/>
              </a:rPr>
              <a:t>(matches[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file.read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'No matches'</a:t>
            </a:r>
            <a:r>
              <a:rPr lang="en-US" sz="1200" dirty="0">
                <a:solidFill>
                  <a:srgbClr val="000000"/>
                </a:solidFill>
                <a:latin typeface="Courier New" panose="02070309020205020404" pitchFamily="49" charset="0"/>
                <a:cs typeface="Courier New" panose="02070309020205020404" pitchFamily="49" charset="0"/>
              </a:rPr>
              <a:t>)</a:t>
            </a:r>
            <a:endParaRPr lang="en-US" sz="3200" dirty="0">
              <a:solidFill>
                <a:prstClr val="black"/>
              </a:solidFill>
              <a:latin typeface="Arial" panose="020B0604020202020204" pitchFamily="34"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11783731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endParaRPr lang="en-US" dirty="0"/>
          </a:p>
          <a:p>
            <a:pPr marL="457200" lvl="1"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
        <p:nvSpPr>
          <p:cNvPr id="5" name="Content Placeholder 3"/>
          <p:cNvSpPr txBox="1">
            <a:spLocks/>
          </p:cNvSpPr>
          <p:nvPr/>
        </p:nvSpPr>
        <p:spPr>
          <a:xfrm>
            <a:off x="1127448"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solidFill>
                  <a:prstClr val="black"/>
                </a:solidFill>
              </a:rPr>
              <a:t>How do we read from a file?</a:t>
            </a:r>
          </a:p>
          <a:p>
            <a:pPr lvl="1"/>
            <a:r>
              <a:rPr lang="en-US" dirty="0" err="1" smtClean="0">
                <a:solidFill>
                  <a:srgbClr val="000000"/>
                </a:solidFill>
                <a:latin typeface="Courier New" panose="02070309020205020404" pitchFamily="49" charset="0"/>
                <a:cs typeface="Courier New" panose="02070309020205020404" pitchFamily="49" charset="0"/>
              </a:rPr>
              <a:t>file.read</a:t>
            </a:r>
            <a:r>
              <a:rPr lang="en-US" dirty="0" smtClean="0">
                <a:solidFill>
                  <a:prstClr val="black"/>
                </a:solidFill>
                <a:latin typeface="Courier New" panose="02070309020205020404" pitchFamily="49" charset="0"/>
                <a:cs typeface="Courier New" panose="02070309020205020404" pitchFamily="49" charset="0"/>
              </a:rPr>
              <a:t>()</a:t>
            </a:r>
          </a:p>
          <a:p>
            <a:pPr lvl="2"/>
            <a:r>
              <a:rPr lang="en-US" dirty="0" smtClean="0">
                <a:solidFill>
                  <a:prstClr val="black"/>
                </a:solidFill>
              </a:rPr>
              <a:t>Reads the whole file</a:t>
            </a:r>
          </a:p>
          <a:p>
            <a:pPr lvl="1"/>
            <a:r>
              <a:rPr lang="en-US" dirty="0" err="1" smtClean="0">
                <a:solidFill>
                  <a:srgbClr val="000000"/>
                </a:solidFill>
                <a:latin typeface="Courier New" panose="02070309020205020404" pitchFamily="49" charset="0"/>
                <a:cs typeface="Courier New" panose="02070309020205020404" pitchFamily="49" charset="0"/>
              </a:rPr>
              <a:t>file.readline</a:t>
            </a:r>
            <a:r>
              <a:rPr lang="en-US" dirty="0" smtClean="0">
                <a:solidFill>
                  <a:prstClr val="black"/>
                </a:solidFill>
                <a:latin typeface="Courier New" panose="02070309020205020404" pitchFamily="49" charset="0"/>
                <a:cs typeface="Courier New" panose="02070309020205020404" pitchFamily="49" charset="0"/>
              </a:rPr>
              <a:t>()</a:t>
            </a:r>
          </a:p>
          <a:p>
            <a:pPr lvl="2"/>
            <a:r>
              <a:rPr lang="en-US" dirty="0" smtClean="0">
                <a:solidFill>
                  <a:prstClr val="black"/>
                </a:solidFill>
                <a:cs typeface="Courier New" panose="02070309020205020404" pitchFamily="49" charset="0"/>
              </a:rPr>
              <a:t>Reads a single line from the file</a:t>
            </a:r>
          </a:p>
          <a:p>
            <a:r>
              <a:rPr lang="en-US" dirty="0">
                <a:solidFill>
                  <a:prstClr val="black"/>
                </a:solidFill>
              </a:rPr>
              <a:t>How do we </a:t>
            </a:r>
            <a:r>
              <a:rPr lang="en-US" dirty="0" smtClean="0">
                <a:solidFill>
                  <a:prstClr val="black"/>
                </a:solidFill>
              </a:rPr>
              <a:t>write to a </a:t>
            </a:r>
            <a:r>
              <a:rPr lang="en-US" dirty="0">
                <a:solidFill>
                  <a:prstClr val="black"/>
                </a:solidFill>
              </a:rPr>
              <a:t>file?</a:t>
            </a:r>
          </a:p>
          <a:p>
            <a:pPr lvl="1"/>
            <a:r>
              <a:rPr lang="en-US" dirty="0" err="1" smtClean="0">
                <a:solidFill>
                  <a:srgbClr val="000000"/>
                </a:solidFill>
                <a:latin typeface="Courier New" panose="02070309020205020404" pitchFamily="49" charset="0"/>
                <a:cs typeface="Courier New" panose="02070309020205020404" pitchFamily="49" charset="0"/>
              </a:rPr>
              <a:t>file.write</a:t>
            </a:r>
            <a:r>
              <a:rPr lang="en-US" dirty="0" smtClean="0">
                <a:solidFill>
                  <a:prstClr val="black"/>
                </a:solidFill>
                <a:latin typeface="Courier New" panose="02070309020205020404" pitchFamily="49" charset="0"/>
                <a:cs typeface="Courier New" panose="02070309020205020404" pitchFamily="49" charset="0"/>
              </a:rPr>
              <a:t>(string)</a:t>
            </a:r>
            <a:endParaRPr lang="en-US" dirty="0">
              <a:solidFill>
                <a:prstClr val="black"/>
              </a:solidFill>
              <a:latin typeface="Courier New" panose="02070309020205020404" pitchFamily="49" charset="0"/>
              <a:cs typeface="Courier New" panose="02070309020205020404" pitchFamily="49" charset="0"/>
            </a:endParaRPr>
          </a:p>
          <a:p>
            <a:pPr lvl="2"/>
            <a:r>
              <a:rPr lang="en-US" dirty="0" smtClean="0">
                <a:solidFill>
                  <a:prstClr val="black"/>
                </a:solidFill>
              </a:rPr>
              <a:t>Writes the supplied string</a:t>
            </a:r>
            <a:endParaRPr lang="en-US" dirty="0">
              <a:solidFill>
                <a:prstClr val="black"/>
              </a:solidFill>
              <a:cs typeface="Courier New" panose="02070309020205020404" pitchFamily="49" charset="0"/>
            </a:endParaRPr>
          </a:p>
          <a:p>
            <a:pPr lvl="1"/>
            <a:endParaRPr lang="en-US" dirty="0" smtClean="0">
              <a:solidFill>
                <a:prstClr val="black"/>
              </a:solidFill>
            </a:endParaRPr>
          </a:p>
          <a:p>
            <a:pPr marL="914400" lvl="2" indent="0">
              <a:buFont typeface="Arial" panose="020B0604020202020204" pitchFamily="34" charset="0"/>
              <a:buNone/>
            </a:pPr>
            <a:endParaRPr lang="en-US" dirty="0">
              <a:solidFill>
                <a:prstClr val="black"/>
              </a:solidFill>
            </a:endParaRPr>
          </a:p>
        </p:txBody>
      </p:sp>
    </p:spTree>
    <p:extLst>
      <p:ext uri="{BB962C8B-B14F-4D97-AF65-F5344CB8AC3E}">
        <p14:creationId xmlns:p14="http://schemas.microsoft.com/office/powerpoint/2010/main" val="80065874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Can I delete files?</a:t>
            </a:r>
          </a:p>
          <a:p>
            <a:pPr lvl="1"/>
            <a:r>
              <a:rPr lang="en-US" dirty="0" err="1" smtClean="0">
                <a:latin typeface="Courier New" panose="02070309020205020404" pitchFamily="49" charset="0"/>
                <a:cs typeface="Courier New" panose="02070309020205020404" pitchFamily="49" charset="0"/>
              </a:rPr>
              <a:t>os.remove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p>
          <a:p>
            <a:r>
              <a:rPr lang="en-US" dirty="0" smtClean="0"/>
              <a:t>What about directories?</a:t>
            </a:r>
          </a:p>
          <a:p>
            <a:pPr lvl="1"/>
            <a:r>
              <a:rPr lang="en-US" dirty="0" err="1" smtClean="0">
                <a:latin typeface="Courier New" panose="02070309020205020404" pitchFamily="49" charset="0"/>
                <a:cs typeface="Courier New" panose="02070309020205020404" pitchFamily="49" charset="0"/>
              </a:rPr>
              <a:t>os.rmdir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lvl="1"/>
            <a:r>
              <a:rPr lang="en-US" dirty="0" err="1" smtClean="0">
                <a:latin typeface="Courier New" panose="02070309020205020404" pitchFamily="49" charset="0"/>
                <a:cs typeface="Courier New" panose="02070309020205020404" pitchFamily="49" charset="0"/>
              </a:rPr>
              <a:t>os.removedirs</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path</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11914794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609600" y="1412776"/>
            <a:ext cx="11031016"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50757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253938275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Ask the user for a filename</a:t>
            </a:r>
          </a:p>
          <a:p>
            <a:pPr lvl="1"/>
            <a:r>
              <a:rPr lang="en-US" dirty="0" smtClean="0"/>
              <a:t>Create a file with that name</a:t>
            </a:r>
          </a:p>
          <a:p>
            <a:pPr lvl="1"/>
            <a:r>
              <a:rPr lang="en-US" dirty="0" smtClean="0"/>
              <a:t>Accept user input and write it to the file</a:t>
            </a:r>
          </a:p>
          <a:p>
            <a:pPr lvl="1"/>
            <a:r>
              <a:rPr lang="en-US" dirty="0" smtClean="0"/>
              <a:t>If the user enters the string ‘###’</a:t>
            </a:r>
          </a:p>
          <a:p>
            <a:pPr lvl="2"/>
            <a:r>
              <a:rPr lang="en-US" dirty="0"/>
              <a:t>Output the contents of the </a:t>
            </a:r>
            <a:r>
              <a:rPr lang="en-US" dirty="0" smtClean="0"/>
              <a:t>file</a:t>
            </a:r>
          </a:p>
          <a:p>
            <a:pPr lvl="2"/>
            <a:r>
              <a:rPr lang="en-US" dirty="0" smtClean="0"/>
              <a:t>Close the file</a:t>
            </a:r>
          </a:p>
          <a:p>
            <a:pPr lvl="2"/>
            <a:r>
              <a:rPr lang="en-US" dirty="0" smtClean="0"/>
              <a:t>Exit the program</a:t>
            </a:r>
          </a:p>
          <a:p>
            <a:pPr lvl="1"/>
            <a:endParaRPr lang="en-US" dirty="0"/>
          </a:p>
        </p:txBody>
      </p:sp>
      <p:sp>
        <p:nvSpPr>
          <p:cNvPr id="3" name="Title 2"/>
          <p:cNvSpPr>
            <a:spLocks noGrp="1"/>
          </p:cNvSpPr>
          <p:nvPr>
            <p:ph type="title"/>
          </p:nvPr>
        </p:nvSpPr>
        <p:spPr/>
        <p:txBody>
          <a:bodyPr/>
          <a:lstStyle/>
          <a:p>
            <a:r>
              <a:rPr lang="en-US" dirty="0" smtClean="0"/>
              <a:t>Exercise: File Operations</a:t>
            </a:r>
            <a:endParaRPr lang="en-US" dirty="0"/>
          </a:p>
        </p:txBody>
      </p:sp>
    </p:spTree>
    <p:extLst>
      <p:ext uri="{BB962C8B-B14F-4D97-AF65-F5344CB8AC3E}">
        <p14:creationId xmlns:p14="http://schemas.microsoft.com/office/powerpoint/2010/main" val="322481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File Operations</a:t>
            </a:r>
            <a:endParaRPr lang="en-US" dirty="0"/>
          </a:p>
        </p:txBody>
      </p:sp>
      <p:sp>
        <p:nvSpPr>
          <p:cNvPr id="5" name="Rectangle 4"/>
          <p:cNvSpPr/>
          <p:nvPr/>
        </p:nvSpPr>
        <p:spPr>
          <a:xfrm>
            <a:off x="609600" y="2132856"/>
            <a:ext cx="11031016"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filename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filename: \n</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err="1" smtClean="0">
                <a:solidFill>
                  <a:srgbClr val="008000"/>
                </a:solidFill>
                <a:highlight>
                  <a:srgbClr val="FFFFFF"/>
                </a:highlight>
                <a:latin typeface="Courier New" panose="02070309020205020404" pitchFamily="49" charset="0"/>
              </a:rPr>
              <a:t>Filemode</a:t>
            </a:r>
            <a:r>
              <a:rPr lang="en-GB" sz="1200" dirty="0" smtClean="0">
                <a:solidFill>
                  <a:srgbClr val="008000"/>
                </a:solidFill>
                <a:highlight>
                  <a:srgbClr val="FFFFFF"/>
                </a:highlight>
                <a:latin typeface="Courier New" panose="02070309020205020404" pitchFamily="49" charset="0"/>
              </a:rPr>
              <a:t> w+ for reading and writing</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file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io.FileIO</a:t>
            </a:r>
            <a:r>
              <a:rPr lang="en-GB" sz="1200" dirty="0">
                <a:solidFill>
                  <a:srgbClr val="000000"/>
                </a:solidFill>
                <a:highlight>
                  <a:srgbClr val="FFFFFF"/>
                </a:highlight>
                <a:latin typeface="Courier New" panose="02070309020205020404" pitchFamily="49" charset="0"/>
              </a:rPr>
              <a:t>( filename, </a:t>
            </a:r>
            <a:r>
              <a:rPr lang="en-GB" sz="1200" dirty="0">
                <a:solidFill>
                  <a:srgbClr val="008000"/>
                </a:solidFill>
                <a:highlight>
                  <a:srgbClr val="FFFFFF"/>
                </a:highlight>
                <a:latin typeface="Courier New" panose="02070309020205020404" pitchFamily="49" charset="0"/>
              </a:rPr>
              <a:t>'w+'</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Terminate with ###: </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 while loop so we keep going until we get the terminate string</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write</a:t>
            </a:r>
            <a:r>
              <a:rPr lang="en-GB" sz="1200" dirty="0">
                <a:solidFill>
                  <a:srgbClr val="000000"/>
                </a:solidFill>
                <a:highlight>
                  <a:srgbClr val="FFFFFF"/>
                </a:highlight>
                <a:latin typeface="Courier New" panose="02070309020205020404" pitchFamily="49" charset="0"/>
              </a:rPr>
              <a:t>(</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userinput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Don’t forget to capture the next line of input</a:t>
            </a:r>
            <a:endParaRPr lang="en-GB" sz="1200" dirty="0">
              <a:solidFill>
                <a:srgbClr val="008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userinput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And to return to the start of the file before we read</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seek</a:t>
            </a:r>
            <a:r>
              <a:rPr lang="en-GB" sz="1200" dirty="0">
                <a:solidFill>
                  <a:srgbClr val="000000"/>
                </a:solidFill>
                <a:highlight>
                  <a:srgbClr val="FFFFFF"/>
                </a:highlight>
                <a:latin typeface="Courier New" panose="02070309020205020404" pitchFamily="49" charset="0"/>
              </a:rPr>
              <a:t>(0)</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file.</a:t>
            </a:r>
            <a:r>
              <a:rPr lang="en-GB" sz="1200" b="1" dirty="0" err="1" smtClean="0">
                <a:solidFill>
                  <a:srgbClr val="0000FF"/>
                </a:solidFill>
                <a:highlight>
                  <a:srgbClr val="FFFFFF"/>
                </a:highlight>
                <a:latin typeface="Courier New" panose="02070309020205020404" pitchFamily="49" charset="0"/>
              </a:rPr>
              <a:t>read</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Close the file when we’re done or unpleasant things may happen to it</a:t>
            </a:r>
            <a:endParaRPr lang="en-GB" sz="1200" dirty="0">
              <a:solidFill>
                <a:srgbClr val="008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file.</a:t>
            </a:r>
            <a:r>
              <a:rPr lang="en-GB" sz="1200" b="1" dirty="0" err="1">
                <a:solidFill>
                  <a:srgbClr val="0000FF"/>
                </a:solidFill>
                <a:highlight>
                  <a:srgbClr val="FFFFFF"/>
                </a:highlight>
                <a:latin typeface="Courier New" panose="02070309020205020404" pitchFamily="49" charset="0"/>
              </a:rPr>
              <a:t>close</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8249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a:t>
            </a:r>
            <a:r>
              <a:rPr lang="en-US" sz="4000" dirty="0" smtClean="0"/>
              <a:t>3</a:t>
            </a:r>
            <a:r>
              <a:rPr lang="en-US" sz="4000" baseline="30000" dirty="0" smtClean="0"/>
              <a:t>rd</a:t>
            </a:r>
            <a:r>
              <a:rPr lang="en-US" sz="4000" dirty="0" smtClean="0"/>
              <a:t> left</a:t>
            </a:r>
            <a:endParaRPr lang="en-US" sz="4000" dirty="0"/>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Operators:</a:t>
            </a:r>
            <a:r>
              <a:rPr lang="en-US" dirty="0" smtClean="0"/>
              <a:t> Part </a:t>
            </a:r>
            <a:r>
              <a:rPr lang="en-US" dirty="0" err="1" smtClean="0"/>
              <a:t>Deux</a:t>
            </a:r>
            <a:endParaRPr lang="en-US" dirty="0"/>
          </a:p>
        </p:txBody>
      </p:sp>
    </p:spTree>
    <p:extLst>
      <p:ext uri="{BB962C8B-B14F-4D97-AF65-F5344CB8AC3E}">
        <p14:creationId xmlns:p14="http://schemas.microsoft.com/office/powerpoint/2010/main" val="144386052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a:bodyPr>
          <a:lstStyle/>
          <a:p>
            <a:r>
              <a:rPr lang="en-US" dirty="0" smtClean="0"/>
              <a:t>Membership and Identity operators</a:t>
            </a:r>
          </a:p>
          <a:p>
            <a:pPr lvl="1"/>
            <a:r>
              <a:rPr lang="en-US" dirty="0" smtClean="0"/>
              <a:t>Used to test if a value is present in a list, tuple or dictionary</a:t>
            </a:r>
          </a:p>
          <a:p>
            <a:pPr lvl="1"/>
            <a:r>
              <a:rPr lang="en-US" dirty="0" smtClean="0"/>
              <a:t>Used to test if two </a:t>
            </a:r>
            <a:r>
              <a:rPr lang="en-US" i="1" dirty="0" smtClean="0"/>
              <a:t>variables</a:t>
            </a:r>
            <a:r>
              <a:rPr lang="en-US" dirty="0" smtClean="0"/>
              <a:t> point to the same </a:t>
            </a:r>
            <a:r>
              <a:rPr lang="en-US" i="1" dirty="0" smtClean="0"/>
              <a:t>value</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611168" y="1700808"/>
            <a:ext cx="5317549" cy="286232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#String types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'homer'</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'marge'</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bart</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lisa</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err="1">
                <a:solidFill>
                  <a:srgbClr val="008000"/>
                </a:solidFill>
                <a:latin typeface="Courier New" panose="02070309020205020404" pitchFamily="49" charset="0"/>
                <a:cs typeface="Courier New" panose="02070309020205020404" pitchFamily="49" charset="0"/>
              </a:rPr>
              <a:t>maggie</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Test for 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'A value to find'</a:t>
            </a:r>
            <a:r>
              <a:rPr lang="en-US" sz="1200" dirty="0">
                <a:solidFill>
                  <a:srgbClr val="000000"/>
                </a:solidFill>
                <a:latin typeface="Courier New" panose="02070309020205020404" pitchFamily="49" charset="0"/>
                <a:cs typeface="Courier New" panose="02070309020205020404" pitchFamily="49" charset="0"/>
              </a:rPr>
              <a:t>).lower()</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'Found it!'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value_to_find</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'not found'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2</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blist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"D</a:t>
            </a:r>
            <a:r>
              <a:rPr lang="en-US" sz="1200" b="1" dirty="0">
                <a:solidFill>
                  <a:srgbClr val="00008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oh"'</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simpson</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says "Hmmm</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r>
              <a:rPr lang="en-US" dirty="0" smtClean="0"/>
              <a:t>They also make it easier to control our loops</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700808"/>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solidFill>
                  <a:srgbClr val="0000FF"/>
                </a:solidFill>
                <a:latin typeface="Courier New" panose="02070309020205020404" pitchFamily="49" charset="0"/>
                <a:cs typeface="Courier New" panose="02070309020205020404" pitchFamily="49" charset="0"/>
              </a:rPr>
              <a:t>is</a:t>
            </a:r>
            <a:r>
              <a:rPr lang="en-US" dirty="0" smtClean="0"/>
              <a:t> lets us know if two variables point to the </a:t>
            </a:r>
            <a:r>
              <a:rPr lang="en-US" i="1" dirty="0" smtClean="0"/>
              <a:t>same value</a:t>
            </a:r>
            <a:endParaRPr lang="en-US" dirty="0" smtClean="0"/>
          </a:p>
          <a:p>
            <a:r>
              <a:rPr lang="en-US" dirty="0" smtClean="0"/>
              <a:t>That’s not the same as being </a:t>
            </a:r>
            <a:r>
              <a:rPr lang="en-US" i="1" dirty="0" smtClean="0"/>
              <a:t>equal in value</a:t>
            </a:r>
            <a:endParaRPr lang="en-US" dirty="0" smtClean="0"/>
          </a:p>
          <a:p>
            <a:r>
              <a:rPr lang="en-US" dirty="0" smtClean="0"/>
              <a:t>Remember, variables are </a:t>
            </a:r>
            <a:r>
              <a:rPr lang="en-US" i="1" dirty="0" smtClean="0"/>
              <a:t>pointers</a:t>
            </a:r>
            <a:r>
              <a:rPr lang="en-US" dirty="0" smtClean="0"/>
              <a:t> to values</a:t>
            </a:r>
          </a:p>
          <a:p>
            <a:pPr marL="0" indent="0">
              <a:buNone/>
            </a:pPr>
            <a:endParaRPr lang="en-US" dirty="0" smtClean="0"/>
          </a:p>
          <a:p>
            <a:endParaRPr lang="en-US" dirty="0" smtClean="0"/>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to</a:t>
            </a:r>
          </a:p>
          <a:p>
            <a:pPr lvl="1"/>
            <a:r>
              <a:rPr lang="en-US" dirty="0" smtClean="0"/>
              <a:t>Ask the user for a number</a:t>
            </a:r>
          </a:p>
          <a:p>
            <a:pPr lvl="1"/>
            <a:r>
              <a:rPr lang="en-US" dirty="0" smtClean="0"/>
              <a:t>Print out all the numbers from 0 up to that number, except multiples of 3 and 4</a:t>
            </a:r>
          </a:p>
          <a:p>
            <a:pPr lvl="1"/>
            <a:r>
              <a:rPr lang="en-US" dirty="0" smtClean="0"/>
              <a:t>Bonus points:</a:t>
            </a:r>
          </a:p>
          <a:p>
            <a:pPr lvl="2"/>
            <a:r>
              <a:rPr lang="en-US" dirty="0" smtClean="0"/>
              <a:t>Maximum of one </a:t>
            </a:r>
            <a:r>
              <a:rPr lang="en-US" b="1" dirty="0" smtClean="0">
                <a:solidFill>
                  <a:srgbClr val="0000FF"/>
                </a:solidFill>
                <a:latin typeface="Courier New" panose="02070309020205020404" pitchFamily="49" charset="0"/>
                <a:cs typeface="Courier New" panose="02070309020205020404" pitchFamily="49" charset="0"/>
              </a:rPr>
              <a:t>for</a:t>
            </a:r>
            <a:r>
              <a:rPr lang="en-US" dirty="0" smtClean="0"/>
              <a:t> </a:t>
            </a:r>
            <a:r>
              <a:rPr lang="en-US" dirty="0"/>
              <a:t>loop and one </a:t>
            </a:r>
            <a:r>
              <a:rPr lang="en-US" b="1" dirty="0" smtClean="0">
                <a:solidFill>
                  <a:srgbClr val="0000FF"/>
                </a:solidFill>
                <a:latin typeface="Courier New" panose="02070309020205020404" pitchFamily="49" charset="0"/>
                <a:cs typeface="Courier New" panose="02070309020205020404" pitchFamily="49" charset="0"/>
              </a:rPr>
              <a:t>if</a:t>
            </a:r>
            <a:r>
              <a:rPr lang="en-US" dirty="0" smtClean="0"/>
              <a:t> </a:t>
            </a:r>
            <a:r>
              <a:rPr lang="en-US" dirty="0"/>
              <a:t>permitted</a:t>
            </a:r>
            <a:endParaRPr lang="en-US" dirty="0" smtClean="0"/>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2060848"/>
            <a:ext cx="11031016"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#Membership</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maximum value: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threes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fours =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threes.append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a:t>
            </a:r>
            <a:r>
              <a:rPr lang="en-US" sz="1200" dirty="0">
                <a:solidFill>
                  <a:srgbClr val="000000"/>
                </a:solidFill>
                <a:latin typeface="Courier New" panose="02070309020205020404" pitchFamily="49" charset="0"/>
                <a:cs typeface="Courier New" panose="02070309020205020404" pitchFamily="49" charset="0"/>
              </a:rPr>
              <a:t>) &lt; ceiling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fours.append</a:t>
            </a:r>
            <a:r>
              <a:rPr lang="en-US" sz="1200" dirty="0">
                <a:solidFill>
                  <a:srgbClr val="000000"/>
                </a:solidFill>
                <a:latin typeface="Courier New" panose="02070309020205020404" pitchFamily="49" charset="0"/>
                <a:cs typeface="Courier New" panose="02070309020205020404" pitchFamily="49" charset="0"/>
              </a:rPr>
              <a:t>( 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threes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not in </a:t>
            </a:r>
            <a:r>
              <a:rPr lang="en-US" sz="1200" dirty="0">
                <a:solidFill>
                  <a:srgbClr val="000000"/>
                </a:solidFill>
                <a:latin typeface="Courier New" panose="02070309020205020404" pitchFamily="49" charset="0"/>
                <a:cs typeface="Courier New" panose="02070309020205020404" pitchFamily="49" charset="0"/>
              </a:rPr>
              <a:t>fours: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p>
          <a:p>
            <a:pPr lvl="0"/>
            <a:endParaRPr lang="en-US" sz="1200" dirty="0" smtClean="0">
              <a:solidFill>
                <a:srgbClr val="000000"/>
              </a:solidFill>
              <a:latin typeface="Courier New" panose="02070309020205020404" pitchFamily="49" charset="0"/>
              <a:cs typeface="Courier New" panose="02070309020205020404" pitchFamily="49" charset="0"/>
            </a:endParaRPr>
          </a:p>
          <a:p>
            <a:pPr lvl="0"/>
            <a:r>
              <a:rPr lang="en-US" sz="1200" i="1" dirty="0" smtClean="0">
                <a:solidFill>
                  <a:srgbClr val="808080"/>
                </a:solidFill>
                <a:latin typeface="Courier New" panose="02070309020205020404" pitchFamily="49" charset="0"/>
                <a:cs typeface="Courier New" panose="02070309020205020404" pitchFamily="49" charset="0"/>
              </a:rPr>
              <a:t>#Bonus</a:t>
            </a:r>
            <a:endParaRPr lang="en-US" sz="1200" dirty="0">
              <a:solidFill>
                <a:srgbClr val="000000"/>
              </a:solidFill>
              <a:latin typeface="Courier New" panose="02070309020205020404" pitchFamily="49" charset="0"/>
              <a:cs typeface="Courier New" panose="02070309020205020404" pitchFamily="49" charset="0"/>
            </a:endParaRPr>
          </a:p>
          <a:p>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value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80"/>
                </a:solidFill>
                <a:latin typeface="Courier New" panose="02070309020205020404" pitchFamily="49" charset="0"/>
                <a:cs typeface="Courier New" panose="02070309020205020404" pitchFamily="49" charset="0"/>
              </a:rPr>
              <a:t>range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(value &lt; ceiling)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and </a:t>
            </a:r>
            <a:r>
              <a:rPr lang="en-US" sz="1200" dirty="0">
                <a:solidFill>
                  <a:srgbClr val="000000"/>
                </a:solidFill>
                <a:latin typeface="Courier New" panose="02070309020205020404" pitchFamily="49" charset="0"/>
                <a:cs typeface="Courier New" panose="02070309020205020404" pitchFamily="49" charset="0"/>
              </a:rPr>
              <a:t>(value % </a:t>
            </a:r>
            <a:r>
              <a:rPr lang="en-US" sz="1200" dirty="0">
                <a:solidFill>
                  <a:srgbClr val="0000FF"/>
                </a:solidFill>
                <a:latin typeface="Courier New" panose="02070309020205020404" pitchFamily="49" charset="0"/>
                <a:cs typeface="Courier New" panose="02070309020205020404" pitchFamily="49" charset="0"/>
              </a:rPr>
              <a:t>4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value </a:t>
            </a:r>
            <a:r>
              <a:rPr lang="en-US" sz="1200" dirty="0" smtClean="0">
                <a:solidFill>
                  <a:srgbClr val="000000"/>
                </a:solidFill>
                <a:latin typeface="Courier New" panose="02070309020205020404" pitchFamily="49" charset="0"/>
                <a:cs typeface="Courier New" panose="02070309020205020404" pitchFamily="49" charset="0"/>
              </a:rPr>
              <a:t>)</a:t>
            </a:r>
            <a:endParaRPr lang="en-US" sz="3200" dirty="0">
              <a:latin typeface="Arial" panose="020B0604020202020204" pitchFamily="34"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function is number of statements grouped together</a:t>
            </a:r>
          </a:p>
          <a:p>
            <a:r>
              <a:rPr lang="en-US" dirty="0" smtClean="0"/>
              <a:t>Statements are grouped by tab stop</a:t>
            </a:r>
          </a:p>
          <a:p>
            <a:r>
              <a:rPr lang="en-US" dirty="0" smtClean="0"/>
              <a:t>Statements inside the function don’t run until it’s called</a:t>
            </a:r>
          </a:p>
          <a:p>
            <a:r>
              <a:rPr lang="en-US" dirty="0" smtClean="0"/>
              <a:t>Functions help </a:t>
            </a:r>
            <a:r>
              <a:rPr lang="en-US" dirty="0"/>
              <a:t>compartmentalize application logic</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48347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Parameters are values supplied to the </a:t>
            </a:r>
            <a:r>
              <a:rPr lang="en-US" dirty="0" smtClean="0"/>
              <a:t>function</a:t>
            </a:r>
          </a:p>
          <a:p>
            <a:r>
              <a:rPr lang="en-US" dirty="0"/>
              <a:t>A function can define zero or more </a:t>
            </a:r>
            <a:r>
              <a:rPr lang="en-US" dirty="0" smtClean="0"/>
              <a:t>parameters</a:t>
            </a:r>
            <a:endParaRPr lang="en-US" dirty="0"/>
          </a:p>
          <a:p>
            <a:r>
              <a:rPr lang="en-US" dirty="0"/>
              <a:t>Parameters can be </a:t>
            </a:r>
            <a:r>
              <a:rPr lang="en-US" dirty="0" smtClean="0"/>
              <a:t>defined with </a:t>
            </a:r>
            <a:r>
              <a:rPr lang="en-US" dirty="0"/>
              <a:t>default </a:t>
            </a:r>
            <a:r>
              <a:rPr lang="en-US" dirty="0" smtClean="0"/>
              <a:t>values</a:t>
            </a:r>
          </a:p>
          <a:p>
            <a:r>
              <a:rPr lang="en-US" dirty="0" smtClean="0"/>
              <a:t>Functions </a:t>
            </a:r>
            <a:r>
              <a:rPr lang="en-US" dirty="0"/>
              <a:t>can return values to the calling code</a:t>
            </a:r>
          </a:p>
          <a:p>
            <a:pPr marL="0" indent="0">
              <a:buNone/>
            </a:pPr>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24141480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3"/>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944215"/>
          </a:xfrm>
        </p:spPr>
        <p:txBody>
          <a:bodyPr>
            <a:normAutofit/>
          </a:bodyPr>
          <a:lstStyle/>
          <a:p>
            <a:r>
              <a:rPr lang="en-US" dirty="0" smtClean="0"/>
              <a:t>A function definition looks like this:</a:t>
            </a:r>
          </a:p>
          <a:p>
            <a:pPr lvl="1"/>
            <a:r>
              <a:rPr lang="en-US" b="1" dirty="0" err="1" smtClean="0">
                <a:solidFill>
                  <a:srgbClr val="0000FF"/>
                </a:solidFill>
              </a:rPr>
              <a:t>def</a:t>
            </a:r>
            <a:r>
              <a:rPr lang="en-US" dirty="0" smtClean="0">
                <a:solidFill>
                  <a:srgbClr val="0000FF"/>
                </a:solidFill>
              </a:rPr>
              <a:t> </a:t>
            </a:r>
            <a:r>
              <a:rPr lang="en-US" dirty="0" smtClean="0"/>
              <a:t>&lt;</a:t>
            </a:r>
            <a:r>
              <a:rPr lang="en-US" dirty="0" err="1" smtClean="0"/>
              <a:t>my_function_name</a:t>
            </a:r>
            <a:r>
              <a:rPr lang="en-US" dirty="0" smtClean="0"/>
              <a:t>&gt;(parameter)</a:t>
            </a:r>
            <a:r>
              <a:rPr lang="en-US" b="1" dirty="0" smtClean="0">
                <a:solidFill>
                  <a:srgbClr val="0000FF"/>
                </a:solidFill>
              </a:rPr>
              <a:t>:</a:t>
            </a:r>
          </a:p>
          <a:p>
            <a:pPr lvl="2"/>
            <a:r>
              <a:rPr lang="en-US" dirty="0" smtClean="0"/>
              <a:t>Some code</a:t>
            </a:r>
          </a:p>
          <a:p>
            <a:pPr lvl="1"/>
            <a:endParaRPr lang="en-US" dirty="0" smtClean="0"/>
          </a:p>
        </p:txBody>
      </p:sp>
      <p:sp>
        <p:nvSpPr>
          <p:cNvPr id="3" name="Title 2"/>
          <p:cNvSpPr>
            <a:spLocks noGrp="1"/>
          </p:cNvSpPr>
          <p:nvPr>
            <p:ph type="title"/>
          </p:nvPr>
        </p:nvSpPr>
        <p:spPr/>
        <p:txBody>
          <a:bodyPr/>
          <a:lstStyle/>
          <a:p>
            <a:r>
              <a:rPr lang="en-US" dirty="0" smtClean="0"/>
              <a:t>Functions</a:t>
            </a:r>
            <a:endParaRPr lang="en-US" dirty="0"/>
          </a:p>
        </p:txBody>
      </p:sp>
      <p:sp>
        <p:nvSpPr>
          <p:cNvPr id="5" name="Rectangle 4"/>
          <p:cNvSpPr/>
          <p:nvPr/>
        </p:nvSpPr>
        <p:spPr>
          <a:xfrm>
            <a:off x="609599" y="3861048"/>
            <a:ext cx="10972801"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simple function definition with one parameter</a:t>
            </a:r>
          </a:p>
          <a:p>
            <a:r>
              <a:rPr lang="en-GB" sz="1200" dirty="0" smtClean="0">
                <a:solidFill>
                  <a:srgbClr val="008000"/>
                </a:solidFill>
                <a:highlight>
                  <a:srgbClr val="FFFFFF"/>
                </a:highlight>
                <a:latin typeface="Courier New" panose="02070309020205020404" pitchFamily="49" charset="0"/>
              </a:rPr>
              <a:t># A default value for message is defined</a:t>
            </a:r>
            <a:endParaRPr lang="en-GB" sz="1200" dirty="0">
              <a:solidFill>
                <a:srgbClr val="008000"/>
              </a:solidFill>
              <a:highlight>
                <a:srgbClr val="FFFFFF"/>
              </a:highlight>
              <a:latin typeface="Courier New" panose="02070309020205020404" pitchFamily="49" charset="0"/>
            </a:endParaRP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(message</a:t>
            </a:r>
            <a:r>
              <a:rPr lang="en-GB" sz="1200" b="1" dirty="0" smtClean="0">
                <a:solidFill>
                  <a:srgbClr val="0000FF"/>
                </a:solidFill>
                <a:highlight>
                  <a:srgbClr val="FFFFFF"/>
                </a:highlight>
                <a:latin typeface="Courier New" panose="02070309020205020404" pitchFamily="49" charset="0"/>
              </a:rPr>
              <a:t>=</a:t>
            </a:r>
            <a:r>
              <a:rPr lang="en-GB" sz="1200" dirty="0" smtClean="0">
                <a:solidFill>
                  <a:srgbClr val="008000"/>
                </a:solidFill>
                <a:highlight>
                  <a:srgbClr val="FFFFFF"/>
                </a:highlight>
                <a:latin typeface="Courier New" panose="02070309020205020404" pitchFamily="49" charset="0"/>
              </a:rPr>
              <a:t>‘World’</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#The indentation shows the following line is part of the function definition</a:t>
            </a:r>
            <a:endParaRPr lang="en-GB" sz="1200" dirty="0">
              <a:solidFill>
                <a:srgbClr val="008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	print</a:t>
            </a:r>
            <a:r>
              <a:rPr lang="en-GB" sz="1200" dirty="0" smtClean="0">
                <a:solidFill>
                  <a:srgbClr val="000000"/>
                </a:solidFill>
                <a:highlight>
                  <a:srgbClr val="FFFFFF"/>
                </a:highlight>
                <a:latin typeface="Courier New" panose="02070309020205020404" pitchFamily="49" charset="0"/>
              </a:rPr>
              <a:t>(‘Hello ‘ + message)</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We can call the function with no parameters and it will use the default value</a:t>
            </a:r>
          </a:p>
          <a:p>
            <a:r>
              <a:rPr lang="en-GB" sz="1200" dirty="0" err="1" smtClean="0">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#Or we can supply our own value for ‘message’</a:t>
            </a:r>
          </a:p>
          <a:p>
            <a:r>
              <a:rPr lang="en-GB" sz="1200" dirty="0" err="1">
                <a:solidFill>
                  <a:srgbClr val="000000"/>
                </a:solidFill>
                <a:highlight>
                  <a:srgbClr val="FFFFFF"/>
                </a:highlight>
                <a:latin typeface="Courier New" panose="02070309020205020404" pitchFamily="49" charset="0"/>
              </a:rPr>
              <a:t>hello_world_function</a:t>
            </a:r>
            <a:r>
              <a:rPr lang="en-GB" sz="1200" dirty="0" smtClean="0">
                <a:solidFill>
                  <a:srgbClr val="000000"/>
                </a:solidFill>
                <a:highlight>
                  <a:srgbClr val="FFFFFF"/>
                </a:highlight>
                <a:latin typeface="Courier New" panose="02070309020205020404" pitchFamily="49" charset="0"/>
              </a:rPr>
              <a:t>(‘Everyone’)</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531043522"/>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609600" y="2420888"/>
            <a:ext cx="11031016"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 </a:t>
            </a:r>
            <a:r>
              <a:rPr lang="en-GB" sz="1200" dirty="0">
                <a:solidFill>
                  <a:srgbClr val="008000"/>
                </a:solidFill>
                <a:highlight>
                  <a:srgbClr val="FFFFFF"/>
                </a:highlight>
                <a:latin typeface="Courier New" panose="02070309020205020404" pitchFamily="49" charset="0"/>
              </a:rPr>
              <a:t>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smtClean="0">
                <a:solidFill>
                  <a:srgbClr val="FF0000"/>
                </a:solidFill>
                <a:highlight>
                  <a:srgbClr val="FFFFFF"/>
                </a:highlight>
                <a:latin typeface="Courier New" panose="02070309020205020404" pitchFamily="49" charset="0"/>
              </a:rPr>
              <a:t>'</a:t>
            </a:r>
            <a:r>
              <a:rPr lang="en-GB" sz="1200" dirty="0" smtClean="0">
                <a:solidFill>
                  <a:schemeClr val="tx1">
                    <a:lumMod val="95000"/>
                    <a:lumOff val="5000"/>
                  </a:schemeClr>
                </a:solidFill>
                <a:highlight>
                  <a:srgbClr val="FFFFFF"/>
                </a:highlight>
                <a:latin typeface="Courier New" panose="02070309020205020404" pitchFamily="49" charset="0"/>
              </a:rPr>
              <a:t>)</a:t>
            </a:r>
          </a:p>
          <a:p>
            <a:endParaRPr lang="en-GB" sz="1200" dirty="0" smtClean="0">
              <a:solidFill>
                <a:schemeClr val="tx1">
                  <a:lumMod val="95000"/>
                  <a:lumOff val="5000"/>
                </a:schemeClr>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Here we call the function and assign the returned value to a variable</a:t>
            </a:r>
            <a:endParaRPr lang="en-GB" sz="1200" dirty="0">
              <a:solidFill>
                <a:srgbClr val="008000"/>
              </a:solidFill>
              <a:highlight>
                <a:srgbClr val="FFFFFF"/>
              </a:highlight>
              <a:latin typeface="Courier New" panose="02070309020205020404" pitchFamily="49" charset="0"/>
            </a:endParaRPr>
          </a:p>
          <a:p>
            <a:r>
              <a:rPr lang="en-GB" sz="1200" dirty="0" err="1" smtClean="0">
                <a:solidFill>
                  <a:schemeClr val="tx1">
                    <a:lumMod val="95000"/>
                    <a:lumOff val="5000"/>
                  </a:schemeClr>
                </a:solidFill>
                <a:highlight>
                  <a:srgbClr val="FFFFFF"/>
                </a:highlight>
                <a:latin typeface="Courier New" panose="02070309020205020404" pitchFamily="49" charset="0"/>
              </a:rPr>
              <a:t>sumValue</a:t>
            </a:r>
            <a:r>
              <a:rPr lang="en-GB" sz="1200" dirty="0" smtClean="0">
                <a:solidFill>
                  <a:schemeClr val="tx1">
                    <a:lumMod val="95000"/>
                    <a:lumOff val="5000"/>
                  </a:schemeClr>
                </a:solidFill>
                <a:highlight>
                  <a:srgbClr val="FFFFFF"/>
                </a:highlight>
                <a:latin typeface="Courier New" panose="02070309020205020404" pitchFamily="49" charset="0"/>
              </a:rPr>
              <a:t> = summer(value)</a:t>
            </a:r>
            <a:endParaRPr lang="en-GB" sz="1200" dirty="0">
              <a:solidFill>
                <a:schemeClr val="tx1">
                  <a:lumMod val="95000"/>
                  <a:lumOff val="5000"/>
                </a:schemeClr>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sumValue</a:t>
            </a:r>
            <a:r>
              <a:rPr lang="en-GB"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Using functions, write a program that will</a:t>
            </a:r>
          </a:p>
          <a:p>
            <a:pPr lvl="1"/>
            <a:r>
              <a:rPr lang="en-US" dirty="0" smtClean="0"/>
              <a:t>Allow the user to input a maximum value</a:t>
            </a:r>
          </a:p>
          <a:p>
            <a:pPr lvl="1"/>
            <a:r>
              <a:rPr lang="en-US" dirty="0" smtClean="0"/>
              <a:t>Calculate the Fibonacci sequence up to the value input</a:t>
            </a:r>
          </a:p>
          <a:p>
            <a:pPr lvl="2"/>
            <a:r>
              <a:rPr lang="en-US" dirty="0" smtClean="0"/>
              <a:t>Start with 0 and 1</a:t>
            </a:r>
          </a:p>
          <a:p>
            <a:pPr lvl="2"/>
            <a:r>
              <a:rPr lang="en-US" dirty="0" smtClean="0"/>
              <a:t>Find the next number by adding the two previous numbers in the sequence</a:t>
            </a:r>
          </a:p>
          <a:p>
            <a:pPr lvl="1"/>
            <a:r>
              <a:rPr lang="en-US" dirty="0" smtClean="0"/>
              <a:t>Output the results</a:t>
            </a:r>
          </a:p>
          <a:p>
            <a:r>
              <a:rPr lang="en-US" dirty="0" smtClean="0"/>
              <a:t>Bonus points:</a:t>
            </a:r>
          </a:p>
          <a:p>
            <a:pPr lvl="1"/>
            <a:r>
              <a:rPr lang="en-US" dirty="0" smtClean="0"/>
              <a:t>Do it without using recursion or a while loop</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351544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628800"/>
            <a:ext cx="11031016"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 A function to do the calculation  work</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def</a:t>
            </a:r>
            <a:r>
              <a:rPr lang="en-US" sz="1200" b="1" dirty="0">
                <a:solidFill>
                  <a:srgbClr val="000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The first time in we need to use the first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&lt; </a:t>
            </a:r>
            <a:r>
              <a:rPr lang="en-US" sz="1200" dirty="0">
                <a:solidFill>
                  <a:srgbClr val="0000FF"/>
                </a:solidFill>
                <a:latin typeface="Courier New" panose="02070309020205020404" pitchFamily="49" charset="0"/>
                <a:cs typeface="Courier New" panose="02070309020205020404" pitchFamily="49" charset="0"/>
              </a:rPr>
              <a:t>3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Subsequently we calculate the positions of the last two values</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 results[ </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 results[</a:t>
            </a:r>
            <a:r>
              <a:rPr lang="en-US" sz="1200" dirty="0" err="1">
                <a:solidFill>
                  <a:srgbClr val="000080"/>
                </a:solidFill>
                <a:latin typeface="Courier New" panose="02070309020205020404" pitchFamily="49" charset="0"/>
                <a:cs typeface="Courier New" panose="02070309020205020404" pitchFamily="49" charset="0"/>
              </a:rPr>
              <a:t>len</a:t>
            </a: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Check to see if we've reached the limit</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if </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 &lt;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 If not, we go round again</a:t>
            </a:r>
            <a:br>
              <a:rPr lang="en-US" sz="1200" i="1" dirty="0">
                <a:solidFill>
                  <a:srgbClr val="80808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(results, ceiling</a:t>
            </a:r>
            <a:r>
              <a:rPr lang="en-US" sz="1200" dirty="0" smtClean="0">
                <a:solidFill>
                  <a:srgbClr val="000000"/>
                </a:solidFill>
                <a:latin typeface="Courier New" panose="02070309020205020404" pitchFamily="49" charset="0"/>
                <a:cs typeface="Courier New" panose="02070309020205020404" pitchFamily="49" charset="0"/>
              </a:rPr>
              <a:t>)</a:t>
            </a:r>
          </a:p>
          <a:p>
            <a:pPr lvl="0"/>
            <a:r>
              <a:rPr lang="en-US" sz="1200" i="1" dirty="0" smtClean="0">
                <a:solidFill>
                  <a:srgbClr val="808080"/>
                </a:solidFill>
                <a:latin typeface="Courier New" panose="02070309020205020404" pitchFamily="49" charset="0"/>
                <a:cs typeface="Courier New" panose="02070309020205020404" pitchFamily="49" charset="0"/>
              </a:rPr>
              <a:t># </a:t>
            </a:r>
            <a:r>
              <a:rPr lang="en-US" sz="1200" i="1" dirty="0">
                <a:solidFill>
                  <a:srgbClr val="808080"/>
                </a:solidFill>
                <a:latin typeface="Courier New" panose="02070309020205020404" pitchFamily="49" charset="0"/>
                <a:cs typeface="Courier New" panose="02070309020205020404" pitchFamily="49" charset="0"/>
              </a:rPr>
              <a:t>If </a:t>
            </a:r>
            <a:r>
              <a:rPr lang="en-US" sz="1200" i="1" dirty="0" smtClean="0">
                <a:solidFill>
                  <a:srgbClr val="808080"/>
                </a:solidFill>
                <a:latin typeface="Courier New" panose="02070309020205020404" pitchFamily="49" charset="0"/>
                <a:cs typeface="Courier New" panose="02070309020205020404" pitchFamily="49" charset="0"/>
              </a:rPr>
              <a:t>we hit the end exactly</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results == ceiling:</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results.append</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nextresult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Set up our results with the first two values populated</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results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1</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ceiling = </a:t>
            </a:r>
            <a:r>
              <a:rPr lang="en-US" sz="1200" dirty="0">
                <a:solidFill>
                  <a:srgbClr val="000080"/>
                </a:solidFill>
                <a:latin typeface="Courier New" panose="02070309020205020404" pitchFamily="49" charset="0"/>
                <a:cs typeface="Courier New" panose="02070309020205020404" pitchFamily="49" charset="0"/>
              </a:rPr>
              <a:t>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to reach :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fibonacci</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results,ceiling</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(results</a:t>
            </a:r>
            <a:r>
              <a:rPr lang="en-US" sz="1200" dirty="0" smtClean="0">
                <a:solidFill>
                  <a:srgbClr val="000000"/>
                </a:solidFill>
                <a:latin typeface="Courier New" panose="02070309020205020404" pitchFamily="49" charset="0"/>
                <a:cs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8032625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1"/>
            <a:r>
              <a:rPr lang="en-US" dirty="0" smtClean="0"/>
              <a:t>Variables defined inside a function are </a:t>
            </a:r>
            <a:r>
              <a:rPr lang="en-US" i="1" dirty="0" smtClean="0"/>
              <a:t>local </a:t>
            </a:r>
            <a:r>
              <a:rPr lang="en-US" dirty="0" smtClean="0"/>
              <a:t>to that function</a:t>
            </a:r>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Global variables are available to all functions in the module</a:t>
            </a:r>
          </a:p>
          <a:p>
            <a:pPr lvl="1"/>
            <a:r>
              <a:rPr lang="en-US" dirty="0" smtClean="0"/>
              <a:t>Why might this be desirable?</a:t>
            </a:r>
          </a:p>
          <a:p>
            <a:pPr lvl="1"/>
            <a:r>
              <a:rPr lang="en-US" dirty="0" smtClean="0"/>
              <a:t>What drawbacks might this have?</a:t>
            </a:r>
          </a:p>
          <a:p>
            <a:r>
              <a:rPr lang="en-US" dirty="0" smtClean="0"/>
              <a:t>Local variables are lost once the function finishes</a:t>
            </a:r>
          </a:p>
          <a:p>
            <a:pPr lvl="1"/>
            <a:r>
              <a:rPr lang="en-US" dirty="0" smtClean="0"/>
              <a:t>What benefits does this have?</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89754088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296143"/>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reference a global variable</a:t>
            </a:r>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2996952"/>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3384375"/>
          </a:xfrm>
        </p:spPr>
        <p:txBody>
          <a:bodyPr>
            <a:normAutofit/>
          </a:bodyPr>
          <a:lstStyle/>
          <a:p>
            <a:r>
              <a:rPr lang="en-US" dirty="0" smtClean="0"/>
              <a:t>Global variables are bad practice</a:t>
            </a:r>
          </a:p>
          <a:p>
            <a:pPr lvl="1"/>
            <a:r>
              <a:rPr lang="en-US" dirty="0" smtClean="0"/>
              <a:t>Why?</a:t>
            </a:r>
          </a:p>
          <a:p>
            <a:r>
              <a:rPr lang="en-US" dirty="0" smtClean="0"/>
              <a:t>Global </a:t>
            </a:r>
            <a:r>
              <a:rPr lang="en-US" i="1" dirty="0" smtClean="0"/>
              <a:t>constants</a:t>
            </a:r>
            <a:r>
              <a:rPr lang="en-US" dirty="0" smtClean="0"/>
              <a:t> are fine</a:t>
            </a:r>
          </a:p>
          <a:p>
            <a:pPr lvl="1"/>
            <a:r>
              <a:rPr lang="en-US" dirty="0" smtClean="0"/>
              <a:t>What’s the difference?</a:t>
            </a:r>
          </a:p>
          <a:p>
            <a:pPr lvl="1"/>
            <a:endParaRPr lang="en-US" dirty="0" smtClean="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408440474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your solution to the previous Exercise to make use of global variables</a:t>
            </a:r>
          </a:p>
          <a:p>
            <a:pPr marL="914400" lvl="2" indent="0">
              <a:buNone/>
            </a:pPr>
            <a:endParaRPr lang="en-US" dirty="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Scope</a:t>
            </a:r>
            <a:endParaRPr lang="en-US" dirty="0"/>
          </a:p>
        </p:txBody>
      </p:sp>
    </p:spTree>
    <p:extLst>
      <p:ext uri="{BB962C8B-B14F-4D97-AF65-F5344CB8AC3E}">
        <p14:creationId xmlns:p14="http://schemas.microsoft.com/office/powerpoint/2010/main" val="96275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56792"/>
            <a:ext cx="1110302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40879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1000" tmFilter="0, 0; .2, .5; .8, .5; 1, 0"/>
                                        <p:tgtEl>
                                          <p:spTgt spid="6">
                                            <p:txEl>
                                              <p:pRg st="1" end="1"/>
                                            </p:txEl>
                                          </p:spTgt>
                                        </p:tgtEl>
                                      </p:cBhvr>
                                    </p:animEffect>
                                    <p:animScale>
                                      <p:cBhvr>
                                        <p:cTn id="7" dur="500" autoRev="1" fill="hold"/>
                                        <p:tgtEl>
                                          <p:spTgt spid="6">
                                            <p:txEl>
                                              <p:pRg st="1" end="1"/>
                                            </p:txEl>
                                          </p:spTgt>
                                        </p:tgtEl>
                                      </p:cBhvr>
                                      <p:by x="105000" y="105000"/>
                                    </p:animScale>
                                  </p:childTnLst>
                                </p:cTn>
                              </p:par>
                              <p:par>
                                <p:cTn id="8" presetID="26" presetClass="emph" presetSubtype="0" fill="hold" nodeType="withEffect">
                                  <p:stCondLst>
                                    <p:cond delay="0"/>
                                  </p:stCondLst>
                                  <p:childTnLst>
                                    <p:animEffect transition="out" filter="fade">
                                      <p:cBhvr>
                                        <p:cTn id="9" dur="1000" tmFilter="0, 0; .2, .5; .8, .5; 1, 0"/>
                                        <p:tgtEl>
                                          <p:spTgt spid="6">
                                            <p:txEl>
                                              <p:pRg st="15" end="15"/>
                                            </p:txEl>
                                          </p:spTgt>
                                        </p:tgtEl>
                                      </p:cBhvr>
                                    </p:animEffect>
                                    <p:animScale>
                                      <p:cBhvr>
                                        <p:cTn id="10" dur="500" autoRev="1" fill="hold"/>
                                        <p:tgtEl>
                                          <p:spTgt spid="6">
                                            <p:txEl>
                                              <p:pRg st="15" end="15"/>
                                            </p:txEl>
                                          </p:spTgt>
                                        </p:tgtEl>
                                      </p:cBhvr>
                                      <p:by x="105000" y="105000"/>
                                    </p:animScale>
                                  </p:childTnLst>
                                </p:cTn>
                              </p:par>
                              <p:par>
                                <p:cTn id="11" presetID="26" presetClass="emph" presetSubtype="0" fill="hold" nodeType="withEffect">
                                  <p:stCondLst>
                                    <p:cond delay="0"/>
                                  </p:stCondLst>
                                  <p:childTnLst>
                                    <p:animEffect transition="out" filter="fade">
                                      <p:cBhvr>
                                        <p:cTn id="12" dur="1000" tmFilter="0, 0; .2, .5; .8, .5; 1, 0"/>
                                        <p:tgtEl>
                                          <p:spTgt spid="6">
                                            <p:txEl>
                                              <p:pRg st="22" end="22"/>
                                            </p:txEl>
                                          </p:spTgt>
                                        </p:tgtEl>
                                      </p:cBhvr>
                                    </p:animEffect>
                                    <p:animScale>
                                      <p:cBhvr>
                                        <p:cTn id="13" dur="500" autoRev="1" fill="hold"/>
                                        <p:tgtEl>
                                          <p:spTgt spid="6">
                                            <p:txEl>
                                              <p:pRg st="22" end="22"/>
                                            </p:txEl>
                                          </p:spTgt>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nodeType="clickEffect">
                                  <p:stCondLst>
                                    <p:cond delay="0"/>
                                  </p:stCondLst>
                                  <p:childTnLst>
                                    <p:animEffect transition="out" filter="fade">
                                      <p:cBhvr>
                                        <p:cTn id="17" dur="1000" tmFilter="0, 0; .2, .5; .8, .5; 1, 0"/>
                                        <p:tgtEl>
                                          <p:spTgt spid="6">
                                            <p:txEl>
                                              <p:pRg st="3" end="3"/>
                                            </p:txEl>
                                          </p:spTgt>
                                        </p:tgtEl>
                                      </p:cBhvr>
                                    </p:animEffect>
                                    <p:animScale>
                                      <p:cBhvr>
                                        <p:cTn id="18" dur="500" autoRev="1" fill="hold"/>
                                        <p:tgtEl>
                                          <p:spTgt spid="6">
                                            <p:txEl>
                                              <p:pRg st="3" end="3"/>
                                            </p:txEl>
                                          </p:spTgt>
                                        </p:tgtEl>
                                      </p:cBhvr>
                                      <p:by x="105000" y="105000"/>
                                    </p:animScale>
                                  </p:childTnLst>
                                </p:cTn>
                              </p:par>
                              <p:par>
                                <p:cTn id="19" presetID="26" presetClass="emph" presetSubtype="0" fill="hold" nodeType="withEffect">
                                  <p:stCondLst>
                                    <p:cond delay="0"/>
                                  </p:stCondLst>
                                  <p:childTnLst>
                                    <p:animEffect transition="out" filter="fade">
                                      <p:cBhvr>
                                        <p:cTn id="20" dur="1000" tmFilter="0, 0; .2, .5; .8, .5; 1, 0"/>
                                        <p:tgtEl>
                                          <p:spTgt spid="6">
                                            <p:txEl>
                                              <p:pRg st="4" end="4"/>
                                            </p:txEl>
                                          </p:spTgt>
                                        </p:tgtEl>
                                      </p:cBhvr>
                                    </p:animEffect>
                                    <p:animScale>
                                      <p:cBhvr>
                                        <p:cTn id="21" dur="500" autoRev="1" fill="hold"/>
                                        <p:tgtEl>
                                          <p:spTgt spid="6">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Libraries</a:t>
            </a:r>
            <a:endParaRPr lang="en-US" dirty="0"/>
          </a:p>
        </p:txBody>
      </p:sp>
    </p:spTree>
    <p:extLst>
      <p:ext uri="{BB962C8B-B14F-4D97-AF65-F5344CB8AC3E}">
        <p14:creationId xmlns:p14="http://schemas.microsoft.com/office/powerpoint/2010/main" val="247539571"/>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Support</a:t>
            </a:r>
          </a:p>
          <a:p>
            <a:pPr lvl="1"/>
            <a:r>
              <a:rPr lang="en-US" dirty="0" smtClean="0"/>
              <a:t>Security</a:t>
            </a:r>
            <a:endParaRPr lang="en-US" dirty="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In Python, we use </a:t>
            </a:r>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t> to add a library to our code</a:t>
            </a:r>
          </a:p>
          <a:p>
            <a:r>
              <a:rPr lang="en-US" dirty="0" smtClean="0"/>
              <a:t>We can use only specific parts of the library with </a:t>
            </a:r>
            <a:r>
              <a:rPr lang="en-US" b="1" dirty="0" smtClean="0">
                <a:solidFill>
                  <a:srgbClr val="0000FF"/>
                </a:solidFill>
                <a:latin typeface="Courier New" panose="02070309020205020404" pitchFamily="49" charset="0"/>
                <a:cs typeface="Courier New" panose="02070309020205020404" pitchFamily="49" charset="0"/>
              </a:rPr>
              <a:t>from</a:t>
            </a:r>
          </a:p>
          <a:p>
            <a:r>
              <a:rPr lang="en-US" dirty="0" smtClean="0">
                <a:solidFill>
                  <a:srgbClr val="000000"/>
                </a:solidFill>
                <a:cs typeface="Courier New" panose="02070309020205020404" pitchFamily="49" charset="0"/>
              </a:rPr>
              <a:t>We can give a friendly name to the import with </a:t>
            </a:r>
            <a:r>
              <a:rPr lang="en-US" b="1" dirty="0" smtClean="0">
                <a:solidFill>
                  <a:srgbClr val="0000FF"/>
                </a:solidFill>
                <a:latin typeface="Courier New" panose="02070309020205020404" pitchFamily="49" charset="0"/>
                <a:cs typeface="Courier New" panose="02070309020205020404" pitchFamily="49" charset="0"/>
              </a:rPr>
              <a:t>as</a:t>
            </a:r>
          </a:p>
          <a:p>
            <a:endParaRPr lang="en-US" dirty="0" smtClean="0">
              <a:solidFill>
                <a:srgbClr val="000000"/>
              </a:solidFill>
              <a:cs typeface="Courier New" panose="02070309020205020404" pitchFamily="49" charset="0"/>
            </a:endParaRPr>
          </a:p>
          <a:p>
            <a:r>
              <a:rPr lang="en-US" b="1" dirty="0" smtClean="0">
                <a:solidFill>
                  <a:srgbClr val="0000FF"/>
                </a:solidFill>
                <a:latin typeface="Courier New" panose="02070309020205020404" pitchFamily="49" charset="0"/>
                <a:cs typeface="Courier New" panose="02070309020205020404" pitchFamily="49" charset="0"/>
              </a:rPr>
              <a:t>import</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endParaRPr lang="en-US" dirty="0" smtClean="0">
              <a:solidFill>
                <a:srgbClr val="000000"/>
              </a:solidFill>
              <a:latin typeface="Courier New" panose="02070309020205020404" pitchFamily="49" charset="0"/>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import</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a:t>
            </a:r>
            <a:endParaRPr lang="en-US" dirty="0">
              <a:solidFill>
                <a:srgbClr val="000000"/>
              </a:solidFill>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from</a:t>
            </a:r>
            <a:r>
              <a:rPr lang="en-US" dirty="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aLibrary</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import </a:t>
            </a:r>
            <a:r>
              <a:rPr lang="en-US" dirty="0" err="1" smtClean="0">
                <a:solidFill>
                  <a:srgbClr val="000000"/>
                </a:solidFill>
                <a:latin typeface="Courier New" panose="02070309020205020404" pitchFamily="49" charset="0"/>
                <a:cs typeface="Courier New" panose="02070309020205020404" pitchFamily="49" charset="0"/>
              </a:rPr>
              <a:t>aFunction</a:t>
            </a:r>
            <a:r>
              <a:rPr lang="en-US" dirty="0" smtClean="0">
                <a:solidFill>
                  <a:srgbClr val="000000"/>
                </a:solidFill>
                <a:latin typeface="Courier New" panose="02070309020205020404" pitchFamily="49" charset="0"/>
                <a:cs typeface="Courier New" panose="02070309020205020404" pitchFamily="49" charset="0"/>
              </a:rPr>
              <a:t> </a:t>
            </a:r>
            <a:r>
              <a:rPr lang="en-US" b="1" dirty="0" smtClean="0">
                <a:solidFill>
                  <a:srgbClr val="0000FF"/>
                </a:solidFill>
                <a:latin typeface="Courier New" panose="02070309020205020404" pitchFamily="49" charset="0"/>
                <a:cs typeface="Courier New" panose="02070309020205020404" pitchFamily="49" charset="0"/>
              </a:rPr>
              <a:t>as</a:t>
            </a:r>
            <a:r>
              <a:rPr lang="en-US" dirty="0" smtClean="0">
                <a:solidFill>
                  <a:srgbClr val="000000"/>
                </a:solidFill>
                <a:latin typeface="Courier New" panose="02070309020205020404" pitchFamily="49" charset="0"/>
                <a:cs typeface="Courier New" panose="02070309020205020404" pitchFamily="49" charset="0"/>
              </a:rPr>
              <a:t> </a:t>
            </a:r>
            <a:r>
              <a:rPr lang="en-US" dirty="0" err="1" smtClean="0">
                <a:solidFill>
                  <a:srgbClr val="000000"/>
                </a:solidFill>
                <a:latin typeface="Courier New" panose="02070309020205020404" pitchFamily="49" charset="0"/>
                <a:cs typeface="Courier New" panose="02070309020205020404" pitchFamily="49" charset="0"/>
              </a:rPr>
              <a:t>myfunc</a:t>
            </a:r>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2219990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613984" y="1628800"/>
            <a:ext cx="11026632"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t>
            </a:r>
            <a:r>
              <a:rPr lang="en-US" sz="1200" dirty="0" err="1" smtClean="0">
                <a:solidFill>
                  <a:srgbClr val="008000"/>
                </a:solidFill>
                <a:highlight>
                  <a:srgbClr val="FFFFFF"/>
                </a:highlight>
                <a:latin typeface="Courier New" panose="02070309020205020404" pitchFamily="49" charset="0"/>
              </a:rPr>
              <a:t>coloured</a:t>
            </a:r>
            <a:r>
              <a:rPr lang="en-US" sz="1200" dirty="0" smtClean="0">
                <a:solidFill>
                  <a:srgbClr val="008000"/>
                </a:solidFill>
                <a:highlight>
                  <a:srgbClr val="FFFFFF"/>
                </a:highlight>
                <a:latin typeface="Courier New" panose="02070309020205020404" pitchFamily="49" charset="0"/>
              </a:rPr>
              <a:t> output</a:t>
            </a:r>
          </a:p>
          <a:p>
            <a:endParaRPr lang="en-US" sz="1200" dirty="0" smtClean="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from</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termcolor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colored, </a:t>
            </a:r>
            <a:r>
              <a:rPr lang="en-US" sz="1200" dirty="0" err="1">
                <a:solidFill>
                  <a:srgbClr val="000000"/>
                </a:solidFill>
                <a:highlight>
                  <a:srgbClr val="FFFFFF"/>
                </a:highlight>
                <a:latin typeface="Courier New" panose="02070309020205020404" pitchFamily="49" charset="0"/>
              </a:rPr>
              <a:t>cprint</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text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'Hello World'</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colored(text, </a:t>
            </a:r>
            <a:r>
              <a:rPr lang="en-US" sz="1200" dirty="0">
                <a:solidFill>
                  <a:srgbClr val="008000"/>
                </a:solidFill>
                <a:highlight>
                  <a:srgbClr val="FFFFFF"/>
                </a:highlight>
                <a:latin typeface="Courier New" panose="02070309020205020404" pitchFamily="49" charset="0"/>
              </a:rPr>
              <a:t>'blue'</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attrs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reverse'</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'bold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'green'</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on_grey</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'yellow'</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on_green</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cprint</a:t>
            </a:r>
            <a:r>
              <a:rPr lang="en-US" sz="1200" dirty="0">
                <a:solidFill>
                  <a:srgbClr val="000000"/>
                </a:solidFill>
                <a:highlight>
                  <a:srgbClr val="FFFFFF"/>
                </a:highlight>
                <a:latin typeface="Courier New" panose="02070309020205020404" pitchFamily="49" charset="0"/>
              </a:rPr>
              <a:t>(text, </a:t>
            </a:r>
            <a:r>
              <a:rPr lang="en-US" sz="1200" dirty="0">
                <a:solidFill>
                  <a:srgbClr val="008000"/>
                </a:solidFill>
                <a:highlight>
                  <a:srgbClr val="FFFFFF"/>
                </a:highlight>
                <a:latin typeface="Courier New" panose="02070309020205020404" pitchFamily="49" charset="0"/>
              </a:rPr>
              <a:t>'white'</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on_red</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p:txBody>
      </p:sp>
      <p:sp>
        <p:nvSpPr>
          <p:cNvPr id="4" name="Content Placeholder 3"/>
          <p:cNvSpPr>
            <a:spLocks noGrp="1"/>
          </p:cNvSpPr>
          <p:nvPr>
            <p:ph idx="1"/>
          </p:nvPr>
        </p:nvSpPr>
        <p:spPr>
          <a:xfrm>
            <a:off x="609600" y="3284984"/>
            <a:ext cx="10574965" cy="2808312"/>
          </a:xfrm>
        </p:spPr>
        <p:txBody>
          <a:bodyPr>
            <a:normAutofit/>
          </a:bodyPr>
          <a:lstStyle/>
          <a:p>
            <a:r>
              <a:rPr lang="en-US" dirty="0" smtClean="0"/>
              <a:t>For many common tasks, a library will be available</a:t>
            </a:r>
          </a:p>
          <a:p>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Using the </a:t>
            </a:r>
            <a:r>
              <a:rPr lang="en-US" dirty="0" err="1" smtClean="0"/>
              <a:t>termcolor</a:t>
            </a:r>
            <a:r>
              <a:rPr lang="en-US" dirty="0" smtClean="0"/>
              <a:t> library, write a program to</a:t>
            </a:r>
          </a:p>
          <a:p>
            <a:pPr lvl="1"/>
            <a:r>
              <a:rPr lang="en-US" dirty="0" smtClean="0"/>
              <a:t>Input a sentence from the user</a:t>
            </a:r>
          </a:p>
          <a:p>
            <a:pPr lvl="1"/>
            <a:r>
              <a:rPr lang="en-US" dirty="0" smtClean="0"/>
              <a:t>Output each letter in a different </a:t>
            </a:r>
            <a:r>
              <a:rPr lang="en-US" dirty="0" err="1" smtClean="0"/>
              <a:t>colour</a:t>
            </a:r>
            <a:endParaRPr lang="en-US" dirty="0" smtClean="0"/>
          </a:p>
        </p:txBody>
      </p:sp>
      <p:sp>
        <p:nvSpPr>
          <p:cNvPr id="3" name="Title 2"/>
          <p:cNvSpPr>
            <a:spLocks noGrp="1"/>
          </p:cNvSpPr>
          <p:nvPr>
            <p:ph type="title"/>
          </p:nvPr>
        </p:nvSpPr>
        <p:spPr/>
        <p:txBody>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303980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C4A174"/>
                </a:solidFill>
              </a:rPr>
              <a:t>Exercise:</a:t>
            </a:r>
            <a:r>
              <a:rPr lang="en-US" dirty="0" smtClean="0"/>
              <a:t> Solution</a:t>
            </a:r>
            <a:endParaRPr lang="en-US" dirty="0"/>
          </a:p>
        </p:txBody>
      </p:sp>
      <p:sp>
        <p:nvSpPr>
          <p:cNvPr id="6" name="Rectangle 5"/>
          <p:cNvSpPr/>
          <p:nvPr/>
        </p:nvSpPr>
        <p:spPr>
          <a:xfrm>
            <a:off x="609600" y="1523400"/>
            <a:ext cx="11031016"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from</a:t>
            </a:r>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termcolor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colored</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some text: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'red'</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'green'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'blue'</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char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text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colored</a:t>
            </a:r>
            <a:r>
              <a:rPr lang="en-GB" sz="1200" dirty="0">
                <a:solidFill>
                  <a:srgbClr val="000000"/>
                </a:solidFill>
                <a:highlight>
                  <a:srgbClr val="FFFFFF"/>
                </a:highlight>
                <a:latin typeface="Courier New" panose="02070309020205020404" pitchFamily="49" charset="0"/>
              </a:rPr>
              <a:t>(char, </a:t>
            </a:r>
            <a:r>
              <a:rPr lang="en-GB" sz="1200" dirty="0" err="1">
                <a:solidFill>
                  <a:srgbClr val="000000"/>
                </a:solidFill>
                <a:highlight>
                  <a:srgbClr val="FFFFFF"/>
                </a:highlight>
                <a:latin typeface="Courier New" panose="02070309020205020404" pitchFamily="49" charset="0"/>
              </a:rPr>
              <a:t>colors</a:t>
            </a:r>
            <a:r>
              <a:rPr lang="en-GB" sz="1200" dirty="0">
                <a:solidFill>
                  <a:srgbClr val="000000"/>
                </a:solidFill>
                <a:highlight>
                  <a:srgbClr val="FFFFFF"/>
                </a:highlight>
                <a:latin typeface="Courier New" panose="02070309020205020404" pitchFamily="49" charset="0"/>
              </a:rPr>
              <a:t>[counter]))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2 )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counter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counter</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0</a:t>
            </a:r>
          </a:p>
        </p:txBody>
      </p:sp>
      <p:sp>
        <p:nvSpPr>
          <p:cNvPr id="4" name="Content Placeholder 3"/>
          <p:cNvSpPr>
            <a:spLocks noGrp="1"/>
          </p:cNvSpPr>
          <p:nvPr>
            <p:ph idx="1"/>
          </p:nvPr>
        </p:nvSpPr>
        <p:spPr>
          <a:xfrm>
            <a:off x="609601" y="3717032"/>
            <a:ext cx="10887000" cy="2409132"/>
          </a:xfrm>
        </p:spPr>
        <p:txBody>
          <a:bodyPr/>
          <a:lstStyle/>
          <a:p>
            <a:r>
              <a:rPr lang="en-US" dirty="0" smtClean="0"/>
              <a:t>A string can be used as a loop expression (it’s a list)</a:t>
            </a:r>
          </a:p>
          <a:p>
            <a:r>
              <a:rPr lang="en-US" dirty="0" smtClean="0"/>
              <a:t>You can use a variable as a list index</a:t>
            </a:r>
          </a:p>
        </p:txBody>
      </p:sp>
    </p:spTree>
    <p:extLst>
      <p:ext uri="{BB962C8B-B14F-4D97-AF65-F5344CB8AC3E}">
        <p14:creationId xmlns:p14="http://schemas.microsoft.com/office/powerpoint/2010/main" val="408558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Debugging</a:t>
            </a:r>
            <a:endParaRPr lang="en-US" dirty="0"/>
          </a:p>
        </p:txBody>
      </p:sp>
    </p:spTree>
    <p:extLst>
      <p:ext uri="{BB962C8B-B14F-4D97-AF65-F5344CB8AC3E}">
        <p14:creationId xmlns:p14="http://schemas.microsoft.com/office/powerpoint/2010/main" val="3487842256"/>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‘debugging’?</a:t>
            </a:r>
          </a:p>
          <a:p>
            <a:pPr lvl="1"/>
            <a:r>
              <a:rPr lang="en-GB" dirty="0"/>
              <a:t>Identifying and correcting errors in </a:t>
            </a:r>
            <a:r>
              <a:rPr lang="en-GB" dirty="0" smtClean="0"/>
              <a:t>a program</a:t>
            </a:r>
          </a:p>
          <a:p>
            <a:r>
              <a:rPr lang="en-GB" dirty="0" smtClean="0"/>
              <a:t>Types of bug</a:t>
            </a:r>
          </a:p>
          <a:p>
            <a:pPr lvl="1"/>
            <a:r>
              <a:rPr lang="en-GB" dirty="0" smtClean="0"/>
              <a:t>Cosmetic</a:t>
            </a:r>
          </a:p>
          <a:p>
            <a:pPr lvl="1"/>
            <a:r>
              <a:rPr lang="en-GB" dirty="0" smtClean="0"/>
              <a:t>Logical or semantic</a:t>
            </a:r>
          </a:p>
          <a:p>
            <a:pPr lvl="1"/>
            <a:r>
              <a:rPr lang="en-GB" dirty="0" smtClean="0"/>
              <a:t>Runtime</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Prevention</a:t>
            </a:r>
          </a:p>
          <a:p>
            <a:pPr lvl="1"/>
            <a:r>
              <a:rPr lang="en-US" dirty="0" smtClean="0"/>
              <a:t>Test your code thoroughly</a:t>
            </a:r>
          </a:p>
          <a:p>
            <a:r>
              <a:rPr lang="en-US" dirty="0" smtClean="0"/>
              <a:t>Replication, replication, replication</a:t>
            </a:r>
          </a:p>
          <a:p>
            <a:pPr lvl="1"/>
            <a:r>
              <a:rPr lang="en-GB" dirty="0" smtClean="0"/>
              <a:t>The </a:t>
            </a:r>
            <a:r>
              <a:rPr lang="en-GB" dirty="0"/>
              <a:t>m</a:t>
            </a:r>
            <a:r>
              <a:rPr lang="en-GB" dirty="0" smtClean="0"/>
              <a:t>ost </a:t>
            </a:r>
            <a:r>
              <a:rPr lang="en-GB" dirty="0"/>
              <a:t>important factor in </a:t>
            </a:r>
            <a:r>
              <a:rPr lang="en-GB" dirty="0" smtClean="0"/>
              <a:t>bug fixing is </a:t>
            </a:r>
            <a:r>
              <a:rPr lang="en-GB" dirty="0"/>
              <a:t>being able to replicate </a:t>
            </a:r>
            <a:r>
              <a:rPr lang="en-GB" dirty="0" smtClean="0"/>
              <a:t>it</a:t>
            </a:r>
          </a:p>
          <a:p>
            <a:r>
              <a:rPr lang="en-US" dirty="0" smtClean="0"/>
              <a:t>Console logging</a:t>
            </a:r>
          </a:p>
          <a:p>
            <a:pPr lvl="1"/>
            <a:r>
              <a:rPr lang="en-GB" dirty="0"/>
              <a:t>Output variables to console </a:t>
            </a:r>
            <a:r>
              <a:rPr lang="en-GB" dirty="0" smtClean="0"/>
              <a:t>for inspection</a:t>
            </a:r>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 trace</a:t>
            </a:r>
          </a:p>
          <a:p>
            <a:pPr lvl="1"/>
            <a:r>
              <a:rPr lang="en-GB" dirty="0"/>
              <a:t>When provided by an exception can point to the precise line of code that is causing the </a:t>
            </a:r>
            <a:r>
              <a:rPr lang="en-GB" dirty="0" smtClean="0"/>
              <a:t>problem</a:t>
            </a:r>
          </a:p>
          <a:p>
            <a:r>
              <a:rPr lang="en-US" dirty="0"/>
              <a:t>Debugger </a:t>
            </a:r>
            <a:r>
              <a:rPr lang="en-US" dirty="0" smtClean="0"/>
              <a:t>instrumentation</a:t>
            </a:r>
          </a:p>
          <a:p>
            <a:pPr lvl="1"/>
            <a:r>
              <a:rPr lang="en-US" dirty="0" smtClean="0"/>
              <a:t>Breakpoints</a:t>
            </a:r>
          </a:p>
          <a:p>
            <a:pPr lvl="1"/>
            <a:r>
              <a:rPr lang="en-US" dirty="0" smtClean="0"/>
              <a:t>Stepping through or into</a:t>
            </a:r>
          </a:p>
          <a:p>
            <a:pPr lvl="1"/>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3585449797"/>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Debugging: Examples</a:t>
            </a:r>
            <a:endParaRPr lang="en-US" dirty="0"/>
          </a:p>
        </p:txBody>
      </p:sp>
      <p:sp>
        <p:nvSpPr>
          <p:cNvPr id="5" name="Rectangle 4"/>
          <p:cNvSpPr/>
          <p:nvPr/>
        </p:nvSpPr>
        <p:spPr>
          <a:xfrm>
            <a:off x="609600" y="1700808"/>
            <a:ext cx="11031016"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Examples of various bugs</a:t>
            </a:r>
            <a:endParaRPr lang="en-US" sz="1200" dirty="0">
              <a:solidFill>
                <a:srgbClr val="008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Cosmetic bug</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'There are </a:t>
            </a:r>
            <a:r>
              <a:rPr lang="en-US" sz="1200" dirty="0" err="1">
                <a:solidFill>
                  <a:srgbClr val="008000"/>
                </a:solidFill>
                <a:highlight>
                  <a:srgbClr val="FFFFFF"/>
                </a:highlight>
                <a:latin typeface="Courier New" panose="02070309020205020404" pitchFamily="49" charset="0"/>
              </a:rPr>
              <a:t>tpyos</a:t>
            </a:r>
            <a:r>
              <a:rPr lang="en-US" sz="1200" dirty="0">
                <a:solidFill>
                  <a:srgbClr val="008000"/>
                </a:solidFill>
                <a:highlight>
                  <a:srgbClr val="FFFFFF"/>
                </a:highlight>
                <a:latin typeface="Courier New" panose="02070309020205020404" pitchFamily="49" charset="0"/>
              </a:rPr>
              <a:t> in this </a:t>
            </a:r>
            <a:r>
              <a:rPr lang="en-US" sz="1200" dirty="0" err="1">
                <a:solidFill>
                  <a:srgbClr val="008000"/>
                </a:solidFill>
                <a:highlight>
                  <a:srgbClr val="FFFFFF"/>
                </a:highlight>
                <a:latin typeface="Courier New" panose="02070309020205020404" pitchFamily="49" charset="0"/>
              </a:rPr>
              <a:t>setnance</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Logical bug</a:t>
            </a:r>
          </a:p>
          <a:p>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'a'</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'series'</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'of'</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'string'</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'values'</a:t>
            </a:r>
            <a:r>
              <a:rPr lang="en-US" sz="1200" dirty="0">
                <a:solidFill>
                  <a:srgbClr val="000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index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range</a:t>
            </a:r>
            <a:r>
              <a:rPr lang="en-US" sz="1200" dirty="0">
                <a:solidFill>
                  <a:srgbClr val="000000"/>
                </a:solidFill>
                <a:highlight>
                  <a:srgbClr val="FFFFFF"/>
                </a:highlight>
                <a:latin typeface="Courier New" panose="02070309020205020404" pitchFamily="49" charset="0"/>
              </a:rPr>
              <a:t>(1, </a:t>
            </a:r>
            <a:r>
              <a:rPr lang="en-US" sz="1200" b="1" dirty="0" err="1">
                <a:solidFill>
                  <a:srgbClr val="0000FF"/>
                </a:solidFill>
                <a:highlight>
                  <a:srgbClr val="FFFFFF"/>
                </a:highlight>
                <a:latin typeface="Courier New" panose="02070309020205020404" pitchFamily="49" charset="0"/>
              </a:rPr>
              <a:t>len</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a_list</a:t>
            </a:r>
            <a:r>
              <a:rPr lang="en-US" sz="1200" dirty="0">
                <a:solidFill>
                  <a:srgbClr val="000000"/>
                </a:solidFill>
                <a:highlight>
                  <a:srgbClr val="FFFFFF"/>
                </a:highlight>
                <a:latin typeface="Courier New" panose="02070309020205020404" pitchFamily="49" charset="0"/>
              </a:rPr>
              <a:t>[index])</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Runtime bug</a:t>
            </a: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'21.4'</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'113.1'</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'ps3'</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'84.5'</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'3ds'</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'11.7'</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'9.3'</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p>
          <a:p>
            <a:r>
              <a:rPr lang="en-US" sz="1200" b="1" dirty="0">
                <a:solidFill>
                  <a:srgbClr val="0000FF"/>
                </a:solidFill>
                <a:highlight>
                  <a:srgbClr val="FFFFFF"/>
                </a:highlight>
                <a:latin typeface="Courier New" panose="02070309020205020404" pitchFamily="49" charset="0"/>
              </a:rPr>
              <a:t>while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is not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'all'</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0</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total)</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5" end="1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6" end="1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7" end="1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8" end="1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9" end="1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Exercises/Debugging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158466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Debugging Solution</a:t>
            </a:r>
            <a:endParaRPr lang="en-US" dirty="0"/>
          </a:p>
        </p:txBody>
      </p:sp>
      <p:sp>
        <p:nvSpPr>
          <p:cNvPr id="5" name="Rectangle 4"/>
          <p:cNvSpPr/>
          <p:nvPr/>
        </p:nvSpPr>
        <p:spPr>
          <a:xfrm>
            <a:off x="609600" y="1484784"/>
            <a:ext cx="11103024"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string values to numbers since we'll be adding them later</a:t>
            </a:r>
            <a:endParaRPr lang="en-GB" sz="1200" dirty="0" smtClean="0">
              <a:solidFill>
                <a:srgbClr val="008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 </a:t>
            </a:r>
            <a:r>
              <a:rPr lang="en-US" sz="1200" dirty="0">
                <a:solidFill>
                  <a:srgbClr val="008000"/>
                </a:solidFill>
                <a:highlight>
                  <a:srgbClr val="FFFFFF"/>
                </a:highlight>
                <a:latin typeface="Courier New" panose="02070309020205020404" pitchFamily="49" charset="0"/>
              </a:rPr>
              <a:t>'pc'</a:t>
            </a:r>
            <a:r>
              <a:rPr lang="en-US" sz="1200"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21.4,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xbox</a:t>
            </a:r>
            <a:r>
              <a:rPr lang="en-US" sz="1200" dirty="0">
                <a:solidFill>
                  <a:srgbClr val="008000"/>
                </a:solidFill>
                <a:highlight>
                  <a:srgbClr val="FFFFFF"/>
                </a:highlight>
                <a:latin typeface="Courier New" panose="02070309020205020404" pitchFamily="49" charset="0"/>
              </a:rPr>
              <a:t> 360'</a:t>
            </a:r>
            <a:r>
              <a:rPr lang="en-US" sz="1200" dirty="0">
                <a:solidFill>
                  <a:srgbClr val="0000FF"/>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113.1, </a:t>
            </a:r>
            <a:r>
              <a:rPr lang="en-US" sz="1200" dirty="0">
                <a:solidFill>
                  <a:srgbClr val="008000"/>
                </a:solidFill>
                <a:highlight>
                  <a:srgbClr val="FFFFFF"/>
                </a:highlight>
                <a:latin typeface="Courier New" panose="02070309020205020404" pitchFamily="49" charset="0"/>
              </a:rPr>
              <a:t>'ps3'</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84.5, </a:t>
            </a:r>
            <a:r>
              <a:rPr lang="en-US" sz="1200" dirty="0">
                <a:solidFill>
                  <a:srgbClr val="008000"/>
                </a:solidFill>
                <a:highlight>
                  <a:srgbClr val="FFFFFF"/>
                </a:highlight>
                <a:latin typeface="Courier New" panose="02070309020205020404" pitchFamily="49" charset="0"/>
              </a:rPr>
              <a:t>'3ds'</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11.7, </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wii</a:t>
            </a:r>
            <a:r>
              <a:rPr lang="en-US" sz="1200" dirty="0">
                <a:solidFill>
                  <a:srgbClr val="008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9.3}</a:t>
            </a:r>
          </a:p>
          <a:p>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Change is not to != since is not compares to see if it's the same object</a:t>
            </a:r>
          </a:p>
          <a:p>
            <a:r>
              <a:rPr lang="en-GB" sz="1200" dirty="0">
                <a:solidFill>
                  <a:srgbClr val="008000"/>
                </a:solidFill>
                <a:highlight>
                  <a:srgbClr val="FFFFFF"/>
                </a:highlight>
                <a:latin typeface="Courier New" panose="02070309020205020404" pitchFamily="49" charset="0"/>
              </a:rPr>
              <a:t># We're only interested in value</a:t>
            </a:r>
            <a:endParaRPr lang="en-US" sz="1200" dirty="0">
              <a:solidFill>
                <a:srgbClr val="008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while</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'end'</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 platform name: \n</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 </a:t>
            </a:r>
            <a:r>
              <a:rPr lang="en-GB" sz="1200" dirty="0">
                <a:solidFill>
                  <a:srgbClr val="000000"/>
                </a:solidFill>
                <a:highlight>
                  <a:srgbClr val="FFFFFF"/>
                </a:highlight>
                <a:latin typeface="Courier New" panose="02070309020205020404" pitchFamily="49" charset="0"/>
              </a:rPr>
              <a:t>Hold onto the original input value to output later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selection</a:t>
            </a:r>
          </a:p>
          <a:p>
            <a:r>
              <a:rPr lang="en-GB" sz="1200" dirty="0">
                <a:solidFill>
                  <a:srgbClr val="008000"/>
                </a:solidFill>
                <a:highlight>
                  <a:srgbClr val="FFFFFF"/>
                </a:highlight>
                <a:latin typeface="Courier New" panose="02070309020205020404" pitchFamily="49" charset="0"/>
              </a:rPr>
              <a:t># Convert the input value to lowercase since our keys are all lowercase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selection.</a:t>
            </a:r>
            <a:r>
              <a:rPr lang="en-US" sz="1200" b="1" dirty="0" err="1">
                <a:solidFill>
                  <a:srgbClr val="0000FF"/>
                </a:solidFill>
                <a:highlight>
                  <a:srgbClr val="FFFFFF"/>
                </a:highlight>
                <a:latin typeface="Courier New" panose="02070309020205020404" pitchFamily="49" charset="0"/>
              </a:rPr>
              <a:t>lower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if</a:t>
            </a:r>
            <a:r>
              <a:rPr lang="en-US" sz="1200" dirty="0">
                <a:solidFill>
                  <a:srgbClr val="000000"/>
                </a:solidFill>
                <a:highlight>
                  <a:srgbClr val="FFFFFF"/>
                </a:highlight>
                <a:latin typeface="Courier New" panose="02070309020205020404" pitchFamily="49" charset="0"/>
              </a:rPr>
              <a:t> 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'all'</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total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for </a:t>
            </a:r>
            <a:r>
              <a:rPr lang="en-US" sz="1200" dirty="0">
                <a:solidFill>
                  <a:srgbClr val="000000"/>
                </a:solidFill>
                <a:highlight>
                  <a:srgbClr val="FFFFFF"/>
                </a:highlight>
                <a:latin typeface="Courier New" panose="02070309020205020404" pitchFamily="49" charset="0"/>
              </a:rPr>
              <a:t>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[key]</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'Total game sales for all platforms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(total)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#Add an else condition to check the key is present before we try to get the associated value</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in</a:t>
            </a:r>
            <a:r>
              <a:rPr lang="en-US" sz="1200" dirty="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a_dict.</a:t>
            </a:r>
            <a:r>
              <a:rPr lang="en-US" sz="1200" b="1" dirty="0" err="1">
                <a:solidFill>
                  <a:srgbClr val="0000FF"/>
                </a:solidFill>
                <a:highlight>
                  <a:srgbClr val="FFFFFF"/>
                </a:highlight>
                <a:latin typeface="Courier New" panose="02070309020205020404" pitchFamily="49" charset="0"/>
              </a:rPr>
              <a:t>keys</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total game sales in 2015 were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str</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a_dict</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 million units</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#Output an error message if we can't find the value and we're not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elif</a:t>
            </a:r>
            <a:r>
              <a:rPr lang="en-US" sz="1200" dirty="0">
                <a:solidFill>
                  <a:srgbClr val="0000FF"/>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selection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'end':</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'Sorry, </a:t>
            </a:r>
            <a:r>
              <a:rPr lang="en-US" sz="1200" dirty="0" err="1">
                <a:solidFill>
                  <a:srgbClr val="008000"/>
                </a:solidFill>
                <a:highlight>
                  <a:srgbClr val="FFFFFF"/>
                </a:highlight>
                <a:latin typeface="Courier New" panose="02070309020205020404" pitchFamily="49" charset="0"/>
              </a:rPr>
              <a:t>couldn</a:t>
            </a:r>
            <a:r>
              <a:rPr lang="en-US" sz="1200" dirty="0">
                <a:solidFill>
                  <a:srgbClr val="008000"/>
                </a:solidFill>
                <a:highlight>
                  <a:srgbClr val="FFFFFF"/>
                </a:highlight>
                <a:latin typeface="Courier New" panose="02070309020205020404" pitchFamily="49" charset="0"/>
              </a:rPr>
              <a:t>\'t find '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oldselection</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Output a message if we're quitting</a:t>
            </a:r>
            <a:endParaRPr lang="en-US" sz="1200" dirty="0">
              <a:solidFill>
                <a:srgbClr val="008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else:</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'Goodbye</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5980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21" end="2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22" end="2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3" end="2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Error Handling</a:t>
            </a:r>
            <a:endParaRPr lang="en-US" dirty="0"/>
          </a:p>
        </p:txBody>
      </p:sp>
    </p:spTree>
    <p:extLst>
      <p:ext uri="{BB962C8B-B14F-4D97-AF65-F5344CB8AC3E}">
        <p14:creationId xmlns:p14="http://schemas.microsoft.com/office/powerpoint/2010/main" val="3943285336"/>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609600" y="2420888"/>
            <a:ext cx="11031016"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r>
              <a:rPr lang="en-US" sz="1200" b="1" dirty="0" err="1">
                <a:solidFill>
                  <a:srgbClr val="0000FF"/>
                </a:solidFill>
                <a:highlight>
                  <a:srgbClr val="FFFFFF"/>
                </a:highlight>
                <a:latin typeface="Courier New" panose="02070309020205020404" pitchFamily="49" charset="0"/>
              </a:rPr>
              <a:t>def</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try:</a:t>
            </a:r>
          </a:p>
          <a:p>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nonexistant.txt'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except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IOError</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print(</a:t>
            </a:r>
            <a:r>
              <a:rPr lang="en-US" sz="1200" dirty="0">
                <a:solidFill>
                  <a:srgbClr val="008000"/>
                </a:solidFill>
                <a:highlight>
                  <a:srgbClr val="FFFFFF"/>
                </a:highlight>
                <a:latin typeface="Courier New" panose="02070309020205020404" pitchFamily="49" charset="0"/>
              </a:rPr>
              <a:t>'File not found\n'</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finally:</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infile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open</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tryexample.txt'</a:t>
            </a:r>
            <a:r>
              <a:rPr lang="en-US" sz="1200" dirty="0" err="1">
                <a:solidFill>
                  <a:srgbClr val="000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infile.</a:t>
            </a:r>
            <a:r>
              <a:rPr lang="en-US" sz="1200" b="1" dirty="0" err="1">
                <a:solidFill>
                  <a:srgbClr val="0000FF"/>
                </a:solidFill>
                <a:highlight>
                  <a:srgbClr val="FFFFFF"/>
                </a:highlight>
                <a:latin typeface="Courier New" panose="02070309020205020404" pitchFamily="49" charset="0"/>
              </a:rPr>
              <a:t>read</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'\n')</a:t>
            </a:r>
          </a:p>
          <a:p>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'Finally we exit</a:t>
            </a:r>
            <a:r>
              <a:rPr lang="en-US" sz="1200" dirty="0" smtClean="0">
                <a:solidFill>
                  <a:srgbClr val="008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tryExample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Exercises/Error Handling Exercise.py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Exercise: Debugging</a:t>
            </a:r>
            <a:endParaRPr lang="en-US" dirty="0"/>
          </a:p>
        </p:txBody>
      </p:sp>
    </p:spTree>
    <p:extLst>
      <p:ext uri="{BB962C8B-B14F-4D97-AF65-F5344CB8AC3E}">
        <p14:creationId xmlns:p14="http://schemas.microsoft.com/office/powerpoint/2010/main" val="36802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Error Handling</a:t>
            </a:r>
            <a:endParaRPr lang="en-US" dirty="0"/>
          </a:p>
        </p:txBody>
      </p:sp>
      <p:sp>
        <p:nvSpPr>
          <p:cNvPr id="5" name="Rectangle 4"/>
          <p:cNvSpPr/>
          <p:nvPr/>
        </p:nvSpPr>
        <p:spPr>
          <a:xfrm>
            <a:off x="609600" y="1700808"/>
            <a:ext cx="11031016"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Exercise solution</a:t>
            </a:r>
            <a:endParaRPr lang="en-GB" sz="1200" dirty="0">
              <a:solidFill>
                <a:srgbClr val="008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This program contains several bugs. Handle all the specific errors that arise</a:t>
            </a:r>
          </a:p>
          <a:p>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'pc'</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'21.4'</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a:t>
            </a:r>
            <a:r>
              <a:rPr lang="en-GB" sz="1200" dirty="0" err="1">
                <a:solidFill>
                  <a:srgbClr val="008000"/>
                </a:solidFill>
                <a:highlight>
                  <a:srgbClr val="FFFFFF"/>
                </a:highlight>
                <a:latin typeface="Courier New" panose="02070309020205020404" pitchFamily="49" charset="0"/>
              </a:rPr>
              <a:t>xbox</a:t>
            </a:r>
            <a:r>
              <a:rPr lang="en-GB" sz="1200" dirty="0">
                <a:solidFill>
                  <a:srgbClr val="008000"/>
                </a:solidFill>
                <a:highlight>
                  <a:srgbClr val="FFFFFF"/>
                </a:highlight>
                <a:latin typeface="Courier New" panose="02070309020205020404" pitchFamily="49" charset="0"/>
              </a:rPr>
              <a:t> 360'</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'113.1'</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'ps3'</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'84.5'</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'3ds'</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'11.7'</a:t>
            </a:r>
            <a:r>
              <a:rPr lang="en-GB" sz="1200" dirty="0">
                <a:solidFill>
                  <a:srgbClr val="31383D"/>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'Wii'</a:t>
            </a:r>
            <a:r>
              <a:rPr lang="en-GB" sz="1200" b="1" dirty="0">
                <a:solidFill>
                  <a:srgbClr val="0000FF"/>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 '9.3'</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'end'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try:</a:t>
            </a:r>
          </a:p>
          <a:p>
            <a:r>
              <a:rPr lang="en-GB" sz="1200" dirty="0">
                <a:solidFill>
                  <a:srgbClr val="000000"/>
                </a:solidFill>
                <a:highlight>
                  <a:srgbClr val="FFFFFF"/>
                </a:highlight>
                <a:latin typeface="Courier New" panose="02070309020205020404" pitchFamily="49" charset="0"/>
              </a:rPr>
              <a:t>        selection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platform name: \n'</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'all'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key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'Total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total)</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total game sales in 2015 were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a_dict</a:t>
            </a:r>
            <a:r>
              <a:rPr lang="en-GB" sz="1200" dirty="0">
                <a:solidFill>
                  <a:srgbClr val="000000"/>
                </a:solidFill>
                <a:highlight>
                  <a:srgbClr val="FFFFFF"/>
                </a:highlight>
                <a:latin typeface="Courier New" panose="02070309020205020404" pitchFamily="49" charset="0"/>
              </a:rPr>
              <a:t>[selection])</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KeyError</a:t>
            </a:r>
            <a:r>
              <a:rPr lang="en-GB" sz="1200" dirty="0">
                <a:solidFill>
                  <a:srgbClr val="008000"/>
                </a:solidFill>
                <a:highlight>
                  <a:srgbClr val="FFFFFF"/>
                </a:highlight>
                <a:latin typeface="Courier New" panose="02070309020205020404" pitchFamily="49" charset="0"/>
              </a:rPr>
              <a:t> may be thrown if the user input an invalid key</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KeyError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print( selection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not found'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 </a:t>
            </a:r>
            <a:r>
              <a:rPr lang="en-GB" sz="1200" dirty="0" err="1">
                <a:solidFill>
                  <a:srgbClr val="008000"/>
                </a:solidFill>
                <a:highlight>
                  <a:srgbClr val="FFFFFF"/>
                </a:highlight>
                <a:latin typeface="Courier New" panose="02070309020205020404" pitchFamily="49" charset="0"/>
              </a:rPr>
              <a:t>TypeError</a:t>
            </a:r>
            <a:r>
              <a:rPr lang="en-GB" sz="1200" dirty="0">
                <a:solidFill>
                  <a:srgbClr val="008000"/>
                </a:solidFill>
                <a:highlight>
                  <a:srgbClr val="FFFFFF"/>
                </a:highlight>
                <a:latin typeface="Courier New" panose="02070309020205020404" pitchFamily="49" charset="0"/>
              </a:rPr>
              <a:t> may be thrown attempting to add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except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TypeError</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'An error occurred during calculations'</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36979394"/>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Threading</a:t>
            </a:r>
            <a:endParaRPr lang="en-US" dirty="0"/>
          </a:p>
        </p:txBody>
      </p:sp>
    </p:spTree>
    <p:extLst>
      <p:ext uri="{BB962C8B-B14F-4D97-AF65-F5344CB8AC3E}">
        <p14:creationId xmlns:p14="http://schemas.microsoft.com/office/powerpoint/2010/main" val="2019061237"/>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a:t>
            </a:r>
          </a:p>
          <a:p>
            <a:pPr lvl="1"/>
            <a:r>
              <a:rPr lang="en-US" dirty="0" smtClean="0"/>
              <a:t>A thread continues until its run() method terminates</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a:t>
            </a:r>
          </a:p>
          <a:p>
            <a:pPr lvl="2"/>
            <a:r>
              <a:rPr lang="en-US" i="1" dirty="0" err="1" smtClean="0"/>
              <a:t>args</a:t>
            </a:r>
            <a:r>
              <a:rPr lang="en-US" i="1" dirty="0" smtClean="0"/>
              <a:t> </a:t>
            </a:r>
            <a:r>
              <a:rPr lang="en-US" dirty="0" smtClean="0"/>
              <a:t>is a tuple of arguments</a:t>
            </a:r>
          </a:p>
          <a:p>
            <a:pPr lvl="2"/>
            <a:r>
              <a:rPr lang="en-US" dirty="0" smtClean="0"/>
              <a:t>Returns the thread identifier</a:t>
            </a:r>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a:t>
            </a:r>
          </a:p>
          <a:p>
            <a:pPr lvl="1"/>
            <a:r>
              <a:rPr lang="en-US" dirty="0" err="1" smtClean="0">
                <a:latin typeface="Courier New" panose="02070309020205020404" pitchFamily="49" charset="0"/>
                <a:cs typeface="Courier New" panose="02070309020205020404" pitchFamily="49" charset="0"/>
              </a:rPr>
              <a:t>Thread.join</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timeout</a:t>
            </a:r>
            <a:r>
              <a:rPr lang="en-US" dirty="0" smtClean="0">
                <a:latin typeface="Courier New" panose="02070309020205020404" pitchFamily="49" charset="0"/>
                <a:cs typeface="Courier New" panose="02070309020205020404" pitchFamily="49" charset="0"/>
              </a:rPr>
              <a:t>])</a:t>
            </a:r>
          </a:p>
          <a:p>
            <a:pPr lvl="2"/>
            <a:r>
              <a:rPr lang="en-US" dirty="0" smtClean="0"/>
              <a:t>Makes the current thread wait until the target thread object terminates</a:t>
            </a:r>
          </a:p>
          <a:p>
            <a:pPr lvl="2"/>
            <a:r>
              <a:rPr lang="en-US" i="1" dirty="0" smtClean="0"/>
              <a:t>timeout</a:t>
            </a:r>
            <a:r>
              <a:rPr lang="en-US" dirty="0" smtClean="0"/>
              <a:t> is the number of seconds to wait for</a:t>
            </a:r>
          </a:p>
          <a:p>
            <a:pPr lvl="2"/>
            <a:r>
              <a:rPr lang="en-US" dirty="0" smtClean="0"/>
              <a:t>A thread can be joined many times</a:t>
            </a:r>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happens when more than one thread wants to interact with another?</a:t>
            </a:r>
          </a:p>
          <a:p>
            <a:endParaRPr lang="en-US" dirty="0" smtClean="0"/>
          </a:p>
          <a:p>
            <a:r>
              <a:rPr lang="en-US" dirty="0" smtClean="0">
                <a:latin typeface="Courier New" panose="02070309020205020404" pitchFamily="49" charset="0"/>
                <a:cs typeface="Courier New" panose="02070309020205020404" pitchFamily="49" charset="0"/>
              </a:rPr>
              <a:t>Lock</a:t>
            </a:r>
            <a:r>
              <a:rPr lang="en-US" dirty="0" smtClean="0"/>
              <a:t> objects</a:t>
            </a:r>
          </a:p>
          <a:p>
            <a:endParaRPr lang="en-US" dirty="0" smtClean="0"/>
          </a:p>
          <a:p>
            <a:r>
              <a:rPr lang="en-US" dirty="0" smtClean="0">
                <a:latin typeface="Courier New" panose="02070309020205020404" pitchFamily="49" charset="0"/>
                <a:cs typeface="Courier New" panose="02070309020205020404" pitchFamily="49" charset="0"/>
              </a:rPr>
              <a:t>Semaphore</a:t>
            </a:r>
            <a:r>
              <a:rPr lang="en-US" dirty="0" smtClean="0"/>
              <a:t> objects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latin typeface="Courier New" panose="02070309020205020404" pitchFamily="49" charset="0"/>
                <a:cs typeface="Courier New" panose="02070309020205020404" pitchFamily="49" charset="0"/>
              </a:rPr>
              <a:t>Event</a:t>
            </a:r>
            <a:r>
              <a:rPr lang="en-US" dirty="0" smtClean="0"/>
              <a:t> objects</a:t>
            </a:r>
          </a:p>
          <a:p>
            <a:pPr lvl="1"/>
            <a:r>
              <a:rPr lang="en-US" dirty="0" smtClean="0"/>
              <a:t>Uses an internal flag</a:t>
            </a:r>
          </a:p>
          <a:p>
            <a:pPr lvl="1"/>
            <a:r>
              <a:rPr lang="en-US" dirty="0" smtClean="0"/>
              <a:t>blocks until flag is true or until timeout</a:t>
            </a:r>
          </a:p>
          <a:p>
            <a:pPr lvl="1"/>
            <a:r>
              <a:rPr lang="en-US" dirty="0" smtClean="0"/>
              <a:t>Allows one thread to signal an event</a:t>
            </a:r>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Often we will want to create deferred or recurring processes</a:t>
            </a:r>
          </a:p>
          <a:p>
            <a:pPr lvl="1"/>
            <a:r>
              <a:rPr lang="en-US" dirty="0" err="1" smtClean="0">
                <a:latin typeface="Courier New" panose="02070309020205020404" pitchFamily="49" charset="0"/>
                <a:cs typeface="Courier New" panose="02070309020205020404" pitchFamily="49" charset="0"/>
              </a:rPr>
              <a:t>threading.Timer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interval, function, </a:t>
            </a:r>
            <a:r>
              <a:rPr lang="en-US" i="1" dirty="0" err="1" smtClean="0">
                <a:latin typeface="Courier New" panose="02070309020205020404" pitchFamily="49" charset="0"/>
                <a:cs typeface="Courier New" panose="02070309020205020404" pitchFamily="49" charset="0"/>
              </a:rPr>
              <a:t>args</a:t>
            </a:r>
            <a:r>
              <a:rPr lang="en-US" dirty="0" smtClean="0">
                <a:latin typeface="Courier New" panose="02070309020205020404" pitchFamily="49" charset="0"/>
                <a:cs typeface="Courier New" panose="02070309020205020404" pitchFamily="49" charset="0"/>
              </a:rPr>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Threading: Examples</a:t>
            </a:r>
            <a:endParaRPr lang="en-US" dirty="0"/>
          </a:p>
        </p:txBody>
      </p:sp>
      <p:sp>
        <p:nvSpPr>
          <p:cNvPr id="5" name="Rectangle 4"/>
          <p:cNvSpPr/>
          <p:nvPr/>
        </p:nvSpPr>
        <p:spPr>
          <a:xfrm>
            <a:off x="609600" y="1556792"/>
            <a:ext cx="11031016"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Threading example</a:t>
            </a:r>
            <a:endParaRPr lang="en-GB" sz="1200" dirty="0">
              <a:solidFill>
                <a:srgbClr val="008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threading, time</a:t>
            </a:r>
          </a:p>
          <a:p>
            <a:r>
              <a:rPr lang="en-GB" sz="1200" dirty="0">
                <a:solidFill>
                  <a:srgbClr val="008000"/>
                </a:solidFill>
                <a:highlight>
                  <a:srgbClr val="FFFFFF"/>
                </a:highlight>
                <a:latin typeface="Courier New" panose="02070309020205020404" pitchFamily="49" charset="0"/>
              </a:rPr>
              <a:t># Define the function that will do the work</a:t>
            </a:r>
          </a:p>
          <a:p>
            <a:r>
              <a:rPr lang="en-GB" sz="1200" dirty="0">
                <a:solidFill>
                  <a:srgbClr val="008000"/>
                </a:solidFill>
                <a:highlight>
                  <a:srgbClr val="FFFFFF"/>
                </a:highlight>
                <a:latin typeface="Courier New" panose="02070309020205020404" pitchFamily="49" charset="0"/>
              </a:rPr>
              <a:t># We're passing in the flag so the calling code can listen to it</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sleeper(flag):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'Running'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'Sleeping'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Make the thread wait for 10 seconds</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( 10 )</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'Waking'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Signal calling code that we're done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flag.</a:t>
            </a:r>
            <a:r>
              <a:rPr lang="en-GB" sz="1200" b="1" dirty="0" err="1">
                <a:solidFill>
                  <a:srgbClr val="0000FF"/>
                </a:solidFill>
                <a:highlight>
                  <a:srgbClr val="FFFFFF"/>
                </a:highlight>
                <a:latin typeface="Courier New" panose="02070309020205020404" pitchFamily="49" charset="0"/>
              </a:rPr>
              <a:t>set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Create the Event object we're going to listen to</a:t>
            </a:r>
          </a:p>
          <a:p>
            <a:r>
              <a:rPr lang="en-GB" sz="1200" dirty="0">
                <a:solidFill>
                  <a:srgbClr val="000000"/>
                </a:solidFill>
                <a:highlight>
                  <a:srgbClr val="FFFFFF"/>
                </a:highlight>
                <a:latin typeface="Courier New" panose="02070309020205020404" pitchFamily="49" charset="0"/>
              </a:rPr>
              <a:t>event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threading.Event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Create the thread, specifying the function we defined as the target and providing a</a:t>
            </a:r>
          </a:p>
          <a:p>
            <a:r>
              <a:rPr lang="en-GB" sz="1200" dirty="0">
                <a:solidFill>
                  <a:srgbClr val="008000"/>
                </a:solidFill>
                <a:highlight>
                  <a:srgbClr val="FFFFFF"/>
                </a:highlight>
                <a:latin typeface="Courier New" panose="02070309020205020404" pitchFamily="49" charset="0"/>
              </a:rPr>
              <a:t># tuple for the arguments. Note the trailing comma in the tuple</a:t>
            </a:r>
          </a:p>
          <a:p>
            <a:r>
              <a:rPr lang="en-GB" sz="1200" dirty="0">
                <a:solidFill>
                  <a:srgbClr val="000000"/>
                </a:solidFill>
                <a:highlight>
                  <a:srgbClr val="FFFFFF"/>
                </a:highlight>
                <a:latin typeface="Courier New" panose="02070309020205020404" pitchFamily="49" charset="0"/>
              </a:rPr>
              <a:t>thread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(group=None, target=sleeper, name=None,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=(event,))</a:t>
            </a:r>
          </a:p>
          <a:p>
            <a:r>
              <a:rPr lang="en-GB" sz="1200" dirty="0" err="1">
                <a:solidFill>
                  <a:srgbClr val="000000"/>
                </a:solidFill>
                <a:highlight>
                  <a:srgbClr val="FFFFFF"/>
                </a:highlight>
                <a:latin typeface="Courier New" panose="02070309020205020404" pitchFamily="49" charset="0"/>
              </a:rPr>
              <a:t>thread.</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8000"/>
                </a:solidFill>
                <a:highlight>
                  <a:srgbClr val="FFFFFF"/>
                </a:highlight>
                <a:latin typeface="Courier New" panose="02070309020205020404" pitchFamily="49" charset="0"/>
              </a:rPr>
              <a:t># Wait for the flag to get set before continuing with the program</a:t>
            </a:r>
          </a:p>
          <a:p>
            <a:r>
              <a:rPr lang="en-GB" sz="1200" dirty="0" err="1">
                <a:solidFill>
                  <a:srgbClr val="000000"/>
                </a:solidFill>
                <a:highlight>
                  <a:srgbClr val="FFFFFF"/>
                </a:highlight>
                <a:latin typeface="Courier New" panose="02070309020205020404" pitchFamily="49" charset="0"/>
              </a:rPr>
              <a:t>event.</a:t>
            </a:r>
            <a:r>
              <a:rPr lang="en-GB" sz="1200" b="1" dirty="0" err="1">
                <a:solidFill>
                  <a:srgbClr val="0000FF"/>
                </a:solidFill>
                <a:highlight>
                  <a:srgbClr val="FFFFFF"/>
                </a:highlight>
                <a:latin typeface="Courier New" panose="02070309020205020404" pitchFamily="49" charset="0"/>
              </a:rPr>
              <a:t>wait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'Stopping'</a:t>
            </a:r>
            <a:r>
              <a:rPr lang="en-GB" sz="1200" dirty="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Define a function that takes an interval in seconds and a name</a:t>
            </a:r>
          </a:p>
          <a:p>
            <a:pPr lvl="2"/>
            <a:r>
              <a:rPr lang="en-US" dirty="0" smtClean="0"/>
              <a:t>The function should print the name and the current time after </a:t>
            </a:r>
            <a:r>
              <a:rPr lang="en-US" i="1" dirty="0" smtClean="0"/>
              <a:t>interval</a:t>
            </a:r>
            <a:r>
              <a:rPr lang="en-US" dirty="0" smtClean="0"/>
              <a:t> seconds have elapsed</a:t>
            </a:r>
          </a:p>
          <a:p>
            <a:pPr lvl="2"/>
            <a:r>
              <a:rPr lang="en-US" dirty="0" smtClean="0"/>
              <a:t>The function should repeat this 5 times</a:t>
            </a:r>
          </a:p>
          <a:p>
            <a:pPr lvl="1"/>
            <a:r>
              <a:rPr lang="en-US" dirty="0" smtClean="0"/>
              <a:t>Create a thread using the function you defined</a:t>
            </a:r>
          </a:p>
          <a:p>
            <a:r>
              <a:rPr lang="en-US" dirty="0" smtClean="0"/>
              <a:t>As a bonus:</a:t>
            </a:r>
          </a:p>
          <a:p>
            <a:pPr lvl="1"/>
            <a:r>
              <a:rPr lang="en-US" dirty="0" smtClean="0"/>
              <a:t>Create two thread objects using the function defined previously</a:t>
            </a:r>
          </a:p>
          <a:p>
            <a:pPr lvl="2"/>
            <a:r>
              <a:rPr lang="en-US" dirty="0" smtClean="0"/>
              <a:t>Thread 1 should have a delay of 2 seconds</a:t>
            </a:r>
          </a:p>
          <a:p>
            <a:pPr lvl="2"/>
            <a:r>
              <a:rPr lang="en-US" dirty="0" smtClean="0"/>
              <a:t>Thread 2 should have a delay of 4 seconds</a:t>
            </a:r>
          </a:p>
          <a:p>
            <a:pPr lvl="1"/>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Threading</a:t>
            </a:r>
            <a:endParaRPr lang="en-US" dirty="0"/>
          </a:p>
        </p:txBody>
      </p:sp>
      <p:sp>
        <p:nvSpPr>
          <p:cNvPr id="5" name="Rectangle 4"/>
          <p:cNvSpPr/>
          <p:nvPr/>
        </p:nvSpPr>
        <p:spPr>
          <a:xfrm>
            <a:off x="609600" y="1556792"/>
            <a:ext cx="11031016"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smtClean="0">
                <a:solidFill>
                  <a:srgbClr val="0000FF"/>
                </a:solidFill>
                <a:highlight>
                  <a:srgbClr val="FFFFFF"/>
                </a:highlight>
                <a:latin typeface="Courier New" panose="02070309020205020404" pitchFamily="49" charset="0"/>
              </a:rPr>
              <a:t>import</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threading, thread, time</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Define the function that will do the thread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(name, interval)</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while </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5</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sleep</a:t>
            </a:r>
            <a:r>
              <a:rPr lang="en-GB" sz="1200" dirty="0">
                <a:solidFill>
                  <a:srgbClr val="000000"/>
                </a:solidFill>
                <a:highlight>
                  <a:srgbClr val="FFFFFF"/>
                </a:highlight>
                <a:latin typeface="Courier New" panose="02070309020205020404" pitchFamily="49" charset="0"/>
              </a:rPr>
              <a:t>(interval)</a:t>
            </a:r>
          </a:p>
          <a:p>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 name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 count :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str</a:t>
            </a:r>
            <a:r>
              <a:rPr lang="en-GB" sz="1200" dirty="0">
                <a:solidFill>
                  <a:srgbClr val="000000"/>
                </a:solidFill>
                <a:highlight>
                  <a:srgbClr val="FFFFFF"/>
                </a:highlight>
                <a:latin typeface="Courier New" panose="02070309020205020404" pitchFamily="49" charset="0"/>
              </a:rPr>
              <a:t>(count)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time.</a:t>
            </a:r>
            <a:r>
              <a:rPr lang="en-GB" sz="1200" b="1" dirty="0" err="1">
                <a:solidFill>
                  <a:srgbClr val="0000FF"/>
                </a:solidFill>
                <a:highlight>
                  <a:srgbClr val="FFFFFF"/>
                </a:highlight>
                <a:latin typeface="Courier New" panose="02070309020205020404" pitchFamily="49" charset="0"/>
              </a:rPr>
              <a:t>ctime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'\n' </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try</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 Create the threads and hold a reference to them</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'Thread-1'</a:t>
            </a:r>
            <a:r>
              <a:rPr lang="en-GB" sz="1200" dirty="0">
                <a:solidFill>
                  <a:srgbClr val="000000"/>
                </a:solidFill>
                <a:highlight>
                  <a:srgbClr val="FFFFFF"/>
                </a:highlight>
                <a:latin typeface="Courier New" panose="02070309020205020404" pitchFamily="49" charset="0"/>
              </a:rPr>
              <a:t>, 2,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threading.Thread</a:t>
            </a:r>
            <a:r>
              <a:rPr lang="en-GB" sz="1200" dirty="0">
                <a:solidFill>
                  <a:srgbClr val="000000"/>
                </a:solidFill>
                <a:highlight>
                  <a:srgbClr val="FFFFFF"/>
                </a:highlight>
                <a:latin typeface="Courier New" panose="02070309020205020404" pitchFamily="49" charset="0"/>
              </a:rPr>
              <a:t>(target=</a:t>
            </a:r>
            <a:r>
              <a:rPr lang="en-GB" sz="1200" dirty="0" err="1">
                <a:solidFill>
                  <a:srgbClr val="000000"/>
                </a:solidFill>
                <a:highlight>
                  <a:srgbClr val="FFFFFF"/>
                </a:highlight>
                <a:latin typeface="Courier New" panose="02070309020205020404" pitchFamily="49" charset="0"/>
              </a:rPr>
              <a:t>threadMain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args</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'Thread-2'</a:t>
            </a:r>
            <a:r>
              <a:rPr lang="en-GB" sz="1200" dirty="0">
                <a:solidFill>
                  <a:srgbClr val="000000"/>
                </a:solidFill>
                <a:highlight>
                  <a:srgbClr val="FFFFFF"/>
                </a:highlight>
                <a:latin typeface="Courier New" panose="02070309020205020404" pitchFamily="49" charset="0"/>
              </a:rPr>
              <a:t>, 4, )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start</a:t>
            </a:r>
            <a:r>
              <a:rPr lang="en-GB" sz="1200" dirty="0">
                <a:solidFill>
                  <a:srgbClr val="000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except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'Error starting thread'</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Loop until both threads have finished, i.e. return False for </a:t>
            </a:r>
            <a:r>
              <a:rPr lang="en-GB" sz="1200" dirty="0" err="1">
                <a:solidFill>
                  <a:srgbClr val="008000"/>
                </a:solidFill>
                <a:highlight>
                  <a:srgbClr val="FFFFFF"/>
                </a:highlight>
                <a:latin typeface="Courier New" panose="02070309020205020404" pitchFamily="49" charset="0"/>
              </a:rPr>
              <a:t>isAlive</a:t>
            </a:r>
            <a:r>
              <a:rPr lang="en-GB" sz="1200" dirty="0">
                <a:solidFill>
                  <a:srgbClr val="008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while</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threadOne.</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or</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threadTwo.</a:t>
            </a:r>
            <a:r>
              <a:rPr lang="en-GB" sz="1200" b="1" dirty="0" err="1">
                <a:solidFill>
                  <a:srgbClr val="0000FF"/>
                </a:solidFill>
                <a:highlight>
                  <a:srgbClr val="FFFFFF"/>
                </a:highlight>
                <a:latin typeface="Courier New" panose="02070309020205020404" pitchFamily="49" charset="0"/>
              </a:rPr>
              <a:t>isAlive</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pass</a:t>
            </a:r>
          </a:p>
          <a:p>
            <a:r>
              <a:rPr lang="en-GB" sz="1200" b="1" dirty="0" smtClean="0">
                <a:solidFill>
                  <a:srgbClr val="0000FF"/>
                </a:solidFill>
                <a:highlight>
                  <a:srgbClr val="FFFFFF"/>
                </a:highlight>
                <a:latin typeface="Courier New" panose="02070309020205020404" pitchFamily="49" charset="0"/>
              </a:rPr>
              <a:t>exit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Cryptography</a:t>
            </a:r>
            <a:endParaRPr lang="en-US" dirty="0"/>
          </a:p>
        </p:txBody>
      </p:sp>
    </p:spTree>
    <p:extLst>
      <p:ext uri="{BB962C8B-B14F-4D97-AF65-F5344CB8AC3E}">
        <p14:creationId xmlns:p14="http://schemas.microsoft.com/office/powerpoint/2010/main" val="34415646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r>
              <a:rPr lang="en-US" dirty="0" smtClean="0"/>
              <a:t>Crypto in Python</a:t>
            </a:r>
          </a:p>
          <a:p>
            <a:pPr lvl="1"/>
            <a:r>
              <a:rPr lang="en-US" i="1" dirty="0" err="1" smtClean="0"/>
              <a:t>hashlib</a:t>
            </a:r>
            <a:r>
              <a:rPr lang="en-US" i="1" dirty="0" smtClean="0"/>
              <a:t> </a:t>
            </a:r>
            <a:r>
              <a:rPr lang="en-US" dirty="0" smtClean="0"/>
              <a:t>for hashing alone</a:t>
            </a:r>
          </a:p>
          <a:p>
            <a:pPr lvl="1"/>
            <a:r>
              <a:rPr lang="en-US" dirty="0" err="1" smtClean="0"/>
              <a:t>PyCrypto</a:t>
            </a:r>
            <a:r>
              <a:rPr lang="en-US" dirty="0" smtClean="0"/>
              <a:t> for encryption and hashing</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Depending upon the encryption algorithm chosen, you will need to provide</a:t>
            </a:r>
          </a:p>
          <a:p>
            <a:pPr lvl="1"/>
            <a:r>
              <a:rPr lang="en-US" dirty="0" smtClean="0"/>
              <a:t>An encryption key, which may need to satisfy minimum length requirements</a:t>
            </a:r>
          </a:p>
          <a:p>
            <a:pPr lvl="1"/>
            <a:r>
              <a:rPr lang="en-US" dirty="0" smtClean="0"/>
              <a:t>A plaintext message, which may also need to satisfy minimum length requirements</a:t>
            </a:r>
          </a:p>
          <a:p>
            <a:pPr lvl="1"/>
            <a:endParaRPr lang="en-US" dirty="0" smtClean="0"/>
          </a:p>
          <a:p>
            <a:pPr lvl="1"/>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Cryptography: Example</a:t>
            </a:r>
            <a:endParaRPr lang="en-US" dirty="0"/>
          </a:p>
        </p:txBody>
      </p:sp>
      <p:sp>
        <p:nvSpPr>
          <p:cNvPr id="5" name="Rectangle 4"/>
          <p:cNvSpPr/>
          <p:nvPr/>
        </p:nvSpPr>
        <p:spPr>
          <a:xfrm>
            <a:off x="615692" y="2492896"/>
            <a:ext cx="11031016"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a:solidFill>
                  <a:srgbClr val="0000FF"/>
                </a:solidFill>
                <a:highlight>
                  <a:srgbClr val="FFFFFF"/>
                </a:highlight>
                <a:latin typeface="Courier New" panose="02070309020205020404" pitchFamily="49" charset="0"/>
              </a:rPr>
              <a:t>from</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Crypto.Cipher</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import</a:t>
            </a:r>
            <a:r>
              <a:rPr lang="en-GB" sz="1200" dirty="0">
                <a:solidFill>
                  <a:srgbClr val="000000"/>
                </a:solidFill>
                <a:highlight>
                  <a:srgbClr val="FFFFFF"/>
                </a:highlight>
                <a:latin typeface="Courier New" panose="02070309020205020404" pitchFamily="49" charset="0"/>
              </a:rPr>
              <a:t> DES</a:t>
            </a:r>
          </a:p>
          <a:p>
            <a:r>
              <a:rPr lang="en-GB" sz="1200" dirty="0">
                <a:solidFill>
                  <a:srgbClr val="000000"/>
                </a:solidFill>
                <a:highlight>
                  <a:srgbClr val="FFFFFF"/>
                </a:highlight>
                <a:latin typeface="Courier New" panose="02070309020205020404" pitchFamily="49" charset="0"/>
              </a:rPr>
              <a:t>key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'12345678'</a:t>
            </a:r>
          </a:p>
          <a:p>
            <a:r>
              <a:rPr lang="en-GB" sz="1200" dirty="0">
                <a:solidFill>
                  <a:srgbClr val="000000"/>
                </a:solidFill>
                <a:highlight>
                  <a:srgbClr val="FFFFFF"/>
                </a:highlight>
                <a:latin typeface="Courier New" panose="02070309020205020404" pitchFamily="49" charset="0"/>
              </a:rPr>
              <a:t>message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'message1'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des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new</a:t>
            </a:r>
            <a:r>
              <a:rPr lang="en-GB" sz="1200" dirty="0">
                <a:solidFill>
                  <a:srgbClr val="000000"/>
                </a:solidFill>
                <a:highlight>
                  <a:srgbClr val="FFFFFF"/>
                </a:highlight>
                <a:latin typeface="Courier New" panose="02070309020205020404" pitchFamily="49" charset="0"/>
              </a:rPr>
              <a:t>(key, DES.MODE_ECB)</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"Encrypting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message)</a:t>
            </a:r>
          </a:p>
          <a:p>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encrypt</a:t>
            </a:r>
            <a:r>
              <a:rPr lang="en-GB" sz="1200" dirty="0">
                <a:solidFill>
                  <a:srgbClr val="000000"/>
                </a:solidFill>
                <a:highlight>
                  <a:srgbClr val="FFFFFF"/>
                </a:highlight>
                <a:latin typeface="Courier New" panose="02070309020205020404" pitchFamily="49" charset="0"/>
              </a:rPr>
              <a:t>(message)</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a:t>
            </a:r>
            <a:r>
              <a:rPr lang="en-GB" sz="1200" dirty="0" err="1" smtClean="0">
                <a:solidFill>
                  <a:srgbClr val="000000"/>
                </a:solidFill>
                <a:highlight>
                  <a:srgbClr val="FFFFFF"/>
                </a:highlight>
                <a:latin typeface="Courier New" panose="02070309020205020404" pitchFamily="49" charset="0"/>
              </a:rPr>
              <a:t>ciphertext</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smtClean="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"Decrypting"</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plaintext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des.</a:t>
            </a:r>
            <a:r>
              <a:rPr lang="en-GB" sz="1200" b="1" dirty="0" err="1">
                <a:solidFill>
                  <a:srgbClr val="0000FF"/>
                </a:solidFill>
                <a:highlight>
                  <a:srgbClr val="FFFFFF"/>
                </a:highlight>
                <a:latin typeface="Courier New" panose="02070309020205020404" pitchFamily="49" charset="0"/>
              </a:rPr>
              <a:t>decrypt</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ciphertext</a:t>
            </a:r>
            <a:r>
              <a:rPr lang="en-GB" sz="1200" dirty="0">
                <a:solidFill>
                  <a:srgbClr val="000000"/>
                </a:solidFill>
                <a:highlight>
                  <a:srgbClr val="FFFFFF"/>
                </a:highlight>
                <a:latin typeface="Courier New" panose="02070309020205020404" pitchFamily="49" charset="0"/>
              </a:rPr>
              <a:t>)</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(plaintext)</a:t>
            </a:r>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lvl="1"/>
            <a:r>
              <a:rPr lang="en-US" dirty="0" smtClean="0"/>
              <a:t>Write a program to</a:t>
            </a:r>
          </a:p>
          <a:p>
            <a:pPr lvl="2"/>
            <a:r>
              <a:rPr lang="en-US" dirty="0" smtClean="0"/>
              <a:t>Allow the user to input a message</a:t>
            </a:r>
          </a:p>
          <a:p>
            <a:pPr lvl="2"/>
            <a:r>
              <a:rPr lang="en-US" dirty="0" smtClean="0"/>
              <a:t>Encrypt the message using an algorithm and key of your choice</a:t>
            </a:r>
          </a:p>
          <a:p>
            <a:pPr lvl="2"/>
            <a:r>
              <a:rPr lang="en-US" dirty="0" smtClean="0"/>
              <a:t>Output the encrypted message to the console</a:t>
            </a:r>
          </a:p>
          <a:p>
            <a:pPr lvl="1"/>
            <a:r>
              <a:rPr lang="en-US" dirty="0" smtClean="0"/>
              <a:t>Optionally, modify the program to</a:t>
            </a:r>
          </a:p>
          <a:p>
            <a:pPr lvl="3"/>
            <a:r>
              <a:rPr lang="en-US" dirty="0"/>
              <a:t>Allow the user to input an encryption </a:t>
            </a:r>
            <a:r>
              <a:rPr lang="en-US" dirty="0" smtClean="0"/>
              <a:t>key</a:t>
            </a:r>
          </a:p>
          <a:p>
            <a:pPr lvl="3"/>
            <a:r>
              <a:rPr lang="en-US" dirty="0" smtClean="0"/>
              <a:t>Allow the user to input an encrypted message and decryption key</a:t>
            </a:r>
          </a:p>
          <a:p>
            <a:pPr lvl="3"/>
            <a:r>
              <a:rPr lang="en-US" dirty="0" smtClean="0"/>
              <a:t>Decrypt the message</a:t>
            </a:r>
          </a:p>
          <a:p>
            <a:pPr lvl="3"/>
            <a:r>
              <a:rPr lang="en-US" dirty="0" smtClean="0"/>
              <a:t>Output the decrypted message to the console</a:t>
            </a:r>
          </a:p>
          <a:p>
            <a:pPr lvl="3"/>
            <a:r>
              <a:rPr lang="en-US" dirty="0" smtClean="0"/>
              <a:t>Reminder: Encrypted messages can include extended characters. How might those be input?</a:t>
            </a:r>
          </a:p>
          <a:p>
            <a:pPr marL="0" indent="0">
              <a:buNone/>
            </a:pPr>
            <a:endParaRPr lang="en-US" dirty="0" smtClean="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For a basic solution, see Exercises/Cryptography Solution.py</a:t>
            </a:r>
          </a:p>
          <a:p>
            <a:pPr lvl="1"/>
            <a:r>
              <a:rPr lang="en-US" dirty="0" smtClean="0"/>
              <a:t>For a more advanced solution, </a:t>
            </a:r>
            <a:r>
              <a:rPr lang="en-US" dirty="0"/>
              <a:t>see </a:t>
            </a:r>
            <a:r>
              <a:rPr lang="en-US" dirty="0" smtClean="0"/>
              <a:t>Exercises/Cryptography Solution 2.py</a:t>
            </a:r>
            <a:endParaRPr lang="en-US" dirty="0"/>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Databases</a:t>
            </a:r>
            <a:endParaRPr lang="en-US" dirty="0"/>
          </a:p>
        </p:txBody>
      </p:sp>
    </p:spTree>
    <p:extLst>
      <p:ext uri="{BB962C8B-B14F-4D97-AF65-F5344CB8AC3E}">
        <p14:creationId xmlns:p14="http://schemas.microsoft.com/office/powerpoint/2010/main" val="552745337"/>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 database is a way of storing complex data</a:t>
            </a:r>
          </a:p>
          <a:p>
            <a:r>
              <a:rPr lang="en-US" dirty="0" smtClean="0"/>
              <a:t>Data is organized into “tables”</a:t>
            </a:r>
          </a:p>
          <a:p>
            <a:r>
              <a:rPr lang="en-US" dirty="0" smtClean="0"/>
              <a:t>Tables are comprised of “rows” and “columns”</a:t>
            </a:r>
          </a:p>
          <a:p>
            <a:r>
              <a:rPr lang="en-US" dirty="0" smtClean="0"/>
              <a:t>A single item of data is called a “cell” or “field”</a:t>
            </a:r>
          </a:p>
          <a:p>
            <a:r>
              <a:rPr lang="en-US" dirty="0" smtClean="0"/>
              <a:t>Does this sound familiar?</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328841111"/>
              </p:ext>
            </p:extLst>
          </p:nvPr>
        </p:nvGraphicFramePr>
        <p:xfrm>
          <a:off x="695400" y="1700808"/>
          <a:ext cx="10657183" cy="2225040"/>
        </p:xfrm>
        <a:graphic>
          <a:graphicData uri="http://schemas.openxmlformats.org/drawingml/2006/table">
            <a:tbl>
              <a:tblPr firstRow="1" bandRow="1">
                <a:tableStyleId>{5C22544A-7EE6-4342-B048-85BDC9FD1C3A}</a:tableStyleId>
              </a:tblPr>
              <a:tblGrid>
                <a:gridCol w="1635059"/>
                <a:gridCol w="2367453"/>
                <a:gridCol w="2265213"/>
                <a:gridCol w="2194729"/>
                <a:gridCol w="2194729"/>
              </a:tblGrid>
              <a:tr h="370840">
                <a:tc>
                  <a:txBody>
                    <a:bodyPr/>
                    <a:lstStyle/>
                    <a:p>
                      <a:r>
                        <a:rPr lang="en-GB" dirty="0" smtClean="0"/>
                        <a:t>Make</a:t>
                      </a:r>
                      <a:endParaRPr lang="en-US" dirty="0"/>
                    </a:p>
                  </a:txBody>
                  <a:tcPr/>
                </a:tc>
                <a:tc>
                  <a:txBody>
                    <a:bodyPr/>
                    <a:lstStyle/>
                    <a:p>
                      <a:r>
                        <a:rPr lang="en-GB" dirty="0" smtClean="0"/>
                        <a:t>Model</a:t>
                      </a:r>
                      <a:endParaRPr lang="en-US" dirty="0"/>
                    </a:p>
                  </a:txBody>
                  <a:tcPr/>
                </a:tc>
                <a:tc>
                  <a:txBody>
                    <a:bodyPr/>
                    <a:lstStyle/>
                    <a:p>
                      <a:r>
                        <a:rPr lang="en-US" dirty="0" smtClean="0"/>
                        <a:t>Year</a:t>
                      </a:r>
                      <a:endParaRPr lang="en-US" dirty="0"/>
                    </a:p>
                  </a:txBody>
                  <a:tcPr/>
                </a:tc>
                <a:tc>
                  <a:txBody>
                    <a:bodyPr/>
                    <a:lstStyle/>
                    <a:p>
                      <a:r>
                        <a:rPr lang="en-US" dirty="0" err="1" smtClean="0"/>
                        <a:t>Colour</a:t>
                      </a:r>
                      <a:endParaRPr lang="en-US" dirty="0"/>
                    </a:p>
                  </a:txBody>
                  <a:tcPr/>
                </a:tc>
                <a:tc>
                  <a:txBody>
                    <a:bodyPr/>
                    <a:lstStyle/>
                    <a:p>
                      <a:r>
                        <a:rPr lang="en-US" dirty="0" smtClean="0"/>
                        <a:t>Registration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BMW</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2015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Blue</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ABC 123</a:t>
                      </a:r>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Audi</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2016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White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XYZ 789</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Jaguar</a:t>
                      </a:r>
                    </a:p>
                  </a:txBody>
                  <a:tcPr/>
                </a:tc>
                <a:tc>
                  <a:txBody>
                    <a:bodyPr/>
                    <a:lstStyle/>
                    <a:p>
                      <a:r>
                        <a:rPr lang="en-US" dirty="0" smtClean="0"/>
                        <a:t>F-Type</a:t>
                      </a:r>
                      <a:endParaRPr lang="en-US" dirty="0"/>
                    </a:p>
                  </a:txBody>
                  <a:tcPr/>
                </a:tc>
                <a:tc>
                  <a:txBody>
                    <a:bodyPr/>
                    <a:lstStyle/>
                    <a:p>
                      <a:pPr marL="0" indent="0">
                        <a:buFont typeface="Arial" panose="020B0604020202020204" pitchFamily="34" charset="0"/>
                        <a:buNone/>
                      </a:pPr>
                      <a:r>
                        <a:rPr lang="en-US" dirty="0" smtClean="0"/>
                        <a:t>2014</a:t>
                      </a:r>
                      <a:endParaRPr lang="en-US" dirty="0"/>
                    </a:p>
                  </a:txBody>
                  <a:tcPr/>
                </a:tc>
                <a:tc>
                  <a:txBody>
                    <a:bodyPr/>
                    <a:lstStyle/>
                    <a:p>
                      <a:pPr marL="0" indent="0">
                        <a:buFont typeface="Arial" panose="020B0604020202020204" pitchFamily="34" charset="0"/>
                        <a:buNone/>
                      </a:pPr>
                      <a:r>
                        <a:rPr lang="en-US" dirty="0" smtClean="0"/>
                        <a:t>Red</a:t>
                      </a:r>
                      <a:endParaRPr lang="en-US" dirty="0"/>
                    </a:p>
                  </a:txBody>
                  <a:tcPr/>
                </a:tc>
                <a:tc>
                  <a:txBody>
                    <a:bodyPr/>
                    <a:lstStyle/>
                    <a:p>
                      <a:pPr marL="0" indent="0">
                        <a:buFont typeface="Arial" panose="020B0604020202020204" pitchFamily="34" charset="0"/>
                        <a:buNone/>
                      </a:pPr>
                      <a:r>
                        <a:rPr lang="en-US" dirty="0" smtClean="0"/>
                        <a:t>LMN 456</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DeLorean</a:t>
                      </a:r>
                      <a:endParaRPr lang="en-US" dirty="0" smtClean="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DMC-12</a:t>
                      </a:r>
                      <a:endParaRPr lang="en-US" dirty="0"/>
                    </a:p>
                  </a:txBody>
                  <a:tcPr/>
                </a:tc>
                <a:tc>
                  <a:txBody>
                    <a:bodyPr/>
                    <a:lstStyle/>
                    <a:p>
                      <a:pPr marL="0" indent="0">
                        <a:buFont typeface="Arial" panose="020B0604020202020204" pitchFamily="34" charset="0"/>
                        <a:buNone/>
                      </a:pPr>
                      <a:r>
                        <a:rPr lang="en-US" dirty="0" smtClean="0"/>
                        <a:t>1982</a:t>
                      </a:r>
                      <a:endParaRPr lang="en-US" dirty="0"/>
                    </a:p>
                  </a:txBody>
                  <a:tcPr/>
                </a:tc>
                <a:tc>
                  <a:txBody>
                    <a:bodyPr/>
                    <a:lstStyle/>
                    <a:p>
                      <a:pPr marL="0" indent="0">
                        <a:buFont typeface="Arial" panose="020B0604020202020204" pitchFamily="34" charset="0"/>
                        <a:buNone/>
                      </a:pPr>
                      <a:r>
                        <a:rPr lang="en-US" dirty="0" smtClean="0"/>
                        <a:t>Grey</a:t>
                      </a:r>
                      <a:endParaRPr lang="en-US" dirty="0"/>
                    </a:p>
                  </a:txBody>
                  <a:tcPr/>
                </a:tc>
                <a:tc>
                  <a:txBody>
                    <a:bodyPr/>
                    <a:lstStyle/>
                    <a:p>
                      <a:pPr marL="0" indent="0">
                        <a:buFont typeface="Arial" panose="020B0604020202020204" pitchFamily="34" charset="0"/>
                        <a:buNone/>
                      </a:pPr>
                      <a:r>
                        <a:rPr lang="en-US" dirty="0" smtClean="0"/>
                        <a:t>OUTATIME</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Chevrolet</a:t>
                      </a:r>
                    </a:p>
                  </a:txBody>
                  <a:tcPr/>
                </a:tc>
                <a:tc>
                  <a:txBody>
                    <a:bodyPr/>
                    <a:lstStyle/>
                    <a:p>
                      <a:r>
                        <a:rPr lang="en-US" dirty="0" smtClean="0"/>
                        <a:t>Impala</a:t>
                      </a:r>
                      <a:endParaRPr lang="en-US" dirty="0"/>
                    </a:p>
                  </a:txBody>
                  <a:tcPr/>
                </a:tc>
                <a:tc>
                  <a:txBody>
                    <a:bodyPr/>
                    <a:lstStyle/>
                    <a:p>
                      <a:pPr marL="0" indent="0">
                        <a:buFont typeface="Arial" panose="020B0604020202020204" pitchFamily="34" charset="0"/>
                        <a:buNone/>
                      </a:pPr>
                      <a:r>
                        <a:rPr lang="en-US" dirty="0" smtClean="0"/>
                        <a:t>1967</a:t>
                      </a:r>
                      <a:endParaRPr lang="en-US" dirty="0"/>
                    </a:p>
                  </a:txBody>
                  <a:tcPr/>
                </a:tc>
                <a:tc>
                  <a:txBody>
                    <a:bodyPr/>
                    <a:lstStyle/>
                    <a:p>
                      <a:pPr marL="0" indent="0">
                        <a:buFont typeface="Arial" panose="020B0604020202020204" pitchFamily="34" charset="0"/>
                        <a:buNone/>
                      </a:pPr>
                      <a:r>
                        <a:rPr lang="en-US" dirty="0" smtClean="0"/>
                        <a:t>Black</a:t>
                      </a:r>
                      <a:endParaRPr lang="en-US" dirty="0"/>
                    </a:p>
                  </a:txBody>
                  <a:tcPr/>
                </a:tc>
                <a:tc>
                  <a:txBody>
                    <a:bodyPr/>
                    <a:lstStyle/>
                    <a:p>
                      <a:pPr marL="0" indent="0">
                        <a:buFont typeface="Arial" panose="020B0604020202020204" pitchFamily="34" charset="0"/>
                        <a:buNone/>
                      </a:pPr>
                      <a:r>
                        <a:rPr lang="en-GB" sz="1800" b="0" i="0" kern="1200" dirty="0" smtClean="0">
                          <a:solidFill>
                            <a:schemeClr val="dk1"/>
                          </a:solidFill>
                          <a:effectLst/>
                          <a:latin typeface="+mn-lt"/>
                          <a:ea typeface="+mn-ea"/>
                          <a:cs typeface="+mn-cs"/>
                        </a:rPr>
                        <a:t>KYZ 2Y5</a:t>
                      </a:r>
                      <a:endParaRPr lang="en-US" dirty="0"/>
                    </a:p>
                  </a:txBody>
                  <a:tcPr/>
                </a:tc>
              </a:tr>
            </a:tbl>
          </a:graphicData>
        </a:graphic>
      </p:graphicFrame>
      <p:sp>
        <p:nvSpPr>
          <p:cNvPr id="6" name="TextBox 5"/>
          <p:cNvSpPr txBox="1"/>
          <p:nvPr/>
        </p:nvSpPr>
        <p:spPr>
          <a:xfrm>
            <a:off x="610529" y="3933056"/>
            <a:ext cx="10657184" cy="369332"/>
          </a:xfrm>
          <a:prstGeom prst="rect">
            <a:avLst/>
          </a:prstGeom>
          <a:noFill/>
        </p:spPr>
        <p:txBody>
          <a:bodyPr wrap="square" rtlCol="0">
            <a:spAutoFit/>
          </a:bodyPr>
          <a:lstStyle/>
          <a:p>
            <a:r>
              <a:rPr lang="en-GB" dirty="0" smtClean="0"/>
              <a:t>A database table representing cars</a:t>
            </a:r>
            <a:endParaRPr lang="en-GB" dirty="0"/>
          </a:p>
        </p:txBody>
      </p:sp>
      <p:sp>
        <p:nvSpPr>
          <p:cNvPr id="7" name="Content Placeholder 3"/>
          <p:cNvSpPr>
            <a:spLocks noGrp="1"/>
          </p:cNvSpPr>
          <p:nvPr>
            <p:ph idx="1"/>
          </p:nvPr>
        </p:nvSpPr>
        <p:spPr>
          <a:xfrm>
            <a:off x="723743" y="4509120"/>
            <a:ext cx="10574965" cy="1040979"/>
          </a:xfrm>
        </p:spPr>
        <p:txBody>
          <a:bodyPr>
            <a:normAutofit fontScale="92500" lnSpcReduction="10000"/>
          </a:bodyPr>
          <a:lstStyle/>
          <a:p>
            <a:r>
              <a:rPr lang="en-US" dirty="0" smtClean="0"/>
              <a:t>Registration is a </a:t>
            </a:r>
            <a:r>
              <a:rPr lang="en-US" i="1" dirty="0" smtClean="0"/>
              <a:t>key</a:t>
            </a:r>
          </a:p>
          <a:p>
            <a:r>
              <a:rPr lang="en-US" dirty="0" smtClean="0"/>
              <a:t>A key is a way to </a:t>
            </a:r>
            <a:r>
              <a:rPr lang="en-US" i="1" dirty="0" smtClean="0"/>
              <a:t>uniquely identify</a:t>
            </a:r>
            <a:r>
              <a:rPr lang="en-US" dirty="0" smtClean="0"/>
              <a:t> a row or record</a:t>
            </a:r>
          </a:p>
          <a:p>
            <a:pPr marL="0" indent="0">
              <a:buNone/>
            </a:pPr>
            <a:endParaRPr lang="en-US" dirty="0"/>
          </a:p>
        </p:txBody>
      </p:sp>
    </p:spTree>
    <p:extLst>
      <p:ext uri="{BB962C8B-B14F-4D97-AF65-F5344CB8AC3E}">
        <p14:creationId xmlns:p14="http://schemas.microsoft.com/office/powerpoint/2010/main" val="357426918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Developers 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451391824"/>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92500" lnSpcReduction="2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 store</a:t>
            </a:r>
          </a:p>
          <a:p>
            <a:pPr lvl="2"/>
            <a:r>
              <a:rPr lang="en-US" dirty="0" smtClean="0"/>
              <a:t>Key-value</a:t>
            </a:r>
          </a:p>
          <a:p>
            <a:pPr lvl="2"/>
            <a:r>
              <a:rPr lang="en-US" dirty="0" smtClean="0"/>
              <a:t>Document</a:t>
            </a:r>
          </a:p>
          <a:p>
            <a:pPr lvl="2"/>
            <a:r>
              <a:rPr lang="en-US" dirty="0" smtClean="0"/>
              <a:t>Graph</a:t>
            </a:r>
          </a:p>
          <a:p>
            <a:pPr lvl="1"/>
            <a:r>
              <a:rPr lang="en-US" dirty="0" smtClean="0"/>
              <a:t>Consistency is sacrificed for availability and speed</a:t>
            </a:r>
          </a:p>
          <a:p>
            <a:pPr lvl="1"/>
            <a:r>
              <a:rPr lang="en-US" dirty="0" smtClean="0"/>
              <a:t>Scales well “horizontally”</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libraries such as Hibernate abstract design away from developers</a:t>
            </a:r>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a:t>
            </a:r>
            <a:endParaRPr lang="en-US" dirty="0"/>
          </a:p>
        </p:txBody>
      </p:sp>
      <p:grpSp>
        <p:nvGrpSpPr>
          <p:cNvPr id="14" name="Group 13"/>
          <p:cNvGrpSpPr/>
          <p:nvPr/>
        </p:nvGrpSpPr>
        <p:grpSpPr>
          <a:xfrm>
            <a:off x="609600" y="1440525"/>
            <a:ext cx="11031015" cy="1144895"/>
            <a:chOff x="609600" y="1440525"/>
            <a:chExt cx="11031015" cy="1144895"/>
          </a:xfrm>
        </p:grpSpPr>
        <p:graphicFrame>
          <p:nvGraphicFramePr>
            <p:cNvPr id="5" name="Content Placeholder 4"/>
            <p:cNvGraphicFramePr>
              <a:graphicFrameLocks/>
            </p:cNvGraphicFramePr>
            <p:nvPr>
              <p:extLst>
                <p:ext uri="{D42A27DB-BD31-4B8C-83A1-F6EECF244321}">
                  <p14:modId xmlns:p14="http://schemas.microsoft.com/office/powerpoint/2010/main" val="1243221713"/>
                </p:ext>
              </p:extLst>
            </p:nvPr>
          </p:nvGraphicFramePr>
          <p:xfrm>
            <a:off x="609600" y="1440525"/>
            <a:ext cx="11031015" cy="741680"/>
          </p:xfrm>
          <a:graphic>
            <a:graphicData uri="http://schemas.openxmlformats.org/drawingml/2006/table">
              <a:tbl>
                <a:tblPr firstRow="1" bandRow="1">
                  <a:tableStyleId>{5C22544A-7EE6-4342-B048-85BDC9FD1C3A}</a:tableStyleId>
                </a:tblPr>
                <a:tblGrid>
                  <a:gridCol w="1453952"/>
                  <a:gridCol w="2049141"/>
                  <a:gridCol w="2683220"/>
                  <a:gridCol w="1490678"/>
                  <a:gridCol w="3354024"/>
                </a:tblGrid>
                <a:tr h="370840">
                  <a:tc>
                    <a:txBody>
                      <a:bodyPr/>
                      <a:lstStyle/>
                      <a:p>
                        <a:r>
                          <a:rPr lang="en-GB" dirty="0" err="1" smtClean="0"/>
                          <a:t>user_id</a:t>
                        </a:r>
                        <a:endParaRPr lang="en-US" dirty="0"/>
                      </a:p>
                    </a:txBody>
                    <a:tcPr/>
                  </a:tc>
                  <a:tc>
                    <a:txBody>
                      <a:bodyPr/>
                      <a:lstStyle/>
                      <a:p>
                        <a:r>
                          <a:rPr lang="en-GB" dirty="0" err="1" smtClean="0"/>
                          <a:t>first_name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last_name</a:t>
                        </a:r>
                        <a:endParaRPr lang="en-US" dirty="0" smtClean="0"/>
                      </a:p>
                    </a:txBody>
                    <a:tcPr/>
                  </a:tc>
                  <a:tc>
                    <a:txBody>
                      <a:bodyPr/>
                      <a:lstStyle/>
                      <a:p>
                        <a:r>
                          <a:rPr lang="en-US" dirty="0" smtClean="0"/>
                          <a:t>login</a:t>
                        </a:r>
                        <a:endParaRPr lang="en-US" dirty="0"/>
                      </a:p>
                    </a:txBody>
                    <a:tcPr/>
                  </a:tc>
                  <a:tc>
                    <a:txBody>
                      <a:bodyPr/>
                      <a:lstStyle/>
                      <a:p>
                        <a:r>
                          <a:rPr lang="en-US" dirty="0" smtClean="0"/>
                          <a:t>password</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Paul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Fox</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err="1" smtClean="0"/>
                          <a:t>pfox</a:t>
                        </a:r>
                        <a:endParaRPr lang="en-US" baseline="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t>
                        </a:r>
                        <a:r>
                          <a:rPr lang="en-US" baseline="0" dirty="0" err="1" smtClean="0"/>
                          <a:t>wbG</a:t>
                        </a:r>
                        <a:r>
                          <a:rPr lang="en-US" baseline="0" dirty="0" smtClean="0"/>
                          <a:t>����W'ZR</a:t>
                        </a:r>
                      </a:p>
                    </a:txBody>
                    <a:tcPr/>
                  </a:tc>
                </a:tr>
              </a:tbl>
            </a:graphicData>
          </a:graphic>
        </p:graphicFrame>
        <p:sp>
          <p:nvSpPr>
            <p:cNvPr id="9" name="TextBox 8"/>
            <p:cNvSpPr txBox="1"/>
            <p:nvPr/>
          </p:nvSpPr>
          <p:spPr>
            <a:xfrm>
              <a:off x="609600" y="2216088"/>
              <a:ext cx="2311980" cy="369332"/>
            </a:xfrm>
            <a:prstGeom prst="rect">
              <a:avLst/>
            </a:prstGeom>
            <a:noFill/>
          </p:spPr>
          <p:txBody>
            <a:bodyPr wrap="none" rtlCol="0">
              <a:spAutoFit/>
            </a:bodyPr>
            <a:lstStyle/>
            <a:p>
              <a:r>
                <a:rPr lang="en-GB" dirty="0" smtClean="0"/>
                <a:t>Example User Table</a:t>
              </a:r>
              <a:endParaRPr lang="en-GB" dirty="0"/>
            </a:p>
          </p:txBody>
        </p:sp>
      </p:grpSp>
      <p:grpSp>
        <p:nvGrpSpPr>
          <p:cNvPr id="13" name="Group 12"/>
          <p:cNvGrpSpPr/>
          <p:nvPr/>
        </p:nvGrpSpPr>
        <p:grpSpPr>
          <a:xfrm>
            <a:off x="609600" y="2658978"/>
            <a:ext cx="9884186" cy="1834995"/>
            <a:chOff x="609600" y="2658978"/>
            <a:chExt cx="9884186" cy="1834995"/>
          </a:xfrm>
        </p:grpSpPr>
        <p:graphicFrame>
          <p:nvGraphicFramePr>
            <p:cNvPr id="7" name="Content Placeholder 4"/>
            <p:cNvGraphicFramePr>
              <a:graphicFrameLocks/>
            </p:cNvGraphicFramePr>
            <p:nvPr>
              <p:extLst>
                <p:ext uri="{D42A27DB-BD31-4B8C-83A1-F6EECF244321}">
                  <p14:modId xmlns:p14="http://schemas.microsoft.com/office/powerpoint/2010/main" val="2229526958"/>
                </p:ext>
              </p:extLst>
            </p:nvPr>
          </p:nvGraphicFramePr>
          <p:xfrm>
            <a:off x="609600" y="2658978"/>
            <a:ext cx="9884186" cy="1478280"/>
          </p:xfrm>
          <a:graphic>
            <a:graphicData uri="http://schemas.openxmlformats.org/drawingml/2006/table">
              <a:tbl>
                <a:tblPr firstRow="1" bandRow="1">
                  <a:tableStyleId>{5C22544A-7EE6-4342-B048-85BDC9FD1C3A}</a:tableStyleId>
                </a:tblPr>
                <a:tblGrid>
                  <a:gridCol w="1909757"/>
                  <a:gridCol w="2765196"/>
                  <a:gridCol w="2645779"/>
                  <a:gridCol w="2563454"/>
                </a:tblGrid>
                <a:tr h="365760">
                  <a:tc>
                    <a:txBody>
                      <a:bodyPr/>
                      <a:lstStyle/>
                      <a:p>
                        <a:r>
                          <a:rPr lang="en-GB" dirty="0" err="1" smtClean="0"/>
                          <a:t>product_id</a:t>
                        </a:r>
                        <a:endParaRPr lang="en-US" dirty="0"/>
                      </a:p>
                    </a:txBody>
                    <a:tcPr/>
                  </a:tc>
                  <a:tc>
                    <a:txBody>
                      <a:bodyPr/>
                      <a:lstStyle/>
                      <a:p>
                        <a:r>
                          <a:rPr lang="en-GB" dirty="0" smtClean="0"/>
                          <a:t>name</a:t>
                        </a:r>
                      </a:p>
                    </a:txBody>
                    <a:tcPr/>
                  </a:tc>
                  <a:tc>
                    <a:txBody>
                      <a:bodyPr/>
                      <a:lstStyle/>
                      <a:p>
                        <a:r>
                          <a:rPr lang="en-US" dirty="0" smtClean="0"/>
                          <a:t>code</a:t>
                        </a:r>
                        <a:endParaRPr lang="en-US" dirty="0"/>
                      </a:p>
                    </a:txBody>
                    <a:tcPr/>
                  </a:tc>
                  <a:tc>
                    <a:txBody>
                      <a:bodyPr/>
                      <a:lstStyle/>
                      <a:p>
                        <a:r>
                          <a:rPr lang="en-US" dirty="0" smtClean="0"/>
                          <a:t>cost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1</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Dell</a:t>
                        </a:r>
                        <a:r>
                          <a:rPr lang="en-US" baseline="0" dirty="0" smtClean="0"/>
                          <a:t> 102-key keyboard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DK-102-A</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£10.99</a:t>
                        </a:r>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2</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err="1" smtClean="0"/>
                          <a:t>Razr</a:t>
                        </a:r>
                        <a:r>
                          <a:rPr lang="en-US" dirty="0" smtClean="0"/>
                          <a:t> </a:t>
                        </a:r>
                        <a:r>
                          <a:rPr lang="en-US" dirty="0" err="1" smtClean="0"/>
                          <a:t>Steelseries</a:t>
                        </a:r>
                        <a:r>
                          <a:rPr lang="en-US" dirty="0" smtClean="0"/>
                          <a:t> Mouse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RZ-SS-M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£39.99</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3</a:t>
                        </a:r>
                      </a:p>
                    </a:txBody>
                    <a:tcPr/>
                  </a:tc>
                  <a:tc>
                    <a:txBody>
                      <a:bodyPr/>
                      <a:lstStyle/>
                      <a:p>
                        <a:r>
                          <a:rPr lang="en-US" dirty="0" smtClean="0"/>
                          <a:t>Belkin Screen Wipes </a:t>
                        </a:r>
                        <a:r>
                          <a:rPr lang="en-US" dirty="0" err="1" smtClean="0"/>
                          <a:t>Pkt</a:t>
                        </a:r>
                        <a:endParaRPr lang="en-US" dirty="0"/>
                      </a:p>
                    </a:txBody>
                    <a:tcPr/>
                  </a:tc>
                  <a:tc>
                    <a:txBody>
                      <a:bodyPr/>
                      <a:lstStyle/>
                      <a:p>
                        <a:pPr marL="0" indent="0">
                          <a:buFont typeface="Arial" panose="020B0604020202020204" pitchFamily="34" charset="0"/>
                          <a:buNone/>
                        </a:pPr>
                        <a:r>
                          <a:rPr lang="en-US" dirty="0" smtClean="0"/>
                          <a:t>BK-SW-SML</a:t>
                        </a:r>
                        <a:endParaRPr lang="en-US" dirty="0"/>
                      </a:p>
                    </a:txBody>
                    <a:tcPr/>
                  </a:tc>
                  <a:tc>
                    <a:txBody>
                      <a:bodyPr/>
                      <a:lstStyle/>
                      <a:p>
                        <a:pPr marL="0" indent="0">
                          <a:buFont typeface="Arial" panose="020B0604020202020204" pitchFamily="34" charset="0"/>
                          <a:buNone/>
                        </a:pPr>
                        <a:r>
                          <a:rPr lang="en-US" dirty="0" smtClean="0"/>
                          <a:t>£2.99</a:t>
                        </a:r>
                        <a:endParaRPr lang="en-US" dirty="0"/>
                      </a:p>
                    </a:txBody>
                    <a:tcPr/>
                  </a:tc>
                </a:tr>
              </a:tbl>
            </a:graphicData>
          </a:graphic>
        </p:graphicFrame>
        <p:sp>
          <p:nvSpPr>
            <p:cNvPr id="10" name="TextBox 9"/>
            <p:cNvSpPr txBox="1"/>
            <p:nvPr/>
          </p:nvSpPr>
          <p:spPr>
            <a:xfrm>
              <a:off x="609600" y="4124641"/>
              <a:ext cx="2743572" cy="369332"/>
            </a:xfrm>
            <a:prstGeom prst="rect">
              <a:avLst/>
            </a:prstGeom>
            <a:noFill/>
          </p:spPr>
          <p:txBody>
            <a:bodyPr wrap="none" rtlCol="0">
              <a:spAutoFit/>
            </a:bodyPr>
            <a:lstStyle/>
            <a:p>
              <a:r>
                <a:rPr lang="en-GB" dirty="0" smtClean="0"/>
                <a:t>Example Products Table</a:t>
              </a:r>
              <a:endParaRPr lang="en-GB" dirty="0"/>
            </a:p>
          </p:txBody>
        </p:sp>
      </p:grpSp>
      <p:grpSp>
        <p:nvGrpSpPr>
          <p:cNvPr id="12" name="Group 11"/>
          <p:cNvGrpSpPr/>
          <p:nvPr/>
        </p:nvGrpSpPr>
        <p:grpSpPr>
          <a:xfrm>
            <a:off x="609600" y="4502358"/>
            <a:ext cx="5414392" cy="1816254"/>
            <a:chOff x="609600" y="4502358"/>
            <a:chExt cx="5414392" cy="1816254"/>
          </a:xfrm>
        </p:grpSpPr>
        <p:graphicFrame>
          <p:nvGraphicFramePr>
            <p:cNvPr id="8" name="Content Placeholder 4"/>
            <p:cNvGraphicFramePr>
              <a:graphicFrameLocks/>
            </p:cNvGraphicFramePr>
            <p:nvPr>
              <p:extLst>
                <p:ext uri="{D42A27DB-BD31-4B8C-83A1-F6EECF244321}">
                  <p14:modId xmlns:p14="http://schemas.microsoft.com/office/powerpoint/2010/main" val="2867427339"/>
                </p:ext>
              </p:extLst>
            </p:nvPr>
          </p:nvGraphicFramePr>
          <p:xfrm>
            <a:off x="609600" y="4502358"/>
            <a:ext cx="5414392" cy="1478280"/>
          </p:xfrm>
          <a:graphic>
            <a:graphicData uri="http://schemas.openxmlformats.org/drawingml/2006/table">
              <a:tbl>
                <a:tblPr firstRow="1" bandRow="1">
                  <a:tableStyleId>{5C22544A-7EE6-4342-B048-85BDC9FD1C3A}</a:tableStyleId>
                </a:tblPr>
                <a:tblGrid>
                  <a:gridCol w="1389780"/>
                  <a:gridCol w="2012306"/>
                  <a:gridCol w="2012306"/>
                </a:tblGrid>
                <a:tr h="0">
                  <a:tc>
                    <a:txBody>
                      <a:bodyPr/>
                      <a:lstStyle/>
                      <a:p>
                        <a:r>
                          <a:rPr lang="en-GB" dirty="0" err="1" smtClean="0"/>
                          <a:t>user_id</a:t>
                        </a:r>
                        <a:endParaRPr lang="en-US" dirty="0"/>
                      </a:p>
                    </a:txBody>
                    <a:tcPr/>
                  </a:tc>
                  <a:tc>
                    <a:txBody>
                      <a:bodyPr/>
                      <a:lstStyle/>
                      <a:p>
                        <a:r>
                          <a:rPr lang="en-GB" dirty="0" err="1" smtClean="0"/>
                          <a:t>product_id</a:t>
                        </a:r>
                        <a:endParaRPr lang="en-GB" dirty="0" smtClean="0"/>
                      </a:p>
                    </a:txBody>
                    <a:tcPr/>
                  </a:tc>
                  <a:tc>
                    <a:txBody>
                      <a:bodyPr/>
                      <a:lstStyle/>
                      <a:p>
                        <a:r>
                          <a:rPr lang="en-GB" dirty="0" smtClean="0"/>
                          <a:t>count</a:t>
                        </a:r>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2</a:t>
                        </a:r>
                        <a:endParaRPr lang="en-US" dirty="0"/>
                      </a:p>
                    </a:txBody>
                    <a:tcPr/>
                  </a:tc>
                  <a:tc>
                    <a:txBody>
                      <a:bodyPr/>
                      <a:lstStyle/>
                      <a:p>
                        <a:r>
                          <a:rPr lang="en-US" dirty="0" smtClean="0"/>
                          <a:t>1</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100</a:t>
                        </a:r>
                      </a:p>
                    </a:txBody>
                    <a:tcPr/>
                  </a:tc>
                  <a:tc>
                    <a:txBody>
                      <a:bodyPr/>
                      <a:lstStyle/>
                      <a:p>
                        <a:r>
                          <a:rPr lang="en-US" dirty="0" smtClean="0"/>
                          <a:t>3</a:t>
                        </a:r>
                        <a:endParaRPr lang="en-US" dirty="0"/>
                      </a:p>
                    </a:txBody>
                    <a:tcPr/>
                  </a:tc>
                  <a:tc>
                    <a:txBody>
                      <a:bodyPr/>
                      <a:lstStyle/>
                      <a:p>
                        <a:r>
                          <a:rPr lang="en-US" dirty="0" smtClean="0"/>
                          <a:t>5</a:t>
                        </a:r>
                        <a:endParaRPr lang="en-US" dirty="0"/>
                      </a:p>
                    </a:txBody>
                    <a:tcPr/>
                  </a:tc>
                </a:tr>
              </a:tbl>
            </a:graphicData>
          </a:graphic>
        </p:graphicFrame>
        <p:sp>
          <p:nvSpPr>
            <p:cNvPr id="11" name="TextBox 10"/>
            <p:cNvSpPr txBox="1"/>
            <p:nvPr/>
          </p:nvSpPr>
          <p:spPr>
            <a:xfrm>
              <a:off x="609600" y="5949280"/>
              <a:ext cx="3365408" cy="369332"/>
            </a:xfrm>
            <a:prstGeom prst="rect">
              <a:avLst/>
            </a:prstGeom>
            <a:noFill/>
          </p:spPr>
          <p:txBody>
            <a:bodyPr wrap="none" rtlCol="0">
              <a:spAutoFit/>
            </a:bodyPr>
            <a:lstStyle/>
            <a:p>
              <a:r>
                <a:rPr lang="en-GB" dirty="0" smtClean="0"/>
                <a:t>Example Shopping Cart Table</a:t>
              </a:r>
              <a:endParaRPr lang="en-GB" dirty="0"/>
            </a:p>
          </p:txBody>
        </p:sp>
      </p:grpSp>
    </p:spTree>
    <p:extLst>
      <p:ext uri="{BB962C8B-B14F-4D97-AF65-F5344CB8AC3E}">
        <p14:creationId xmlns:p14="http://schemas.microsoft.com/office/powerpoint/2010/main" val="300820749"/>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623392" y="1556792"/>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use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609600" y="1628800"/>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611278" y="144413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609600" y="1484784"/>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609600" y="1477268"/>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From the </a:t>
            </a:r>
            <a:r>
              <a:rPr lang="en-US" dirty="0" err="1" smtClean="0"/>
              <a:t>mySql</a:t>
            </a:r>
            <a:r>
              <a:rPr lang="en-US" dirty="0" smtClean="0"/>
              <a:t> prompt</a:t>
            </a:r>
          </a:p>
          <a:p>
            <a:pPr lvl="1"/>
            <a:r>
              <a:rPr lang="en-US" dirty="0" smtClean="0"/>
              <a:t>In the “</a:t>
            </a:r>
            <a:r>
              <a:rPr lang="en-US" dirty="0" err="1" smtClean="0"/>
              <a:t>my_db</a:t>
            </a:r>
            <a:r>
              <a:rPr lang="en-US" dirty="0" smtClean="0"/>
              <a:t>” database, create a table called “cars” with the following fields :</a:t>
            </a:r>
          </a:p>
          <a:p>
            <a:pPr lvl="2"/>
            <a:r>
              <a:rPr lang="en-US" dirty="0" smtClean="0"/>
              <a:t>Make (String)</a:t>
            </a:r>
          </a:p>
          <a:p>
            <a:pPr lvl="2"/>
            <a:r>
              <a:rPr lang="en-US" dirty="0" smtClean="0"/>
              <a:t>Model (String)</a:t>
            </a:r>
          </a:p>
          <a:p>
            <a:pPr lvl="2"/>
            <a:r>
              <a:rPr lang="en-US" dirty="0"/>
              <a:t>Y</a:t>
            </a:r>
            <a:r>
              <a:rPr lang="en-US" dirty="0" smtClean="0"/>
              <a:t>ear (Integer)</a:t>
            </a:r>
          </a:p>
          <a:p>
            <a:pPr lvl="2"/>
            <a:r>
              <a:rPr lang="en-US" dirty="0" smtClean="0"/>
              <a:t>Engine size (Integer)</a:t>
            </a:r>
          </a:p>
          <a:p>
            <a:pPr lvl="1"/>
            <a:r>
              <a:rPr lang="en-US" dirty="0" smtClean="0"/>
              <a:t>Insert records for the following vehicles into the database:</a:t>
            </a:r>
          </a:p>
          <a:p>
            <a:pPr lvl="2"/>
            <a:r>
              <a:rPr lang="en-US" dirty="0" smtClean="0"/>
              <a:t>2003 Vauxhall Astra 1599cc</a:t>
            </a:r>
          </a:p>
          <a:p>
            <a:pPr lvl="2"/>
            <a:r>
              <a:rPr lang="en-US" dirty="0" smtClean="0"/>
              <a:t>2007 Audi A3 1999cc</a:t>
            </a:r>
          </a:p>
          <a:p>
            <a:pPr lvl="2"/>
            <a:r>
              <a:rPr lang="en-US" dirty="0" smtClean="0"/>
              <a:t>2006 VW Transporter 1999cc</a:t>
            </a:r>
          </a:p>
          <a:p>
            <a:pPr lvl="2"/>
            <a:r>
              <a:rPr lang="en-US" dirty="0" smtClean="0"/>
              <a:t>1985 Ford Escort 1599cc</a:t>
            </a:r>
          </a:p>
          <a:p>
            <a:pPr lvl="2"/>
            <a:r>
              <a:rPr lang="en-US" dirty="0" smtClean="0"/>
              <a:t>2015 Audi R8 5199cc</a:t>
            </a:r>
          </a:p>
          <a:p>
            <a:pPr lvl="1"/>
            <a:r>
              <a:rPr lang="en-US" dirty="0" smtClean="0"/>
              <a:t>Write a query to select all vehicles with made by Audi</a:t>
            </a:r>
          </a:p>
          <a:p>
            <a:pPr lvl="1"/>
            <a:r>
              <a:rPr lang="en-US" dirty="0"/>
              <a:t>Write a query to select all vehicles with </a:t>
            </a:r>
            <a:r>
              <a:rPr lang="en-US" dirty="0" smtClean="0"/>
              <a:t>an engine size of 1599cc</a:t>
            </a:r>
          </a:p>
          <a:p>
            <a:pPr lvl="1"/>
            <a:r>
              <a:rPr lang="en-US" dirty="0" smtClean="0"/>
              <a:t>Write a query to delete all vehicles made before 2007</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Databases</a:t>
            </a:r>
            <a:endParaRPr lang="en-US" dirty="0"/>
          </a:p>
        </p:txBody>
      </p:sp>
      <p:sp>
        <p:nvSpPr>
          <p:cNvPr id="5" name="Rectangle 4"/>
          <p:cNvSpPr/>
          <p:nvPr/>
        </p:nvSpPr>
        <p:spPr>
          <a:xfrm>
            <a:off x="606614" y="1916832"/>
            <a:ext cx="11031016" cy="360098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Create the table</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create </a:t>
            </a:r>
            <a:r>
              <a:rPr lang="en-GB" sz="1200" dirty="0" smtClean="0">
                <a:solidFill>
                  <a:srgbClr val="000000"/>
                </a:solidFill>
                <a:highlight>
                  <a:srgbClr val="FFFFFF"/>
                </a:highlight>
                <a:latin typeface="Courier New" panose="02070309020205020404" pitchFamily="49" charset="0"/>
              </a:rPr>
              <a:t>table cars( make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(64), model </a:t>
            </a:r>
            <a:r>
              <a:rPr lang="en-GB" sz="1200" dirty="0" err="1" smtClean="0">
                <a:solidFill>
                  <a:srgbClr val="000000"/>
                </a:solidFill>
                <a:highlight>
                  <a:srgbClr val="FFFFFF"/>
                </a:highlight>
                <a:latin typeface="Courier New" panose="02070309020205020404" pitchFamily="49" charset="0"/>
              </a:rPr>
              <a:t>varchar</a:t>
            </a:r>
            <a:r>
              <a:rPr lang="en-GB" sz="1200" dirty="0" smtClean="0">
                <a:solidFill>
                  <a:srgbClr val="000000"/>
                </a:solidFill>
                <a:highlight>
                  <a:srgbClr val="FFFFFF"/>
                </a:highlight>
                <a:latin typeface="Courier New" panose="02070309020205020404" pitchFamily="49" charset="0"/>
              </a:rPr>
              <a:t>(256), year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int</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Insert rows</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insert into cars ( make, model, year,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values (‘Vauxhall’, ‘Astra’, 2003, 1599);</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(‘Audi’, </a:t>
            </a:r>
            <a:r>
              <a:rPr lang="en-GB" sz="1200" dirty="0">
                <a:solidFill>
                  <a:srgbClr val="000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A3’, 2007, 1999);</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Multi-row insert syntax</a:t>
            </a:r>
          </a:p>
          <a:p>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cars ( make, model, year, </a:t>
            </a:r>
            <a:r>
              <a:rPr lang="en-GB" sz="1200" dirty="0" err="1">
                <a:solidFill>
                  <a:srgbClr val="000000"/>
                </a:solidFill>
                <a:highlight>
                  <a:srgbClr val="FFFFFF"/>
                </a:highlight>
                <a:latin typeface="Courier New" panose="02070309020205020404" pitchFamily="49" charset="0"/>
              </a:rPr>
              <a:t>engine_size</a:t>
            </a:r>
            <a:r>
              <a:rPr lang="en-GB" sz="1200" dirty="0">
                <a:solidFill>
                  <a:srgbClr val="000000"/>
                </a:solidFill>
                <a:highlight>
                  <a:srgbClr val="FFFFFF"/>
                </a:highlight>
                <a:latin typeface="Courier New" panose="02070309020205020404" pitchFamily="49" charset="0"/>
              </a:rPr>
              <a:t>) values </a:t>
            </a:r>
            <a:r>
              <a:rPr lang="en-GB" sz="1200" dirty="0" smtClean="0">
                <a:solidFill>
                  <a:srgbClr val="000000"/>
                </a:solidFill>
                <a:highlight>
                  <a:srgbClr val="FFFFFF"/>
                </a:highlight>
                <a:latin typeface="Courier New" panose="02070309020205020404" pitchFamily="49" charset="0"/>
              </a:rPr>
              <a:t>(‘VW’, ‘Transporter’, 2006, 1999),</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(‘Ford’, ‘Escort’, 1985, 1599), (‘Audi’, ‘R8’, 2015, 5199);</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 Queries</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make = ‘Audi’;</a:t>
            </a:r>
          </a:p>
          <a:p>
            <a:endParaRPr lang="en-GB" sz="1200" dirty="0" smtClean="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where </a:t>
            </a:r>
            <a:r>
              <a:rPr lang="en-GB" sz="1200" dirty="0" err="1" smtClean="0">
                <a:solidFill>
                  <a:srgbClr val="000000"/>
                </a:solidFill>
                <a:highlight>
                  <a:srgbClr val="FFFFFF"/>
                </a:highlight>
                <a:latin typeface="Courier New" panose="02070309020205020404" pitchFamily="49" charset="0"/>
              </a:rPr>
              <a:t>engine_size</a:t>
            </a:r>
            <a:r>
              <a:rPr lang="en-GB" sz="1200" dirty="0" smtClean="0">
                <a:solidFill>
                  <a:srgbClr val="000000"/>
                </a:solidFill>
                <a:highlight>
                  <a:srgbClr val="FFFFFF"/>
                </a:highlight>
                <a:latin typeface="Courier New" panose="02070309020205020404" pitchFamily="49" charset="0"/>
              </a:rPr>
              <a:t> = 1599;</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delete from cars where year &lt; 2007;</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9662864" cy="1143000"/>
          </a:xfrm>
        </p:spPr>
        <p:txBody>
          <a:bodyPr>
            <a:normAutofit/>
          </a:bodyPr>
          <a:lstStyle/>
          <a:p>
            <a:r>
              <a:rPr lang="en-US" dirty="0" smtClean="0"/>
              <a:t>Introduction to the Stack and the Heap</a:t>
            </a:r>
            <a:endParaRPr lang="en-US" dirty="0"/>
          </a:p>
        </p:txBody>
      </p:sp>
    </p:spTree>
    <p:extLst>
      <p:ext uri="{BB962C8B-B14F-4D97-AF65-F5344CB8AC3E}">
        <p14:creationId xmlns:p14="http://schemas.microsoft.com/office/powerpoint/2010/main" val="233889050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Managed 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Arrow Connector 12"/>
          <p:cNvCxnSpPr/>
          <p:nvPr/>
        </p:nvCxnSpPr>
        <p:spPr>
          <a:xfrm>
            <a:off x="335360" y="3356992"/>
            <a:ext cx="11161240" cy="0"/>
          </a:xfrm>
          <a:prstGeom prst="straightConnector1">
            <a:avLst/>
          </a:prstGeom>
          <a:ln w="730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t>Stack and Heap</a:t>
            </a:r>
            <a:endParaRPr lang="en-US" dirty="0"/>
          </a:p>
        </p:txBody>
      </p:sp>
      <p:sp>
        <p:nvSpPr>
          <p:cNvPr id="5" name="Rectangle 4"/>
          <p:cNvSpPr/>
          <p:nvPr/>
        </p:nvSpPr>
        <p:spPr>
          <a:xfrm>
            <a:off x="9480376"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counter=1</a:t>
            </a:r>
            <a:endParaRPr lang="en-GB" dirty="0"/>
          </a:p>
        </p:txBody>
      </p:sp>
      <p:sp>
        <p:nvSpPr>
          <p:cNvPr id="6" name="TextBox 5"/>
          <p:cNvSpPr txBox="1"/>
          <p:nvPr/>
        </p:nvSpPr>
        <p:spPr>
          <a:xfrm>
            <a:off x="2334225" y="1700808"/>
            <a:ext cx="7627153" cy="584775"/>
          </a:xfrm>
          <a:prstGeom prst="rect">
            <a:avLst/>
          </a:prstGeom>
          <a:noFill/>
        </p:spPr>
        <p:txBody>
          <a:bodyPr wrap="none" rtlCol="0">
            <a:spAutoFit/>
          </a:bodyPr>
          <a:lstStyle/>
          <a:p>
            <a:r>
              <a:rPr lang="en-GB" sz="3200" dirty="0" smtClean="0">
                <a:latin typeface="Calibri Light" panose="020F0302020204030204" pitchFamily="34" charset="0"/>
              </a:rPr>
              <a:t>The Stack is a Last-In, First-Out data structure</a:t>
            </a:r>
            <a:endParaRPr lang="en-GB" sz="3200" dirty="0">
              <a:latin typeface="Calibri Light" panose="020F0302020204030204" pitchFamily="34" charset="0"/>
            </a:endParaRPr>
          </a:p>
        </p:txBody>
      </p:sp>
      <p:sp>
        <p:nvSpPr>
          <p:cNvPr id="7" name="Rectangle 6"/>
          <p:cNvSpPr/>
          <p:nvPr/>
        </p:nvSpPr>
        <p:spPr>
          <a:xfrm>
            <a:off x="7392144"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name=‘bob’</a:t>
            </a:r>
            <a:endParaRPr lang="en-GB" dirty="0"/>
          </a:p>
        </p:txBody>
      </p:sp>
      <p:sp>
        <p:nvSpPr>
          <p:cNvPr id="8" name="Rectangle 7"/>
          <p:cNvSpPr/>
          <p:nvPr/>
        </p:nvSpPr>
        <p:spPr>
          <a:xfrm>
            <a:off x="5341223" y="299695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index=6</a:t>
            </a:r>
            <a:endParaRPr lang="en-GB" dirty="0"/>
          </a:p>
        </p:txBody>
      </p:sp>
      <p:sp>
        <p:nvSpPr>
          <p:cNvPr id="9" name="Rectangle 8"/>
          <p:cNvSpPr/>
          <p:nvPr/>
        </p:nvSpPr>
        <p:spPr>
          <a:xfrm>
            <a:off x="3261557" y="2998995"/>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[ 1, 2, 3, 6 ]</a:t>
            </a:r>
            <a:endParaRPr lang="en-GB" dirty="0"/>
          </a:p>
        </p:txBody>
      </p:sp>
      <p:sp>
        <p:nvSpPr>
          <p:cNvPr id="10" name="Rectangle 9"/>
          <p:cNvSpPr/>
          <p:nvPr/>
        </p:nvSpPr>
        <p:spPr>
          <a:xfrm>
            <a:off x="839416" y="2998995"/>
            <a:ext cx="1846077"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bill@msn.com</a:t>
            </a:r>
            <a:endParaRPr lang="en-GB" dirty="0"/>
          </a:p>
        </p:txBody>
      </p:sp>
    </p:spTree>
    <p:extLst>
      <p:ext uri="{BB962C8B-B14F-4D97-AF65-F5344CB8AC3E}">
        <p14:creationId xmlns:p14="http://schemas.microsoft.com/office/powerpoint/2010/main" val="87605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10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1000" fill="hold"/>
                                        <p:tgtEl>
                                          <p:spTgt spid="7"/>
                                        </p:tgtEl>
                                        <p:attrNameLst>
                                          <p:attrName>ppt_x</p:attrName>
                                        </p:attrNameLst>
                                      </p:cBhvr>
                                      <p:tavLst>
                                        <p:tav tm="0">
                                          <p:val>
                                            <p:strVal val="0-#ppt_w/2"/>
                                          </p:val>
                                        </p:tav>
                                        <p:tav tm="100000">
                                          <p:val>
                                            <p:strVal val="#ppt_x"/>
                                          </p:val>
                                        </p:tav>
                                      </p:tavLst>
                                    </p:anim>
                                    <p:anim calcmode="lin" valueType="num">
                                      <p:cBhvr additive="base">
                                        <p:cTn id="13" dur="10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ID="2" presetClass="entr" presetSubtype="8" fill="hold" grpId="0" nodeType="afterEffect">
                                  <p:stCondLst>
                                    <p:cond delay="10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0-#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5000"/>
                            </p:stCondLst>
                            <p:childTnLst>
                              <p:par>
                                <p:cTn id="20" presetID="2" presetClass="entr" presetSubtype="8" fill="hold" grpId="0" nodeType="afterEffect">
                                  <p:stCondLst>
                                    <p:cond delay="100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1000" fill="hold"/>
                                        <p:tgtEl>
                                          <p:spTgt spid="9"/>
                                        </p:tgtEl>
                                        <p:attrNameLst>
                                          <p:attrName>ppt_x</p:attrName>
                                        </p:attrNameLst>
                                      </p:cBhvr>
                                      <p:tavLst>
                                        <p:tav tm="0">
                                          <p:val>
                                            <p:strVal val="0-#ppt_w/2"/>
                                          </p:val>
                                        </p:tav>
                                        <p:tav tm="100000">
                                          <p:val>
                                            <p:strVal val="#ppt_x"/>
                                          </p:val>
                                        </p:tav>
                                      </p:tavLst>
                                    </p:anim>
                                    <p:anim calcmode="lin" valueType="num">
                                      <p:cBhvr additive="base">
                                        <p:cTn id="23" dur="10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7000"/>
                            </p:stCondLst>
                            <p:childTnLst>
                              <p:par>
                                <p:cTn id="25" presetID="2" presetClass="entr" presetSubtype="8" fill="hold" grpId="0" nodeType="afterEffect">
                                  <p:stCondLst>
                                    <p:cond delay="10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1000" fill="hold"/>
                                        <p:tgtEl>
                                          <p:spTgt spid="10"/>
                                        </p:tgtEl>
                                        <p:attrNameLst>
                                          <p:attrName>ppt_x</p:attrName>
                                        </p:attrNameLst>
                                      </p:cBhvr>
                                      <p:tavLst>
                                        <p:tav tm="0">
                                          <p:val>
                                            <p:strVal val="0-#ppt_w/2"/>
                                          </p:val>
                                        </p:tav>
                                        <p:tav tm="100000">
                                          <p:val>
                                            <p:strVal val="#ppt_x"/>
                                          </p:val>
                                        </p:tav>
                                      </p:tavLst>
                                    </p:anim>
                                    <p:anim calcmode="lin" valueType="num">
                                      <p:cBhvr additive="base">
                                        <p:cTn id="2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8" fill="hold" grpId="1" nodeType="clickEffect">
                                  <p:stCondLst>
                                    <p:cond delay="0"/>
                                  </p:stCondLst>
                                  <p:childTnLst>
                                    <p:anim calcmode="lin" valueType="num">
                                      <p:cBhvr additive="base">
                                        <p:cTn id="32" dur="1000"/>
                                        <p:tgtEl>
                                          <p:spTgt spid="10"/>
                                        </p:tgtEl>
                                        <p:attrNameLst>
                                          <p:attrName>ppt_x</p:attrName>
                                        </p:attrNameLst>
                                      </p:cBhvr>
                                      <p:tavLst>
                                        <p:tav tm="0">
                                          <p:val>
                                            <p:strVal val="ppt_x"/>
                                          </p:val>
                                        </p:tav>
                                        <p:tav tm="100000">
                                          <p:val>
                                            <p:strVal val="0-ppt_w/2"/>
                                          </p:val>
                                        </p:tav>
                                      </p:tavLst>
                                    </p:anim>
                                    <p:anim calcmode="lin" valueType="num">
                                      <p:cBhvr additive="base">
                                        <p:cTn id="33" dur="1000"/>
                                        <p:tgtEl>
                                          <p:spTgt spid="10"/>
                                        </p:tgtEl>
                                        <p:attrNameLst>
                                          <p:attrName>ppt_y</p:attrName>
                                        </p:attrNameLst>
                                      </p:cBhvr>
                                      <p:tavLst>
                                        <p:tav tm="0">
                                          <p:val>
                                            <p:strVal val="ppt_y"/>
                                          </p:val>
                                        </p:tav>
                                        <p:tav tm="100000">
                                          <p:val>
                                            <p:strVal val="ppt_y"/>
                                          </p:val>
                                        </p:tav>
                                      </p:tavLst>
                                    </p:anim>
                                    <p:set>
                                      <p:cBhvr>
                                        <p:cTn id="34" dur="1" fill="hold">
                                          <p:stCondLst>
                                            <p:cond delay="999"/>
                                          </p:stCondLst>
                                        </p:cTn>
                                        <p:tgtEl>
                                          <p:spTgt spid="10"/>
                                        </p:tgtEl>
                                        <p:attrNameLst>
                                          <p:attrName>style.visibility</p:attrName>
                                        </p:attrNameLst>
                                      </p:cBhvr>
                                      <p:to>
                                        <p:strVal val="hidden"/>
                                      </p:to>
                                    </p:set>
                                  </p:childTnLst>
                                </p:cTn>
                              </p:par>
                            </p:childTnLst>
                          </p:cTn>
                        </p:par>
                        <p:par>
                          <p:cTn id="35" fill="hold">
                            <p:stCondLst>
                              <p:cond delay="1000"/>
                            </p:stCondLst>
                            <p:childTnLst>
                              <p:par>
                                <p:cTn id="36" presetID="2" presetClass="exit" presetSubtype="8" fill="hold" grpId="1" nodeType="afterEffect">
                                  <p:stCondLst>
                                    <p:cond delay="0"/>
                                  </p:stCondLst>
                                  <p:childTnLst>
                                    <p:anim calcmode="lin" valueType="num">
                                      <p:cBhvr additive="base">
                                        <p:cTn id="37" dur="1000"/>
                                        <p:tgtEl>
                                          <p:spTgt spid="9"/>
                                        </p:tgtEl>
                                        <p:attrNameLst>
                                          <p:attrName>ppt_x</p:attrName>
                                        </p:attrNameLst>
                                      </p:cBhvr>
                                      <p:tavLst>
                                        <p:tav tm="0">
                                          <p:val>
                                            <p:strVal val="ppt_x"/>
                                          </p:val>
                                        </p:tav>
                                        <p:tav tm="100000">
                                          <p:val>
                                            <p:strVal val="0-ppt_w/2"/>
                                          </p:val>
                                        </p:tav>
                                      </p:tavLst>
                                    </p:anim>
                                    <p:anim calcmode="lin" valueType="num">
                                      <p:cBhvr additive="base">
                                        <p:cTn id="38" dur="1000"/>
                                        <p:tgtEl>
                                          <p:spTgt spid="9"/>
                                        </p:tgtEl>
                                        <p:attrNameLst>
                                          <p:attrName>ppt_y</p:attrName>
                                        </p:attrNameLst>
                                      </p:cBhvr>
                                      <p:tavLst>
                                        <p:tav tm="0">
                                          <p:val>
                                            <p:strVal val="ppt_y"/>
                                          </p:val>
                                        </p:tav>
                                        <p:tav tm="100000">
                                          <p:val>
                                            <p:strVal val="ppt_y"/>
                                          </p:val>
                                        </p:tav>
                                      </p:tavLst>
                                    </p:anim>
                                    <p:set>
                                      <p:cBhvr>
                                        <p:cTn id="39" dur="1" fill="hold">
                                          <p:stCondLst>
                                            <p:cond delay="999"/>
                                          </p:stCondLst>
                                        </p:cTn>
                                        <p:tgtEl>
                                          <p:spTgt spid="9"/>
                                        </p:tgtEl>
                                        <p:attrNameLst>
                                          <p:attrName>style.visibility</p:attrName>
                                        </p:attrNameLst>
                                      </p:cBhvr>
                                      <p:to>
                                        <p:strVal val="hidden"/>
                                      </p:to>
                                    </p:set>
                                  </p:childTnLst>
                                </p:cTn>
                              </p:par>
                            </p:childTnLst>
                          </p:cTn>
                        </p:par>
                        <p:par>
                          <p:cTn id="40" fill="hold">
                            <p:stCondLst>
                              <p:cond delay="2000"/>
                            </p:stCondLst>
                            <p:childTnLst>
                              <p:par>
                                <p:cTn id="41" presetID="2" presetClass="exit" presetSubtype="8" fill="hold" grpId="1" nodeType="afterEffect">
                                  <p:stCondLst>
                                    <p:cond delay="0"/>
                                  </p:stCondLst>
                                  <p:childTnLst>
                                    <p:anim calcmode="lin" valueType="num">
                                      <p:cBhvr additive="base">
                                        <p:cTn id="42" dur="1000"/>
                                        <p:tgtEl>
                                          <p:spTgt spid="8"/>
                                        </p:tgtEl>
                                        <p:attrNameLst>
                                          <p:attrName>ppt_x</p:attrName>
                                        </p:attrNameLst>
                                      </p:cBhvr>
                                      <p:tavLst>
                                        <p:tav tm="0">
                                          <p:val>
                                            <p:strVal val="ppt_x"/>
                                          </p:val>
                                        </p:tav>
                                        <p:tav tm="100000">
                                          <p:val>
                                            <p:strVal val="0-ppt_w/2"/>
                                          </p:val>
                                        </p:tav>
                                      </p:tavLst>
                                    </p:anim>
                                    <p:anim calcmode="lin" valueType="num">
                                      <p:cBhvr additive="base">
                                        <p:cTn id="43" dur="1000"/>
                                        <p:tgtEl>
                                          <p:spTgt spid="8"/>
                                        </p:tgtEl>
                                        <p:attrNameLst>
                                          <p:attrName>ppt_y</p:attrName>
                                        </p:attrNameLst>
                                      </p:cBhvr>
                                      <p:tavLst>
                                        <p:tav tm="0">
                                          <p:val>
                                            <p:strVal val="ppt_y"/>
                                          </p:val>
                                        </p:tav>
                                        <p:tav tm="100000">
                                          <p:val>
                                            <p:strVal val="ppt_y"/>
                                          </p:val>
                                        </p:tav>
                                      </p:tavLst>
                                    </p:anim>
                                    <p:set>
                                      <p:cBhvr>
                                        <p:cTn id="44" dur="1" fill="hold">
                                          <p:stCondLst>
                                            <p:cond delay="999"/>
                                          </p:stCondLst>
                                        </p:cTn>
                                        <p:tgtEl>
                                          <p:spTgt spid="8"/>
                                        </p:tgtEl>
                                        <p:attrNameLst>
                                          <p:attrName>style.visibility</p:attrName>
                                        </p:attrNameLst>
                                      </p:cBhvr>
                                      <p:to>
                                        <p:strVal val="hidden"/>
                                      </p:to>
                                    </p:set>
                                  </p:childTnLst>
                                </p:cTn>
                              </p:par>
                            </p:childTnLst>
                          </p:cTn>
                        </p:par>
                        <p:par>
                          <p:cTn id="45" fill="hold">
                            <p:stCondLst>
                              <p:cond delay="3000"/>
                            </p:stCondLst>
                            <p:childTnLst>
                              <p:par>
                                <p:cTn id="46" presetID="2" presetClass="exit" presetSubtype="8" fill="hold" grpId="1" nodeType="afterEffect">
                                  <p:stCondLst>
                                    <p:cond delay="0"/>
                                  </p:stCondLst>
                                  <p:childTnLst>
                                    <p:anim calcmode="lin" valueType="num">
                                      <p:cBhvr additive="base">
                                        <p:cTn id="47" dur="1000"/>
                                        <p:tgtEl>
                                          <p:spTgt spid="7"/>
                                        </p:tgtEl>
                                        <p:attrNameLst>
                                          <p:attrName>ppt_x</p:attrName>
                                        </p:attrNameLst>
                                      </p:cBhvr>
                                      <p:tavLst>
                                        <p:tav tm="0">
                                          <p:val>
                                            <p:strVal val="ppt_x"/>
                                          </p:val>
                                        </p:tav>
                                        <p:tav tm="100000">
                                          <p:val>
                                            <p:strVal val="0-ppt_w/2"/>
                                          </p:val>
                                        </p:tav>
                                      </p:tavLst>
                                    </p:anim>
                                    <p:anim calcmode="lin" valueType="num">
                                      <p:cBhvr additive="base">
                                        <p:cTn id="48" dur="1000"/>
                                        <p:tgtEl>
                                          <p:spTgt spid="7"/>
                                        </p:tgtEl>
                                        <p:attrNameLst>
                                          <p:attrName>ppt_y</p:attrName>
                                        </p:attrNameLst>
                                      </p:cBhvr>
                                      <p:tavLst>
                                        <p:tav tm="0">
                                          <p:val>
                                            <p:strVal val="ppt_y"/>
                                          </p:val>
                                        </p:tav>
                                        <p:tav tm="100000">
                                          <p:val>
                                            <p:strVal val="ppt_y"/>
                                          </p:val>
                                        </p:tav>
                                      </p:tavLst>
                                    </p:anim>
                                    <p:set>
                                      <p:cBhvr>
                                        <p:cTn id="49" dur="1" fill="hold">
                                          <p:stCondLst>
                                            <p:cond delay="999"/>
                                          </p:stCondLst>
                                        </p:cTn>
                                        <p:tgtEl>
                                          <p:spTgt spid="7"/>
                                        </p:tgtEl>
                                        <p:attrNameLst>
                                          <p:attrName>style.visibility</p:attrName>
                                        </p:attrNameLst>
                                      </p:cBhvr>
                                      <p:to>
                                        <p:strVal val="hidden"/>
                                      </p:to>
                                    </p:set>
                                  </p:childTnLst>
                                </p:cTn>
                              </p:par>
                            </p:childTnLst>
                          </p:cTn>
                        </p:par>
                        <p:par>
                          <p:cTn id="50" fill="hold">
                            <p:stCondLst>
                              <p:cond delay="4000"/>
                            </p:stCondLst>
                            <p:childTnLst>
                              <p:par>
                                <p:cTn id="51" presetID="2" presetClass="exit" presetSubtype="8" fill="hold" grpId="1" nodeType="afterEffect">
                                  <p:stCondLst>
                                    <p:cond delay="0"/>
                                  </p:stCondLst>
                                  <p:childTnLst>
                                    <p:anim calcmode="lin" valueType="num">
                                      <p:cBhvr additive="base">
                                        <p:cTn id="52" dur="1000"/>
                                        <p:tgtEl>
                                          <p:spTgt spid="5"/>
                                        </p:tgtEl>
                                        <p:attrNameLst>
                                          <p:attrName>ppt_x</p:attrName>
                                        </p:attrNameLst>
                                      </p:cBhvr>
                                      <p:tavLst>
                                        <p:tav tm="0">
                                          <p:val>
                                            <p:strVal val="ppt_x"/>
                                          </p:val>
                                        </p:tav>
                                        <p:tav tm="100000">
                                          <p:val>
                                            <p:strVal val="0-ppt_w/2"/>
                                          </p:val>
                                        </p:tav>
                                      </p:tavLst>
                                    </p:anim>
                                    <p:anim calcmode="lin" valueType="num">
                                      <p:cBhvr additive="base">
                                        <p:cTn id="53" dur="1000"/>
                                        <p:tgtEl>
                                          <p:spTgt spid="5"/>
                                        </p:tgtEl>
                                        <p:attrNameLst>
                                          <p:attrName>ppt_y</p:attrName>
                                        </p:attrNameLst>
                                      </p:cBhvr>
                                      <p:tavLst>
                                        <p:tav tm="0">
                                          <p:val>
                                            <p:strVal val="ppt_y"/>
                                          </p:val>
                                        </p:tav>
                                        <p:tav tm="100000">
                                          <p:val>
                                            <p:strVal val="ppt_y"/>
                                          </p:val>
                                        </p:tav>
                                      </p:tavLst>
                                    </p:anim>
                                    <p:set>
                                      <p:cBhvr>
                                        <p:cTn id="54"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2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Software Engineering:</a:t>
            </a:r>
            <a:r>
              <a:rPr lang="en-US" dirty="0" smtClean="0"/>
              <a:t> Developing in a Team</a:t>
            </a:r>
            <a:endParaRPr lang="en-US" dirty="0"/>
          </a:p>
        </p:txBody>
      </p:sp>
    </p:spTree>
    <p:extLst>
      <p:ext uri="{BB962C8B-B14F-4D97-AF65-F5344CB8AC3E}">
        <p14:creationId xmlns:p14="http://schemas.microsoft.com/office/powerpoint/2010/main" val="321989896"/>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Software Development Lifecycles</a:t>
            </a:r>
            <a:endParaRPr lang="en-US" dirty="0"/>
          </a:p>
        </p:txBody>
      </p:sp>
    </p:spTree>
    <p:extLst>
      <p:ext uri="{BB962C8B-B14F-4D97-AF65-F5344CB8AC3E}">
        <p14:creationId xmlns:p14="http://schemas.microsoft.com/office/powerpoint/2010/main" val="895972815"/>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marL="457200" lvl="1" indent="0">
              <a:buNone/>
            </a:pP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Waterfall</a:t>
            </a:r>
          </a:p>
          <a:p>
            <a:pPr lvl="1"/>
            <a:r>
              <a:rPr lang="en-US" dirty="0" smtClean="0"/>
              <a:t>Good for small projects</a:t>
            </a:r>
          </a:p>
          <a:p>
            <a:pPr lvl="1"/>
            <a:r>
              <a:rPr lang="en-US" dirty="0" smtClean="0"/>
              <a:t>Once testing has begun, difficult to go back</a:t>
            </a:r>
          </a:p>
          <a:p>
            <a:pPr lvl="1"/>
            <a:r>
              <a:rPr lang="en-US" dirty="0" smtClean="0"/>
              <a:t>No working software produced until late in the lifecycle</a:t>
            </a:r>
          </a:p>
          <a:p>
            <a:pPr lvl="1"/>
            <a:r>
              <a:rPr lang="en-US" dirty="0" smtClean="0"/>
              <a:t>High amounts of risk and uncertainty</a:t>
            </a:r>
          </a:p>
          <a:p>
            <a:pPr lvl="1"/>
            <a:r>
              <a:rPr lang="en-US" dirty="0" smtClean="0"/>
              <a:t>Not good for complex projects, or projects where 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767271821"/>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cycles</a:t>
            </a:r>
          </a:p>
          <a:p>
            <a:pPr lvl="1"/>
            <a:r>
              <a:rPr lang="en-US" dirty="0" smtClean="0"/>
              <a:t>Some stages cannot be started before others</a:t>
            </a:r>
          </a:p>
          <a:p>
            <a:pPr lvl="1"/>
            <a:r>
              <a:rPr lang="en-US" dirty="0" smtClean="0"/>
              <a:t>Development can be more responsive to changes</a:t>
            </a:r>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US" dirty="0" smtClean="0"/>
              <a:t>Has 4 phases</a:t>
            </a:r>
          </a:p>
          <a:p>
            <a:pPr lvl="2"/>
            <a:r>
              <a:rPr lang="en-GB" dirty="0" smtClean="0"/>
              <a:t>Requirements Planning</a:t>
            </a:r>
          </a:p>
          <a:p>
            <a:pPr lvl="2"/>
            <a:r>
              <a:rPr lang="en-GB" dirty="0" smtClean="0"/>
              <a:t>Risk Analysis</a:t>
            </a:r>
          </a:p>
          <a:p>
            <a:pPr lvl="2"/>
            <a:r>
              <a:rPr lang="en-GB" dirty="0" smtClean="0"/>
              <a:t>Development and Testing</a:t>
            </a:r>
          </a:p>
          <a:p>
            <a:pPr lvl="2"/>
            <a:r>
              <a:rPr lang="en-GB" dirty="0" smtClean="0"/>
              <a:t>Evaluation and Iteration Planning</a:t>
            </a:r>
          </a:p>
          <a:p>
            <a:pPr lvl="1"/>
            <a:r>
              <a:rPr lang="en-GB" dirty="0" smtClean="0"/>
              <a:t>Each phase repeatedly iterated allowing flexibility</a:t>
            </a:r>
          </a:p>
          <a:p>
            <a:pPr lvl="1"/>
            <a:r>
              <a:rPr lang="en-GB" dirty="0"/>
              <a:t>High amount of risk </a:t>
            </a:r>
            <a:r>
              <a:rPr lang="en-GB" dirty="0" smtClean="0"/>
              <a:t>analysis</a:t>
            </a:r>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58397994"/>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Spiral</a:t>
            </a:r>
          </a:p>
          <a:p>
            <a:pPr lvl="1"/>
            <a:r>
              <a:rPr lang="en-GB" dirty="0" smtClean="0"/>
              <a:t>Good 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success</a:t>
            </a:r>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 </a:t>
            </a:r>
          </a:p>
          <a:p>
            <a:pPr lvl="1"/>
            <a:r>
              <a:rPr lang="en-US" dirty="0" smtClean="0"/>
              <a:t>Software developed in rapid cycles</a:t>
            </a:r>
          </a:p>
          <a:p>
            <a:pPr lvl="1"/>
            <a:r>
              <a:rPr lang="en-US" dirty="0" smtClean="0"/>
              <a:t>Frequent small releases building on previous functionality</a:t>
            </a:r>
          </a:p>
          <a:p>
            <a:pPr lvl="1"/>
            <a:r>
              <a:rPr lang="en-US" dirty="0" smtClean="0"/>
              <a:t>Each release thoroughly tested</a:t>
            </a:r>
          </a:p>
          <a:p>
            <a:pPr lvl="1"/>
            <a:r>
              <a:rPr lang="en-US" dirty="0" smtClean="0"/>
              <a:t>Good for customer satisfaction</a:t>
            </a:r>
          </a:p>
          <a:p>
            <a:pPr lvl="1"/>
            <a:r>
              <a:rPr lang="en-US" dirty="0" smtClean="0"/>
              <a:t>Close cooperation between customers, business and developers</a:t>
            </a:r>
          </a:p>
          <a:p>
            <a:pPr lvl="1"/>
            <a:r>
              <a:rPr lang="en-US" dirty="0" smtClean="0"/>
              <a:t>Responds quickly to changes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a:t>
            </a:r>
          </a:p>
          <a:p>
            <a:pPr lvl="1"/>
            <a:r>
              <a:rPr lang="en-US" dirty="0"/>
              <a:t>Developers work </a:t>
            </a:r>
            <a:r>
              <a:rPr lang="en-US" dirty="0" smtClean="0"/>
              <a:t>collaboratively</a:t>
            </a:r>
          </a:p>
          <a:p>
            <a:pPr lvl="1"/>
            <a:r>
              <a:rPr lang="en-US" dirty="0" smtClean="0"/>
              <a:t>Decisions </a:t>
            </a:r>
            <a:r>
              <a:rPr lang="en-US" dirty="0"/>
              <a:t>often taken by </a:t>
            </a:r>
            <a:r>
              <a:rPr lang="en-US" dirty="0" smtClean="0"/>
              <a:t>team</a:t>
            </a:r>
            <a:endParaRPr lang="en-US" dirty="0"/>
          </a:p>
          <a:p>
            <a:pPr lvl="1"/>
            <a:r>
              <a:rPr lang="en-US" dirty="0"/>
              <a:t>Aims to build self-managing </a:t>
            </a:r>
            <a:r>
              <a:rPr lang="en-US" dirty="0" smtClean="0"/>
              <a:t>teams</a:t>
            </a:r>
            <a:endParaRPr lang="en-US" dirty="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2957861020"/>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Agile</a:t>
            </a:r>
          </a:p>
          <a:p>
            <a:pPr lvl="1"/>
            <a:r>
              <a:rPr lang="en-US" dirty="0" smtClean="0"/>
              <a:t>Difficult to assess effort required to produce larger deliverables</a:t>
            </a:r>
          </a:p>
          <a:p>
            <a:pPr lvl="1"/>
            <a:r>
              <a:rPr lang="en-US" dirty="0" smtClean="0"/>
              <a:t>Project can go off-track easily</a:t>
            </a:r>
          </a:p>
          <a:p>
            <a:pPr lvl="1"/>
            <a:r>
              <a:rPr lang="en-US" dirty="0" smtClean="0"/>
              <a:t>Can be hard for new programmers</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1345162777"/>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Developing Collaboratively </a:t>
            </a:r>
            <a:endParaRPr lang="en-US" dirty="0"/>
          </a:p>
        </p:txBody>
      </p:sp>
    </p:spTree>
    <p:extLst>
      <p:ext uri="{BB962C8B-B14F-4D97-AF65-F5344CB8AC3E}">
        <p14:creationId xmlns:p14="http://schemas.microsoft.com/office/powerpoint/2010/main" val="1592538738"/>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08256449"/>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graphicFrame>
        <p:nvGraphicFramePr>
          <p:cNvPr id="2" name="Diagram 1"/>
          <p:cNvGraphicFramePr/>
          <p:nvPr>
            <p:extLst>
              <p:ext uri="{D42A27DB-BD31-4B8C-83A1-F6EECF244321}">
                <p14:modId xmlns:p14="http://schemas.microsoft.com/office/powerpoint/2010/main" val="154230555"/>
              </p:ext>
            </p:extLst>
          </p:nvPr>
        </p:nvGraphicFramePr>
        <p:xfrm>
          <a:off x="479376" y="1556792"/>
          <a:ext cx="6840760" cy="4509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Action Button: Help 9">
            <a:hlinkClick r:id="" action="ppaction://noaction" highlightClick="1"/>
          </p:cNvPr>
          <p:cNvSpPr/>
          <p:nvPr/>
        </p:nvSpPr>
        <p:spPr>
          <a:xfrm>
            <a:off x="8256240" y="2276872"/>
            <a:ext cx="2880320" cy="2952328"/>
          </a:xfrm>
          <a:prstGeom prst="actionButtonHelp">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91252201"/>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Version Control</a:t>
            </a:r>
          </a:p>
          <a:p>
            <a:pPr lvl="1"/>
            <a:r>
              <a:rPr lang="en-US" dirty="0" smtClean="0"/>
              <a:t>Various applications available</a:t>
            </a:r>
          </a:p>
          <a:p>
            <a:pPr lvl="2"/>
            <a:r>
              <a:rPr lang="en-US" dirty="0" smtClean="0"/>
              <a:t>Subversion</a:t>
            </a:r>
          </a:p>
          <a:p>
            <a:pPr lvl="2"/>
            <a:r>
              <a:rPr lang="en-US" dirty="0" smtClean="0"/>
              <a:t>Mercurial</a:t>
            </a:r>
          </a:p>
          <a:p>
            <a:pPr lvl="2"/>
            <a:r>
              <a:rPr lang="en-US" dirty="0" err="1" smtClean="0"/>
              <a:t>Git</a:t>
            </a:r>
            <a:endParaRPr lang="en-US" dirty="0" smtClean="0"/>
          </a:p>
          <a:p>
            <a:pPr lvl="1"/>
            <a:r>
              <a:rPr lang="en-US" dirty="0" smtClean="0"/>
              <a:t>Cloud hosting 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54230502"/>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Communication</a:t>
            </a:r>
          </a:p>
          <a:p>
            <a:pPr lvl="1"/>
            <a:r>
              <a:rPr lang="en-US" dirty="0" smtClean="0"/>
              <a:t>Crucial when working with other developers</a:t>
            </a:r>
          </a:p>
          <a:p>
            <a:pPr lvl="1"/>
            <a:r>
              <a:rPr lang="en-US" dirty="0" smtClean="0"/>
              <a:t>Frequent short progress reports</a:t>
            </a:r>
          </a:p>
          <a:p>
            <a:pPr lvl="1"/>
            <a:r>
              <a:rPr lang="en-US" dirty="0" smtClean="0"/>
              <a:t>Clear communication with testers</a:t>
            </a:r>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4266202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Design first, code </a:t>
            </a:r>
            <a:r>
              <a:rPr lang="en-US" dirty="0" smtClean="0"/>
              <a:t>later</a:t>
            </a:r>
            <a:endParaRPr lang="en-US" dirty="0" smtClean="0"/>
          </a:p>
          <a:p>
            <a:pPr lvl="1"/>
            <a:r>
              <a:rPr lang="en-US" dirty="0" smtClean="0"/>
              <a:t>Compartmentalize</a:t>
            </a:r>
            <a:endParaRPr lang="en-US" dirty="0" smtClean="0"/>
          </a:p>
          <a:p>
            <a:pPr lvl="1"/>
            <a:r>
              <a:rPr lang="en-US" dirty="0" smtClean="0"/>
              <a:t>Draw your </a:t>
            </a:r>
            <a:r>
              <a:rPr lang="en-US" dirty="0" smtClean="0"/>
              <a:t>designs</a:t>
            </a:r>
            <a:endParaRPr lang="en-US" dirty="0" smtClean="0"/>
          </a:p>
          <a:p>
            <a:pPr lvl="1"/>
            <a:r>
              <a:rPr lang="en-US" dirty="0" smtClean="0"/>
              <a:t>Get </a:t>
            </a:r>
            <a:r>
              <a:rPr lang="en-US" dirty="0" smtClean="0"/>
              <a:t>your data models right</a:t>
            </a:r>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441" t="8400" b="16001"/>
          <a:stretch/>
        </p:blipFill>
        <p:spPr>
          <a:xfrm>
            <a:off x="1775520" y="1412776"/>
            <a:ext cx="3384376" cy="4504744"/>
          </a:xfrm>
          <a:prstGeom prst="rect">
            <a:avLst/>
          </a:prstGeom>
        </p:spPr>
      </p:pic>
      <p:sp>
        <p:nvSpPr>
          <p:cNvPr id="7" name="TextBox 6"/>
          <p:cNvSpPr txBox="1"/>
          <p:nvPr/>
        </p:nvSpPr>
        <p:spPr>
          <a:xfrm>
            <a:off x="1775520" y="5917520"/>
            <a:ext cx="3384376" cy="261610"/>
          </a:xfrm>
          <a:prstGeom prst="rect">
            <a:avLst/>
          </a:prstGeom>
          <a:noFill/>
        </p:spPr>
        <p:txBody>
          <a:bodyPr wrap="square" rtlCol="0">
            <a:spAutoFit/>
          </a:bodyPr>
          <a:lstStyle/>
          <a:p>
            <a:r>
              <a:rPr lang="en-GB" sz="1100" dirty="0" smtClean="0"/>
              <a:t>Visual representations help us design good code</a:t>
            </a:r>
            <a:endParaRPr lang="en-GB" sz="1100" dirty="0"/>
          </a:p>
        </p:txBody>
      </p:sp>
      <p:sp>
        <p:nvSpPr>
          <p:cNvPr id="12" name="Rectangle 11"/>
          <p:cNvSpPr>
            <a:spLocks noChangeArrowheads="1"/>
          </p:cNvSpPr>
          <p:nvPr/>
        </p:nvSpPr>
        <p:spPr bwMode="auto">
          <a:xfrm>
            <a:off x="6023992" y="1472240"/>
            <a:ext cx="5423280" cy="43858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widthRight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heightBottom</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$.each(node,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(j,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val</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y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n.__data__.y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n.__data__.py;</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yy</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(xx &lt;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widthLeft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xx;</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$.each(</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n.childNodes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function</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(index, child)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child.nodeName.toLowerCase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"text"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child.id;</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vis.select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(id).node().</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getComputedTextLength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false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textWidth</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width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&gt; width){</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xx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(x)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Math.abs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x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px</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width;</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6600056" y="5917520"/>
            <a:ext cx="4536504" cy="261610"/>
          </a:xfrm>
          <a:prstGeom prst="rect">
            <a:avLst/>
          </a:prstGeom>
          <a:noFill/>
        </p:spPr>
        <p:txBody>
          <a:bodyPr wrap="square" rtlCol="0">
            <a:spAutoFit/>
          </a:bodyPr>
          <a:lstStyle/>
          <a:p>
            <a:r>
              <a:rPr lang="en-GB" sz="1100" dirty="0" smtClean="0"/>
              <a:t>Uncommented code or code </a:t>
            </a:r>
            <a:r>
              <a:rPr lang="en-GB" sz="1100" dirty="0" smtClean="0"/>
              <a:t>with bad naming makes our job harder</a:t>
            </a:r>
            <a:endParaRPr lang="en-GB" sz="1100" dirty="0"/>
          </a:p>
        </p:txBody>
      </p:sp>
    </p:spTree>
    <p:extLst>
      <p:ext uri="{BB962C8B-B14F-4D97-AF65-F5344CB8AC3E}">
        <p14:creationId xmlns:p14="http://schemas.microsoft.com/office/powerpoint/2010/main" val="329906712"/>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Developing Collaboratively</a:t>
            </a:r>
            <a:endParaRPr lang="en-US" dirty="0"/>
          </a:p>
        </p:txBody>
      </p:sp>
      <p:sp>
        <p:nvSpPr>
          <p:cNvPr id="12" name="Rectangle 11"/>
          <p:cNvSpPr>
            <a:spLocks noChangeArrowheads="1"/>
          </p:cNvSpPr>
          <p:nvPr/>
        </p:nvSpPr>
        <p:spPr bwMode="auto">
          <a:xfrm>
            <a:off x="6023992" y="3480482"/>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895777" y="1333740"/>
            <a:ext cx="10441160" cy="46628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//Calculate the pixel value of the top and left positions</a:t>
            </a:r>
            <a:r>
              <a:rPr kumimoji="0" lang="en-US" sz="900" b="0" i="1" u="none" strike="noStrike" cap="none" normalizeH="0" dirty="0" smtClean="0">
                <a:ln>
                  <a:noFill/>
                </a:ln>
                <a:solidFill>
                  <a:srgbClr val="808080"/>
                </a:solidFill>
                <a:effectLst/>
                <a:latin typeface="Courier New" panose="02070309020205020404" pitchFamily="49" charset="0"/>
                <a:cs typeface="Courier New" panose="02070309020205020404" pitchFamily="49" charset="0"/>
              </a:rPr>
              <a:t> </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from the CSS class supplied by the server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//Compare with the layout range defaults and increase them to </a:t>
            </a:r>
            <a:r>
              <a:rPr kumimoji="0" lang="en-US" sz="9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accomodate</a:t>
            </a: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new widget space if required, always leaving space for one more 1x1 widget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//Possibly consider increasing this to 2x2</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top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top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left &gt;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PGI.UI.layoutMaxLeft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left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PGI.UI.gridUnit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var</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left.toString</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px</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 the position of the widget</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"top"</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topLoc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css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"left"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leftLoc</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//Try to discover if we have any existing drag handlers and destroy them before we add a new handler with the updated bounds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"destroy"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//Setup the drag and resize handlers</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draggable</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layoutOptions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).resizable(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resizeOptions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//And the title edit handler</a:t>
            </a:r>
            <a:br>
              <a:rPr kumimoji="0" lang="en-US" sz="9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9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).find( </a:t>
            </a:r>
            <a:r>
              <a:rPr kumimoji="0" lang="en-US" sz="9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"h4 .title" </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).editable(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PGI.Utils.widgetDoubleClickEdit</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9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editableOptions</a:t>
            </a:r>
            <a:r>
              <a:rPr kumimoji="0" lang="en-US" sz="9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895776" y="5996554"/>
            <a:ext cx="10312792" cy="261610"/>
          </a:xfrm>
          <a:prstGeom prst="rect">
            <a:avLst/>
          </a:prstGeom>
          <a:noFill/>
        </p:spPr>
        <p:txBody>
          <a:bodyPr wrap="square" rtlCol="0">
            <a:spAutoFit/>
          </a:bodyPr>
          <a:lstStyle/>
          <a:p>
            <a:r>
              <a:rPr lang="en-GB" sz="1100" dirty="0" smtClean="0"/>
              <a:t>Well commented code with descriptive variable and function names is easier to read and understand</a:t>
            </a:r>
            <a:endParaRPr lang="en-GB" sz="1100" dirty="0"/>
          </a:p>
        </p:txBody>
      </p:sp>
    </p:spTree>
    <p:extLst>
      <p:ext uri="{BB962C8B-B14F-4D97-AF65-F5344CB8AC3E}">
        <p14:creationId xmlns:p14="http://schemas.microsoft.com/office/powerpoint/2010/main" val="1098037243"/>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often</a:t>
            </a:r>
          </a:p>
          <a:p>
            <a:pPr lvl="1"/>
            <a:r>
              <a:rPr lang="en-US" dirty="0" smtClean="0"/>
              <a:t>Keep code clear, correctly formatted and documented</a:t>
            </a:r>
          </a:p>
          <a:p>
            <a:pPr lvl="1"/>
            <a:r>
              <a:rPr lang="en-US" dirty="0" smtClean="0"/>
              <a:t>Regular code review helps ensure code </a:t>
            </a:r>
            <a:r>
              <a:rPr lang="en-US" dirty="0" smtClean="0"/>
              <a:t>quality</a:t>
            </a: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Developing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Developing Collaboratively</a:t>
            </a:r>
          </a:p>
        </p:txBody>
      </p:sp>
      <p:sp>
        <p:nvSpPr>
          <p:cNvPr id="5" name="Rectangle 4"/>
          <p:cNvSpPr/>
          <p:nvPr/>
        </p:nvSpPr>
        <p:spPr>
          <a:xfrm>
            <a:off x="609600" y="1675711"/>
            <a:ext cx="11031016"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b="1" dirty="0" err="1">
                <a:solidFill>
                  <a:srgbClr val="0000FF"/>
                </a:solidFill>
                <a:highlight>
                  <a:srgbClr val="FFFFFF"/>
                </a:highlight>
                <a:latin typeface="Courier New" panose="02070309020205020404" pitchFamily="49" charset="0"/>
              </a:rPr>
              <a:t>def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f()</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r</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 </a:t>
            </a:r>
            <a:r>
              <a:rPr lang="en-GB" sz="1200" dirty="0">
                <a:solidFill>
                  <a:srgbClr val="000000"/>
                </a:solidFill>
                <a:highlight>
                  <a:srgbClr val="FFFFFF"/>
                </a:highlight>
                <a:latin typeface="Courier New" panose="02070309020205020404" pitchFamily="49" charset="0"/>
              </a:rPr>
              <a:t>c</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&lt; </a:t>
            </a:r>
            <a:r>
              <a:rPr lang="en-GB" sz="1200" dirty="0">
                <a:solidFill>
                  <a:srgbClr val="000000"/>
                </a:solidFill>
                <a:highlight>
                  <a:srgbClr val="FFFFFF"/>
                </a:highlight>
                <a:latin typeface="Courier New" panose="02070309020205020404" pitchFamily="49" charset="0"/>
              </a:rPr>
              <a:t>3)</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nr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 </a:t>
            </a:r>
            <a:r>
              <a:rPr lang="en-GB" sz="1200" dirty="0">
                <a:solidFill>
                  <a:srgbClr val="000000"/>
                </a:solidFill>
                <a:highlight>
                  <a:srgbClr val="FFFFFF"/>
                </a:highlight>
                <a:latin typeface="Courier New" panose="02070309020205020404" pitchFamily="49" charset="0"/>
              </a:rPr>
              <a:t>nr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        f()</a:t>
            </a: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r.append</a:t>
            </a:r>
            <a:r>
              <a:rPr lang="en-GB" sz="1200" dirty="0">
                <a:solidFill>
                  <a:srgbClr val="000000"/>
                </a:solidFill>
                <a:highlight>
                  <a:srgbClr val="FFFFFF"/>
                </a:highlight>
                <a:latin typeface="Courier New" panose="02070309020205020404" pitchFamily="49" charset="0"/>
              </a:rPr>
              <a:t>(nr)</a:t>
            </a:r>
          </a:p>
          <a:p>
            <a:r>
              <a:rPr lang="en-GB" sz="1200" dirty="0">
                <a:solidFill>
                  <a:srgbClr val="000000"/>
                </a:solidFill>
                <a:highlight>
                  <a:srgbClr val="FFFFFF"/>
                </a:highlight>
                <a:latin typeface="Courier New" panose="02070309020205020404" pitchFamily="49" charset="0"/>
              </a:rPr>
              <a:t>r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input()</a:t>
            </a:r>
          </a:p>
          <a:p>
            <a:r>
              <a:rPr lang="en-GB" sz="1200" dirty="0">
                <a:solidFill>
                  <a:srgbClr val="000000"/>
                </a:solidFill>
                <a:highlight>
                  <a:srgbClr val="FFFFFF"/>
                </a:highlight>
                <a:latin typeface="Courier New" panose="02070309020205020404" pitchFamily="49" charset="0"/>
              </a:rPr>
              <a:t>f()</a:t>
            </a: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a:t>
            </a:r>
          </a:p>
        </p:txBody>
      </p:sp>
      <p:sp>
        <p:nvSpPr>
          <p:cNvPr id="4" name="Content Placeholder 3"/>
          <p:cNvSpPr>
            <a:spLocks noGrp="1"/>
          </p:cNvSpPr>
          <p:nvPr>
            <p:ph idx="1"/>
          </p:nvPr>
        </p:nvSpPr>
        <p:spPr>
          <a:xfrm>
            <a:off x="609600" y="4869160"/>
            <a:ext cx="10881708" cy="1401019"/>
          </a:xfrm>
        </p:spPr>
        <p:txBody>
          <a:bodyPr>
            <a:normAutofit/>
          </a:bodyPr>
          <a:lstStyle/>
          <a:p>
            <a:endParaRPr lang="en-US" dirty="0" smtClean="0">
              <a:solidFill>
                <a:srgbClr val="FF0000"/>
              </a:solidFill>
            </a:endParaRPr>
          </a:p>
          <a:p>
            <a:pPr marL="457200" lvl="1" indent="0">
              <a:buNone/>
            </a:pPr>
            <a:endParaRPr lang="en-US" dirty="0" smtClean="0"/>
          </a:p>
          <a:p>
            <a:pPr lvl="1"/>
            <a:endParaRPr lang="en-US" dirty="0" smtClean="0"/>
          </a:p>
          <a:p>
            <a:pPr lvl="1"/>
            <a:endParaRPr lang="en-US" dirty="0"/>
          </a:p>
        </p:txBody>
      </p:sp>
      <p:sp>
        <p:nvSpPr>
          <p:cNvPr id="6" name="Content Placeholder 3"/>
          <p:cNvSpPr txBox="1">
            <a:spLocks/>
          </p:cNvSpPr>
          <p:nvPr/>
        </p:nvSpPr>
        <p:spPr>
          <a:xfrm>
            <a:off x="609601" y="4867937"/>
            <a:ext cx="10881708" cy="1257004"/>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What is the purpose of this function?</a:t>
            </a:r>
          </a:p>
          <a:p>
            <a:pPr lvl="1"/>
            <a:endParaRPr lang="en-US" dirty="0" smtClean="0"/>
          </a:p>
          <a:p>
            <a:pPr lvl="1"/>
            <a:endParaRPr lang="en-US" dirty="0"/>
          </a:p>
        </p:txBody>
      </p:sp>
    </p:spTree>
    <p:extLst>
      <p:ext uri="{BB962C8B-B14F-4D97-AF65-F5344CB8AC3E}">
        <p14:creationId xmlns:p14="http://schemas.microsoft.com/office/powerpoint/2010/main" val="3177553616"/>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Developing Collaboratively</a:t>
            </a:r>
            <a:endParaRPr lang="en-US" dirty="0"/>
          </a:p>
        </p:txBody>
      </p:sp>
      <p:sp>
        <p:nvSpPr>
          <p:cNvPr id="6" name="Rectangle 5"/>
          <p:cNvSpPr/>
          <p:nvPr/>
        </p:nvSpPr>
        <p:spPr>
          <a:xfrm>
            <a:off x="609600" y="1556792"/>
            <a:ext cx="11031016"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 A function to do the calculation  work</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r>
              <a:rPr lang="en-GB" sz="1200" b="1" dirty="0" smtClean="0">
                <a:solidFill>
                  <a:srgbClr val="0000FF"/>
                </a:solidFill>
                <a:highlight>
                  <a:srgbClr val="FFFFFF"/>
                </a:highlight>
                <a:latin typeface="Courier New" panose="02070309020205020404" pitchFamily="49" charset="0"/>
              </a:rPr>
              <a:t>:</a:t>
            </a:r>
          </a:p>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The first time in we need to use the first two </a:t>
            </a:r>
            <a:r>
              <a:rPr lang="en-GB" sz="1200" dirty="0" smtClean="0">
                <a:solidFill>
                  <a:srgbClr val="008000"/>
                </a:solidFill>
                <a:highlight>
                  <a:srgbClr val="FFFFFF"/>
                </a:highlight>
                <a:latin typeface="Courier New" panose="02070309020205020404" pitchFamily="49" charset="0"/>
              </a:rPr>
              <a:t>values</a:t>
            </a:r>
          </a:p>
          <a:p>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   </a:t>
            </a:r>
            <a:r>
              <a:rPr lang="en-GB" sz="1200" b="1" dirty="0" smtClean="0">
                <a:solidFill>
                  <a:srgbClr val="0000FF"/>
                </a:solidFill>
                <a:highlight>
                  <a:srgbClr val="FFFFFF"/>
                </a:highlight>
                <a:latin typeface="Courier New" panose="02070309020205020404" pitchFamily="49" charset="0"/>
              </a:rPr>
              <a:t>global</a:t>
            </a:r>
            <a:r>
              <a:rPr lang="en-GB"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results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global</a:t>
            </a:r>
            <a:r>
              <a:rPr lang="en-GB" sz="1200" dirty="0">
                <a:solidFill>
                  <a:srgbClr val="000000"/>
                </a:solidFill>
                <a:highlight>
                  <a:srgbClr val="FFFFFF"/>
                </a:highlight>
                <a:latin typeface="Courier New" panose="02070309020205020404" pitchFamily="49" charset="0"/>
              </a:rPr>
              <a:t> ceiling</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 </a:t>
            </a:r>
            <a:r>
              <a:rPr lang="en-GB" sz="1200" b="1" dirty="0" err="1">
                <a:solidFill>
                  <a:srgbClr val="0000FF"/>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3 )</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results[0]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results[1]</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Subsequently we calculate the positions of the last two values</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else:</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2 ]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results[</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1]</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Check to see if we've reached the limit</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if</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&lt;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If not, we go round again</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elif</a:t>
            </a:r>
            <a:r>
              <a:rPr lang="en-GB" sz="1200" dirty="0">
                <a:solidFill>
                  <a:srgbClr val="000000"/>
                </a:solidFill>
                <a:highlight>
                  <a:srgbClr val="FFFFFF"/>
                </a:highlight>
                <a:latin typeface="Courier New" panose="02070309020205020404" pitchFamily="49" charset="0"/>
              </a:rPr>
              <a:t> 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ceiling</a:t>
            </a:r>
            <a:r>
              <a:rPr lang="en-GB" sz="1200" b="1" dirty="0">
                <a:solidFill>
                  <a:srgbClr val="0000FF"/>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results.</a:t>
            </a:r>
            <a:r>
              <a:rPr lang="en-GB" sz="1200" b="1" dirty="0" err="1">
                <a:solidFill>
                  <a:srgbClr val="0000FF"/>
                </a:solidFill>
                <a:highlight>
                  <a:srgbClr val="FFFFFF"/>
                </a:highlight>
                <a:latin typeface="Courier New" panose="02070309020205020404" pitchFamily="49" charset="0"/>
              </a:rPr>
              <a:t>append</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nextresult</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8000"/>
                </a:solidFill>
                <a:highlight>
                  <a:srgbClr val="FFFFFF"/>
                </a:highlight>
                <a:latin typeface="Courier New" panose="02070309020205020404" pitchFamily="49" charset="0"/>
              </a:rPr>
              <a:t># Set up our results with the first two values populated</a:t>
            </a:r>
          </a:p>
          <a:p>
            <a:r>
              <a:rPr lang="en-GB" sz="1200" dirty="0">
                <a:solidFill>
                  <a:srgbClr val="000000"/>
                </a:solidFill>
                <a:highlight>
                  <a:srgbClr val="FFFFFF"/>
                </a:highlight>
                <a:latin typeface="Courier New" panose="02070309020205020404" pitchFamily="49" charset="0"/>
              </a:rPr>
              <a:t>results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[0, 1]</a:t>
            </a:r>
          </a:p>
          <a:p>
            <a:r>
              <a:rPr lang="en-GB" sz="1200" dirty="0">
                <a:solidFill>
                  <a:srgbClr val="000000"/>
                </a:solidFill>
                <a:highlight>
                  <a:srgbClr val="FFFFFF"/>
                </a:highlight>
                <a:latin typeface="Courier New" panose="02070309020205020404" pitchFamily="49" charset="0"/>
              </a:rPr>
              <a:t>ceiling </a:t>
            </a:r>
            <a:r>
              <a:rPr lang="en-GB" sz="1200" b="1" dirty="0">
                <a:solidFill>
                  <a:srgbClr val="0000FF"/>
                </a:solidFill>
                <a:highlight>
                  <a:srgbClr val="FFFFFF"/>
                </a:highlight>
                <a:latin typeface="Courier New" panose="02070309020205020404" pitchFamily="49" charset="0"/>
              </a:rPr>
              <a:t>= 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'Enter a value to reach : '</a:t>
            </a:r>
            <a:r>
              <a:rPr lang="en-GB" sz="1200" dirty="0">
                <a:solidFill>
                  <a:srgbClr val="000000"/>
                </a:solidFill>
                <a:highlight>
                  <a:srgbClr val="FFFFFF"/>
                </a:highlight>
                <a:latin typeface="Courier New" panose="02070309020205020404" pitchFamily="49" charset="0"/>
              </a:rPr>
              <a:t>)</a:t>
            </a:r>
          </a:p>
          <a:p>
            <a:r>
              <a:rPr lang="en-GB" sz="1200" dirty="0" err="1">
                <a:solidFill>
                  <a:srgbClr val="000000"/>
                </a:solidFill>
                <a:highlight>
                  <a:srgbClr val="FFFFFF"/>
                </a:highlight>
                <a:latin typeface="Courier New" panose="02070309020205020404" pitchFamily="49" charset="0"/>
              </a:rPr>
              <a:t>fibonacci</a:t>
            </a:r>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print</a:t>
            </a:r>
            <a:r>
              <a:rPr lang="en-GB" sz="1200" dirty="0">
                <a:solidFill>
                  <a:srgbClr val="000000"/>
                </a:solidFill>
                <a:highlight>
                  <a:srgbClr val="FFFFFF"/>
                </a:highlight>
                <a:latin typeface="Courier New" panose="02070309020205020404" pitchFamily="49" charset="0"/>
              </a:rPr>
              <a:t>(results)</a:t>
            </a:r>
          </a:p>
        </p:txBody>
      </p:sp>
    </p:spTree>
    <p:extLst>
      <p:ext uri="{BB962C8B-B14F-4D97-AF65-F5344CB8AC3E}">
        <p14:creationId xmlns:p14="http://schemas.microsoft.com/office/powerpoint/2010/main" val="3020863968"/>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Summary: Developing </a:t>
            </a:r>
            <a:r>
              <a:rPr lang="en-US" dirty="0" smtClean="0"/>
              <a:t>Collaboratively</a:t>
            </a:r>
            <a:endParaRPr lang="en-US" dirty="0"/>
          </a:p>
        </p:txBody>
      </p:sp>
      <p:sp>
        <p:nvSpPr>
          <p:cNvPr id="2" name="Content Placeholder 1"/>
          <p:cNvSpPr>
            <a:spLocks noGrp="1"/>
          </p:cNvSpPr>
          <p:nvPr>
            <p:ph idx="1"/>
          </p:nvPr>
        </p:nvSpPr>
        <p:spPr/>
        <p:txBody>
          <a:bodyPr/>
          <a:lstStyle/>
          <a:p>
            <a:r>
              <a:rPr lang="en-GB" dirty="0" smtClean="0"/>
              <a:t>User versioning control</a:t>
            </a:r>
          </a:p>
          <a:p>
            <a:r>
              <a:rPr lang="en-GB" dirty="0" smtClean="0"/>
              <a:t>Communicate</a:t>
            </a:r>
            <a:endParaRPr lang="en-GB" dirty="0" smtClean="0"/>
          </a:p>
          <a:p>
            <a:r>
              <a:rPr lang="en-GB" dirty="0" smtClean="0"/>
              <a:t>Design up front</a:t>
            </a:r>
            <a:endParaRPr lang="en-GB" dirty="0" smtClean="0"/>
          </a:p>
          <a:p>
            <a:r>
              <a:rPr lang="en-GB" dirty="0" smtClean="0"/>
              <a:t>Keep code visible</a:t>
            </a:r>
            <a:endParaRPr lang="en-GB" dirty="0" smtClean="0"/>
          </a:p>
          <a:p>
            <a:endParaRPr lang="en-GB" dirty="0"/>
          </a:p>
        </p:txBody>
      </p:sp>
    </p:spTree>
    <p:extLst>
      <p:ext uri="{BB962C8B-B14F-4D97-AF65-F5344CB8AC3E}">
        <p14:creationId xmlns:p14="http://schemas.microsoft.com/office/powerpoint/2010/main" val="3633724166"/>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Good Coding Practices</a:t>
            </a:r>
            <a:endParaRPr lang="en-US" dirty="0"/>
          </a:p>
        </p:txBody>
      </p:sp>
    </p:spTree>
    <p:extLst>
      <p:ext uri="{BB962C8B-B14F-4D97-AF65-F5344CB8AC3E}">
        <p14:creationId xmlns:p14="http://schemas.microsoft.com/office/powerpoint/2010/main" val="2130171330"/>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Consistency and coding </a:t>
            </a:r>
            <a:r>
              <a:rPr lang="en-US" dirty="0" smtClean="0"/>
              <a:t>standards help everyone</a:t>
            </a:r>
          </a:p>
          <a:p>
            <a:r>
              <a:rPr lang="en-US" dirty="0" smtClean="0"/>
              <a:t>K.I.S.S </a:t>
            </a:r>
            <a:r>
              <a:rPr lang="en-US" dirty="0" smtClean="0"/>
              <a:t>– Keep It Simple, Stupid</a:t>
            </a:r>
          </a:p>
          <a:p>
            <a:r>
              <a:rPr lang="en-US" dirty="0" smtClean="0"/>
              <a:t>Avoid the use of </a:t>
            </a:r>
            <a:r>
              <a:rPr lang="en-US" dirty="0" err="1" smtClean="0"/>
              <a:t>globals</a:t>
            </a:r>
            <a:endParaRPr lang="en-US" dirty="0" smtClean="0"/>
          </a:p>
          <a:p>
            <a:r>
              <a:rPr lang="en-US" dirty="0" smtClean="0"/>
              <a:t>Don’t use magic numbers, use constants</a:t>
            </a:r>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Portability </a:t>
            </a:r>
            <a:r>
              <a:rPr lang="en-US" dirty="0" smtClean="0"/>
              <a:t>– don’t </a:t>
            </a:r>
            <a:r>
              <a:rPr lang="en-US" dirty="0" smtClean="0"/>
              <a:t>hard-code</a:t>
            </a:r>
          </a:p>
          <a:p>
            <a:r>
              <a:rPr lang="en-US" dirty="0"/>
              <a:t>Don’t write the same piece of code </a:t>
            </a:r>
            <a:r>
              <a:rPr lang="en-US" dirty="0" smtClean="0"/>
              <a:t>twice</a:t>
            </a:r>
            <a:endParaRPr lang="en-US" dirty="0" smtClean="0"/>
          </a:p>
          <a:p>
            <a:r>
              <a:rPr lang="en-US" dirty="0" smtClean="0"/>
              <a:t>Provide useful error messages (but don’t give anything away!)</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16699025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Don’t be afraid to refactor when necessary</a:t>
            </a:r>
          </a:p>
          <a:p>
            <a:r>
              <a:rPr lang="en-US" dirty="0"/>
              <a:t>Test early, test often</a:t>
            </a:r>
          </a:p>
          <a:p>
            <a:r>
              <a:rPr lang="en-US" dirty="0" smtClean="0"/>
              <a:t>Don’t </a:t>
            </a:r>
            <a:r>
              <a:rPr lang="en-US" dirty="0"/>
              <a:t>just start coding – think first. Then code.</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4208196693"/>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Secure Code Development</a:t>
            </a:r>
            <a:endParaRPr lang="en-US" dirty="0"/>
          </a:p>
        </p:txBody>
      </p:sp>
    </p:spTree>
    <p:extLst>
      <p:ext uri="{BB962C8B-B14F-4D97-AF65-F5344CB8AC3E}">
        <p14:creationId xmlns:p14="http://schemas.microsoft.com/office/powerpoint/2010/main" val="467898610"/>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Architect and design for security policies</a:t>
            </a:r>
          </a:p>
          <a:p>
            <a:pPr lvl="1"/>
            <a:r>
              <a:rPr lang="en-US" dirty="0"/>
              <a:t>Determine your approach to security </a:t>
            </a:r>
            <a:r>
              <a:rPr lang="en-US" dirty="0" smtClean="0"/>
              <a:t>first</a:t>
            </a:r>
          </a:p>
          <a:p>
            <a:r>
              <a:rPr lang="en-US" dirty="0" smtClean="0"/>
              <a:t>Validate input</a:t>
            </a:r>
          </a:p>
          <a:p>
            <a:pPr lvl="1"/>
            <a:r>
              <a:rPr lang="en-US" dirty="0" smtClean="0"/>
              <a:t>Ensure user data matches expected inputs</a:t>
            </a:r>
          </a:p>
          <a:p>
            <a:pPr lvl="1"/>
            <a:r>
              <a:rPr lang="en-US" dirty="0" smtClean="0"/>
              <a:t>Encode or otherwise escape URLs</a:t>
            </a:r>
          </a:p>
          <a:p>
            <a:pPr lvl="1"/>
            <a:r>
              <a:rPr lang="en-US" dirty="0" smtClean="0"/>
              <a:t>Format input data to avoid injection attacks</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Default deny</a:t>
            </a:r>
          </a:p>
          <a:p>
            <a:r>
              <a:rPr lang="en-US" dirty="0" smtClean="0"/>
              <a:t>Adhere </a:t>
            </a:r>
            <a:r>
              <a:rPr lang="en-US" dirty="0"/>
              <a:t>to the principle of least privilege</a:t>
            </a:r>
          </a:p>
          <a:p>
            <a:r>
              <a:rPr lang="en-US" dirty="0" smtClean="0"/>
              <a:t>Sanitize </a:t>
            </a:r>
            <a:r>
              <a:rPr lang="en-US" dirty="0"/>
              <a:t>data sent to other systems</a:t>
            </a:r>
          </a:p>
          <a:p>
            <a:pPr lvl="1"/>
            <a:r>
              <a:rPr lang="en-US" dirty="0"/>
              <a:t>Data often contains input supplied by </a:t>
            </a:r>
            <a:r>
              <a:rPr lang="en-US" dirty="0" smtClean="0"/>
              <a:t>users</a:t>
            </a:r>
          </a:p>
          <a:p>
            <a:pPr lvl="1"/>
            <a:r>
              <a:rPr lang="en-US" dirty="0" smtClean="0"/>
              <a:t>Don’t assume the consumer’s input method is secure</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1373050796"/>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a:t>Practice defense in </a:t>
            </a:r>
            <a:r>
              <a:rPr lang="en-US" dirty="0" smtClean="0"/>
              <a:t>depth</a:t>
            </a:r>
          </a:p>
          <a:p>
            <a:r>
              <a:rPr lang="en-US" dirty="0" smtClean="0"/>
              <a:t>Use </a:t>
            </a:r>
            <a:r>
              <a:rPr lang="en-US" dirty="0"/>
              <a:t>effective QA </a:t>
            </a:r>
            <a:r>
              <a:rPr lang="en-US" dirty="0" smtClean="0"/>
              <a:t>techniques</a:t>
            </a:r>
          </a:p>
          <a:p>
            <a:pPr lvl="1"/>
            <a:r>
              <a:rPr lang="en-US" dirty="0" smtClean="0"/>
              <a:t>Clear deliverables </a:t>
            </a:r>
          </a:p>
          <a:p>
            <a:pPr lvl="1"/>
            <a:r>
              <a:rPr lang="en-US" dirty="0" smtClean="0"/>
              <a:t>Appropriate instrumentation</a:t>
            </a:r>
          </a:p>
          <a:p>
            <a:pPr lvl="1"/>
            <a:r>
              <a:rPr lang="en-US" dirty="0" smtClean="0"/>
              <a:t>Quality metrics</a:t>
            </a:r>
          </a:p>
          <a:p>
            <a:pPr lvl="1"/>
            <a:r>
              <a:rPr lang="en-US" dirty="0" smtClean="0"/>
              <a:t>Testing environments</a:t>
            </a:r>
          </a:p>
          <a:p>
            <a:pPr lvl="1"/>
            <a:r>
              <a:rPr lang="en-US" dirty="0" smtClean="0"/>
              <a:t>Representative test data</a:t>
            </a:r>
            <a:endParaRPr lang="en-US" dirty="0"/>
          </a:p>
          <a:p>
            <a:r>
              <a:rPr lang="en-US" dirty="0"/>
              <a:t>Adopt a secure coding </a:t>
            </a:r>
            <a:r>
              <a:rPr lang="en-US" dirty="0" smtClean="0"/>
              <a:t>standard</a:t>
            </a:r>
            <a:endParaRPr lang="en-US" dirty="0"/>
          </a:p>
          <a:p>
            <a:pPr lvl="1"/>
            <a:r>
              <a:rPr lang="en-US" dirty="0" smtClean="0"/>
              <a:t>Code Review</a:t>
            </a:r>
          </a:p>
          <a:p>
            <a:pPr lvl="1"/>
            <a:r>
              <a:rPr lang="en-US" dirty="0" smtClean="0"/>
              <a:t>Pair Programming</a:t>
            </a:r>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2004028604"/>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Define security requirements</a:t>
            </a:r>
          </a:p>
          <a:p>
            <a:r>
              <a:rPr lang="en-US" dirty="0" smtClean="0"/>
              <a:t>Heed </a:t>
            </a:r>
            <a:r>
              <a:rPr lang="en-US" dirty="0"/>
              <a:t>compiler warnings</a:t>
            </a:r>
          </a:p>
          <a:p>
            <a:pPr lvl="1"/>
            <a:r>
              <a:rPr lang="en-US" dirty="0" smtClean="0"/>
              <a:t>If you ignore them, comment </a:t>
            </a:r>
          </a:p>
          <a:p>
            <a:r>
              <a:rPr lang="en-US" dirty="0" smtClean="0"/>
              <a:t>Model threats</a:t>
            </a:r>
          </a:p>
          <a:p>
            <a:pPr lvl="1"/>
            <a:r>
              <a:rPr lang="en-US" dirty="0" smtClean="0"/>
              <a:t>Investigate likely threat vectors</a:t>
            </a:r>
          </a:p>
          <a:p>
            <a:pPr lvl="1"/>
            <a:r>
              <a:rPr lang="en-US" dirty="0" smtClean="0"/>
              <a:t>Create standards based on your models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922625631"/>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fontScale="90000"/>
          </a:bodyPr>
          <a:lstStyle/>
          <a:p>
            <a:r>
              <a:rPr lang="en-US" dirty="0" smtClean="0"/>
              <a:t>Introduction to Compiled </a:t>
            </a:r>
            <a:r>
              <a:rPr lang="en-US" dirty="0" err="1" smtClean="0"/>
              <a:t>vs</a:t>
            </a:r>
            <a:r>
              <a:rPr lang="en-US" dirty="0" smtClean="0"/>
              <a:t> Interpreted Languages</a:t>
            </a:r>
            <a:endParaRPr lang="en-US" dirty="0"/>
          </a:p>
        </p:txBody>
      </p:sp>
    </p:spTree>
    <p:extLst>
      <p:ext uri="{BB962C8B-B14F-4D97-AF65-F5344CB8AC3E}">
        <p14:creationId xmlns:p14="http://schemas.microsoft.com/office/powerpoint/2010/main" val="2423574943"/>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a:t>
            </a:r>
            <a:r>
              <a:rPr lang="en-US" smtClean="0"/>
              <a:t>largely dependent </a:t>
            </a:r>
            <a:r>
              <a:rPr lang="en-US" dirty="0" smtClean="0"/>
              <a:t>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t>Introduction to </a:t>
            </a:r>
            <a:r>
              <a:rPr lang="en-US" dirty="0" err="1" smtClean="0"/>
              <a:t>Lucene</a:t>
            </a:r>
            <a:endParaRPr lang="en-US" dirty="0"/>
          </a:p>
        </p:txBody>
      </p:sp>
    </p:spTree>
    <p:extLst>
      <p:ext uri="{BB962C8B-B14F-4D97-AF65-F5344CB8AC3E}">
        <p14:creationId xmlns:p14="http://schemas.microsoft.com/office/powerpoint/2010/main" val="3210156679"/>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700809"/>
            <a:ext cx="10574965" cy="4320479"/>
          </a:xfrm>
        </p:spPr>
        <p:txBody>
          <a:bodyPr>
            <a:normAutofit/>
          </a:bodyPr>
          <a:lstStyle/>
          <a:p>
            <a:r>
              <a:rPr lang="en-US" dirty="0" smtClean="0"/>
              <a:t>Many applications collect data for analysis</a:t>
            </a:r>
          </a:p>
          <a:p>
            <a:endParaRPr lang="en-US" dirty="0" smtClean="0"/>
          </a:p>
          <a:p>
            <a:r>
              <a:rPr lang="en-US" dirty="0" smtClean="0"/>
              <a:t>Searching large document collections is difficult</a:t>
            </a:r>
          </a:p>
          <a:p>
            <a:endParaRPr lang="en-US" dirty="0" smtClean="0"/>
          </a:p>
          <a:p>
            <a:r>
              <a:rPr lang="en-US" dirty="0" smtClean="0"/>
              <a:t>Existing software can help us </a:t>
            </a:r>
            <a:endParaRPr lang="en-US" dirty="0"/>
          </a:p>
        </p:txBody>
      </p:sp>
      <p:sp>
        <p:nvSpPr>
          <p:cNvPr id="3" name="Title 2"/>
          <p:cNvSpPr>
            <a:spLocks noGrp="1"/>
          </p:cNvSpPr>
          <p:nvPr>
            <p:ph type="title"/>
          </p:nvPr>
        </p:nvSpPr>
        <p:spPr/>
        <p:txBody>
          <a:bodyPr/>
          <a:lstStyle/>
          <a:p>
            <a:r>
              <a:rPr lang="en-US" dirty="0" smtClean="0"/>
              <a:t>Introduction to </a:t>
            </a:r>
            <a:r>
              <a:rPr lang="en-US" dirty="0" err="1" smtClean="0"/>
              <a:t>Lucene</a:t>
            </a:r>
            <a:endParaRPr lang="en-US" dirty="0"/>
          </a:p>
        </p:txBody>
      </p:sp>
    </p:spTree>
    <p:extLst>
      <p:ext uri="{BB962C8B-B14F-4D97-AF65-F5344CB8AC3E}">
        <p14:creationId xmlns:p14="http://schemas.microsoft.com/office/powerpoint/2010/main" val="3493011581"/>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700809"/>
            <a:ext cx="10574965" cy="4320479"/>
          </a:xfrm>
        </p:spPr>
        <p:txBody>
          <a:bodyPr>
            <a:normAutofit/>
          </a:bodyPr>
          <a:lstStyle/>
          <a:p>
            <a:r>
              <a:rPr lang="en-US" dirty="0" err="1" smtClean="0"/>
              <a:t>Lucene</a:t>
            </a:r>
            <a:r>
              <a:rPr lang="en-US" dirty="0" smtClean="0"/>
              <a:t> provides full-text search</a:t>
            </a:r>
          </a:p>
          <a:p>
            <a:endParaRPr lang="en-US" dirty="0" smtClean="0"/>
          </a:p>
          <a:p>
            <a:r>
              <a:rPr lang="en-US" dirty="0" smtClean="0"/>
              <a:t>Open-source Java library</a:t>
            </a:r>
          </a:p>
          <a:p>
            <a:endParaRPr lang="en-US" dirty="0" smtClean="0"/>
          </a:p>
          <a:p>
            <a:r>
              <a:rPr lang="en-US" dirty="0" smtClean="0"/>
              <a:t>Embeddable in applications</a:t>
            </a:r>
          </a:p>
          <a:p>
            <a:endParaRPr lang="en-US" dirty="0"/>
          </a:p>
          <a:p>
            <a:r>
              <a:rPr lang="en-US" dirty="0" smtClean="0"/>
              <a:t>Coding required to embed</a:t>
            </a:r>
            <a:endParaRPr lang="en-US" dirty="0"/>
          </a:p>
        </p:txBody>
      </p:sp>
      <p:sp>
        <p:nvSpPr>
          <p:cNvPr id="3" name="Title 2"/>
          <p:cNvSpPr>
            <a:spLocks noGrp="1"/>
          </p:cNvSpPr>
          <p:nvPr>
            <p:ph type="title"/>
          </p:nvPr>
        </p:nvSpPr>
        <p:spPr/>
        <p:txBody>
          <a:bodyPr/>
          <a:lstStyle/>
          <a:p>
            <a:r>
              <a:rPr lang="en-US" dirty="0" smtClean="0"/>
              <a:t>Introduction to </a:t>
            </a:r>
            <a:r>
              <a:rPr lang="en-US" dirty="0" err="1" smtClean="0"/>
              <a:t>Lucene</a:t>
            </a:r>
            <a:endParaRPr lang="en-US" dirty="0"/>
          </a:p>
        </p:txBody>
      </p:sp>
    </p:spTree>
    <p:extLst>
      <p:ext uri="{BB962C8B-B14F-4D97-AF65-F5344CB8AC3E}">
        <p14:creationId xmlns:p14="http://schemas.microsoft.com/office/powerpoint/2010/main" val="3615348222"/>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700809"/>
            <a:ext cx="10574965" cy="4320479"/>
          </a:xfrm>
        </p:spPr>
        <p:txBody>
          <a:bodyPr>
            <a:normAutofit/>
          </a:bodyPr>
          <a:lstStyle/>
          <a:p>
            <a:r>
              <a:rPr lang="en-US" dirty="0" err="1" smtClean="0"/>
              <a:t>Solr</a:t>
            </a:r>
            <a:r>
              <a:rPr lang="en-US" dirty="0" smtClean="0"/>
              <a:t> is a </a:t>
            </a:r>
            <a:r>
              <a:rPr lang="en-US" dirty="0" err="1" smtClean="0"/>
              <a:t>Lucene</a:t>
            </a:r>
            <a:r>
              <a:rPr lang="en-US" dirty="0" smtClean="0"/>
              <a:t> “wrapper” service</a:t>
            </a:r>
          </a:p>
          <a:p>
            <a:endParaRPr lang="en-US" dirty="0" smtClean="0"/>
          </a:p>
          <a:p>
            <a:r>
              <a:rPr lang="en-US" dirty="0" smtClean="0"/>
              <a:t>Provides full-text search server</a:t>
            </a:r>
          </a:p>
          <a:p>
            <a:endParaRPr lang="en-US" dirty="0" smtClean="0"/>
          </a:p>
          <a:p>
            <a:r>
              <a:rPr lang="en-US" dirty="0" smtClean="0"/>
              <a:t>Many client libraries available</a:t>
            </a:r>
          </a:p>
          <a:p>
            <a:endParaRPr lang="en-US" dirty="0"/>
          </a:p>
          <a:p>
            <a:r>
              <a:rPr lang="en-US" dirty="0" smtClean="0"/>
              <a:t>Easier to use in non-Java projects</a:t>
            </a:r>
            <a:endParaRPr lang="en-US" dirty="0"/>
          </a:p>
        </p:txBody>
      </p:sp>
      <p:sp>
        <p:nvSpPr>
          <p:cNvPr id="3" name="Title 2"/>
          <p:cNvSpPr>
            <a:spLocks noGrp="1"/>
          </p:cNvSpPr>
          <p:nvPr>
            <p:ph type="title"/>
          </p:nvPr>
        </p:nvSpPr>
        <p:spPr/>
        <p:txBody>
          <a:bodyPr/>
          <a:lstStyle/>
          <a:p>
            <a:r>
              <a:rPr lang="en-US" dirty="0" smtClean="0"/>
              <a:t>Introduction to </a:t>
            </a:r>
            <a:r>
              <a:rPr lang="en-US" dirty="0" err="1" smtClean="0"/>
              <a:t>Lucene</a:t>
            </a:r>
            <a:endParaRPr lang="en-US" dirty="0"/>
          </a:p>
        </p:txBody>
      </p:sp>
    </p:spTree>
    <p:extLst>
      <p:ext uri="{BB962C8B-B14F-4D97-AF65-F5344CB8AC3E}">
        <p14:creationId xmlns:p14="http://schemas.microsoft.com/office/powerpoint/2010/main" val="2638650056"/>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700809"/>
            <a:ext cx="10574965" cy="4320479"/>
          </a:xfrm>
        </p:spPr>
        <p:txBody>
          <a:bodyPr>
            <a:normAutofit/>
          </a:bodyPr>
          <a:lstStyle/>
          <a:p>
            <a:r>
              <a:rPr lang="en-US" dirty="0" err="1" smtClean="0"/>
              <a:t>Solr</a:t>
            </a:r>
            <a:r>
              <a:rPr lang="en-US" dirty="0" smtClean="0"/>
              <a:t> adds functionality to </a:t>
            </a:r>
            <a:r>
              <a:rPr lang="en-US" dirty="0" err="1" smtClean="0"/>
              <a:t>Lucene</a:t>
            </a:r>
            <a:endParaRPr lang="en-US" dirty="0" smtClean="0"/>
          </a:p>
          <a:p>
            <a:endParaRPr lang="en-US" dirty="0" smtClean="0"/>
          </a:p>
          <a:p>
            <a:r>
              <a:rPr lang="en-US" dirty="0" smtClean="0"/>
              <a:t>Web application deployable by non-programmers</a:t>
            </a:r>
          </a:p>
          <a:p>
            <a:endParaRPr lang="en-US" dirty="0" smtClean="0"/>
          </a:p>
          <a:p>
            <a:r>
              <a:rPr lang="en-US" dirty="0" smtClean="0"/>
              <a:t>Use </a:t>
            </a:r>
            <a:r>
              <a:rPr lang="en-US" dirty="0" err="1" smtClean="0"/>
              <a:t>Lucene</a:t>
            </a:r>
            <a:r>
              <a:rPr lang="en-US" dirty="0" smtClean="0"/>
              <a:t> to embed search into an application</a:t>
            </a:r>
          </a:p>
          <a:p>
            <a:endParaRPr lang="en-US" dirty="0"/>
          </a:p>
          <a:p>
            <a:r>
              <a:rPr lang="en-US" dirty="0" smtClean="0"/>
              <a:t>Use </a:t>
            </a:r>
            <a:r>
              <a:rPr lang="en-US" dirty="0" err="1" smtClean="0"/>
              <a:t>Solr</a:t>
            </a:r>
            <a:r>
              <a:rPr lang="en-US" dirty="0" smtClean="0"/>
              <a:t> to provide a search service to applications</a:t>
            </a:r>
            <a:endParaRPr lang="en-US" dirty="0"/>
          </a:p>
        </p:txBody>
      </p:sp>
      <p:sp>
        <p:nvSpPr>
          <p:cNvPr id="3" name="Title 2"/>
          <p:cNvSpPr>
            <a:spLocks noGrp="1"/>
          </p:cNvSpPr>
          <p:nvPr>
            <p:ph type="title"/>
          </p:nvPr>
        </p:nvSpPr>
        <p:spPr/>
        <p:txBody>
          <a:bodyPr/>
          <a:lstStyle/>
          <a:p>
            <a:r>
              <a:rPr lang="en-US" dirty="0" smtClean="0"/>
              <a:t>Introduction to </a:t>
            </a:r>
            <a:r>
              <a:rPr lang="en-US" dirty="0" err="1" smtClean="0"/>
              <a:t>Lucene</a:t>
            </a:r>
            <a:endParaRPr lang="en-US" dirty="0"/>
          </a:p>
        </p:txBody>
      </p:sp>
    </p:spTree>
    <p:extLst>
      <p:ext uri="{BB962C8B-B14F-4D97-AF65-F5344CB8AC3E}">
        <p14:creationId xmlns:p14="http://schemas.microsoft.com/office/powerpoint/2010/main" val="3585076022"/>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700809"/>
            <a:ext cx="10574965" cy="4320479"/>
          </a:xfrm>
        </p:spPr>
        <p:txBody>
          <a:bodyPr>
            <a:normAutofit/>
          </a:bodyPr>
          <a:lstStyle/>
          <a:p>
            <a:r>
              <a:rPr lang="en-US" dirty="0" err="1" smtClean="0"/>
              <a:t>pysolr</a:t>
            </a:r>
            <a:r>
              <a:rPr lang="en-US" dirty="0" smtClean="0"/>
              <a:t> library provides a </a:t>
            </a:r>
            <a:r>
              <a:rPr lang="en-US" dirty="0" err="1" smtClean="0"/>
              <a:t>Solr</a:t>
            </a:r>
            <a:r>
              <a:rPr lang="en-US" dirty="0" smtClean="0"/>
              <a:t> interface</a:t>
            </a:r>
          </a:p>
          <a:p>
            <a:endParaRPr lang="en-US" dirty="0"/>
          </a:p>
          <a:p>
            <a:r>
              <a:rPr lang="en-US" dirty="0" smtClean="0"/>
              <a:t>We must provide the URL to our </a:t>
            </a:r>
            <a:r>
              <a:rPr lang="en-US" dirty="0" err="1" smtClean="0"/>
              <a:t>Solr</a:t>
            </a:r>
            <a:r>
              <a:rPr lang="en-US" dirty="0" smtClean="0"/>
              <a:t> server</a:t>
            </a:r>
          </a:p>
          <a:p>
            <a:endParaRPr lang="en-US" dirty="0"/>
          </a:p>
          <a:p>
            <a:r>
              <a:rPr lang="en-US" dirty="0" smtClean="0"/>
              <a:t>We can search, add, update and delete documents</a:t>
            </a:r>
            <a:endParaRPr lang="en-US" dirty="0"/>
          </a:p>
        </p:txBody>
      </p:sp>
      <p:sp>
        <p:nvSpPr>
          <p:cNvPr id="3" name="Title 2"/>
          <p:cNvSpPr>
            <a:spLocks noGrp="1"/>
          </p:cNvSpPr>
          <p:nvPr>
            <p:ph type="title"/>
          </p:nvPr>
        </p:nvSpPr>
        <p:spPr/>
        <p:txBody>
          <a:bodyPr/>
          <a:lstStyle/>
          <a:p>
            <a:r>
              <a:rPr lang="en-US" dirty="0" smtClean="0"/>
              <a:t>Introduction to </a:t>
            </a:r>
            <a:r>
              <a:rPr lang="en-US" dirty="0" err="1" smtClean="0"/>
              <a:t>Lucene</a:t>
            </a:r>
            <a:endParaRPr lang="en-US" dirty="0"/>
          </a:p>
        </p:txBody>
      </p:sp>
    </p:spTree>
    <p:extLst>
      <p:ext uri="{BB962C8B-B14F-4D97-AF65-F5344CB8AC3E}">
        <p14:creationId xmlns:p14="http://schemas.microsoft.com/office/powerpoint/2010/main" val="794282837"/>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 </a:t>
            </a:r>
            <a:r>
              <a:rPr lang="en-US" dirty="0" err="1" smtClean="0"/>
              <a:t>pysolr</a:t>
            </a:r>
            <a:endParaRPr lang="en-US" dirty="0"/>
          </a:p>
        </p:txBody>
      </p:sp>
      <p:sp>
        <p:nvSpPr>
          <p:cNvPr id="5" name="Rectangle 4"/>
          <p:cNvSpPr/>
          <p:nvPr/>
        </p:nvSpPr>
        <p:spPr>
          <a:xfrm>
            <a:off x="609600" y="1484784"/>
            <a:ext cx="11031016" cy="463203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b="1" dirty="0">
                <a:solidFill>
                  <a:srgbClr val="000080"/>
                </a:solidFill>
                <a:latin typeface="Courier New" panose="02070309020205020404" pitchFamily="49" charset="0"/>
                <a:cs typeface="Courier New" panose="02070309020205020404" pitchFamily="49" charset="0"/>
              </a:rPr>
              <a:t>import </a:t>
            </a:r>
            <a:r>
              <a:rPr lang="en-US" sz="1200" dirty="0" err="1">
                <a:solidFill>
                  <a:srgbClr val="000000"/>
                </a:solidFill>
                <a:latin typeface="Courier New" panose="02070309020205020404" pitchFamily="49" charset="0"/>
                <a:cs typeface="Courier New" panose="02070309020205020404" pitchFamily="49" charset="0"/>
              </a:rPr>
              <a:t>pysolr</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i="1" dirty="0" smtClean="0">
                <a:solidFill>
                  <a:srgbClr val="808080"/>
                </a:solidFill>
                <a:latin typeface="Courier New" panose="02070309020205020404" pitchFamily="49" charset="0"/>
                <a:cs typeface="Courier New" panose="02070309020205020404" pitchFamily="49" charset="0"/>
              </a:rPr>
              <a:t>Connect to a </a:t>
            </a:r>
            <a:r>
              <a:rPr lang="en-US" sz="1200" i="1" dirty="0" err="1">
                <a:solidFill>
                  <a:srgbClr val="808080"/>
                </a:solidFill>
                <a:latin typeface="Courier New" panose="02070309020205020404" pitchFamily="49" charset="0"/>
                <a:cs typeface="Courier New" panose="02070309020205020404" pitchFamily="49" charset="0"/>
              </a:rPr>
              <a:t>Solr</a:t>
            </a:r>
            <a:r>
              <a:rPr lang="en-US" sz="1200" i="1" dirty="0">
                <a:solidFill>
                  <a:srgbClr val="808080"/>
                </a:solidFill>
                <a:latin typeface="Courier New" panose="02070309020205020404" pitchFamily="49" charset="0"/>
                <a:cs typeface="Courier New" panose="02070309020205020404" pitchFamily="49" charset="0"/>
              </a:rPr>
              <a:t> instance. The timeout is optional.</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solr</a:t>
            </a:r>
            <a:r>
              <a:rPr lang="en-US" sz="1200" dirty="0">
                <a:solidFill>
                  <a:srgbClr val="000000"/>
                </a:solidFill>
                <a:latin typeface="Courier New" panose="02070309020205020404" pitchFamily="49" charset="0"/>
                <a:cs typeface="Courier New" panose="02070309020205020404" pitchFamily="49" charset="0"/>
              </a:rPr>
              <a:t> = </a:t>
            </a:r>
            <a:r>
              <a:rPr lang="en-US" sz="1200" dirty="0" err="1">
                <a:solidFill>
                  <a:srgbClr val="000000"/>
                </a:solidFill>
                <a:latin typeface="Courier New" panose="02070309020205020404" pitchFamily="49" charset="0"/>
                <a:cs typeface="Courier New" panose="02070309020205020404" pitchFamily="49" charset="0"/>
              </a:rPr>
              <a:t>pysolr.Solr</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'http://localhost:8983/</a:t>
            </a:r>
            <a:r>
              <a:rPr lang="en-US" sz="1200" b="1" dirty="0" err="1">
                <a:solidFill>
                  <a:srgbClr val="008000"/>
                </a:solidFill>
                <a:latin typeface="Courier New" panose="02070309020205020404" pitchFamily="49" charset="0"/>
                <a:cs typeface="Courier New" panose="02070309020205020404" pitchFamily="49" charset="0"/>
              </a:rPr>
              <a:t>solr</a:t>
            </a:r>
            <a:r>
              <a:rPr lang="en-US" sz="1200" b="1" dirty="0">
                <a:solidFill>
                  <a:srgbClr val="008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660099"/>
                </a:solidFill>
                <a:latin typeface="Courier New" panose="02070309020205020404" pitchFamily="49" charset="0"/>
                <a:cs typeface="Courier New" panose="02070309020205020404" pitchFamily="49" charset="0"/>
              </a:rPr>
              <a:t>timeout</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FF"/>
                </a:solidFill>
                <a:latin typeface="Courier New" panose="02070309020205020404" pitchFamily="49" charset="0"/>
                <a:cs typeface="Courier New" panose="02070309020205020404" pitchFamily="49" charset="0"/>
              </a:rPr>
              <a:t>10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i="1" dirty="0" smtClean="0">
                <a:solidFill>
                  <a:srgbClr val="808080"/>
                </a:solidFill>
                <a:latin typeface="Courier New" panose="02070309020205020404" pitchFamily="49" charset="0"/>
                <a:cs typeface="Courier New" panose="02070309020205020404" pitchFamily="49" charset="0"/>
              </a:rPr>
              <a:t>We can easily add data to the index</a:t>
            </a:r>
            <a:r>
              <a:rPr lang="en-US" sz="1200" i="1" dirty="0">
                <a:solidFill>
                  <a:srgbClr val="808080"/>
                </a:solidFill>
                <a:latin typeface="Courier New" panose="02070309020205020404" pitchFamily="49" charset="0"/>
                <a:cs typeface="Courier New" panose="02070309020205020404" pitchFamily="49" charset="0"/>
              </a:rPr>
              <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solr.add</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"id"</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a:t>
            </a:r>
            <a:r>
              <a:rPr lang="en-US" sz="1200" b="1" dirty="0" smtClean="0">
                <a:solidFill>
                  <a:srgbClr val="008000"/>
                </a:solidFill>
                <a:latin typeface="Courier New" panose="02070309020205020404" pitchFamily="49" charset="0"/>
                <a:cs typeface="Courier New" panose="02070309020205020404" pitchFamily="49" charset="0"/>
              </a:rPr>
              <a:t>doc_1"</a:t>
            </a:r>
            <a:r>
              <a:rPr lang="en-US" sz="1200" dirty="0" smtClean="0">
                <a:solidFill>
                  <a:srgbClr val="000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"title"</a:t>
            </a: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8000"/>
                </a:solidFill>
                <a:latin typeface="Courier New" panose="02070309020205020404" pitchFamily="49" charset="0"/>
                <a:cs typeface="Courier New" panose="02070309020205020404" pitchFamily="49" charset="0"/>
              </a:rPr>
              <a:t>"The Banana: Tasty or Dangerous?"</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 </a:t>
            </a:r>
            <a:r>
              <a:rPr lang="en-US" sz="1200" i="1" dirty="0" smtClean="0">
                <a:solidFill>
                  <a:srgbClr val="808080"/>
                </a:solidFill>
                <a:latin typeface="Courier New" panose="02070309020205020404" pitchFamily="49" charset="0"/>
                <a:cs typeface="Courier New" panose="02070309020205020404" pitchFamily="49" charset="0"/>
              </a:rPr>
              <a:t>Searching </a:t>
            </a:r>
            <a:r>
              <a:rPr lang="en-US" sz="1200" i="1" dirty="0">
                <a:solidFill>
                  <a:srgbClr val="808080"/>
                </a:solidFill>
                <a:latin typeface="Courier New" panose="02070309020205020404" pitchFamily="49" charset="0"/>
                <a:cs typeface="Courier New" panose="02070309020205020404" pitchFamily="49" charset="0"/>
              </a:rPr>
              <a:t>is </a:t>
            </a:r>
            <a:r>
              <a:rPr lang="en-US" sz="1200" i="1" dirty="0" smtClean="0">
                <a:solidFill>
                  <a:srgbClr val="808080"/>
                </a:solidFill>
                <a:latin typeface="Courier New" panose="02070309020205020404" pitchFamily="49" charset="0"/>
                <a:cs typeface="Courier New" panose="02070309020205020404" pitchFamily="49" charset="0"/>
              </a:rPr>
              <a:t>also easy</a:t>
            </a:r>
            <a:r>
              <a:rPr lang="en-US" sz="1200" i="1" dirty="0">
                <a:solidFill>
                  <a:srgbClr val="808080"/>
                </a:solidFill>
                <a:latin typeface="Courier New" panose="02070309020205020404" pitchFamily="49" charset="0"/>
                <a:cs typeface="Courier New" panose="02070309020205020404" pitchFamily="49" charset="0"/>
              </a:rPr>
              <a:t>. </a:t>
            </a:r>
            <a:r>
              <a:rPr lang="en-US" sz="1200" i="1" dirty="0" smtClean="0">
                <a:solidFill>
                  <a:srgbClr val="808080"/>
                </a:solidFill>
                <a:latin typeface="Courier New" panose="02070309020205020404" pitchFamily="49" charset="0"/>
                <a:cs typeface="Courier New" panose="02070309020205020404" pitchFamily="49" charset="0"/>
              </a:rPr>
              <a:t>A </a:t>
            </a:r>
            <a:r>
              <a:rPr lang="en-US" sz="1200" i="1" dirty="0">
                <a:solidFill>
                  <a:srgbClr val="808080"/>
                </a:solidFill>
                <a:latin typeface="Courier New" panose="02070309020205020404" pitchFamily="49" charset="0"/>
                <a:cs typeface="Courier New" panose="02070309020205020404" pitchFamily="49" charset="0"/>
              </a:rPr>
              <a:t>plain </a:t>
            </a:r>
            <a:r>
              <a:rPr lang="en-US" sz="1200" i="1" dirty="0" err="1" smtClean="0">
                <a:solidFill>
                  <a:srgbClr val="808080"/>
                </a:solidFill>
                <a:latin typeface="Courier New" panose="02070309020205020404" pitchFamily="49" charset="0"/>
                <a:cs typeface="Courier New" panose="02070309020205020404" pitchFamily="49" charset="0"/>
              </a:rPr>
              <a:t>Lucene</a:t>
            </a:r>
            <a:r>
              <a:rPr lang="en-US" sz="1200" i="1" dirty="0" smtClean="0">
                <a:solidFill>
                  <a:srgbClr val="808080"/>
                </a:solidFill>
                <a:latin typeface="Courier New" panose="02070309020205020404" pitchFamily="49" charset="0"/>
                <a:cs typeface="Courier New" panose="02070309020205020404" pitchFamily="49" charset="0"/>
              </a:rPr>
              <a:t>-style query </a:t>
            </a:r>
            <a:r>
              <a:rPr lang="en-US" sz="1200" i="1" dirty="0">
                <a:solidFill>
                  <a:srgbClr val="808080"/>
                </a:solidFill>
                <a:latin typeface="Courier New" panose="02070309020205020404" pitchFamily="49" charset="0"/>
                <a:cs typeface="Courier New" panose="02070309020205020404" pitchFamily="49" charset="0"/>
              </a:rPr>
              <a:t>is fine.</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results = </a:t>
            </a:r>
            <a:r>
              <a:rPr lang="en-US" sz="1200" dirty="0" err="1">
                <a:solidFill>
                  <a:srgbClr val="000000"/>
                </a:solidFill>
                <a:latin typeface="Courier New" panose="02070309020205020404" pitchFamily="49" charset="0"/>
                <a:cs typeface="Courier New" panose="02070309020205020404" pitchFamily="49" charset="0"/>
              </a:rPr>
              <a:t>solr.search</a:t>
            </a:r>
            <a:r>
              <a:rPr lang="en-US" sz="1200" dirty="0">
                <a:solidFill>
                  <a:srgbClr val="000000"/>
                </a:solidFill>
                <a:latin typeface="Courier New" panose="02070309020205020404" pitchFamily="49" charset="0"/>
                <a:cs typeface="Courier New" panose="02070309020205020404" pitchFamily="49" charset="0"/>
              </a:rPr>
              <a:t>(</a:t>
            </a:r>
            <a:r>
              <a:rPr lang="en-US" sz="1200" b="1" dirty="0" smtClean="0">
                <a:solidFill>
                  <a:srgbClr val="008000"/>
                </a:solidFill>
                <a:latin typeface="Courier New" panose="02070309020205020404" pitchFamily="49" charset="0"/>
                <a:cs typeface="Courier New" panose="02070309020205020404" pitchFamily="49" charset="0"/>
              </a:rPr>
              <a:t>'banana'</a:t>
            </a:r>
            <a:r>
              <a:rPr lang="en-US" sz="1200" dirty="0" smtClean="0">
                <a:solidFill>
                  <a:srgbClr val="000000"/>
                </a:solidFill>
                <a:latin typeface="Courier New" panose="02070309020205020404" pitchFamily="49" charset="0"/>
                <a:cs typeface="Courier New" panose="02070309020205020404" pitchFamily="49" charset="0"/>
              </a:rPr>
              <a:t>)</a:t>
            </a:r>
          </a:p>
          <a:p>
            <a:endParaRPr lang="en-US" sz="1200" dirty="0">
              <a:solidFill>
                <a:srgbClr val="000000"/>
              </a:solidFill>
              <a:latin typeface="Courier New" panose="02070309020205020404" pitchFamily="49" charset="0"/>
              <a:cs typeface="Courier New" panose="02070309020205020404" pitchFamily="49" charset="0"/>
            </a:endParaRPr>
          </a:p>
          <a:p>
            <a:pPr lvl="0"/>
            <a:r>
              <a:rPr lang="en-US" sz="1200" i="1" dirty="0">
                <a:solidFill>
                  <a:srgbClr val="808080"/>
                </a:solidFill>
                <a:latin typeface="Courier New" panose="02070309020205020404" pitchFamily="49" charset="0"/>
                <a:cs typeface="Courier New" panose="02070309020205020404" pitchFamily="49" charset="0"/>
              </a:rPr>
              <a:t># Just loop over it to access the results.</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for </a:t>
            </a:r>
            <a:r>
              <a:rPr lang="en-US" sz="1200" dirty="0">
                <a:solidFill>
                  <a:srgbClr val="000000"/>
                </a:solidFill>
                <a:latin typeface="Courier New" panose="02070309020205020404" pitchFamily="49" charset="0"/>
                <a:cs typeface="Courier New" panose="02070309020205020404" pitchFamily="49" charset="0"/>
              </a:rPr>
              <a:t>result </a:t>
            </a:r>
            <a:r>
              <a:rPr lang="en-US" sz="1200" b="1" dirty="0">
                <a:solidFill>
                  <a:srgbClr val="000080"/>
                </a:solidFill>
                <a:latin typeface="Courier New" panose="02070309020205020404" pitchFamily="49" charset="0"/>
                <a:cs typeface="Courier New" panose="02070309020205020404" pitchFamily="49" charset="0"/>
              </a:rPr>
              <a:t>in </a:t>
            </a:r>
            <a:r>
              <a:rPr lang="en-US" sz="1200" dirty="0">
                <a:solidFill>
                  <a:srgbClr val="000000"/>
                </a:solidFill>
                <a:latin typeface="Courier New" panose="02070309020205020404" pitchFamily="49" charset="0"/>
                <a:cs typeface="Courier New" panose="02070309020205020404" pitchFamily="49" charset="0"/>
              </a:rPr>
              <a:t>results:</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"The title is '{0}'."</a:t>
            </a:r>
            <a:r>
              <a:rPr lang="en-US" sz="1200" dirty="0">
                <a:solidFill>
                  <a:srgbClr val="000000"/>
                </a:solidFill>
                <a:latin typeface="Courier New" panose="02070309020205020404" pitchFamily="49" charset="0"/>
                <a:cs typeface="Courier New" panose="02070309020205020404" pitchFamily="49" charset="0"/>
              </a:rPr>
              <a:t>.format(result[</a:t>
            </a:r>
            <a:r>
              <a:rPr lang="en-US" sz="1200" b="1" dirty="0">
                <a:solidFill>
                  <a:srgbClr val="008000"/>
                </a:solidFill>
                <a:latin typeface="Courier New" panose="02070309020205020404" pitchFamily="49" charset="0"/>
                <a:cs typeface="Courier New" panose="02070309020205020404" pitchFamily="49" charset="0"/>
              </a:rPr>
              <a:t>'title'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100" i="1" dirty="0">
                <a:solidFill>
                  <a:srgbClr val="808080"/>
                </a:solidFill>
                <a:latin typeface="Courier New" panose="02070309020205020404" pitchFamily="49" charset="0"/>
                <a:cs typeface="Courier New" panose="02070309020205020404" pitchFamily="49" charset="0"/>
              </a:rPr>
              <a:t># Finally, you can delete either individual documents...</a:t>
            </a:r>
            <a:br>
              <a:rPr lang="en-US" sz="1100" i="1" dirty="0">
                <a:solidFill>
                  <a:srgbClr val="808080"/>
                </a:solidFill>
                <a:latin typeface="Courier New" panose="02070309020205020404" pitchFamily="49" charset="0"/>
                <a:cs typeface="Courier New" panose="02070309020205020404" pitchFamily="49" charset="0"/>
              </a:rPr>
            </a:br>
            <a:r>
              <a:rPr lang="en-US" sz="1100" dirty="0" err="1">
                <a:solidFill>
                  <a:srgbClr val="000000"/>
                </a:solidFill>
                <a:latin typeface="Courier New" panose="02070309020205020404" pitchFamily="49" charset="0"/>
                <a:cs typeface="Courier New" panose="02070309020205020404" pitchFamily="49" charset="0"/>
              </a:rPr>
              <a:t>solr.delete</a:t>
            </a:r>
            <a:r>
              <a:rPr lang="en-US" sz="1100" dirty="0">
                <a:solidFill>
                  <a:srgbClr val="000000"/>
                </a:solidFill>
                <a:latin typeface="Courier New" panose="02070309020205020404" pitchFamily="49" charset="0"/>
                <a:cs typeface="Courier New" panose="02070309020205020404" pitchFamily="49" charset="0"/>
              </a:rPr>
              <a:t>(</a:t>
            </a:r>
            <a:r>
              <a:rPr lang="en-US" sz="1100" dirty="0">
                <a:solidFill>
                  <a:srgbClr val="660099"/>
                </a:solidFill>
                <a:latin typeface="Courier New" panose="02070309020205020404" pitchFamily="49" charset="0"/>
                <a:cs typeface="Courier New" panose="02070309020205020404" pitchFamily="49" charset="0"/>
              </a:rPr>
              <a:t>id</a:t>
            </a:r>
            <a:r>
              <a:rPr lang="en-US" sz="1100" dirty="0">
                <a:solidFill>
                  <a:srgbClr val="000000"/>
                </a:solidFill>
                <a:latin typeface="Courier New" panose="02070309020205020404" pitchFamily="49" charset="0"/>
                <a:cs typeface="Courier New" panose="02070309020205020404" pitchFamily="49" charset="0"/>
              </a:rPr>
              <a:t>=</a:t>
            </a:r>
            <a:r>
              <a:rPr lang="en-US" sz="1100" b="1" dirty="0" smtClean="0">
                <a:solidFill>
                  <a:srgbClr val="008000"/>
                </a:solidFill>
                <a:latin typeface="Courier New" panose="02070309020205020404" pitchFamily="49" charset="0"/>
                <a:cs typeface="Courier New" panose="02070309020205020404" pitchFamily="49" charset="0"/>
              </a:rPr>
              <a:t>'doc_2'</a:t>
            </a:r>
            <a:r>
              <a:rPr lang="en-US" sz="1100" dirty="0" smtClean="0">
                <a:solidFill>
                  <a:srgbClr val="000000"/>
                </a:solidFill>
                <a:latin typeface="Courier New" panose="02070309020205020404" pitchFamily="49" charset="0"/>
                <a:cs typeface="Courier New" panose="02070309020205020404" pitchFamily="49" charset="0"/>
              </a:rPr>
              <a:t>)</a:t>
            </a:r>
            <a:r>
              <a:rPr lang="en-US" sz="1100" dirty="0">
                <a:solidFill>
                  <a:srgbClr val="000000"/>
                </a:solidFill>
                <a:latin typeface="Courier New" panose="02070309020205020404" pitchFamily="49" charset="0"/>
                <a:cs typeface="Courier New" panose="02070309020205020404" pitchFamily="49" charset="0"/>
              </a:rPr>
              <a:t/>
            </a:r>
            <a:br>
              <a:rPr lang="en-US" sz="1100" dirty="0">
                <a:solidFill>
                  <a:srgbClr val="000000"/>
                </a:solidFill>
                <a:latin typeface="Courier New" panose="02070309020205020404" pitchFamily="49" charset="0"/>
                <a:cs typeface="Courier New" panose="02070309020205020404" pitchFamily="49" charset="0"/>
              </a:rPr>
            </a:br>
            <a:r>
              <a:rPr lang="en-US" sz="1100" dirty="0">
                <a:solidFill>
                  <a:srgbClr val="000000"/>
                </a:solidFill>
                <a:latin typeface="Courier New" panose="02070309020205020404" pitchFamily="49" charset="0"/>
                <a:cs typeface="Courier New" panose="02070309020205020404" pitchFamily="49" charset="0"/>
              </a:rPr>
              <a:t/>
            </a:r>
            <a:br>
              <a:rPr lang="en-US" sz="1100" dirty="0">
                <a:solidFill>
                  <a:srgbClr val="000000"/>
                </a:solidFill>
                <a:latin typeface="Courier New" panose="02070309020205020404" pitchFamily="49" charset="0"/>
                <a:cs typeface="Courier New" panose="02070309020205020404" pitchFamily="49" charset="0"/>
              </a:rPr>
            </a:br>
            <a:r>
              <a:rPr lang="en-US" sz="1100" i="1" dirty="0">
                <a:solidFill>
                  <a:srgbClr val="808080"/>
                </a:solidFill>
                <a:latin typeface="Courier New" panose="02070309020205020404" pitchFamily="49" charset="0"/>
                <a:cs typeface="Courier New" panose="02070309020205020404" pitchFamily="49" charset="0"/>
              </a:rPr>
              <a:t># ...or all documents.</a:t>
            </a:r>
            <a:br>
              <a:rPr lang="en-US" sz="1100" i="1" dirty="0">
                <a:solidFill>
                  <a:srgbClr val="808080"/>
                </a:solidFill>
                <a:latin typeface="Courier New" panose="02070309020205020404" pitchFamily="49" charset="0"/>
                <a:cs typeface="Courier New" panose="02070309020205020404" pitchFamily="49" charset="0"/>
              </a:rPr>
            </a:br>
            <a:r>
              <a:rPr lang="en-US" sz="1100" dirty="0" err="1">
                <a:solidFill>
                  <a:srgbClr val="000000"/>
                </a:solidFill>
                <a:latin typeface="Courier New" panose="02070309020205020404" pitchFamily="49" charset="0"/>
                <a:cs typeface="Courier New" panose="02070309020205020404" pitchFamily="49" charset="0"/>
              </a:rPr>
              <a:t>solr.delete</a:t>
            </a:r>
            <a:r>
              <a:rPr lang="en-US" sz="1100" dirty="0">
                <a:solidFill>
                  <a:srgbClr val="000000"/>
                </a:solidFill>
                <a:latin typeface="Courier New" panose="02070309020205020404" pitchFamily="49" charset="0"/>
                <a:cs typeface="Courier New" panose="02070309020205020404" pitchFamily="49" charset="0"/>
              </a:rPr>
              <a:t>(</a:t>
            </a:r>
            <a:r>
              <a:rPr lang="en-US" sz="1100" dirty="0">
                <a:solidFill>
                  <a:srgbClr val="660099"/>
                </a:solidFill>
                <a:latin typeface="Courier New" panose="02070309020205020404" pitchFamily="49" charset="0"/>
                <a:cs typeface="Courier New" panose="02070309020205020404" pitchFamily="49" charset="0"/>
              </a:rPr>
              <a:t>q</a:t>
            </a:r>
            <a:r>
              <a:rPr lang="en-US" sz="1100" dirty="0" smtClean="0">
                <a:solidFill>
                  <a:srgbClr val="000000"/>
                </a:solidFill>
                <a:latin typeface="Courier New" panose="02070309020205020404" pitchFamily="49" charset="0"/>
                <a:cs typeface="Courier New" panose="02070309020205020404" pitchFamily="49" charset="0"/>
              </a:rPr>
              <a:t>=</a:t>
            </a:r>
            <a:r>
              <a:rPr lang="en-US" sz="1100" b="1" dirty="0" smtClean="0">
                <a:solidFill>
                  <a:srgbClr val="008000"/>
                </a:solidFill>
                <a:latin typeface="Courier New" panose="02070309020205020404" pitchFamily="49" charset="0"/>
                <a:cs typeface="Courier New" panose="02070309020205020404" pitchFamily="49" charset="0"/>
              </a:rPr>
              <a:t>'*:*'</a:t>
            </a:r>
            <a:r>
              <a:rPr lang="en-US" sz="1100" dirty="0" smtClean="0">
                <a:solidFill>
                  <a:srgbClr val="000000"/>
                </a:solidFill>
                <a:latin typeface="Courier New" panose="02070309020205020404" pitchFamily="49" charset="0"/>
                <a:cs typeface="Courier New" panose="02070309020205020404" pitchFamily="49" charset="0"/>
              </a:rPr>
              <a:t>)</a:t>
            </a:r>
            <a:endParaRPr lang="en-US" sz="1100" dirty="0">
              <a:latin typeface="Arial" panose="020B0604020202020204" pitchFamily="34" charset="0"/>
            </a:endParaRPr>
          </a:p>
        </p:txBody>
      </p:sp>
    </p:spTree>
    <p:extLst>
      <p:ext uri="{BB962C8B-B14F-4D97-AF65-F5344CB8AC3E}">
        <p14:creationId xmlns:p14="http://schemas.microsoft.com/office/powerpoint/2010/main" val="1179151490"/>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1391056" cy="1143000"/>
          </a:xfrm>
        </p:spPr>
        <p:txBody>
          <a:bodyPr>
            <a:normAutofit/>
          </a:bodyPr>
          <a:lstStyle/>
          <a:p>
            <a:r>
              <a:rPr lang="en-US" dirty="0" smtClean="0">
                <a:solidFill>
                  <a:srgbClr val="C4A174"/>
                </a:solidFill>
              </a:rPr>
              <a:t>Appendix: </a:t>
            </a:r>
            <a:r>
              <a:rPr lang="en-US" dirty="0" smtClean="0"/>
              <a:t>String Methods</a:t>
            </a:r>
            <a:endParaRPr lang="en-US" dirty="0"/>
          </a:p>
        </p:txBody>
      </p:sp>
    </p:spTree>
    <p:extLst>
      <p:ext uri="{BB962C8B-B14F-4D97-AF65-F5344CB8AC3E}">
        <p14:creationId xmlns:p14="http://schemas.microsoft.com/office/powerpoint/2010/main" val="2995288253"/>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3"/>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We will often want to allow the user to enter values</a:t>
            </a:r>
          </a:p>
          <a:p>
            <a:endParaRPr lang="en-US" dirty="0" smtClean="0">
              <a:solidFill>
                <a:srgbClr val="000000"/>
              </a:solidFill>
            </a:endParaRPr>
          </a:p>
          <a:p>
            <a:r>
              <a:rPr lang="en-US" dirty="0" smtClean="0">
                <a:solidFill>
                  <a:srgbClr val="000000"/>
                </a:solidFill>
              </a:rPr>
              <a:t>Usually we will to hold onto the data for later</a:t>
            </a:r>
          </a:p>
          <a:p>
            <a:endParaRPr lang="en-US" dirty="0" smtClean="0">
              <a:solidFill>
                <a:srgbClr val="000000"/>
              </a:solidFill>
            </a:endParaRPr>
          </a:p>
          <a:p>
            <a:r>
              <a:rPr lang="en-US" dirty="0" smtClean="0">
                <a:solidFill>
                  <a:srgbClr val="000000"/>
                </a:solidFill>
              </a:rPr>
              <a:t>In Python, we have two built-in functions available</a:t>
            </a:r>
          </a:p>
          <a:p>
            <a:endParaRPr lang="en-US" dirty="0" smtClean="0">
              <a:solidFill>
                <a:srgbClr val="000000"/>
              </a:solidFill>
            </a:endParaRP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solidFill>
                  <a:srgbClr val="000000"/>
                </a:solidFill>
              </a:rPr>
              <a:t>Use the </a:t>
            </a:r>
            <a:r>
              <a:rPr lang="en-US" b="1" dirty="0" err="1" smtClean="0">
                <a:solidFill>
                  <a:srgbClr val="000000"/>
                </a:solidFill>
                <a:latin typeface="Courier New" panose="02070309020205020404" pitchFamily="49" charset="0"/>
                <a:cs typeface="Courier New" panose="02070309020205020404" pitchFamily="49" charset="0"/>
              </a:rPr>
              <a:t>raw_input</a:t>
            </a:r>
            <a:r>
              <a:rPr lang="en-US" b="1" dirty="0" smtClean="0">
                <a:solidFill>
                  <a:srgbClr val="000000"/>
                </a:solidFill>
                <a:latin typeface="Courier New" panose="02070309020205020404" pitchFamily="49" charset="0"/>
                <a:cs typeface="Courier New" panose="02070309020205020404" pitchFamily="49" charset="0"/>
              </a:rPr>
              <a:t>()</a:t>
            </a:r>
            <a:r>
              <a:rPr lang="en-US" dirty="0" smtClean="0">
                <a:solidFill>
                  <a:srgbClr val="000000"/>
                </a:solidFill>
              </a:rPr>
              <a:t> statement to capture </a:t>
            </a:r>
            <a:r>
              <a:rPr lang="en-US" i="1" dirty="0" smtClean="0">
                <a:solidFill>
                  <a:srgbClr val="000000"/>
                </a:solidFill>
              </a:rPr>
              <a:t>strings</a:t>
            </a:r>
          </a:p>
          <a:p>
            <a:endParaRPr lang="en-US" dirty="0">
              <a:solidFill>
                <a:srgbClr val="000000"/>
              </a:solidFill>
            </a:endParaRPr>
          </a:p>
          <a:p>
            <a:r>
              <a:rPr lang="en-US" b="1" dirty="0" err="1" smtClean="0">
                <a:solidFill>
                  <a:srgbClr val="000000"/>
                </a:solidFill>
                <a:latin typeface="Courier New" panose="02070309020205020404" pitchFamily="49" charset="0"/>
                <a:cs typeface="Courier New" panose="02070309020205020404" pitchFamily="49" charset="0"/>
              </a:rPr>
              <a:t>raw_input</a:t>
            </a:r>
            <a:r>
              <a:rPr lang="en-US" b="1" dirty="0" smtClean="0">
                <a:solidFill>
                  <a:srgbClr val="000000"/>
                </a:solidFill>
                <a:latin typeface="Courier New" panose="02070309020205020404" pitchFamily="49" charset="0"/>
                <a:cs typeface="Courier New" panose="02070309020205020404" pitchFamily="49" charset="0"/>
              </a:rPr>
              <a:t>()</a:t>
            </a:r>
            <a:r>
              <a:rPr lang="en-US" dirty="0" smtClean="0">
                <a:solidFill>
                  <a:srgbClr val="000000"/>
                </a:solidFill>
              </a:rPr>
              <a:t> </a:t>
            </a:r>
            <a:r>
              <a:rPr lang="en-US" dirty="0">
                <a:solidFill>
                  <a:srgbClr val="000000"/>
                </a:solidFill>
              </a:rPr>
              <a:t>returns a </a:t>
            </a:r>
            <a:r>
              <a:rPr lang="en-US" b="1" dirty="0">
                <a:solidFill>
                  <a:srgbClr val="000000"/>
                </a:solidFill>
              </a:rPr>
              <a:t>string </a:t>
            </a:r>
            <a:r>
              <a:rPr lang="en-US" b="1" dirty="0" smtClean="0">
                <a:solidFill>
                  <a:srgbClr val="000000"/>
                </a:solidFill>
              </a:rPr>
              <a:t>value</a:t>
            </a:r>
          </a:p>
          <a:p>
            <a:endParaRPr lang="en-US" b="1" dirty="0" smtClean="0">
              <a:solidFill>
                <a:srgbClr val="000000"/>
              </a:solidFill>
            </a:endParaRPr>
          </a:p>
          <a:p>
            <a:r>
              <a:rPr lang="en-US" dirty="0" smtClean="0">
                <a:solidFill>
                  <a:srgbClr val="000000"/>
                </a:solidFill>
              </a:rPr>
              <a:t>We can convert a string value to a number with </a:t>
            </a:r>
            <a:r>
              <a:rPr lang="en-US" b="1" dirty="0" err="1" smtClean="0">
                <a:solidFill>
                  <a:srgbClr val="000000"/>
                </a:solidFill>
                <a:latin typeface="Courier New" panose="02070309020205020404" pitchFamily="49" charset="0"/>
                <a:cs typeface="Courier New" panose="02070309020205020404" pitchFamily="49" charset="0"/>
              </a:rPr>
              <a:t>int</a:t>
            </a:r>
            <a:r>
              <a:rPr lang="en-US" b="1" dirty="0" smtClean="0">
                <a:solidFill>
                  <a:srgbClr val="000000"/>
                </a:solidFill>
                <a:latin typeface="Courier New" panose="02070309020205020404" pitchFamily="49" charset="0"/>
                <a:cs typeface="Courier New" panose="02070309020205020404" pitchFamily="49" charset="0"/>
              </a:rPr>
              <a:t>()</a:t>
            </a:r>
            <a:endParaRPr lang="en-US" dirty="0">
              <a:solidFill>
                <a:srgbClr val="000000"/>
              </a:solidFill>
              <a:latin typeface="Courier New" panose="02070309020205020404" pitchFamily="49" charset="0"/>
              <a:cs typeface="Courier New" panose="02070309020205020404" pitchFamily="49" charset="0"/>
            </a:endParaRPr>
          </a:p>
          <a:p>
            <a:pPr marL="0" indent="0">
              <a:buNone/>
            </a:pPr>
            <a:endParaRPr lang="en-US" dirty="0">
              <a:solidFill>
                <a:srgbClr val="000000"/>
              </a:solidFill>
            </a:endParaRPr>
          </a:p>
          <a:p>
            <a:r>
              <a:rPr lang="en-US" dirty="0" smtClean="0">
                <a:solidFill>
                  <a:srgbClr val="000000"/>
                </a:solidFill>
              </a:rPr>
              <a:t>You can provide a message with </a:t>
            </a:r>
            <a:r>
              <a:rPr lang="en-US" b="1" dirty="0" err="1" smtClean="0">
                <a:solidFill>
                  <a:srgbClr val="000000"/>
                </a:solidFill>
                <a:latin typeface="Courier New" panose="02070309020205020404" pitchFamily="49" charset="0"/>
                <a:cs typeface="Courier New" panose="02070309020205020404" pitchFamily="49" charset="0"/>
              </a:rPr>
              <a:t>raw_input</a:t>
            </a:r>
            <a:r>
              <a:rPr lang="en-US" b="1" dirty="0" smtClean="0">
                <a:solidFill>
                  <a:srgbClr val="000000"/>
                </a:solidFill>
                <a:latin typeface="Courier New" panose="02070309020205020404" pitchFamily="49" charset="0"/>
                <a:cs typeface="Courier New" panose="02070309020205020404" pitchFamily="49" charset="0"/>
              </a:rPr>
              <a:t>(</a:t>
            </a:r>
            <a:r>
              <a:rPr lang="en-US" dirty="0" smtClean="0">
                <a:solidFill>
                  <a:srgbClr val="000000"/>
                </a:solidFill>
              </a:rPr>
              <a:t>‘Message’</a:t>
            </a:r>
            <a:r>
              <a:rPr lang="en-US" b="1" dirty="0" smtClean="0">
                <a:solidFill>
                  <a:srgbClr val="000000"/>
                </a:solidFill>
                <a:latin typeface="Courier New" panose="02070309020205020404" pitchFamily="49" charset="0"/>
                <a:cs typeface="Courier New" panose="02070309020205020404" pitchFamily="49" charset="0"/>
              </a:rPr>
              <a:t>)</a:t>
            </a:r>
          </a:p>
          <a:p>
            <a:endParaRPr lang="en-US" dirty="0" smtClean="0">
              <a:solidFill>
                <a:srgbClr val="000000"/>
              </a:solidFill>
            </a:endParaRPr>
          </a:p>
          <a:p>
            <a:r>
              <a:rPr lang="en-US" dirty="0" smtClean="0">
                <a:solidFill>
                  <a:srgbClr val="000000"/>
                </a:solidFill>
              </a:rPr>
              <a:t>Hint: The message can also be a variable</a:t>
            </a:r>
          </a:p>
          <a:p>
            <a:endParaRPr lang="en-US" dirty="0" smtClean="0">
              <a:solidFill>
                <a:srgbClr val="000000"/>
              </a:solidFill>
            </a:endParaRPr>
          </a:p>
          <a:p>
            <a:endParaRPr lang="en-US" dirty="0">
              <a:solidFill>
                <a:srgbClr val="FF0000"/>
              </a:solidFill>
            </a:endParaRPr>
          </a:p>
        </p:txBody>
      </p:sp>
      <p:sp>
        <p:nvSpPr>
          <p:cNvPr id="3" name="Title 2"/>
          <p:cNvSpPr>
            <a:spLocks noGrp="1"/>
          </p:cNvSpPr>
          <p:nvPr>
            <p:ph type="title"/>
          </p:nvPr>
        </p:nvSpPr>
        <p:spPr/>
        <p:txBody>
          <a:bodyPr/>
          <a:lstStyle/>
          <a:p>
            <a:r>
              <a:rPr lang="en-US" dirty="0" smtClean="0"/>
              <a:t>Entering Data: </a:t>
            </a:r>
            <a:r>
              <a:rPr lang="en-US" dirty="0" err="1" smtClean="0">
                <a:latin typeface="Courier New" panose="02070309020205020404" pitchFamily="49" charset="0"/>
                <a:cs typeface="Courier New" panose="02070309020205020404" pitchFamily="49" charset="0"/>
              </a:rPr>
              <a:t>raw_input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355014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t>
            </a:r>
            <a:r>
              <a:rPr lang="en-US" dirty="0" smtClean="0"/>
              <a:t>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000000"/>
                </a:solidFill>
              </a:rPr>
              <a:t>The practical ability to develop applications  in Python</a:t>
            </a:r>
          </a:p>
          <a:p>
            <a:r>
              <a:rPr lang="en-GB" dirty="0" smtClean="0">
                <a:solidFill>
                  <a:srgbClr val="000000"/>
                </a:solidFill>
              </a:rPr>
              <a:t>An understanding of the principles of programming</a:t>
            </a:r>
          </a:p>
          <a:p>
            <a:r>
              <a:rPr lang="en-GB" dirty="0" smtClean="0">
                <a:solidFill>
                  <a:srgbClr val="000000"/>
                </a:solidFill>
              </a:rPr>
              <a:t>An introduction to ways of programming in a team</a:t>
            </a:r>
          </a:p>
          <a:p>
            <a:r>
              <a:rPr lang="en-GB" dirty="0" smtClean="0">
                <a:solidFill>
                  <a:srgbClr val="000000"/>
                </a:solidFill>
              </a:rPr>
              <a:t>An introduction to principles of application design</a:t>
            </a:r>
          </a:p>
          <a:p>
            <a:r>
              <a:rPr lang="en-GB" dirty="0" smtClean="0">
                <a:solidFill>
                  <a:srgbClr val="000000"/>
                </a:solidFill>
              </a:rPr>
              <a:t>Tools to help write clean and maintainable code</a:t>
            </a:r>
          </a:p>
          <a:p>
            <a:endParaRPr lang="en-GB" dirty="0" smtClean="0">
              <a:solidFill>
                <a:srgbClr val="000000"/>
              </a:solidFill>
            </a:endParaRPr>
          </a:p>
          <a:p>
            <a:pPr marL="0" indent="0">
              <a:buNone/>
            </a:pPr>
            <a:endParaRPr lang="en-GB" dirty="0" smtClean="0">
              <a:solidFill>
                <a:srgbClr val="000000"/>
              </a:solidFill>
            </a:endParaRP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Write a program that will:</a:t>
            </a:r>
          </a:p>
          <a:p>
            <a:pPr lvl="1"/>
            <a:r>
              <a:rPr lang="en-US" dirty="0" smtClean="0">
                <a:solidFill>
                  <a:srgbClr val="000000"/>
                </a:solidFill>
              </a:rPr>
              <a:t>Use </a:t>
            </a:r>
            <a:r>
              <a:rPr lang="en-US" b="1" dirty="0" err="1" smtClean="0">
                <a:solidFill>
                  <a:srgbClr val="000000"/>
                </a:solidFill>
              </a:rPr>
              <a:t>raw_input</a:t>
            </a:r>
            <a:r>
              <a:rPr lang="en-US" b="1" dirty="0" smtClean="0">
                <a:solidFill>
                  <a:srgbClr val="000000"/>
                </a:solidFill>
              </a:rPr>
              <a:t>()</a:t>
            </a:r>
            <a:r>
              <a:rPr lang="en-US" dirty="0" smtClean="0">
                <a:solidFill>
                  <a:srgbClr val="000000"/>
                </a:solidFill>
              </a:rPr>
              <a:t> to get the user to enter their name</a:t>
            </a:r>
          </a:p>
          <a:p>
            <a:pPr lvl="1"/>
            <a:r>
              <a:rPr lang="en-US" dirty="0" smtClean="0">
                <a:solidFill>
                  <a:srgbClr val="000000"/>
                </a:solidFill>
              </a:rPr>
              <a:t>Store the name in a variable</a:t>
            </a:r>
          </a:p>
          <a:p>
            <a:pPr lvl="1"/>
            <a:r>
              <a:rPr lang="en-US" dirty="0" smtClean="0">
                <a:solidFill>
                  <a:srgbClr val="000000"/>
                </a:solidFill>
              </a:rPr>
              <a:t>Print the variable in a message of your choice</a:t>
            </a:r>
          </a:p>
          <a:p>
            <a:r>
              <a:rPr lang="en-US" dirty="0" smtClean="0">
                <a:solidFill>
                  <a:srgbClr val="000000"/>
                </a:solidFill>
              </a:rPr>
              <a:t>Bonus points:</a:t>
            </a:r>
          </a:p>
          <a:p>
            <a:pPr lvl="1"/>
            <a:r>
              <a:rPr lang="en-US" dirty="0" smtClean="0">
                <a:solidFill>
                  <a:srgbClr val="000000"/>
                </a:solidFill>
              </a:rPr>
              <a:t>Also get the user to enter where they live and store it</a:t>
            </a:r>
          </a:p>
          <a:p>
            <a:pPr lvl="1"/>
            <a:r>
              <a:rPr lang="en-US" dirty="0" smtClean="0">
                <a:solidFill>
                  <a:srgbClr val="000000"/>
                </a:solidFill>
              </a:rPr>
              <a:t>Output both name and place in the same message</a:t>
            </a:r>
          </a:p>
          <a:p>
            <a:endParaRPr lang="en-US" dirty="0" smtClean="0">
              <a:solidFill>
                <a:srgbClr val="000000"/>
              </a:solidFill>
            </a:endParaRPr>
          </a:p>
        </p:txBody>
      </p:sp>
      <p:sp>
        <p:nvSpPr>
          <p:cNvPr id="3" name="Title 2"/>
          <p:cNvSpPr>
            <a:spLocks noGrp="1"/>
          </p:cNvSpPr>
          <p:nvPr>
            <p:ph type="title"/>
          </p:nvPr>
        </p:nvSpPr>
        <p:spPr/>
        <p:txBody>
          <a:bodyPr/>
          <a:lstStyle/>
          <a:p>
            <a:r>
              <a:rPr lang="en-US" dirty="0" smtClean="0"/>
              <a:t>Exercise: Master of the Hello World</a:t>
            </a:r>
            <a:endParaRPr lang="en-US" dirty="0"/>
          </a:p>
        </p:txBody>
      </p:sp>
    </p:spTree>
    <p:extLst>
      <p:ext uri="{BB962C8B-B14F-4D97-AF65-F5344CB8AC3E}">
        <p14:creationId xmlns:p14="http://schemas.microsoft.com/office/powerpoint/2010/main" val="39436609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Solution: </a:t>
            </a:r>
            <a:r>
              <a:rPr lang="en-US" dirty="0"/>
              <a:t>Master of the Hello World</a:t>
            </a:r>
            <a:endParaRPr lang="en-US" dirty="0"/>
          </a:p>
        </p:txBody>
      </p:sp>
      <p:sp>
        <p:nvSpPr>
          <p:cNvPr id="4" name="Rectangle 3"/>
          <p:cNvSpPr/>
          <p:nvPr/>
        </p:nvSpPr>
        <p:spPr>
          <a:xfrm>
            <a:off x="609600" y="1772816"/>
            <a:ext cx="11017224" cy="409342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2000" i="1" dirty="0">
                <a:solidFill>
                  <a:srgbClr val="808080"/>
                </a:solidFill>
                <a:latin typeface="Courier New" panose="02070309020205020404" pitchFamily="49" charset="0"/>
                <a:cs typeface="Courier New" panose="02070309020205020404" pitchFamily="49" charset="0"/>
              </a:rPr>
              <a:t>#!/</a:t>
            </a:r>
            <a:r>
              <a:rPr lang="en-US" sz="2000" i="1" dirty="0" err="1">
                <a:solidFill>
                  <a:srgbClr val="808080"/>
                </a:solidFill>
                <a:latin typeface="Courier New" panose="02070309020205020404" pitchFamily="49" charset="0"/>
                <a:cs typeface="Courier New" panose="02070309020205020404" pitchFamily="49" charset="0"/>
              </a:rPr>
              <a:t>usr</a:t>
            </a:r>
            <a:r>
              <a:rPr lang="en-US" sz="2000" i="1" dirty="0">
                <a:solidFill>
                  <a:srgbClr val="808080"/>
                </a:solidFill>
                <a:latin typeface="Courier New" panose="02070309020205020404" pitchFamily="49" charset="0"/>
                <a:cs typeface="Courier New" panose="02070309020205020404" pitchFamily="49" charset="0"/>
              </a:rPr>
              <a:t>/bin/python</a:t>
            </a:r>
            <a:br>
              <a:rPr lang="en-US" sz="2000" i="1" dirty="0">
                <a:solidFill>
                  <a:srgbClr val="808080"/>
                </a:solidFill>
                <a:latin typeface="Courier New" panose="02070309020205020404" pitchFamily="49" charset="0"/>
                <a:cs typeface="Courier New" panose="02070309020205020404" pitchFamily="49" charset="0"/>
              </a:rPr>
            </a:br>
            <a:r>
              <a:rPr lang="en-US" sz="2000" i="1" dirty="0">
                <a:solidFill>
                  <a:srgbClr val="808080"/>
                </a:solidFill>
                <a:latin typeface="Courier New" panose="02070309020205020404" pitchFamily="49" charset="0"/>
                <a:cs typeface="Courier New" panose="02070309020205020404" pitchFamily="49" charset="0"/>
              </a:rPr>
              <a:t/>
            </a:r>
            <a:br>
              <a:rPr lang="en-US" sz="2000" i="1" dirty="0">
                <a:solidFill>
                  <a:srgbClr val="808080"/>
                </a:solidFill>
                <a:latin typeface="Courier New" panose="02070309020205020404" pitchFamily="49" charset="0"/>
                <a:cs typeface="Courier New" panose="02070309020205020404" pitchFamily="49" charset="0"/>
              </a:rPr>
            </a:br>
            <a:r>
              <a:rPr lang="en-US" sz="2000" dirty="0" smtClean="0">
                <a:solidFill>
                  <a:srgbClr val="000000"/>
                </a:solidFill>
                <a:latin typeface="Courier New" panose="02070309020205020404" pitchFamily="49" charset="0"/>
                <a:cs typeface="Courier New" panose="02070309020205020404" pitchFamily="49" charset="0"/>
              </a:rPr>
              <a:t>name </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80"/>
                </a:solidFill>
                <a:latin typeface="Courier New" panose="02070309020205020404" pitchFamily="49" charset="0"/>
                <a:cs typeface="Courier New" panose="02070309020205020404" pitchFamily="49" charset="0"/>
              </a:rPr>
              <a:t>raw_input</a:t>
            </a:r>
            <a:r>
              <a:rPr lang="en-US" sz="2000" dirty="0">
                <a:solidFill>
                  <a:srgbClr val="000000"/>
                </a:solidFill>
                <a:latin typeface="Courier New" panose="02070309020205020404" pitchFamily="49" charset="0"/>
                <a:cs typeface="Courier New" panose="02070309020205020404" pitchFamily="49" charset="0"/>
              </a:rPr>
              <a:t>(</a:t>
            </a:r>
            <a:r>
              <a:rPr lang="en-US" sz="2000" b="1" dirty="0">
                <a:solidFill>
                  <a:srgbClr val="008000"/>
                </a:solidFill>
                <a:latin typeface="Courier New" panose="02070309020205020404" pitchFamily="49" charset="0"/>
                <a:cs typeface="Courier New" panose="02070309020205020404" pitchFamily="49" charset="0"/>
              </a:rPr>
              <a:t>"What is your name? "</a:t>
            </a:r>
            <a:r>
              <a:rPr lang="en-US" sz="2000" dirty="0">
                <a:solidFill>
                  <a:srgbClr val="000000"/>
                </a:solidFill>
                <a:latin typeface="Courier New" panose="02070309020205020404" pitchFamily="49" charset="0"/>
                <a:cs typeface="Courier New" panose="02070309020205020404" pitchFamily="49" charset="0"/>
              </a:rPr>
              <a:t>)</a:t>
            </a:r>
            <a:br>
              <a:rPr lang="en-US" sz="2000" dirty="0">
                <a:solidFill>
                  <a:srgbClr val="000000"/>
                </a:solidFill>
                <a:latin typeface="Courier New" panose="02070309020205020404" pitchFamily="49" charset="0"/>
                <a:cs typeface="Courier New" panose="02070309020205020404" pitchFamily="49" charset="0"/>
              </a:rPr>
            </a:br>
            <a:r>
              <a:rPr lang="en-US" sz="2000" dirty="0">
                <a:solidFill>
                  <a:srgbClr val="000000"/>
                </a:solidFill>
                <a:latin typeface="Courier New" panose="02070309020205020404" pitchFamily="49" charset="0"/>
                <a:cs typeface="Courier New" panose="02070309020205020404" pitchFamily="49" charset="0"/>
              </a:rPr>
              <a:t/>
            </a:r>
            <a:br>
              <a:rPr lang="en-US" sz="2000" dirty="0">
                <a:solidFill>
                  <a:srgbClr val="000000"/>
                </a:solidFill>
                <a:latin typeface="Courier New" panose="02070309020205020404" pitchFamily="49" charset="0"/>
                <a:cs typeface="Courier New" panose="02070309020205020404" pitchFamily="49" charset="0"/>
              </a:rPr>
            </a:br>
            <a:r>
              <a:rPr lang="en-US" sz="2000" b="1" dirty="0">
                <a:solidFill>
                  <a:srgbClr val="000080"/>
                </a:solidFill>
                <a:latin typeface="Courier New" panose="02070309020205020404" pitchFamily="49" charset="0"/>
                <a:cs typeface="Courier New" panose="02070309020205020404" pitchFamily="49" charset="0"/>
              </a:rPr>
              <a:t>print </a:t>
            </a:r>
            <a:r>
              <a:rPr lang="en-US" sz="2000" b="1" dirty="0">
                <a:solidFill>
                  <a:srgbClr val="008000"/>
                </a:solidFill>
                <a:latin typeface="Courier New" panose="02070309020205020404" pitchFamily="49" charset="0"/>
                <a:cs typeface="Courier New" panose="02070309020205020404" pitchFamily="49" charset="0"/>
              </a:rPr>
              <a:t>"Hello " </a:t>
            </a:r>
            <a:r>
              <a:rPr lang="en-US" sz="2000" dirty="0">
                <a:solidFill>
                  <a:srgbClr val="000000"/>
                </a:solidFill>
                <a:latin typeface="Courier New" panose="02070309020205020404" pitchFamily="49" charset="0"/>
                <a:cs typeface="Courier New" panose="02070309020205020404" pitchFamily="49" charset="0"/>
              </a:rPr>
              <a:t>+ name</a:t>
            </a:r>
            <a:br>
              <a:rPr lang="en-US" sz="2000" dirty="0">
                <a:solidFill>
                  <a:srgbClr val="000000"/>
                </a:solidFill>
                <a:latin typeface="Courier New" panose="02070309020205020404" pitchFamily="49" charset="0"/>
                <a:cs typeface="Courier New" panose="02070309020205020404" pitchFamily="49" charset="0"/>
              </a:rPr>
            </a:br>
            <a:r>
              <a:rPr lang="en-US" sz="2000" dirty="0">
                <a:solidFill>
                  <a:srgbClr val="000000"/>
                </a:solidFill>
                <a:latin typeface="Courier New" panose="02070309020205020404" pitchFamily="49" charset="0"/>
                <a:cs typeface="Courier New" panose="02070309020205020404" pitchFamily="49" charset="0"/>
              </a:rPr>
              <a:t/>
            </a:r>
            <a:br>
              <a:rPr lang="en-US" sz="2000" dirty="0">
                <a:solidFill>
                  <a:srgbClr val="000000"/>
                </a:solidFill>
                <a:latin typeface="Courier New" panose="02070309020205020404" pitchFamily="49" charset="0"/>
                <a:cs typeface="Courier New" panose="02070309020205020404" pitchFamily="49" charset="0"/>
              </a:rPr>
            </a:br>
            <a:r>
              <a:rPr lang="en-US" sz="2000" dirty="0">
                <a:solidFill>
                  <a:srgbClr val="000000"/>
                </a:solidFill>
                <a:latin typeface="Courier New" panose="02070309020205020404" pitchFamily="49" charset="0"/>
                <a:cs typeface="Courier New" panose="02070309020205020404" pitchFamily="49" charset="0"/>
              </a:rPr>
              <a:t>home = </a:t>
            </a:r>
            <a:r>
              <a:rPr lang="en-US" sz="2000" dirty="0" err="1">
                <a:solidFill>
                  <a:srgbClr val="000080"/>
                </a:solidFill>
                <a:latin typeface="Courier New" panose="02070309020205020404" pitchFamily="49" charset="0"/>
                <a:cs typeface="Courier New" panose="02070309020205020404" pitchFamily="49" charset="0"/>
              </a:rPr>
              <a:t>raw_input</a:t>
            </a:r>
            <a:r>
              <a:rPr lang="en-US" sz="2000" dirty="0">
                <a:solidFill>
                  <a:srgbClr val="000000"/>
                </a:solidFill>
                <a:latin typeface="Courier New" panose="02070309020205020404" pitchFamily="49" charset="0"/>
                <a:cs typeface="Courier New" panose="02070309020205020404" pitchFamily="49" charset="0"/>
              </a:rPr>
              <a:t>(</a:t>
            </a:r>
            <a:r>
              <a:rPr lang="en-US" sz="2000" b="1" dirty="0">
                <a:solidFill>
                  <a:srgbClr val="008000"/>
                </a:solidFill>
                <a:latin typeface="Courier New" panose="02070309020205020404" pitchFamily="49" charset="0"/>
                <a:cs typeface="Courier New" panose="02070309020205020404" pitchFamily="49" charset="0"/>
              </a:rPr>
              <a:t>"Where do you live?" </a:t>
            </a:r>
            <a:r>
              <a:rPr lang="en-US" sz="2000" dirty="0">
                <a:solidFill>
                  <a:srgbClr val="000000"/>
                </a:solidFill>
                <a:latin typeface="Courier New" panose="02070309020205020404" pitchFamily="49" charset="0"/>
                <a:cs typeface="Courier New" panose="02070309020205020404" pitchFamily="49" charset="0"/>
              </a:rPr>
              <a:t>)</a:t>
            </a:r>
            <a:br>
              <a:rPr lang="en-US" sz="2000" dirty="0">
                <a:solidFill>
                  <a:srgbClr val="000000"/>
                </a:solidFill>
                <a:latin typeface="Courier New" panose="02070309020205020404" pitchFamily="49" charset="0"/>
                <a:cs typeface="Courier New" panose="02070309020205020404" pitchFamily="49" charset="0"/>
              </a:rPr>
            </a:br>
            <a:r>
              <a:rPr lang="en-US" sz="2000" dirty="0">
                <a:solidFill>
                  <a:srgbClr val="000000"/>
                </a:solidFill>
                <a:latin typeface="Courier New" panose="02070309020205020404" pitchFamily="49" charset="0"/>
                <a:cs typeface="Courier New" panose="02070309020205020404" pitchFamily="49" charset="0"/>
              </a:rPr>
              <a:t/>
            </a:r>
            <a:br>
              <a:rPr lang="en-US" sz="2000" dirty="0">
                <a:solidFill>
                  <a:srgbClr val="000000"/>
                </a:solidFill>
                <a:latin typeface="Courier New" panose="02070309020205020404" pitchFamily="49" charset="0"/>
                <a:cs typeface="Courier New" panose="02070309020205020404" pitchFamily="49" charset="0"/>
              </a:rPr>
            </a:br>
            <a:r>
              <a:rPr lang="en-US" sz="2000" b="1" dirty="0">
                <a:solidFill>
                  <a:srgbClr val="000080"/>
                </a:solidFill>
                <a:latin typeface="Courier New" panose="02070309020205020404" pitchFamily="49" charset="0"/>
                <a:cs typeface="Courier New" panose="02070309020205020404" pitchFamily="49" charset="0"/>
              </a:rPr>
              <a:t>print </a:t>
            </a:r>
            <a:r>
              <a:rPr lang="en-US" sz="2000" b="1" dirty="0">
                <a:solidFill>
                  <a:srgbClr val="008000"/>
                </a:solidFill>
                <a:latin typeface="Courier New" panose="02070309020205020404" pitchFamily="49" charset="0"/>
                <a:cs typeface="Courier New" panose="02070309020205020404" pitchFamily="49" charset="0"/>
              </a:rPr>
              <a:t>"That's interesting!"</a:t>
            </a:r>
            <a:br>
              <a:rPr lang="en-US" sz="2000" b="1" dirty="0">
                <a:solidFill>
                  <a:srgbClr val="008000"/>
                </a:solidFill>
                <a:latin typeface="Courier New" panose="02070309020205020404" pitchFamily="49" charset="0"/>
                <a:cs typeface="Courier New" panose="02070309020205020404" pitchFamily="49" charset="0"/>
              </a:rPr>
            </a:br>
            <a:r>
              <a:rPr lang="en-US" sz="2000" b="1" dirty="0">
                <a:solidFill>
                  <a:srgbClr val="008000"/>
                </a:solidFill>
                <a:latin typeface="Courier New" panose="02070309020205020404" pitchFamily="49" charset="0"/>
                <a:cs typeface="Courier New" panose="02070309020205020404" pitchFamily="49" charset="0"/>
              </a:rPr>
              <a:t/>
            </a:r>
            <a:br>
              <a:rPr lang="en-US" sz="2000" b="1" dirty="0">
                <a:solidFill>
                  <a:srgbClr val="008000"/>
                </a:solidFill>
                <a:latin typeface="Courier New" panose="02070309020205020404" pitchFamily="49" charset="0"/>
                <a:cs typeface="Courier New" panose="02070309020205020404" pitchFamily="49" charset="0"/>
              </a:rPr>
            </a:br>
            <a:r>
              <a:rPr lang="en-US" sz="2000" b="1" dirty="0">
                <a:solidFill>
                  <a:srgbClr val="000080"/>
                </a:solidFill>
                <a:latin typeface="Courier New" panose="02070309020205020404" pitchFamily="49" charset="0"/>
                <a:cs typeface="Courier New" panose="02070309020205020404" pitchFamily="49" charset="0"/>
              </a:rPr>
              <a:t>print </a:t>
            </a:r>
            <a:r>
              <a:rPr lang="en-US" sz="2000" b="1" dirty="0">
                <a:solidFill>
                  <a:srgbClr val="008000"/>
                </a:solidFill>
                <a:latin typeface="Courier New" panose="02070309020205020404" pitchFamily="49" charset="0"/>
                <a:cs typeface="Courier New" panose="02070309020205020404" pitchFamily="49" charset="0"/>
              </a:rPr>
              <a:t>"Nice to meet you " </a:t>
            </a:r>
            <a:r>
              <a:rPr lang="en-US" sz="2000" dirty="0">
                <a:solidFill>
                  <a:srgbClr val="000000"/>
                </a:solidFill>
                <a:latin typeface="Courier New" panose="02070309020205020404" pitchFamily="49" charset="0"/>
                <a:cs typeface="Courier New" panose="02070309020205020404" pitchFamily="49" charset="0"/>
              </a:rPr>
              <a:t>+ name + </a:t>
            </a:r>
            <a:r>
              <a:rPr lang="en-US" sz="2000" b="1" dirty="0">
                <a:solidFill>
                  <a:srgbClr val="008000"/>
                </a:solidFill>
                <a:latin typeface="Courier New" panose="02070309020205020404" pitchFamily="49" charset="0"/>
                <a:cs typeface="Courier New" panose="02070309020205020404" pitchFamily="49" charset="0"/>
              </a:rPr>
              <a:t>" from " </a:t>
            </a:r>
            <a:r>
              <a:rPr lang="en-US" sz="2000" dirty="0">
                <a:solidFill>
                  <a:srgbClr val="000000"/>
                </a:solidFill>
                <a:latin typeface="Courier New" panose="02070309020205020404" pitchFamily="49" charset="0"/>
                <a:cs typeface="Courier New" panose="02070309020205020404" pitchFamily="49" charset="0"/>
              </a:rPr>
              <a:t>+ home</a:t>
            </a:r>
            <a:br>
              <a:rPr lang="en-US" sz="2000" dirty="0">
                <a:solidFill>
                  <a:srgbClr val="000000"/>
                </a:solidFill>
                <a:latin typeface="Courier New" panose="02070309020205020404" pitchFamily="49" charset="0"/>
                <a:cs typeface="Courier New" panose="02070309020205020404" pitchFamily="49" charset="0"/>
              </a:rPr>
            </a:br>
            <a:endParaRPr lang="en-US" sz="2000" dirty="0">
              <a:latin typeface="Arial" panose="020B0604020202020204" pitchFamily="34" charset="0"/>
            </a:endParaRPr>
          </a:p>
          <a:p>
            <a:endParaRPr lang="en-US" sz="2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8906701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b="1" dirty="0" smtClean="0">
                <a:solidFill>
                  <a:srgbClr val="000000"/>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284984"/>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609600" y="1916832"/>
            <a:ext cx="11247040"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solidFill>
                  <a:srgbClr val="000000"/>
                </a:solidFill>
              </a:rPr>
              <a:t>Change your program from the previous exercise to:</a:t>
            </a:r>
          </a:p>
          <a:p>
            <a:endParaRPr lang="en-US" dirty="0" smtClean="0">
              <a:solidFill>
                <a:srgbClr val="000000"/>
              </a:solidFill>
            </a:endParaRPr>
          </a:p>
          <a:p>
            <a:pPr lvl="1"/>
            <a:r>
              <a:rPr lang="en-US" dirty="0" smtClean="0">
                <a:solidFill>
                  <a:srgbClr val="000000"/>
                </a:solidFill>
              </a:rPr>
              <a:t>Add a multiline comment starting at line 1 with author name and the date</a:t>
            </a:r>
          </a:p>
          <a:p>
            <a:pPr lvl="1"/>
            <a:endParaRPr lang="en-US" dirty="0" smtClean="0">
              <a:solidFill>
                <a:srgbClr val="000000"/>
              </a:solidFill>
            </a:endParaRPr>
          </a:p>
          <a:p>
            <a:pPr lvl="1"/>
            <a:r>
              <a:rPr lang="en-US" dirty="0" smtClean="0">
                <a:solidFill>
                  <a:srgbClr val="000000"/>
                </a:solidFill>
              </a:rPr>
              <a:t>Comment </a:t>
            </a:r>
            <a:r>
              <a:rPr lang="en-US" dirty="0">
                <a:solidFill>
                  <a:srgbClr val="000000"/>
                </a:solidFill>
              </a:rPr>
              <a:t>out the previous input </a:t>
            </a:r>
            <a:r>
              <a:rPr lang="en-US" dirty="0" smtClean="0">
                <a:solidFill>
                  <a:srgbClr val="000000"/>
                </a:solidFill>
              </a:rPr>
              <a:t>and get </a:t>
            </a:r>
            <a:r>
              <a:rPr lang="en-US" dirty="0" smtClean="0">
                <a:solidFill>
                  <a:srgbClr val="000000"/>
                </a:solidFill>
              </a:rPr>
              <a:t>the user to enter their </a:t>
            </a:r>
            <a:r>
              <a:rPr lang="en-US" dirty="0" err="1" smtClean="0">
                <a:solidFill>
                  <a:srgbClr val="000000"/>
                </a:solidFill>
              </a:rPr>
              <a:t>favourite</a:t>
            </a:r>
            <a:r>
              <a:rPr lang="en-US" dirty="0" smtClean="0">
                <a:solidFill>
                  <a:srgbClr val="000000"/>
                </a:solidFill>
              </a:rPr>
              <a:t> food instead</a:t>
            </a:r>
          </a:p>
          <a:p>
            <a:pPr lvl="1"/>
            <a:endParaRPr lang="en-US" dirty="0" smtClean="0">
              <a:solidFill>
                <a:srgbClr val="000000"/>
              </a:solidFill>
            </a:endParaRPr>
          </a:p>
          <a:p>
            <a:pPr lvl="1"/>
            <a:endParaRPr lang="en-US" dirty="0" smtClean="0">
              <a:solidFill>
                <a:srgbClr val="000000"/>
              </a:solidFill>
            </a:endParaRPr>
          </a:p>
          <a:p>
            <a:endParaRPr lang="en-US" dirty="0" smtClean="0">
              <a:solidFill>
                <a:srgbClr val="000000"/>
              </a:solidFill>
            </a:endParaRPr>
          </a:p>
        </p:txBody>
      </p:sp>
      <p:sp>
        <p:nvSpPr>
          <p:cNvPr id="3" name="Title 2"/>
          <p:cNvSpPr>
            <a:spLocks noGrp="1"/>
          </p:cNvSpPr>
          <p:nvPr>
            <p:ph type="title"/>
          </p:nvPr>
        </p:nvSpPr>
        <p:spPr/>
        <p:txBody>
          <a:bodyPr/>
          <a:lstStyle/>
          <a:p>
            <a:r>
              <a:rPr lang="en-US" dirty="0" smtClean="0"/>
              <a:t>Exercise</a:t>
            </a:r>
            <a:r>
              <a:rPr lang="en-US" dirty="0"/>
              <a:t>: Champion of Comments</a:t>
            </a:r>
            <a:endParaRPr lang="en-US" dirty="0"/>
          </a:p>
        </p:txBody>
      </p:sp>
    </p:spTree>
    <p:extLst>
      <p:ext uri="{BB962C8B-B14F-4D97-AF65-F5344CB8AC3E}">
        <p14:creationId xmlns:p14="http://schemas.microsoft.com/office/powerpoint/2010/main" val="36851550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4" name="Content Placeholder 3"/>
          <p:cNvSpPr>
            <a:spLocks noGrp="1"/>
          </p:cNvSpPr>
          <p:nvPr>
            <p:ph sz="half" idx="2"/>
          </p:nvPr>
        </p:nvSpPr>
        <p:spPr>
          <a:xfrm>
            <a:off x="609600" y="1535113"/>
            <a:ext cx="5386917" cy="3951288"/>
          </a:xfrm>
        </p:spPr>
        <p:txBody>
          <a:bodyPr>
            <a:noAutofit/>
          </a:bodyPr>
          <a:lstStyle/>
          <a:p>
            <a:r>
              <a:rPr lang="en-GB" dirty="0" smtClean="0"/>
              <a:t>A Brief History of Programming</a:t>
            </a:r>
          </a:p>
          <a:p>
            <a:r>
              <a:rPr lang="en-GB" dirty="0" smtClean="0"/>
              <a:t>Programming with Python</a:t>
            </a:r>
          </a:p>
          <a:p>
            <a:pPr lvl="1"/>
            <a:r>
              <a:rPr lang="en-GB" sz="2400" dirty="0" smtClean="0"/>
              <a:t>Data Types</a:t>
            </a:r>
          </a:p>
          <a:p>
            <a:pPr lvl="1"/>
            <a:r>
              <a:rPr lang="en-GB" sz="2400" dirty="0" smtClean="0"/>
              <a:t>Operators and Precedence</a:t>
            </a:r>
          </a:p>
          <a:p>
            <a:pPr lvl="1"/>
            <a:r>
              <a:rPr lang="en-GB" sz="2400" dirty="0" smtClean="0"/>
              <a:t>Structures</a:t>
            </a:r>
          </a:p>
          <a:p>
            <a:pPr lvl="1"/>
            <a:r>
              <a:rPr lang="en-GB" sz="2400" dirty="0" smtClean="0"/>
              <a:t>Statements</a:t>
            </a:r>
          </a:p>
          <a:p>
            <a:pPr lvl="1"/>
            <a:r>
              <a:rPr lang="en-GB" sz="2400" dirty="0" smtClean="0"/>
              <a:t>Functions</a:t>
            </a:r>
          </a:p>
          <a:p>
            <a:pPr lvl="1"/>
            <a:r>
              <a:rPr lang="en-GB" sz="2400" dirty="0" smtClean="0"/>
              <a:t>Libraries</a:t>
            </a:r>
          </a:p>
          <a:p>
            <a:pPr lvl="1"/>
            <a:r>
              <a:rPr lang="en-GB" sz="2400" dirty="0" smtClean="0"/>
              <a:t>Debugging</a:t>
            </a:r>
          </a:p>
          <a:p>
            <a:pPr lvl="1"/>
            <a:r>
              <a:rPr lang="en-GB" sz="2400" dirty="0" smtClean="0"/>
              <a:t>File IO</a:t>
            </a:r>
          </a:p>
          <a:p>
            <a:pPr lvl="1"/>
            <a:r>
              <a:rPr lang="en-GB" sz="2400" dirty="0" smtClean="0"/>
              <a:t>Error Handling</a:t>
            </a:r>
            <a:endParaRPr lang="en-GB" sz="2400" dirty="0" smtClean="0"/>
          </a:p>
        </p:txBody>
      </p:sp>
      <p:sp>
        <p:nvSpPr>
          <p:cNvPr id="6" name="Content Placeholder 5"/>
          <p:cNvSpPr>
            <a:spLocks noGrp="1"/>
          </p:cNvSpPr>
          <p:nvPr>
            <p:ph sz="quarter" idx="4"/>
          </p:nvPr>
        </p:nvSpPr>
        <p:spPr>
          <a:xfrm>
            <a:off x="6240016" y="1535113"/>
            <a:ext cx="5389033" cy="3951288"/>
          </a:xfrm>
        </p:spPr>
        <p:txBody>
          <a:bodyPr>
            <a:noAutofit/>
          </a:bodyPr>
          <a:lstStyle/>
          <a:p>
            <a:r>
              <a:rPr lang="en-GB" dirty="0"/>
              <a:t>Programming with </a:t>
            </a:r>
            <a:r>
              <a:rPr lang="en-GB" dirty="0" smtClean="0"/>
              <a:t>Python</a:t>
            </a:r>
          </a:p>
          <a:p>
            <a:pPr lvl="1"/>
            <a:r>
              <a:rPr lang="en-GB" sz="2400" dirty="0" smtClean="0"/>
              <a:t>Regular </a:t>
            </a:r>
            <a:r>
              <a:rPr lang="en-GB" sz="2400" dirty="0" smtClean="0"/>
              <a:t>Expressions</a:t>
            </a:r>
          </a:p>
          <a:p>
            <a:pPr lvl="1"/>
            <a:r>
              <a:rPr lang="en-GB" sz="2400" dirty="0" smtClean="0"/>
              <a:t>Databases</a:t>
            </a:r>
          </a:p>
          <a:p>
            <a:r>
              <a:rPr lang="en-GB" dirty="0" smtClean="0"/>
              <a:t>Programming </a:t>
            </a:r>
            <a:r>
              <a:rPr lang="en-GB" dirty="0"/>
              <a:t>with </a:t>
            </a:r>
            <a:r>
              <a:rPr lang="en-GB" dirty="0" err="1" smtClean="0"/>
              <a:t>Lua</a:t>
            </a:r>
            <a:endParaRPr lang="en-GB" dirty="0" smtClean="0"/>
          </a:p>
          <a:p>
            <a:r>
              <a:rPr lang="en-GB" dirty="0" smtClean="0"/>
              <a:t>Developing in a Team</a:t>
            </a:r>
          </a:p>
          <a:p>
            <a:pPr lvl="1"/>
            <a:r>
              <a:rPr lang="en-GB" sz="2400" dirty="0" smtClean="0"/>
              <a:t>Software Development Life Cycles</a:t>
            </a:r>
          </a:p>
          <a:p>
            <a:pPr lvl="1"/>
            <a:r>
              <a:rPr lang="en-GB" sz="2400" dirty="0" smtClean="0"/>
              <a:t>Developing Collaboratively</a:t>
            </a:r>
          </a:p>
          <a:p>
            <a:pPr lvl="1"/>
            <a:r>
              <a:rPr lang="en-GB" sz="2400" dirty="0" smtClean="0"/>
              <a:t>Design Practices</a:t>
            </a:r>
          </a:p>
          <a:p>
            <a:pPr lvl="1"/>
            <a:r>
              <a:rPr lang="en-GB" sz="2400" dirty="0" smtClean="0"/>
              <a:t>Secure Code Development</a:t>
            </a:r>
          </a:p>
          <a:p>
            <a:r>
              <a:rPr lang="en-GB" dirty="0" smtClean="0"/>
              <a:t>Programming with Apache </a:t>
            </a:r>
            <a:r>
              <a:rPr lang="en-GB" dirty="0" err="1" smtClean="0"/>
              <a:t>Lucene</a:t>
            </a:r>
            <a:endParaRPr lang="en-GB" dirty="0" smtClean="0"/>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Solution: </a:t>
            </a:r>
            <a:r>
              <a:rPr lang="en-US" dirty="0"/>
              <a:t>Champion of Comments</a:t>
            </a:r>
            <a:endParaRPr lang="en-US" dirty="0"/>
          </a:p>
        </p:txBody>
      </p:sp>
      <p:sp>
        <p:nvSpPr>
          <p:cNvPr id="4" name="Rectangle 3"/>
          <p:cNvSpPr/>
          <p:nvPr/>
        </p:nvSpPr>
        <p:spPr>
          <a:xfrm>
            <a:off x="609600" y="2060848"/>
            <a:ext cx="11017224" cy="347787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2000" i="1" dirty="0">
                <a:solidFill>
                  <a:srgbClr val="808080"/>
                </a:solidFill>
                <a:latin typeface="Courier New" panose="02070309020205020404" pitchFamily="49" charset="0"/>
                <a:cs typeface="Courier New" panose="02070309020205020404" pitchFamily="49" charset="0"/>
              </a:rPr>
              <a:t>"""</a:t>
            </a:r>
            <a:br>
              <a:rPr lang="en-US" sz="2000" i="1" dirty="0">
                <a:solidFill>
                  <a:srgbClr val="808080"/>
                </a:solidFill>
                <a:latin typeface="Courier New" panose="02070309020205020404" pitchFamily="49" charset="0"/>
                <a:cs typeface="Courier New" panose="02070309020205020404" pitchFamily="49" charset="0"/>
              </a:rPr>
            </a:br>
            <a:r>
              <a:rPr lang="en-US" sz="2000" i="1" dirty="0">
                <a:solidFill>
                  <a:srgbClr val="808080"/>
                </a:solidFill>
                <a:latin typeface="Courier New" panose="02070309020205020404" pitchFamily="49" charset="0"/>
                <a:cs typeface="Courier New" panose="02070309020205020404" pitchFamily="49" charset="0"/>
              </a:rPr>
              <a:t>Author: Paul Fox</a:t>
            </a:r>
            <a:br>
              <a:rPr lang="en-US" sz="2000" i="1" dirty="0">
                <a:solidFill>
                  <a:srgbClr val="808080"/>
                </a:solidFill>
                <a:latin typeface="Courier New" panose="02070309020205020404" pitchFamily="49" charset="0"/>
                <a:cs typeface="Courier New" panose="02070309020205020404" pitchFamily="49" charset="0"/>
              </a:rPr>
            </a:br>
            <a:r>
              <a:rPr lang="en-US" sz="2000" i="1" dirty="0">
                <a:solidFill>
                  <a:srgbClr val="808080"/>
                </a:solidFill>
                <a:latin typeface="Courier New" panose="02070309020205020404" pitchFamily="49" charset="0"/>
                <a:cs typeface="Courier New" panose="02070309020205020404" pitchFamily="49" charset="0"/>
              </a:rPr>
              <a:t>Date: Today</a:t>
            </a:r>
            <a:br>
              <a:rPr lang="en-US" sz="2000" i="1" dirty="0">
                <a:solidFill>
                  <a:srgbClr val="808080"/>
                </a:solidFill>
                <a:latin typeface="Courier New" panose="02070309020205020404" pitchFamily="49" charset="0"/>
                <a:cs typeface="Courier New" panose="02070309020205020404" pitchFamily="49" charset="0"/>
              </a:rPr>
            </a:br>
            <a:r>
              <a:rPr lang="en-US" sz="2000" i="1" dirty="0">
                <a:solidFill>
                  <a:srgbClr val="808080"/>
                </a:solidFill>
                <a:latin typeface="Courier New" panose="02070309020205020404" pitchFamily="49" charset="0"/>
                <a:cs typeface="Courier New" panose="02070309020205020404" pitchFamily="49" charset="0"/>
              </a:rPr>
              <a:t>"""</a:t>
            </a:r>
            <a:br>
              <a:rPr lang="en-US" sz="2000" i="1" dirty="0">
                <a:solidFill>
                  <a:srgbClr val="808080"/>
                </a:solidFill>
                <a:latin typeface="Courier New" panose="02070309020205020404" pitchFamily="49" charset="0"/>
                <a:cs typeface="Courier New" panose="02070309020205020404" pitchFamily="49" charset="0"/>
              </a:rPr>
            </a:br>
            <a:r>
              <a:rPr lang="en-US" sz="2000" i="1" dirty="0">
                <a:solidFill>
                  <a:srgbClr val="808080"/>
                </a:solidFill>
                <a:latin typeface="Courier New" panose="02070309020205020404" pitchFamily="49" charset="0"/>
                <a:cs typeface="Courier New" panose="02070309020205020404" pitchFamily="49" charset="0"/>
              </a:rPr>
              <a:t/>
            </a:r>
            <a:br>
              <a:rPr lang="en-US" sz="2000" i="1" dirty="0">
                <a:solidFill>
                  <a:srgbClr val="808080"/>
                </a:solidFill>
                <a:latin typeface="Courier New" panose="02070309020205020404" pitchFamily="49" charset="0"/>
                <a:cs typeface="Courier New" panose="02070309020205020404" pitchFamily="49" charset="0"/>
              </a:rPr>
            </a:br>
            <a:r>
              <a:rPr lang="en-US" sz="2000" i="1" dirty="0">
                <a:solidFill>
                  <a:srgbClr val="808080"/>
                </a:solidFill>
                <a:latin typeface="Courier New" panose="02070309020205020404" pitchFamily="49" charset="0"/>
                <a:cs typeface="Courier New" panose="02070309020205020404" pitchFamily="49" charset="0"/>
              </a:rPr>
              <a:t>#name = </a:t>
            </a:r>
            <a:r>
              <a:rPr lang="en-US" sz="2000" i="1" dirty="0" err="1">
                <a:solidFill>
                  <a:srgbClr val="808080"/>
                </a:solidFill>
                <a:latin typeface="Courier New" panose="02070309020205020404" pitchFamily="49" charset="0"/>
                <a:cs typeface="Courier New" panose="02070309020205020404" pitchFamily="49" charset="0"/>
              </a:rPr>
              <a:t>raw_input</a:t>
            </a:r>
            <a:r>
              <a:rPr lang="en-US" sz="2000" i="1" dirty="0">
                <a:solidFill>
                  <a:srgbClr val="808080"/>
                </a:solidFill>
                <a:latin typeface="Courier New" panose="02070309020205020404" pitchFamily="49" charset="0"/>
                <a:cs typeface="Courier New" panose="02070309020205020404" pitchFamily="49" charset="0"/>
              </a:rPr>
              <a:t>("What is your name? ")</a:t>
            </a:r>
            <a:br>
              <a:rPr lang="en-US" sz="2000" i="1" dirty="0">
                <a:solidFill>
                  <a:srgbClr val="808080"/>
                </a:solidFill>
                <a:latin typeface="Courier New" panose="02070309020205020404" pitchFamily="49" charset="0"/>
                <a:cs typeface="Courier New" panose="02070309020205020404" pitchFamily="49" charset="0"/>
              </a:rPr>
            </a:br>
            <a:r>
              <a:rPr lang="en-US" sz="2000" i="1" dirty="0">
                <a:solidFill>
                  <a:srgbClr val="808080"/>
                </a:solidFill>
                <a:latin typeface="Courier New" panose="02070309020205020404" pitchFamily="49" charset="0"/>
                <a:cs typeface="Courier New" panose="02070309020205020404" pitchFamily="49" charset="0"/>
              </a:rPr>
              <a:t/>
            </a:r>
            <a:br>
              <a:rPr lang="en-US" sz="2000" i="1" dirty="0">
                <a:solidFill>
                  <a:srgbClr val="808080"/>
                </a:solidFill>
                <a:latin typeface="Courier New" panose="02070309020205020404" pitchFamily="49" charset="0"/>
                <a:cs typeface="Courier New" panose="02070309020205020404" pitchFamily="49" charset="0"/>
              </a:rPr>
            </a:br>
            <a:r>
              <a:rPr lang="en-US" sz="2000" dirty="0">
                <a:solidFill>
                  <a:srgbClr val="000000"/>
                </a:solidFill>
                <a:latin typeface="Courier New" panose="02070309020205020404" pitchFamily="49" charset="0"/>
                <a:cs typeface="Courier New" panose="02070309020205020404" pitchFamily="49" charset="0"/>
              </a:rPr>
              <a:t>name = </a:t>
            </a:r>
            <a:r>
              <a:rPr lang="en-US" sz="2000" dirty="0" err="1">
                <a:solidFill>
                  <a:srgbClr val="000080"/>
                </a:solidFill>
                <a:latin typeface="Courier New" panose="02070309020205020404" pitchFamily="49" charset="0"/>
                <a:cs typeface="Courier New" panose="02070309020205020404" pitchFamily="49" charset="0"/>
              </a:rPr>
              <a:t>raw_input</a:t>
            </a:r>
            <a:r>
              <a:rPr lang="en-US" sz="2000" dirty="0">
                <a:solidFill>
                  <a:srgbClr val="000000"/>
                </a:solidFill>
                <a:latin typeface="Courier New" panose="02070309020205020404" pitchFamily="49" charset="0"/>
                <a:cs typeface="Courier New" panose="02070309020205020404" pitchFamily="49" charset="0"/>
              </a:rPr>
              <a:t>(</a:t>
            </a:r>
            <a:r>
              <a:rPr lang="en-US" sz="2000" b="1" dirty="0">
                <a:solidFill>
                  <a:srgbClr val="008000"/>
                </a:solidFill>
                <a:latin typeface="Courier New" panose="02070309020205020404" pitchFamily="49" charset="0"/>
                <a:cs typeface="Courier New" panose="02070309020205020404" pitchFamily="49" charset="0"/>
              </a:rPr>
              <a:t>"What is your </a:t>
            </a:r>
            <a:r>
              <a:rPr lang="en-US" sz="2000" b="1" dirty="0" err="1">
                <a:solidFill>
                  <a:srgbClr val="008000"/>
                </a:solidFill>
                <a:latin typeface="Courier New" panose="02070309020205020404" pitchFamily="49" charset="0"/>
                <a:cs typeface="Courier New" panose="02070309020205020404" pitchFamily="49" charset="0"/>
              </a:rPr>
              <a:t>favourite</a:t>
            </a:r>
            <a:r>
              <a:rPr lang="en-US" sz="2000" b="1" dirty="0">
                <a:solidFill>
                  <a:srgbClr val="008000"/>
                </a:solidFill>
                <a:latin typeface="Courier New" panose="02070309020205020404" pitchFamily="49" charset="0"/>
                <a:cs typeface="Courier New" panose="02070309020205020404" pitchFamily="49" charset="0"/>
              </a:rPr>
              <a:t> food? "</a:t>
            </a:r>
            <a:r>
              <a:rPr lang="en-US" sz="2000" dirty="0">
                <a:solidFill>
                  <a:srgbClr val="000000"/>
                </a:solidFill>
                <a:latin typeface="Courier New" panose="02070309020205020404" pitchFamily="49" charset="0"/>
                <a:cs typeface="Courier New" panose="02070309020205020404" pitchFamily="49" charset="0"/>
              </a:rPr>
              <a:t>)</a:t>
            </a:r>
            <a:br>
              <a:rPr lang="en-US" sz="2000" dirty="0">
                <a:solidFill>
                  <a:srgbClr val="000000"/>
                </a:solidFill>
                <a:latin typeface="Courier New" panose="02070309020205020404" pitchFamily="49" charset="0"/>
                <a:cs typeface="Courier New" panose="02070309020205020404" pitchFamily="49" charset="0"/>
              </a:rPr>
            </a:br>
            <a:r>
              <a:rPr lang="en-US" sz="2000" dirty="0">
                <a:solidFill>
                  <a:srgbClr val="000000"/>
                </a:solidFill>
                <a:latin typeface="Courier New" panose="02070309020205020404" pitchFamily="49" charset="0"/>
                <a:cs typeface="Courier New" panose="02070309020205020404" pitchFamily="49" charset="0"/>
              </a:rPr>
              <a:t/>
            </a:r>
            <a:br>
              <a:rPr lang="en-US" sz="2000" dirty="0">
                <a:solidFill>
                  <a:srgbClr val="000000"/>
                </a:solidFill>
                <a:latin typeface="Courier New" panose="02070309020205020404" pitchFamily="49" charset="0"/>
                <a:cs typeface="Courier New" panose="02070309020205020404" pitchFamily="49" charset="0"/>
              </a:rPr>
            </a:br>
            <a:r>
              <a:rPr lang="en-US" sz="2000" b="1" dirty="0">
                <a:solidFill>
                  <a:srgbClr val="000080"/>
                </a:solidFill>
                <a:latin typeface="Courier New" panose="02070309020205020404" pitchFamily="49" charset="0"/>
                <a:cs typeface="Courier New" panose="02070309020205020404" pitchFamily="49" charset="0"/>
              </a:rPr>
              <a:t>print </a:t>
            </a:r>
            <a:r>
              <a:rPr lang="en-US" sz="2000" b="1" dirty="0">
                <a:solidFill>
                  <a:srgbClr val="008000"/>
                </a:solidFill>
                <a:latin typeface="Courier New" panose="02070309020205020404" pitchFamily="49" charset="0"/>
                <a:cs typeface="Courier New" panose="02070309020205020404" pitchFamily="49" charset="0"/>
              </a:rPr>
              <a:t>"Hello " </a:t>
            </a:r>
            <a:r>
              <a:rPr lang="en-US" sz="2000" dirty="0">
                <a:solidFill>
                  <a:srgbClr val="000000"/>
                </a:solidFill>
                <a:latin typeface="Courier New" panose="02070309020205020404" pitchFamily="49" charset="0"/>
                <a:cs typeface="Courier New" panose="02070309020205020404" pitchFamily="49" charset="0"/>
              </a:rPr>
              <a:t>+ name</a:t>
            </a:r>
            <a:br>
              <a:rPr lang="en-US" sz="2000" dirty="0">
                <a:solidFill>
                  <a:srgbClr val="000000"/>
                </a:solidFill>
                <a:latin typeface="Courier New" panose="02070309020205020404" pitchFamily="49" charset="0"/>
                <a:cs typeface="Courier New" panose="02070309020205020404" pitchFamily="49" charset="0"/>
              </a:rPr>
            </a:br>
            <a:endParaRPr lang="en-US" sz="2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440711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Data Types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variable?</a:t>
            </a:r>
          </a:p>
          <a:p>
            <a:r>
              <a:rPr lang="en-US" dirty="0" smtClean="0"/>
              <a:t>Why are variables useful to us?</a:t>
            </a:r>
          </a:p>
          <a:p>
            <a:r>
              <a:rPr lang="en-US" dirty="0" smtClean="0"/>
              <a:t>How do we use variables?</a:t>
            </a:r>
          </a:p>
          <a:p>
            <a:r>
              <a:rPr lang="en-US" dirty="0" smtClean="0"/>
              <a:t>What kind of information can we hold in a variable?</a:t>
            </a:r>
            <a:endParaRPr lang="en-US" dirty="0"/>
          </a:p>
        </p:txBody>
      </p:sp>
      <p:sp>
        <p:nvSpPr>
          <p:cNvPr id="3" name="Title 2"/>
          <p:cNvSpPr>
            <a:spLocks noGrp="1"/>
          </p:cNvSpPr>
          <p:nvPr>
            <p:ph type="title"/>
          </p:nvPr>
        </p:nvSpPr>
        <p:spPr/>
        <p:txBody>
          <a:bodyPr/>
          <a:lstStyle/>
          <a:p>
            <a:r>
              <a:rPr lang="en-US" dirty="0" smtClean="0"/>
              <a:t>Variables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243252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Python is </a:t>
            </a:r>
            <a:r>
              <a:rPr lang="en-US" i="1" dirty="0" smtClean="0"/>
              <a:t>strongly, dynamically typed</a:t>
            </a:r>
          </a:p>
          <a:p>
            <a:pPr lvl="1"/>
            <a:r>
              <a:rPr lang="en-US" i="1" dirty="0" smtClean="0"/>
              <a:t>Strongly typed </a:t>
            </a:r>
            <a:r>
              <a:rPr lang="en-US" dirty="0" smtClean="0"/>
              <a:t>means</a:t>
            </a:r>
            <a:endParaRPr lang="en-US" i="1" dirty="0" smtClean="0"/>
          </a:p>
          <a:p>
            <a:pPr lvl="2"/>
            <a:r>
              <a:rPr lang="en-US" dirty="0" smtClean="0"/>
              <a:t>Data types are predefined by the language</a:t>
            </a:r>
          </a:p>
          <a:p>
            <a:pPr lvl="2"/>
            <a:r>
              <a:rPr lang="en-US" dirty="0" smtClean="0"/>
              <a:t>Values of different types can’t be combined</a:t>
            </a:r>
          </a:p>
          <a:p>
            <a:pPr lvl="2"/>
            <a:r>
              <a:rPr lang="en-US" dirty="0" smtClean="0"/>
              <a:t>The type of a value doesn’t change</a:t>
            </a:r>
          </a:p>
          <a:p>
            <a:pPr lvl="1"/>
            <a:r>
              <a:rPr lang="en-US" i="1" dirty="0" smtClean="0"/>
              <a:t>Dynamically typed </a:t>
            </a:r>
            <a:r>
              <a:rPr lang="en-US" dirty="0" smtClean="0"/>
              <a:t>means</a:t>
            </a:r>
          </a:p>
          <a:p>
            <a:pPr lvl="2"/>
            <a:r>
              <a:rPr lang="en-US" dirty="0" smtClean="0"/>
              <a:t>Values are checked at runtime, not during compilation</a:t>
            </a:r>
          </a:p>
          <a:p>
            <a:pPr lvl="2"/>
            <a:r>
              <a:rPr lang="en-US" dirty="0" smtClean="0"/>
              <a:t>Programmers should anticipate and provide error handling for failures</a:t>
            </a:r>
          </a:p>
          <a:p>
            <a:pPr lvl="2"/>
            <a:endParaRPr lang="en-US" dirty="0" smtClean="0"/>
          </a:p>
          <a:p>
            <a:pPr lvl="1"/>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35406839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Numbers</a:t>
            </a:r>
            <a:endParaRPr lang="en-US" dirty="0"/>
          </a:p>
        </p:txBody>
      </p:sp>
    </p:spTree>
    <p:extLst>
      <p:ext uri="{BB962C8B-B14F-4D97-AF65-F5344CB8AC3E}">
        <p14:creationId xmlns:p14="http://schemas.microsoft.com/office/powerpoint/2010/main" val="40597508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sp>
        <p:nvSpPr>
          <p:cNvPr id="4" name="Content Placeholder 3"/>
          <p:cNvSpPr>
            <a:spLocks noGrp="1"/>
          </p:cNvSpPr>
          <p:nvPr>
            <p:ph idx="1"/>
          </p:nvPr>
        </p:nvSpPr>
        <p:spPr>
          <a:xfrm>
            <a:off x="695400" y="1700809"/>
            <a:ext cx="10887001" cy="4104455"/>
          </a:xfrm>
        </p:spPr>
        <p:txBody>
          <a:bodyPr>
            <a:normAutofit/>
          </a:bodyPr>
          <a:lstStyle/>
          <a:p>
            <a:r>
              <a:rPr lang="en-US" dirty="0" smtClean="0"/>
              <a:t>Every language has a way to represent </a:t>
            </a:r>
            <a:r>
              <a:rPr lang="en-US" dirty="0" smtClean="0"/>
              <a:t>numbers</a:t>
            </a:r>
            <a:endParaRPr lang="en-US" dirty="0" smtClean="0"/>
          </a:p>
          <a:p>
            <a:r>
              <a:rPr lang="en-US" dirty="0" smtClean="0"/>
              <a:t>Numbers </a:t>
            </a:r>
            <a:r>
              <a:rPr lang="en-US" dirty="0" smtClean="0"/>
              <a:t>can have many representations</a:t>
            </a:r>
          </a:p>
          <a:p>
            <a:r>
              <a:rPr lang="en-US" dirty="0" smtClean="0"/>
              <a:t>Very large numbers take up more storage space</a:t>
            </a:r>
          </a:p>
          <a:p>
            <a:r>
              <a:rPr lang="en-US" dirty="0" smtClean="0"/>
              <a:t>Generally each type has an upper and lower limit</a:t>
            </a:r>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629444" y="1484784"/>
            <a:ext cx="10742984" cy="461664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400" dirty="0">
                <a:solidFill>
                  <a:srgbClr val="008000"/>
                </a:solidFill>
                <a:highlight>
                  <a:srgbClr val="FFFFFF"/>
                </a:highlight>
                <a:latin typeface="Courier New" panose="02070309020205020404" pitchFamily="49" charset="0"/>
              </a:rPr>
              <a:t>#!/</a:t>
            </a:r>
            <a:r>
              <a:rPr lang="en-US" sz="1400" dirty="0" err="1">
                <a:solidFill>
                  <a:srgbClr val="008000"/>
                </a:solidFill>
                <a:highlight>
                  <a:srgbClr val="FFFFFF"/>
                </a:highlight>
                <a:latin typeface="Courier New" panose="02070309020205020404" pitchFamily="49" charset="0"/>
              </a:rPr>
              <a:t>usr</a:t>
            </a:r>
            <a:r>
              <a:rPr lang="en-US" sz="1400" dirty="0">
                <a:solidFill>
                  <a:srgbClr val="008000"/>
                </a:solidFill>
                <a:highlight>
                  <a:srgbClr val="FFFFFF"/>
                </a:highlight>
                <a:latin typeface="Courier New" panose="02070309020205020404" pitchFamily="49" charset="0"/>
              </a:rPr>
              <a:t>/bin/python</a:t>
            </a:r>
            <a:endParaRPr lang="en-US" sz="1400" dirty="0">
              <a:solidFill>
                <a:srgbClr val="000000"/>
              </a:solidFill>
              <a:highlight>
                <a:srgbClr val="FFFFFF"/>
              </a:highlight>
              <a:latin typeface="Courier New" panose="02070309020205020404" pitchFamily="49" charset="0"/>
            </a:endParaRPr>
          </a:p>
          <a:p>
            <a:endParaRPr lang="en-US" sz="1400" dirty="0" smtClean="0">
              <a:solidFill>
                <a:srgbClr val="000000"/>
              </a:solidFill>
              <a:highlight>
                <a:srgbClr val="FFFFFF"/>
              </a:highlight>
              <a:latin typeface="Courier New" panose="02070309020205020404" pitchFamily="49" charset="0"/>
            </a:endParaRPr>
          </a:p>
          <a:p>
            <a:r>
              <a:rPr lang="en-US" sz="1400" dirty="0" smtClean="0">
                <a:solidFill>
                  <a:srgbClr val="008000"/>
                </a:solidFill>
                <a:highlight>
                  <a:srgbClr val="FFFFFF"/>
                </a:highlight>
                <a:latin typeface="Courier New" panose="02070309020205020404" pitchFamily="49" charset="0"/>
              </a:rPr>
              <a:t>&gt;&gt;&gt;</a:t>
            </a:r>
            <a:r>
              <a:rPr lang="en-US" sz="1400" dirty="0" smtClean="0">
                <a:solidFill>
                  <a:srgbClr val="000000"/>
                </a:solidFill>
                <a:highlight>
                  <a:srgbClr val="FFFFFF"/>
                </a:highlight>
                <a:latin typeface="Courier New" panose="02070309020205020404" pitchFamily="49" charset="0"/>
              </a:rPr>
              <a:t> a </a:t>
            </a:r>
            <a:r>
              <a:rPr lang="en-US" sz="1400" b="1" dirty="0" smtClean="0">
                <a:solidFill>
                  <a:srgbClr val="0000FF"/>
                </a:solidFill>
                <a:highlight>
                  <a:srgbClr val="FFFFFF"/>
                </a:highlight>
                <a:latin typeface="Courier New" panose="02070309020205020404" pitchFamily="49" charset="0"/>
              </a:rPr>
              <a:t>=</a:t>
            </a:r>
            <a:r>
              <a:rPr lang="en-US" sz="1400" dirty="0" smtClean="0">
                <a:solidFill>
                  <a:srgbClr val="000000"/>
                </a:solidFill>
                <a:highlight>
                  <a:srgbClr val="FFFFFF"/>
                </a:highlight>
                <a:latin typeface="Courier New" panose="02070309020205020404" pitchFamily="49" charset="0"/>
              </a:rPr>
              <a:t> 10</a:t>
            </a:r>
          </a:p>
          <a:p>
            <a:r>
              <a:rPr lang="en-US" sz="1400" dirty="0" smtClean="0">
                <a:solidFill>
                  <a:srgbClr val="008000"/>
                </a:solidFill>
                <a:highlight>
                  <a:srgbClr val="FFFFFF"/>
                </a:highlight>
                <a:latin typeface="Courier New" panose="02070309020205020404" pitchFamily="49" charset="0"/>
              </a:rPr>
              <a:t>&gt;&gt;&gt;</a:t>
            </a:r>
            <a:r>
              <a:rPr lang="en-US" sz="1400" dirty="0" smtClean="0">
                <a:solidFill>
                  <a:srgbClr val="000000"/>
                </a:solidFill>
                <a:highlight>
                  <a:srgbClr val="FFFFFF"/>
                </a:highlight>
                <a:latin typeface="Courier New" panose="02070309020205020404" pitchFamily="49" charset="0"/>
              </a:rPr>
              <a:t> </a:t>
            </a:r>
            <a:r>
              <a:rPr lang="en-US" sz="1400" b="1" dirty="0" smtClean="0">
                <a:solidFill>
                  <a:srgbClr val="0000FF"/>
                </a:solidFill>
                <a:highlight>
                  <a:srgbClr val="FFFFFF"/>
                </a:highlight>
                <a:latin typeface="Courier New" panose="02070309020205020404" pitchFamily="49" charset="0"/>
              </a:rPr>
              <a:t>print</a:t>
            </a:r>
            <a:r>
              <a:rPr lang="en-US" sz="1400" dirty="0" smtClean="0">
                <a:solidFill>
                  <a:srgbClr val="000000"/>
                </a:solidFill>
                <a:highlight>
                  <a:srgbClr val="FFFFFF"/>
                </a:highlight>
                <a:latin typeface="Courier New" panose="02070309020205020404" pitchFamily="49" charset="0"/>
              </a:rPr>
              <a:t>(a)</a:t>
            </a:r>
          </a:p>
          <a:p>
            <a:r>
              <a:rPr lang="en-US" sz="1400" dirty="0" smtClean="0">
                <a:solidFill>
                  <a:srgbClr val="000000"/>
                </a:solidFill>
                <a:highlight>
                  <a:srgbClr val="FFFFFF"/>
                </a:highlight>
                <a:latin typeface="Courier New" panose="02070309020205020404" pitchFamily="49" charset="0"/>
              </a:rPr>
              <a:t>10</a:t>
            </a:r>
          </a:p>
          <a:p>
            <a:r>
              <a:rPr lang="en-US" sz="1400" dirty="0" smtClean="0">
                <a:solidFill>
                  <a:srgbClr val="008000"/>
                </a:solidFill>
                <a:highlight>
                  <a:srgbClr val="FFFFFF"/>
                </a:highlight>
                <a:latin typeface="Courier New" panose="02070309020205020404" pitchFamily="49" charset="0"/>
              </a:rPr>
              <a:t>&gt;&gt;&gt;</a:t>
            </a:r>
            <a:r>
              <a:rPr lang="en-US" sz="1400" dirty="0" smtClean="0">
                <a:solidFill>
                  <a:srgbClr val="000000"/>
                </a:solidFill>
                <a:highlight>
                  <a:srgbClr val="FFFFFF"/>
                </a:highlight>
                <a:latin typeface="Courier New" panose="02070309020205020404" pitchFamily="49" charset="0"/>
              </a:rPr>
              <a:t> a </a:t>
            </a:r>
            <a:r>
              <a:rPr lang="en-US" sz="1400" b="1" dirty="0" smtClean="0">
                <a:solidFill>
                  <a:srgbClr val="0000FF"/>
                </a:solidFill>
                <a:highlight>
                  <a:srgbClr val="FFFFFF"/>
                </a:highlight>
                <a:latin typeface="Courier New" panose="02070309020205020404" pitchFamily="49" charset="0"/>
              </a:rPr>
              <a:t>=</a:t>
            </a:r>
            <a:r>
              <a:rPr lang="en-US" sz="1400" dirty="0" smtClean="0">
                <a:solidFill>
                  <a:srgbClr val="000000"/>
                </a:solidFill>
                <a:highlight>
                  <a:srgbClr val="FFFFFF"/>
                </a:highlight>
                <a:latin typeface="Courier New" panose="02070309020205020404" pitchFamily="49" charset="0"/>
              </a:rPr>
              <a:t> a </a:t>
            </a:r>
            <a:r>
              <a:rPr lang="en-US" sz="1400" b="1" dirty="0" smtClean="0">
                <a:solidFill>
                  <a:srgbClr val="0000FF"/>
                </a:solidFill>
                <a:highlight>
                  <a:srgbClr val="FFFFFF"/>
                </a:highlight>
                <a:latin typeface="Courier New" panose="02070309020205020404" pitchFamily="49" charset="0"/>
              </a:rPr>
              <a:t>+</a:t>
            </a:r>
            <a:r>
              <a:rPr lang="en-US" sz="1400" dirty="0" smtClean="0">
                <a:solidFill>
                  <a:srgbClr val="000000"/>
                </a:solidFill>
                <a:highlight>
                  <a:srgbClr val="FFFFFF"/>
                </a:highlight>
                <a:latin typeface="Courier New" panose="02070309020205020404" pitchFamily="49" charset="0"/>
              </a:rPr>
              <a:t> 0.32</a:t>
            </a:r>
          </a:p>
          <a:p>
            <a:r>
              <a:rPr lang="en-US" sz="1400" dirty="0" smtClean="0">
                <a:solidFill>
                  <a:srgbClr val="008000"/>
                </a:solidFill>
                <a:highlight>
                  <a:srgbClr val="FFFFFF"/>
                </a:highlight>
                <a:latin typeface="Courier New" panose="02070309020205020404" pitchFamily="49" charset="0"/>
              </a:rPr>
              <a:t>&gt;&gt;&gt;</a:t>
            </a:r>
            <a:r>
              <a:rPr lang="en-US" sz="1400" dirty="0" smtClean="0">
                <a:solidFill>
                  <a:srgbClr val="000000"/>
                </a:solidFill>
                <a:highlight>
                  <a:srgbClr val="FFFFFF"/>
                </a:highlight>
                <a:latin typeface="Courier New" panose="02070309020205020404" pitchFamily="49" charset="0"/>
              </a:rPr>
              <a:t> </a:t>
            </a:r>
            <a:r>
              <a:rPr lang="en-US" sz="1400" b="1" dirty="0" smtClean="0">
                <a:solidFill>
                  <a:srgbClr val="0000FF"/>
                </a:solidFill>
                <a:highlight>
                  <a:srgbClr val="FFFFFF"/>
                </a:highlight>
                <a:latin typeface="Courier New" panose="02070309020205020404" pitchFamily="49" charset="0"/>
              </a:rPr>
              <a:t>print</a:t>
            </a:r>
            <a:r>
              <a:rPr lang="en-US" sz="1400" dirty="0" smtClean="0">
                <a:solidFill>
                  <a:srgbClr val="000000"/>
                </a:solidFill>
                <a:highlight>
                  <a:srgbClr val="FFFFFF"/>
                </a:highlight>
                <a:latin typeface="Courier New" panose="02070309020205020404" pitchFamily="49" charset="0"/>
              </a:rPr>
              <a:t>(a)</a:t>
            </a:r>
          </a:p>
          <a:p>
            <a:r>
              <a:rPr lang="en-US" sz="1400" dirty="0" smtClean="0">
                <a:solidFill>
                  <a:srgbClr val="000000"/>
                </a:solidFill>
                <a:highlight>
                  <a:srgbClr val="FFFFFF"/>
                </a:highlight>
                <a:latin typeface="Courier New" panose="02070309020205020404" pitchFamily="49" charset="0"/>
              </a:rPr>
              <a:t>10.32</a:t>
            </a:r>
          </a:p>
          <a:p>
            <a:r>
              <a:rPr lang="en-US" sz="1400" dirty="0" smtClean="0">
                <a:solidFill>
                  <a:srgbClr val="008000"/>
                </a:solidFill>
                <a:highlight>
                  <a:srgbClr val="FFFFFF"/>
                </a:highlight>
                <a:latin typeface="Courier New" panose="02070309020205020404" pitchFamily="49" charset="0"/>
              </a:rPr>
              <a:t>&gt;&gt;&gt;</a:t>
            </a:r>
            <a:r>
              <a:rPr lang="en-US" sz="1400" dirty="0" smtClean="0">
                <a:solidFill>
                  <a:srgbClr val="000000"/>
                </a:solidFill>
                <a:highlight>
                  <a:srgbClr val="FFFFFF"/>
                </a:highlight>
                <a:latin typeface="Courier New" panose="02070309020205020404" pitchFamily="49" charset="0"/>
              </a:rPr>
              <a:t> a </a:t>
            </a:r>
            <a:r>
              <a:rPr lang="en-US" sz="1400" b="1" dirty="0" smtClean="0">
                <a:solidFill>
                  <a:srgbClr val="0000FF"/>
                </a:solidFill>
                <a:highlight>
                  <a:srgbClr val="FFFFFF"/>
                </a:highlight>
                <a:latin typeface="Courier New" panose="02070309020205020404" pitchFamily="49" charset="0"/>
              </a:rPr>
              <a:t>=</a:t>
            </a:r>
            <a:r>
              <a:rPr lang="en-US" sz="1400" dirty="0" smtClean="0">
                <a:solidFill>
                  <a:srgbClr val="000000"/>
                </a:solidFill>
                <a:highlight>
                  <a:srgbClr val="FFFFFF"/>
                </a:highlight>
                <a:latin typeface="Courier New" panose="02070309020205020404" pitchFamily="49" charset="0"/>
              </a:rPr>
              <a:t> a </a:t>
            </a:r>
            <a:r>
              <a:rPr lang="en-US" sz="1400" b="1" dirty="0" smtClean="0">
                <a:solidFill>
                  <a:srgbClr val="0000FF"/>
                </a:solidFill>
                <a:highlight>
                  <a:srgbClr val="FFFFFF"/>
                </a:highlight>
                <a:latin typeface="Courier New" panose="02070309020205020404" pitchFamily="49" charset="0"/>
              </a:rPr>
              <a:t>–</a:t>
            </a:r>
            <a:r>
              <a:rPr lang="en-US" sz="1400" dirty="0" smtClean="0">
                <a:solidFill>
                  <a:srgbClr val="000000"/>
                </a:solidFill>
                <a:highlight>
                  <a:srgbClr val="FFFFFF"/>
                </a:highlight>
                <a:latin typeface="Courier New" panose="02070309020205020404" pitchFamily="49" charset="0"/>
              </a:rPr>
              <a:t> 0.32</a:t>
            </a:r>
          </a:p>
          <a:p>
            <a:r>
              <a:rPr lang="en-US" sz="1400" dirty="0" smtClean="0">
                <a:solidFill>
                  <a:srgbClr val="008000"/>
                </a:solidFill>
                <a:highlight>
                  <a:srgbClr val="FFFFFF"/>
                </a:highlight>
                <a:latin typeface="Courier New" panose="02070309020205020404" pitchFamily="49" charset="0"/>
              </a:rPr>
              <a:t>&gt;&gt;&gt;</a:t>
            </a:r>
            <a:r>
              <a:rPr lang="en-US" sz="1400" dirty="0" smtClean="0">
                <a:solidFill>
                  <a:srgbClr val="000000"/>
                </a:solidFill>
                <a:highlight>
                  <a:srgbClr val="FFFFFF"/>
                </a:highlight>
                <a:latin typeface="Courier New" panose="02070309020205020404" pitchFamily="49" charset="0"/>
              </a:rPr>
              <a:t> </a:t>
            </a:r>
            <a:r>
              <a:rPr lang="en-US" sz="1400" b="1" dirty="0" smtClean="0">
                <a:solidFill>
                  <a:srgbClr val="0000FF"/>
                </a:solidFill>
                <a:highlight>
                  <a:srgbClr val="FFFFFF"/>
                </a:highlight>
                <a:latin typeface="Courier New" panose="02070309020205020404" pitchFamily="49" charset="0"/>
              </a:rPr>
              <a:t>print</a:t>
            </a:r>
            <a:r>
              <a:rPr lang="en-US" sz="1400" dirty="0" smtClean="0">
                <a:solidFill>
                  <a:srgbClr val="000000"/>
                </a:solidFill>
                <a:highlight>
                  <a:srgbClr val="FFFFFF"/>
                </a:highlight>
                <a:latin typeface="Courier New" panose="02070309020205020404" pitchFamily="49" charset="0"/>
              </a:rPr>
              <a:t>(a)</a:t>
            </a:r>
          </a:p>
          <a:p>
            <a:r>
              <a:rPr lang="en-US" sz="1400" dirty="0" smtClean="0">
                <a:solidFill>
                  <a:srgbClr val="000000"/>
                </a:solidFill>
                <a:highlight>
                  <a:srgbClr val="FFFFFF"/>
                </a:highlight>
                <a:latin typeface="Courier New" panose="02070309020205020404" pitchFamily="49" charset="0"/>
              </a:rPr>
              <a:t>10.0</a:t>
            </a:r>
          </a:p>
          <a:p>
            <a:endParaRPr lang="en-US" sz="1400" dirty="0" smtClean="0">
              <a:solidFill>
                <a:srgbClr val="000000"/>
              </a:solidFill>
              <a:highlight>
                <a:srgbClr val="FFFFFF"/>
              </a:highlight>
              <a:latin typeface="Courier New" panose="02070309020205020404" pitchFamily="49" charset="0"/>
            </a:endParaRPr>
          </a:p>
          <a:p>
            <a:r>
              <a:rPr lang="en-US" sz="1400" dirty="0">
                <a:solidFill>
                  <a:srgbClr val="008000"/>
                </a:solidFill>
                <a:highlight>
                  <a:srgbClr val="FFFFFF"/>
                </a:highlight>
                <a:latin typeface="Courier New" panose="02070309020205020404" pitchFamily="49" charset="0"/>
              </a:rPr>
              <a:t>&gt;&gt;&gt;</a:t>
            </a:r>
            <a:r>
              <a:rPr lang="en-US" sz="1400" dirty="0">
                <a:solidFill>
                  <a:srgbClr val="000000"/>
                </a:solidFill>
                <a:highlight>
                  <a:srgbClr val="FFFFFF"/>
                </a:highlight>
                <a:latin typeface="Courier New" panose="02070309020205020404" pitchFamily="49" charset="0"/>
              </a:rPr>
              <a:t> a </a:t>
            </a:r>
            <a:r>
              <a:rPr lang="en-US" sz="1400" b="1" dirty="0">
                <a:solidFill>
                  <a:srgbClr val="0000FF"/>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dirty="0" smtClean="0">
                <a:solidFill>
                  <a:srgbClr val="000000"/>
                </a:solidFill>
                <a:highlight>
                  <a:srgbClr val="FFFFFF"/>
                </a:highlight>
                <a:latin typeface="Courier New" panose="02070309020205020404" pitchFamily="49" charset="0"/>
              </a:rPr>
              <a:t>10.32</a:t>
            </a:r>
          </a:p>
          <a:p>
            <a:r>
              <a:rPr lang="en-US" sz="1400" dirty="0" smtClean="0">
                <a:solidFill>
                  <a:srgbClr val="008000"/>
                </a:solidFill>
                <a:highlight>
                  <a:srgbClr val="FFFFFF"/>
                </a:highlight>
                <a:latin typeface="Courier New" panose="02070309020205020404" pitchFamily="49" charset="0"/>
              </a:rPr>
              <a:t>&gt;&gt;&gt; </a:t>
            </a:r>
            <a:r>
              <a:rPr lang="en-US" sz="1400" b="1" dirty="0" smtClean="0">
                <a:solidFill>
                  <a:srgbClr val="0000FF"/>
                </a:solidFill>
                <a:highlight>
                  <a:srgbClr val="FFFFFF"/>
                </a:highlight>
                <a:latin typeface="Courier New" panose="02070309020205020404" pitchFamily="49" charset="0"/>
              </a:rPr>
              <a:t>print</a:t>
            </a:r>
            <a:r>
              <a:rPr lang="en-US" sz="1400" dirty="0" smtClean="0">
                <a:solidFill>
                  <a:srgbClr val="000000"/>
                </a:solidFill>
                <a:highlight>
                  <a:srgbClr val="FFFFFF"/>
                </a:highlight>
                <a:latin typeface="Courier New" panose="02070309020205020404" pitchFamily="49" charset="0"/>
              </a:rPr>
              <a:t> </a:t>
            </a:r>
            <a:r>
              <a:rPr lang="en-US" sz="1400" b="1" dirty="0" err="1" smtClean="0">
                <a:solidFill>
                  <a:srgbClr val="0000FF"/>
                </a:solidFill>
                <a:highlight>
                  <a:srgbClr val="FFFFFF"/>
                </a:highlight>
                <a:latin typeface="Courier New" panose="02070309020205020404" pitchFamily="49" charset="0"/>
              </a:rPr>
              <a:t>int</a:t>
            </a:r>
            <a:r>
              <a:rPr lang="en-US" sz="1400" dirty="0" smtClean="0">
                <a:solidFill>
                  <a:srgbClr val="000000"/>
                </a:solidFill>
                <a:highlight>
                  <a:srgbClr val="FFFFFF"/>
                </a:highlight>
                <a:latin typeface="Courier New" panose="02070309020205020404" pitchFamily="49" charset="0"/>
              </a:rPr>
              <a:t>(a)</a:t>
            </a:r>
          </a:p>
          <a:p>
            <a:r>
              <a:rPr lang="en-US" sz="1400" dirty="0" smtClean="0">
                <a:solidFill>
                  <a:srgbClr val="000000"/>
                </a:solidFill>
                <a:highlight>
                  <a:srgbClr val="FFFFFF"/>
                </a:highlight>
                <a:latin typeface="Courier New" panose="02070309020205020404" pitchFamily="49" charset="0"/>
              </a:rPr>
              <a:t>10</a:t>
            </a:r>
            <a:endParaRPr lang="en-US" sz="1400" dirty="0">
              <a:solidFill>
                <a:srgbClr val="000000"/>
              </a:solidFill>
              <a:highlight>
                <a:srgbClr val="FFFFFF"/>
              </a:highlight>
              <a:latin typeface="Courier New" panose="02070309020205020404" pitchFamily="49" charset="0"/>
            </a:endParaRPr>
          </a:p>
          <a:p>
            <a:r>
              <a:rPr lang="en-US" sz="1400" dirty="0" smtClean="0">
                <a:solidFill>
                  <a:srgbClr val="008000"/>
                </a:solidFill>
                <a:highlight>
                  <a:srgbClr val="FFFFFF"/>
                </a:highlight>
                <a:latin typeface="Courier New" panose="02070309020205020404" pitchFamily="49" charset="0"/>
              </a:rPr>
              <a:t>&gt;&gt;&gt;</a:t>
            </a:r>
            <a:r>
              <a:rPr lang="en-US" sz="1400" dirty="0" smtClean="0">
                <a:solidFill>
                  <a:srgbClr val="000000"/>
                </a:solidFill>
                <a:highlight>
                  <a:srgbClr val="FFFFFF"/>
                </a:highlight>
                <a:latin typeface="Courier New" panose="02070309020205020404" pitchFamily="49" charset="0"/>
              </a:rPr>
              <a:t> </a:t>
            </a:r>
            <a:r>
              <a:rPr lang="en-US" sz="1400" b="1" dirty="0" smtClean="0">
                <a:solidFill>
                  <a:srgbClr val="0000FF"/>
                </a:solidFill>
                <a:highlight>
                  <a:srgbClr val="FFFFFF"/>
                </a:highlight>
                <a:latin typeface="Courier New" panose="02070309020205020404" pitchFamily="49" charset="0"/>
              </a:rPr>
              <a:t>print float</a:t>
            </a:r>
            <a:r>
              <a:rPr lang="en-US" sz="1400" dirty="0" smtClean="0">
                <a:solidFill>
                  <a:srgbClr val="000000"/>
                </a:solidFill>
                <a:highlight>
                  <a:srgbClr val="FFFFFF"/>
                </a:highlight>
                <a:latin typeface="Courier New" panose="02070309020205020404" pitchFamily="49" charset="0"/>
              </a:rPr>
              <a:t>(a)</a:t>
            </a:r>
          </a:p>
          <a:p>
            <a:r>
              <a:rPr lang="en-US" sz="1400" dirty="0" smtClean="0">
                <a:solidFill>
                  <a:srgbClr val="000000"/>
                </a:solidFill>
                <a:highlight>
                  <a:srgbClr val="FFFFFF"/>
                </a:highlight>
                <a:latin typeface="Courier New" panose="02070309020205020404" pitchFamily="49" charset="0"/>
              </a:rPr>
              <a:t>10.32</a:t>
            </a:r>
          </a:p>
          <a:p>
            <a:r>
              <a:rPr lang="en-US" sz="1400" dirty="0" smtClean="0">
                <a:solidFill>
                  <a:srgbClr val="008000"/>
                </a:solidFill>
                <a:highlight>
                  <a:srgbClr val="FFFFFF"/>
                </a:highlight>
                <a:latin typeface="Courier New" panose="02070309020205020404" pitchFamily="49" charset="0"/>
              </a:rPr>
              <a:t>&gt;&gt;&gt;</a:t>
            </a:r>
            <a:r>
              <a:rPr lang="en-US" sz="1400" dirty="0" smtClean="0">
                <a:solidFill>
                  <a:srgbClr val="000000"/>
                </a:solidFill>
                <a:highlight>
                  <a:srgbClr val="FFFFFF"/>
                </a:highlight>
                <a:latin typeface="Courier New" panose="02070309020205020404" pitchFamily="49" charset="0"/>
              </a:rPr>
              <a:t> </a:t>
            </a:r>
            <a:r>
              <a:rPr lang="en-US" sz="1400" b="1" dirty="0" smtClean="0">
                <a:solidFill>
                  <a:srgbClr val="0000FF"/>
                </a:solidFill>
                <a:highlight>
                  <a:srgbClr val="FFFFFF"/>
                </a:highlight>
                <a:latin typeface="Courier New" panose="02070309020205020404" pitchFamily="49" charset="0"/>
              </a:rPr>
              <a:t>print long</a:t>
            </a:r>
            <a:r>
              <a:rPr lang="en-US" sz="1400" dirty="0" smtClean="0">
                <a:solidFill>
                  <a:srgbClr val="000000"/>
                </a:solidFill>
                <a:highlight>
                  <a:srgbClr val="FFFFFF"/>
                </a:highlight>
                <a:latin typeface="Courier New" panose="02070309020205020404" pitchFamily="49" charset="0"/>
              </a:rPr>
              <a:t>(a)</a:t>
            </a:r>
          </a:p>
          <a:p>
            <a:r>
              <a:rPr lang="en-US" sz="1400" dirty="0" smtClean="0">
                <a:solidFill>
                  <a:srgbClr val="000000"/>
                </a:solidFill>
                <a:highlight>
                  <a:srgbClr val="FFFFFF"/>
                </a:highlight>
                <a:latin typeface="Courier New" panose="02070309020205020404" pitchFamily="49" charset="0"/>
              </a:rPr>
              <a:t>10</a:t>
            </a:r>
            <a:endParaRPr lang="en-US" sz="1400" dirty="0">
              <a:solidFill>
                <a:srgbClr val="000000"/>
              </a:solidFill>
              <a:highlight>
                <a:srgbClr val="FFFFFF"/>
              </a:highlight>
              <a:latin typeface="Courier New" panose="02070309020205020404" pitchFamily="49" charset="0"/>
            </a:endParaRPr>
          </a:p>
          <a:p>
            <a:r>
              <a:rPr lang="en-US" sz="1400" dirty="0" smtClean="0">
                <a:solidFill>
                  <a:srgbClr val="008000"/>
                </a:solidFill>
                <a:highlight>
                  <a:srgbClr val="FFFFFF"/>
                </a:highlight>
                <a:latin typeface="Courier New" panose="02070309020205020404" pitchFamily="49" charset="0"/>
              </a:rPr>
              <a:t>&gt;&gt;&gt;</a:t>
            </a:r>
            <a:r>
              <a:rPr lang="en-US" sz="1400" dirty="0" smtClean="0">
                <a:solidFill>
                  <a:srgbClr val="000000"/>
                </a:solidFill>
                <a:highlight>
                  <a:srgbClr val="FFFFFF"/>
                </a:highlight>
                <a:latin typeface="Courier New" panose="02070309020205020404" pitchFamily="49" charset="0"/>
              </a:rPr>
              <a:t> </a:t>
            </a:r>
            <a:r>
              <a:rPr lang="en-US" sz="1400" b="1" dirty="0" smtClean="0">
                <a:solidFill>
                  <a:srgbClr val="0000FF"/>
                </a:solidFill>
                <a:highlight>
                  <a:srgbClr val="FFFFFF"/>
                </a:highlight>
                <a:latin typeface="Courier New" panose="02070309020205020404" pitchFamily="49" charset="0"/>
              </a:rPr>
              <a:t>print complex</a:t>
            </a:r>
            <a:r>
              <a:rPr lang="en-US" sz="1400" dirty="0" smtClean="0">
                <a:solidFill>
                  <a:srgbClr val="000000"/>
                </a:solidFill>
                <a:highlight>
                  <a:srgbClr val="FFFFFF"/>
                </a:highlight>
                <a:latin typeface="Courier New" panose="02070309020205020404" pitchFamily="49" charset="0"/>
              </a:rPr>
              <a:t>(a)</a:t>
            </a:r>
          </a:p>
          <a:p>
            <a:r>
              <a:rPr lang="en-US" sz="1400" dirty="0" smtClean="0">
                <a:solidFill>
                  <a:srgbClr val="000000"/>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10.32+0j</a:t>
            </a:r>
            <a:r>
              <a:rPr lang="en-US" sz="14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Numbers: Exercise</a:t>
            </a:r>
            <a:endParaRPr lang="en-US" dirty="0"/>
          </a:p>
        </p:txBody>
      </p:sp>
      <p:sp>
        <p:nvSpPr>
          <p:cNvPr id="7" name="Rectangle 6"/>
          <p:cNvSpPr/>
          <p:nvPr/>
        </p:nvSpPr>
        <p:spPr>
          <a:xfrm>
            <a:off x="783151" y="2564904"/>
            <a:ext cx="10248460" cy="3416320"/>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5 + 5 </a:t>
            </a:r>
          </a:p>
          <a:p>
            <a:r>
              <a:rPr lang="en-GB" dirty="0" smtClean="0">
                <a:solidFill>
                  <a:schemeClr val="bg1"/>
                </a:solidFill>
                <a:latin typeface="Courier New" panose="02070309020205020404" pitchFamily="49" charset="0"/>
                <a:cs typeface="Courier New" panose="02070309020205020404" pitchFamily="49" charset="0"/>
              </a:rPr>
              <a:t>10</a:t>
            </a:r>
          </a:p>
          <a:p>
            <a:r>
              <a:rPr lang="en-GB" dirty="0" smtClean="0">
                <a:solidFill>
                  <a:schemeClr val="bg1"/>
                </a:solidFill>
                <a:latin typeface="Courier New" panose="02070309020205020404" pitchFamily="49" charset="0"/>
                <a:cs typeface="Courier New" panose="02070309020205020404" pitchFamily="49" charset="0"/>
              </a:rPr>
              <a:t>&gt;&gt;&gt; a = 5</a:t>
            </a: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b = 5</a:t>
            </a:r>
          </a:p>
          <a:p>
            <a:endParaRPr lang="en-GB" dirty="0">
              <a:solidFill>
                <a:schemeClr val="bg1"/>
              </a:solidFill>
              <a:latin typeface="Courier New" panose="02070309020205020404" pitchFamily="49" charset="0"/>
              <a:cs typeface="Courier New" panose="02070309020205020404" pitchFamily="49" charset="0"/>
            </a:endParaRPr>
          </a:p>
          <a:p>
            <a:r>
              <a:rPr lang="en-GB" dirty="0">
                <a:solidFill>
                  <a:schemeClr val="bg1"/>
                </a:solidFill>
                <a:latin typeface="Courier New" panose="02070309020205020404" pitchFamily="49" charset="0"/>
                <a:cs typeface="Courier New" panose="02070309020205020404" pitchFamily="49" charset="0"/>
              </a:rPr>
              <a:t>&gt;&gt;&gt; </a:t>
            </a:r>
            <a:r>
              <a:rPr lang="en-GB" dirty="0" smtClean="0">
                <a:solidFill>
                  <a:schemeClr val="bg1"/>
                </a:solidFill>
                <a:latin typeface="Courier New" panose="02070309020205020404" pitchFamily="49" charset="0"/>
                <a:cs typeface="Courier New" panose="02070309020205020404" pitchFamily="49" charset="0"/>
              </a:rPr>
              <a:t>print a + b</a:t>
            </a:r>
          </a:p>
          <a:p>
            <a:r>
              <a:rPr lang="en-GB" dirty="0" smtClean="0">
                <a:solidFill>
                  <a:schemeClr val="bg1"/>
                </a:solidFill>
                <a:latin typeface="Courier New" panose="02070309020205020404" pitchFamily="49" charset="0"/>
                <a:cs typeface="Courier New" panose="02070309020205020404" pitchFamily="49" charset="0"/>
              </a:rPr>
              <a:t>10</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5082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Strings</a:t>
            </a:r>
            <a:endParaRPr lang="en-US" dirty="0"/>
          </a:p>
        </p:txBody>
      </p:sp>
    </p:spTree>
    <p:extLst>
      <p:ext uri="{BB962C8B-B14F-4D97-AF65-F5344CB8AC3E}">
        <p14:creationId xmlns:p14="http://schemas.microsoft.com/office/powerpoint/2010/main" val="28218877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smtClean="0"/>
              <a:t>Operations like formatting output or searching for words</a:t>
            </a:r>
            <a:endParaRPr lang="en-US" dirty="0"/>
          </a:p>
          <a:p>
            <a:pPr lvl="1"/>
            <a:r>
              <a:rPr lang="en-US" dirty="0"/>
              <a:t>Any built-in type can be </a:t>
            </a:r>
            <a:r>
              <a:rPr lang="en-US" dirty="0" smtClean="0"/>
              <a:t>converted to a string (and vice versa)</a:t>
            </a:r>
          </a:p>
          <a:p>
            <a:pPr lvl="1"/>
            <a:endParaRPr lang="en-US" dirty="0" smtClean="0"/>
          </a:p>
          <a:p>
            <a:pPr lvl="1"/>
            <a:endParaRPr lang="en-US" dirty="0"/>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09600" y="1700808"/>
            <a:ext cx="10742984"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dirty="0" smtClean="0">
                <a:solidFill>
                  <a:srgbClr val="008000"/>
                </a:solidFill>
                <a:highlight>
                  <a:srgbClr val="FFFFFF"/>
                </a:highlight>
                <a:latin typeface="Courier New" panose="02070309020205020404" pitchFamily="49" charset="0"/>
              </a:rPr>
              <a:t>&gt;&gt;&gt;</a:t>
            </a:r>
            <a:r>
              <a:rPr lang="en-US" sz="1600" dirty="0" smtClean="0">
                <a:solidFill>
                  <a:srgbClr val="000000"/>
                </a:solidFill>
                <a:highlight>
                  <a:srgbClr val="FFFFFF"/>
                </a:highlight>
                <a:latin typeface="Courier New" panose="02070309020205020404" pitchFamily="49" charset="0"/>
              </a:rPr>
              <a:t> a </a:t>
            </a:r>
            <a:r>
              <a:rPr lang="en-US" sz="1600" b="1" dirty="0" smtClean="0">
                <a:solidFill>
                  <a:srgbClr val="0000FF"/>
                </a:solidFill>
                <a:highlight>
                  <a:srgbClr val="FFFFFF"/>
                </a:highlight>
                <a:latin typeface="Courier New" panose="02070309020205020404" pitchFamily="49" charset="0"/>
              </a:rPr>
              <a:t>=</a:t>
            </a:r>
            <a:r>
              <a:rPr lang="en-US" sz="1600" dirty="0" smtClean="0">
                <a:solidFill>
                  <a:srgbClr val="000000"/>
                </a:solidFill>
                <a:highlight>
                  <a:srgbClr val="FFFFFF"/>
                </a:highlight>
                <a:latin typeface="Courier New" panose="02070309020205020404" pitchFamily="49" charset="0"/>
              </a:rPr>
              <a:t> </a:t>
            </a:r>
            <a:r>
              <a:rPr lang="en-US" sz="1600" dirty="0" smtClean="0">
                <a:solidFill>
                  <a:srgbClr val="008000"/>
                </a:solidFill>
                <a:highlight>
                  <a:srgbClr val="FFFFFF"/>
                </a:highlight>
                <a:latin typeface="Courier New" panose="02070309020205020404" pitchFamily="49" charset="0"/>
              </a:rPr>
              <a:t>‘a python string’</a:t>
            </a:r>
          </a:p>
          <a:p>
            <a:r>
              <a:rPr lang="en-US" sz="1600" dirty="0" smtClean="0">
                <a:solidFill>
                  <a:srgbClr val="008000"/>
                </a:solidFill>
                <a:highlight>
                  <a:srgbClr val="FFFFFF"/>
                </a:highlight>
                <a:latin typeface="Courier New" panose="02070309020205020404" pitchFamily="49" charset="0"/>
              </a:rPr>
              <a:t>&gt;&gt;&gt;</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(a)</a:t>
            </a:r>
          </a:p>
          <a:p>
            <a:r>
              <a:rPr lang="en-US" sz="1600" dirty="0" smtClean="0">
                <a:solidFill>
                  <a:srgbClr val="000000"/>
                </a:solidFill>
                <a:highlight>
                  <a:srgbClr val="FFFFFF"/>
                </a:highlight>
                <a:latin typeface="Courier New" panose="02070309020205020404" pitchFamily="49" charset="0"/>
              </a:rPr>
              <a:t>a python string</a:t>
            </a:r>
          </a:p>
          <a:p>
            <a:r>
              <a:rPr lang="en-US" sz="1600" dirty="0" smtClean="0">
                <a:solidFill>
                  <a:srgbClr val="008000"/>
                </a:solidFill>
                <a:highlight>
                  <a:srgbClr val="FFFFFF"/>
                </a:highlight>
                <a:latin typeface="Courier New" panose="02070309020205020404" pitchFamily="49" charset="0"/>
              </a:rPr>
              <a:t>&gt;&gt;&gt;</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(a[0:8])</a:t>
            </a:r>
          </a:p>
          <a:p>
            <a:r>
              <a:rPr lang="en-US" sz="1600" dirty="0" smtClean="0">
                <a:solidFill>
                  <a:srgbClr val="000000"/>
                </a:solidFill>
                <a:highlight>
                  <a:srgbClr val="FFFFFF"/>
                </a:highlight>
                <a:latin typeface="Courier New" panose="02070309020205020404" pitchFamily="49" charset="0"/>
              </a:rPr>
              <a:t>a python</a:t>
            </a:r>
          </a:p>
          <a:p>
            <a:r>
              <a:rPr lang="en-US" sz="1600" dirty="0" smtClean="0">
                <a:solidFill>
                  <a:srgbClr val="008000"/>
                </a:solidFill>
                <a:highlight>
                  <a:srgbClr val="FFFFFF"/>
                </a:highlight>
                <a:latin typeface="Courier New" panose="02070309020205020404" pitchFamily="49" charset="0"/>
              </a:rPr>
              <a:t>&gt;&gt;&gt;</a:t>
            </a:r>
            <a:r>
              <a:rPr lang="en-US" sz="1600" dirty="0" smtClean="0">
                <a:solidFill>
                  <a:srgbClr val="000000"/>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b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a[0:8]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a:t>
            </a:r>
            <a:r>
              <a:rPr lang="en-GB" sz="1600" dirty="0">
                <a:solidFill>
                  <a:srgbClr val="008000"/>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a:t>
            </a:r>
            <a:r>
              <a:rPr lang="en-GB" sz="1600" dirty="0">
                <a:solidFill>
                  <a:srgbClr val="008000"/>
                </a:solidFill>
                <a:highlight>
                  <a:srgbClr val="FFFFFF"/>
                </a:highlight>
                <a:latin typeface="Courier New" panose="02070309020205020404" pitchFamily="49" charset="0"/>
              </a:rPr>
              <a:t>'is a </a:t>
            </a:r>
            <a:r>
              <a:rPr lang="en-GB" sz="1600" dirty="0" smtClean="0">
                <a:solidFill>
                  <a:srgbClr val="008000"/>
                </a:solidFill>
                <a:highlight>
                  <a:srgbClr val="FFFFFF"/>
                </a:highlight>
                <a:latin typeface="Courier New" panose="02070309020205020404" pitchFamily="49" charset="0"/>
              </a:rPr>
              <a:t>constrictor‘</a:t>
            </a:r>
          </a:p>
          <a:p>
            <a:r>
              <a:rPr lang="en-US" sz="1600" dirty="0" smtClean="0">
                <a:solidFill>
                  <a:srgbClr val="008000"/>
                </a:solidFill>
                <a:highlight>
                  <a:srgbClr val="FFFFFF"/>
                </a:highlight>
                <a:latin typeface="Courier New" panose="02070309020205020404" pitchFamily="49" charset="0"/>
              </a:rPr>
              <a:t>&gt;&gt;&gt;</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(b)</a:t>
            </a:r>
          </a:p>
          <a:p>
            <a:r>
              <a:rPr lang="en-US" sz="1600" dirty="0" smtClean="0">
                <a:solidFill>
                  <a:srgbClr val="000000"/>
                </a:solidFill>
                <a:highlight>
                  <a:srgbClr val="FFFFFF"/>
                </a:highlight>
                <a:latin typeface="Courier New" panose="02070309020205020404" pitchFamily="49" charset="0"/>
              </a:rPr>
              <a:t>a python is a constrictor</a:t>
            </a:r>
          </a:p>
          <a:p>
            <a:r>
              <a:rPr lang="en-US" sz="1600" dirty="0" smtClean="0">
                <a:solidFill>
                  <a:srgbClr val="008000"/>
                </a:solidFill>
                <a:highlight>
                  <a:srgbClr val="FFFFFF"/>
                </a:highlight>
                <a:latin typeface="Courier New" panose="02070309020205020404" pitchFamily="49" charset="0"/>
              </a:rPr>
              <a:t>&gt;&gt;&gt;</a:t>
            </a:r>
            <a:r>
              <a:rPr lang="en-GB" sz="1600" dirty="0" smtClean="0">
                <a:solidFill>
                  <a:srgbClr val="000000"/>
                </a:solidFill>
                <a:highlight>
                  <a:srgbClr val="FFFFFF"/>
                </a:highlight>
                <a:latin typeface="Courier New" panose="02070309020205020404" pitchFamily="49" charset="0"/>
              </a:rPr>
              <a:t>c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a:t>
            </a:r>
            <a:r>
              <a:rPr lang="en-GB" sz="1600" dirty="0" err="1">
                <a:solidFill>
                  <a:srgbClr val="000000"/>
                </a:solidFill>
                <a:highlight>
                  <a:srgbClr val="FFFFFF"/>
                </a:highlight>
                <a:latin typeface="Courier New" panose="02070309020205020404" pitchFamily="49" charset="0"/>
              </a:rPr>
              <a:t>b.</a:t>
            </a:r>
            <a:r>
              <a:rPr lang="en-GB" sz="1600" b="1" dirty="0" err="1">
                <a:solidFill>
                  <a:srgbClr val="0000FF"/>
                </a:solidFill>
                <a:highlight>
                  <a:srgbClr val="FFFFFF"/>
                </a:highlight>
                <a:latin typeface="Courier New" panose="02070309020205020404" pitchFamily="49" charset="0"/>
              </a:rPr>
              <a:t>replace</a:t>
            </a:r>
            <a:r>
              <a:rPr lang="en-GB" sz="1600" dirty="0">
                <a:solidFill>
                  <a:srgbClr val="000000"/>
                </a:solidFill>
                <a:highlight>
                  <a:srgbClr val="FFFFFF"/>
                </a:highlight>
                <a:latin typeface="Courier New" panose="02070309020205020404" pitchFamily="49" charset="0"/>
              </a:rPr>
              <a:t>(</a:t>
            </a:r>
            <a:r>
              <a:rPr lang="en-GB" sz="1600" dirty="0">
                <a:solidFill>
                  <a:srgbClr val="008000"/>
                </a:solidFill>
                <a:highlight>
                  <a:srgbClr val="FFFFFF"/>
                </a:highlight>
                <a:latin typeface="Courier New" panose="02070309020205020404" pitchFamily="49" charset="0"/>
              </a:rPr>
              <a:t>'a python'</a:t>
            </a:r>
            <a:r>
              <a:rPr lang="en-GB" sz="1600" dirty="0">
                <a:solidFill>
                  <a:srgbClr val="000000"/>
                </a:solidFill>
                <a:highlight>
                  <a:srgbClr val="FFFFFF"/>
                </a:highlight>
                <a:latin typeface="Courier New" panose="02070309020205020404" pitchFamily="49" charset="0"/>
              </a:rPr>
              <a:t>, </a:t>
            </a:r>
            <a:r>
              <a:rPr lang="en-GB" sz="1600" dirty="0">
                <a:solidFill>
                  <a:srgbClr val="008000"/>
                </a:solidFill>
                <a:highlight>
                  <a:srgbClr val="FFFFFF"/>
                </a:highlight>
                <a:latin typeface="Courier New" panose="02070309020205020404" pitchFamily="49" charset="0"/>
              </a:rPr>
              <a:t>'an anaconda</a:t>
            </a:r>
            <a:r>
              <a:rPr lang="en-GB" sz="1600" dirty="0" smtClean="0">
                <a:solidFill>
                  <a:srgbClr val="008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r>
              <a:rPr lang="en-US" sz="1600" dirty="0">
                <a:solidFill>
                  <a:srgbClr val="008000"/>
                </a:solidFill>
                <a:highlight>
                  <a:srgbClr val="FFFFFF"/>
                </a:highlight>
                <a:latin typeface="Courier New" panose="02070309020205020404" pitchFamily="49" charset="0"/>
              </a:rPr>
              <a:t>&gt;&gt;&gt;</a:t>
            </a:r>
            <a:r>
              <a:rPr lang="en-US" sz="1600" dirty="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(c)</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an anaconda is a </a:t>
            </a:r>
            <a:r>
              <a:rPr lang="en-US" sz="1600" dirty="0" smtClean="0">
                <a:solidFill>
                  <a:srgbClr val="000000"/>
                </a:solidFill>
                <a:highlight>
                  <a:srgbClr val="FFFFFF"/>
                </a:highlight>
                <a:latin typeface="Courier New" panose="02070309020205020404" pitchFamily="49" charset="0"/>
              </a:rPr>
              <a:t>constrictor</a:t>
            </a:r>
          </a:p>
          <a:p>
            <a:r>
              <a:rPr lang="en-US" sz="1600" dirty="0" smtClean="0">
                <a:solidFill>
                  <a:srgbClr val="008000"/>
                </a:solidFill>
                <a:highlight>
                  <a:srgbClr val="FFFFFF"/>
                </a:highlight>
                <a:latin typeface="Courier New" panose="02070309020205020404" pitchFamily="49" charset="0"/>
              </a:rPr>
              <a:t>&gt;&gt;&gt;</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a:t>
            </a:r>
            <a:r>
              <a:rPr lang="en-US" sz="1600" dirty="0" err="1" smtClean="0">
                <a:solidFill>
                  <a:srgbClr val="000000"/>
                </a:solidFill>
                <a:highlight>
                  <a:srgbClr val="FFFFFF"/>
                </a:highlight>
                <a:latin typeface="Courier New" panose="02070309020205020404" pitchFamily="49" charset="0"/>
              </a:rPr>
              <a:t>c.</a:t>
            </a:r>
            <a:r>
              <a:rPr lang="en-US" sz="1600" b="1" dirty="0" err="1" smtClean="0">
                <a:solidFill>
                  <a:srgbClr val="0000FF"/>
                </a:solidFill>
                <a:highlight>
                  <a:srgbClr val="FFFFFF"/>
                </a:highlight>
                <a:latin typeface="Courier New" panose="02070309020205020404" pitchFamily="49" charset="0"/>
              </a:rPr>
              <a:t>capitalize</a:t>
            </a:r>
            <a:r>
              <a:rPr lang="en-US" sz="1600" dirty="0" smtClean="0">
                <a:solidFill>
                  <a:srgbClr val="000000"/>
                </a:solidFill>
                <a:highlight>
                  <a:srgbClr val="FFFFFF"/>
                </a:highlight>
                <a:latin typeface="Courier New" panose="02070309020205020404" pitchFamily="49" charset="0"/>
              </a:rPr>
              <a:t>())</a:t>
            </a:r>
          </a:p>
          <a:p>
            <a:r>
              <a:rPr lang="en-US" sz="1600" dirty="0">
                <a:solidFill>
                  <a:srgbClr val="000000"/>
                </a:solidFill>
                <a:highlight>
                  <a:srgbClr val="FFFFFF"/>
                </a:highlight>
                <a:latin typeface="Courier New" panose="02070309020205020404" pitchFamily="49" charset="0"/>
              </a:rPr>
              <a:t>An anaconda is a </a:t>
            </a:r>
            <a:r>
              <a:rPr lang="en-US" sz="1600" dirty="0" smtClean="0">
                <a:solidFill>
                  <a:srgbClr val="000000"/>
                </a:solidFill>
                <a:highlight>
                  <a:srgbClr val="FFFFFF"/>
                </a:highlight>
                <a:latin typeface="Courier New" panose="02070309020205020404" pitchFamily="49" charset="0"/>
              </a:rPr>
              <a:t>constrictor</a:t>
            </a:r>
          </a:p>
          <a:p>
            <a:r>
              <a:rPr lang="en-US" sz="1600" dirty="0">
                <a:solidFill>
                  <a:srgbClr val="008000"/>
                </a:solidFill>
                <a:highlight>
                  <a:srgbClr val="FFFFFF"/>
                </a:highlight>
                <a:latin typeface="Courier New" panose="02070309020205020404" pitchFamily="49" charset="0"/>
              </a:rPr>
              <a:t>&gt;&gt;&gt;</a:t>
            </a:r>
            <a:r>
              <a:rPr lang="en-US" sz="1600" dirty="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a:t>
            </a:r>
            <a:r>
              <a:rPr lang="en-US" sz="1600" dirty="0" err="1" smtClean="0">
                <a:solidFill>
                  <a:srgbClr val="000000"/>
                </a:solidFill>
                <a:highlight>
                  <a:srgbClr val="FFFFFF"/>
                </a:highlight>
                <a:latin typeface="Courier New" panose="02070309020205020404" pitchFamily="49" charset="0"/>
              </a:rPr>
              <a:t>c.</a:t>
            </a:r>
            <a:r>
              <a:rPr lang="en-US" sz="1600" b="1" dirty="0" err="1" smtClean="0">
                <a:solidFill>
                  <a:srgbClr val="0000FF"/>
                </a:solidFill>
                <a:highlight>
                  <a:srgbClr val="FFFFFF"/>
                </a:highlight>
                <a:latin typeface="Courier New" panose="02070309020205020404" pitchFamily="49" charset="0"/>
              </a:rPr>
              <a:t>swapcase</a:t>
            </a:r>
            <a:r>
              <a:rPr lang="en-US" sz="1600" dirty="0" smtClean="0">
                <a:solidFill>
                  <a:srgbClr val="000000"/>
                </a:solidFill>
                <a:highlight>
                  <a:srgbClr val="FFFFFF"/>
                </a:highlight>
                <a:latin typeface="Courier New" panose="02070309020205020404" pitchFamily="49" charset="0"/>
              </a:rPr>
              <a:t>())</a:t>
            </a:r>
          </a:p>
          <a:p>
            <a:r>
              <a:rPr lang="en-US" sz="1600" dirty="0">
                <a:solidFill>
                  <a:srgbClr val="000000"/>
                </a:solidFill>
                <a:highlight>
                  <a:srgbClr val="FFFFFF"/>
                </a:highlight>
                <a:latin typeface="Courier New" panose="02070309020205020404" pitchFamily="49" charset="0"/>
              </a:rPr>
              <a:t>AN ANACONDA IS A CONSTRICTOR</a:t>
            </a:r>
            <a:endParaRPr lang="en-US"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9865" y="1625317"/>
            <a:ext cx="11175032" cy="4464495"/>
          </a:xfrm>
        </p:spPr>
        <p:txBody>
          <a:bodyPr>
            <a:normAutofit/>
          </a:bodyPr>
          <a:lstStyle/>
          <a:p>
            <a:r>
              <a:rPr lang="en-GB" dirty="0" smtClean="0"/>
              <a:t>Using the interactive interpreter, enter the commands below</a:t>
            </a:r>
          </a:p>
          <a:p>
            <a:endParaRPr lang="en-GB" dirty="0"/>
          </a:p>
          <a:p>
            <a:endParaRPr lang="en-GB" dirty="0" smtClean="0"/>
          </a:p>
          <a:p>
            <a:endParaRPr lang="en-GB" dirty="0"/>
          </a:p>
          <a:p>
            <a:endParaRPr lang="en-GB" dirty="0" smtClean="0"/>
          </a:p>
          <a:p>
            <a:endParaRPr lang="en-GB" dirty="0" smtClean="0"/>
          </a:p>
          <a:p>
            <a:pPr marL="0" indent="0">
              <a:buNone/>
            </a:pPr>
            <a:r>
              <a:rPr lang="en-GB" dirty="0"/>
              <a:t> </a:t>
            </a:r>
          </a:p>
        </p:txBody>
      </p:sp>
      <p:sp>
        <p:nvSpPr>
          <p:cNvPr id="3" name="Title 2"/>
          <p:cNvSpPr>
            <a:spLocks noGrp="1"/>
          </p:cNvSpPr>
          <p:nvPr>
            <p:ph type="title"/>
          </p:nvPr>
        </p:nvSpPr>
        <p:spPr/>
        <p:txBody>
          <a:bodyPr/>
          <a:lstStyle/>
          <a:p>
            <a:r>
              <a:rPr lang="en-GB" dirty="0" smtClean="0"/>
              <a:t>Strings: Exercise</a:t>
            </a:r>
            <a:endParaRPr lang="en-US" dirty="0"/>
          </a:p>
        </p:txBody>
      </p:sp>
      <p:sp>
        <p:nvSpPr>
          <p:cNvPr id="7" name="Rectangle 6"/>
          <p:cNvSpPr/>
          <p:nvPr/>
        </p:nvSpPr>
        <p:spPr>
          <a:xfrm>
            <a:off x="609599" y="2564902"/>
            <a:ext cx="10885297"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a:t>
            </a:r>
            <a:r>
              <a:rPr lang="en-US" dirty="0" err="1" smtClean="0">
                <a:solidFill>
                  <a:schemeClr val="bg1"/>
                </a:solidFill>
                <a:latin typeface="Courier New" panose="02070309020205020404" pitchFamily="49" charset="0"/>
                <a:cs typeface="Courier New" panose="02070309020205020404" pitchFamily="49" charset="0"/>
              </a:rPr>
              <a:t>my_name</a:t>
            </a:r>
            <a:r>
              <a:rPr lang="en-US" dirty="0" smtClean="0">
                <a:solidFill>
                  <a:schemeClr val="bg1"/>
                </a:solidFill>
                <a:latin typeface="Courier New" panose="02070309020205020404" pitchFamily="49" charset="0"/>
                <a:cs typeface="Courier New" panose="02070309020205020404" pitchFamily="49" charset="0"/>
              </a:rPr>
              <a:t> = ‘&lt;insert your name here&gt;’ </a:t>
            </a:r>
          </a:p>
          <a:p>
            <a:endParaRPr lang="en-GB" dirty="0" smtClean="0">
              <a:solidFill>
                <a:schemeClr val="bg1"/>
              </a:solidFill>
              <a:latin typeface="Courier New" panose="02070309020205020404" pitchFamily="49" charset="0"/>
              <a:cs typeface="Courier New" panose="02070309020205020404" pitchFamily="49" charset="0"/>
            </a:endParaRPr>
          </a:p>
          <a:p>
            <a:r>
              <a:rPr lang="en-GB" dirty="0" smtClean="0">
                <a:solidFill>
                  <a:schemeClr val="bg1"/>
                </a:solidFill>
                <a:latin typeface="Courier New" panose="02070309020205020404" pitchFamily="49" charset="0"/>
                <a:cs typeface="Courier New" panose="02070309020205020404" pitchFamily="49" charset="0"/>
              </a:rPr>
              <a:t>&gt;&gt;&gt; print </a:t>
            </a:r>
            <a:r>
              <a:rPr lang="en-GB" dirty="0" err="1" smtClean="0">
                <a:solidFill>
                  <a:schemeClr val="bg1"/>
                </a:solidFill>
                <a:latin typeface="Courier New" panose="02070309020205020404" pitchFamily="49" charset="0"/>
                <a:cs typeface="Courier New" panose="02070309020205020404" pitchFamily="49" charset="0"/>
              </a:rPr>
              <a:t>my_name</a:t>
            </a:r>
            <a:endParaRPr lang="en-GB" dirty="0" smtClean="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&lt;insert your name here&gt;</a:t>
            </a: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169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a:t>
            </a:r>
            <a:r>
              <a:rPr lang="en-US" dirty="0" smtClean="0"/>
              <a:t> Booleans</a:t>
            </a:r>
            <a:endParaRPr lang="en-US" dirty="0"/>
          </a:p>
        </p:txBody>
      </p:sp>
    </p:spTree>
    <p:extLst>
      <p:ext uri="{BB962C8B-B14F-4D97-AF65-F5344CB8AC3E}">
        <p14:creationId xmlns:p14="http://schemas.microsoft.com/office/powerpoint/2010/main" val="141877997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Boolean values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solidFill>
                  <a:srgbClr val="31383D"/>
                </a:solidFill>
              </a:rPr>
              <a:t>They can also be expressed as 1 or 0</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92632581"/>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873629" y="1493059"/>
            <a:ext cx="10574965" cy="648071"/>
          </a:xfrm>
        </p:spPr>
        <p:txBody>
          <a:bodyPr>
            <a:normAutofit fontScale="62500" lnSpcReduction="20000"/>
          </a:bodyPr>
          <a:lstStyle/>
          <a:p>
            <a:r>
              <a:rPr lang="en-US" dirty="0" smtClean="0"/>
              <a:t>Boolean operators are used to compare Boolean variables or expressions</a:t>
            </a:r>
          </a:p>
          <a:p>
            <a:pPr lvl="1"/>
            <a:r>
              <a:rPr lang="en-US" dirty="0" smtClean="0"/>
              <a:t>A Boolean expression is one which, when evaluated, will return either a logical true or false value</a:t>
            </a:r>
          </a:p>
        </p:txBody>
      </p:sp>
      <p:sp>
        <p:nvSpPr>
          <p:cNvPr id="6" name="Rectangle 5"/>
          <p:cNvSpPr/>
          <p:nvPr/>
        </p:nvSpPr>
        <p:spPr>
          <a:xfrm>
            <a:off x="609600" y="2276872"/>
            <a:ext cx="11103024" cy="95410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400" dirty="0">
                <a:solidFill>
                  <a:srgbClr val="008000"/>
                </a:solidFill>
                <a:highlight>
                  <a:srgbClr val="FFFFFF"/>
                </a:highlight>
                <a:latin typeface="Courier New" panose="02070309020205020404" pitchFamily="49" charset="0"/>
              </a:rPr>
              <a:t>#!/</a:t>
            </a:r>
            <a:r>
              <a:rPr lang="en-US" sz="1400" dirty="0" err="1">
                <a:solidFill>
                  <a:srgbClr val="008000"/>
                </a:solidFill>
                <a:highlight>
                  <a:srgbClr val="FFFFFF"/>
                </a:highlight>
                <a:latin typeface="Courier New" panose="02070309020205020404" pitchFamily="49" charset="0"/>
              </a:rPr>
              <a:t>usr</a:t>
            </a:r>
            <a:r>
              <a:rPr lang="en-US" sz="1400" dirty="0">
                <a:solidFill>
                  <a:srgbClr val="008000"/>
                </a:solidFill>
                <a:highlight>
                  <a:srgbClr val="FFFFFF"/>
                </a:highlight>
                <a:latin typeface="Courier New" panose="02070309020205020404" pitchFamily="49" charset="0"/>
              </a:rPr>
              <a:t>/bin/python</a:t>
            </a:r>
            <a:endParaRPr lang="en-US" sz="1400" dirty="0">
              <a:solidFill>
                <a:srgbClr val="000000"/>
              </a:solidFill>
              <a:highlight>
                <a:srgbClr val="FFFFFF"/>
              </a:highlight>
              <a:latin typeface="Courier New" panose="02070309020205020404" pitchFamily="49" charset="0"/>
            </a:endParaRPr>
          </a:p>
          <a:p>
            <a:endParaRPr lang="en-US" sz="1400" dirty="0" smtClean="0">
              <a:solidFill>
                <a:srgbClr val="000000"/>
              </a:solidFill>
              <a:highlight>
                <a:srgbClr val="FFFFFF"/>
              </a:highlight>
              <a:latin typeface="Courier New" panose="02070309020205020404" pitchFamily="49" charset="0"/>
            </a:endParaRPr>
          </a:p>
          <a:p>
            <a:r>
              <a:rPr lang="en-US" sz="1400" dirty="0" err="1" smtClean="0">
                <a:solidFill>
                  <a:srgbClr val="000000"/>
                </a:solidFill>
                <a:highlight>
                  <a:srgbClr val="FFFFFF"/>
                </a:highlight>
                <a:latin typeface="Courier New" panose="02070309020205020404" pitchFamily="49" charset="0"/>
              </a:rPr>
              <a:t>like_py</a:t>
            </a:r>
            <a:r>
              <a:rPr lang="en-US" sz="1400" dirty="0" smtClean="0">
                <a:solidFill>
                  <a:srgbClr val="000000"/>
                </a:solidFill>
                <a:highlight>
                  <a:srgbClr val="FFFFFF"/>
                </a:highlight>
                <a:latin typeface="Courier New" panose="02070309020205020404" pitchFamily="49" charset="0"/>
              </a:rPr>
              <a:t> </a:t>
            </a:r>
            <a:r>
              <a:rPr lang="en-US" sz="1400" b="1" dirty="0" smtClean="0">
                <a:solidFill>
                  <a:srgbClr val="0000FF"/>
                </a:solidFill>
                <a:highlight>
                  <a:srgbClr val="FFFFFF"/>
                </a:highlight>
                <a:latin typeface="Courier New" panose="02070309020205020404" pitchFamily="49" charset="0"/>
              </a:rPr>
              <a:t>=</a:t>
            </a:r>
            <a:r>
              <a:rPr lang="en-US" sz="1400" dirty="0" smtClean="0">
                <a:solidFill>
                  <a:srgbClr val="000000"/>
                </a:solidFill>
                <a:highlight>
                  <a:srgbClr val="FFFFFF"/>
                </a:highlight>
                <a:latin typeface="Courier New" panose="02070309020205020404" pitchFamily="49" charset="0"/>
              </a:rPr>
              <a:t> True</a:t>
            </a:r>
          </a:p>
          <a:p>
            <a:r>
              <a:rPr lang="en-US" sz="1400" dirty="0" err="1" smtClean="0">
                <a:solidFill>
                  <a:srgbClr val="000000"/>
                </a:solidFill>
                <a:highlight>
                  <a:srgbClr val="FFFFFF"/>
                </a:highlight>
                <a:latin typeface="Courier New" panose="02070309020205020404" pitchFamily="49" charset="0"/>
              </a:rPr>
              <a:t>hate_py</a:t>
            </a:r>
            <a:r>
              <a:rPr lang="en-US" sz="1400" dirty="0" smtClean="0">
                <a:solidFill>
                  <a:srgbClr val="000000"/>
                </a:solidFill>
                <a:highlight>
                  <a:srgbClr val="FFFFFF"/>
                </a:highlight>
                <a:latin typeface="Courier New" panose="02070309020205020404" pitchFamily="49" charset="0"/>
              </a:rPr>
              <a:t> </a:t>
            </a:r>
            <a:r>
              <a:rPr lang="en-US" sz="1400" b="1" dirty="0" smtClean="0">
                <a:solidFill>
                  <a:srgbClr val="0000FF"/>
                </a:solidFill>
                <a:highlight>
                  <a:srgbClr val="FFFFFF"/>
                </a:highlight>
                <a:latin typeface="Courier New" panose="02070309020205020404" pitchFamily="49" charset="0"/>
              </a:rPr>
              <a:t>=</a:t>
            </a:r>
            <a:r>
              <a:rPr lang="en-US" sz="1400" dirty="0" smtClean="0">
                <a:solidFill>
                  <a:srgbClr val="000000"/>
                </a:solidFill>
                <a:highlight>
                  <a:srgbClr val="FFFFFF"/>
                </a:highlight>
                <a:latin typeface="Courier New" panose="02070309020205020404" pitchFamily="49" charset="0"/>
              </a:rPr>
              <a:t> False</a:t>
            </a:r>
            <a:endParaRPr lang="en-US" sz="14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26016" y="1844824"/>
            <a:ext cx="10742984" cy="397031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dirty="0" smtClean="0">
              <a:solidFill>
                <a:srgbClr val="008000"/>
              </a:solidFill>
              <a:highlight>
                <a:srgbClr val="FFFFFF"/>
              </a:highlight>
              <a:latin typeface="Courier New" panose="02070309020205020404" pitchFamily="49" charset="0"/>
            </a:endParaRPr>
          </a:p>
          <a:p>
            <a:r>
              <a:rPr lang="en-US" dirty="0" smtClean="0">
                <a:solidFill>
                  <a:srgbClr val="008000"/>
                </a:solidFill>
                <a:highlight>
                  <a:srgbClr val="FFFFFF"/>
                </a:highlight>
                <a:latin typeface="Courier New" panose="02070309020205020404" pitchFamily="49" charset="0"/>
              </a:rPr>
              <a:t>#!/</a:t>
            </a:r>
            <a:r>
              <a:rPr lang="en-US" dirty="0" err="1">
                <a:solidFill>
                  <a:srgbClr val="008000"/>
                </a:solidFill>
                <a:highlight>
                  <a:srgbClr val="FFFFFF"/>
                </a:highlight>
                <a:latin typeface="Courier New" panose="02070309020205020404" pitchFamily="49" charset="0"/>
              </a:rPr>
              <a:t>usr</a:t>
            </a:r>
            <a:r>
              <a:rPr lang="en-US" dirty="0">
                <a:solidFill>
                  <a:srgbClr val="008000"/>
                </a:solidFill>
                <a:highlight>
                  <a:srgbClr val="FFFFFF"/>
                </a:highlight>
                <a:latin typeface="Courier New" panose="02070309020205020404" pitchFamily="49" charset="0"/>
              </a:rPr>
              <a:t>/bin/python</a:t>
            </a:r>
            <a:endParaRPr lang="en-US" dirty="0">
              <a:solidFill>
                <a:srgbClr val="000000"/>
              </a:solidFill>
              <a:highlight>
                <a:srgbClr val="FFFFFF"/>
              </a:highlight>
              <a:latin typeface="Courier New" panose="02070309020205020404" pitchFamily="49" charset="0"/>
            </a:endParaRPr>
          </a:p>
          <a:p>
            <a:endParaRPr lang="en-US" dirty="0" smtClean="0">
              <a:solidFill>
                <a:srgbClr val="000000"/>
              </a:solidFill>
              <a:highlight>
                <a:srgbClr val="FFFFFF"/>
              </a:highlight>
              <a:latin typeface="Courier New" panose="02070309020205020404" pitchFamily="49" charset="0"/>
            </a:endParaRPr>
          </a:p>
          <a:p>
            <a:r>
              <a:rPr lang="en-US" dirty="0" smtClean="0">
                <a:solidFill>
                  <a:srgbClr val="008000"/>
                </a:solidFill>
                <a:highlight>
                  <a:srgbClr val="FFFFFF"/>
                </a:highlight>
                <a:latin typeface="Courier New" panose="02070309020205020404" pitchFamily="49" charset="0"/>
              </a:rPr>
              <a:t>&gt;&gt;&gt;</a:t>
            </a:r>
            <a:r>
              <a:rPr lang="en-US" dirty="0" smtClean="0">
                <a:solidFill>
                  <a:srgbClr val="000000"/>
                </a:solidFill>
                <a:highlight>
                  <a:srgbClr val="FFFFFF"/>
                </a:highlight>
                <a:latin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rPr>
              <a:t>print</a:t>
            </a:r>
            <a:r>
              <a:rPr lang="en-US" dirty="0" smtClean="0">
                <a:solidFill>
                  <a:srgbClr val="000000"/>
                </a:solidFill>
                <a:highlight>
                  <a:srgbClr val="FFFFFF"/>
                </a:highlight>
                <a:latin typeface="Courier New" panose="02070309020205020404" pitchFamily="49" charset="0"/>
              </a:rPr>
              <a:t>(</a:t>
            </a:r>
            <a:r>
              <a:rPr lang="en-US" dirty="0" err="1" smtClean="0">
                <a:solidFill>
                  <a:srgbClr val="000000"/>
                </a:solidFill>
                <a:highlight>
                  <a:srgbClr val="FFFFFF"/>
                </a:highlight>
                <a:latin typeface="Courier New" panose="02070309020205020404" pitchFamily="49" charset="0"/>
              </a:rPr>
              <a:t>like_py</a:t>
            </a:r>
            <a:r>
              <a:rPr lang="en-US" dirty="0" smtClean="0">
                <a:solidFill>
                  <a:srgbClr val="000000"/>
                </a:solidFill>
                <a:highlight>
                  <a:srgbClr val="FFFFFF"/>
                </a:highlight>
                <a:latin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rPr>
              <a:t>and</a:t>
            </a:r>
            <a:r>
              <a:rPr lang="en-US" dirty="0" smtClean="0">
                <a:solidFill>
                  <a:srgbClr val="000000"/>
                </a:solidFill>
                <a:highlight>
                  <a:srgbClr val="FFFFFF"/>
                </a:highlight>
                <a:latin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rPr>
              <a:t>hate_py</a:t>
            </a:r>
            <a:r>
              <a:rPr lang="en-US" dirty="0" smtClean="0">
                <a:solidFill>
                  <a:srgbClr val="000000"/>
                </a:solidFill>
                <a:highlight>
                  <a:srgbClr val="FFFFFF"/>
                </a:highlight>
                <a:latin typeface="Courier New" panose="02070309020205020404" pitchFamily="49" charset="0"/>
              </a:rPr>
              <a:t>)</a:t>
            </a:r>
            <a:endParaRPr lang="en-US" dirty="0" smtClean="0">
              <a:solidFill>
                <a:srgbClr val="008000"/>
              </a:solidFill>
              <a:highlight>
                <a:srgbClr val="FFFFFF"/>
              </a:highlight>
              <a:latin typeface="Courier New" panose="02070309020205020404" pitchFamily="49" charset="0"/>
            </a:endParaRPr>
          </a:p>
          <a:p>
            <a:r>
              <a:rPr lang="en-US" dirty="0" smtClean="0">
                <a:solidFill>
                  <a:srgbClr val="000000"/>
                </a:solidFill>
                <a:highlight>
                  <a:srgbClr val="FFFFFF"/>
                </a:highlight>
                <a:latin typeface="Courier New" panose="02070309020205020404" pitchFamily="49" charset="0"/>
              </a:rPr>
              <a:t>False</a:t>
            </a:r>
          </a:p>
          <a:p>
            <a:r>
              <a:rPr lang="en-US" dirty="0" smtClean="0">
                <a:solidFill>
                  <a:srgbClr val="008000"/>
                </a:solidFill>
                <a:highlight>
                  <a:srgbClr val="FFFFFF"/>
                </a:highlight>
                <a:latin typeface="Courier New" panose="02070309020205020404" pitchFamily="49" charset="0"/>
              </a:rPr>
              <a:t>&gt;&gt;&gt;</a:t>
            </a:r>
            <a:r>
              <a:rPr lang="en-US" dirty="0" smtClean="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print</a:t>
            </a: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like_py</a:t>
            </a:r>
            <a:r>
              <a:rPr lang="en-US" dirty="0">
                <a:solidFill>
                  <a:srgbClr val="000000"/>
                </a:solidFill>
                <a:highlight>
                  <a:srgbClr val="FFFFFF"/>
                </a:highlight>
                <a:latin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rPr>
              <a:t>or</a:t>
            </a:r>
            <a:r>
              <a:rPr lang="en-US" dirty="0" smtClean="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hate_py</a:t>
            </a:r>
            <a:r>
              <a:rPr lang="en-US" dirty="0">
                <a:solidFill>
                  <a:srgbClr val="000000"/>
                </a:solidFill>
                <a:highlight>
                  <a:srgbClr val="FFFFFF"/>
                </a:highlight>
                <a:latin typeface="Courier New" panose="02070309020205020404" pitchFamily="49" charset="0"/>
              </a:rPr>
              <a:t>) </a:t>
            </a:r>
            <a:endParaRPr lang="en-US" dirty="0" smtClean="0">
              <a:solidFill>
                <a:srgbClr val="000000"/>
              </a:solidFill>
              <a:highlight>
                <a:srgbClr val="FFFFFF"/>
              </a:highlight>
              <a:latin typeface="Courier New" panose="02070309020205020404" pitchFamily="49" charset="0"/>
            </a:endParaRPr>
          </a:p>
          <a:p>
            <a:r>
              <a:rPr lang="en-US" dirty="0" smtClean="0">
                <a:solidFill>
                  <a:srgbClr val="000000"/>
                </a:solidFill>
                <a:highlight>
                  <a:srgbClr val="FFFFFF"/>
                </a:highlight>
                <a:latin typeface="Courier New" panose="02070309020205020404" pitchFamily="49" charset="0"/>
              </a:rPr>
              <a:t>True</a:t>
            </a:r>
          </a:p>
          <a:p>
            <a:r>
              <a:rPr lang="en-US" dirty="0" smtClean="0">
                <a:solidFill>
                  <a:srgbClr val="008000"/>
                </a:solidFill>
                <a:highlight>
                  <a:srgbClr val="FFFFFF"/>
                </a:highlight>
                <a:latin typeface="Courier New" panose="02070309020205020404" pitchFamily="49" charset="0"/>
              </a:rPr>
              <a:t>&gt;&gt;&gt;</a:t>
            </a:r>
            <a:r>
              <a:rPr lang="en-US" dirty="0" smtClean="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print</a:t>
            </a: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like_py</a:t>
            </a:r>
            <a:r>
              <a:rPr lang="en-US" dirty="0">
                <a:solidFill>
                  <a:srgbClr val="000000"/>
                </a:solidFill>
                <a:highlight>
                  <a:srgbClr val="FFFFFF"/>
                </a:highlight>
                <a:latin typeface="Courier New" panose="02070309020205020404" pitchFamily="49" charset="0"/>
              </a:rPr>
              <a:t> </a:t>
            </a:r>
            <a:r>
              <a:rPr lang="en-US" b="1" dirty="0" smtClean="0">
                <a:solidFill>
                  <a:srgbClr val="0000FF"/>
                </a:solidFill>
                <a:highlight>
                  <a:srgbClr val="FFFFFF"/>
                </a:highlight>
                <a:latin typeface="Courier New" panose="02070309020205020404" pitchFamily="49" charset="0"/>
              </a:rPr>
              <a:t>and not</a:t>
            </a:r>
            <a:r>
              <a:rPr lang="en-US" dirty="0" smtClean="0">
                <a:solidFill>
                  <a:srgbClr val="000000"/>
                </a:solidFill>
                <a:highlight>
                  <a:srgbClr val="FFFFFF"/>
                </a:highlight>
                <a:latin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rPr>
              <a:t>hate_py</a:t>
            </a:r>
            <a:r>
              <a:rPr lang="en-US" dirty="0">
                <a:solidFill>
                  <a:srgbClr val="000000"/>
                </a:solidFill>
                <a:highlight>
                  <a:srgbClr val="FFFFFF"/>
                </a:highlight>
                <a:latin typeface="Courier New" panose="02070309020205020404" pitchFamily="49" charset="0"/>
              </a:rPr>
              <a:t>)</a:t>
            </a:r>
            <a:endParaRPr lang="en-GB" dirty="0" smtClean="0">
              <a:solidFill>
                <a:srgbClr val="008000"/>
              </a:solidFill>
              <a:highlight>
                <a:srgbClr val="FFFFFF"/>
              </a:highlight>
              <a:latin typeface="Courier New" panose="02070309020205020404" pitchFamily="49" charset="0"/>
            </a:endParaRPr>
          </a:p>
          <a:p>
            <a:r>
              <a:rPr lang="en-US" dirty="0" smtClean="0">
                <a:solidFill>
                  <a:srgbClr val="000000"/>
                </a:solidFill>
                <a:highlight>
                  <a:srgbClr val="FFFFFF"/>
                </a:highlight>
                <a:latin typeface="Courier New" panose="02070309020205020404" pitchFamily="49" charset="0"/>
              </a:rPr>
              <a:t>True</a:t>
            </a:r>
          </a:p>
          <a:p>
            <a:r>
              <a:rPr lang="en-US" dirty="0" smtClean="0">
                <a:solidFill>
                  <a:srgbClr val="008000"/>
                </a:solidFill>
                <a:highlight>
                  <a:srgbClr val="FFFFFF"/>
                </a:highlight>
                <a:latin typeface="Courier New" panose="02070309020205020404" pitchFamily="49" charset="0"/>
              </a:rPr>
              <a:t>&gt;&gt;&gt;</a:t>
            </a:r>
            <a:r>
              <a:rPr lang="en-GB" dirty="0">
                <a:solidFill>
                  <a:srgbClr val="000000"/>
                </a:solidFill>
                <a:highlight>
                  <a:srgbClr val="FFFFFF"/>
                </a:highlight>
                <a:latin typeface="Courier New" panose="02070309020205020404" pitchFamily="49" charset="0"/>
              </a:rPr>
              <a:t> a </a:t>
            </a:r>
            <a:r>
              <a:rPr lang="en-GB" b="1" dirty="0">
                <a:solidFill>
                  <a:srgbClr val="0000FF"/>
                </a:solidFill>
                <a:highlight>
                  <a:srgbClr val="FFFFFF"/>
                </a:highlight>
                <a:latin typeface="Courier New" panose="02070309020205020404" pitchFamily="49" charset="0"/>
              </a:rPr>
              <a:t>= </a:t>
            </a:r>
            <a:r>
              <a:rPr lang="en-GB" b="1" dirty="0" err="1">
                <a:solidFill>
                  <a:srgbClr val="0000FF"/>
                </a:solidFill>
                <a:highlight>
                  <a:srgbClr val="FFFFFF"/>
                </a:highlight>
                <a:latin typeface="Courier New" panose="02070309020205020404" pitchFamily="49" charset="0"/>
              </a:rPr>
              <a:t>raw_input</a:t>
            </a:r>
            <a:r>
              <a:rPr lang="en-GB" dirty="0">
                <a:solidFill>
                  <a:srgbClr val="000000"/>
                </a:solidFill>
                <a:highlight>
                  <a:srgbClr val="FFFFFF"/>
                </a:highlight>
                <a:latin typeface="Courier New" panose="02070309020205020404" pitchFamily="49" charset="0"/>
              </a:rPr>
              <a:t>(</a:t>
            </a:r>
            <a:r>
              <a:rPr lang="en-GB" dirty="0">
                <a:solidFill>
                  <a:srgbClr val="008000"/>
                </a:solidFill>
                <a:highlight>
                  <a:srgbClr val="FFFFFF"/>
                </a:highlight>
                <a:latin typeface="Courier New" panose="02070309020205020404" pitchFamily="49" charset="0"/>
              </a:rPr>
              <a:t>'A </a:t>
            </a:r>
            <a:r>
              <a:rPr lang="en-GB" dirty="0" err="1">
                <a:solidFill>
                  <a:srgbClr val="008000"/>
                </a:solidFill>
                <a:highlight>
                  <a:srgbClr val="FFFFFF"/>
                </a:highlight>
                <a:latin typeface="Courier New" panose="02070309020205020404" pitchFamily="49" charset="0"/>
              </a:rPr>
              <a:t>boolean</a:t>
            </a:r>
            <a:r>
              <a:rPr lang="en-GB" dirty="0">
                <a:solidFill>
                  <a:srgbClr val="008000"/>
                </a:solidFill>
                <a:highlight>
                  <a:srgbClr val="FFFFFF"/>
                </a:highlight>
                <a:latin typeface="Courier New" panose="02070309020205020404" pitchFamily="49" charset="0"/>
              </a:rPr>
              <a:t> </a:t>
            </a:r>
            <a:r>
              <a:rPr lang="en-GB" dirty="0" smtClean="0">
                <a:solidFill>
                  <a:srgbClr val="008000"/>
                </a:solidFill>
                <a:highlight>
                  <a:srgbClr val="FFFFFF"/>
                </a:highlight>
                <a:latin typeface="Courier New" panose="02070309020205020404" pitchFamily="49" charset="0"/>
              </a:rPr>
              <a:t>value\n'</a:t>
            </a:r>
            <a:r>
              <a:rPr lang="en-GB" dirty="0" smtClean="0">
                <a:solidFill>
                  <a:srgbClr val="000000"/>
                </a:solidFill>
                <a:highlight>
                  <a:srgbClr val="FFFFFF"/>
                </a:highlight>
                <a:latin typeface="Courier New" panose="02070309020205020404" pitchFamily="49" charset="0"/>
              </a:rPr>
              <a:t>)</a:t>
            </a:r>
          </a:p>
          <a:p>
            <a:r>
              <a:rPr lang="en-GB" dirty="0">
                <a:solidFill>
                  <a:srgbClr val="000000"/>
                </a:solidFill>
                <a:highlight>
                  <a:srgbClr val="FFFFFF"/>
                </a:highlight>
                <a:latin typeface="Courier New" panose="02070309020205020404" pitchFamily="49" charset="0"/>
              </a:rPr>
              <a:t>A </a:t>
            </a:r>
            <a:r>
              <a:rPr lang="en-GB" dirty="0" err="1">
                <a:solidFill>
                  <a:srgbClr val="000000"/>
                </a:solidFill>
                <a:highlight>
                  <a:srgbClr val="FFFFFF"/>
                </a:highlight>
                <a:latin typeface="Courier New" panose="02070309020205020404" pitchFamily="49" charset="0"/>
              </a:rPr>
              <a:t>boolean</a:t>
            </a:r>
            <a:r>
              <a:rPr lang="en-GB" dirty="0">
                <a:solidFill>
                  <a:srgbClr val="000000"/>
                </a:solidFill>
                <a:highlight>
                  <a:srgbClr val="FFFFFF"/>
                </a:highlight>
                <a:latin typeface="Courier New" panose="02070309020205020404" pitchFamily="49" charset="0"/>
              </a:rPr>
              <a:t> </a:t>
            </a:r>
            <a:r>
              <a:rPr lang="en-GB" dirty="0" smtClean="0">
                <a:solidFill>
                  <a:srgbClr val="000000"/>
                </a:solidFill>
                <a:highlight>
                  <a:srgbClr val="FFFFFF"/>
                </a:highlight>
                <a:latin typeface="Courier New" panose="02070309020205020404" pitchFamily="49" charset="0"/>
              </a:rPr>
              <a:t>value</a:t>
            </a:r>
          </a:p>
          <a:p>
            <a:r>
              <a:rPr lang="en-US" dirty="0">
                <a:solidFill>
                  <a:srgbClr val="008000"/>
                </a:solidFill>
                <a:highlight>
                  <a:srgbClr val="FFFFFF"/>
                </a:highlight>
                <a:latin typeface="Courier New" panose="02070309020205020404" pitchFamily="49" charset="0"/>
              </a:rPr>
              <a:t>&gt;&gt;&gt;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print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bool</a:t>
            </a:r>
            <a:r>
              <a:rPr lang="en-US" dirty="0">
                <a:solidFill>
                  <a:srgbClr val="000000"/>
                </a:solidFill>
                <a:highlight>
                  <a:srgbClr val="FFFFFF"/>
                </a:highlight>
                <a:latin typeface="Courier New" panose="02070309020205020404" pitchFamily="49" charset="0"/>
              </a:rPr>
              <a:t>(a) </a:t>
            </a:r>
            <a:r>
              <a:rPr lang="en-US" b="1" dirty="0">
                <a:solidFill>
                  <a:srgbClr val="0000FF"/>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smtClean="0">
                <a:solidFill>
                  <a:srgbClr val="000000"/>
                </a:solidFill>
                <a:highlight>
                  <a:srgbClr val="FFFFFF"/>
                </a:highlight>
                <a:latin typeface="Courier New" panose="02070309020205020404" pitchFamily="49" charset="0"/>
              </a:rPr>
              <a:t>True</a:t>
            </a:r>
            <a:endParaRPr lang="en-GB" dirty="0" smtClean="0">
              <a:solidFill>
                <a:srgbClr val="000000"/>
              </a:solidFill>
              <a:highlight>
                <a:srgbClr val="FFFFFF"/>
              </a:highlight>
              <a:latin typeface="Courier New" panose="02070309020205020404" pitchFamily="49" charset="0"/>
            </a:endParaRPr>
          </a:p>
          <a:p>
            <a:r>
              <a:rPr lang="en-GB" b="1" dirty="0" smtClean="0">
                <a:solidFill>
                  <a:srgbClr val="0000FF"/>
                </a:solidFill>
                <a:highlight>
                  <a:srgbClr val="FFFFFF"/>
                </a:highlight>
                <a:latin typeface="Courier New" panose="02070309020205020404" pitchFamily="49" charset="0"/>
              </a:rPr>
              <a:t>1</a:t>
            </a:r>
          </a:p>
          <a:p>
            <a:endParaRPr lang="en-GB" b="1" dirty="0" smtClean="0">
              <a:solidFill>
                <a:srgbClr val="0000FF"/>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Exercise</a:t>
            </a:r>
            <a:endParaRPr lang="en-US" dirty="0"/>
          </a:p>
        </p:txBody>
      </p:sp>
      <p:sp>
        <p:nvSpPr>
          <p:cNvPr id="4" name="Rectangle 3"/>
          <p:cNvSpPr/>
          <p:nvPr/>
        </p:nvSpPr>
        <p:spPr>
          <a:xfrm>
            <a:off x="609600" y="1412776"/>
            <a:ext cx="10742984" cy="48320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400" dirty="0" smtClean="0">
                <a:solidFill>
                  <a:srgbClr val="008000"/>
                </a:solidFill>
                <a:highlight>
                  <a:srgbClr val="FFFFFF"/>
                </a:highlight>
                <a:latin typeface="Courier New" panose="02070309020205020404" pitchFamily="49" charset="0"/>
              </a:rPr>
              <a:t># Using the following variables, what will be output?</a:t>
            </a:r>
          </a:p>
          <a:p>
            <a:endParaRPr lang="en-US" sz="1400" dirty="0">
              <a:solidFill>
                <a:srgbClr val="008000"/>
              </a:solidFill>
              <a:highlight>
                <a:srgbClr val="FFFFFF"/>
              </a:highlight>
              <a:latin typeface="Courier New" panose="02070309020205020404" pitchFamily="49" charset="0"/>
            </a:endParaRPr>
          </a:p>
          <a:p>
            <a:r>
              <a:rPr lang="en-US" sz="1400" dirty="0">
                <a:solidFill>
                  <a:srgbClr val="000000"/>
                </a:solidFill>
                <a:highlight>
                  <a:srgbClr val="FFFFFF"/>
                </a:highlight>
                <a:latin typeface="Courier New" panose="02070309020205020404" pitchFamily="49" charset="0"/>
              </a:rPr>
              <a:t>apples </a:t>
            </a:r>
            <a:r>
              <a:rPr lang="en-US" sz="1400" b="1" dirty="0">
                <a:solidFill>
                  <a:srgbClr val="0000FF"/>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1</a:t>
            </a:r>
          </a:p>
          <a:p>
            <a:r>
              <a:rPr lang="en-US" sz="1400" dirty="0">
                <a:solidFill>
                  <a:srgbClr val="000000"/>
                </a:solidFill>
                <a:highlight>
                  <a:srgbClr val="FFFFFF"/>
                </a:highlight>
                <a:latin typeface="Courier New" panose="02070309020205020404" pitchFamily="49" charset="0"/>
              </a:rPr>
              <a:t>oranges </a:t>
            </a:r>
            <a:r>
              <a:rPr lang="en-US" sz="1400" b="1" dirty="0">
                <a:solidFill>
                  <a:srgbClr val="0000FF"/>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dirty="0">
                <a:solidFill>
                  <a:srgbClr val="008000"/>
                </a:solidFill>
                <a:highlight>
                  <a:srgbClr val="FFFFFF"/>
                </a:highlight>
                <a:latin typeface="Courier New" panose="02070309020205020404" pitchFamily="49" charset="0"/>
              </a:rPr>
              <a:t>'1'</a:t>
            </a:r>
          </a:p>
          <a:p>
            <a:r>
              <a:rPr lang="en-US" sz="1400" dirty="0">
                <a:solidFill>
                  <a:srgbClr val="000000"/>
                </a:solidFill>
                <a:highlight>
                  <a:srgbClr val="FFFFFF"/>
                </a:highlight>
                <a:latin typeface="Courier New" panose="02070309020205020404" pitchFamily="49" charset="0"/>
              </a:rPr>
              <a:t>pears </a:t>
            </a:r>
            <a:r>
              <a:rPr lang="en-US" sz="1400" b="1" dirty="0">
                <a:solidFill>
                  <a:srgbClr val="0000FF"/>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dirty="0">
                <a:solidFill>
                  <a:srgbClr val="008000"/>
                </a:solidFill>
                <a:highlight>
                  <a:srgbClr val="FFFFFF"/>
                </a:highlight>
                <a:latin typeface="Courier New" panose="02070309020205020404" pitchFamily="49" charset="0"/>
              </a:rPr>
              <a:t>''</a:t>
            </a:r>
          </a:p>
          <a:p>
            <a:r>
              <a:rPr lang="en-US" sz="1400" dirty="0">
                <a:solidFill>
                  <a:srgbClr val="000000"/>
                </a:solidFill>
                <a:highlight>
                  <a:srgbClr val="FFFFFF"/>
                </a:highlight>
                <a:latin typeface="Courier New" panose="02070309020205020404" pitchFamily="49" charset="0"/>
              </a:rPr>
              <a:t>bananas </a:t>
            </a:r>
            <a:r>
              <a:rPr lang="en-US" sz="1400" b="1" dirty="0">
                <a:solidFill>
                  <a:srgbClr val="0000FF"/>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0</a:t>
            </a:r>
          </a:p>
          <a:p>
            <a:r>
              <a:rPr lang="en-US" sz="1400" dirty="0">
                <a:solidFill>
                  <a:srgbClr val="000000"/>
                </a:solidFill>
                <a:highlight>
                  <a:srgbClr val="FFFFFF"/>
                </a:highlight>
                <a:latin typeface="Courier New" panose="02070309020205020404" pitchFamily="49" charset="0"/>
              </a:rPr>
              <a:t>kumquats </a:t>
            </a:r>
            <a:r>
              <a:rPr lang="en-US" sz="1400" b="1" dirty="0">
                <a:solidFill>
                  <a:srgbClr val="0000FF"/>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False</a:t>
            </a:r>
          </a:p>
          <a:p>
            <a:r>
              <a:rPr lang="en-US" sz="1400" dirty="0">
                <a:solidFill>
                  <a:srgbClr val="000000"/>
                </a:solidFill>
                <a:highlight>
                  <a:srgbClr val="FFFFFF"/>
                </a:highlight>
                <a:latin typeface="Courier New" panose="02070309020205020404" pitchFamily="49" charset="0"/>
              </a:rPr>
              <a:t>durian </a:t>
            </a:r>
            <a:r>
              <a:rPr lang="en-US" sz="1400" b="1" dirty="0">
                <a:solidFill>
                  <a:srgbClr val="0000FF"/>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True</a:t>
            </a:r>
          </a:p>
          <a:p>
            <a:r>
              <a:rPr lang="en-US" sz="1400" dirty="0">
                <a:solidFill>
                  <a:srgbClr val="000000"/>
                </a:solidFill>
                <a:highlight>
                  <a:srgbClr val="FFFFFF"/>
                </a:highlight>
                <a:latin typeface="Courier New" panose="02070309020205020404" pitchFamily="49" charset="0"/>
              </a:rPr>
              <a:t>pomegranate </a:t>
            </a:r>
            <a:r>
              <a:rPr lang="en-US" sz="1400" b="1" dirty="0">
                <a:solidFill>
                  <a:srgbClr val="0000FF"/>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r>
              <a:rPr lang="en-US" sz="1400" dirty="0">
                <a:solidFill>
                  <a:srgbClr val="008000"/>
                </a:solidFill>
                <a:highlight>
                  <a:srgbClr val="FFFFFF"/>
                </a:highlight>
                <a:latin typeface="Courier New" panose="02070309020205020404" pitchFamily="49" charset="0"/>
              </a:rPr>
              <a:t>'potato'</a:t>
            </a:r>
          </a:p>
          <a:p>
            <a:r>
              <a:rPr lang="en-US" sz="1400" dirty="0">
                <a:solidFill>
                  <a:srgbClr val="000000"/>
                </a:solidFill>
                <a:highlight>
                  <a:srgbClr val="FFFFFF"/>
                </a:highlight>
                <a:latin typeface="Courier New" panose="02070309020205020404" pitchFamily="49" charset="0"/>
              </a:rPr>
              <a:t>strawberry </a:t>
            </a:r>
            <a:r>
              <a:rPr lang="en-US" sz="1400" b="1" dirty="0">
                <a:solidFill>
                  <a:srgbClr val="0000FF"/>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 </a:t>
            </a:r>
            <a:r>
              <a:rPr lang="en-US" sz="1400" dirty="0">
                <a:solidFill>
                  <a:srgbClr val="008000"/>
                </a:solidFill>
                <a:highlight>
                  <a:srgbClr val="FFFFFF"/>
                </a:highlight>
                <a:latin typeface="Courier New" panose="02070309020205020404" pitchFamily="49" charset="0"/>
              </a:rPr>
              <a:t>'pip'</a:t>
            </a:r>
            <a:r>
              <a:rPr lang="en-US" sz="1400" dirty="0">
                <a:solidFill>
                  <a:srgbClr val="000000"/>
                </a:solidFill>
                <a:highlight>
                  <a:srgbClr val="FFFFFF"/>
                </a:highlight>
                <a:latin typeface="Courier New" panose="02070309020205020404" pitchFamily="49" charset="0"/>
              </a:rPr>
              <a:t>, </a:t>
            </a:r>
            <a:r>
              <a:rPr lang="en-US" sz="1400" dirty="0">
                <a:solidFill>
                  <a:srgbClr val="008000"/>
                </a:solidFill>
                <a:highlight>
                  <a:srgbClr val="FFFFFF"/>
                </a:highlight>
                <a:latin typeface="Courier New" panose="02070309020205020404" pitchFamily="49" charset="0"/>
              </a:rPr>
              <a:t>'pip'</a:t>
            </a:r>
            <a:r>
              <a:rPr lang="en-US" sz="1400" dirty="0">
                <a:solidFill>
                  <a:srgbClr val="000000"/>
                </a:solidFill>
                <a:highlight>
                  <a:srgbClr val="FFFFFF"/>
                </a:highlight>
                <a:latin typeface="Courier New" panose="02070309020205020404" pitchFamily="49" charset="0"/>
              </a:rPr>
              <a:t>, </a:t>
            </a:r>
            <a:r>
              <a:rPr lang="en-US" sz="1400" dirty="0">
                <a:solidFill>
                  <a:srgbClr val="008000"/>
                </a:solidFill>
                <a:highlight>
                  <a:srgbClr val="FFFFFF"/>
                </a:highlight>
                <a:latin typeface="Courier New" panose="02070309020205020404" pitchFamily="49" charset="0"/>
              </a:rPr>
              <a:t>'pip'</a:t>
            </a:r>
            <a:r>
              <a:rPr lang="en-US" sz="1400" dirty="0">
                <a:solidFill>
                  <a:srgbClr val="000000"/>
                </a:solidFill>
                <a:highlight>
                  <a:srgbClr val="FFFFFF"/>
                </a:highlight>
                <a:latin typeface="Courier New" panose="02070309020205020404" pitchFamily="49" charset="0"/>
              </a:rPr>
              <a:t> ]</a:t>
            </a:r>
          </a:p>
          <a:p>
            <a:r>
              <a:rPr lang="en-US" sz="1400" dirty="0">
                <a:solidFill>
                  <a:srgbClr val="000000"/>
                </a:solidFill>
                <a:highlight>
                  <a:srgbClr val="FFFFFF"/>
                </a:highlight>
                <a:latin typeface="Courier New" panose="02070309020205020404" pitchFamily="49" charset="0"/>
              </a:rPr>
              <a:t>coconut </a:t>
            </a:r>
            <a:r>
              <a:rPr lang="en-US" sz="1400" b="1" dirty="0">
                <a:solidFill>
                  <a:srgbClr val="0000FF"/>
                </a:solidFill>
                <a:highlight>
                  <a:srgbClr val="FFFFFF"/>
                </a:highlight>
                <a:latin typeface="Courier New" panose="02070309020205020404" pitchFamily="49" charset="0"/>
              </a:rPr>
              <a:t>=</a:t>
            </a:r>
            <a:r>
              <a:rPr lang="en-US" sz="1400" dirty="0">
                <a:solidFill>
                  <a:srgbClr val="000000"/>
                </a:solidFill>
                <a:highlight>
                  <a:srgbClr val="FFFFFF"/>
                </a:highlight>
                <a:latin typeface="Courier New" panose="02070309020205020404" pitchFamily="49" charset="0"/>
              </a:rPr>
              <a:t> {}</a:t>
            </a:r>
          </a:p>
          <a:p>
            <a:endParaRPr lang="en-US" sz="1400" dirty="0">
              <a:solidFill>
                <a:srgbClr val="000000"/>
              </a:solidFill>
              <a:highlight>
                <a:srgbClr val="FFFFFF"/>
              </a:highlight>
              <a:latin typeface="Courier New" panose="02070309020205020404" pitchFamily="49" charset="0"/>
            </a:endParaRPr>
          </a:p>
          <a:p>
            <a:r>
              <a:rPr lang="en-US" sz="1400" dirty="0" smtClean="0">
                <a:solidFill>
                  <a:srgbClr val="008000"/>
                </a:solidFill>
                <a:highlight>
                  <a:srgbClr val="FFFFFF"/>
                </a:highlight>
                <a:latin typeface="Courier New" panose="02070309020205020404" pitchFamily="49" charset="0"/>
              </a:rPr>
              <a:t>&gt;&gt;&gt; </a:t>
            </a:r>
            <a:r>
              <a:rPr lang="en-US" sz="1400" b="1" dirty="0" smtClean="0">
                <a:solidFill>
                  <a:srgbClr val="0000FF"/>
                </a:solidFill>
                <a:highlight>
                  <a:srgbClr val="FFFFFF"/>
                </a:highlight>
                <a:latin typeface="Courier New" panose="02070309020205020404" pitchFamily="49" charset="0"/>
              </a:rPr>
              <a:t>print</a:t>
            </a:r>
            <a:r>
              <a:rPr lang="en-US" sz="1400" dirty="0" smtClean="0">
                <a:solidFill>
                  <a:srgbClr val="000000"/>
                </a:solidFill>
                <a:highlight>
                  <a:srgbClr val="FFFFFF"/>
                </a:highlight>
                <a:latin typeface="Courier New" panose="02070309020205020404" pitchFamily="49" charset="0"/>
              </a:rPr>
              <a:t> </a:t>
            </a:r>
            <a:r>
              <a:rPr lang="en-US" sz="1400" b="1" dirty="0" err="1">
                <a:solidFill>
                  <a:srgbClr val="0000FF"/>
                </a:solidFill>
                <a:highlight>
                  <a:srgbClr val="FFFFFF"/>
                </a:highlight>
                <a:latin typeface="Courier New" panose="02070309020205020404" pitchFamily="49" charset="0"/>
              </a:rPr>
              <a:t>bool</a:t>
            </a:r>
            <a:r>
              <a:rPr lang="en-US" sz="1400" dirty="0">
                <a:solidFill>
                  <a:srgbClr val="000000"/>
                </a:solidFill>
                <a:highlight>
                  <a:srgbClr val="FFFFFF"/>
                </a:highlight>
                <a:latin typeface="Courier New" panose="02070309020205020404" pitchFamily="49" charset="0"/>
              </a:rPr>
              <a:t>(apples </a:t>
            </a:r>
            <a:r>
              <a:rPr lang="en-US" sz="1400" b="1" dirty="0">
                <a:solidFill>
                  <a:srgbClr val="0000FF"/>
                </a:solidFill>
                <a:highlight>
                  <a:srgbClr val="FFFFFF"/>
                </a:highlight>
                <a:latin typeface="Courier New" panose="02070309020205020404" pitchFamily="49" charset="0"/>
              </a:rPr>
              <a:t>and</a:t>
            </a:r>
            <a:r>
              <a:rPr lang="en-US" sz="1400" dirty="0">
                <a:solidFill>
                  <a:srgbClr val="000000"/>
                </a:solidFill>
                <a:highlight>
                  <a:srgbClr val="FFFFFF"/>
                </a:highlight>
                <a:latin typeface="Courier New" panose="02070309020205020404" pitchFamily="49" charset="0"/>
              </a:rPr>
              <a:t> oranges</a:t>
            </a:r>
            <a:r>
              <a:rPr lang="en-US" sz="1400" dirty="0" smtClean="0">
                <a:solidFill>
                  <a:srgbClr val="000000"/>
                </a:solidFill>
                <a:highlight>
                  <a:srgbClr val="FFFFFF"/>
                </a:highlight>
                <a:latin typeface="Courier New" panose="02070309020205020404" pitchFamily="49" charset="0"/>
              </a:rPr>
              <a:t>)</a:t>
            </a:r>
          </a:p>
          <a:p>
            <a:r>
              <a:rPr lang="en-US" sz="1400" dirty="0" smtClean="0">
                <a:solidFill>
                  <a:srgbClr val="000000"/>
                </a:solidFill>
                <a:highlight>
                  <a:srgbClr val="FFFFFF"/>
                </a:highlight>
                <a:latin typeface="Courier New" panose="02070309020205020404" pitchFamily="49" charset="0"/>
              </a:rPr>
              <a:t>True</a:t>
            </a:r>
            <a:endParaRPr lang="en-US" sz="1400" dirty="0">
              <a:solidFill>
                <a:srgbClr val="000000"/>
              </a:solidFill>
              <a:highlight>
                <a:srgbClr val="FFFFFF"/>
              </a:highlight>
              <a:latin typeface="Courier New" panose="02070309020205020404" pitchFamily="49" charset="0"/>
            </a:endParaRPr>
          </a:p>
          <a:p>
            <a:r>
              <a:rPr lang="en-US" sz="1400" dirty="0">
                <a:solidFill>
                  <a:srgbClr val="008000"/>
                </a:solidFill>
                <a:highlight>
                  <a:srgbClr val="FFFFFF"/>
                </a:highlight>
                <a:latin typeface="Courier New" panose="02070309020205020404" pitchFamily="49" charset="0"/>
              </a:rPr>
              <a:t>&gt;&gt;&gt; </a:t>
            </a:r>
            <a:r>
              <a:rPr lang="en-US" sz="1400" b="1" dirty="0" smtClean="0">
                <a:solidFill>
                  <a:srgbClr val="0000FF"/>
                </a:solidFill>
                <a:highlight>
                  <a:srgbClr val="FFFFFF"/>
                </a:highlight>
                <a:latin typeface="Courier New" panose="02070309020205020404" pitchFamily="49" charset="0"/>
              </a:rPr>
              <a:t>print</a:t>
            </a:r>
            <a:r>
              <a:rPr lang="en-US" sz="1400" dirty="0" smtClean="0">
                <a:solidFill>
                  <a:srgbClr val="000000"/>
                </a:solidFill>
                <a:highlight>
                  <a:srgbClr val="FFFFFF"/>
                </a:highlight>
                <a:latin typeface="Courier New" panose="02070309020205020404" pitchFamily="49" charset="0"/>
              </a:rPr>
              <a:t> </a:t>
            </a:r>
            <a:r>
              <a:rPr lang="en-US" sz="1400" b="1" dirty="0" err="1">
                <a:solidFill>
                  <a:srgbClr val="0000FF"/>
                </a:solidFill>
                <a:highlight>
                  <a:srgbClr val="FFFFFF"/>
                </a:highlight>
                <a:latin typeface="Courier New" panose="02070309020205020404" pitchFamily="49" charset="0"/>
              </a:rPr>
              <a:t>bool</a:t>
            </a:r>
            <a:r>
              <a:rPr lang="en-US" sz="1400" dirty="0">
                <a:solidFill>
                  <a:srgbClr val="000000"/>
                </a:solidFill>
                <a:highlight>
                  <a:srgbClr val="FFFFFF"/>
                </a:highlight>
                <a:latin typeface="Courier New" panose="02070309020205020404" pitchFamily="49" charset="0"/>
              </a:rPr>
              <a:t>(pears </a:t>
            </a:r>
            <a:r>
              <a:rPr lang="en-US" sz="1400" b="1" dirty="0">
                <a:solidFill>
                  <a:srgbClr val="0000FF"/>
                </a:solidFill>
                <a:highlight>
                  <a:srgbClr val="FFFFFF"/>
                </a:highlight>
                <a:latin typeface="Courier New" panose="02070309020205020404" pitchFamily="49" charset="0"/>
              </a:rPr>
              <a:t>or</a:t>
            </a:r>
            <a:r>
              <a:rPr lang="en-US" sz="1400" dirty="0">
                <a:solidFill>
                  <a:srgbClr val="000000"/>
                </a:solidFill>
                <a:highlight>
                  <a:srgbClr val="FFFFFF"/>
                </a:highlight>
                <a:latin typeface="Courier New" panose="02070309020205020404" pitchFamily="49" charset="0"/>
              </a:rPr>
              <a:t> apples</a:t>
            </a:r>
            <a:r>
              <a:rPr lang="en-US" sz="1400" dirty="0" smtClean="0">
                <a:solidFill>
                  <a:srgbClr val="000000"/>
                </a:solidFill>
                <a:highlight>
                  <a:srgbClr val="FFFFFF"/>
                </a:highlight>
                <a:latin typeface="Courier New" panose="02070309020205020404" pitchFamily="49" charset="0"/>
              </a:rPr>
              <a:t>)</a:t>
            </a:r>
          </a:p>
          <a:p>
            <a:r>
              <a:rPr lang="en-US" sz="1400" dirty="0" smtClean="0">
                <a:solidFill>
                  <a:srgbClr val="000000"/>
                </a:solidFill>
                <a:highlight>
                  <a:srgbClr val="FFFFFF"/>
                </a:highlight>
                <a:latin typeface="Courier New" panose="02070309020205020404" pitchFamily="49" charset="0"/>
              </a:rPr>
              <a:t>True</a:t>
            </a:r>
            <a:endParaRPr lang="en-US" sz="1400" dirty="0">
              <a:solidFill>
                <a:srgbClr val="000000"/>
              </a:solidFill>
              <a:highlight>
                <a:srgbClr val="FFFFFF"/>
              </a:highlight>
              <a:latin typeface="Courier New" panose="02070309020205020404" pitchFamily="49" charset="0"/>
            </a:endParaRPr>
          </a:p>
          <a:p>
            <a:r>
              <a:rPr lang="en-US" sz="1400" dirty="0">
                <a:solidFill>
                  <a:srgbClr val="008000"/>
                </a:solidFill>
                <a:highlight>
                  <a:srgbClr val="FFFFFF"/>
                </a:highlight>
                <a:latin typeface="Courier New" panose="02070309020205020404" pitchFamily="49" charset="0"/>
              </a:rPr>
              <a:t>&gt;&gt;&gt; </a:t>
            </a:r>
            <a:r>
              <a:rPr lang="en-US" sz="1400" b="1" dirty="0" smtClean="0">
                <a:solidFill>
                  <a:srgbClr val="0000FF"/>
                </a:solidFill>
                <a:highlight>
                  <a:srgbClr val="FFFFFF"/>
                </a:highlight>
                <a:latin typeface="Courier New" panose="02070309020205020404" pitchFamily="49" charset="0"/>
              </a:rPr>
              <a:t>print</a:t>
            </a:r>
            <a:r>
              <a:rPr lang="en-US" sz="1400" dirty="0" smtClean="0">
                <a:solidFill>
                  <a:srgbClr val="000000"/>
                </a:solidFill>
                <a:highlight>
                  <a:srgbClr val="FFFFFF"/>
                </a:highlight>
                <a:latin typeface="Courier New" panose="02070309020205020404" pitchFamily="49" charset="0"/>
              </a:rPr>
              <a:t> </a:t>
            </a:r>
            <a:r>
              <a:rPr lang="en-US" sz="1400" b="1" dirty="0" err="1">
                <a:solidFill>
                  <a:srgbClr val="0000FF"/>
                </a:solidFill>
                <a:highlight>
                  <a:srgbClr val="FFFFFF"/>
                </a:highlight>
                <a:latin typeface="Courier New" panose="02070309020205020404" pitchFamily="49" charset="0"/>
              </a:rPr>
              <a:t>bool</a:t>
            </a:r>
            <a:r>
              <a:rPr lang="en-US" sz="1400" dirty="0">
                <a:solidFill>
                  <a:srgbClr val="000000"/>
                </a:solidFill>
                <a:highlight>
                  <a:srgbClr val="FFFFFF"/>
                </a:highlight>
                <a:latin typeface="Courier New" panose="02070309020205020404" pitchFamily="49" charset="0"/>
              </a:rPr>
              <a:t>(kumquats </a:t>
            </a:r>
            <a:r>
              <a:rPr lang="en-US" sz="1400" b="1" dirty="0">
                <a:solidFill>
                  <a:srgbClr val="0000FF"/>
                </a:solidFill>
                <a:highlight>
                  <a:srgbClr val="FFFFFF"/>
                </a:highlight>
                <a:latin typeface="Courier New" panose="02070309020205020404" pitchFamily="49" charset="0"/>
              </a:rPr>
              <a:t>or</a:t>
            </a:r>
            <a:r>
              <a:rPr lang="en-US" sz="1400" dirty="0">
                <a:solidFill>
                  <a:srgbClr val="000000"/>
                </a:solidFill>
                <a:highlight>
                  <a:srgbClr val="FFFFFF"/>
                </a:highlight>
                <a:latin typeface="Courier New" panose="02070309020205020404" pitchFamily="49" charset="0"/>
              </a:rPr>
              <a:t> coconut</a:t>
            </a:r>
            <a:r>
              <a:rPr lang="en-US" sz="1400" dirty="0" smtClean="0">
                <a:solidFill>
                  <a:srgbClr val="000000"/>
                </a:solidFill>
                <a:highlight>
                  <a:srgbClr val="FFFFFF"/>
                </a:highlight>
                <a:latin typeface="Courier New" panose="02070309020205020404" pitchFamily="49" charset="0"/>
              </a:rPr>
              <a:t>)</a:t>
            </a:r>
          </a:p>
          <a:p>
            <a:r>
              <a:rPr lang="en-US" sz="1400" dirty="0" smtClean="0">
                <a:solidFill>
                  <a:srgbClr val="000000"/>
                </a:solidFill>
                <a:highlight>
                  <a:srgbClr val="FFFFFF"/>
                </a:highlight>
                <a:latin typeface="Courier New" panose="02070309020205020404" pitchFamily="49" charset="0"/>
              </a:rPr>
              <a:t>False</a:t>
            </a:r>
            <a:endParaRPr lang="en-US" sz="1400" dirty="0">
              <a:solidFill>
                <a:srgbClr val="000000"/>
              </a:solidFill>
              <a:highlight>
                <a:srgbClr val="FFFFFF"/>
              </a:highlight>
              <a:latin typeface="Courier New" panose="02070309020205020404" pitchFamily="49" charset="0"/>
            </a:endParaRPr>
          </a:p>
          <a:p>
            <a:r>
              <a:rPr lang="en-US" sz="1400" dirty="0">
                <a:solidFill>
                  <a:srgbClr val="008000"/>
                </a:solidFill>
                <a:highlight>
                  <a:srgbClr val="FFFFFF"/>
                </a:highlight>
                <a:latin typeface="Courier New" panose="02070309020205020404" pitchFamily="49" charset="0"/>
              </a:rPr>
              <a:t>&gt;&gt;&gt; </a:t>
            </a:r>
            <a:r>
              <a:rPr lang="en-US" sz="1400" b="1" dirty="0" smtClean="0">
                <a:solidFill>
                  <a:srgbClr val="0000FF"/>
                </a:solidFill>
                <a:highlight>
                  <a:srgbClr val="FFFFFF"/>
                </a:highlight>
                <a:latin typeface="Courier New" panose="02070309020205020404" pitchFamily="49" charset="0"/>
              </a:rPr>
              <a:t>print</a:t>
            </a:r>
            <a:r>
              <a:rPr lang="en-US" sz="1400" dirty="0" smtClean="0">
                <a:solidFill>
                  <a:srgbClr val="000000"/>
                </a:solidFill>
                <a:highlight>
                  <a:srgbClr val="FFFFFF"/>
                </a:highlight>
                <a:latin typeface="Courier New" panose="02070309020205020404" pitchFamily="49" charset="0"/>
              </a:rPr>
              <a:t> </a:t>
            </a:r>
            <a:r>
              <a:rPr lang="en-US" sz="1400" b="1" dirty="0" err="1">
                <a:solidFill>
                  <a:srgbClr val="0000FF"/>
                </a:solidFill>
                <a:highlight>
                  <a:srgbClr val="FFFFFF"/>
                </a:highlight>
                <a:latin typeface="Courier New" panose="02070309020205020404" pitchFamily="49" charset="0"/>
              </a:rPr>
              <a:t>bool</a:t>
            </a:r>
            <a:r>
              <a:rPr lang="en-US" sz="1400" dirty="0">
                <a:solidFill>
                  <a:srgbClr val="000000"/>
                </a:solidFill>
                <a:highlight>
                  <a:srgbClr val="FFFFFF"/>
                </a:highlight>
                <a:latin typeface="Courier New" panose="02070309020205020404" pitchFamily="49" charset="0"/>
              </a:rPr>
              <a:t>(durian </a:t>
            </a:r>
            <a:r>
              <a:rPr lang="en-US" sz="1400" b="1" dirty="0">
                <a:solidFill>
                  <a:srgbClr val="0000FF"/>
                </a:solidFill>
                <a:highlight>
                  <a:srgbClr val="FFFFFF"/>
                </a:highlight>
                <a:latin typeface="Courier New" panose="02070309020205020404" pitchFamily="49" charset="0"/>
              </a:rPr>
              <a:t>and</a:t>
            </a:r>
            <a:r>
              <a:rPr lang="en-US" sz="1400" dirty="0">
                <a:solidFill>
                  <a:srgbClr val="000000"/>
                </a:solidFill>
                <a:highlight>
                  <a:srgbClr val="FFFFFF"/>
                </a:highlight>
                <a:latin typeface="Courier New" panose="02070309020205020404" pitchFamily="49" charset="0"/>
              </a:rPr>
              <a:t> pears</a:t>
            </a:r>
            <a:r>
              <a:rPr lang="en-US" sz="1400" dirty="0" smtClean="0">
                <a:solidFill>
                  <a:srgbClr val="000000"/>
                </a:solidFill>
                <a:highlight>
                  <a:srgbClr val="FFFFFF"/>
                </a:highlight>
                <a:latin typeface="Courier New" panose="02070309020205020404" pitchFamily="49" charset="0"/>
              </a:rPr>
              <a:t>)</a:t>
            </a:r>
          </a:p>
          <a:p>
            <a:r>
              <a:rPr lang="en-US" sz="1400" dirty="0" smtClean="0">
                <a:solidFill>
                  <a:srgbClr val="000000"/>
                </a:solidFill>
                <a:highlight>
                  <a:srgbClr val="FFFFFF"/>
                </a:highlight>
                <a:latin typeface="Courier New" panose="02070309020205020404" pitchFamily="49" charset="0"/>
              </a:rPr>
              <a:t>False</a:t>
            </a:r>
            <a:endParaRPr lang="en-US" sz="1400" dirty="0">
              <a:solidFill>
                <a:srgbClr val="000000"/>
              </a:solidFill>
              <a:highlight>
                <a:srgbClr val="FFFFFF"/>
              </a:highlight>
              <a:latin typeface="Courier New" panose="02070309020205020404" pitchFamily="49" charset="0"/>
            </a:endParaRPr>
          </a:p>
          <a:p>
            <a:r>
              <a:rPr lang="en-US" sz="1400" dirty="0">
                <a:solidFill>
                  <a:srgbClr val="008000"/>
                </a:solidFill>
                <a:highlight>
                  <a:srgbClr val="FFFFFF"/>
                </a:highlight>
                <a:latin typeface="Courier New" panose="02070309020205020404" pitchFamily="49" charset="0"/>
              </a:rPr>
              <a:t>&gt;&gt;&gt; </a:t>
            </a:r>
            <a:r>
              <a:rPr lang="en-US" sz="1400" b="1" dirty="0" smtClean="0">
                <a:solidFill>
                  <a:srgbClr val="0000FF"/>
                </a:solidFill>
                <a:highlight>
                  <a:srgbClr val="FFFFFF"/>
                </a:highlight>
                <a:latin typeface="Courier New" panose="02070309020205020404" pitchFamily="49" charset="0"/>
              </a:rPr>
              <a:t>print</a:t>
            </a:r>
            <a:r>
              <a:rPr lang="en-US" sz="1400" dirty="0" smtClean="0">
                <a:solidFill>
                  <a:srgbClr val="000000"/>
                </a:solidFill>
                <a:highlight>
                  <a:srgbClr val="FFFFFF"/>
                </a:highlight>
                <a:latin typeface="Courier New" panose="02070309020205020404" pitchFamily="49" charset="0"/>
              </a:rPr>
              <a:t> </a:t>
            </a:r>
            <a:r>
              <a:rPr lang="en-US" sz="1400" b="1" dirty="0" err="1">
                <a:solidFill>
                  <a:srgbClr val="0000FF"/>
                </a:solidFill>
                <a:highlight>
                  <a:srgbClr val="FFFFFF"/>
                </a:highlight>
                <a:latin typeface="Courier New" panose="02070309020205020404" pitchFamily="49" charset="0"/>
              </a:rPr>
              <a:t>bool</a:t>
            </a:r>
            <a:r>
              <a:rPr lang="en-US" sz="1400" dirty="0">
                <a:solidFill>
                  <a:srgbClr val="000000"/>
                </a:solidFill>
                <a:highlight>
                  <a:srgbClr val="FFFFFF"/>
                </a:highlight>
                <a:latin typeface="Courier New" panose="02070309020205020404" pitchFamily="49" charset="0"/>
              </a:rPr>
              <a:t>(strawberry </a:t>
            </a:r>
            <a:r>
              <a:rPr lang="en-US" sz="1400" b="1" dirty="0">
                <a:solidFill>
                  <a:srgbClr val="0000FF"/>
                </a:solidFill>
                <a:highlight>
                  <a:srgbClr val="FFFFFF"/>
                </a:highlight>
                <a:latin typeface="Courier New" panose="02070309020205020404" pitchFamily="49" charset="0"/>
              </a:rPr>
              <a:t>and</a:t>
            </a:r>
            <a:r>
              <a:rPr lang="en-US" sz="1400" dirty="0">
                <a:solidFill>
                  <a:srgbClr val="000000"/>
                </a:solidFill>
                <a:highlight>
                  <a:srgbClr val="FFFFFF"/>
                </a:highlight>
                <a:latin typeface="Courier New" panose="02070309020205020404" pitchFamily="49" charset="0"/>
              </a:rPr>
              <a:t> pomegranate</a:t>
            </a:r>
            <a:r>
              <a:rPr lang="en-US" sz="1400" dirty="0" smtClean="0">
                <a:solidFill>
                  <a:srgbClr val="000000"/>
                </a:solidFill>
                <a:highlight>
                  <a:srgbClr val="FFFFFF"/>
                </a:highlight>
                <a:latin typeface="Courier New" panose="02070309020205020404" pitchFamily="49" charset="0"/>
              </a:rPr>
              <a:t>)</a:t>
            </a:r>
          </a:p>
          <a:p>
            <a:r>
              <a:rPr lang="en-US" sz="1400" dirty="0" smtClean="0">
                <a:solidFill>
                  <a:srgbClr val="000000"/>
                </a:solidFill>
                <a:highlight>
                  <a:srgbClr val="FFFFFF"/>
                </a:highlight>
                <a:latin typeface="Courier New" panose="02070309020205020404" pitchFamily="49" charset="0"/>
              </a:rPr>
              <a:t>True</a:t>
            </a:r>
            <a:endParaRPr lang="en-US" sz="14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4799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Identity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152127"/>
          </a:xfrm>
        </p:spPr>
        <p:txBody>
          <a:bodyPr>
            <a:normAutofit/>
          </a:bodyPr>
          <a:lstStyle/>
          <a:p>
            <a:r>
              <a:rPr lang="en-GB" dirty="0" smtClean="0"/>
              <a:t>Used to conduct mathematical operations against a set of values</a:t>
            </a:r>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36800245"/>
              </p:ext>
            </p:extLst>
          </p:nvPr>
        </p:nvGraphicFramePr>
        <p:xfrm>
          <a:off x="1002322" y="2996952"/>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609600" y="1412776"/>
            <a:ext cx="109590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numCol="2">
            <a:spAutoFit/>
          </a:bodyPr>
          <a:lstStyle/>
          <a:p>
            <a:r>
              <a:rPr lang="en-US" sz="2000" dirty="0">
                <a:solidFill>
                  <a:srgbClr val="008000"/>
                </a:solidFill>
                <a:highlight>
                  <a:srgbClr val="FFFFFF"/>
                </a:highlight>
                <a:latin typeface="Courier New" panose="02070309020205020404" pitchFamily="49" charset="0"/>
              </a:rPr>
              <a:t>#!/</a:t>
            </a:r>
            <a:r>
              <a:rPr lang="en-US" sz="2000" dirty="0" err="1">
                <a:solidFill>
                  <a:srgbClr val="008000"/>
                </a:solidFill>
                <a:highlight>
                  <a:srgbClr val="FFFFFF"/>
                </a:highlight>
                <a:latin typeface="Courier New" panose="02070309020205020404" pitchFamily="49" charset="0"/>
              </a:rPr>
              <a:t>usr</a:t>
            </a:r>
            <a:r>
              <a:rPr lang="en-US" sz="2000" dirty="0">
                <a:solidFill>
                  <a:srgbClr val="008000"/>
                </a:solidFill>
                <a:highlight>
                  <a:srgbClr val="FFFFFF"/>
                </a:highlight>
                <a:latin typeface="Courier New" panose="02070309020205020404" pitchFamily="49" charset="0"/>
              </a:rPr>
              <a:t>/bin/python</a:t>
            </a:r>
            <a:endParaRPr lang="en-US" sz="2000" dirty="0">
              <a:solidFill>
                <a:srgbClr val="000000"/>
              </a:solidFill>
              <a:highlight>
                <a:srgbClr val="FFFFFF"/>
              </a:highlight>
              <a:latin typeface="Courier New" panose="02070309020205020404" pitchFamily="49" charset="0"/>
            </a:endParaRPr>
          </a:p>
          <a:p>
            <a:r>
              <a:rPr lang="en-US" sz="2000" dirty="0" smtClean="0">
                <a:solidFill>
                  <a:srgbClr val="000000"/>
                </a:solidFill>
                <a:highlight>
                  <a:srgbClr val="FFFFFF"/>
                </a:highlight>
                <a:latin typeface="Courier New" panose="02070309020205020404" pitchFamily="49" charset="0"/>
              </a:rPr>
              <a:t>a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FF0000"/>
                </a:solidFill>
                <a:highlight>
                  <a:srgbClr val="FFFFFF"/>
                </a:highlight>
                <a:latin typeface="Courier New" panose="02070309020205020404" pitchFamily="49" charset="0"/>
              </a:rPr>
              <a:t>10.0</a:t>
            </a:r>
            <a:endParaRPr lang="en-US" sz="2000" dirty="0">
              <a:solidFill>
                <a:srgbClr val="000000"/>
              </a:solidFill>
              <a:highlight>
                <a:srgbClr val="FFFFFF"/>
              </a:highlight>
              <a:latin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rPr>
              <a:t>b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FF0000"/>
                </a:solidFill>
                <a:highlight>
                  <a:srgbClr val="FFFFFF"/>
                </a:highlight>
                <a:latin typeface="Courier New" panose="02070309020205020404" pitchFamily="49" charset="0"/>
              </a:rPr>
              <a:t>3.0</a:t>
            </a:r>
            <a:endParaRPr lang="en-US" sz="2000" dirty="0">
              <a:solidFill>
                <a:srgbClr val="000000"/>
              </a:solidFill>
              <a:highlight>
                <a:srgbClr val="FFFFFF"/>
              </a:highlight>
              <a:latin typeface="Courier New" panose="02070309020205020404" pitchFamily="49" charset="0"/>
            </a:endParaRPr>
          </a:p>
          <a:p>
            <a:endParaRPr lang="en-US" sz="2000" dirty="0">
              <a:solidFill>
                <a:srgbClr val="000000"/>
              </a:solidFill>
              <a:highlight>
                <a:srgbClr val="FFFFFF"/>
              </a:highlight>
              <a:latin typeface="Courier New" panose="02070309020205020404" pitchFamily="49" charset="0"/>
            </a:endParaRPr>
          </a:p>
          <a:p>
            <a:r>
              <a:rPr lang="en-US" sz="2000" dirty="0">
                <a:solidFill>
                  <a:srgbClr val="008000"/>
                </a:solidFill>
                <a:highlight>
                  <a:srgbClr val="FFFFFF"/>
                </a:highlight>
                <a:latin typeface="Courier New" panose="02070309020205020404" pitchFamily="49" charset="0"/>
              </a:rPr>
              <a:t># Addition</a:t>
            </a:r>
            <a:endParaRPr lang="en-US" sz="2000" dirty="0">
              <a:solidFill>
                <a:srgbClr val="000000"/>
              </a:solidFill>
              <a:highlight>
                <a:srgbClr val="FFFFFF"/>
              </a:highlight>
              <a:latin typeface="Courier New" panose="02070309020205020404" pitchFamily="49" charset="0"/>
            </a:endParaRPr>
          </a:p>
          <a:p>
            <a:r>
              <a:rPr lang="en-US" sz="2000" b="1" dirty="0">
                <a:solidFill>
                  <a:srgbClr val="0000FF"/>
                </a:solidFill>
                <a:highlight>
                  <a:srgbClr val="FFFFFF"/>
                </a:highlight>
                <a:latin typeface="Courier New" panose="02070309020205020404" pitchFamily="49" charset="0"/>
              </a:rPr>
              <a:t>print</a:t>
            </a:r>
            <a:r>
              <a:rPr lang="en-US" sz="2000" dirty="0">
                <a:solidFill>
                  <a:srgbClr val="000000"/>
                </a:solidFill>
                <a:highlight>
                  <a:srgbClr val="FFFFFF"/>
                </a:highlight>
                <a:latin typeface="Courier New" panose="02070309020205020404" pitchFamily="49" charset="0"/>
              </a:rPr>
              <a:t> a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b</a:t>
            </a:r>
          </a:p>
          <a:p>
            <a:endParaRPr lang="en-US" sz="2000" dirty="0">
              <a:solidFill>
                <a:srgbClr val="000000"/>
              </a:solidFill>
              <a:highlight>
                <a:srgbClr val="FFFFFF"/>
              </a:highlight>
              <a:latin typeface="Courier New" panose="02070309020205020404" pitchFamily="49" charset="0"/>
            </a:endParaRPr>
          </a:p>
          <a:p>
            <a:r>
              <a:rPr lang="en-US" sz="2000" dirty="0">
                <a:solidFill>
                  <a:srgbClr val="008000"/>
                </a:solidFill>
                <a:highlight>
                  <a:srgbClr val="FFFFFF"/>
                </a:highlight>
                <a:latin typeface="Courier New" panose="02070309020205020404" pitchFamily="49" charset="0"/>
              </a:rPr>
              <a:t># Subtraction</a:t>
            </a:r>
            <a:endParaRPr lang="en-US" sz="2000" dirty="0">
              <a:solidFill>
                <a:srgbClr val="000000"/>
              </a:solidFill>
              <a:highlight>
                <a:srgbClr val="FFFFFF"/>
              </a:highlight>
              <a:latin typeface="Courier New" panose="02070309020205020404" pitchFamily="49" charset="0"/>
            </a:endParaRPr>
          </a:p>
          <a:p>
            <a:r>
              <a:rPr lang="en-US" sz="2000" b="1" dirty="0">
                <a:solidFill>
                  <a:srgbClr val="0000FF"/>
                </a:solidFill>
                <a:highlight>
                  <a:srgbClr val="FFFFFF"/>
                </a:highlight>
                <a:latin typeface="Courier New" panose="02070309020205020404" pitchFamily="49" charset="0"/>
              </a:rPr>
              <a:t>print</a:t>
            </a:r>
            <a:r>
              <a:rPr lang="en-US" sz="2000" dirty="0">
                <a:solidFill>
                  <a:srgbClr val="000000"/>
                </a:solidFill>
                <a:highlight>
                  <a:srgbClr val="FFFFFF"/>
                </a:highlight>
                <a:latin typeface="Courier New" panose="02070309020205020404" pitchFamily="49" charset="0"/>
              </a:rPr>
              <a:t> a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b</a:t>
            </a:r>
          </a:p>
          <a:p>
            <a:endParaRPr lang="en-US" sz="2000" dirty="0">
              <a:solidFill>
                <a:srgbClr val="000000"/>
              </a:solidFill>
              <a:highlight>
                <a:srgbClr val="FFFFFF"/>
              </a:highlight>
              <a:latin typeface="Courier New" panose="02070309020205020404" pitchFamily="49" charset="0"/>
            </a:endParaRPr>
          </a:p>
          <a:p>
            <a:r>
              <a:rPr lang="en-US" sz="2000" dirty="0">
                <a:solidFill>
                  <a:srgbClr val="008000"/>
                </a:solidFill>
                <a:highlight>
                  <a:srgbClr val="FFFFFF"/>
                </a:highlight>
                <a:latin typeface="Courier New" panose="02070309020205020404" pitchFamily="49" charset="0"/>
              </a:rPr>
              <a:t># Multiplication</a:t>
            </a:r>
            <a:endParaRPr lang="en-US" sz="2000" dirty="0">
              <a:solidFill>
                <a:srgbClr val="000000"/>
              </a:solidFill>
              <a:highlight>
                <a:srgbClr val="FFFFFF"/>
              </a:highlight>
              <a:latin typeface="Courier New" panose="02070309020205020404" pitchFamily="49" charset="0"/>
            </a:endParaRPr>
          </a:p>
          <a:p>
            <a:r>
              <a:rPr lang="en-US" sz="2000" b="1" dirty="0">
                <a:solidFill>
                  <a:srgbClr val="0000FF"/>
                </a:solidFill>
                <a:highlight>
                  <a:srgbClr val="FFFFFF"/>
                </a:highlight>
                <a:latin typeface="Courier New" panose="02070309020205020404" pitchFamily="49" charset="0"/>
              </a:rPr>
              <a:t>print</a:t>
            </a:r>
            <a:r>
              <a:rPr lang="en-US" sz="2000" dirty="0">
                <a:solidFill>
                  <a:srgbClr val="000000"/>
                </a:solidFill>
                <a:highlight>
                  <a:srgbClr val="FFFFFF"/>
                </a:highlight>
                <a:latin typeface="Courier New" panose="02070309020205020404" pitchFamily="49" charset="0"/>
              </a:rPr>
              <a:t> a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b</a:t>
            </a:r>
          </a:p>
          <a:p>
            <a:endParaRPr lang="en-US" sz="2000" dirty="0">
              <a:solidFill>
                <a:srgbClr val="000000"/>
              </a:solidFill>
              <a:highlight>
                <a:srgbClr val="FFFFFF"/>
              </a:highlight>
              <a:latin typeface="Courier New" panose="02070309020205020404" pitchFamily="49" charset="0"/>
            </a:endParaRPr>
          </a:p>
          <a:p>
            <a:endParaRPr lang="en-US" sz="2000" dirty="0" smtClean="0">
              <a:solidFill>
                <a:srgbClr val="008000"/>
              </a:solidFill>
              <a:highlight>
                <a:srgbClr val="FFFFFF"/>
              </a:highlight>
              <a:latin typeface="Courier New" panose="02070309020205020404" pitchFamily="49" charset="0"/>
            </a:endParaRPr>
          </a:p>
          <a:p>
            <a:r>
              <a:rPr lang="en-US" sz="2000" dirty="0" smtClean="0">
                <a:solidFill>
                  <a:srgbClr val="008000"/>
                </a:solidFill>
                <a:highlight>
                  <a:srgbClr val="FFFFFF"/>
                </a:highlight>
                <a:latin typeface="Courier New" panose="02070309020205020404" pitchFamily="49" charset="0"/>
              </a:rPr>
              <a:t># </a:t>
            </a:r>
            <a:r>
              <a:rPr lang="en-US" sz="2000" dirty="0" smtClean="0">
                <a:solidFill>
                  <a:srgbClr val="008000"/>
                </a:solidFill>
                <a:highlight>
                  <a:srgbClr val="FFFFFF"/>
                </a:highlight>
                <a:latin typeface="Courier New" panose="02070309020205020404" pitchFamily="49" charset="0"/>
              </a:rPr>
              <a:t>Division</a:t>
            </a:r>
            <a:endParaRPr lang="en-US" sz="2000" dirty="0">
              <a:solidFill>
                <a:srgbClr val="000000"/>
              </a:solidFill>
              <a:highlight>
                <a:srgbClr val="FFFFFF"/>
              </a:highlight>
              <a:latin typeface="Courier New" panose="02070309020205020404" pitchFamily="49" charset="0"/>
            </a:endParaRPr>
          </a:p>
          <a:p>
            <a:r>
              <a:rPr lang="en-US" sz="2000" b="1" dirty="0">
                <a:solidFill>
                  <a:srgbClr val="0000FF"/>
                </a:solidFill>
                <a:highlight>
                  <a:srgbClr val="FFFFFF"/>
                </a:highlight>
                <a:latin typeface="Courier New" panose="02070309020205020404" pitchFamily="49" charset="0"/>
              </a:rPr>
              <a:t>print</a:t>
            </a:r>
            <a:r>
              <a:rPr lang="en-US" sz="2000" dirty="0">
                <a:solidFill>
                  <a:srgbClr val="000000"/>
                </a:solidFill>
                <a:highlight>
                  <a:srgbClr val="FFFFFF"/>
                </a:highlight>
                <a:latin typeface="Courier New" panose="02070309020205020404" pitchFamily="49" charset="0"/>
              </a:rPr>
              <a:t> a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b</a:t>
            </a:r>
          </a:p>
          <a:p>
            <a:endParaRPr lang="en-US" sz="2000" dirty="0">
              <a:solidFill>
                <a:srgbClr val="000000"/>
              </a:solidFill>
              <a:highlight>
                <a:srgbClr val="FFFFFF"/>
              </a:highlight>
              <a:latin typeface="Courier New" panose="02070309020205020404" pitchFamily="49" charset="0"/>
            </a:endParaRPr>
          </a:p>
          <a:p>
            <a:r>
              <a:rPr lang="en-US" sz="2000" dirty="0">
                <a:solidFill>
                  <a:srgbClr val="008000"/>
                </a:solidFill>
                <a:highlight>
                  <a:srgbClr val="FFFFFF"/>
                </a:highlight>
                <a:latin typeface="Courier New" panose="02070309020205020404" pitchFamily="49" charset="0"/>
              </a:rPr>
              <a:t># Floor</a:t>
            </a:r>
            <a:endParaRPr lang="en-US" sz="2000" dirty="0">
              <a:solidFill>
                <a:srgbClr val="000000"/>
              </a:solidFill>
              <a:highlight>
                <a:srgbClr val="FFFFFF"/>
              </a:highlight>
              <a:latin typeface="Courier New" panose="02070309020205020404" pitchFamily="49" charset="0"/>
            </a:endParaRPr>
          </a:p>
          <a:p>
            <a:r>
              <a:rPr lang="en-US" sz="2000" b="1" dirty="0">
                <a:solidFill>
                  <a:srgbClr val="0000FF"/>
                </a:solidFill>
                <a:highlight>
                  <a:srgbClr val="FFFFFF"/>
                </a:highlight>
                <a:latin typeface="Courier New" panose="02070309020205020404" pitchFamily="49" charset="0"/>
              </a:rPr>
              <a:t>print</a:t>
            </a:r>
            <a:r>
              <a:rPr lang="en-US" sz="2000" dirty="0">
                <a:solidFill>
                  <a:srgbClr val="000000"/>
                </a:solidFill>
                <a:highlight>
                  <a:srgbClr val="FFFFFF"/>
                </a:highlight>
                <a:latin typeface="Courier New" panose="02070309020205020404" pitchFamily="49" charset="0"/>
              </a:rPr>
              <a:t> a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b</a:t>
            </a:r>
          </a:p>
          <a:p>
            <a:endParaRPr lang="en-US" sz="2000" dirty="0">
              <a:solidFill>
                <a:srgbClr val="000000"/>
              </a:solidFill>
              <a:highlight>
                <a:srgbClr val="FFFFFF"/>
              </a:highlight>
              <a:latin typeface="Courier New" panose="02070309020205020404" pitchFamily="49" charset="0"/>
            </a:endParaRPr>
          </a:p>
          <a:p>
            <a:r>
              <a:rPr lang="en-US" sz="2000" dirty="0">
                <a:solidFill>
                  <a:srgbClr val="008000"/>
                </a:solidFill>
                <a:highlight>
                  <a:srgbClr val="FFFFFF"/>
                </a:highlight>
                <a:latin typeface="Courier New" panose="02070309020205020404" pitchFamily="49" charset="0"/>
              </a:rPr>
              <a:t># Modulus</a:t>
            </a:r>
            <a:endParaRPr lang="en-US" sz="2000" dirty="0">
              <a:solidFill>
                <a:srgbClr val="000000"/>
              </a:solidFill>
              <a:highlight>
                <a:srgbClr val="FFFFFF"/>
              </a:highlight>
              <a:latin typeface="Courier New" panose="02070309020205020404" pitchFamily="49" charset="0"/>
            </a:endParaRPr>
          </a:p>
          <a:p>
            <a:r>
              <a:rPr lang="en-US" sz="2000" b="1" dirty="0">
                <a:solidFill>
                  <a:srgbClr val="0000FF"/>
                </a:solidFill>
                <a:highlight>
                  <a:srgbClr val="FFFFFF"/>
                </a:highlight>
                <a:latin typeface="Courier New" panose="02070309020205020404" pitchFamily="49" charset="0"/>
              </a:rPr>
              <a:t>print</a:t>
            </a:r>
            <a:r>
              <a:rPr lang="en-US" sz="2000" dirty="0">
                <a:solidFill>
                  <a:srgbClr val="000000"/>
                </a:solidFill>
                <a:highlight>
                  <a:srgbClr val="FFFFFF"/>
                </a:highlight>
                <a:latin typeface="Courier New" panose="02070309020205020404" pitchFamily="49" charset="0"/>
              </a:rPr>
              <a:t> a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smtClean="0">
                <a:solidFill>
                  <a:srgbClr val="000000"/>
                </a:solidFill>
                <a:highlight>
                  <a:srgbClr val="FFFFFF"/>
                </a:highlight>
                <a:latin typeface="Courier New" panose="02070309020205020404" pitchFamily="49" charset="0"/>
              </a:rPr>
              <a:t>b</a:t>
            </a:r>
          </a:p>
          <a:p>
            <a:endParaRPr lang="en-US" sz="2000" dirty="0">
              <a:solidFill>
                <a:srgbClr val="000000"/>
              </a:solidFill>
              <a:highlight>
                <a:srgbClr val="FFFFFF"/>
              </a:highlight>
              <a:latin typeface="Courier New" panose="02070309020205020404" pitchFamily="49" charset="0"/>
            </a:endParaRPr>
          </a:p>
          <a:p>
            <a:r>
              <a:rPr lang="en-US" sz="2000" dirty="0">
                <a:solidFill>
                  <a:srgbClr val="008000"/>
                </a:solidFill>
                <a:highlight>
                  <a:srgbClr val="FFFFFF"/>
                </a:highlight>
                <a:latin typeface="Courier New" panose="02070309020205020404" pitchFamily="49" charset="0"/>
              </a:rPr>
              <a:t># </a:t>
            </a:r>
            <a:r>
              <a:rPr lang="en-US" sz="2000" dirty="0" smtClean="0">
                <a:solidFill>
                  <a:srgbClr val="008000"/>
                </a:solidFill>
                <a:highlight>
                  <a:srgbClr val="FFFFFF"/>
                </a:highlight>
                <a:latin typeface="Courier New" panose="02070309020205020404" pitchFamily="49" charset="0"/>
              </a:rPr>
              <a:t>Exponential</a:t>
            </a:r>
            <a:endParaRPr lang="en-US" sz="2000" dirty="0">
              <a:solidFill>
                <a:srgbClr val="000000"/>
              </a:solidFill>
              <a:highlight>
                <a:srgbClr val="FFFFFF"/>
              </a:highlight>
              <a:latin typeface="Courier New" panose="02070309020205020404" pitchFamily="49" charset="0"/>
            </a:endParaRPr>
          </a:p>
          <a:p>
            <a:r>
              <a:rPr lang="en-US" sz="2000" b="1" dirty="0" smtClean="0">
                <a:solidFill>
                  <a:srgbClr val="0000FF"/>
                </a:solidFill>
                <a:highlight>
                  <a:srgbClr val="FFFFFF"/>
                </a:highlight>
                <a:latin typeface="Courier New" panose="02070309020205020404" pitchFamily="49" charset="0"/>
              </a:rPr>
              <a:t>print</a:t>
            </a:r>
            <a:r>
              <a:rPr lang="en-US" sz="2000" dirty="0" smtClean="0">
                <a:solidFill>
                  <a:srgbClr val="00000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a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smtClean="0">
                <a:solidFill>
                  <a:srgbClr val="000000"/>
                </a:solidFill>
                <a:highlight>
                  <a:srgbClr val="FFFFFF"/>
                </a:highlight>
                <a:latin typeface="Courier New" panose="02070309020205020404" pitchFamily="49" charset="0"/>
              </a:rPr>
              <a:t>b</a:t>
            </a:r>
            <a:endParaRPr lang="en-US" sz="20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Write a program that will</a:t>
            </a:r>
          </a:p>
          <a:p>
            <a:pPr lvl="1"/>
            <a:r>
              <a:rPr lang="en-US" dirty="0" smtClean="0"/>
              <a:t>Allow the user to input two </a:t>
            </a:r>
            <a:r>
              <a:rPr lang="en-US" dirty="0" smtClean="0"/>
              <a:t>numbers</a:t>
            </a:r>
            <a:endParaRPr lang="en-US" dirty="0" smtClean="0"/>
          </a:p>
          <a:p>
            <a:pPr lvl="1"/>
            <a:r>
              <a:rPr lang="en-US" dirty="0" smtClean="0"/>
              <a:t>Perform the following operations and print the results:</a:t>
            </a:r>
          </a:p>
          <a:p>
            <a:pPr lvl="2"/>
            <a:r>
              <a:rPr lang="en-US" dirty="0" smtClean="0"/>
              <a:t>Addition</a:t>
            </a:r>
          </a:p>
          <a:p>
            <a:pPr lvl="2"/>
            <a:r>
              <a:rPr lang="en-US" dirty="0" smtClean="0"/>
              <a:t>Subtraction</a:t>
            </a:r>
          </a:p>
          <a:p>
            <a:pPr lvl="2"/>
            <a:r>
              <a:rPr lang="en-US" dirty="0" smtClean="0"/>
              <a:t>Multiplication</a:t>
            </a:r>
          </a:p>
          <a:p>
            <a:pPr lvl="2"/>
            <a:r>
              <a:rPr lang="en-US" dirty="0" smtClean="0"/>
              <a:t>Division</a:t>
            </a:r>
          </a:p>
          <a:p>
            <a:pPr lvl="2"/>
            <a:r>
              <a:rPr lang="en-US" dirty="0" smtClean="0"/>
              <a:t>Modulo (%)</a:t>
            </a:r>
          </a:p>
          <a:p>
            <a:pPr lvl="2"/>
            <a:r>
              <a:rPr lang="en-US" dirty="0" smtClean="0"/>
              <a:t>Exponential (**)</a:t>
            </a:r>
          </a:p>
          <a:p>
            <a:pPr lvl="1"/>
            <a:r>
              <a:rPr lang="en-US" dirty="0" smtClean="0"/>
              <a:t>Bonus points:</a:t>
            </a:r>
          </a:p>
          <a:p>
            <a:pPr lvl="2"/>
            <a:r>
              <a:rPr lang="en-US" dirty="0" smtClean="0"/>
              <a:t>Ensure the result of the division sum is an integer</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Arithmetic Operators</a:t>
            </a:r>
            <a:endParaRPr lang="en-US" dirty="0"/>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2276872"/>
            <a:ext cx="11103024"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600" i="1" dirty="0">
                <a:solidFill>
                  <a:srgbClr val="808080"/>
                </a:solidFill>
                <a:latin typeface="Courier New" panose="02070309020205020404" pitchFamily="49" charset="0"/>
                <a:cs typeface="Courier New" panose="02070309020205020404" pitchFamily="49" charset="0"/>
              </a:rPr>
              <a:t>#Prompt the user to input two values</a:t>
            </a:r>
            <a:br>
              <a:rPr lang="en-US" sz="1600" i="1" dirty="0">
                <a:solidFill>
                  <a:srgbClr val="808080"/>
                </a:solidFill>
                <a:latin typeface="Courier New" panose="02070309020205020404" pitchFamily="49" charset="0"/>
                <a:cs typeface="Courier New" panose="02070309020205020404" pitchFamily="49" charset="0"/>
              </a:rPr>
            </a:br>
            <a:r>
              <a:rPr lang="en-US" sz="1600" dirty="0" err="1">
                <a:solidFill>
                  <a:srgbClr val="000000"/>
                </a:solidFill>
                <a:latin typeface="Courier New" panose="02070309020205020404" pitchFamily="49" charset="0"/>
                <a:cs typeface="Courier New" panose="02070309020205020404" pitchFamily="49" charset="0"/>
              </a:rPr>
              <a:t>operandOne</a:t>
            </a:r>
            <a:r>
              <a:rPr lang="en-US" sz="1600" dirty="0">
                <a:solidFill>
                  <a:srgbClr val="000000"/>
                </a:solidFill>
                <a:latin typeface="Courier New" panose="02070309020205020404" pitchFamily="49" charset="0"/>
                <a:cs typeface="Courier New" panose="02070309020205020404" pitchFamily="49" charset="0"/>
              </a:rPr>
              <a:t> = </a:t>
            </a:r>
            <a:r>
              <a:rPr lang="en-US" sz="1600" dirty="0" err="1" smtClean="0">
                <a:solidFill>
                  <a:srgbClr val="000000"/>
                </a:solidFill>
                <a:latin typeface="Courier New" panose="02070309020205020404" pitchFamily="49" charset="0"/>
                <a:cs typeface="Courier New" panose="02070309020205020404" pitchFamily="49" charset="0"/>
              </a:rPr>
              <a:t>int</a:t>
            </a:r>
            <a:r>
              <a:rPr lang="en-US" sz="1600" dirty="0" smtClean="0">
                <a:solidFill>
                  <a:srgbClr val="000000"/>
                </a:solidFill>
                <a:latin typeface="Courier New" panose="02070309020205020404" pitchFamily="49" charset="0"/>
                <a:cs typeface="Courier New" panose="02070309020205020404" pitchFamily="49" charset="0"/>
              </a:rPr>
              <a:t>(</a:t>
            </a:r>
            <a:r>
              <a:rPr lang="en-US" sz="1600" b="1" dirty="0" err="1" smtClean="0">
                <a:solidFill>
                  <a:srgbClr val="000080"/>
                </a:solidFill>
                <a:latin typeface="Courier New" panose="02070309020205020404" pitchFamily="49" charset="0"/>
                <a:cs typeface="Courier New" panose="02070309020205020404" pitchFamily="49" charset="0"/>
              </a:rPr>
              <a:t>raw_input</a:t>
            </a:r>
            <a:r>
              <a:rPr lang="en-US" sz="1600" dirty="0">
                <a:solidFill>
                  <a:srgbClr val="000000"/>
                </a:solidFill>
                <a:latin typeface="Courier New" panose="02070309020205020404" pitchFamily="49" charset="0"/>
                <a:cs typeface="Courier New" panose="02070309020205020404" pitchFamily="49" charset="0"/>
              </a:rPr>
              <a:t>(</a:t>
            </a:r>
            <a:r>
              <a:rPr lang="en-US" sz="1600" b="1" dirty="0">
                <a:solidFill>
                  <a:srgbClr val="008000"/>
                </a:solidFill>
                <a:latin typeface="Courier New" panose="02070309020205020404" pitchFamily="49" charset="0"/>
                <a:cs typeface="Courier New" panose="02070309020205020404" pitchFamily="49" charset="0"/>
              </a:rPr>
              <a:t>'Enter a value: </a:t>
            </a:r>
            <a:r>
              <a:rPr lang="en-US" sz="1600" b="1" dirty="0" smtClean="0">
                <a:solidFill>
                  <a:srgbClr val="008000"/>
                </a:solidFill>
                <a:latin typeface="Courier New" panose="02070309020205020404" pitchFamily="49" charset="0"/>
                <a:cs typeface="Courier New" panose="02070309020205020404" pitchFamily="49" charset="0"/>
              </a:rPr>
              <a:t>'</a:t>
            </a:r>
            <a:r>
              <a:rPr lang="en-US" sz="1600" dirty="0" smtClean="0">
                <a:solidFill>
                  <a:srgbClr val="000000"/>
                </a:solidFill>
                <a:latin typeface="Courier New" panose="02070309020205020404" pitchFamily="49" charset="0"/>
                <a:cs typeface="Courier New" panose="02070309020205020404" pitchFamily="49" charset="0"/>
              </a:rPr>
              <a:t>))</a:t>
            </a:r>
            <a:r>
              <a:rPr lang="en-US" sz="1600" dirty="0">
                <a:solidFill>
                  <a:srgbClr val="000000"/>
                </a:solidFill>
                <a:latin typeface="Courier New" panose="02070309020205020404" pitchFamily="49" charset="0"/>
                <a:cs typeface="Courier New" panose="02070309020205020404" pitchFamily="49" charset="0"/>
              </a:rPr>
              <a:t/>
            </a:r>
            <a:br>
              <a:rPr lang="en-US" sz="1600" dirty="0">
                <a:solidFill>
                  <a:srgbClr val="000000"/>
                </a:solidFill>
                <a:latin typeface="Courier New" panose="02070309020205020404" pitchFamily="49" charset="0"/>
                <a:cs typeface="Courier New" panose="02070309020205020404" pitchFamily="49" charset="0"/>
              </a:rPr>
            </a:br>
            <a:r>
              <a:rPr lang="en-US" sz="1600" dirty="0" err="1">
                <a:solidFill>
                  <a:srgbClr val="000000"/>
                </a:solidFill>
                <a:latin typeface="Courier New" panose="02070309020205020404" pitchFamily="49" charset="0"/>
                <a:cs typeface="Courier New" panose="02070309020205020404" pitchFamily="49" charset="0"/>
              </a:rPr>
              <a:t>operandTwo</a:t>
            </a:r>
            <a:r>
              <a:rPr lang="en-US" sz="1600" dirty="0">
                <a:solidFill>
                  <a:srgbClr val="000000"/>
                </a:solidFill>
                <a:latin typeface="Courier New" panose="02070309020205020404" pitchFamily="49" charset="0"/>
                <a:cs typeface="Courier New" panose="02070309020205020404" pitchFamily="49" charset="0"/>
              </a:rPr>
              <a:t> = </a:t>
            </a:r>
            <a:r>
              <a:rPr lang="en-US" sz="1600" dirty="0" err="1" smtClean="0">
                <a:solidFill>
                  <a:srgbClr val="000000"/>
                </a:solidFill>
                <a:latin typeface="Courier New" panose="02070309020205020404" pitchFamily="49" charset="0"/>
                <a:cs typeface="Courier New" panose="02070309020205020404" pitchFamily="49" charset="0"/>
              </a:rPr>
              <a:t>int</a:t>
            </a:r>
            <a:r>
              <a:rPr lang="en-US" sz="1600" dirty="0" smtClean="0">
                <a:solidFill>
                  <a:srgbClr val="000000"/>
                </a:solidFill>
                <a:latin typeface="Courier New" panose="02070309020205020404" pitchFamily="49" charset="0"/>
                <a:cs typeface="Courier New" panose="02070309020205020404" pitchFamily="49" charset="0"/>
              </a:rPr>
              <a:t>(</a:t>
            </a:r>
            <a:r>
              <a:rPr lang="en-US" sz="1600" b="1" dirty="0" err="1" smtClean="0">
                <a:solidFill>
                  <a:srgbClr val="000080"/>
                </a:solidFill>
                <a:latin typeface="Courier New" panose="02070309020205020404" pitchFamily="49" charset="0"/>
                <a:cs typeface="Courier New" panose="02070309020205020404" pitchFamily="49" charset="0"/>
              </a:rPr>
              <a:t>raw_input</a:t>
            </a:r>
            <a:r>
              <a:rPr lang="en-US" sz="1600" dirty="0">
                <a:solidFill>
                  <a:srgbClr val="000000"/>
                </a:solidFill>
                <a:latin typeface="Courier New" panose="02070309020205020404" pitchFamily="49" charset="0"/>
                <a:cs typeface="Courier New" panose="02070309020205020404" pitchFamily="49" charset="0"/>
              </a:rPr>
              <a:t>(</a:t>
            </a:r>
            <a:r>
              <a:rPr lang="en-US" sz="1600" b="1" dirty="0">
                <a:solidFill>
                  <a:srgbClr val="008000"/>
                </a:solidFill>
                <a:latin typeface="Courier New" panose="02070309020205020404" pitchFamily="49" charset="0"/>
                <a:cs typeface="Courier New" panose="02070309020205020404" pitchFamily="49" charset="0"/>
              </a:rPr>
              <a:t>'Enter another value: </a:t>
            </a:r>
            <a:r>
              <a:rPr lang="en-US" sz="1600" b="1" dirty="0" smtClean="0">
                <a:solidFill>
                  <a:srgbClr val="008000"/>
                </a:solidFill>
                <a:latin typeface="Courier New" panose="02070309020205020404" pitchFamily="49" charset="0"/>
                <a:cs typeface="Courier New" panose="02070309020205020404" pitchFamily="49" charset="0"/>
              </a:rPr>
              <a:t>'</a:t>
            </a:r>
            <a:r>
              <a:rPr lang="en-US" sz="1600" dirty="0" smtClean="0">
                <a:solidFill>
                  <a:srgbClr val="000000"/>
                </a:solidFill>
                <a:latin typeface="Courier New" panose="02070309020205020404" pitchFamily="49" charset="0"/>
                <a:cs typeface="Courier New" panose="02070309020205020404" pitchFamily="49" charset="0"/>
              </a:rPr>
              <a:t>))</a:t>
            </a:r>
            <a:r>
              <a:rPr lang="en-US" sz="1600" dirty="0">
                <a:solidFill>
                  <a:srgbClr val="000000"/>
                </a:solidFill>
                <a:latin typeface="Courier New" panose="02070309020205020404" pitchFamily="49" charset="0"/>
                <a:cs typeface="Courier New" panose="02070309020205020404" pitchFamily="49" charset="0"/>
              </a:rPr>
              <a:t/>
            </a:r>
            <a:br>
              <a:rPr lang="en-US" sz="1600" dirty="0">
                <a:solidFill>
                  <a:srgbClr val="000000"/>
                </a:solidFill>
                <a:latin typeface="Courier New" panose="02070309020205020404" pitchFamily="49" charset="0"/>
                <a:cs typeface="Courier New" panose="02070309020205020404" pitchFamily="49" charset="0"/>
              </a:rPr>
            </a:br>
            <a:r>
              <a:rPr lang="en-US" sz="1600" dirty="0">
                <a:solidFill>
                  <a:srgbClr val="000000"/>
                </a:solidFill>
                <a:latin typeface="Courier New" panose="02070309020205020404" pitchFamily="49" charset="0"/>
                <a:cs typeface="Courier New" panose="02070309020205020404" pitchFamily="49" charset="0"/>
              </a:rPr>
              <a:t/>
            </a:r>
            <a:br>
              <a:rPr lang="en-US" sz="1600" dirty="0">
                <a:solidFill>
                  <a:srgbClr val="000000"/>
                </a:solidFill>
                <a:latin typeface="Courier New" panose="02070309020205020404" pitchFamily="49" charset="0"/>
                <a:cs typeface="Courier New" panose="02070309020205020404" pitchFamily="49" charset="0"/>
              </a:rPr>
            </a:br>
            <a:r>
              <a:rPr lang="en-US" sz="16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600" i="1" dirty="0">
                <a:solidFill>
                  <a:srgbClr val="808080"/>
                </a:solidFill>
                <a:latin typeface="Courier New" panose="02070309020205020404" pitchFamily="49" charset="0"/>
                <a:cs typeface="Courier New" panose="02070309020205020404" pitchFamily="49" charset="0"/>
              </a:rPr>
            </a:br>
            <a:r>
              <a:rPr lang="en-US" sz="1600" b="1" dirty="0">
                <a:solidFill>
                  <a:srgbClr val="000080"/>
                </a:solidFill>
                <a:latin typeface="Courier New" panose="02070309020205020404" pitchFamily="49" charset="0"/>
                <a:cs typeface="Courier New" panose="02070309020205020404" pitchFamily="49" charset="0"/>
              </a:rPr>
              <a:t>print</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operandOne</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operandTwo</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b="1" dirty="0" err="1" smtClean="0">
                <a:solidFill>
                  <a:srgbClr val="000080"/>
                </a:solidFill>
                <a:latin typeface="Courier New" panose="02070309020205020404" pitchFamily="49" charset="0"/>
                <a:cs typeface="Courier New" panose="02070309020205020404" pitchFamily="49" charset="0"/>
              </a:rPr>
              <a:t>str</a:t>
            </a:r>
            <a:r>
              <a:rPr lang="en-US" sz="1600" dirty="0" smtClean="0">
                <a:solidFill>
                  <a:srgbClr val="000000"/>
                </a:solidFill>
                <a:latin typeface="Courier New" panose="02070309020205020404" pitchFamily="49" charset="0"/>
                <a:cs typeface="Courier New" panose="02070309020205020404" pitchFamily="49" charset="0"/>
              </a:rPr>
              <a:t>(</a:t>
            </a:r>
            <a:r>
              <a:rPr lang="en-US" sz="1600" dirty="0" err="1" smtClean="0">
                <a:solidFill>
                  <a:srgbClr val="000000"/>
                </a:solidFill>
                <a:latin typeface="Courier New" panose="02070309020205020404" pitchFamily="49" charset="0"/>
                <a:cs typeface="Courier New" panose="02070309020205020404" pitchFamily="49" charset="0"/>
              </a:rPr>
              <a:t>operandOne</a:t>
            </a:r>
            <a:r>
              <a:rPr lang="en-US" sz="1600" dirty="0" smtClean="0">
                <a:solidFill>
                  <a:srgbClr val="000000"/>
                </a:solidFill>
                <a:latin typeface="Courier New" panose="02070309020205020404" pitchFamily="49" charset="0"/>
                <a:cs typeface="Courier New" panose="02070309020205020404" pitchFamily="49" charset="0"/>
              </a:rPr>
              <a:t> </a:t>
            </a:r>
            <a:r>
              <a:rPr lang="en-US" sz="1600" dirty="0">
                <a:solidFill>
                  <a:srgbClr val="000000"/>
                </a:solidFill>
                <a:latin typeface="Courier New" panose="02070309020205020404" pitchFamily="49" charset="0"/>
                <a:cs typeface="Courier New" panose="02070309020205020404" pitchFamily="49" charset="0"/>
              </a:rPr>
              <a:t>+ </a:t>
            </a:r>
            <a:r>
              <a:rPr lang="en-US" sz="1600" dirty="0" err="1" smtClean="0">
                <a:solidFill>
                  <a:srgbClr val="000000"/>
                </a:solidFill>
                <a:latin typeface="Courier New" panose="02070309020205020404" pitchFamily="49" charset="0"/>
                <a:cs typeface="Courier New" panose="02070309020205020404" pitchFamily="49" charset="0"/>
              </a:rPr>
              <a:t>operandTwo</a:t>
            </a:r>
            <a:r>
              <a:rPr lang="en-US" sz="1600" dirty="0" smtClean="0">
                <a:solidFill>
                  <a:srgbClr val="000000"/>
                </a:solidFill>
                <a:latin typeface="Courier New" panose="02070309020205020404" pitchFamily="49" charset="0"/>
                <a:cs typeface="Courier New" panose="02070309020205020404" pitchFamily="49" charset="0"/>
              </a:rPr>
              <a:t>) </a:t>
            </a:r>
            <a:r>
              <a:rPr lang="en-US" sz="1600" dirty="0">
                <a:solidFill>
                  <a:srgbClr val="000000"/>
                </a:solidFill>
                <a:latin typeface="Courier New" panose="02070309020205020404" pitchFamily="49" charset="0"/>
                <a:cs typeface="Courier New" panose="02070309020205020404" pitchFamily="49" charset="0"/>
              </a:rPr>
              <a:t>)</a:t>
            </a:r>
            <a:br>
              <a:rPr lang="en-US" sz="1600" dirty="0">
                <a:solidFill>
                  <a:srgbClr val="000000"/>
                </a:solidFill>
                <a:latin typeface="Courier New" panose="02070309020205020404" pitchFamily="49" charset="0"/>
                <a:cs typeface="Courier New" panose="02070309020205020404" pitchFamily="49" charset="0"/>
              </a:rPr>
            </a:br>
            <a:r>
              <a:rPr lang="en-US" sz="1600" b="1" dirty="0">
                <a:solidFill>
                  <a:srgbClr val="000080"/>
                </a:solidFill>
                <a:latin typeface="Courier New" panose="02070309020205020404" pitchFamily="49" charset="0"/>
                <a:cs typeface="Courier New" panose="02070309020205020404" pitchFamily="49" charset="0"/>
              </a:rPr>
              <a:t>print</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operandOne</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operandTwo</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b="1" dirty="0" err="1" smtClean="0">
                <a:solidFill>
                  <a:srgbClr val="000080"/>
                </a:solidFill>
                <a:latin typeface="Courier New" panose="02070309020205020404" pitchFamily="49" charset="0"/>
                <a:cs typeface="Courier New" panose="02070309020205020404" pitchFamily="49" charset="0"/>
              </a:rPr>
              <a:t>str</a:t>
            </a:r>
            <a:r>
              <a:rPr lang="en-US" sz="1600" dirty="0" smtClean="0">
                <a:solidFill>
                  <a:srgbClr val="000000"/>
                </a:solidFill>
                <a:latin typeface="Courier New" panose="02070309020205020404" pitchFamily="49" charset="0"/>
                <a:cs typeface="Courier New" panose="02070309020205020404" pitchFamily="49" charset="0"/>
              </a:rPr>
              <a:t>(</a:t>
            </a:r>
            <a:r>
              <a:rPr lang="en-US" sz="1600" dirty="0" err="1" smtClean="0">
                <a:solidFill>
                  <a:srgbClr val="000000"/>
                </a:solidFill>
                <a:latin typeface="Courier New" panose="02070309020205020404" pitchFamily="49" charset="0"/>
                <a:cs typeface="Courier New" panose="02070309020205020404" pitchFamily="49" charset="0"/>
              </a:rPr>
              <a:t>operandOne</a:t>
            </a:r>
            <a:r>
              <a:rPr lang="en-US" sz="1600" dirty="0" smtClean="0">
                <a:solidFill>
                  <a:srgbClr val="000000"/>
                </a:solidFill>
                <a:latin typeface="Courier New" panose="02070309020205020404" pitchFamily="49" charset="0"/>
                <a:cs typeface="Courier New" panose="02070309020205020404" pitchFamily="49" charset="0"/>
              </a:rPr>
              <a:t> </a:t>
            </a:r>
            <a:r>
              <a:rPr lang="en-US" sz="1600" dirty="0">
                <a:solidFill>
                  <a:srgbClr val="000000"/>
                </a:solidFill>
                <a:latin typeface="Courier New" panose="02070309020205020404" pitchFamily="49" charset="0"/>
                <a:cs typeface="Courier New" panose="02070309020205020404" pitchFamily="49" charset="0"/>
              </a:rPr>
              <a:t>- </a:t>
            </a:r>
            <a:r>
              <a:rPr lang="en-US" sz="1600" dirty="0" err="1" smtClean="0">
                <a:solidFill>
                  <a:srgbClr val="000000"/>
                </a:solidFill>
                <a:latin typeface="Courier New" panose="02070309020205020404" pitchFamily="49" charset="0"/>
                <a:cs typeface="Courier New" panose="02070309020205020404" pitchFamily="49" charset="0"/>
              </a:rPr>
              <a:t>operandTwo</a:t>
            </a:r>
            <a:r>
              <a:rPr lang="en-US" sz="1600" dirty="0" smtClean="0">
                <a:solidFill>
                  <a:srgbClr val="000000"/>
                </a:solidFill>
                <a:latin typeface="Courier New" panose="02070309020205020404" pitchFamily="49" charset="0"/>
                <a:cs typeface="Courier New" panose="02070309020205020404" pitchFamily="49" charset="0"/>
              </a:rPr>
              <a:t>) </a:t>
            </a:r>
            <a:r>
              <a:rPr lang="en-US" sz="1600" dirty="0">
                <a:solidFill>
                  <a:srgbClr val="000000"/>
                </a:solidFill>
                <a:latin typeface="Courier New" panose="02070309020205020404" pitchFamily="49" charset="0"/>
                <a:cs typeface="Courier New" panose="02070309020205020404" pitchFamily="49" charset="0"/>
              </a:rPr>
              <a:t>)</a:t>
            </a:r>
            <a:br>
              <a:rPr lang="en-US" sz="1600" dirty="0">
                <a:solidFill>
                  <a:srgbClr val="000000"/>
                </a:solidFill>
                <a:latin typeface="Courier New" panose="02070309020205020404" pitchFamily="49" charset="0"/>
                <a:cs typeface="Courier New" panose="02070309020205020404" pitchFamily="49" charset="0"/>
              </a:rPr>
            </a:br>
            <a:r>
              <a:rPr lang="en-US" sz="1600" b="1" dirty="0">
                <a:solidFill>
                  <a:srgbClr val="000080"/>
                </a:solidFill>
                <a:latin typeface="Courier New" panose="02070309020205020404" pitchFamily="49" charset="0"/>
                <a:cs typeface="Courier New" panose="02070309020205020404" pitchFamily="49" charset="0"/>
              </a:rPr>
              <a:t>print</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operandOne</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operandTwo</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b="1" dirty="0" err="1" smtClean="0">
                <a:solidFill>
                  <a:srgbClr val="000080"/>
                </a:solidFill>
                <a:latin typeface="Courier New" panose="02070309020205020404" pitchFamily="49" charset="0"/>
                <a:cs typeface="Courier New" panose="02070309020205020404" pitchFamily="49" charset="0"/>
              </a:rPr>
              <a:t>str</a:t>
            </a:r>
            <a:r>
              <a:rPr lang="en-US" sz="1600" dirty="0" smtClean="0">
                <a:solidFill>
                  <a:srgbClr val="000000"/>
                </a:solidFill>
                <a:latin typeface="Courier New" panose="02070309020205020404" pitchFamily="49" charset="0"/>
                <a:cs typeface="Courier New" panose="02070309020205020404" pitchFamily="49" charset="0"/>
              </a:rPr>
              <a:t>(</a:t>
            </a:r>
            <a:r>
              <a:rPr lang="en-US" sz="1600" dirty="0" err="1" smtClean="0">
                <a:solidFill>
                  <a:srgbClr val="000000"/>
                </a:solidFill>
                <a:latin typeface="Courier New" panose="02070309020205020404" pitchFamily="49" charset="0"/>
                <a:cs typeface="Courier New" panose="02070309020205020404" pitchFamily="49" charset="0"/>
              </a:rPr>
              <a:t>operandOne</a:t>
            </a:r>
            <a:r>
              <a:rPr lang="en-US" sz="1600" dirty="0" smtClean="0">
                <a:solidFill>
                  <a:srgbClr val="000000"/>
                </a:solidFill>
                <a:latin typeface="Courier New" panose="02070309020205020404" pitchFamily="49" charset="0"/>
                <a:cs typeface="Courier New" panose="02070309020205020404" pitchFamily="49" charset="0"/>
              </a:rPr>
              <a:t> </a:t>
            </a:r>
            <a:r>
              <a:rPr lang="en-US" sz="1600" dirty="0">
                <a:solidFill>
                  <a:srgbClr val="000000"/>
                </a:solidFill>
                <a:latin typeface="Courier New" panose="02070309020205020404" pitchFamily="49" charset="0"/>
                <a:cs typeface="Courier New" panose="02070309020205020404" pitchFamily="49" charset="0"/>
              </a:rPr>
              <a:t>* </a:t>
            </a:r>
            <a:r>
              <a:rPr lang="en-US" sz="1600" dirty="0" err="1" smtClean="0">
                <a:solidFill>
                  <a:srgbClr val="000000"/>
                </a:solidFill>
                <a:latin typeface="Courier New" panose="02070309020205020404" pitchFamily="49" charset="0"/>
                <a:cs typeface="Courier New" panose="02070309020205020404" pitchFamily="49" charset="0"/>
              </a:rPr>
              <a:t>operandTwo</a:t>
            </a:r>
            <a:r>
              <a:rPr lang="en-US" sz="1600" dirty="0" smtClean="0">
                <a:solidFill>
                  <a:srgbClr val="000000"/>
                </a:solidFill>
                <a:latin typeface="Courier New" panose="02070309020205020404" pitchFamily="49" charset="0"/>
                <a:cs typeface="Courier New" panose="02070309020205020404" pitchFamily="49" charset="0"/>
              </a:rPr>
              <a:t>) </a:t>
            </a:r>
            <a:r>
              <a:rPr lang="en-US" sz="1600" dirty="0">
                <a:solidFill>
                  <a:srgbClr val="000000"/>
                </a:solidFill>
                <a:latin typeface="Courier New" panose="02070309020205020404" pitchFamily="49" charset="0"/>
                <a:cs typeface="Courier New" panose="02070309020205020404" pitchFamily="49" charset="0"/>
              </a:rPr>
              <a:t>)</a:t>
            </a:r>
            <a:br>
              <a:rPr lang="en-US" sz="1600" dirty="0">
                <a:solidFill>
                  <a:srgbClr val="000000"/>
                </a:solidFill>
                <a:latin typeface="Courier New" panose="02070309020205020404" pitchFamily="49" charset="0"/>
                <a:cs typeface="Courier New" panose="02070309020205020404" pitchFamily="49" charset="0"/>
              </a:rPr>
            </a:br>
            <a:r>
              <a:rPr lang="en-US" sz="1600" b="1" dirty="0">
                <a:solidFill>
                  <a:srgbClr val="000080"/>
                </a:solidFill>
                <a:latin typeface="Courier New" panose="02070309020205020404" pitchFamily="49" charset="0"/>
                <a:cs typeface="Courier New" panose="02070309020205020404" pitchFamily="49" charset="0"/>
              </a:rPr>
              <a:t>print</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operandOne</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operandTwo</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b="1" dirty="0" err="1" smtClean="0">
                <a:solidFill>
                  <a:srgbClr val="000080"/>
                </a:solidFill>
                <a:latin typeface="Courier New" panose="02070309020205020404" pitchFamily="49" charset="0"/>
                <a:cs typeface="Courier New" panose="02070309020205020404" pitchFamily="49" charset="0"/>
              </a:rPr>
              <a:t>str</a:t>
            </a:r>
            <a:r>
              <a:rPr lang="en-US" sz="1600" dirty="0" smtClean="0">
                <a:solidFill>
                  <a:srgbClr val="000000"/>
                </a:solidFill>
                <a:latin typeface="Courier New" panose="02070309020205020404" pitchFamily="49" charset="0"/>
                <a:cs typeface="Courier New" panose="02070309020205020404" pitchFamily="49" charset="0"/>
              </a:rPr>
              <a:t>(</a:t>
            </a:r>
            <a:r>
              <a:rPr lang="en-US" sz="1600" dirty="0" err="1" smtClean="0">
                <a:solidFill>
                  <a:srgbClr val="000000"/>
                </a:solidFill>
                <a:latin typeface="Courier New" panose="02070309020205020404" pitchFamily="49" charset="0"/>
                <a:cs typeface="Courier New" panose="02070309020205020404" pitchFamily="49" charset="0"/>
              </a:rPr>
              <a:t>operandOne</a:t>
            </a:r>
            <a:r>
              <a:rPr lang="en-US" sz="1600" dirty="0" smtClean="0">
                <a:solidFill>
                  <a:srgbClr val="000000"/>
                </a:solidFill>
                <a:latin typeface="Courier New" panose="02070309020205020404" pitchFamily="49" charset="0"/>
                <a:cs typeface="Courier New" panose="02070309020205020404" pitchFamily="49" charset="0"/>
              </a:rPr>
              <a:t> </a:t>
            </a:r>
            <a:r>
              <a:rPr lang="en-US" sz="1600" dirty="0">
                <a:solidFill>
                  <a:srgbClr val="000000"/>
                </a:solidFill>
                <a:latin typeface="Courier New" panose="02070309020205020404" pitchFamily="49" charset="0"/>
                <a:cs typeface="Courier New" panose="02070309020205020404" pitchFamily="49" charset="0"/>
              </a:rPr>
              <a:t>/ </a:t>
            </a:r>
            <a:r>
              <a:rPr lang="en-US" sz="1600" dirty="0" err="1" smtClean="0">
                <a:solidFill>
                  <a:srgbClr val="000000"/>
                </a:solidFill>
                <a:latin typeface="Courier New" panose="02070309020205020404" pitchFamily="49" charset="0"/>
                <a:cs typeface="Courier New" panose="02070309020205020404" pitchFamily="49" charset="0"/>
              </a:rPr>
              <a:t>operandTwo</a:t>
            </a:r>
            <a:r>
              <a:rPr lang="en-US" sz="1600" dirty="0" smtClean="0">
                <a:solidFill>
                  <a:srgbClr val="000000"/>
                </a:solidFill>
                <a:latin typeface="Courier New" panose="02070309020205020404" pitchFamily="49" charset="0"/>
                <a:cs typeface="Courier New" panose="02070309020205020404" pitchFamily="49" charset="0"/>
              </a:rPr>
              <a:t>) </a:t>
            </a:r>
            <a:r>
              <a:rPr lang="en-US" sz="1600" dirty="0">
                <a:solidFill>
                  <a:srgbClr val="000000"/>
                </a:solidFill>
                <a:latin typeface="Courier New" panose="02070309020205020404" pitchFamily="49" charset="0"/>
                <a:cs typeface="Courier New" panose="02070309020205020404" pitchFamily="49" charset="0"/>
              </a:rPr>
              <a:t>)</a:t>
            </a:r>
            <a:br>
              <a:rPr lang="en-US" sz="1600" dirty="0">
                <a:solidFill>
                  <a:srgbClr val="000000"/>
                </a:solidFill>
                <a:latin typeface="Courier New" panose="02070309020205020404" pitchFamily="49" charset="0"/>
                <a:cs typeface="Courier New" panose="02070309020205020404" pitchFamily="49" charset="0"/>
              </a:rPr>
            </a:br>
            <a:r>
              <a:rPr lang="en-US" sz="1600" b="1" dirty="0">
                <a:solidFill>
                  <a:srgbClr val="000080"/>
                </a:solidFill>
                <a:latin typeface="Courier New" panose="02070309020205020404" pitchFamily="49" charset="0"/>
                <a:cs typeface="Courier New" panose="02070309020205020404" pitchFamily="49" charset="0"/>
              </a:rPr>
              <a:t>print</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operandOne</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operandTwo</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b="1" dirty="0" err="1" smtClean="0">
                <a:solidFill>
                  <a:srgbClr val="000080"/>
                </a:solidFill>
                <a:latin typeface="Courier New" panose="02070309020205020404" pitchFamily="49" charset="0"/>
                <a:cs typeface="Courier New" panose="02070309020205020404" pitchFamily="49" charset="0"/>
              </a:rPr>
              <a:t>str</a:t>
            </a:r>
            <a:r>
              <a:rPr lang="en-US" sz="1600" dirty="0" smtClean="0">
                <a:solidFill>
                  <a:srgbClr val="000000"/>
                </a:solidFill>
                <a:latin typeface="Courier New" panose="02070309020205020404" pitchFamily="49" charset="0"/>
                <a:cs typeface="Courier New" panose="02070309020205020404" pitchFamily="49" charset="0"/>
              </a:rPr>
              <a:t>(</a:t>
            </a:r>
            <a:r>
              <a:rPr lang="en-US" sz="1600" dirty="0" err="1" smtClean="0">
                <a:solidFill>
                  <a:srgbClr val="000000"/>
                </a:solidFill>
                <a:latin typeface="Courier New" panose="02070309020205020404" pitchFamily="49" charset="0"/>
                <a:cs typeface="Courier New" panose="02070309020205020404" pitchFamily="49" charset="0"/>
              </a:rPr>
              <a:t>operandOne</a:t>
            </a:r>
            <a:r>
              <a:rPr lang="en-US" sz="1600" dirty="0" smtClean="0">
                <a:solidFill>
                  <a:srgbClr val="000000"/>
                </a:solidFill>
                <a:latin typeface="Courier New" panose="02070309020205020404" pitchFamily="49" charset="0"/>
                <a:cs typeface="Courier New" panose="02070309020205020404" pitchFamily="49" charset="0"/>
              </a:rPr>
              <a:t> </a:t>
            </a:r>
            <a:r>
              <a:rPr lang="en-US" sz="1600" dirty="0">
                <a:solidFill>
                  <a:srgbClr val="000000"/>
                </a:solidFill>
                <a:latin typeface="Courier New" panose="02070309020205020404" pitchFamily="49" charset="0"/>
                <a:cs typeface="Courier New" panose="02070309020205020404" pitchFamily="49" charset="0"/>
              </a:rPr>
              <a:t>% </a:t>
            </a:r>
            <a:r>
              <a:rPr lang="en-US" sz="1600" dirty="0" err="1" smtClean="0">
                <a:solidFill>
                  <a:srgbClr val="000000"/>
                </a:solidFill>
                <a:latin typeface="Courier New" panose="02070309020205020404" pitchFamily="49" charset="0"/>
                <a:cs typeface="Courier New" panose="02070309020205020404" pitchFamily="49" charset="0"/>
              </a:rPr>
              <a:t>operandTwo</a:t>
            </a:r>
            <a:r>
              <a:rPr lang="en-US" sz="1600" dirty="0" smtClean="0">
                <a:solidFill>
                  <a:srgbClr val="000000"/>
                </a:solidFill>
                <a:latin typeface="Courier New" panose="02070309020205020404" pitchFamily="49" charset="0"/>
                <a:cs typeface="Courier New" panose="02070309020205020404" pitchFamily="49" charset="0"/>
              </a:rPr>
              <a:t>) </a:t>
            </a:r>
            <a:r>
              <a:rPr lang="en-US" sz="1600" dirty="0">
                <a:solidFill>
                  <a:srgbClr val="000000"/>
                </a:solidFill>
                <a:latin typeface="Courier New" panose="02070309020205020404" pitchFamily="49" charset="0"/>
                <a:cs typeface="Courier New" panose="02070309020205020404" pitchFamily="49" charset="0"/>
              </a:rPr>
              <a:t>)</a:t>
            </a:r>
            <a:br>
              <a:rPr lang="en-US" sz="1600" dirty="0">
                <a:solidFill>
                  <a:srgbClr val="000000"/>
                </a:solidFill>
                <a:latin typeface="Courier New" panose="02070309020205020404" pitchFamily="49" charset="0"/>
                <a:cs typeface="Courier New" panose="02070309020205020404" pitchFamily="49" charset="0"/>
              </a:rPr>
            </a:br>
            <a:r>
              <a:rPr lang="en-US" sz="1600" b="1" dirty="0">
                <a:solidFill>
                  <a:srgbClr val="000080"/>
                </a:solidFill>
                <a:latin typeface="Courier New" panose="02070309020205020404" pitchFamily="49" charset="0"/>
                <a:cs typeface="Courier New" panose="02070309020205020404" pitchFamily="49" charset="0"/>
              </a:rPr>
              <a:t>print</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operandOne</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dirty="0" err="1">
                <a:solidFill>
                  <a:srgbClr val="000000"/>
                </a:solidFill>
                <a:latin typeface="Courier New" panose="02070309020205020404" pitchFamily="49" charset="0"/>
                <a:cs typeface="Courier New" panose="02070309020205020404" pitchFamily="49" charset="0"/>
              </a:rPr>
              <a:t>operandTwo</a:t>
            </a:r>
            <a:r>
              <a:rPr lang="en-US" sz="1600" dirty="0">
                <a:solidFill>
                  <a:srgbClr val="000000"/>
                </a:solidFill>
                <a:latin typeface="Courier New" panose="02070309020205020404" pitchFamily="49" charset="0"/>
                <a:cs typeface="Courier New" panose="02070309020205020404" pitchFamily="49" charset="0"/>
              </a:rPr>
              <a:t> + </a:t>
            </a:r>
            <a:r>
              <a:rPr lang="en-US" sz="1600" b="1" dirty="0">
                <a:solidFill>
                  <a:srgbClr val="008000"/>
                </a:solidFill>
                <a:latin typeface="Courier New" panose="02070309020205020404" pitchFamily="49" charset="0"/>
                <a:cs typeface="Courier New" panose="02070309020205020404" pitchFamily="49" charset="0"/>
              </a:rPr>
              <a:t>' = ' </a:t>
            </a:r>
            <a:r>
              <a:rPr lang="en-US" sz="1600" dirty="0">
                <a:solidFill>
                  <a:srgbClr val="000000"/>
                </a:solidFill>
                <a:latin typeface="Courier New" panose="02070309020205020404" pitchFamily="49" charset="0"/>
                <a:cs typeface="Courier New" panose="02070309020205020404" pitchFamily="49" charset="0"/>
              </a:rPr>
              <a:t>+ </a:t>
            </a:r>
            <a:r>
              <a:rPr lang="en-US" sz="1600" b="1" dirty="0" err="1" smtClean="0">
                <a:solidFill>
                  <a:srgbClr val="000080"/>
                </a:solidFill>
                <a:latin typeface="Courier New" panose="02070309020205020404" pitchFamily="49" charset="0"/>
                <a:cs typeface="Courier New" panose="02070309020205020404" pitchFamily="49" charset="0"/>
              </a:rPr>
              <a:t>str</a:t>
            </a:r>
            <a:r>
              <a:rPr lang="en-US" sz="1600" dirty="0" smtClean="0">
                <a:solidFill>
                  <a:srgbClr val="000000"/>
                </a:solidFill>
                <a:latin typeface="Courier New" panose="02070309020205020404" pitchFamily="49" charset="0"/>
                <a:cs typeface="Courier New" panose="02070309020205020404" pitchFamily="49" charset="0"/>
              </a:rPr>
              <a:t>(</a:t>
            </a:r>
            <a:r>
              <a:rPr lang="en-US" sz="1600" dirty="0" err="1" smtClean="0">
                <a:solidFill>
                  <a:srgbClr val="000000"/>
                </a:solidFill>
                <a:latin typeface="Courier New" panose="02070309020205020404" pitchFamily="49" charset="0"/>
                <a:cs typeface="Courier New" panose="02070309020205020404" pitchFamily="49" charset="0"/>
              </a:rPr>
              <a:t>operandOne</a:t>
            </a:r>
            <a:r>
              <a:rPr lang="en-US" sz="1600" dirty="0" smtClean="0">
                <a:solidFill>
                  <a:srgbClr val="000000"/>
                </a:solidFill>
                <a:latin typeface="Courier New" panose="02070309020205020404" pitchFamily="49" charset="0"/>
                <a:cs typeface="Courier New" panose="02070309020205020404" pitchFamily="49" charset="0"/>
              </a:rPr>
              <a:t> ** </a:t>
            </a:r>
            <a:r>
              <a:rPr lang="en-US" sz="1600" dirty="0" err="1" smtClean="0">
                <a:solidFill>
                  <a:srgbClr val="000000"/>
                </a:solidFill>
                <a:latin typeface="Courier New" panose="02070309020205020404" pitchFamily="49" charset="0"/>
                <a:cs typeface="Courier New" panose="02070309020205020404" pitchFamily="49" charset="0"/>
              </a:rPr>
              <a:t>operandTwo</a:t>
            </a:r>
            <a:r>
              <a:rPr lang="en-US" sz="1600" dirty="0" smtClean="0">
                <a:solidFill>
                  <a:srgbClr val="000000"/>
                </a:solidFill>
                <a:latin typeface="Courier New" panose="02070309020205020404" pitchFamily="49" charset="0"/>
                <a:cs typeface="Courier New" panose="02070309020205020404" pitchFamily="49" charset="0"/>
              </a:rPr>
              <a:t>) </a:t>
            </a:r>
            <a:r>
              <a:rPr lang="en-US" sz="1600" dirty="0" smtClean="0">
                <a:solidFill>
                  <a:srgbClr val="000000"/>
                </a:solidFill>
                <a:latin typeface="Courier New" panose="02070309020205020404" pitchFamily="49" charset="0"/>
                <a:cs typeface="Courier New" panose="02070309020205020404" pitchFamily="49" charset="0"/>
              </a:rPr>
              <a:t>)</a:t>
            </a:r>
          </a:p>
          <a:p>
            <a:pPr lvl="0"/>
            <a:endParaRPr lang="en-US" sz="1600" dirty="0">
              <a:latin typeface="Arial" panose="020B0604020202020204" pitchFamily="34" charset="0"/>
            </a:endParaRPr>
          </a:p>
        </p:txBody>
      </p:sp>
    </p:spTree>
    <p:extLst>
      <p:ext uri="{BB962C8B-B14F-4D97-AF65-F5344CB8AC3E}">
        <p14:creationId xmlns:p14="http://schemas.microsoft.com/office/powerpoint/2010/main" val="426342175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00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628800"/>
            <a:ext cx="10574965" cy="4425355"/>
          </a:xfrm>
        </p:spPr>
        <p:txBody>
          <a:bodyPr>
            <a:normAutofit/>
          </a:bodyPr>
          <a:lstStyle/>
          <a:p>
            <a:r>
              <a:rPr lang="en-GB" dirty="0"/>
              <a:t>Relational operators are </a:t>
            </a:r>
            <a:r>
              <a:rPr lang="en-GB" dirty="0" smtClean="0"/>
              <a:t>u</a:t>
            </a:r>
            <a:r>
              <a:rPr lang="en-US" dirty="0" err="1" smtClean="0"/>
              <a:t>sed</a:t>
            </a:r>
            <a:r>
              <a:rPr lang="en-US" dirty="0" smtClean="0"/>
              <a:t> to compare values</a:t>
            </a:r>
          </a:p>
          <a:p>
            <a:r>
              <a:rPr lang="en-GB" dirty="0" smtClean="0"/>
              <a:t>Often used within flow control</a:t>
            </a:r>
          </a:p>
          <a:p>
            <a:r>
              <a:rPr lang="en-GB" dirty="0" smtClean="0"/>
              <a:t>Return a Boolean result</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Write a program that will</a:t>
            </a:r>
          </a:p>
          <a:p>
            <a:pPr lvl="1"/>
            <a:r>
              <a:rPr lang="en-US" dirty="0"/>
              <a:t>Allow the user to input two </a:t>
            </a:r>
            <a:r>
              <a:rPr lang="en-US" dirty="0" smtClean="0"/>
              <a:t>numbers</a:t>
            </a:r>
            <a:endParaRPr lang="en-US" dirty="0"/>
          </a:p>
          <a:p>
            <a:pPr lvl="1"/>
            <a:r>
              <a:rPr lang="en-US" dirty="0"/>
              <a:t>Perform the following </a:t>
            </a:r>
            <a:r>
              <a:rPr lang="en-US" dirty="0" smtClean="0"/>
              <a:t>comparisons and </a:t>
            </a:r>
            <a:r>
              <a:rPr lang="en-US" dirty="0"/>
              <a:t>print the results:</a:t>
            </a:r>
          </a:p>
          <a:p>
            <a:pPr lvl="2"/>
            <a:r>
              <a:rPr lang="en-US" dirty="0" smtClean="0"/>
              <a:t>Greater than</a:t>
            </a:r>
          </a:p>
          <a:p>
            <a:pPr lvl="2"/>
            <a:r>
              <a:rPr lang="en-US" dirty="0" smtClean="0"/>
              <a:t>Less than</a:t>
            </a:r>
            <a:endParaRPr lang="en-US" dirty="0"/>
          </a:p>
          <a:p>
            <a:pPr lvl="2"/>
            <a:r>
              <a:rPr lang="en-US" dirty="0" smtClean="0"/>
              <a:t>Equal to </a:t>
            </a:r>
          </a:p>
          <a:p>
            <a:pPr lvl="2"/>
            <a:r>
              <a:rPr lang="en-US" dirty="0" smtClean="0"/>
              <a:t>Not equal to</a:t>
            </a:r>
            <a:endParaRPr lang="en-US" dirty="0"/>
          </a:p>
          <a:p>
            <a:pPr lvl="2"/>
            <a:r>
              <a:rPr lang="en-US" dirty="0" smtClean="0"/>
              <a:t>Greater than or equal to ( &gt;= )</a:t>
            </a:r>
            <a:endParaRPr lang="en-US" dirty="0"/>
          </a:p>
          <a:p>
            <a:pPr lvl="2"/>
            <a:r>
              <a:rPr lang="en-US" dirty="0" smtClean="0"/>
              <a:t>Less than or equal to ( &lt;= )</a:t>
            </a:r>
            <a:endParaRPr lang="en-US" dirty="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Exercise: Relational Operators</a:t>
            </a:r>
            <a:endParaRPr lang="en-US" dirty="0"/>
          </a:p>
        </p:txBody>
      </p:sp>
    </p:spTree>
    <p:extLst>
      <p:ext uri="{BB962C8B-B14F-4D97-AF65-F5344CB8AC3E}">
        <p14:creationId xmlns:p14="http://schemas.microsoft.com/office/powerpoint/2010/main" val="129348744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2636912"/>
            <a:ext cx="11103024" cy="22775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#Prompt the user to input two values</a:t>
            </a:r>
            <a:br>
              <a:rPr lang="en-US" sz="1200" i="1" dirty="0">
                <a:solidFill>
                  <a:srgbClr val="80808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smtClean="0">
                <a:solidFill>
                  <a:srgbClr val="000080"/>
                </a:solidFill>
                <a:latin typeface="Courier New" panose="02070309020205020404" pitchFamily="49" charset="0"/>
                <a:cs typeface="Courier New" panose="02070309020205020404" pitchFamily="49" charset="0"/>
              </a:rPr>
              <a:t>int</a:t>
            </a:r>
            <a:r>
              <a:rPr lang="en-US" sz="1200" dirty="0" smtClean="0">
                <a:solidFill>
                  <a:srgbClr val="000080"/>
                </a:solidFill>
                <a:latin typeface="Courier New" panose="02070309020205020404" pitchFamily="49" charset="0"/>
                <a:cs typeface="Courier New" panose="02070309020205020404" pitchFamily="49" charset="0"/>
              </a:rPr>
              <a:t>(</a:t>
            </a:r>
            <a:r>
              <a:rPr lang="en-US" sz="1200" b="1" dirty="0" err="1" smtClean="0">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value: </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err="1" smtClean="0">
                <a:solidFill>
                  <a:srgbClr val="000080"/>
                </a:solidFill>
                <a:latin typeface="Courier New" panose="02070309020205020404" pitchFamily="49" charset="0"/>
                <a:cs typeface="Courier New" panose="02070309020205020404" pitchFamily="49" charset="0"/>
              </a:rPr>
              <a:t>int</a:t>
            </a:r>
            <a:r>
              <a:rPr lang="en-US" sz="1200" dirty="0" smtClean="0">
                <a:solidFill>
                  <a:srgbClr val="000080"/>
                </a:solidFill>
                <a:latin typeface="Courier New" panose="02070309020205020404" pitchFamily="49" charset="0"/>
                <a:cs typeface="Courier New" panose="02070309020205020404" pitchFamily="49" charset="0"/>
              </a:rPr>
              <a:t>(</a:t>
            </a:r>
            <a:r>
              <a:rPr lang="en-US" sz="1200" b="1" dirty="0" err="1" smtClean="0">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another value: </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#Now perform the sums and output the result</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smtClean="0">
                <a:solidFill>
                  <a:srgbClr val="000080"/>
                </a:solidFill>
                <a:latin typeface="Courier New" panose="02070309020205020404" pitchFamily="49" charset="0"/>
                <a:cs typeface="Courier New" panose="02070309020205020404" pitchFamily="49" charset="0"/>
              </a:rPr>
              <a:t>str</a:t>
            </a:r>
            <a:r>
              <a:rPr lang="en-US" sz="1200" dirty="0" smtClean="0">
                <a:solidFill>
                  <a:srgbClr val="000000"/>
                </a:solidFill>
                <a:latin typeface="Courier New" panose="02070309020205020404" pitchFamily="49" charset="0"/>
                <a:cs typeface="Courier New" panose="02070309020205020404" pitchFamily="49" charset="0"/>
              </a:rPr>
              <a:t>(</a:t>
            </a:r>
            <a:r>
              <a:rPr lang="en-US" sz="1200" dirty="0" err="1" smtClean="0">
                <a:solidFill>
                  <a:srgbClr val="000000"/>
                </a:solidFill>
                <a:latin typeface="Courier New" panose="02070309020205020404" pitchFamily="49" charset="0"/>
                <a:cs typeface="Courier New" panose="02070309020205020404" pitchFamily="49" charset="0"/>
              </a:rPr>
              <a:t>operandOne</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&gt; </a:t>
            </a:r>
            <a:r>
              <a:rPr lang="en-US" sz="1200" dirty="0" err="1" smtClean="0">
                <a:solidFill>
                  <a:srgbClr val="000000"/>
                </a:solidFill>
                <a:latin typeface="Courier New" panose="02070309020205020404" pitchFamily="49" charset="0"/>
                <a:cs typeface="Courier New" panose="02070309020205020404" pitchFamily="49" charset="0"/>
              </a:rPr>
              <a:t>operandTwo</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smtClean="0">
                <a:solidFill>
                  <a:srgbClr val="000080"/>
                </a:solidFill>
                <a:latin typeface="Courier New" panose="02070309020205020404" pitchFamily="49" charset="0"/>
                <a:cs typeface="Courier New" panose="02070309020205020404" pitchFamily="49" charset="0"/>
              </a:rPr>
              <a:t>str</a:t>
            </a:r>
            <a:r>
              <a:rPr lang="en-US" sz="1200" dirty="0" smtClean="0">
                <a:solidFill>
                  <a:srgbClr val="000000"/>
                </a:solidFill>
                <a:latin typeface="Courier New" panose="02070309020205020404" pitchFamily="49" charset="0"/>
                <a:cs typeface="Courier New" panose="02070309020205020404" pitchFamily="49" charset="0"/>
              </a:rPr>
              <a:t>(</a:t>
            </a:r>
            <a:r>
              <a:rPr lang="en-US" sz="1200" dirty="0" err="1" smtClean="0">
                <a:solidFill>
                  <a:srgbClr val="000000"/>
                </a:solidFill>
                <a:latin typeface="Courier New" panose="02070309020205020404" pitchFamily="49" charset="0"/>
                <a:cs typeface="Courier New" panose="02070309020205020404" pitchFamily="49" charset="0"/>
              </a:rPr>
              <a:t>operandOne</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&lt; </a:t>
            </a:r>
            <a:r>
              <a:rPr lang="en-US" sz="1200" dirty="0" err="1" smtClean="0">
                <a:solidFill>
                  <a:srgbClr val="000000"/>
                </a:solidFill>
                <a:latin typeface="Courier New" panose="02070309020205020404" pitchFamily="49" charset="0"/>
                <a:cs typeface="Courier New" panose="02070309020205020404" pitchFamily="49" charset="0"/>
              </a:rPr>
              <a:t>operandTwo</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smtClean="0">
                <a:solidFill>
                  <a:srgbClr val="000080"/>
                </a:solidFill>
                <a:latin typeface="Courier New" panose="02070309020205020404" pitchFamily="49" charset="0"/>
                <a:cs typeface="Courier New" panose="02070309020205020404" pitchFamily="49" charset="0"/>
              </a:rPr>
              <a:t>str</a:t>
            </a:r>
            <a:r>
              <a:rPr lang="en-US" sz="1200" dirty="0" smtClean="0">
                <a:solidFill>
                  <a:srgbClr val="000000"/>
                </a:solidFill>
                <a:latin typeface="Courier New" panose="02070309020205020404" pitchFamily="49" charset="0"/>
                <a:cs typeface="Courier New" panose="02070309020205020404" pitchFamily="49" charset="0"/>
              </a:rPr>
              <a:t>(</a:t>
            </a:r>
            <a:r>
              <a:rPr lang="en-US" sz="1200" dirty="0" err="1" smtClean="0">
                <a:solidFill>
                  <a:srgbClr val="000000"/>
                </a:solidFill>
                <a:latin typeface="Courier New" panose="02070309020205020404" pitchFamily="49" charset="0"/>
                <a:cs typeface="Courier New" panose="02070309020205020404" pitchFamily="49" charset="0"/>
              </a:rPr>
              <a:t>operandOne</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smtClean="0">
                <a:solidFill>
                  <a:srgbClr val="000000"/>
                </a:solidFill>
                <a:latin typeface="Courier New" panose="02070309020205020404" pitchFamily="49" charset="0"/>
                <a:cs typeface="Courier New" panose="02070309020205020404" pitchFamily="49" charset="0"/>
              </a:rPr>
              <a:t>operandTwo</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smtClean="0">
                <a:solidFill>
                  <a:srgbClr val="000080"/>
                </a:solidFill>
                <a:latin typeface="Courier New" panose="02070309020205020404" pitchFamily="49" charset="0"/>
                <a:cs typeface="Courier New" panose="02070309020205020404" pitchFamily="49" charset="0"/>
              </a:rPr>
              <a:t>str</a:t>
            </a:r>
            <a:r>
              <a:rPr lang="en-US" sz="1200" dirty="0" smtClean="0">
                <a:solidFill>
                  <a:srgbClr val="000000"/>
                </a:solidFill>
                <a:latin typeface="Courier New" panose="02070309020205020404" pitchFamily="49" charset="0"/>
                <a:cs typeface="Courier New" panose="02070309020205020404" pitchFamily="49" charset="0"/>
              </a:rPr>
              <a:t>(</a:t>
            </a:r>
            <a:r>
              <a:rPr lang="en-US" sz="1200" dirty="0" err="1" smtClean="0">
                <a:solidFill>
                  <a:srgbClr val="000000"/>
                </a:solidFill>
                <a:latin typeface="Courier New" panose="02070309020205020404" pitchFamily="49" charset="0"/>
                <a:cs typeface="Courier New" panose="02070309020205020404" pitchFamily="49" charset="0"/>
              </a:rPr>
              <a:t>operandOne</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smtClean="0">
                <a:solidFill>
                  <a:srgbClr val="000000"/>
                </a:solidFill>
                <a:latin typeface="Courier New" panose="02070309020205020404" pitchFamily="49" charset="0"/>
                <a:cs typeface="Courier New" panose="02070309020205020404" pitchFamily="49" charset="0"/>
              </a:rPr>
              <a:t>operandTwo</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&gt;=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smtClean="0">
                <a:solidFill>
                  <a:srgbClr val="000080"/>
                </a:solidFill>
                <a:latin typeface="Courier New" panose="02070309020205020404" pitchFamily="49" charset="0"/>
                <a:cs typeface="Courier New" panose="02070309020205020404" pitchFamily="49" charset="0"/>
              </a:rPr>
              <a:t>str</a:t>
            </a:r>
            <a:r>
              <a:rPr lang="en-US" sz="1200" dirty="0" smtClean="0">
                <a:solidFill>
                  <a:srgbClr val="000000"/>
                </a:solidFill>
                <a:latin typeface="Courier New" panose="02070309020205020404" pitchFamily="49" charset="0"/>
                <a:cs typeface="Courier New" panose="02070309020205020404" pitchFamily="49" charset="0"/>
              </a:rPr>
              <a:t>(</a:t>
            </a:r>
            <a:r>
              <a:rPr lang="en-US" sz="1200" dirty="0" err="1" smtClean="0">
                <a:solidFill>
                  <a:srgbClr val="000000"/>
                </a:solidFill>
                <a:latin typeface="Courier New" panose="02070309020205020404" pitchFamily="49" charset="0"/>
                <a:cs typeface="Courier New" panose="02070309020205020404" pitchFamily="49" charset="0"/>
              </a:rPr>
              <a:t>operandOne</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&gt;= </a:t>
            </a:r>
            <a:r>
              <a:rPr lang="en-US" sz="1200" dirty="0" err="1" smtClean="0">
                <a:solidFill>
                  <a:srgbClr val="000000"/>
                </a:solidFill>
                <a:latin typeface="Courier New" panose="02070309020205020404" pitchFamily="49" charset="0"/>
                <a:cs typeface="Courier New" panose="02070309020205020404" pitchFamily="49" charset="0"/>
              </a:rPr>
              <a:t>operandTwo</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operandOne</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&lt;=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operandTwo</a:t>
            </a:r>
            <a:r>
              <a:rPr lang="en-US" sz="1200" dirty="0">
                <a:solidFill>
                  <a:srgbClr val="000000"/>
                </a:solidFill>
                <a:latin typeface="Courier New" panose="02070309020205020404" pitchFamily="49" charset="0"/>
                <a:cs typeface="Courier New" panose="02070309020205020404" pitchFamily="49" charset="0"/>
              </a:rPr>
              <a:t> + </a:t>
            </a:r>
            <a:r>
              <a:rPr lang="en-US" sz="1200" b="1" dirty="0">
                <a:solidFill>
                  <a:srgbClr val="008000"/>
                </a:solidFill>
                <a:latin typeface="Courier New" panose="02070309020205020404" pitchFamily="49" charset="0"/>
                <a:cs typeface="Courier New" panose="02070309020205020404" pitchFamily="49" charset="0"/>
              </a:rPr>
              <a:t>' = ' </a:t>
            </a:r>
            <a:r>
              <a:rPr lang="en-US" sz="1200" dirty="0">
                <a:solidFill>
                  <a:srgbClr val="000000"/>
                </a:solidFill>
                <a:latin typeface="Courier New" panose="02070309020205020404" pitchFamily="49" charset="0"/>
                <a:cs typeface="Courier New" panose="02070309020205020404" pitchFamily="49" charset="0"/>
              </a:rPr>
              <a:t>+ </a:t>
            </a:r>
            <a:r>
              <a:rPr lang="en-US" sz="1200" dirty="0" err="1" smtClean="0">
                <a:solidFill>
                  <a:srgbClr val="000080"/>
                </a:solidFill>
                <a:latin typeface="Courier New" panose="02070309020205020404" pitchFamily="49" charset="0"/>
                <a:cs typeface="Courier New" panose="02070309020205020404" pitchFamily="49" charset="0"/>
              </a:rPr>
              <a:t>str</a:t>
            </a:r>
            <a:r>
              <a:rPr lang="en-US" sz="1200" dirty="0" smtClean="0">
                <a:solidFill>
                  <a:srgbClr val="000000"/>
                </a:solidFill>
                <a:latin typeface="Courier New" panose="02070309020205020404" pitchFamily="49" charset="0"/>
                <a:cs typeface="Courier New" panose="02070309020205020404" pitchFamily="49" charset="0"/>
              </a:rPr>
              <a:t>(</a:t>
            </a:r>
            <a:r>
              <a:rPr lang="en-US" sz="1200" dirty="0" err="1" smtClean="0">
                <a:solidFill>
                  <a:srgbClr val="000000"/>
                </a:solidFill>
                <a:latin typeface="Courier New" panose="02070309020205020404" pitchFamily="49" charset="0"/>
                <a:cs typeface="Courier New" panose="02070309020205020404" pitchFamily="49" charset="0"/>
              </a:rPr>
              <a:t>operandOne</a:t>
            </a:r>
            <a:r>
              <a:rPr lang="en-US" sz="1200" dirty="0" smtClean="0">
                <a:solidFill>
                  <a:srgbClr val="00000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&lt;= </a:t>
            </a:r>
            <a:r>
              <a:rPr lang="en-US" sz="1200" dirty="0" err="1" smtClean="0">
                <a:solidFill>
                  <a:srgbClr val="000000"/>
                </a:solidFill>
                <a:latin typeface="Courier New" panose="02070309020205020404" pitchFamily="49" charset="0"/>
                <a:cs typeface="Courier New" panose="02070309020205020404" pitchFamily="49" charset="0"/>
              </a:rPr>
              <a:t>operandTwo</a:t>
            </a:r>
            <a:r>
              <a:rPr lang="en-US" sz="1200" dirty="0" smtClean="0">
                <a:solidFill>
                  <a:srgbClr val="000000"/>
                </a:solidFill>
                <a:latin typeface="Courier New" panose="02070309020205020404" pitchFamily="49" charset="0"/>
                <a:cs typeface="Courier New" panose="02070309020205020404" pitchFamily="49" charset="0"/>
              </a:rPr>
              <a:t>) )</a:t>
            </a:r>
            <a:endParaRPr lang="en-US" sz="1200" dirty="0">
              <a:solidFill>
                <a:srgbClr val="000000"/>
              </a:solidFill>
              <a:latin typeface="Courier New" panose="02070309020205020404" pitchFamily="49" charset="0"/>
              <a:cs typeface="Courier New" panose="02070309020205020404" pitchFamily="49" charset="0"/>
            </a:endParaRPr>
          </a:p>
          <a:p>
            <a:pPr lvl="0"/>
            <a:endParaRPr lang="en-US" sz="1000" dirty="0">
              <a:latin typeface="Arial" panose="020B0604020202020204" pitchFamily="34" charset="0"/>
            </a:endParaRPr>
          </a:p>
        </p:txBody>
      </p:sp>
    </p:spTree>
    <p:extLst>
      <p:ext uri="{BB962C8B-B14F-4D97-AF65-F5344CB8AC3E}">
        <p14:creationId xmlns:p14="http://schemas.microsoft.com/office/powerpoint/2010/main" val="92553740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a:t>
            </a:r>
            <a:r>
              <a:rPr lang="en-GB" dirty="0" smtClean="0"/>
              <a:t>something</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Flow Control:</a:t>
            </a:r>
            <a:r>
              <a:rPr lang="en-US" dirty="0" smtClean="0"/>
              <a:t> The </a:t>
            </a:r>
            <a:r>
              <a:rPr lang="en-US" b="1"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408840419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609601" y="2193538"/>
            <a:ext cx="7558460" cy="32932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err="1">
                <a:solidFill>
                  <a:srgbClr val="0000FF"/>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a:t>
            </a:r>
            <a:r>
              <a:rPr lang="en-US" sz="1600" dirty="0" smtClean="0">
                <a:solidFill>
                  <a:srgbClr val="808080"/>
                </a:solidFill>
                <a:highlight>
                  <a:srgbClr val="FFFFFF"/>
                </a:highlight>
                <a:latin typeface="Courier New" panose="02070309020205020404" pitchFamily="49" charset="0"/>
              </a:rPr>
              <a:t>	Python</a:t>
            </a:r>
            <a:r>
              <a:rPr lang="en-US" sz="1600" dirty="0">
                <a:solidFill>
                  <a:srgbClr val="808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31383D"/>
                </a:solidFill>
              </a:rPr>
              <a:t>Write a program that will</a:t>
            </a:r>
          </a:p>
          <a:p>
            <a:pPr lvl="1"/>
            <a:r>
              <a:rPr lang="en-US" dirty="0" smtClean="0">
                <a:solidFill>
                  <a:srgbClr val="31383D"/>
                </a:solidFill>
              </a:rPr>
              <a:t>Accept a numeric value from user input</a:t>
            </a:r>
          </a:p>
          <a:p>
            <a:pPr lvl="1"/>
            <a:r>
              <a:rPr lang="en-US" dirty="0" smtClean="0">
                <a:solidFill>
                  <a:srgbClr val="31383D"/>
                </a:solidFill>
              </a:rPr>
              <a:t>Output a message if the number is odd</a:t>
            </a:r>
          </a:p>
          <a:p>
            <a:pPr lvl="1"/>
            <a:r>
              <a:rPr lang="en-US" dirty="0" smtClean="0">
                <a:solidFill>
                  <a:srgbClr val="31383D"/>
                </a:solidFill>
              </a:rPr>
              <a:t>Output a message if the number is even</a:t>
            </a:r>
          </a:p>
          <a:p>
            <a:pPr lvl="1"/>
            <a:r>
              <a:rPr lang="en-US" dirty="0" smtClean="0">
                <a:solidFill>
                  <a:srgbClr val="31383D"/>
                </a:solidFill>
              </a:rPr>
              <a:t>Bonus points:</a:t>
            </a:r>
          </a:p>
          <a:p>
            <a:pPr lvl="2"/>
            <a:r>
              <a:rPr lang="en-US" dirty="0" smtClean="0">
                <a:solidFill>
                  <a:srgbClr val="31383D"/>
                </a:solidFill>
              </a:rPr>
              <a:t>Output an error message if the number is zero</a:t>
            </a:r>
          </a:p>
          <a:p>
            <a:pPr lvl="1"/>
            <a:endParaRPr lang="en-US" dirty="0">
              <a:solidFill>
                <a:srgbClr val="31383D"/>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latin typeface="Courier New" panose="02070309020205020404" pitchFamily="49" charset="0"/>
                <a:cs typeface="Courier New" panose="02070309020205020404" pitchFamily="49" charset="0"/>
              </a:rPr>
              <a:t>if</a:t>
            </a:r>
            <a:r>
              <a:rPr lang="en-US" dirty="0" smtClean="0"/>
              <a:t> statement</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solidFill>
                  <a:srgbClr val="C4A174"/>
                </a:solidFill>
              </a:rPr>
              <a:t>Exercise:</a:t>
            </a:r>
            <a:r>
              <a:rPr lang="en-GB" dirty="0" smtClean="0"/>
              <a:t> Solution</a:t>
            </a:r>
            <a:endParaRPr lang="en-US" dirty="0"/>
          </a:p>
        </p:txBody>
      </p:sp>
      <p:sp>
        <p:nvSpPr>
          <p:cNvPr id="6" name="Rectangle 5"/>
          <p:cNvSpPr/>
          <p:nvPr/>
        </p:nvSpPr>
        <p:spPr>
          <a:xfrm>
            <a:off x="609600" y="1628800"/>
            <a:ext cx="11103024"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pPr lvl="0"/>
            <a:r>
              <a:rPr lang="en-US" sz="1200" i="1" dirty="0">
                <a:solidFill>
                  <a:srgbClr val="808080"/>
                </a:solidFill>
                <a:latin typeface="Courier New" panose="02070309020205020404" pitchFamily="49" charset="0"/>
                <a:cs typeface="Courier New" panose="02070309020205020404" pitchFamily="49" charset="0"/>
              </a:rPr>
              <a:t>#Get a number from the user</a:t>
            </a:r>
            <a:br>
              <a:rPr lang="en-US" sz="1200" i="1" dirty="0">
                <a:solidFill>
                  <a:srgbClr val="80808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number = </a:t>
            </a:r>
            <a:r>
              <a:rPr lang="en-US" sz="1200" dirty="0" err="1">
                <a:solidFill>
                  <a:srgbClr val="000080"/>
                </a:solidFill>
                <a:latin typeface="Courier New" panose="02070309020205020404" pitchFamily="49" charset="0"/>
                <a:cs typeface="Courier New" panose="02070309020205020404" pitchFamily="49" charset="0"/>
              </a:rPr>
              <a:t>int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80"/>
                </a:solidFill>
                <a:latin typeface="Courier New" panose="02070309020205020404" pitchFamily="49" charset="0"/>
                <a:cs typeface="Courier New" panose="02070309020205020404" pitchFamily="49" charset="0"/>
              </a:rPr>
              <a:t>raw_input</a:t>
            </a:r>
            <a:r>
              <a:rPr lang="en-US" sz="1200" dirty="0">
                <a:solidFill>
                  <a:srgbClr val="000000"/>
                </a:solidFill>
                <a:latin typeface="Courier New" panose="02070309020205020404" pitchFamily="49" charset="0"/>
                <a:cs typeface="Courier New" panose="02070309020205020404" pitchFamily="49" charset="0"/>
              </a:rPr>
              <a:t>(</a:t>
            </a:r>
            <a:r>
              <a:rPr lang="en-US" sz="1200" b="1" dirty="0">
                <a:solidFill>
                  <a:srgbClr val="008000"/>
                </a:solidFill>
                <a:latin typeface="Courier New" panose="02070309020205020404" pitchFamily="49" charset="0"/>
                <a:cs typeface="Courier New" panose="02070309020205020404" pitchFamily="49" charset="0"/>
              </a:rPr>
              <a:t>'Enter a number: '</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#Bonus: Test so see if we have a zero</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if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not valid input.'</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#Test to see if the number is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err="1">
                <a:solidFill>
                  <a:srgbClr val="000080"/>
                </a:solidFill>
                <a:latin typeface="Courier New" panose="02070309020205020404" pitchFamily="49" charset="0"/>
                <a:cs typeface="Courier New" panose="02070309020205020404" pitchFamily="49" charset="0"/>
              </a:rPr>
              <a:t>elif</a:t>
            </a:r>
            <a:r>
              <a:rPr lang="en-US" sz="1200" b="1" dirty="0">
                <a:solidFill>
                  <a:srgbClr val="000080"/>
                </a:solidFill>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(number % </a:t>
            </a:r>
            <a:r>
              <a:rPr lang="en-US" sz="1200" dirty="0">
                <a:solidFill>
                  <a:srgbClr val="0000FF"/>
                </a:solidFill>
                <a:latin typeface="Courier New" panose="02070309020205020404" pitchFamily="49" charset="0"/>
                <a:cs typeface="Courier New" panose="02070309020205020404" pitchFamily="49" charset="0"/>
              </a:rPr>
              <a:t>2 </a:t>
            </a:r>
            <a:r>
              <a:rPr lang="en-US" sz="1200" dirty="0">
                <a:solidFill>
                  <a:srgbClr val="000000"/>
                </a:solidFill>
                <a:latin typeface="Courier New" panose="02070309020205020404" pitchFamily="49" charset="0"/>
                <a:cs typeface="Courier New" panose="02070309020205020404" pitchFamily="49" charset="0"/>
              </a:rPr>
              <a:t>== </a:t>
            </a:r>
            <a:r>
              <a:rPr lang="en-US" sz="1200" dirty="0">
                <a:solidFill>
                  <a:srgbClr val="0000FF"/>
                </a:solidFill>
                <a:latin typeface="Courier New" panose="02070309020205020404" pitchFamily="49" charset="0"/>
                <a:cs typeface="Courier New" panose="02070309020205020404" pitchFamily="49" charset="0"/>
              </a:rPr>
              <a:t>0</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even.'</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i="1" dirty="0">
                <a:solidFill>
                  <a:srgbClr val="808080"/>
                </a:solidFill>
                <a:latin typeface="Courier New" panose="02070309020205020404" pitchFamily="49" charset="0"/>
                <a:cs typeface="Courier New" panose="02070309020205020404" pitchFamily="49" charset="0"/>
              </a:rPr>
              <a:t>#Otherwise it must be even</a:t>
            </a:r>
            <a:br>
              <a:rPr lang="en-US" sz="1200" i="1" dirty="0">
                <a:solidFill>
                  <a:srgbClr val="808080"/>
                </a:solidFill>
                <a:latin typeface="Courier New" panose="02070309020205020404" pitchFamily="49" charset="0"/>
                <a:cs typeface="Courier New" panose="02070309020205020404" pitchFamily="49" charset="0"/>
              </a:rPr>
            </a:br>
            <a:r>
              <a:rPr lang="en-US" sz="1200" b="1" dirty="0">
                <a:solidFill>
                  <a:srgbClr val="000080"/>
                </a:solidFill>
                <a:latin typeface="Courier New" panose="02070309020205020404" pitchFamily="49" charset="0"/>
                <a:cs typeface="Courier New" panose="02070309020205020404" pitchFamily="49" charset="0"/>
              </a:rPr>
              <a:t>else</a:t>
            </a:r>
            <a:r>
              <a:rPr lang="en-US" sz="1200" dirty="0">
                <a:solidFill>
                  <a:srgbClr val="000000"/>
                </a:solidFill>
                <a:latin typeface="Courier New" panose="02070309020205020404" pitchFamily="49" charset="0"/>
                <a:cs typeface="Courier New" panose="02070309020205020404" pitchFamily="49" charset="0"/>
              </a:rPr>
              <a:t>:</a:t>
            </a:r>
            <a:br>
              <a:rPr lang="en-US" sz="1200" dirty="0">
                <a:solidFill>
                  <a:srgbClr val="000000"/>
                </a:solidFill>
                <a:latin typeface="Courier New" panose="02070309020205020404" pitchFamily="49" charset="0"/>
                <a:cs typeface="Courier New" panose="02070309020205020404" pitchFamily="49" charset="0"/>
              </a:rPr>
            </a:br>
            <a:r>
              <a:rPr lang="en-US" sz="1200" dirty="0">
                <a:solidFill>
                  <a:srgbClr val="000000"/>
                </a:solidFill>
                <a:latin typeface="Courier New" panose="02070309020205020404" pitchFamily="49" charset="0"/>
                <a:cs typeface="Courier New" panose="02070309020205020404" pitchFamily="49" charset="0"/>
              </a:rPr>
              <a:t>    </a:t>
            </a:r>
            <a:r>
              <a:rPr lang="en-US" sz="1200" b="1" dirty="0">
                <a:solidFill>
                  <a:srgbClr val="000080"/>
                </a:solidFill>
                <a:latin typeface="Courier New" panose="02070309020205020404" pitchFamily="49" charset="0"/>
                <a:cs typeface="Courier New" panose="02070309020205020404" pitchFamily="49" charset="0"/>
              </a:rPr>
              <a:t>print</a:t>
            </a:r>
            <a:r>
              <a:rPr lang="en-US" sz="1200" dirty="0">
                <a:solidFill>
                  <a:srgbClr val="000000"/>
                </a:solidFill>
                <a:latin typeface="Courier New" panose="02070309020205020404" pitchFamily="49" charset="0"/>
                <a:cs typeface="Courier New" panose="02070309020205020404" pitchFamily="49" charset="0"/>
              </a:rPr>
              <a:t>( </a:t>
            </a:r>
            <a:r>
              <a:rPr lang="en-US" sz="1200" dirty="0" err="1">
                <a:solidFill>
                  <a:srgbClr val="000080"/>
                </a:solidFill>
                <a:latin typeface="Courier New" panose="02070309020205020404" pitchFamily="49" charset="0"/>
                <a:cs typeface="Courier New" panose="02070309020205020404" pitchFamily="49" charset="0"/>
              </a:rPr>
              <a:t>str</a:t>
            </a:r>
            <a:r>
              <a:rPr lang="en-US" sz="1200" dirty="0">
                <a:solidFill>
                  <a:srgbClr val="000000"/>
                </a:solidFill>
                <a:latin typeface="Courier New" panose="02070309020205020404" pitchFamily="49" charset="0"/>
                <a:cs typeface="Courier New" panose="02070309020205020404" pitchFamily="49" charset="0"/>
              </a:rPr>
              <a:t>(number) + </a:t>
            </a:r>
            <a:r>
              <a:rPr lang="en-US" sz="1200" b="1" dirty="0">
                <a:solidFill>
                  <a:srgbClr val="008000"/>
                </a:solidFill>
                <a:latin typeface="Courier New" panose="02070309020205020404" pitchFamily="49" charset="0"/>
                <a:cs typeface="Courier New" panose="02070309020205020404" pitchFamily="49" charset="0"/>
              </a:rPr>
              <a:t>' is odd</a:t>
            </a:r>
            <a:r>
              <a:rPr lang="en-US" sz="1200" b="1" dirty="0" smtClean="0">
                <a:solidFill>
                  <a:srgbClr val="008000"/>
                </a:solidFill>
                <a:latin typeface="Courier New" panose="02070309020205020404" pitchFamily="49" charset="0"/>
                <a:cs typeface="Courier New" panose="02070309020205020404" pitchFamily="49" charset="0"/>
              </a:rPr>
              <a:t>.'</a:t>
            </a:r>
            <a:r>
              <a:rPr lang="en-US" sz="1200" dirty="0" smtClean="0">
                <a:solidFill>
                  <a:srgbClr val="000000"/>
                </a:solidFill>
                <a:latin typeface="Courier New" panose="02070309020205020404" pitchFamily="49" charset="0"/>
                <a:cs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
        <p:nvSpPr>
          <p:cNvPr id="4" name="Content Placeholder 1"/>
          <p:cNvSpPr>
            <a:spLocks noGrp="1"/>
          </p:cNvSpPr>
          <p:nvPr>
            <p:ph idx="1"/>
          </p:nvPr>
        </p:nvSpPr>
        <p:spPr>
          <a:xfrm>
            <a:off x="609601" y="4149080"/>
            <a:ext cx="11103023" cy="2016223"/>
          </a:xfrm>
        </p:spPr>
        <p:txBody>
          <a:bodyPr/>
          <a:lstStyle/>
          <a:p>
            <a:r>
              <a:rPr lang="en-GB" b="1" dirty="0" smtClean="0">
                <a:solidFill>
                  <a:srgbClr val="0000FF"/>
                </a:solidFill>
                <a:latin typeface="Courier New" panose="02070309020205020404" pitchFamily="49" charset="0"/>
                <a:cs typeface="Courier New" panose="02070309020205020404" pitchFamily="49" charset="0"/>
              </a:rPr>
              <a:t>if</a:t>
            </a:r>
            <a:r>
              <a:rPr lang="en-GB" dirty="0" smtClean="0">
                <a:solidFill>
                  <a:srgbClr val="0000FF"/>
                </a:solidFill>
                <a:latin typeface="Courier New" panose="02070309020205020404" pitchFamily="49" charset="0"/>
                <a:cs typeface="Courier New" panose="02070309020205020404" pitchFamily="49" charset="0"/>
              </a:rPr>
              <a:t> </a:t>
            </a:r>
            <a:r>
              <a:rPr lang="en-GB" dirty="0" smtClean="0">
                <a:solidFill>
                  <a:srgbClr val="000000"/>
                </a:solidFill>
                <a:cs typeface="Courier New" panose="02070309020205020404" pitchFamily="49" charset="0"/>
              </a:rPr>
              <a:t>statements require an expression</a:t>
            </a:r>
          </a:p>
          <a:p>
            <a:r>
              <a:rPr lang="en-GB" dirty="0" smtClean="0">
                <a:solidFill>
                  <a:srgbClr val="000000"/>
                </a:solidFill>
                <a:cs typeface="Courier New" panose="02070309020205020404" pitchFamily="49" charset="0"/>
              </a:rPr>
              <a:t>Expressions must return a Boolean value</a:t>
            </a:r>
          </a:p>
          <a:p>
            <a:r>
              <a:rPr lang="en-GB" dirty="0" smtClean="0">
                <a:solidFill>
                  <a:srgbClr val="000000"/>
                </a:solidFill>
                <a:cs typeface="Courier New" panose="02070309020205020404" pitchFamily="49" charset="0"/>
              </a:rPr>
              <a:t>We can provide several expressions with </a:t>
            </a:r>
            <a:r>
              <a:rPr lang="en-GB" b="1" dirty="0" err="1">
                <a:solidFill>
                  <a:srgbClr val="0000FF"/>
                </a:solidFill>
                <a:latin typeface="Courier New" panose="02070309020205020404" pitchFamily="49" charset="0"/>
                <a:cs typeface="Courier New" panose="02070309020205020404" pitchFamily="49" charset="0"/>
              </a:rPr>
              <a:t>elif</a:t>
            </a:r>
            <a:r>
              <a:rPr lang="en-GB" dirty="0" smtClean="0">
                <a:solidFill>
                  <a:srgbClr val="000000"/>
                </a:solidFill>
                <a:cs typeface="Courier New" panose="02070309020205020404" pitchFamily="49" charset="0"/>
              </a:rPr>
              <a:t> </a:t>
            </a:r>
            <a:endParaRPr lang="en-GB" dirty="0" smtClean="0">
              <a:solidFill>
                <a:srgbClr val="000000"/>
              </a:solidFill>
            </a:endParaRPr>
          </a:p>
          <a:p>
            <a:endParaRPr lang="en-US" dirty="0"/>
          </a:p>
        </p:txBody>
      </p:sp>
    </p:spTree>
    <p:extLst>
      <p:ext uri="{BB962C8B-B14F-4D97-AF65-F5344CB8AC3E}">
        <p14:creationId xmlns:p14="http://schemas.microsoft.com/office/powerpoint/2010/main" val="255425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 II:</a:t>
            </a:r>
            <a:r>
              <a:rPr lang="en-US" dirty="0" smtClean="0"/>
              <a:t> </a:t>
            </a:r>
            <a:r>
              <a:rPr lang="en-US" dirty="0" smtClean="0"/>
              <a:t>Lists and Tuples</a:t>
            </a:r>
            <a:endParaRPr lang="en-US" dirty="0"/>
          </a:p>
        </p:txBody>
      </p:sp>
    </p:spTree>
    <p:extLst>
      <p:ext uri="{BB962C8B-B14F-4D97-AF65-F5344CB8AC3E}">
        <p14:creationId xmlns:p14="http://schemas.microsoft.com/office/powerpoint/2010/main" val="299625819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226013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The main characteristics of a List are</a:t>
            </a:r>
          </a:p>
          <a:p>
            <a:pPr lvl="1"/>
            <a:r>
              <a:rPr lang="en-US" dirty="0" smtClean="0"/>
              <a:t>Constructed using comma separated values between square brackets – for example, [1, 2, 3]</a:t>
            </a:r>
          </a:p>
          <a:p>
            <a:pPr lvl="1"/>
            <a:r>
              <a:rPr lang="en-US" dirty="0" smtClean="0"/>
              <a:t>Each element in the list has an index</a:t>
            </a:r>
          </a:p>
          <a:p>
            <a:pPr lvl="1"/>
            <a:r>
              <a:rPr lang="en-US" dirty="0"/>
              <a:t>Indices </a:t>
            </a:r>
            <a:r>
              <a:rPr lang="en-US" dirty="0" smtClean="0"/>
              <a:t>start at zero – we say they’re ‘zero-based’</a:t>
            </a:r>
          </a:p>
          <a:p>
            <a:pPr lvl="1"/>
            <a:r>
              <a:rPr lang="en-US" dirty="0" smtClean="0"/>
              <a:t>Elements can be of mixed data types – numbers, strings, objects</a:t>
            </a:r>
          </a:p>
          <a:p>
            <a:pPr lvl="1"/>
            <a:r>
              <a:rPr lang="en-US" dirty="0" smtClean="0"/>
              <a:t>Like strings, in Python Lists have built-in methods </a:t>
            </a:r>
            <a:r>
              <a:rPr lang="en-US" dirty="0" smtClean="0"/>
              <a:t>for common operations</a:t>
            </a:r>
            <a:endParaRPr lang="en-US"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2810507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609600" y="1628800"/>
            <a:ext cx="5198368" cy="360098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a:t>
            </a:r>
            <a:r>
              <a:rPr lang="en-US" dirty="0" smtClean="0"/>
              <a:t>contain</a:t>
            </a:r>
            <a:endParaRPr lang="en-US" dirty="0" smtClean="0"/>
          </a:p>
          <a:p>
            <a:pPr lvl="1"/>
            <a:r>
              <a:rPr lang="en-US" sz="2000" dirty="0" smtClean="0"/>
              <a:t>Numbers</a:t>
            </a:r>
          </a:p>
          <a:p>
            <a:pPr lvl="1"/>
            <a:r>
              <a:rPr lang="en-US" sz="2000" dirty="0" smtClean="0"/>
              <a:t>Strings</a:t>
            </a:r>
          </a:p>
          <a:p>
            <a:pPr lvl="1"/>
            <a:r>
              <a:rPr lang="en-US" sz="2000" dirty="0" smtClean="0"/>
              <a:t>A mixture of the </a:t>
            </a:r>
            <a:r>
              <a:rPr lang="en-US" sz="2000" dirty="0" smtClean="0"/>
              <a:t>above</a:t>
            </a:r>
            <a:endParaRPr lang="en-US" sz="2400" dirty="0" smtClean="0"/>
          </a:p>
          <a:p>
            <a:r>
              <a:rPr lang="en-US" sz="2400" dirty="0" smtClean="0"/>
              <a:t>List </a:t>
            </a:r>
            <a:r>
              <a:rPr lang="en-US" sz="2400" dirty="0" smtClean="0"/>
              <a:t>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127517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609600" y="1628800"/>
            <a:ext cx="5126360" cy="397031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sz="2400"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480935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The main characteristics of a Tuple are</a:t>
            </a:r>
          </a:p>
          <a:p>
            <a:pPr lvl="1"/>
            <a:r>
              <a:rPr lang="en-US" dirty="0" smtClean="0"/>
              <a:t>Constructed using comma separated values between parentheses – for example, (1, 2, 3)</a:t>
            </a:r>
          </a:p>
          <a:p>
            <a:pPr lvl="1"/>
            <a:r>
              <a:rPr lang="en-US" dirty="0" smtClean="0"/>
              <a:t>Like </a:t>
            </a:r>
            <a:r>
              <a:rPr lang="en-US" dirty="0"/>
              <a:t>L</a:t>
            </a:r>
            <a:r>
              <a:rPr lang="en-US" dirty="0" smtClean="0"/>
              <a:t>ists, each element in the tuple has an index</a:t>
            </a:r>
          </a:p>
          <a:p>
            <a:pPr lvl="1"/>
            <a:r>
              <a:rPr lang="en-US" dirty="0" smtClean="0"/>
              <a:t>Similarly, indices are zero-based</a:t>
            </a:r>
          </a:p>
          <a:p>
            <a:pPr lvl="1"/>
            <a:r>
              <a:rPr lang="en-US" dirty="0" smtClean="0"/>
              <a:t>Like Lists again, elements can be of mixed data types – numbers, strings, objects</a:t>
            </a:r>
          </a:p>
          <a:p>
            <a:pPr lvl="1"/>
            <a:r>
              <a:rPr lang="en-US" dirty="0" smtClean="0"/>
              <a:t>Tuples have built-in </a:t>
            </a:r>
            <a:r>
              <a:rPr lang="en-US" dirty="0" smtClean="0"/>
              <a:t>methods like Lists</a:t>
            </a:r>
            <a:endParaRPr lang="en-US" sz="16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18202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609600" y="1655219"/>
            <a:ext cx="519836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sz="2400"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52141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34467432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‘Exercises/Lists and Tuples Exercise.py’</a:t>
            </a:r>
          </a:p>
          <a:p>
            <a:r>
              <a:rPr lang="en-US" dirty="0" smtClean="0"/>
              <a:t>Follow the instructions found in the comments</a:t>
            </a:r>
          </a:p>
          <a:p>
            <a:r>
              <a:rPr lang="en-US" dirty="0" smtClean="0"/>
              <a:t>Bonus points:</a:t>
            </a:r>
          </a:p>
          <a:p>
            <a:pPr lvl="1"/>
            <a:r>
              <a:rPr lang="en-US" dirty="0" smtClean="0"/>
              <a:t>Find an easier way to do it</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67070848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09600" y="1988840"/>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259498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4A174"/>
                </a:solidFill>
              </a:rPr>
              <a:t>Data </a:t>
            </a:r>
            <a:r>
              <a:rPr lang="en-US" dirty="0" smtClean="0">
                <a:solidFill>
                  <a:srgbClr val="C4A174"/>
                </a:solidFill>
              </a:rPr>
              <a:t>Types II:</a:t>
            </a:r>
            <a:r>
              <a:rPr lang="en-US" dirty="0" smtClean="0"/>
              <a:t> </a:t>
            </a:r>
            <a:r>
              <a:rPr lang="en-US" dirty="0" smtClean="0"/>
              <a:t>Dictionaries</a:t>
            </a:r>
            <a:endParaRPr lang="en-US" dirty="0"/>
          </a:p>
        </p:txBody>
      </p:sp>
    </p:spTree>
    <p:extLst>
      <p:ext uri="{BB962C8B-B14F-4D97-AF65-F5344CB8AC3E}">
        <p14:creationId xmlns:p14="http://schemas.microsoft.com/office/powerpoint/2010/main" val="260877467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t>
            </a:r>
            <a:r>
              <a:rPr lang="en-US" dirty="0" smtClean="0"/>
              <a:t>a ‘map’,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6308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a:t>
            </a:r>
            <a:r>
              <a:rPr lang="en-US" dirty="0" smtClean="0"/>
              <a:t>mutable</a:t>
            </a:r>
          </a:p>
          <a:p>
            <a:endParaRPr lang="en-US" dirty="0" smtClean="0"/>
          </a:p>
          <a:p>
            <a:r>
              <a:rPr lang="en-US" dirty="0" smtClean="0"/>
              <a:t>Dictionaries have built-in methods </a:t>
            </a:r>
            <a:r>
              <a:rPr lang="en-US" dirty="0" smtClean="0"/>
              <a:t>for common operations</a:t>
            </a:r>
          </a:p>
          <a:p>
            <a:endParaRPr lang="en-US" dirty="0" smtClean="0"/>
          </a:p>
          <a:p>
            <a:r>
              <a:rPr lang="en-US" dirty="0" smtClean="0"/>
              <a:t>Some </a:t>
            </a:r>
            <a:r>
              <a:rPr lang="en-US" dirty="0" smtClean="0"/>
              <a:t>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4050384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609600"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prstClr val="black"/>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8569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67136814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Exercises/Dictionaries Exercise.py</a:t>
            </a:r>
          </a:p>
          <a:p>
            <a:r>
              <a:rPr lang="en-US" dirty="0" smtClean="0"/>
              <a:t>Follow the instructions given in the comments</a:t>
            </a:r>
          </a:p>
          <a:p>
            <a:r>
              <a:rPr lang="en-US" dirty="0" smtClean="0"/>
              <a:t>Bonus points:</a:t>
            </a:r>
          </a:p>
          <a:p>
            <a:pPr lvl="1"/>
            <a:r>
              <a:rPr lang="en-US" dirty="0" smtClean="0"/>
              <a:t>Do it in 11 lines or less (including the existing comments)</a:t>
            </a:r>
            <a:endParaRPr lang="en-US" dirty="0"/>
          </a:p>
        </p:txBody>
      </p:sp>
      <p:sp>
        <p:nvSpPr>
          <p:cNvPr id="3" name="Title 2"/>
          <p:cNvSpPr>
            <a:spLocks noGrp="1"/>
          </p:cNvSpPr>
          <p:nvPr>
            <p:ph type="title"/>
          </p:nvPr>
        </p:nvSpPr>
        <p:spPr/>
        <p:txBody>
          <a:bodyPr/>
          <a:lstStyle/>
          <a:p>
            <a:r>
              <a:rPr lang="en-US" dirty="0" smtClean="0"/>
              <a:t>Exercise: Dictionaries</a:t>
            </a:r>
            <a:endParaRPr lang="en-US" dirty="0"/>
          </a:p>
        </p:txBody>
      </p:sp>
    </p:spTree>
    <p:extLst>
      <p:ext uri="{BB962C8B-B14F-4D97-AF65-F5344CB8AC3E}">
        <p14:creationId xmlns:p14="http://schemas.microsoft.com/office/powerpoint/2010/main" val="393877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09600" y="1556792"/>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69146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32149</TotalTime>
  <Words>30551</Words>
  <Application>Microsoft Office PowerPoint</Application>
  <PresentationFormat>Widescreen</PresentationFormat>
  <Paragraphs>3375</Paragraphs>
  <Slides>249</Slides>
  <Notes>216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249</vt:i4>
      </vt:variant>
    </vt:vector>
  </HeadingPairs>
  <TitlesOfParts>
    <vt:vector size="255"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Python’s Interactive Interpreter</vt:lpstr>
      <vt:lpstr>Interactive Interpreter</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Entering Data</vt:lpstr>
      <vt:lpstr>Entering Data: raw_input</vt:lpstr>
      <vt:lpstr>Exercise: Master of the Hello World</vt:lpstr>
      <vt:lpstr>Exercise: Master of the Hello World</vt:lpstr>
      <vt:lpstr>Solution: Master of the Hello World</vt:lpstr>
      <vt:lpstr>Python Comments</vt:lpstr>
      <vt:lpstr>Comments - Why</vt:lpstr>
      <vt:lpstr>Comments – Single Line</vt:lpstr>
      <vt:lpstr>Comments – Multiline</vt:lpstr>
      <vt:lpstr>Comments – Before</vt:lpstr>
      <vt:lpstr>PowerPoint Presentation</vt:lpstr>
      <vt:lpstr>Exercise: Champion of Comments</vt:lpstr>
      <vt:lpstr>Exercise: Champion of Comments</vt:lpstr>
      <vt:lpstr>Solution: Champion of Comments</vt:lpstr>
      <vt:lpstr>Variables and Data Types</vt:lpstr>
      <vt:lpstr>Variables</vt:lpstr>
      <vt:lpstr>Data Types</vt:lpstr>
      <vt:lpstr>Data Types</vt:lpstr>
      <vt:lpstr>Data Types: Numbers</vt:lpstr>
      <vt:lpstr>Numbers</vt:lpstr>
      <vt:lpstr>Numbers: Examples</vt:lpstr>
      <vt:lpstr>Numbers: Exercise</vt:lpstr>
      <vt:lpstr>Data Types: Strings</vt:lpstr>
      <vt:lpstr>Strings</vt:lpstr>
      <vt:lpstr>Strings</vt:lpstr>
      <vt:lpstr>Strings: Examples</vt:lpstr>
      <vt:lpstr>Strings: Exercise</vt:lpstr>
      <vt:lpstr>Data Types: Booleans</vt:lpstr>
      <vt:lpstr>Booleans</vt:lpstr>
      <vt:lpstr>Booleans</vt:lpstr>
      <vt:lpstr>Booleans</vt:lpstr>
      <vt:lpstr>Booleans: Examples</vt:lpstr>
      <vt:lpstr>Booleans: Exercise</vt:lpstr>
      <vt:lpstr>Operators</vt:lpstr>
      <vt:lpstr>Operators Explained</vt:lpstr>
      <vt:lpstr>Operators Explained (Contd.)</vt:lpstr>
      <vt:lpstr>Operators – Arithmetic</vt:lpstr>
      <vt:lpstr>Arithmetic Operators</vt:lpstr>
      <vt:lpstr>Arithmetic Operator: Example</vt:lpstr>
      <vt:lpstr>Exercise: Arithmetic Operations</vt:lpstr>
      <vt:lpstr>Exercise: Arithmetic Operators</vt:lpstr>
      <vt:lpstr>Exercise: Solution</vt:lpstr>
      <vt:lpstr>Operators – Relational</vt:lpstr>
      <vt:lpstr>Relational Operators</vt:lpstr>
      <vt:lpstr>Exercise: Relational Operators</vt:lpstr>
      <vt:lpstr>Exercise: Solution</vt:lpstr>
      <vt:lpstr>Introduction to Flow Control</vt:lpstr>
      <vt:lpstr>Flow Control</vt:lpstr>
      <vt:lpstr>Flow Control</vt:lpstr>
      <vt:lpstr>Flow Control</vt:lpstr>
      <vt:lpstr>Flow Control: The if Statement</vt:lpstr>
      <vt:lpstr>Introducing the if Statement</vt:lpstr>
      <vt:lpstr>Flow Control: Password Example</vt:lpstr>
      <vt:lpstr>Exercise: if statement</vt:lpstr>
      <vt:lpstr>Exercise : if statement</vt:lpstr>
      <vt:lpstr>Exercise: Solution</vt:lpstr>
      <vt:lpstr>Data Types II: Lists and Tuples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Data Types II: Dictionaries</vt:lpstr>
      <vt:lpstr>Dictionaries</vt:lpstr>
      <vt:lpstr>Dictionaries</vt:lpstr>
      <vt:lpstr>Dictionaries: Examples</vt:lpstr>
      <vt:lpstr>Exercise: Dictionaries</vt:lpstr>
      <vt:lpstr>Exercise: Dictionaries</vt:lpstr>
      <vt:lpstr>Exercise: Dictionaries</vt:lpstr>
      <vt:lpstr>Flow Control: The for Statement</vt:lpstr>
      <vt:lpstr>Introducing the for Statement</vt:lpstr>
      <vt:lpstr>Flow Control: Password Example 2</vt:lpstr>
      <vt:lpstr>Introducing the range() function</vt:lpstr>
      <vt:lpstr>Exercise: for loops – FizzBuzz function</vt:lpstr>
      <vt:lpstr>Exercise: FizzBuzz</vt:lpstr>
      <vt:lpstr>Exercise : Solution</vt:lpstr>
      <vt:lpstr>Flow Control Summary</vt:lpstr>
      <vt:lpstr>Introduction to File Handling</vt:lpstr>
      <vt:lpstr>File types</vt:lpstr>
      <vt:lpstr>File IO</vt:lpstr>
      <vt:lpstr>File IO</vt:lpstr>
      <vt:lpstr>File IO: File Operations</vt:lpstr>
      <vt:lpstr>File IO: File Operations</vt:lpstr>
      <vt:lpstr>File IO: File Operations</vt:lpstr>
      <vt:lpstr>File IO</vt:lpstr>
      <vt:lpstr>File IO: File Operations Examples</vt:lpstr>
      <vt:lpstr>Exercise: File Operations</vt:lpstr>
      <vt:lpstr>Exercise: File Operations</vt:lpstr>
      <vt:lpstr>Exercise: File Operations</vt:lpstr>
      <vt:lpstr>Operators: Part Deux</vt:lpstr>
      <vt:lpstr>Operators Part 2</vt:lpstr>
      <vt:lpstr>Membership: Examples</vt:lpstr>
      <vt:lpstr>Identity: Examples</vt:lpstr>
      <vt:lpstr>Exercise: Membership operators</vt:lpstr>
      <vt:lpstr>Exercise: Membership operators</vt:lpstr>
      <vt:lpstr>Exercise: Solution</vt:lpstr>
      <vt:lpstr>Introduction to Functions</vt:lpstr>
      <vt:lpstr>Functions</vt:lpstr>
      <vt:lpstr>Functions</vt:lpstr>
      <vt:lpstr>Functions</vt:lpstr>
      <vt:lpstr>Functions: Example</vt:lpstr>
      <vt:lpstr>Exercise: Functions</vt:lpstr>
      <vt:lpstr>Exercise: Functions</vt:lpstr>
      <vt:lpstr>Exercise: Solution</vt:lpstr>
      <vt:lpstr>Introduction to Scope</vt:lpstr>
      <vt:lpstr>Scope</vt:lpstr>
      <vt:lpstr>Scope</vt:lpstr>
      <vt:lpstr>Scope: Example</vt:lpstr>
      <vt:lpstr>Scope: Example</vt:lpstr>
      <vt:lpstr>Scope</vt:lpstr>
      <vt:lpstr>Scope</vt:lpstr>
      <vt:lpstr>Exercise: Scope</vt:lpstr>
      <vt:lpstr>Exercise: Solution</vt:lpstr>
      <vt:lpstr>Introduction to Libraries</vt:lpstr>
      <vt:lpstr>Libraries, a.k.a Modules</vt:lpstr>
      <vt:lpstr>Libraries, a.k.a Modules</vt:lpstr>
      <vt:lpstr>Libraries, a.k.a Modules</vt:lpstr>
      <vt:lpstr>Libraries, a.k.a Modules</vt:lpstr>
      <vt:lpstr>Libraries: Examples</vt:lpstr>
      <vt:lpstr>Exercise: Libraries</vt:lpstr>
      <vt:lpstr>Exercise: Libraries</vt:lpstr>
      <vt:lpstr>Exercise: Solution</vt:lpstr>
      <vt:lpstr>Introduction to Debugging</vt:lpstr>
      <vt:lpstr>Debugging</vt:lpstr>
      <vt:lpstr>Debugging</vt:lpstr>
      <vt:lpstr>Debugging</vt:lpstr>
      <vt:lpstr>Debugging: Examples</vt:lpstr>
      <vt:lpstr>Exercise: Debugging</vt:lpstr>
      <vt:lpstr>Exercise: Debugging</vt:lpstr>
      <vt:lpstr>Exercise: Debugging Solution</vt:lpstr>
      <vt:lpstr>Introduction to Error Handling</vt:lpstr>
      <vt:lpstr>Error Handling</vt:lpstr>
      <vt:lpstr>Error Handling: Example</vt:lpstr>
      <vt:lpstr>Exercise: Error Handling</vt:lpstr>
      <vt:lpstr>Exercise: Debugging</vt:lpstr>
      <vt:lpstr>Exercise: Error Handling</vt:lpstr>
      <vt:lpstr>Introduction to Threading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Introduction to Cryptography</vt:lpstr>
      <vt:lpstr>Cryptography</vt:lpstr>
      <vt:lpstr>Cryptography</vt:lpstr>
      <vt:lpstr>Cryptography: Example</vt:lpstr>
      <vt:lpstr>Cryptography: Exercise</vt:lpstr>
      <vt:lpstr>Cryptography: Exercise</vt:lpstr>
      <vt:lpstr>Introduction to Databases</vt:lpstr>
      <vt:lpstr>Databases</vt:lpstr>
      <vt:lpstr>Databases</vt:lpstr>
      <vt:lpstr>Databases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Introduction to the Stack and the Heap</vt:lpstr>
      <vt:lpstr>Stack and Heap</vt:lpstr>
      <vt:lpstr>Stack and Heap</vt:lpstr>
      <vt:lpstr>Stack and Heap</vt:lpstr>
      <vt:lpstr>Software Engineering: Developing in a Team</vt:lpstr>
      <vt:lpstr>Introduction to 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Software Development Lifecycles</vt:lpstr>
      <vt:lpstr>Introduction to Developing Collaboratively </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Developing Collaboratively</vt:lpstr>
      <vt:lpstr>Summary: Developing Collaboratively</vt:lpstr>
      <vt:lpstr>Introduction to Good Coding Practices</vt:lpstr>
      <vt:lpstr>Good Coding Practices</vt:lpstr>
      <vt:lpstr>Good Coding Practices</vt:lpstr>
      <vt:lpstr>Good Coding Practices</vt:lpstr>
      <vt:lpstr>Introduction to Secure Code Development</vt:lpstr>
      <vt:lpstr>Secure Code Development</vt:lpstr>
      <vt:lpstr>Secure Code Development</vt:lpstr>
      <vt:lpstr>Secure Code Development</vt:lpstr>
      <vt:lpstr>Secure Code Development</vt:lpstr>
      <vt:lpstr>Introduction to Compiled vs Interpreted Languages</vt:lpstr>
      <vt:lpstr>Compiled vs Interpreted</vt:lpstr>
      <vt:lpstr>Compiled vs Interpreted</vt:lpstr>
      <vt:lpstr>Compiled vs Interpreted</vt:lpstr>
      <vt:lpstr>Introduction to Lucene</vt:lpstr>
      <vt:lpstr>Introduction to Lucene</vt:lpstr>
      <vt:lpstr>Introduction to Lucene</vt:lpstr>
      <vt:lpstr>Introduction to Lucene</vt:lpstr>
      <vt:lpstr>Introduction to Lucene</vt:lpstr>
      <vt:lpstr>Introduction to Lucene</vt:lpstr>
      <vt:lpstr>Example: pysolr</vt:lpstr>
      <vt:lpstr>Appendix: String Methods</vt:lpstr>
      <vt:lpstr>Strings: Python Methods</vt:lpstr>
      <vt:lpstr>Strings: Python Methods</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1372</cp:revision>
  <cp:lastPrinted>2016-03-03T09:07:21Z</cp:lastPrinted>
  <dcterms:created xsi:type="dcterms:W3CDTF">2014-07-02T14:58:32Z</dcterms:created>
  <dcterms:modified xsi:type="dcterms:W3CDTF">2016-03-03T14:05:13Z</dcterms:modified>
</cp:coreProperties>
</file>