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3"/>
  </p:notesMasterIdLst>
  <p:sldIdLst>
    <p:sldId id="351" r:id="rId2"/>
    <p:sldId id="352" r:id="rId3"/>
    <p:sldId id="353"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5" r:id="rId56"/>
    <p:sldId id="406" r:id="rId57"/>
    <p:sldId id="407" r:id="rId58"/>
    <p:sldId id="408" r:id="rId59"/>
    <p:sldId id="302" r:id="rId60"/>
    <p:sldId id="301" r:id="rId61"/>
    <p:sldId id="422" r:id="rId62"/>
    <p:sldId id="318" r:id="rId63"/>
    <p:sldId id="304" r:id="rId64"/>
    <p:sldId id="319" r:id="rId65"/>
    <p:sldId id="305" r:id="rId66"/>
    <p:sldId id="423" r:id="rId67"/>
    <p:sldId id="306" r:id="rId68"/>
    <p:sldId id="320" r:id="rId69"/>
    <p:sldId id="307" r:id="rId70"/>
    <p:sldId id="308" r:id="rId71"/>
    <p:sldId id="310" r:id="rId72"/>
    <p:sldId id="309" r:id="rId73"/>
    <p:sldId id="311" r:id="rId74"/>
    <p:sldId id="312" r:id="rId75"/>
    <p:sldId id="321" r:id="rId76"/>
    <p:sldId id="313" r:id="rId77"/>
    <p:sldId id="314" r:id="rId78"/>
    <p:sldId id="315" r:id="rId79"/>
    <p:sldId id="316" r:id="rId80"/>
    <p:sldId id="324" r:id="rId81"/>
    <p:sldId id="317" r:id="rId82"/>
    <p:sldId id="322" r:id="rId83"/>
    <p:sldId id="323" r:id="rId84"/>
    <p:sldId id="325" r:id="rId85"/>
    <p:sldId id="326" r:id="rId86"/>
    <p:sldId id="331" r:id="rId87"/>
    <p:sldId id="332" r:id="rId88"/>
    <p:sldId id="334" r:id="rId89"/>
    <p:sldId id="327" r:id="rId90"/>
    <p:sldId id="329" r:id="rId91"/>
    <p:sldId id="330" r:id="rId92"/>
    <p:sldId id="328" r:id="rId93"/>
    <p:sldId id="420" r:id="rId94"/>
    <p:sldId id="333" r:id="rId95"/>
    <p:sldId id="335" r:id="rId96"/>
    <p:sldId id="339" r:id="rId97"/>
    <p:sldId id="337" r:id="rId98"/>
    <p:sldId id="336" r:id="rId99"/>
    <p:sldId id="338" r:id="rId100"/>
    <p:sldId id="341" r:id="rId101"/>
    <p:sldId id="342" r:id="rId102"/>
    <p:sldId id="344" r:id="rId103"/>
    <p:sldId id="347" r:id="rId104"/>
    <p:sldId id="345" r:id="rId105"/>
    <p:sldId id="346" r:id="rId106"/>
    <p:sldId id="343" r:id="rId107"/>
    <p:sldId id="350" r:id="rId108"/>
    <p:sldId id="348" r:id="rId109"/>
    <p:sldId id="349" r:id="rId110"/>
    <p:sldId id="421" r:id="rId111"/>
    <p:sldId id="409" r:id="rId112"/>
    <p:sldId id="412" r:id="rId113"/>
    <p:sldId id="410" r:id="rId114"/>
    <p:sldId id="413" r:id="rId115"/>
    <p:sldId id="414" r:id="rId116"/>
    <p:sldId id="415" r:id="rId117"/>
    <p:sldId id="417" r:id="rId118"/>
    <p:sldId id="416" r:id="rId119"/>
    <p:sldId id="419" r:id="rId120"/>
    <p:sldId id="411" r:id="rId121"/>
    <p:sldId id="418"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to Module" id="{0BE81D76-F7E5-4C8D-9A28-7E52E94A73B4}">
          <p14:sldIdLst>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Lst>
        </p14:section>
        <p14:section name="Data Types" id="{7A464A34-C952-4C33-853C-9D731FCAD405}">
          <p14:sldIdLst>
            <p14:sldId id="302"/>
            <p14:sldId id="301"/>
            <p14:sldId id="422"/>
            <p14:sldId id="318"/>
            <p14:sldId id="304"/>
            <p14:sldId id="319"/>
            <p14:sldId id="305"/>
            <p14:sldId id="423"/>
            <p14:sldId id="306"/>
            <p14:sldId id="320"/>
            <p14:sldId id="307"/>
            <p14:sldId id="308"/>
            <p14:sldId id="310"/>
            <p14:sldId id="309"/>
            <p14:sldId id="311"/>
            <p14:sldId id="312"/>
            <p14:sldId id="321"/>
            <p14:sldId id="313"/>
            <p14:sldId id="314"/>
            <p14:sldId id="315"/>
            <p14:sldId id="316"/>
            <p14:sldId id="324"/>
            <p14:sldId id="317"/>
            <p14:sldId id="322"/>
            <p14:sldId id="323"/>
            <p14:sldId id="325"/>
            <p14:sldId id="326"/>
            <p14:sldId id="331"/>
            <p14:sldId id="332"/>
            <p14:sldId id="334"/>
            <p14:sldId id="327"/>
            <p14:sldId id="329"/>
            <p14:sldId id="330"/>
            <p14:sldId id="328"/>
            <p14:sldId id="420"/>
            <p14:sldId id="333"/>
            <p14:sldId id="335"/>
            <p14:sldId id="339"/>
            <p14:sldId id="337"/>
            <p14:sldId id="336"/>
            <p14:sldId id="338"/>
            <p14:sldId id="341"/>
            <p14:sldId id="342"/>
            <p14:sldId id="344"/>
            <p14:sldId id="347"/>
            <p14:sldId id="345"/>
            <p14:sldId id="346"/>
            <p14:sldId id="343"/>
            <p14:sldId id="350"/>
            <p14:sldId id="348"/>
            <p14:sldId id="349"/>
            <p14:sldId id="421"/>
            <p14:sldId id="409"/>
            <p14:sldId id="412"/>
            <p14:sldId id="410"/>
            <p14:sldId id="413"/>
            <p14:sldId id="414"/>
            <p14:sldId id="415"/>
            <p14:sldId id="417"/>
            <p14:sldId id="416"/>
            <p14:sldId id="419"/>
            <p14:sldId id="411"/>
            <p14:sldId id="4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4A174"/>
    <a:srgbClr val="B6A174"/>
    <a:srgbClr val="00FF00"/>
    <a:srgbClr val="008000"/>
    <a:srgbClr val="313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5" autoAdjust="0"/>
    <p:restoredTop sz="88838" autoAdjust="0"/>
  </p:normalViewPr>
  <p:slideViewPr>
    <p:cSldViewPr>
      <p:cViewPr varScale="1">
        <p:scale>
          <a:sx n="103" d="100"/>
          <a:sy n="103" d="100"/>
        </p:scale>
        <p:origin x="6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8CB7B-247C-4200-B18C-8D634F9D9735}" type="doc">
      <dgm:prSet loTypeId="urn:microsoft.com/office/officeart/2005/8/layout/process2" loCatId="process" qsTypeId="urn:microsoft.com/office/officeart/2005/8/quickstyle/simple1" qsCatId="simple" csTypeId="urn:microsoft.com/office/officeart/2005/8/colors/accent1_2" csCatId="accent1" phldr="1"/>
      <dgm:spPr/>
    </dgm:pt>
    <dgm:pt modelId="{F5FCA459-41E4-41FD-9B95-FC9435F4E8FC}">
      <dgm:prSet phldrT="[Text]"/>
      <dgm:spPr/>
      <dgm:t>
        <a:bodyPr/>
        <a:lstStyle/>
        <a:p>
          <a:r>
            <a:rPr lang="en-GB" dirty="0" smtClean="0"/>
            <a:t>Do Something</a:t>
          </a:r>
          <a:endParaRPr lang="en-US" dirty="0"/>
        </a:p>
      </dgm:t>
    </dgm:pt>
    <dgm:pt modelId="{744963B0-196A-46E5-8C2A-9A488C0A3D31}" type="parTrans" cxnId="{3575E80E-772A-4E1D-8DFE-3F6E5B97E534}">
      <dgm:prSet/>
      <dgm:spPr/>
      <dgm:t>
        <a:bodyPr/>
        <a:lstStyle/>
        <a:p>
          <a:endParaRPr lang="en-US"/>
        </a:p>
      </dgm:t>
    </dgm:pt>
    <dgm:pt modelId="{1F9B8025-7285-46BF-B3DA-7A6D9F5D69D5}" type="sibTrans" cxnId="{3575E80E-772A-4E1D-8DFE-3F6E5B97E534}">
      <dgm:prSet/>
      <dgm:spPr/>
      <dgm:t>
        <a:bodyPr/>
        <a:lstStyle/>
        <a:p>
          <a:endParaRPr lang="en-US"/>
        </a:p>
      </dgm:t>
    </dgm:pt>
    <dgm:pt modelId="{3E518059-FE73-4200-AC2D-BD4E9EB2C847}">
      <dgm:prSet phldrT="[Text]"/>
      <dgm:spPr/>
      <dgm:t>
        <a:bodyPr/>
        <a:lstStyle/>
        <a:p>
          <a:r>
            <a:rPr lang="en-GB" dirty="0" smtClean="0"/>
            <a:t>Do Something</a:t>
          </a:r>
          <a:endParaRPr lang="en-US" dirty="0"/>
        </a:p>
      </dgm:t>
    </dgm:pt>
    <dgm:pt modelId="{C219A68F-EAEF-4414-AAA2-7DA362873B38}" type="parTrans" cxnId="{D381E517-E1A5-4462-AD2F-21DB8C6E325C}">
      <dgm:prSet/>
      <dgm:spPr/>
      <dgm:t>
        <a:bodyPr/>
        <a:lstStyle/>
        <a:p>
          <a:endParaRPr lang="en-US"/>
        </a:p>
      </dgm:t>
    </dgm:pt>
    <dgm:pt modelId="{F826FE68-88FE-4A31-A16F-53B01398E8FA}" type="sibTrans" cxnId="{D381E517-E1A5-4462-AD2F-21DB8C6E325C}">
      <dgm:prSet/>
      <dgm:spPr/>
      <dgm:t>
        <a:bodyPr/>
        <a:lstStyle/>
        <a:p>
          <a:endParaRPr lang="en-US"/>
        </a:p>
      </dgm:t>
    </dgm:pt>
    <dgm:pt modelId="{F121ED9E-1A1F-4D0F-943C-6D5EC75E9B19}">
      <dgm:prSet phldrT="[Text]"/>
      <dgm:spPr/>
      <dgm:t>
        <a:bodyPr/>
        <a:lstStyle/>
        <a:p>
          <a:r>
            <a:rPr lang="en-GB" dirty="0" smtClean="0"/>
            <a:t>Do Something</a:t>
          </a:r>
          <a:endParaRPr lang="en-US" dirty="0"/>
        </a:p>
      </dgm:t>
    </dgm:pt>
    <dgm:pt modelId="{4ABA18B8-597C-4D41-9600-778DFD3DE14B}" type="parTrans" cxnId="{3C15E42B-EB69-4681-AE10-389C6118B652}">
      <dgm:prSet/>
      <dgm:spPr/>
      <dgm:t>
        <a:bodyPr/>
        <a:lstStyle/>
        <a:p>
          <a:endParaRPr lang="en-US"/>
        </a:p>
      </dgm:t>
    </dgm:pt>
    <dgm:pt modelId="{B162B4E1-3053-4D69-ACD6-F8F650477060}" type="sibTrans" cxnId="{3C15E42B-EB69-4681-AE10-389C6118B652}">
      <dgm:prSet/>
      <dgm:spPr/>
      <dgm:t>
        <a:bodyPr/>
        <a:lstStyle/>
        <a:p>
          <a:endParaRPr lang="en-US"/>
        </a:p>
      </dgm:t>
    </dgm:pt>
    <dgm:pt modelId="{9A966981-B7F2-4B9D-8A88-64E67132E007}">
      <dgm:prSet phldrT="[Text]"/>
      <dgm:spPr/>
      <dgm:t>
        <a:bodyPr/>
        <a:lstStyle/>
        <a:p>
          <a:r>
            <a:rPr lang="en-GB" dirty="0" smtClean="0"/>
            <a:t>Do Something</a:t>
          </a:r>
          <a:endParaRPr lang="en-US" dirty="0"/>
        </a:p>
      </dgm:t>
    </dgm:pt>
    <dgm:pt modelId="{9385722E-AB5C-4C8D-9DAF-67487DFE1159}" type="parTrans" cxnId="{0193D0C7-FF75-4DB0-B085-07327735F797}">
      <dgm:prSet/>
      <dgm:spPr/>
      <dgm:t>
        <a:bodyPr/>
        <a:lstStyle/>
        <a:p>
          <a:endParaRPr lang="en-US"/>
        </a:p>
      </dgm:t>
    </dgm:pt>
    <dgm:pt modelId="{986D7809-AE77-4191-96BF-5F7C3D500DCF}" type="sibTrans" cxnId="{0193D0C7-FF75-4DB0-B085-07327735F797}">
      <dgm:prSet/>
      <dgm:spPr/>
      <dgm:t>
        <a:bodyPr/>
        <a:lstStyle/>
        <a:p>
          <a:endParaRPr lang="en-US"/>
        </a:p>
      </dgm:t>
    </dgm:pt>
    <dgm:pt modelId="{66C2ACF5-098D-4D0A-A849-813A142D451E}">
      <dgm:prSet phldrT="[Text]"/>
      <dgm:spPr/>
      <dgm:t>
        <a:bodyPr/>
        <a:lstStyle/>
        <a:p>
          <a:r>
            <a:rPr lang="en-GB" dirty="0" smtClean="0"/>
            <a:t>Finish</a:t>
          </a:r>
          <a:endParaRPr lang="en-US" dirty="0"/>
        </a:p>
      </dgm:t>
    </dgm:pt>
    <dgm:pt modelId="{9B4AC320-DE23-467A-B8DE-2CECF31F240D}" type="parTrans" cxnId="{232571FB-A2AC-4DBD-A79F-A3B290702B4A}">
      <dgm:prSet/>
      <dgm:spPr/>
      <dgm:t>
        <a:bodyPr/>
        <a:lstStyle/>
        <a:p>
          <a:endParaRPr lang="en-US"/>
        </a:p>
      </dgm:t>
    </dgm:pt>
    <dgm:pt modelId="{D8BBCC2F-DA8E-4C7D-81D2-E204E184B92E}" type="sibTrans" cxnId="{232571FB-A2AC-4DBD-A79F-A3B290702B4A}">
      <dgm:prSet/>
      <dgm:spPr/>
      <dgm:t>
        <a:bodyPr/>
        <a:lstStyle/>
        <a:p>
          <a:endParaRPr lang="en-US"/>
        </a:p>
      </dgm:t>
    </dgm:pt>
    <dgm:pt modelId="{688FD120-B18D-42D5-8D84-F33AD8D87EFA}">
      <dgm:prSet phldrT="[Text]"/>
      <dgm:spPr/>
      <dgm:t>
        <a:bodyPr/>
        <a:lstStyle/>
        <a:p>
          <a:r>
            <a:rPr lang="en-GB" dirty="0" smtClean="0"/>
            <a:t>Start</a:t>
          </a:r>
          <a:endParaRPr lang="en-US" dirty="0"/>
        </a:p>
      </dgm:t>
    </dgm:pt>
    <dgm:pt modelId="{03296E15-FF23-4385-A8CC-244B7AF154B6}" type="parTrans" cxnId="{F9B35C6B-5BCD-401F-8A30-D9FE8849B4F8}">
      <dgm:prSet/>
      <dgm:spPr/>
      <dgm:t>
        <a:bodyPr/>
        <a:lstStyle/>
        <a:p>
          <a:endParaRPr lang="en-US"/>
        </a:p>
      </dgm:t>
    </dgm:pt>
    <dgm:pt modelId="{0EA64D6E-0E7C-4CE2-99F5-AD8069551B7E}" type="sibTrans" cxnId="{F9B35C6B-5BCD-401F-8A30-D9FE8849B4F8}">
      <dgm:prSet/>
      <dgm:spPr/>
      <dgm:t>
        <a:bodyPr/>
        <a:lstStyle/>
        <a:p>
          <a:endParaRPr lang="en-US"/>
        </a:p>
      </dgm:t>
    </dgm:pt>
    <dgm:pt modelId="{32A5E9B2-B695-47FE-A246-C93096F2B27B}" type="pres">
      <dgm:prSet presAssocID="{7AD8CB7B-247C-4200-B18C-8D634F9D9735}" presName="linearFlow" presStyleCnt="0">
        <dgm:presLayoutVars>
          <dgm:resizeHandles val="exact"/>
        </dgm:presLayoutVars>
      </dgm:prSet>
      <dgm:spPr/>
    </dgm:pt>
    <dgm:pt modelId="{517E2B6A-6088-4E38-8C14-9D4C8D8E0C45}" type="pres">
      <dgm:prSet presAssocID="{688FD120-B18D-42D5-8D84-F33AD8D87EFA}" presName="node" presStyleLbl="node1" presStyleIdx="0" presStyleCnt="6">
        <dgm:presLayoutVars>
          <dgm:bulletEnabled val="1"/>
        </dgm:presLayoutVars>
      </dgm:prSet>
      <dgm:spPr/>
      <dgm:t>
        <a:bodyPr/>
        <a:lstStyle/>
        <a:p>
          <a:endParaRPr lang="en-US"/>
        </a:p>
      </dgm:t>
    </dgm:pt>
    <dgm:pt modelId="{EBD957B8-5044-4437-8E69-192C1B73A0D1}" type="pres">
      <dgm:prSet presAssocID="{0EA64D6E-0E7C-4CE2-99F5-AD8069551B7E}" presName="sibTrans" presStyleLbl="sibTrans2D1" presStyleIdx="0" presStyleCnt="5"/>
      <dgm:spPr/>
      <dgm:t>
        <a:bodyPr/>
        <a:lstStyle/>
        <a:p>
          <a:endParaRPr lang="en-US"/>
        </a:p>
      </dgm:t>
    </dgm:pt>
    <dgm:pt modelId="{19323214-B009-412D-A6B4-F9E2D80228D7}" type="pres">
      <dgm:prSet presAssocID="{0EA64D6E-0E7C-4CE2-99F5-AD8069551B7E}" presName="connectorText" presStyleLbl="sibTrans2D1" presStyleIdx="0" presStyleCnt="5"/>
      <dgm:spPr/>
      <dgm:t>
        <a:bodyPr/>
        <a:lstStyle/>
        <a:p>
          <a:endParaRPr lang="en-US"/>
        </a:p>
      </dgm:t>
    </dgm:pt>
    <dgm:pt modelId="{394229BB-DC0E-43C1-AE25-86A595FF7AEE}" type="pres">
      <dgm:prSet presAssocID="{F5FCA459-41E4-41FD-9B95-FC9435F4E8FC}" presName="node" presStyleLbl="node1" presStyleIdx="1" presStyleCnt="6">
        <dgm:presLayoutVars>
          <dgm:bulletEnabled val="1"/>
        </dgm:presLayoutVars>
      </dgm:prSet>
      <dgm:spPr/>
      <dgm:t>
        <a:bodyPr/>
        <a:lstStyle/>
        <a:p>
          <a:endParaRPr lang="en-US"/>
        </a:p>
      </dgm:t>
    </dgm:pt>
    <dgm:pt modelId="{E9CCAF9B-4428-49D5-A531-3E4ED9DD8D36}" type="pres">
      <dgm:prSet presAssocID="{1F9B8025-7285-46BF-B3DA-7A6D9F5D69D5}" presName="sibTrans" presStyleLbl="sibTrans2D1" presStyleIdx="1" presStyleCnt="5"/>
      <dgm:spPr/>
      <dgm:t>
        <a:bodyPr/>
        <a:lstStyle/>
        <a:p>
          <a:endParaRPr lang="en-US"/>
        </a:p>
      </dgm:t>
    </dgm:pt>
    <dgm:pt modelId="{947C49DA-FE80-4263-859A-2BD214FF0140}" type="pres">
      <dgm:prSet presAssocID="{1F9B8025-7285-46BF-B3DA-7A6D9F5D69D5}" presName="connectorText" presStyleLbl="sibTrans2D1" presStyleIdx="1" presStyleCnt="5"/>
      <dgm:spPr/>
      <dgm:t>
        <a:bodyPr/>
        <a:lstStyle/>
        <a:p>
          <a:endParaRPr lang="en-US"/>
        </a:p>
      </dgm:t>
    </dgm:pt>
    <dgm:pt modelId="{A74C78E4-8832-4C13-934B-AA751647A1C6}" type="pres">
      <dgm:prSet presAssocID="{3E518059-FE73-4200-AC2D-BD4E9EB2C847}" presName="node" presStyleLbl="node1" presStyleIdx="2" presStyleCnt="6">
        <dgm:presLayoutVars>
          <dgm:bulletEnabled val="1"/>
        </dgm:presLayoutVars>
      </dgm:prSet>
      <dgm:spPr/>
      <dgm:t>
        <a:bodyPr/>
        <a:lstStyle/>
        <a:p>
          <a:endParaRPr lang="en-US"/>
        </a:p>
      </dgm:t>
    </dgm:pt>
    <dgm:pt modelId="{5D7DAF9D-6DD3-4180-A544-BA7A5F0447DD}" type="pres">
      <dgm:prSet presAssocID="{F826FE68-88FE-4A31-A16F-53B01398E8FA}" presName="sibTrans" presStyleLbl="sibTrans2D1" presStyleIdx="2" presStyleCnt="5"/>
      <dgm:spPr/>
      <dgm:t>
        <a:bodyPr/>
        <a:lstStyle/>
        <a:p>
          <a:endParaRPr lang="en-US"/>
        </a:p>
      </dgm:t>
    </dgm:pt>
    <dgm:pt modelId="{89B30D8F-240F-432E-8C84-3FB9330E886A}" type="pres">
      <dgm:prSet presAssocID="{F826FE68-88FE-4A31-A16F-53B01398E8FA}" presName="connectorText" presStyleLbl="sibTrans2D1" presStyleIdx="2" presStyleCnt="5"/>
      <dgm:spPr/>
      <dgm:t>
        <a:bodyPr/>
        <a:lstStyle/>
        <a:p>
          <a:endParaRPr lang="en-US"/>
        </a:p>
      </dgm:t>
    </dgm:pt>
    <dgm:pt modelId="{ADB7B8A9-F6E1-4FED-A7A6-24EC1EFB1EAB}" type="pres">
      <dgm:prSet presAssocID="{F121ED9E-1A1F-4D0F-943C-6D5EC75E9B19}" presName="node" presStyleLbl="node1" presStyleIdx="3" presStyleCnt="6">
        <dgm:presLayoutVars>
          <dgm:bulletEnabled val="1"/>
        </dgm:presLayoutVars>
      </dgm:prSet>
      <dgm:spPr/>
      <dgm:t>
        <a:bodyPr/>
        <a:lstStyle/>
        <a:p>
          <a:endParaRPr lang="en-US"/>
        </a:p>
      </dgm:t>
    </dgm:pt>
    <dgm:pt modelId="{7E8A4308-E336-4422-BC13-C1C779D43AAF}" type="pres">
      <dgm:prSet presAssocID="{B162B4E1-3053-4D69-ACD6-F8F650477060}" presName="sibTrans" presStyleLbl="sibTrans2D1" presStyleIdx="3" presStyleCnt="5"/>
      <dgm:spPr/>
      <dgm:t>
        <a:bodyPr/>
        <a:lstStyle/>
        <a:p>
          <a:endParaRPr lang="en-US"/>
        </a:p>
      </dgm:t>
    </dgm:pt>
    <dgm:pt modelId="{6893E4EF-49EC-4E7F-A262-15C6CDD813C8}" type="pres">
      <dgm:prSet presAssocID="{B162B4E1-3053-4D69-ACD6-F8F650477060}" presName="connectorText" presStyleLbl="sibTrans2D1" presStyleIdx="3" presStyleCnt="5"/>
      <dgm:spPr/>
      <dgm:t>
        <a:bodyPr/>
        <a:lstStyle/>
        <a:p>
          <a:endParaRPr lang="en-US"/>
        </a:p>
      </dgm:t>
    </dgm:pt>
    <dgm:pt modelId="{DD84BFB4-0252-4197-A95E-14458D33A13B}" type="pres">
      <dgm:prSet presAssocID="{9A966981-B7F2-4B9D-8A88-64E67132E007}" presName="node" presStyleLbl="node1" presStyleIdx="4" presStyleCnt="6">
        <dgm:presLayoutVars>
          <dgm:bulletEnabled val="1"/>
        </dgm:presLayoutVars>
      </dgm:prSet>
      <dgm:spPr/>
      <dgm:t>
        <a:bodyPr/>
        <a:lstStyle/>
        <a:p>
          <a:endParaRPr lang="en-US"/>
        </a:p>
      </dgm:t>
    </dgm:pt>
    <dgm:pt modelId="{CBA859AF-B4D2-4B6C-9BE6-10B45B364C82}" type="pres">
      <dgm:prSet presAssocID="{986D7809-AE77-4191-96BF-5F7C3D500DCF}" presName="sibTrans" presStyleLbl="sibTrans2D1" presStyleIdx="4" presStyleCnt="5"/>
      <dgm:spPr/>
      <dgm:t>
        <a:bodyPr/>
        <a:lstStyle/>
        <a:p>
          <a:endParaRPr lang="en-US"/>
        </a:p>
      </dgm:t>
    </dgm:pt>
    <dgm:pt modelId="{3C87C990-EFF2-450C-A7CD-4D24FE84CA1E}" type="pres">
      <dgm:prSet presAssocID="{986D7809-AE77-4191-96BF-5F7C3D500DCF}" presName="connectorText" presStyleLbl="sibTrans2D1" presStyleIdx="4" presStyleCnt="5"/>
      <dgm:spPr/>
      <dgm:t>
        <a:bodyPr/>
        <a:lstStyle/>
        <a:p>
          <a:endParaRPr lang="en-US"/>
        </a:p>
      </dgm:t>
    </dgm:pt>
    <dgm:pt modelId="{59035E21-6807-4867-98C2-36089ED27B58}" type="pres">
      <dgm:prSet presAssocID="{66C2ACF5-098D-4D0A-A849-813A142D451E}" presName="node" presStyleLbl="node1" presStyleIdx="5" presStyleCnt="6">
        <dgm:presLayoutVars>
          <dgm:bulletEnabled val="1"/>
        </dgm:presLayoutVars>
      </dgm:prSet>
      <dgm:spPr/>
      <dgm:t>
        <a:bodyPr/>
        <a:lstStyle/>
        <a:p>
          <a:endParaRPr lang="en-US"/>
        </a:p>
      </dgm:t>
    </dgm:pt>
  </dgm:ptLst>
  <dgm:cxnLst>
    <dgm:cxn modelId="{0F5843CD-2FD7-47C5-B826-0F535DDE794A}" type="presOf" srcId="{0EA64D6E-0E7C-4CE2-99F5-AD8069551B7E}" destId="{EBD957B8-5044-4437-8E69-192C1B73A0D1}" srcOrd="0" destOrd="0" presId="urn:microsoft.com/office/officeart/2005/8/layout/process2"/>
    <dgm:cxn modelId="{806178BE-B211-4E86-9491-5ACE840F9927}" type="presOf" srcId="{F121ED9E-1A1F-4D0F-943C-6D5EC75E9B19}" destId="{ADB7B8A9-F6E1-4FED-A7A6-24EC1EFB1EAB}" srcOrd="0" destOrd="0" presId="urn:microsoft.com/office/officeart/2005/8/layout/process2"/>
    <dgm:cxn modelId="{35591546-C94C-437D-AFE9-20AAD52156A2}" type="presOf" srcId="{986D7809-AE77-4191-96BF-5F7C3D500DCF}" destId="{CBA859AF-B4D2-4B6C-9BE6-10B45B364C82}" srcOrd="0" destOrd="0" presId="urn:microsoft.com/office/officeart/2005/8/layout/process2"/>
    <dgm:cxn modelId="{6E7B27D3-DA0D-4C4D-8361-F7A50586644E}" type="presOf" srcId="{F826FE68-88FE-4A31-A16F-53B01398E8FA}" destId="{5D7DAF9D-6DD3-4180-A544-BA7A5F0447DD}" srcOrd="0" destOrd="0" presId="urn:microsoft.com/office/officeart/2005/8/layout/process2"/>
    <dgm:cxn modelId="{041C7343-8BD3-41FE-A851-8E5A22766360}" type="presOf" srcId="{3E518059-FE73-4200-AC2D-BD4E9EB2C847}" destId="{A74C78E4-8832-4C13-934B-AA751647A1C6}" srcOrd="0" destOrd="0" presId="urn:microsoft.com/office/officeart/2005/8/layout/process2"/>
    <dgm:cxn modelId="{A579BADF-3CE3-4A4E-93AA-7EC11E801F63}" type="presOf" srcId="{1F9B8025-7285-46BF-B3DA-7A6D9F5D69D5}" destId="{947C49DA-FE80-4263-859A-2BD214FF0140}" srcOrd="1" destOrd="0" presId="urn:microsoft.com/office/officeart/2005/8/layout/process2"/>
    <dgm:cxn modelId="{BBEFFD94-C69D-4F30-B569-AF74E5E03DBA}" type="presOf" srcId="{66C2ACF5-098D-4D0A-A849-813A142D451E}" destId="{59035E21-6807-4867-98C2-36089ED27B58}" srcOrd="0" destOrd="0" presId="urn:microsoft.com/office/officeart/2005/8/layout/process2"/>
    <dgm:cxn modelId="{80842BCA-6FB9-4C2F-9EA4-24EE19168D6B}" type="presOf" srcId="{9A966981-B7F2-4B9D-8A88-64E67132E007}" destId="{DD84BFB4-0252-4197-A95E-14458D33A13B}" srcOrd="0" destOrd="0" presId="urn:microsoft.com/office/officeart/2005/8/layout/process2"/>
    <dgm:cxn modelId="{3C15E42B-EB69-4681-AE10-389C6118B652}" srcId="{7AD8CB7B-247C-4200-B18C-8D634F9D9735}" destId="{F121ED9E-1A1F-4D0F-943C-6D5EC75E9B19}" srcOrd="3" destOrd="0" parTransId="{4ABA18B8-597C-4D41-9600-778DFD3DE14B}" sibTransId="{B162B4E1-3053-4D69-ACD6-F8F650477060}"/>
    <dgm:cxn modelId="{DE6BA53B-98C1-44AC-A943-7C98E22299A6}" type="presOf" srcId="{F826FE68-88FE-4A31-A16F-53B01398E8FA}" destId="{89B30D8F-240F-432E-8C84-3FB9330E886A}" srcOrd="1" destOrd="0" presId="urn:microsoft.com/office/officeart/2005/8/layout/process2"/>
    <dgm:cxn modelId="{2C61A0AD-A50A-4182-9866-4AEACA2BD3B6}" type="presOf" srcId="{688FD120-B18D-42D5-8D84-F33AD8D87EFA}" destId="{517E2B6A-6088-4E38-8C14-9D4C8D8E0C45}" srcOrd="0" destOrd="0" presId="urn:microsoft.com/office/officeart/2005/8/layout/process2"/>
    <dgm:cxn modelId="{0193D0C7-FF75-4DB0-B085-07327735F797}" srcId="{7AD8CB7B-247C-4200-B18C-8D634F9D9735}" destId="{9A966981-B7F2-4B9D-8A88-64E67132E007}" srcOrd="4" destOrd="0" parTransId="{9385722E-AB5C-4C8D-9DAF-67487DFE1159}" sibTransId="{986D7809-AE77-4191-96BF-5F7C3D500DCF}"/>
    <dgm:cxn modelId="{232571FB-A2AC-4DBD-A79F-A3B290702B4A}" srcId="{7AD8CB7B-247C-4200-B18C-8D634F9D9735}" destId="{66C2ACF5-098D-4D0A-A849-813A142D451E}" srcOrd="5" destOrd="0" parTransId="{9B4AC320-DE23-467A-B8DE-2CECF31F240D}" sibTransId="{D8BBCC2F-DA8E-4C7D-81D2-E204E184B92E}"/>
    <dgm:cxn modelId="{411C9529-2F52-4A1E-A122-3B6E80021FB1}" type="presOf" srcId="{0EA64D6E-0E7C-4CE2-99F5-AD8069551B7E}" destId="{19323214-B009-412D-A6B4-F9E2D80228D7}" srcOrd="1" destOrd="0" presId="urn:microsoft.com/office/officeart/2005/8/layout/process2"/>
    <dgm:cxn modelId="{F9B35C6B-5BCD-401F-8A30-D9FE8849B4F8}" srcId="{7AD8CB7B-247C-4200-B18C-8D634F9D9735}" destId="{688FD120-B18D-42D5-8D84-F33AD8D87EFA}" srcOrd="0" destOrd="0" parTransId="{03296E15-FF23-4385-A8CC-244B7AF154B6}" sibTransId="{0EA64D6E-0E7C-4CE2-99F5-AD8069551B7E}"/>
    <dgm:cxn modelId="{3575E80E-772A-4E1D-8DFE-3F6E5B97E534}" srcId="{7AD8CB7B-247C-4200-B18C-8D634F9D9735}" destId="{F5FCA459-41E4-41FD-9B95-FC9435F4E8FC}" srcOrd="1" destOrd="0" parTransId="{744963B0-196A-46E5-8C2A-9A488C0A3D31}" sibTransId="{1F9B8025-7285-46BF-B3DA-7A6D9F5D69D5}"/>
    <dgm:cxn modelId="{2AF6EF71-1D50-4747-8F2E-2309F594808F}" type="presOf" srcId="{B162B4E1-3053-4D69-ACD6-F8F650477060}" destId="{6893E4EF-49EC-4E7F-A262-15C6CDD813C8}" srcOrd="1" destOrd="0" presId="urn:microsoft.com/office/officeart/2005/8/layout/process2"/>
    <dgm:cxn modelId="{D381E517-E1A5-4462-AD2F-21DB8C6E325C}" srcId="{7AD8CB7B-247C-4200-B18C-8D634F9D9735}" destId="{3E518059-FE73-4200-AC2D-BD4E9EB2C847}" srcOrd="2" destOrd="0" parTransId="{C219A68F-EAEF-4414-AAA2-7DA362873B38}" sibTransId="{F826FE68-88FE-4A31-A16F-53B01398E8FA}"/>
    <dgm:cxn modelId="{505BB94E-A5BA-4544-BB78-40FFAA87F466}" type="presOf" srcId="{1F9B8025-7285-46BF-B3DA-7A6D9F5D69D5}" destId="{E9CCAF9B-4428-49D5-A531-3E4ED9DD8D36}" srcOrd="0" destOrd="0" presId="urn:microsoft.com/office/officeart/2005/8/layout/process2"/>
    <dgm:cxn modelId="{B24F75D9-351E-47AE-BE8F-8EAB41693781}" type="presOf" srcId="{986D7809-AE77-4191-96BF-5F7C3D500DCF}" destId="{3C87C990-EFF2-450C-A7CD-4D24FE84CA1E}" srcOrd="1" destOrd="0" presId="urn:microsoft.com/office/officeart/2005/8/layout/process2"/>
    <dgm:cxn modelId="{90605925-DDE0-44F8-9D08-1B57773B0DC6}" type="presOf" srcId="{B162B4E1-3053-4D69-ACD6-F8F650477060}" destId="{7E8A4308-E336-4422-BC13-C1C779D43AAF}" srcOrd="0" destOrd="0" presId="urn:microsoft.com/office/officeart/2005/8/layout/process2"/>
    <dgm:cxn modelId="{99C650F3-6848-4FED-BE1D-7D3CD10DF7F6}" type="presOf" srcId="{7AD8CB7B-247C-4200-B18C-8D634F9D9735}" destId="{32A5E9B2-B695-47FE-A246-C93096F2B27B}" srcOrd="0" destOrd="0" presId="urn:microsoft.com/office/officeart/2005/8/layout/process2"/>
    <dgm:cxn modelId="{9E55C214-DC40-4D5E-A38C-A949BBF8557C}" type="presOf" srcId="{F5FCA459-41E4-41FD-9B95-FC9435F4E8FC}" destId="{394229BB-DC0E-43C1-AE25-86A595FF7AEE}" srcOrd="0" destOrd="0" presId="urn:microsoft.com/office/officeart/2005/8/layout/process2"/>
    <dgm:cxn modelId="{F510E3C9-CD4F-4C85-ACF9-35436CCF40B2}" type="presParOf" srcId="{32A5E9B2-B695-47FE-A246-C93096F2B27B}" destId="{517E2B6A-6088-4E38-8C14-9D4C8D8E0C45}" srcOrd="0" destOrd="0" presId="urn:microsoft.com/office/officeart/2005/8/layout/process2"/>
    <dgm:cxn modelId="{3F43F4D0-6815-49E2-9392-001FBF97F6B2}" type="presParOf" srcId="{32A5E9B2-B695-47FE-A246-C93096F2B27B}" destId="{EBD957B8-5044-4437-8E69-192C1B73A0D1}" srcOrd="1" destOrd="0" presId="urn:microsoft.com/office/officeart/2005/8/layout/process2"/>
    <dgm:cxn modelId="{35D8159B-B22C-4727-9499-6C732DCD39B1}" type="presParOf" srcId="{EBD957B8-5044-4437-8E69-192C1B73A0D1}" destId="{19323214-B009-412D-A6B4-F9E2D80228D7}" srcOrd="0" destOrd="0" presId="urn:microsoft.com/office/officeart/2005/8/layout/process2"/>
    <dgm:cxn modelId="{9FE1002E-DD30-4C94-98AA-2CCBE706C335}" type="presParOf" srcId="{32A5E9B2-B695-47FE-A246-C93096F2B27B}" destId="{394229BB-DC0E-43C1-AE25-86A595FF7AEE}" srcOrd="2" destOrd="0" presId="urn:microsoft.com/office/officeart/2005/8/layout/process2"/>
    <dgm:cxn modelId="{304B9AD8-C5DE-425C-AA5D-636C6CF787D8}" type="presParOf" srcId="{32A5E9B2-B695-47FE-A246-C93096F2B27B}" destId="{E9CCAF9B-4428-49D5-A531-3E4ED9DD8D36}" srcOrd="3" destOrd="0" presId="urn:microsoft.com/office/officeart/2005/8/layout/process2"/>
    <dgm:cxn modelId="{4EA70E69-A859-4806-93C2-A50F33522666}" type="presParOf" srcId="{E9CCAF9B-4428-49D5-A531-3E4ED9DD8D36}" destId="{947C49DA-FE80-4263-859A-2BD214FF0140}" srcOrd="0" destOrd="0" presId="urn:microsoft.com/office/officeart/2005/8/layout/process2"/>
    <dgm:cxn modelId="{3A528C4E-267F-40F5-A11F-7621F5B8D1F8}" type="presParOf" srcId="{32A5E9B2-B695-47FE-A246-C93096F2B27B}" destId="{A74C78E4-8832-4C13-934B-AA751647A1C6}" srcOrd="4" destOrd="0" presId="urn:microsoft.com/office/officeart/2005/8/layout/process2"/>
    <dgm:cxn modelId="{C0EA1176-C5F5-4F7E-9E36-79804E4A7CCF}" type="presParOf" srcId="{32A5E9B2-B695-47FE-A246-C93096F2B27B}" destId="{5D7DAF9D-6DD3-4180-A544-BA7A5F0447DD}" srcOrd="5" destOrd="0" presId="urn:microsoft.com/office/officeart/2005/8/layout/process2"/>
    <dgm:cxn modelId="{C42D264B-515A-4F27-8F14-C82C85C3B4ED}" type="presParOf" srcId="{5D7DAF9D-6DD3-4180-A544-BA7A5F0447DD}" destId="{89B30D8F-240F-432E-8C84-3FB9330E886A}" srcOrd="0" destOrd="0" presId="urn:microsoft.com/office/officeart/2005/8/layout/process2"/>
    <dgm:cxn modelId="{CEE3C18D-ED48-48F0-A1FC-B1E0F55EE5C0}" type="presParOf" srcId="{32A5E9B2-B695-47FE-A246-C93096F2B27B}" destId="{ADB7B8A9-F6E1-4FED-A7A6-24EC1EFB1EAB}" srcOrd="6" destOrd="0" presId="urn:microsoft.com/office/officeart/2005/8/layout/process2"/>
    <dgm:cxn modelId="{D5237EA9-2F11-412C-AB2E-6629F6A92176}" type="presParOf" srcId="{32A5E9B2-B695-47FE-A246-C93096F2B27B}" destId="{7E8A4308-E336-4422-BC13-C1C779D43AAF}" srcOrd="7" destOrd="0" presId="urn:microsoft.com/office/officeart/2005/8/layout/process2"/>
    <dgm:cxn modelId="{4A234D9A-B606-4E77-82CB-94FFE4F7B20D}" type="presParOf" srcId="{7E8A4308-E336-4422-BC13-C1C779D43AAF}" destId="{6893E4EF-49EC-4E7F-A262-15C6CDD813C8}" srcOrd="0" destOrd="0" presId="urn:microsoft.com/office/officeart/2005/8/layout/process2"/>
    <dgm:cxn modelId="{1DFE2148-7707-4234-9B57-0EE084EEE9BA}" type="presParOf" srcId="{32A5E9B2-B695-47FE-A246-C93096F2B27B}" destId="{DD84BFB4-0252-4197-A95E-14458D33A13B}" srcOrd="8" destOrd="0" presId="urn:microsoft.com/office/officeart/2005/8/layout/process2"/>
    <dgm:cxn modelId="{1FAAA2CD-6132-4223-B452-DA61EC094908}" type="presParOf" srcId="{32A5E9B2-B695-47FE-A246-C93096F2B27B}" destId="{CBA859AF-B4D2-4B6C-9BE6-10B45B364C82}" srcOrd="9" destOrd="0" presId="urn:microsoft.com/office/officeart/2005/8/layout/process2"/>
    <dgm:cxn modelId="{1B61DBDA-579B-42B2-B56F-A3C1C1A1B248}" type="presParOf" srcId="{CBA859AF-B4D2-4B6C-9BE6-10B45B364C82}" destId="{3C87C990-EFF2-450C-A7CD-4D24FE84CA1E}" srcOrd="0" destOrd="0" presId="urn:microsoft.com/office/officeart/2005/8/layout/process2"/>
    <dgm:cxn modelId="{625DA1D7-44E5-4D81-BEEA-C101FDF36FF2}" type="presParOf" srcId="{32A5E9B2-B695-47FE-A246-C93096F2B27B}" destId="{59035E21-6807-4867-98C2-36089ED27B58}" srcOrd="1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E2B6A-6088-4E38-8C14-9D4C8D8E0C45}">
      <dsp:nvSpPr>
        <dsp:cNvPr id="0" name=""/>
        <dsp:cNvSpPr/>
      </dsp:nvSpPr>
      <dsp:spPr>
        <a:xfrm>
          <a:off x="1510934" y="1364"/>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Start</a:t>
          </a:r>
          <a:endParaRPr lang="en-US" sz="1700" kern="1200" dirty="0"/>
        </a:p>
      </dsp:txBody>
      <dsp:txXfrm>
        <a:off x="1522779" y="13209"/>
        <a:ext cx="1538321" cy="380714"/>
      </dsp:txXfrm>
    </dsp:sp>
    <dsp:sp modelId="{EBD957B8-5044-4437-8E69-192C1B73A0D1}">
      <dsp:nvSpPr>
        <dsp:cNvPr id="0" name=""/>
        <dsp:cNvSpPr/>
      </dsp:nvSpPr>
      <dsp:spPr>
        <a:xfrm rot="5400000">
          <a:off x="2216114" y="415879"/>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431044"/>
        <a:ext cx="109189" cy="106156"/>
      </dsp:txXfrm>
    </dsp:sp>
    <dsp:sp modelId="{394229BB-DC0E-43C1-AE25-86A595FF7AEE}">
      <dsp:nvSpPr>
        <dsp:cNvPr id="0" name=""/>
        <dsp:cNvSpPr/>
      </dsp:nvSpPr>
      <dsp:spPr>
        <a:xfrm>
          <a:off x="1510934" y="607971"/>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619816"/>
        <a:ext cx="1538321" cy="380714"/>
      </dsp:txXfrm>
    </dsp:sp>
    <dsp:sp modelId="{E9CCAF9B-4428-49D5-A531-3E4ED9DD8D36}">
      <dsp:nvSpPr>
        <dsp:cNvPr id="0" name=""/>
        <dsp:cNvSpPr/>
      </dsp:nvSpPr>
      <dsp:spPr>
        <a:xfrm rot="5400000">
          <a:off x="2216114" y="1022485"/>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037650"/>
        <a:ext cx="109189" cy="106156"/>
      </dsp:txXfrm>
    </dsp:sp>
    <dsp:sp modelId="{A74C78E4-8832-4C13-934B-AA751647A1C6}">
      <dsp:nvSpPr>
        <dsp:cNvPr id="0" name=""/>
        <dsp:cNvSpPr/>
      </dsp:nvSpPr>
      <dsp:spPr>
        <a:xfrm>
          <a:off x="1510934" y="1214577"/>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226422"/>
        <a:ext cx="1538321" cy="380714"/>
      </dsp:txXfrm>
    </dsp:sp>
    <dsp:sp modelId="{5D7DAF9D-6DD3-4180-A544-BA7A5F0447DD}">
      <dsp:nvSpPr>
        <dsp:cNvPr id="0" name=""/>
        <dsp:cNvSpPr/>
      </dsp:nvSpPr>
      <dsp:spPr>
        <a:xfrm rot="5400000">
          <a:off x="2216114" y="1629091"/>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1644256"/>
        <a:ext cx="109189" cy="106156"/>
      </dsp:txXfrm>
    </dsp:sp>
    <dsp:sp modelId="{ADB7B8A9-F6E1-4FED-A7A6-24EC1EFB1EAB}">
      <dsp:nvSpPr>
        <dsp:cNvPr id="0" name=""/>
        <dsp:cNvSpPr/>
      </dsp:nvSpPr>
      <dsp:spPr>
        <a:xfrm>
          <a:off x="1510934" y="1821183"/>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1833028"/>
        <a:ext cx="1538321" cy="380714"/>
      </dsp:txXfrm>
    </dsp:sp>
    <dsp:sp modelId="{7E8A4308-E336-4422-BC13-C1C779D43AAF}">
      <dsp:nvSpPr>
        <dsp:cNvPr id="0" name=""/>
        <dsp:cNvSpPr/>
      </dsp:nvSpPr>
      <dsp:spPr>
        <a:xfrm rot="5400000">
          <a:off x="2216114" y="2235697"/>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250862"/>
        <a:ext cx="109189" cy="106156"/>
      </dsp:txXfrm>
    </dsp:sp>
    <dsp:sp modelId="{DD84BFB4-0252-4197-A95E-14458D33A13B}">
      <dsp:nvSpPr>
        <dsp:cNvPr id="0" name=""/>
        <dsp:cNvSpPr/>
      </dsp:nvSpPr>
      <dsp:spPr>
        <a:xfrm>
          <a:off x="1510934" y="2427789"/>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Do Something</a:t>
          </a:r>
          <a:endParaRPr lang="en-US" sz="1700" kern="1200" dirty="0"/>
        </a:p>
      </dsp:txBody>
      <dsp:txXfrm>
        <a:off x="1522779" y="2439634"/>
        <a:ext cx="1538321" cy="380714"/>
      </dsp:txXfrm>
    </dsp:sp>
    <dsp:sp modelId="{CBA859AF-B4D2-4B6C-9BE6-10B45B364C82}">
      <dsp:nvSpPr>
        <dsp:cNvPr id="0" name=""/>
        <dsp:cNvSpPr/>
      </dsp:nvSpPr>
      <dsp:spPr>
        <a:xfrm rot="5400000">
          <a:off x="2216114" y="2842304"/>
          <a:ext cx="151651" cy="1819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dsp:txBody>
      <dsp:txXfrm rot="-5400000">
        <a:off x="2237346" y="2857469"/>
        <a:ext cx="109189" cy="106156"/>
      </dsp:txXfrm>
    </dsp:sp>
    <dsp:sp modelId="{59035E21-6807-4867-98C2-36089ED27B58}">
      <dsp:nvSpPr>
        <dsp:cNvPr id="0" name=""/>
        <dsp:cNvSpPr/>
      </dsp:nvSpPr>
      <dsp:spPr>
        <a:xfrm>
          <a:off x="1510934" y="3034396"/>
          <a:ext cx="1562011" cy="4044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Finish</a:t>
          </a:r>
          <a:endParaRPr lang="en-US" sz="1700" kern="1200" dirty="0"/>
        </a:p>
      </dsp:txBody>
      <dsp:txXfrm>
        <a:off x="1522779" y="3046241"/>
        <a:ext cx="1538321" cy="3807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E97B14-EBBC-4D63-9452-80CC20F4551D}" type="datetimeFigureOut">
              <a:rPr lang="en-GB" smtClean="0"/>
              <a:t>21/01/2016</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D33D1-5F8B-45B7-9940-CBFFF9C06F51}" type="slidenum">
              <a:rPr lang="en-GB" smtClean="0"/>
              <a:t>‹#›</a:t>
            </a:fld>
            <a:endParaRPr lang="en-GB" dirty="0"/>
          </a:p>
        </p:txBody>
      </p:sp>
    </p:spTree>
    <p:extLst>
      <p:ext uri="{BB962C8B-B14F-4D97-AF65-F5344CB8AC3E}">
        <p14:creationId xmlns:p14="http://schemas.microsoft.com/office/powerpoint/2010/main" val="1784384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5</a:t>
            </a:fld>
            <a:endParaRPr lang="en-GB" dirty="0"/>
          </a:p>
        </p:txBody>
      </p:sp>
    </p:spTree>
    <p:extLst>
      <p:ext uri="{BB962C8B-B14F-4D97-AF65-F5344CB8AC3E}">
        <p14:creationId xmlns:p14="http://schemas.microsoft.com/office/powerpoint/2010/main" val="3257814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26</a:t>
            </a:fld>
            <a:endParaRPr lang="en-GB" dirty="0"/>
          </a:p>
        </p:txBody>
      </p:sp>
    </p:spTree>
    <p:extLst>
      <p:ext uri="{BB962C8B-B14F-4D97-AF65-F5344CB8AC3E}">
        <p14:creationId xmlns:p14="http://schemas.microsoft.com/office/powerpoint/2010/main" val="3537241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34</a:t>
            </a:fld>
            <a:endParaRPr lang="en-GB" dirty="0"/>
          </a:p>
        </p:txBody>
      </p:sp>
    </p:spTree>
    <p:extLst>
      <p:ext uri="{BB962C8B-B14F-4D97-AF65-F5344CB8AC3E}">
        <p14:creationId xmlns:p14="http://schemas.microsoft.com/office/powerpoint/2010/main" val="529612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1 – Master of the World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36</a:t>
            </a:fld>
            <a:endParaRPr lang="en-GB" dirty="0"/>
          </a:p>
        </p:txBody>
      </p:sp>
    </p:spTree>
    <p:extLst>
      <p:ext uri="{BB962C8B-B14F-4D97-AF65-F5344CB8AC3E}">
        <p14:creationId xmlns:p14="http://schemas.microsoft.com/office/powerpoint/2010/main" val="127155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a:t>
            </a:r>
            <a:r>
              <a:rPr lang="en-GB" baseline="0" dirty="0" smtClean="0"/>
              <a:t> far, our examples have been flat in design: computer program starts and runs through the code one until it has finished. While this is great, it doesn't allow us to build efficient and powerful applications.</a:t>
            </a:r>
          </a:p>
          <a:p>
            <a:r>
              <a:rPr lang="en-GB" baseline="0" dirty="0" smtClean="0"/>
              <a:t>To achieve more complex applications we must add logic and flow control to our code.</a:t>
            </a:r>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37</a:t>
            </a:fld>
            <a:endParaRPr lang="en-GB" dirty="0"/>
          </a:p>
        </p:txBody>
      </p:sp>
    </p:spTree>
    <p:extLst>
      <p:ext uri="{BB962C8B-B14F-4D97-AF65-F5344CB8AC3E}">
        <p14:creationId xmlns:p14="http://schemas.microsoft.com/office/powerpoint/2010/main" val="394888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Code can be used to test logic and take</a:t>
            </a:r>
            <a:r>
              <a:rPr lang="en-GB" baseline="0" dirty="0" smtClean="0"/>
              <a:t> a different path, depending on the outcome.</a:t>
            </a:r>
          </a:p>
        </p:txBody>
      </p:sp>
      <p:sp>
        <p:nvSpPr>
          <p:cNvPr id="4" name="Slide Number Placeholder 3"/>
          <p:cNvSpPr>
            <a:spLocks noGrp="1"/>
          </p:cNvSpPr>
          <p:nvPr>
            <p:ph type="sldNum" sz="quarter" idx="10"/>
          </p:nvPr>
        </p:nvSpPr>
        <p:spPr/>
        <p:txBody>
          <a:bodyPr/>
          <a:lstStyle/>
          <a:p>
            <a:fld id="{D2FD33D1-5F8B-45B7-9940-CBFFF9C06F51}" type="slidenum">
              <a:rPr lang="en-GB" smtClean="0"/>
              <a:t>38</a:t>
            </a:fld>
            <a:endParaRPr lang="en-GB" dirty="0"/>
          </a:p>
        </p:txBody>
      </p:sp>
    </p:spTree>
    <p:extLst>
      <p:ext uri="{BB962C8B-B14F-4D97-AF65-F5344CB8AC3E}">
        <p14:creationId xmlns:p14="http://schemas.microsoft.com/office/powerpoint/2010/main" val="1397876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a:t>
            </a:r>
            <a:r>
              <a:rPr lang="en-GB" baseline="0" dirty="0" smtClean="0"/>
              <a:t> flow control, we can reuse parts of our code without having to create huge codebases.</a:t>
            </a:r>
          </a:p>
        </p:txBody>
      </p:sp>
      <p:sp>
        <p:nvSpPr>
          <p:cNvPr id="4" name="Slide Number Placeholder 3"/>
          <p:cNvSpPr>
            <a:spLocks noGrp="1"/>
          </p:cNvSpPr>
          <p:nvPr>
            <p:ph type="sldNum" sz="quarter" idx="10"/>
          </p:nvPr>
        </p:nvSpPr>
        <p:spPr/>
        <p:txBody>
          <a:bodyPr/>
          <a:lstStyle/>
          <a:p>
            <a:fld id="{D2FD33D1-5F8B-45B7-9940-CBFFF9C06F51}" type="slidenum">
              <a:rPr lang="en-GB" smtClean="0"/>
              <a:t>39</a:t>
            </a:fld>
            <a:endParaRPr lang="en-GB" dirty="0"/>
          </a:p>
        </p:txBody>
      </p:sp>
    </p:spTree>
    <p:extLst>
      <p:ext uri="{BB962C8B-B14F-4D97-AF65-F5344CB8AC3E}">
        <p14:creationId xmlns:p14="http://schemas.microsoft.com/office/powerpoint/2010/main" val="3470136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Introduce white space delimited languages and give example of syntax delimited</a:t>
            </a:r>
          </a:p>
          <a:p>
            <a:r>
              <a:rPr lang="en-GB" dirty="0" smtClean="0"/>
              <a:t>Explain importance of whitespace</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40</a:t>
            </a:fld>
            <a:endParaRPr lang="en-GB" dirty="0"/>
          </a:p>
        </p:txBody>
      </p:sp>
    </p:spTree>
    <p:extLst>
      <p:ext uri="{BB962C8B-B14F-4D97-AF65-F5344CB8AC3E}">
        <p14:creationId xmlns:p14="http://schemas.microsoft.com/office/powerpoint/2010/main" val="113877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41</a:t>
            </a:fld>
            <a:endParaRPr lang="en-GB" dirty="0"/>
          </a:p>
        </p:txBody>
      </p:sp>
    </p:spTree>
    <p:extLst>
      <p:ext uri="{BB962C8B-B14F-4D97-AF65-F5344CB8AC3E}">
        <p14:creationId xmlns:p14="http://schemas.microsoft.com/office/powerpoint/2010/main" val="870189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TODO: Build and exercise which takes two inputs from the user and compares to see if they match.</a:t>
            </a:r>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42</a:t>
            </a:fld>
            <a:endParaRPr lang="en-GB" dirty="0"/>
          </a:p>
        </p:txBody>
      </p:sp>
    </p:spTree>
    <p:extLst>
      <p:ext uri="{BB962C8B-B14F-4D97-AF65-F5344CB8AC3E}">
        <p14:creationId xmlns:p14="http://schemas.microsoft.com/office/powerpoint/2010/main" val="1215399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Using</a:t>
            </a:r>
            <a:r>
              <a:rPr lang="en-GB" baseline="0" dirty="0" smtClean="0"/>
              <a:t> the python interactive interpreter, can you calculate the outcome of all the above?</a:t>
            </a:r>
          </a:p>
          <a:p>
            <a:endParaRPr lang="en-GB" baseline="0" dirty="0" smtClean="0"/>
          </a:p>
          <a:p>
            <a:r>
              <a:rPr lang="en-GB" baseline="0" dirty="0" smtClean="0"/>
              <a:t>What happens if we change the values of </a:t>
            </a:r>
            <a:r>
              <a:rPr lang="en-GB" i="1" baseline="0" dirty="0" smtClean="0"/>
              <a:t>a </a:t>
            </a:r>
            <a:r>
              <a:rPr lang="en-GB" i="0" baseline="0" dirty="0" smtClean="0"/>
              <a:t>or </a:t>
            </a:r>
            <a:r>
              <a:rPr lang="en-GB" i="1" baseline="0" dirty="0" smtClean="0"/>
              <a:t>b</a:t>
            </a:r>
            <a:r>
              <a:rPr lang="en-GB" i="0" baseline="0" dirty="0" smtClean="0"/>
              <a:t>?</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53</a:t>
            </a:fld>
            <a:endParaRPr lang="en-GB" dirty="0"/>
          </a:p>
        </p:txBody>
      </p:sp>
    </p:spTree>
    <p:extLst>
      <p:ext uri="{BB962C8B-B14F-4D97-AF65-F5344CB8AC3E}">
        <p14:creationId xmlns:p14="http://schemas.microsoft.com/office/powerpoint/2010/main" val="428186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6</a:t>
            </a:fld>
            <a:endParaRPr lang="en-GB" dirty="0"/>
          </a:p>
        </p:txBody>
      </p:sp>
    </p:spTree>
    <p:extLst>
      <p:ext uri="{BB962C8B-B14F-4D97-AF65-F5344CB8AC3E}">
        <p14:creationId xmlns:p14="http://schemas.microsoft.com/office/powerpoint/2010/main" val="1974383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54</a:t>
            </a:fld>
            <a:endParaRPr lang="en-GB" dirty="0"/>
          </a:p>
        </p:txBody>
      </p:sp>
    </p:spTree>
    <p:extLst>
      <p:ext uri="{BB962C8B-B14F-4D97-AF65-F5344CB8AC3E}">
        <p14:creationId xmlns:p14="http://schemas.microsoft.com/office/powerpoint/2010/main" val="181299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Complex</a:t>
            </a:r>
            <a:r>
              <a:rPr lang="en-GB" baseline="0" dirty="0" smtClean="0"/>
              <a:t> numbers have a real and imaginary part.</a:t>
            </a:r>
            <a:endParaRPr lang="en-GB" dirty="0"/>
          </a:p>
        </p:txBody>
      </p:sp>
      <p:sp>
        <p:nvSpPr>
          <p:cNvPr id="4" name="Slide Number Placeholder 3"/>
          <p:cNvSpPr>
            <a:spLocks noGrp="1"/>
          </p:cNvSpPr>
          <p:nvPr>
            <p:ph type="sldNum" sz="quarter" idx="10"/>
          </p:nvPr>
        </p:nvSpPr>
        <p:spPr/>
        <p:txBody>
          <a:bodyPr/>
          <a:lstStyle/>
          <a:p>
            <a:fld id="{D2FD33D1-5F8B-45B7-9940-CBFFF9C06F51}" type="slidenum">
              <a:rPr lang="en-GB" smtClean="0"/>
              <a:t>61</a:t>
            </a:fld>
            <a:endParaRPr lang="en-GB" dirty="0"/>
          </a:p>
        </p:txBody>
      </p:sp>
    </p:spTree>
    <p:extLst>
      <p:ext uri="{BB962C8B-B14F-4D97-AF65-F5344CB8AC3E}">
        <p14:creationId xmlns:p14="http://schemas.microsoft.com/office/powerpoint/2010/main" val="3796556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80</a:t>
            </a:fld>
            <a:endParaRPr lang="en-GB" dirty="0">
              <a:solidFill>
                <a:prstClr val="black"/>
              </a:solidFill>
            </a:endParaRPr>
          </a:p>
        </p:txBody>
      </p:sp>
    </p:spTree>
    <p:extLst>
      <p:ext uri="{BB962C8B-B14F-4D97-AF65-F5344CB8AC3E}">
        <p14:creationId xmlns:p14="http://schemas.microsoft.com/office/powerpoint/2010/main" val="1019159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88</a:t>
            </a:fld>
            <a:endParaRPr lang="en-GB" dirty="0">
              <a:solidFill>
                <a:prstClr val="black"/>
              </a:solidFill>
            </a:endParaRPr>
          </a:p>
        </p:txBody>
      </p:sp>
    </p:spTree>
    <p:extLst>
      <p:ext uri="{BB962C8B-B14F-4D97-AF65-F5344CB8AC3E}">
        <p14:creationId xmlns:p14="http://schemas.microsoft.com/office/powerpoint/2010/main" val="81308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93</a:t>
            </a:fld>
            <a:endParaRPr lang="en-GB" dirty="0">
              <a:solidFill>
                <a:prstClr val="black"/>
              </a:solidFill>
            </a:endParaRPr>
          </a:p>
        </p:txBody>
      </p:sp>
    </p:spTree>
    <p:extLst>
      <p:ext uri="{BB962C8B-B14F-4D97-AF65-F5344CB8AC3E}">
        <p14:creationId xmlns:p14="http://schemas.microsoft.com/office/powerpoint/2010/main" val="1232327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97</a:t>
            </a:fld>
            <a:endParaRPr lang="en-GB" dirty="0">
              <a:solidFill>
                <a:prstClr val="black"/>
              </a:solidFill>
            </a:endParaRPr>
          </a:p>
        </p:txBody>
      </p:sp>
    </p:spTree>
    <p:extLst>
      <p:ext uri="{BB962C8B-B14F-4D97-AF65-F5344CB8AC3E}">
        <p14:creationId xmlns:p14="http://schemas.microsoft.com/office/powerpoint/2010/main" val="118522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107</a:t>
            </a:fld>
            <a:endParaRPr lang="en-GB" dirty="0">
              <a:solidFill>
                <a:prstClr val="black"/>
              </a:solidFill>
            </a:endParaRPr>
          </a:p>
        </p:txBody>
      </p:sp>
    </p:spTree>
    <p:extLst>
      <p:ext uri="{BB962C8B-B14F-4D97-AF65-F5344CB8AC3E}">
        <p14:creationId xmlns:p14="http://schemas.microsoft.com/office/powerpoint/2010/main" val="207883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110</a:t>
            </a:fld>
            <a:endParaRPr lang="en-GB" dirty="0">
              <a:solidFill>
                <a:prstClr val="black"/>
              </a:solidFill>
            </a:endParaRPr>
          </a:p>
        </p:txBody>
      </p:sp>
    </p:spTree>
    <p:extLst>
      <p:ext uri="{BB962C8B-B14F-4D97-AF65-F5344CB8AC3E}">
        <p14:creationId xmlns:p14="http://schemas.microsoft.com/office/powerpoint/2010/main" val="3712048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Exercise</a:t>
            </a:r>
            <a:r>
              <a:rPr lang="en-US" b="1" baseline="0" dirty="0" smtClean="0"/>
              <a:t> – Mathematical Operations</a:t>
            </a:r>
          </a:p>
          <a:p>
            <a:endParaRPr lang="en-GB" b="1" baseline="0" dirty="0" smtClean="0"/>
          </a:p>
          <a:p>
            <a:r>
              <a:rPr lang="en-GB" b="0" baseline="0" dirty="0" smtClean="0">
                <a:solidFill>
                  <a:srgbClr val="FF0000"/>
                </a:solidFill>
              </a:rPr>
              <a:t>Design an exercise where the delegates build upon the user of the input and </a:t>
            </a:r>
            <a:r>
              <a:rPr lang="en-GB" b="0" baseline="0" dirty="0" err="1" smtClean="0">
                <a:solidFill>
                  <a:srgbClr val="FF0000"/>
                </a:solidFill>
              </a:rPr>
              <a:t>raw_input</a:t>
            </a:r>
            <a:r>
              <a:rPr lang="en-GB" b="0" baseline="0" dirty="0" smtClean="0">
                <a:solidFill>
                  <a:srgbClr val="FF0000"/>
                </a:solidFill>
              </a:rPr>
              <a:t> functions to take input and build a calculator or something.</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solidFill>
                  <a:prstClr val="black"/>
                </a:solidFill>
              </a:rPr>
              <a:pPr/>
              <a:t>119</a:t>
            </a:fld>
            <a:endParaRPr lang="en-GB" dirty="0">
              <a:solidFill>
                <a:prstClr val="black"/>
              </a:solidFill>
            </a:endParaRPr>
          </a:p>
        </p:txBody>
      </p:sp>
    </p:spTree>
    <p:extLst>
      <p:ext uri="{BB962C8B-B14F-4D97-AF65-F5344CB8AC3E}">
        <p14:creationId xmlns:p14="http://schemas.microsoft.com/office/powerpoint/2010/main" val="48773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solidFill>
                  <a:srgbClr val="FF0000"/>
                </a:solidFill>
              </a:rPr>
              <a:t>Module Introduction</a:t>
            </a:r>
          </a:p>
          <a:p>
            <a:endParaRPr lang="en-US" b="0" dirty="0" smtClean="0">
              <a:solidFill>
                <a:srgbClr val="FF0000"/>
              </a:solidFill>
            </a:endParaRPr>
          </a:p>
          <a:p>
            <a:r>
              <a:rPr lang="en-US" b="0" dirty="0" smtClean="0">
                <a:solidFill>
                  <a:srgbClr val="FF0000"/>
                </a:solidFill>
              </a:rPr>
              <a:t>This</a:t>
            </a:r>
            <a:r>
              <a:rPr lang="en-US" b="0" baseline="0" dirty="0" smtClean="0">
                <a:solidFill>
                  <a:srgbClr val="FF0000"/>
                </a:solidFill>
              </a:rPr>
              <a:t> module is designed to introduce you to the core concepts of computer programming. Throughout the module we will use various modern programming languages to demonstrate key learning objectives and common technologies used throughout programming languages for the last couple of decades.</a:t>
            </a:r>
          </a:p>
          <a:p>
            <a:endParaRPr lang="en-US" b="0" baseline="0" dirty="0" smtClean="0">
              <a:solidFill>
                <a:srgbClr val="FF0000"/>
              </a:solidFill>
            </a:endParaRPr>
          </a:p>
          <a:p>
            <a:r>
              <a:rPr lang="en-US" b="0" baseline="0" dirty="0" smtClean="0">
                <a:solidFill>
                  <a:srgbClr val="FF0000"/>
                </a:solidFill>
              </a:rPr>
              <a:t>There is no requirement for any previous experience in programming and those who have spent time studying other languages will benefit from the broad approach to the subject.</a:t>
            </a:r>
          </a:p>
          <a:p>
            <a:endParaRPr lang="en-US" b="0" baseline="0" dirty="0" smtClean="0">
              <a:solidFill>
                <a:srgbClr val="FF0000"/>
              </a:solidFill>
            </a:endParaRPr>
          </a:p>
          <a:p>
            <a:r>
              <a:rPr lang="en-US" b="0" baseline="0" dirty="0" smtClean="0">
                <a:solidFill>
                  <a:srgbClr val="FF0000"/>
                </a:solidFill>
              </a:rPr>
              <a:t>A tool agnostic approach is taken towards the module. Delegates may use their preferred Integrated Design Environments (IDEs) and operating systems should they wish. </a:t>
            </a:r>
          </a:p>
          <a:p>
            <a:endParaRPr lang="en-US" b="0" baseline="0" dirty="0" smtClean="0">
              <a:solidFill>
                <a:srgbClr val="FF0000"/>
              </a:solidFill>
            </a:endParaRPr>
          </a:p>
          <a:p>
            <a:r>
              <a:rPr lang="en-US" b="0" baseline="0" dirty="0" smtClean="0">
                <a:solidFill>
                  <a:srgbClr val="FF0000"/>
                </a:solidFill>
              </a:rPr>
              <a:t>While the module will the bulk of the module will use Python as a means to explain concepts we will compare these concepts to implementations used in other languages.</a:t>
            </a:r>
          </a:p>
          <a:p>
            <a:endParaRPr lang="en-US" b="0" baseline="0" dirty="0" smtClean="0">
              <a:solidFill>
                <a:srgbClr val="FF0000"/>
              </a:solidFill>
            </a:endParaRPr>
          </a:p>
          <a:p>
            <a:endParaRPr lang="en-US" b="0" dirty="0"/>
          </a:p>
        </p:txBody>
      </p:sp>
      <p:sp>
        <p:nvSpPr>
          <p:cNvPr id="4" name="Slide Number Placeholder 3"/>
          <p:cNvSpPr>
            <a:spLocks noGrp="1"/>
          </p:cNvSpPr>
          <p:nvPr>
            <p:ph type="sldNum" sz="quarter" idx="10"/>
          </p:nvPr>
        </p:nvSpPr>
        <p:spPr/>
        <p:txBody>
          <a:bodyPr/>
          <a:lstStyle/>
          <a:p>
            <a:fld id="{D2FD33D1-5F8B-45B7-9940-CBFFF9C06F51}" type="slidenum">
              <a:rPr lang="en-GB" smtClean="0"/>
              <a:t>7</a:t>
            </a:fld>
            <a:endParaRPr lang="en-GB" dirty="0"/>
          </a:p>
        </p:txBody>
      </p:sp>
    </p:spTree>
    <p:extLst>
      <p:ext uri="{BB962C8B-B14F-4D97-AF65-F5344CB8AC3E}">
        <p14:creationId xmlns:p14="http://schemas.microsoft.com/office/powerpoint/2010/main" val="212750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The Why of Programming</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D2FD33D1-5F8B-45B7-9940-CBFFF9C06F51}" type="slidenum">
              <a:rPr lang="en-GB" smtClean="0"/>
              <a:t>9</a:t>
            </a:fld>
            <a:endParaRPr lang="en-GB" dirty="0"/>
          </a:p>
        </p:txBody>
      </p:sp>
    </p:spTree>
    <p:extLst>
      <p:ext uri="{BB962C8B-B14F-4D97-AF65-F5344CB8AC3E}">
        <p14:creationId xmlns:p14="http://schemas.microsoft.com/office/powerpoint/2010/main" val="22609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is a Computer Program</a:t>
            </a:r>
            <a:endParaRPr lang="en-US" b="0" dirty="0" smtClean="0"/>
          </a:p>
          <a:p>
            <a:endParaRPr lang="en-US" b="0" dirty="0" smtClean="0"/>
          </a:p>
          <a:p>
            <a:r>
              <a:rPr lang="en-US" b="0" dirty="0" smtClean="0"/>
              <a:t>A</a:t>
            </a:r>
            <a:r>
              <a:rPr lang="en-US" b="0" baseline="0" dirty="0" smtClean="0"/>
              <a:t> computer program can simply be described as “</a:t>
            </a:r>
            <a:r>
              <a:rPr lang="en-US" b="0" i="1" baseline="0" dirty="0" smtClean="0"/>
              <a:t>a sequence of instructions, designed to achieve a task”</a:t>
            </a:r>
            <a:r>
              <a:rPr lang="en-US" b="0" baseline="0" dirty="0" smtClean="0"/>
              <a:t>.  To put that into a real life example, we can compare a computer program to a set of directions to a given location. If written correctly (important) and followed in the correct sequence a set of directions will guide the reader to a given destination. Any mistakes in the sequence of instructions or the instructions themselves will not yield the desired result.</a:t>
            </a:r>
          </a:p>
        </p:txBody>
      </p:sp>
      <p:sp>
        <p:nvSpPr>
          <p:cNvPr id="4" name="Slide Number Placeholder 3"/>
          <p:cNvSpPr>
            <a:spLocks noGrp="1"/>
          </p:cNvSpPr>
          <p:nvPr>
            <p:ph type="sldNum" sz="quarter" idx="10"/>
          </p:nvPr>
        </p:nvSpPr>
        <p:spPr/>
        <p:txBody>
          <a:bodyPr/>
          <a:lstStyle/>
          <a:p>
            <a:fld id="{D2FD33D1-5F8B-45B7-9940-CBFFF9C06F51}" type="slidenum">
              <a:rPr lang="en-GB" smtClean="0"/>
              <a:t>10</a:t>
            </a:fld>
            <a:endParaRPr lang="en-GB" dirty="0"/>
          </a:p>
        </p:txBody>
      </p:sp>
    </p:spTree>
    <p:extLst>
      <p:ext uri="{BB962C8B-B14F-4D97-AF65-F5344CB8AC3E}">
        <p14:creationId xmlns:p14="http://schemas.microsoft.com/office/powerpoint/2010/main" val="1870166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11</a:t>
            </a:fld>
            <a:endParaRPr lang="en-GB" dirty="0"/>
          </a:p>
        </p:txBody>
      </p:sp>
    </p:spTree>
    <p:extLst>
      <p:ext uri="{BB962C8B-B14F-4D97-AF65-F5344CB8AC3E}">
        <p14:creationId xmlns:p14="http://schemas.microsoft.com/office/powerpoint/2010/main" val="921299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12</a:t>
            </a:fld>
            <a:endParaRPr lang="en-GB" dirty="0"/>
          </a:p>
        </p:txBody>
      </p:sp>
    </p:spTree>
    <p:extLst>
      <p:ext uri="{BB962C8B-B14F-4D97-AF65-F5344CB8AC3E}">
        <p14:creationId xmlns:p14="http://schemas.microsoft.com/office/powerpoint/2010/main" val="253192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15</a:t>
            </a:fld>
            <a:endParaRPr lang="en-GB" dirty="0"/>
          </a:p>
        </p:txBody>
      </p:sp>
    </p:spTree>
    <p:extLst>
      <p:ext uri="{BB962C8B-B14F-4D97-AF65-F5344CB8AC3E}">
        <p14:creationId xmlns:p14="http://schemas.microsoft.com/office/powerpoint/2010/main" val="419973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Reference:</a:t>
            </a:r>
          </a:p>
          <a:p>
            <a:r>
              <a:rPr lang="en-US" dirty="0" smtClean="0"/>
              <a:t>	www.tiobe.com</a:t>
            </a:r>
            <a:r>
              <a:rPr lang="en-US" baseline="0" dirty="0" smtClean="0"/>
              <a:t> – Popular language index.</a:t>
            </a:r>
            <a:endParaRPr lang="en-US" dirty="0"/>
          </a:p>
        </p:txBody>
      </p:sp>
      <p:sp>
        <p:nvSpPr>
          <p:cNvPr id="4" name="Slide Number Placeholder 3"/>
          <p:cNvSpPr>
            <a:spLocks noGrp="1"/>
          </p:cNvSpPr>
          <p:nvPr>
            <p:ph type="sldNum" sz="quarter" idx="10"/>
          </p:nvPr>
        </p:nvSpPr>
        <p:spPr/>
        <p:txBody>
          <a:bodyPr/>
          <a:lstStyle/>
          <a:p>
            <a:fld id="{D2FD33D1-5F8B-45B7-9940-CBFFF9C06F51}" type="slidenum">
              <a:rPr lang="en-GB" smtClean="0"/>
              <a:t>16</a:t>
            </a:fld>
            <a:endParaRPr lang="en-GB" dirty="0"/>
          </a:p>
        </p:txBody>
      </p:sp>
    </p:spTree>
    <p:extLst>
      <p:ext uri="{BB962C8B-B14F-4D97-AF65-F5344CB8AC3E}">
        <p14:creationId xmlns:p14="http://schemas.microsoft.com/office/powerpoint/2010/main" val="52527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7" name="Rectangle 6"/>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Tree>
    <p:extLst>
      <p:ext uri="{BB962C8B-B14F-4D97-AF65-F5344CB8AC3E}">
        <p14:creationId xmlns:p14="http://schemas.microsoft.com/office/powerpoint/2010/main" val="2259250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45" t="13821" r="-290" b="7317"/>
          <a:stretch/>
        </p:blipFill>
        <p:spPr>
          <a:xfrm>
            <a:off x="-25228" y="-27384"/>
            <a:ext cx="12313915" cy="6984776"/>
          </a:xfrm>
          <a:prstGeom prst="rect">
            <a:avLst/>
          </a:prstGeom>
        </p:spPr>
      </p:pic>
      <p:sp>
        <p:nvSpPr>
          <p:cNvPr id="7" name="TextBox 6"/>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10"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3690562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l="15054" t="61936" r="13578" b="1050"/>
          <a:stretch/>
        </p:blipFill>
        <p:spPr>
          <a:xfrm rot="10800000">
            <a:off x="0" y="-11426"/>
            <a:ext cx="12289365" cy="6885384"/>
          </a:xfrm>
          <a:prstGeom prst="rect">
            <a:avLst/>
          </a:prstGeom>
        </p:spPr>
      </p:pic>
      <p:sp>
        <p:nvSpPr>
          <p:cNvPr id="8" name="TextBox 7"/>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sp>
        <p:nvSpPr>
          <p:cNvPr id="6" name="Title Placeholder 1"/>
          <p:cNvSpPr>
            <a:spLocks noGrp="1"/>
          </p:cNvSpPr>
          <p:nvPr>
            <p:ph type="title"/>
          </p:nvPr>
        </p:nvSpPr>
        <p:spPr>
          <a:xfrm>
            <a:off x="609600" y="5144141"/>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7490" y="-11426"/>
            <a:ext cx="2064511" cy="2072275"/>
          </a:xfrm>
          <a:prstGeom prst="rect">
            <a:avLst/>
          </a:prstGeom>
        </p:spPr>
      </p:pic>
    </p:spTree>
    <p:extLst>
      <p:ext uri="{BB962C8B-B14F-4D97-AF65-F5344CB8AC3E}">
        <p14:creationId xmlns:p14="http://schemas.microsoft.com/office/powerpoint/2010/main" val="2254071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 Placeholder 2"/>
          <p:cNvSpPr>
            <a:spLocks noGrp="1"/>
          </p:cNvSpPr>
          <p:nvPr>
            <p:ph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Tree>
    <p:extLst>
      <p:ext uri="{BB962C8B-B14F-4D97-AF65-F5344CB8AC3E}">
        <p14:creationId xmlns:p14="http://schemas.microsoft.com/office/powerpoint/2010/main" val="1585579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1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a:t>
            </a:r>
            <a:endParaRPr lang="en-GB" dirty="0"/>
          </a:p>
        </p:txBody>
      </p:sp>
      <p:sp>
        <p:nvSpPr>
          <p:cNvPr id="3" name="Rectangle 2"/>
          <p:cNvSpPr/>
          <p:nvPr userDrawn="1"/>
        </p:nvSpPr>
        <p:spPr>
          <a:xfrm>
            <a:off x="0" y="0"/>
            <a:ext cx="12192000" cy="685800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5" name="Rectangle 4"/>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6" name="TextBox 5"/>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831226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0" y="0"/>
            <a:ext cx="12192000" cy="1268760"/>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latin typeface="Calibri Light" panose="020F0302020204030204" pitchFamily="34" charset="0"/>
            </a:endParaRPr>
          </a:p>
        </p:txBody>
      </p:sp>
      <p:sp>
        <p:nvSpPr>
          <p:cNvPr id="2" name="Title Placeholder 1"/>
          <p:cNvSpPr>
            <a:spLocks noGrp="1"/>
          </p:cNvSpPr>
          <p:nvPr>
            <p:ph type="title"/>
          </p:nvPr>
        </p:nvSpPr>
        <p:spPr>
          <a:xfrm>
            <a:off x="609600" y="125760"/>
            <a:ext cx="8654752" cy="1143000"/>
          </a:xfrm>
          <a:prstGeom prst="rect">
            <a:avLst/>
          </a:prstGeom>
        </p:spPr>
        <p:txBody>
          <a:bodyPr vert="horz" lIns="91440" tIns="45720" rIns="91440" bIns="45720" rtlCol="0" anchor="ctr">
            <a:normAutofit/>
          </a:bodyPr>
          <a:lstStyle/>
          <a:p>
            <a:r>
              <a:rPr lang="en-US" dirty="0" smtClean="0"/>
              <a:t>Click to edit Master</a:t>
            </a:r>
            <a:endParaRPr lang="en-GB" dirty="0"/>
          </a:p>
        </p:txBody>
      </p:sp>
      <p:sp>
        <p:nvSpPr>
          <p:cNvPr id="3" name="Text Placeholder 2"/>
          <p:cNvSpPr>
            <a:spLocks noGrp="1"/>
          </p:cNvSpPr>
          <p:nvPr>
            <p:ph type="body" idx="1"/>
          </p:nvPr>
        </p:nvSpPr>
        <p:spPr>
          <a:xfrm>
            <a:off x="1007436" y="1700809"/>
            <a:ext cx="10574965" cy="4425355"/>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Rectangle 9"/>
          <p:cNvSpPr/>
          <p:nvPr userDrawn="1"/>
        </p:nvSpPr>
        <p:spPr>
          <a:xfrm>
            <a:off x="0" y="6381330"/>
            <a:ext cx="12192000" cy="538663"/>
          </a:xfrm>
          <a:prstGeom prst="rect">
            <a:avLst/>
          </a:prstGeom>
          <a:solidFill>
            <a:srgbClr val="3138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11" name="Rectangle 10"/>
          <p:cNvSpPr/>
          <p:nvPr userDrawn="1"/>
        </p:nvSpPr>
        <p:spPr>
          <a:xfrm>
            <a:off x="0" y="6340772"/>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7" name="Rectangle 6"/>
          <p:cNvSpPr/>
          <p:nvPr userDrawn="1"/>
        </p:nvSpPr>
        <p:spPr>
          <a:xfrm>
            <a:off x="0" y="1268763"/>
            <a:ext cx="12192000" cy="45719"/>
          </a:xfrm>
          <a:prstGeom prst="rect">
            <a:avLst/>
          </a:prstGeom>
          <a:solidFill>
            <a:srgbClr val="B6A1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8" name="TextBox 7"/>
          <p:cNvSpPr txBox="1"/>
          <p:nvPr userDrawn="1"/>
        </p:nvSpPr>
        <p:spPr>
          <a:xfrm>
            <a:off x="11952653" y="4653136"/>
            <a:ext cx="184731" cy="369332"/>
          </a:xfrm>
          <a:prstGeom prst="rect">
            <a:avLst/>
          </a:prstGeom>
          <a:noFill/>
        </p:spPr>
        <p:txBody>
          <a:bodyPr wrap="none" rtlCol="0">
            <a:spAutoFit/>
          </a:bodyPr>
          <a:lstStyle/>
          <a:p>
            <a:endParaRPr lang="en-GB" sz="1800" dirty="0"/>
          </a:p>
        </p:txBody>
      </p:sp>
      <p:sp>
        <p:nvSpPr>
          <p:cNvPr id="12" name="TextBox 11"/>
          <p:cNvSpPr txBox="1"/>
          <p:nvPr userDrawn="1"/>
        </p:nvSpPr>
        <p:spPr>
          <a:xfrm>
            <a:off x="8304245" y="6474822"/>
            <a:ext cx="3456384" cy="338554"/>
          </a:xfrm>
          <a:prstGeom prst="rect">
            <a:avLst/>
          </a:prstGeom>
          <a:noFill/>
        </p:spPr>
        <p:txBody>
          <a:bodyPr wrap="square" rtlCol="0">
            <a:spAutoFit/>
          </a:bodyPr>
          <a:lstStyle/>
          <a:p>
            <a:pPr algn="r"/>
            <a:r>
              <a:rPr lang="en-GB" sz="1600" dirty="0" smtClean="0">
                <a:solidFill>
                  <a:srgbClr val="B6A174"/>
                </a:solidFill>
                <a:latin typeface="Calibri Light" panose="020F0302020204030204" pitchFamily="34" charset="0"/>
              </a:rPr>
              <a:t>Visit</a:t>
            </a:r>
            <a:r>
              <a:rPr lang="en-GB" sz="1600" baseline="0" dirty="0" smtClean="0">
                <a:solidFill>
                  <a:srgbClr val="B6A174"/>
                </a:solidFill>
                <a:latin typeface="Calibri Light" panose="020F0302020204030204" pitchFamily="34" charset="0"/>
              </a:rPr>
              <a:t>: </a:t>
            </a:r>
            <a:r>
              <a:rPr lang="en-GB" sz="1600" baseline="0" dirty="0" smtClean="0">
                <a:solidFill>
                  <a:schemeClr val="bg1"/>
                </a:solidFill>
                <a:latin typeface="Calibri Light" panose="020F0302020204030204" pitchFamily="34" charset="0"/>
              </a:rPr>
              <a:t>www.pgitl.com</a:t>
            </a:r>
            <a:endParaRPr lang="en-GB" sz="1600" dirty="0">
              <a:solidFill>
                <a:schemeClr val="bg1"/>
              </a:solidFill>
              <a:latin typeface="Calibri Light" panose="020F0302020204030204" pitchFamily="34" charset="0"/>
            </a:endParaRPr>
          </a:p>
        </p:txBody>
      </p: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861994" y="-11427"/>
            <a:ext cx="1275390" cy="1280187"/>
          </a:xfrm>
          <a:prstGeom prst="rect">
            <a:avLst/>
          </a:prstGeom>
        </p:spPr>
      </p:pic>
    </p:spTree>
    <p:extLst>
      <p:ext uri="{BB962C8B-B14F-4D97-AF65-F5344CB8AC3E}">
        <p14:creationId xmlns:p14="http://schemas.microsoft.com/office/powerpoint/2010/main" val="148259993"/>
      </p:ext>
    </p:extLst>
  </p:cSld>
  <p:clrMap bg1="lt1" tx1="dk1" bg2="lt2" tx2="dk2" accent1="accent1" accent2="accent2" accent3="accent3" accent4="accent4" accent5="accent5" accent6="accent6" hlink="hlink" folHlink="folHlink"/>
  <p:sldLayoutIdLst>
    <p:sldLayoutId id="2147483657" r:id="rId1"/>
    <p:sldLayoutId id="2147483656" r:id="rId2"/>
    <p:sldLayoutId id="2147483655" r:id="rId3"/>
    <p:sldLayoutId id="2147483649" r:id="rId4"/>
    <p:sldLayoutId id="2147483653" r:id="rId5"/>
    <p:sldLayoutId id="2147483654" r:id="rId6"/>
  </p:sldLayoutIdLst>
  <p:txStyles>
    <p:titleStyle>
      <a:lvl1pPr algn="l" defTabSz="914400" rtl="0" eaLnBrk="1" latinLnBrk="0" hangingPunct="1">
        <a:spcBef>
          <a:spcPct val="0"/>
        </a:spcBef>
        <a:buNone/>
        <a:defRPr sz="4400" kern="1200">
          <a:solidFill>
            <a:schemeClr val="bg1"/>
          </a:solidFill>
          <a:latin typeface="Calibri Light" panose="020F0302020204030204" pitchFamily="34" charset="0"/>
          <a:ea typeface="+mj-ea"/>
          <a:cs typeface="+mj-cs"/>
        </a:defRPr>
      </a:lvl1pPr>
    </p:titleStyle>
    <p:body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Programming Fundamentals</a:t>
            </a:r>
            <a:endParaRPr lang="en-GB" dirty="0"/>
          </a:p>
        </p:txBody>
      </p:sp>
    </p:spTree>
    <p:extLst>
      <p:ext uri="{BB962C8B-B14F-4D97-AF65-F5344CB8AC3E}">
        <p14:creationId xmlns:p14="http://schemas.microsoft.com/office/powerpoint/2010/main" val="3032609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endParaRPr lang="en-US" sz="4800" dirty="0" smtClean="0"/>
          </a:p>
          <a:p>
            <a:pPr marL="0" indent="0" algn="ctr">
              <a:buNone/>
            </a:pPr>
            <a:r>
              <a:rPr lang="en-US" sz="4800" i="1" dirty="0" smtClean="0"/>
              <a:t>“A sequence of instructions, designed to achieve a task.”</a:t>
            </a:r>
            <a:endParaRPr lang="en-US" i="1" dirty="0"/>
          </a:p>
        </p:txBody>
      </p:sp>
      <p:sp>
        <p:nvSpPr>
          <p:cNvPr id="3" name="Title 2"/>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119607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marL="457200" lvl="2" indent="-457200"/>
            <a:r>
              <a:rPr lang="en-US" dirty="0"/>
              <a:t>How do we account for the differences in path syntax between operating systems?</a:t>
            </a:r>
          </a:p>
          <a:p>
            <a:pPr lvl="1"/>
            <a:r>
              <a:rPr lang="en-US" dirty="0" smtClean="0"/>
              <a:t>In Python, use the </a:t>
            </a:r>
            <a:r>
              <a:rPr lang="en-US" dirty="0" err="1" smtClean="0"/>
              <a:t>os.path</a:t>
            </a:r>
            <a:r>
              <a:rPr lang="en-US" dirty="0" smtClean="0"/>
              <a:t> module</a:t>
            </a:r>
          </a:p>
          <a:p>
            <a:pPr lvl="1"/>
            <a:r>
              <a:rPr lang="en-US" dirty="0" smtClean="0"/>
              <a:t>Python always loads the path module suitable for the operating system it is running on</a:t>
            </a:r>
          </a:p>
          <a:p>
            <a:pPr lvl="1"/>
            <a:r>
              <a:rPr lang="en-US" dirty="0" smtClean="0"/>
              <a:t>Specific modules can be loaded to manipulate paths that are always in one of the different formats, such as</a:t>
            </a:r>
          </a:p>
          <a:p>
            <a:pPr lvl="2"/>
            <a:r>
              <a:rPr lang="en-US" dirty="0" err="1" smtClean="0"/>
              <a:t>posixpath</a:t>
            </a:r>
            <a:r>
              <a:rPr lang="en-US" dirty="0" smtClean="0"/>
              <a:t> for Unix-style paths</a:t>
            </a:r>
          </a:p>
          <a:p>
            <a:pPr lvl="2"/>
            <a:r>
              <a:rPr lang="en-US" dirty="0" err="1"/>
              <a:t>n</a:t>
            </a:r>
            <a:r>
              <a:rPr lang="en-US" dirty="0" err="1" smtClean="0"/>
              <a:t>tpath</a:t>
            </a:r>
            <a:r>
              <a:rPr lang="en-US" dirty="0" smtClean="0"/>
              <a:t> for Windows-style paths</a:t>
            </a:r>
          </a:p>
          <a:p>
            <a:pPr lvl="2"/>
            <a:r>
              <a:rPr lang="en-US" dirty="0" err="1" smtClean="0"/>
              <a:t>macpath</a:t>
            </a:r>
            <a:r>
              <a:rPr lang="en-US" dirty="0" smtClean="0"/>
              <a:t> for old-style </a:t>
            </a:r>
            <a:r>
              <a:rPr lang="en-US" dirty="0" err="1" smtClean="0"/>
              <a:t>MacOS</a:t>
            </a:r>
            <a:r>
              <a:rPr lang="en-US" dirty="0" smtClean="0"/>
              <a:t> paths</a:t>
            </a:r>
            <a:endParaRPr lang="en-US" dirty="0"/>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11069932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Path Examples</a:t>
            </a:r>
            <a:endParaRPr lang="en-US" dirty="0"/>
          </a:p>
        </p:txBody>
      </p:sp>
    </p:spTree>
    <p:extLst>
      <p:ext uri="{BB962C8B-B14F-4D97-AF65-F5344CB8AC3E}">
        <p14:creationId xmlns:p14="http://schemas.microsoft.com/office/powerpoint/2010/main" val="32241241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How do we open a file?</a:t>
            </a:r>
          </a:p>
          <a:p>
            <a:pPr lvl="1"/>
            <a:r>
              <a:rPr lang="en-US" dirty="0" smtClean="0"/>
              <a:t>open(</a:t>
            </a:r>
            <a:r>
              <a:rPr lang="en-US" i="1" dirty="0" smtClean="0"/>
              <a:t>name[,mode[,buffering]]</a:t>
            </a:r>
            <a:r>
              <a:rPr lang="en-US" dirty="0" smtClean="0"/>
              <a:t>)</a:t>
            </a:r>
          </a:p>
          <a:p>
            <a:pPr lvl="2"/>
            <a:r>
              <a:rPr lang="en-US" dirty="0" smtClean="0"/>
              <a:t>name – file name to be opened</a:t>
            </a:r>
          </a:p>
          <a:p>
            <a:pPr lvl="2"/>
            <a:r>
              <a:rPr lang="en-US" dirty="0" smtClean="0"/>
              <a:t>mode – string indicating how the file is to be opened</a:t>
            </a:r>
          </a:p>
          <a:p>
            <a:pPr lvl="3"/>
            <a:r>
              <a:rPr lang="en-US" dirty="0" smtClean="0"/>
              <a:t>r – for reading</a:t>
            </a:r>
          </a:p>
          <a:p>
            <a:pPr lvl="3"/>
            <a:r>
              <a:rPr lang="en-US" dirty="0" smtClean="0"/>
              <a:t>w – for writing</a:t>
            </a:r>
          </a:p>
          <a:p>
            <a:pPr lvl="3"/>
            <a:r>
              <a:rPr lang="en-US" dirty="0" smtClean="0"/>
              <a:t>a – for appending</a:t>
            </a:r>
          </a:p>
          <a:p>
            <a:pPr lvl="3"/>
            <a:r>
              <a:rPr lang="en-US" dirty="0" smtClean="0"/>
              <a:t>defaults to ‘r’</a:t>
            </a:r>
          </a:p>
          <a:p>
            <a:pPr lvl="2"/>
            <a:r>
              <a:rPr lang="en-US" dirty="0" smtClean="0"/>
              <a:t>buffering – optional argument indicating desired buffer size</a:t>
            </a:r>
          </a:p>
          <a:p>
            <a:pPr lvl="3"/>
            <a:r>
              <a:rPr lang="en-US" dirty="0" smtClean="0"/>
              <a:t>0 – </a:t>
            </a:r>
            <a:r>
              <a:rPr lang="en-US" dirty="0" err="1" smtClean="0"/>
              <a:t>unbuffered</a:t>
            </a:r>
            <a:endParaRPr lang="en-US" dirty="0" smtClean="0"/>
          </a:p>
          <a:p>
            <a:pPr lvl="3"/>
            <a:r>
              <a:rPr lang="en-US" dirty="0" smtClean="0"/>
              <a:t>1 – line buffered</a:t>
            </a:r>
          </a:p>
          <a:p>
            <a:pPr lvl="3"/>
            <a:r>
              <a:rPr lang="en-US" dirty="0" smtClean="0"/>
              <a:t>any other positive value in bytes</a:t>
            </a:r>
          </a:p>
          <a:p>
            <a:pPr marL="914400" lvl="2" indent="0">
              <a:buNone/>
            </a:pPr>
            <a:endParaRPr lang="en-US" dirty="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87046780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But I want to read </a:t>
            </a:r>
            <a:r>
              <a:rPr lang="en-US" i="1" dirty="0" smtClean="0"/>
              <a:t>and</a:t>
            </a:r>
            <a:r>
              <a:rPr lang="en-US" dirty="0" smtClean="0"/>
              <a:t> write!</a:t>
            </a:r>
          </a:p>
          <a:p>
            <a:pPr lvl="1"/>
            <a:r>
              <a:rPr lang="en-US" dirty="0" smtClean="0"/>
              <a:t>append a ‘+’ to the mode to open the file for updating (reading and writing)</a:t>
            </a:r>
          </a:p>
          <a:p>
            <a:pPr lvl="2"/>
            <a:r>
              <a:rPr lang="en-US" dirty="0" smtClean="0"/>
              <a:t>r+, w+, a+</a:t>
            </a:r>
            <a:endParaRPr lang="en-US" dirty="0"/>
          </a:p>
          <a:p>
            <a:pPr lvl="1"/>
            <a:r>
              <a:rPr lang="en-US" dirty="0" smtClean="0"/>
              <a:t>note that ‘w+’ truncates the file</a:t>
            </a:r>
          </a:p>
          <a:p>
            <a:pPr lvl="1"/>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262258865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But what about binary data?</a:t>
            </a:r>
          </a:p>
          <a:p>
            <a:pPr lvl="1"/>
            <a:r>
              <a:rPr lang="en-US" dirty="0" smtClean="0"/>
              <a:t>open() defaults to text mode</a:t>
            </a:r>
          </a:p>
          <a:p>
            <a:pPr lvl="1"/>
            <a:r>
              <a:rPr lang="en-US" dirty="0" smtClean="0"/>
              <a:t>append ‘b’ to the mode for binary on systems that differentiate between text and binary data</a:t>
            </a:r>
            <a:endParaRPr lang="en-US" dirty="0"/>
          </a:p>
          <a:p>
            <a:pPr lvl="2"/>
            <a:r>
              <a:rPr lang="en-US" dirty="0" err="1" smtClean="0"/>
              <a:t>rb</a:t>
            </a:r>
            <a:r>
              <a:rPr lang="en-US" dirty="0" smtClean="0"/>
              <a:t>, </a:t>
            </a:r>
            <a:r>
              <a:rPr lang="en-US" dirty="0" err="1" smtClean="0"/>
              <a:t>wb</a:t>
            </a:r>
            <a:r>
              <a:rPr lang="en-US" dirty="0" smtClean="0"/>
              <a:t>, </a:t>
            </a:r>
            <a:r>
              <a:rPr lang="en-US" dirty="0" err="1" smtClean="0"/>
              <a:t>ab</a:t>
            </a:r>
            <a:endParaRPr lang="en-US" dirty="0" smtClean="0"/>
          </a:p>
          <a:p>
            <a:pPr lvl="1"/>
            <a:r>
              <a:rPr lang="en-US" dirty="0" smtClean="0"/>
              <a:t>Has no effect on systems that don’t differentiate</a:t>
            </a:r>
          </a:p>
          <a:p>
            <a:pPr lvl="1"/>
            <a:endParaRPr lang="en-US" dirty="0" smtClean="0"/>
          </a:p>
          <a:p>
            <a:pPr marL="914400" lvl="2" indent="0">
              <a:buNone/>
            </a:pPr>
            <a:endParaRPr lang="en-US" dirty="0" smtClean="0"/>
          </a:p>
        </p:txBody>
      </p:sp>
      <p:sp>
        <p:nvSpPr>
          <p:cNvPr id="3" name="Title 2"/>
          <p:cNvSpPr>
            <a:spLocks noGrp="1"/>
          </p:cNvSpPr>
          <p:nvPr>
            <p:ph type="title"/>
          </p:nvPr>
        </p:nvSpPr>
        <p:spPr/>
        <p:txBody>
          <a:bodyPr/>
          <a:lstStyle/>
          <a:p>
            <a:r>
              <a:rPr lang="en-US" dirty="0" smtClean="0"/>
              <a:t>File IO: File Operations</a:t>
            </a:r>
            <a:endParaRPr lang="en-US" dirty="0"/>
          </a:p>
        </p:txBody>
      </p:sp>
    </p:spTree>
    <p:extLst>
      <p:ext uri="{BB962C8B-B14F-4D97-AF65-F5344CB8AC3E}">
        <p14:creationId xmlns:p14="http://schemas.microsoft.com/office/powerpoint/2010/main" val="17607972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Can I delete files?</a:t>
            </a:r>
          </a:p>
          <a:p>
            <a:pPr lvl="1"/>
            <a:r>
              <a:rPr lang="en-US" dirty="0" err="1" smtClean="0"/>
              <a:t>os.remove</a:t>
            </a:r>
            <a:r>
              <a:rPr lang="en-US" dirty="0" smtClean="0"/>
              <a:t>(</a:t>
            </a:r>
            <a:r>
              <a:rPr lang="en-US" i="1" dirty="0" smtClean="0"/>
              <a:t>path</a:t>
            </a:r>
            <a:r>
              <a:rPr lang="en-US" dirty="0" smtClean="0"/>
              <a:t>)</a:t>
            </a:r>
          </a:p>
          <a:p>
            <a:r>
              <a:rPr lang="en-US" dirty="0" smtClean="0"/>
              <a:t>What about directories?</a:t>
            </a:r>
          </a:p>
          <a:p>
            <a:pPr lvl="1"/>
            <a:r>
              <a:rPr lang="en-US" dirty="0" err="1" smtClean="0"/>
              <a:t>os.rmdir</a:t>
            </a:r>
            <a:r>
              <a:rPr lang="en-US" dirty="0" smtClean="0"/>
              <a:t>(</a:t>
            </a:r>
            <a:r>
              <a:rPr lang="en-US" i="1" dirty="0" smtClean="0"/>
              <a:t>path</a:t>
            </a:r>
            <a:r>
              <a:rPr lang="en-US" dirty="0" smtClean="0"/>
              <a:t>)</a:t>
            </a:r>
            <a:endParaRPr lang="en-US" dirty="0"/>
          </a:p>
          <a:p>
            <a:pPr lvl="1"/>
            <a:r>
              <a:rPr lang="en-US" dirty="0" err="1" smtClean="0"/>
              <a:t>os.removedirs</a:t>
            </a:r>
            <a:r>
              <a:rPr lang="en-US" dirty="0" smtClean="0"/>
              <a:t>(</a:t>
            </a:r>
            <a:r>
              <a:rPr lang="en-US" i="1" dirty="0" smtClean="0"/>
              <a:t>path</a:t>
            </a:r>
            <a:r>
              <a:rPr lang="en-US" dirty="0" smtClean="0"/>
              <a:t>)</a:t>
            </a:r>
            <a:endParaRPr lang="en-US" dirty="0"/>
          </a:p>
          <a:p>
            <a:r>
              <a:rPr lang="en-US" dirty="0" smtClean="0"/>
              <a:t>Can I do anything else?</a:t>
            </a:r>
          </a:p>
          <a:p>
            <a:pPr lvl="1"/>
            <a:r>
              <a:rPr lang="en-US" dirty="0" err="1" smtClean="0"/>
              <a:t>os.listdir</a:t>
            </a:r>
            <a:r>
              <a:rPr lang="en-US" dirty="0" smtClean="0"/>
              <a:t>(</a:t>
            </a:r>
            <a:r>
              <a:rPr lang="en-US" i="1" dirty="0"/>
              <a:t>path</a:t>
            </a:r>
            <a:r>
              <a:rPr lang="en-US" dirty="0" smtClean="0"/>
              <a:t>)</a:t>
            </a:r>
          </a:p>
          <a:p>
            <a:pPr lvl="1"/>
            <a:r>
              <a:rPr lang="en-US" dirty="0" err="1" smtClean="0"/>
              <a:t>os.rename</a:t>
            </a:r>
            <a:r>
              <a:rPr lang="en-US" dirty="0" smtClean="0"/>
              <a:t>(</a:t>
            </a:r>
            <a:r>
              <a:rPr lang="en-US" i="1" dirty="0" err="1" smtClean="0"/>
              <a:t>src,dest</a:t>
            </a:r>
            <a:r>
              <a:rPr lang="en-US" dirty="0" smtClean="0"/>
              <a:t>)</a:t>
            </a:r>
          </a:p>
          <a:p>
            <a:pPr lvl="1"/>
            <a:r>
              <a:rPr lang="en-US" dirty="0" err="1" smtClean="0"/>
              <a:t>os.mkdir</a:t>
            </a:r>
            <a:r>
              <a:rPr lang="en-US" dirty="0" smtClean="0"/>
              <a:t>(</a:t>
            </a:r>
            <a:r>
              <a:rPr lang="en-US" i="1" dirty="0" smtClean="0"/>
              <a:t>path[,mode]</a:t>
            </a:r>
            <a:r>
              <a:rPr lang="en-US" dirty="0" smtClean="0"/>
              <a:t>)</a:t>
            </a:r>
          </a:p>
        </p:txBody>
      </p:sp>
      <p:sp>
        <p:nvSpPr>
          <p:cNvPr id="3" name="Title 2"/>
          <p:cNvSpPr>
            <a:spLocks noGrp="1"/>
          </p:cNvSpPr>
          <p:nvPr>
            <p:ph type="title"/>
          </p:nvPr>
        </p:nvSpPr>
        <p:spPr/>
        <p:txBody>
          <a:bodyPr/>
          <a:lstStyle/>
          <a:p>
            <a:r>
              <a:rPr lang="en-US" dirty="0" smtClean="0"/>
              <a:t>File IO</a:t>
            </a:r>
            <a:endParaRPr lang="en-US" dirty="0"/>
          </a:p>
        </p:txBody>
      </p:sp>
    </p:spTree>
    <p:extLst>
      <p:ext uri="{BB962C8B-B14F-4D97-AF65-F5344CB8AC3E}">
        <p14:creationId xmlns:p14="http://schemas.microsoft.com/office/powerpoint/2010/main" val="348545126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File IO: File Operations Examples</a:t>
            </a:r>
            <a:endParaRPr lang="en-US" dirty="0"/>
          </a:p>
        </p:txBody>
      </p:sp>
    </p:spTree>
    <p:extLst>
      <p:ext uri="{BB962C8B-B14F-4D97-AF65-F5344CB8AC3E}">
        <p14:creationId xmlns:p14="http://schemas.microsoft.com/office/powerpoint/2010/main" val="3479536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File Operations</a:t>
            </a:r>
            <a:endParaRPr lang="en-US" dirty="0"/>
          </a:p>
        </p:txBody>
      </p:sp>
    </p:spTree>
    <p:extLst>
      <p:ext uri="{BB962C8B-B14F-4D97-AF65-F5344CB8AC3E}">
        <p14:creationId xmlns:p14="http://schemas.microsoft.com/office/powerpoint/2010/main" val="10348577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10000"/>
          </a:bodyPr>
          <a:lstStyle/>
          <a:p>
            <a:r>
              <a:rPr lang="en-US" dirty="0" smtClean="0"/>
              <a:t>What happens when our application encounters an error?</a:t>
            </a:r>
          </a:p>
          <a:p>
            <a:r>
              <a:rPr lang="en-US" dirty="0" smtClean="0"/>
              <a:t>What can we do to prevent our application crashing?</a:t>
            </a:r>
          </a:p>
          <a:p>
            <a:r>
              <a:rPr lang="en-US" dirty="0" smtClean="0"/>
              <a:t>try…except…finally</a:t>
            </a:r>
          </a:p>
          <a:p>
            <a:pPr lvl="1"/>
            <a:r>
              <a:rPr lang="en-US" dirty="0" smtClean="0"/>
              <a:t>try block tells the interpreter that the following code may cause an error</a:t>
            </a:r>
          </a:p>
          <a:p>
            <a:pPr lvl="1"/>
            <a:r>
              <a:rPr lang="en-US" dirty="0" smtClean="0"/>
              <a:t>except blocks tell the interpreter what kind of errors should be expected and what to do when they occur. This is called ‘catching’ the exception.</a:t>
            </a:r>
          </a:p>
          <a:p>
            <a:pPr lvl="1"/>
            <a:r>
              <a:rPr lang="en-US" dirty="0" smtClean="0"/>
              <a:t>finally block tells the interpreter what to do next, </a:t>
            </a:r>
            <a:r>
              <a:rPr lang="en-US" i="1" dirty="0" smtClean="0"/>
              <a:t>whether or not an error occurred</a:t>
            </a:r>
            <a:r>
              <a:rPr lang="en-US" dirty="0" smtClean="0"/>
              <a:t>.</a:t>
            </a:r>
            <a:endParaRPr lang="en-US" dirty="0"/>
          </a:p>
        </p:txBody>
      </p:sp>
      <p:sp>
        <p:nvSpPr>
          <p:cNvPr id="3" name="Title 2"/>
          <p:cNvSpPr>
            <a:spLocks noGrp="1"/>
          </p:cNvSpPr>
          <p:nvPr>
            <p:ph type="title"/>
          </p:nvPr>
        </p:nvSpPr>
        <p:spPr/>
        <p:txBody>
          <a:bodyPr/>
          <a:lstStyle/>
          <a:p>
            <a:r>
              <a:rPr lang="en-US" dirty="0" smtClean="0"/>
              <a:t>Error Handling</a:t>
            </a:r>
            <a:endParaRPr lang="en-US" dirty="0"/>
          </a:p>
        </p:txBody>
      </p:sp>
    </p:spTree>
    <p:extLst>
      <p:ext uri="{BB962C8B-B14F-4D97-AF65-F5344CB8AC3E}">
        <p14:creationId xmlns:p14="http://schemas.microsoft.com/office/powerpoint/2010/main" val="90651844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Error Handling: Example</a:t>
            </a:r>
            <a:endParaRPr lang="en-US" dirty="0"/>
          </a:p>
        </p:txBody>
      </p:sp>
      <p:sp>
        <p:nvSpPr>
          <p:cNvPr id="5" name="Rectangle 4"/>
          <p:cNvSpPr/>
          <p:nvPr/>
        </p:nvSpPr>
        <p:spPr>
          <a:xfrm>
            <a:off x="3143672" y="1415673"/>
            <a:ext cx="5472608" cy="46166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smtClean="0">
                <a:solidFill>
                  <a:srgbClr val="008000"/>
                </a:solidFill>
                <a:highlight>
                  <a:srgbClr val="FFFFFF"/>
                </a:highlight>
                <a:latin typeface="Courier New" panose="02070309020205020404" pitchFamily="49" charset="0"/>
              </a:rPr>
              <a:t>#!/</a:t>
            </a:r>
            <a:r>
              <a:rPr lang="en-US" sz="1200" dirty="0" err="1" smtClean="0">
                <a:solidFill>
                  <a:srgbClr val="008000"/>
                </a:solidFill>
                <a:highlight>
                  <a:srgbClr val="FFFFFF"/>
                </a:highlight>
                <a:latin typeface="Courier New" panose="02070309020205020404" pitchFamily="49" charset="0"/>
              </a:rPr>
              <a:t>usr</a:t>
            </a:r>
            <a:r>
              <a:rPr lang="en-US" sz="1200" dirty="0" smtClean="0">
                <a:solidFill>
                  <a:srgbClr val="008000"/>
                </a:solidFill>
                <a:highlight>
                  <a:srgbClr val="FFFFFF"/>
                </a:highlight>
                <a:latin typeface="Courier New" panose="02070309020205020404" pitchFamily="49" charset="0"/>
              </a:rPr>
              <a:t>/bin/python</a:t>
            </a:r>
            <a:endParaRPr lang="en-US" sz="1200" dirty="0" smtClean="0">
              <a:solidFill>
                <a:srgbClr val="000000"/>
              </a:solidFill>
              <a:highlight>
                <a:srgbClr val="FFFFFF"/>
              </a:highlight>
              <a:latin typeface="Courier New" panose="02070309020205020404" pitchFamily="49" charset="0"/>
            </a:endParaRPr>
          </a:p>
          <a:p>
            <a:endParaRPr lang="en-US" sz="1200" dirty="0" smtClean="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277422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3600" dirty="0" smtClean="0"/>
              <a:t>1. Travel </a:t>
            </a:r>
            <a:r>
              <a:rPr lang="en-US" sz="3600" i="1" dirty="0" smtClean="0"/>
              <a:t>east</a:t>
            </a:r>
            <a:endParaRPr lang="en-US" sz="3600" dirty="0"/>
          </a:p>
          <a:p>
            <a:pPr marL="0" indent="0">
              <a:buNone/>
            </a:pPr>
            <a:r>
              <a:rPr lang="en-US" sz="3600" dirty="0" smtClean="0"/>
              <a:t>2. Take the 2</a:t>
            </a:r>
            <a:r>
              <a:rPr lang="en-US" sz="3600" baseline="30000" dirty="0" smtClean="0"/>
              <a:t>nd</a:t>
            </a:r>
            <a:r>
              <a:rPr lang="en-US" sz="3600" dirty="0" smtClean="0"/>
              <a:t> left</a:t>
            </a:r>
          </a:p>
          <a:p>
            <a:pPr marL="0" indent="0">
              <a:buNone/>
            </a:pPr>
            <a:r>
              <a:rPr lang="en-US" sz="3600" dirty="0" smtClean="0"/>
              <a:t>3. Turn </a:t>
            </a:r>
            <a:r>
              <a:rPr lang="en-US" sz="3600" i="1" dirty="0" smtClean="0"/>
              <a:t>right</a:t>
            </a:r>
            <a:r>
              <a:rPr lang="en-US" sz="3600" dirty="0" smtClean="0"/>
              <a:t> at the next junction</a:t>
            </a: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355134"/>
            <a:ext cx="4896544" cy="225994"/>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7032104" y="2139752"/>
            <a:ext cx="144016" cy="208133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079214" y="1940162"/>
            <a:ext cx="204918" cy="1957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8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Effect transition="in" filter="fade">
                                      <p:cBhvr>
                                        <p:cTn id="18" dur="500"/>
                                        <p:tgtEl>
                                          <p:spTgt spid="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500"/>
                                        <p:tgtEl>
                                          <p:spTgt spid="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fade">
                                      <p:cBhvr>
                                        <p:cTn id="34"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Error Handling</a:t>
            </a:r>
            <a:endParaRPr lang="en-US" dirty="0"/>
          </a:p>
        </p:txBody>
      </p:sp>
    </p:spTree>
    <p:extLst>
      <p:ext uri="{BB962C8B-B14F-4D97-AF65-F5344CB8AC3E}">
        <p14:creationId xmlns:p14="http://schemas.microsoft.com/office/powerpoint/2010/main" val="189270595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is a thread?</a:t>
            </a:r>
          </a:p>
          <a:p>
            <a:pPr lvl="1"/>
            <a:r>
              <a:rPr lang="en-US" dirty="0" smtClean="0"/>
              <a:t>“…an activity that is run in a separate thread of control.”</a:t>
            </a:r>
          </a:p>
          <a:p>
            <a:pPr lvl="1"/>
            <a:r>
              <a:rPr lang="en-US" dirty="0" smtClean="0"/>
              <a:t>Every Python program has a “main thread” or initial thread of control</a:t>
            </a:r>
          </a:p>
          <a:p>
            <a:pPr lvl="1"/>
            <a:r>
              <a:rPr lang="en-US" dirty="0" smtClean="0"/>
              <a:t>Once started, a thread continues until its run() method terminates</a:t>
            </a:r>
          </a:p>
          <a:p>
            <a:pPr lvl="2"/>
            <a:r>
              <a:rPr lang="en-US" dirty="0" smtClean="0"/>
              <a:t>Either normally or via unhandled exception</a:t>
            </a:r>
          </a:p>
          <a:p>
            <a:pPr lvl="1"/>
            <a:r>
              <a:rPr lang="en-US" dirty="0" smtClean="0"/>
              <a:t>Threads can block other threads</a:t>
            </a:r>
          </a:p>
          <a:p>
            <a:pPr lvl="1"/>
            <a:r>
              <a:rPr lang="en-US" dirty="0" smtClean="0"/>
              <a:t>Threads can signal other threads</a:t>
            </a:r>
          </a:p>
          <a:p>
            <a:pPr lvl="1"/>
            <a:r>
              <a:rPr lang="en-US" dirty="0" smtClean="0"/>
              <a:t>Threads can be interrogated to see if they’re running</a:t>
            </a:r>
            <a:endParaRPr lang="en-US" dirty="0"/>
          </a:p>
        </p:txBody>
      </p:sp>
      <p:sp>
        <p:nvSpPr>
          <p:cNvPr id="3" name="Title 2"/>
          <p:cNvSpPr>
            <a:spLocks noGrp="1"/>
          </p:cNvSpPr>
          <p:nvPr>
            <p:ph type="title"/>
          </p:nvPr>
        </p:nvSpPr>
        <p:spPr/>
        <p:txBody>
          <a:bodyPr/>
          <a:lstStyle/>
          <a:p>
            <a:r>
              <a:rPr lang="en-US" dirty="0" smtClean="0"/>
              <a:t>Threading</a:t>
            </a:r>
            <a:endParaRPr lang="en-US" dirty="0"/>
          </a:p>
        </p:txBody>
      </p:sp>
    </p:spTree>
    <p:extLst>
      <p:ext uri="{BB962C8B-B14F-4D97-AF65-F5344CB8AC3E}">
        <p14:creationId xmlns:p14="http://schemas.microsoft.com/office/powerpoint/2010/main" val="41078600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Creating a thread</a:t>
            </a:r>
          </a:p>
          <a:p>
            <a:pPr lvl="1"/>
            <a:r>
              <a:rPr lang="en-US" dirty="0" err="1" smtClean="0"/>
              <a:t>thread.start_new_thread</a:t>
            </a:r>
            <a:r>
              <a:rPr lang="en-US" dirty="0" smtClean="0"/>
              <a:t>(</a:t>
            </a:r>
            <a:r>
              <a:rPr lang="en-US" i="1" dirty="0" smtClean="0"/>
              <a:t>function, </a:t>
            </a:r>
            <a:r>
              <a:rPr lang="en-US" i="1" dirty="0" err="1" smtClean="0"/>
              <a:t>args</a:t>
            </a:r>
            <a:r>
              <a:rPr lang="en-US" i="1" dirty="0" smtClean="0"/>
              <a:t>[, </a:t>
            </a:r>
            <a:r>
              <a:rPr lang="en-US" i="1" dirty="0" err="1" smtClean="0"/>
              <a:t>kwargs</a:t>
            </a:r>
            <a:r>
              <a:rPr lang="en-US" i="1" dirty="0" smtClean="0"/>
              <a:t>]</a:t>
            </a:r>
            <a:r>
              <a:rPr lang="en-US" dirty="0" smtClean="0"/>
              <a:t>)</a:t>
            </a:r>
          </a:p>
          <a:p>
            <a:pPr lvl="2"/>
            <a:r>
              <a:rPr lang="en-US" dirty="0" smtClean="0"/>
              <a:t>Runs until the function returns or terminates due to an unhandled exception</a:t>
            </a:r>
          </a:p>
          <a:p>
            <a:pPr lvl="2"/>
            <a:r>
              <a:rPr lang="en-US" i="1" dirty="0" err="1" smtClean="0"/>
              <a:t>args</a:t>
            </a:r>
            <a:r>
              <a:rPr lang="en-US" i="1" dirty="0" smtClean="0"/>
              <a:t> </a:t>
            </a:r>
            <a:r>
              <a:rPr lang="en-US" dirty="0" smtClean="0"/>
              <a:t>is a tuple of arguments – use an empty tuple for functions with no arguments</a:t>
            </a:r>
          </a:p>
          <a:p>
            <a:pPr lvl="2"/>
            <a:r>
              <a:rPr lang="en-US" dirty="0" smtClean="0"/>
              <a:t>Returns the thread identifier</a:t>
            </a:r>
          </a:p>
          <a:p>
            <a:pPr lvl="1"/>
            <a:r>
              <a:rPr lang="en-US" dirty="0" err="1" smtClean="0"/>
              <a:t>threading.Thread</a:t>
            </a:r>
            <a:endParaRPr lang="en-US" dirty="0" smtClean="0"/>
          </a:p>
          <a:p>
            <a:pPr lvl="2"/>
            <a:r>
              <a:rPr lang="en-US" dirty="0" smtClean="0"/>
              <a:t>Provide a callable object to the constructor</a:t>
            </a:r>
          </a:p>
          <a:p>
            <a:pPr lvl="2"/>
            <a:r>
              <a:rPr lang="en-US" dirty="0" smtClean="0"/>
              <a:t>Subclass and override </a:t>
            </a:r>
            <a:r>
              <a:rPr lang="en-US" i="1" dirty="0" smtClean="0"/>
              <a:t>run() </a:t>
            </a:r>
            <a:r>
              <a:rPr lang="en-US" dirty="0" smtClean="0"/>
              <a:t>and </a:t>
            </a:r>
            <a:r>
              <a:rPr lang="en-US" i="1" dirty="0" smtClean="0"/>
              <a:t>__</a:t>
            </a:r>
            <a:r>
              <a:rPr lang="en-US" i="1" dirty="0" err="1" smtClean="0"/>
              <a:t>init</a:t>
            </a:r>
            <a:r>
              <a:rPr lang="en-US" i="1" dirty="0" smtClean="0"/>
              <a:t>__</a:t>
            </a:r>
            <a:r>
              <a:rPr lang="en-US" dirty="0" smtClean="0"/>
              <a:t>() methods</a:t>
            </a:r>
            <a:endParaRPr lang="en-US" dirty="0"/>
          </a:p>
        </p:txBody>
      </p:sp>
      <p:sp>
        <p:nvSpPr>
          <p:cNvPr id="3" name="Title 2"/>
          <p:cNvSpPr>
            <a:spLocks noGrp="1"/>
          </p:cNvSpPr>
          <p:nvPr>
            <p:ph type="title"/>
          </p:nvPr>
        </p:nvSpPr>
        <p:spPr/>
        <p:txBody>
          <a:bodyPr/>
          <a:lstStyle/>
          <a:p>
            <a:r>
              <a:rPr lang="en-US" dirty="0" smtClean="0"/>
              <a:t>Threading: Creation</a:t>
            </a:r>
            <a:endParaRPr lang="en-US" dirty="0"/>
          </a:p>
        </p:txBody>
      </p:sp>
    </p:spTree>
    <p:extLst>
      <p:ext uri="{BB962C8B-B14F-4D97-AF65-F5344CB8AC3E}">
        <p14:creationId xmlns:p14="http://schemas.microsoft.com/office/powerpoint/2010/main" val="121651223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Waiting for another thread to finish</a:t>
            </a:r>
          </a:p>
          <a:p>
            <a:pPr lvl="1"/>
            <a:r>
              <a:rPr lang="en-US" dirty="0" smtClean="0"/>
              <a:t>Often we require another thread to complete before we can continue</a:t>
            </a:r>
          </a:p>
          <a:p>
            <a:pPr lvl="1"/>
            <a:r>
              <a:rPr lang="en-US" dirty="0" smtClean="0"/>
              <a:t>Usually we want to restrict the amount of time we wait before making a decision</a:t>
            </a:r>
          </a:p>
          <a:p>
            <a:pPr lvl="1"/>
            <a:r>
              <a:rPr lang="en-US" dirty="0" err="1" smtClean="0"/>
              <a:t>Thread.join</a:t>
            </a:r>
            <a:r>
              <a:rPr lang="en-US" dirty="0" smtClean="0"/>
              <a:t>([</a:t>
            </a:r>
            <a:r>
              <a:rPr lang="en-US" i="1" dirty="0" smtClean="0"/>
              <a:t>timeout</a:t>
            </a:r>
            <a:r>
              <a:rPr lang="en-US" dirty="0" smtClean="0"/>
              <a:t>])</a:t>
            </a:r>
          </a:p>
          <a:p>
            <a:pPr lvl="2"/>
            <a:r>
              <a:rPr lang="en-US" dirty="0" smtClean="0"/>
              <a:t>Makes the current thread wait until the referenced thread object terminates</a:t>
            </a:r>
          </a:p>
          <a:p>
            <a:pPr lvl="2"/>
            <a:r>
              <a:rPr lang="en-US" i="1" dirty="0" smtClean="0"/>
              <a:t>timeout</a:t>
            </a:r>
            <a:r>
              <a:rPr lang="en-US" dirty="0" smtClean="0"/>
              <a:t> is a floating point number representing the number of seconds the current thread should be blocked for</a:t>
            </a:r>
          </a:p>
          <a:p>
            <a:pPr lvl="2"/>
            <a:r>
              <a:rPr lang="en-US" dirty="0" smtClean="0"/>
              <a:t>Does not return so you must call </a:t>
            </a:r>
            <a:r>
              <a:rPr lang="en-US" i="1" dirty="0" err="1" smtClean="0"/>
              <a:t>isAlive</a:t>
            </a:r>
            <a:r>
              <a:rPr lang="en-US" i="1" dirty="0" smtClean="0"/>
              <a:t>()</a:t>
            </a:r>
            <a:r>
              <a:rPr lang="en-US" dirty="0" smtClean="0"/>
              <a:t> when the calling thread resumes to determine if a timeout occurred</a:t>
            </a:r>
          </a:p>
          <a:p>
            <a:pPr lvl="2"/>
            <a:r>
              <a:rPr lang="en-US" dirty="0" smtClean="0"/>
              <a:t>A thread can be joined many times</a:t>
            </a:r>
          </a:p>
          <a:p>
            <a:pPr lvl="2"/>
            <a:r>
              <a:rPr lang="en-US" dirty="0" smtClean="0"/>
              <a:t>Raises </a:t>
            </a:r>
            <a:r>
              <a:rPr lang="en-US" dirty="0" err="1" smtClean="0"/>
              <a:t>RuntimeError</a:t>
            </a:r>
            <a:r>
              <a:rPr lang="en-US" dirty="0" smtClean="0"/>
              <a:t> </a:t>
            </a:r>
            <a:endParaRPr lang="en-US" dirty="0"/>
          </a:p>
        </p:txBody>
      </p:sp>
      <p:sp>
        <p:nvSpPr>
          <p:cNvPr id="3" name="Title 2"/>
          <p:cNvSpPr>
            <a:spLocks noGrp="1"/>
          </p:cNvSpPr>
          <p:nvPr>
            <p:ph type="title"/>
          </p:nvPr>
        </p:nvSpPr>
        <p:spPr/>
        <p:txBody>
          <a:bodyPr/>
          <a:lstStyle/>
          <a:p>
            <a:r>
              <a:rPr lang="en-US" dirty="0" smtClean="0"/>
              <a:t>Threading: Blocking</a:t>
            </a:r>
            <a:endParaRPr lang="en-US" dirty="0"/>
          </a:p>
        </p:txBody>
      </p:sp>
    </p:spTree>
    <p:extLst>
      <p:ext uri="{BB962C8B-B14F-4D97-AF65-F5344CB8AC3E}">
        <p14:creationId xmlns:p14="http://schemas.microsoft.com/office/powerpoint/2010/main" val="117112626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happens when more than one thread may wish to interact with another?</a:t>
            </a:r>
          </a:p>
          <a:p>
            <a:r>
              <a:rPr lang="en-US" dirty="0" smtClean="0"/>
              <a:t>Lock objects</a:t>
            </a:r>
          </a:p>
          <a:p>
            <a:pPr lvl="1"/>
            <a:r>
              <a:rPr lang="en-US" dirty="0" smtClean="0"/>
              <a:t>A lock can be either ‘locked’ or ‘unlocked’</a:t>
            </a:r>
          </a:p>
          <a:p>
            <a:pPr lvl="1"/>
            <a:r>
              <a:rPr lang="en-US" dirty="0" smtClean="0"/>
              <a:t>When locked, blocks until a call to release in another thread unlocks it</a:t>
            </a:r>
          </a:p>
          <a:p>
            <a:r>
              <a:rPr lang="en-US" dirty="0" smtClean="0"/>
              <a:t>Semaphore objects</a:t>
            </a:r>
          </a:p>
          <a:p>
            <a:pPr lvl="1"/>
            <a:r>
              <a:rPr lang="en-US" dirty="0" smtClean="0"/>
              <a:t>Uses a counter to blocking state</a:t>
            </a:r>
          </a:p>
          <a:p>
            <a:pPr lvl="1"/>
            <a:r>
              <a:rPr lang="en-US" dirty="0" smtClean="0"/>
              <a:t>Used to guard limited resources, e.g. databases</a:t>
            </a:r>
          </a:p>
          <a:p>
            <a:endParaRPr lang="en-US" dirty="0" smtClean="0"/>
          </a:p>
          <a:p>
            <a:endParaRPr lang="en-US" dirty="0"/>
          </a:p>
        </p:txBody>
      </p:sp>
      <p:sp>
        <p:nvSpPr>
          <p:cNvPr id="3" name="Title 2"/>
          <p:cNvSpPr>
            <a:spLocks noGrp="1"/>
          </p:cNvSpPr>
          <p:nvPr>
            <p:ph type="title"/>
          </p:nvPr>
        </p:nvSpPr>
        <p:spPr/>
        <p:txBody>
          <a:bodyPr/>
          <a:lstStyle/>
          <a:p>
            <a:r>
              <a:rPr lang="en-US" dirty="0" smtClean="0"/>
              <a:t>Threading: Locking</a:t>
            </a:r>
            <a:endParaRPr lang="en-US" dirty="0"/>
          </a:p>
        </p:txBody>
      </p:sp>
    </p:spTree>
    <p:extLst>
      <p:ext uri="{BB962C8B-B14F-4D97-AF65-F5344CB8AC3E}">
        <p14:creationId xmlns:p14="http://schemas.microsoft.com/office/powerpoint/2010/main" val="103573818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 we do if we want one thread to communicate with another?</a:t>
            </a:r>
          </a:p>
          <a:p>
            <a:r>
              <a:rPr lang="en-US" dirty="0" smtClean="0"/>
              <a:t>Event objects</a:t>
            </a:r>
          </a:p>
          <a:p>
            <a:pPr lvl="1"/>
            <a:r>
              <a:rPr lang="en-US" dirty="0" smtClean="0"/>
              <a:t>Uses an internal flag that can be </a:t>
            </a:r>
            <a:r>
              <a:rPr lang="en-US" i="1" dirty="0" smtClean="0"/>
              <a:t>set()</a:t>
            </a:r>
            <a:r>
              <a:rPr lang="en-US" dirty="0" smtClean="0"/>
              <a:t> or </a:t>
            </a:r>
            <a:r>
              <a:rPr lang="en-US" i="1" dirty="0" smtClean="0"/>
              <a:t>clear()</a:t>
            </a:r>
            <a:r>
              <a:rPr lang="en-US" dirty="0" err="1" smtClean="0"/>
              <a:t>ed</a:t>
            </a:r>
            <a:endParaRPr lang="en-US" dirty="0" smtClean="0"/>
          </a:p>
          <a:p>
            <a:pPr lvl="1"/>
            <a:r>
              <a:rPr lang="en-US" i="1" dirty="0" smtClean="0"/>
              <a:t>wait([timeout])</a:t>
            </a:r>
            <a:r>
              <a:rPr lang="en-US" dirty="0" smtClean="0"/>
              <a:t> method blocks until flag is true or until the provided timeout</a:t>
            </a:r>
          </a:p>
          <a:p>
            <a:pPr lvl="1"/>
            <a:r>
              <a:rPr lang="en-US" dirty="0" smtClean="0"/>
              <a:t>Allows one thread to signal an event for other threads to wait for</a:t>
            </a:r>
          </a:p>
          <a:p>
            <a:pPr lvl="1"/>
            <a:endParaRPr lang="en-US" dirty="0"/>
          </a:p>
        </p:txBody>
      </p:sp>
      <p:sp>
        <p:nvSpPr>
          <p:cNvPr id="3" name="Title 2"/>
          <p:cNvSpPr>
            <a:spLocks noGrp="1"/>
          </p:cNvSpPr>
          <p:nvPr>
            <p:ph type="title"/>
          </p:nvPr>
        </p:nvSpPr>
        <p:spPr/>
        <p:txBody>
          <a:bodyPr/>
          <a:lstStyle/>
          <a:p>
            <a:r>
              <a:rPr lang="en-US" dirty="0" smtClean="0"/>
              <a:t>Threading: </a:t>
            </a:r>
            <a:r>
              <a:rPr lang="en-US" dirty="0" err="1" smtClean="0"/>
              <a:t>Signalling</a:t>
            </a:r>
            <a:endParaRPr lang="en-US" dirty="0"/>
          </a:p>
        </p:txBody>
      </p:sp>
    </p:spTree>
    <p:extLst>
      <p:ext uri="{BB962C8B-B14F-4D97-AF65-F5344CB8AC3E}">
        <p14:creationId xmlns:p14="http://schemas.microsoft.com/office/powerpoint/2010/main" val="354349063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Often we will want to create deferred or recurring processes</a:t>
            </a:r>
          </a:p>
          <a:p>
            <a:r>
              <a:rPr lang="en-US" dirty="0" err="1" smtClean="0"/>
              <a:t>threading.Timer</a:t>
            </a:r>
            <a:r>
              <a:rPr lang="en-US" dirty="0" smtClean="0"/>
              <a:t>(</a:t>
            </a:r>
            <a:r>
              <a:rPr lang="en-US" i="1" dirty="0" smtClean="0"/>
              <a:t>interval, function, </a:t>
            </a:r>
            <a:r>
              <a:rPr lang="en-US" i="1" dirty="0" err="1" smtClean="0"/>
              <a:t>args</a:t>
            </a:r>
            <a:r>
              <a:rPr lang="en-US" i="1" dirty="0" smtClean="0"/>
              <a:t>=[], </a:t>
            </a:r>
            <a:r>
              <a:rPr lang="en-US" i="1" dirty="0" err="1" smtClean="0"/>
              <a:t>kwargs</a:t>
            </a:r>
            <a:r>
              <a:rPr lang="en-US" i="1" dirty="0" smtClean="0"/>
              <a:t>={}</a:t>
            </a:r>
            <a:r>
              <a:rPr lang="en-US" dirty="0" smtClean="0"/>
              <a:t>)</a:t>
            </a:r>
          </a:p>
          <a:p>
            <a:pPr lvl="1"/>
            <a:r>
              <a:rPr lang="en-US" dirty="0" smtClean="0"/>
              <a:t>Runs </a:t>
            </a:r>
            <a:r>
              <a:rPr lang="en-US" i="1" dirty="0" smtClean="0"/>
              <a:t>function</a:t>
            </a:r>
            <a:r>
              <a:rPr lang="en-US" dirty="0" smtClean="0"/>
              <a:t> with arguments </a:t>
            </a:r>
            <a:r>
              <a:rPr lang="en-US" i="1" dirty="0" err="1" smtClean="0"/>
              <a:t>args</a:t>
            </a:r>
            <a:r>
              <a:rPr lang="en-US" dirty="0" smtClean="0"/>
              <a:t> after </a:t>
            </a:r>
            <a:r>
              <a:rPr lang="en-US" i="1" dirty="0" smtClean="0"/>
              <a:t>interval</a:t>
            </a:r>
            <a:r>
              <a:rPr lang="en-US" dirty="0" smtClean="0"/>
              <a:t> seconds have passed</a:t>
            </a:r>
          </a:p>
          <a:p>
            <a:pPr lvl="1"/>
            <a:r>
              <a:rPr lang="en-US" dirty="0" smtClean="0"/>
              <a:t>Since it’s a subclass of Thread, the function will either return or raise a </a:t>
            </a:r>
            <a:r>
              <a:rPr lang="en-US" dirty="0" err="1" smtClean="0"/>
              <a:t>ThreadError</a:t>
            </a:r>
            <a:endParaRPr lang="en-US" dirty="0" smtClean="0"/>
          </a:p>
          <a:p>
            <a:pPr lvl="1"/>
            <a:r>
              <a:rPr lang="en-US" dirty="0" smtClean="0"/>
              <a:t>A simple recurring task can be created by calling the timer again once it’s completed</a:t>
            </a:r>
          </a:p>
          <a:p>
            <a:pPr lvl="1"/>
            <a:r>
              <a:rPr lang="en-US" dirty="0" smtClean="0"/>
              <a:t>Don’t reinvent the wheel!</a:t>
            </a:r>
            <a:endParaRPr lang="en-US" dirty="0"/>
          </a:p>
        </p:txBody>
      </p:sp>
      <p:sp>
        <p:nvSpPr>
          <p:cNvPr id="3" name="Title 2"/>
          <p:cNvSpPr>
            <a:spLocks noGrp="1"/>
          </p:cNvSpPr>
          <p:nvPr>
            <p:ph type="title"/>
          </p:nvPr>
        </p:nvSpPr>
        <p:spPr/>
        <p:txBody>
          <a:bodyPr/>
          <a:lstStyle/>
          <a:p>
            <a:r>
              <a:rPr lang="en-US" dirty="0" smtClean="0"/>
              <a:t>Threading: Timers</a:t>
            </a:r>
            <a:endParaRPr lang="en-US" dirty="0"/>
          </a:p>
        </p:txBody>
      </p:sp>
    </p:spTree>
    <p:extLst>
      <p:ext uri="{BB962C8B-B14F-4D97-AF65-F5344CB8AC3E}">
        <p14:creationId xmlns:p14="http://schemas.microsoft.com/office/powerpoint/2010/main" val="9240800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Thread safety</a:t>
            </a:r>
          </a:p>
          <a:p>
            <a:pPr lvl="1"/>
            <a:r>
              <a:rPr lang="en-US" dirty="0" smtClean="0"/>
              <a:t>Imports are generally safe unless they spawn a new thread and wait for it in any way</a:t>
            </a:r>
          </a:p>
          <a:p>
            <a:pPr lvl="1"/>
            <a:r>
              <a:rPr lang="en-US" dirty="0" smtClean="0"/>
              <a:t>Debugging synchronization issues is hard</a:t>
            </a:r>
          </a:p>
          <a:p>
            <a:pPr lvl="1"/>
            <a:endParaRPr lang="en-US" dirty="0"/>
          </a:p>
        </p:txBody>
      </p:sp>
      <p:sp>
        <p:nvSpPr>
          <p:cNvPr id="3" name="Title 2"/>
          <p:cNvSpPr>
            <a:spLocks noGrp="1"/>
          </p:cNvSpPr>
          <p:nvPr>
            <p:ph type="title"/>
          </p:nvPr>
        </p:nvSpPr>
        <p:spPr/>
        <p:txBody>
          <a:bodyPr/>
          <a:lstStyle/>
          <a:p>
            <a:r>
              <a:rPr lang="en-US" dirty="0" smtClean="0"/>
              <a:t>Threading: Gotchas</a:t>
            </a:r>
            <a:endParaRPr lang="en-US" dirty="0"/>
          </a:p>
        </p:txBody>
      </p:sp>
    </p:spTree>
    <p:extLst>
      <p:ext uri="{BB962C8B-B14F-4D97-AF65-F5344CB8AC3E}">
        <p14:creationId xmlns:p14="http://schemas.microsoft.com/office/powerpoint/2010/main" val="374407826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Threading: Examples</a:t>
            </a:r>
            <a:endParaRPr lang="en-US" dirty="0"/>
          </a:p>
        </p:txBody>
      </p:sp>
    </p:spTree>
    <p:extLst>
      <p:ext uri="{BB962C8B-B14F-4D97-AF65-F5344CB8AC3E}">
        <p14:creationId xmlns:p14="http://schemas.microsoft.com/office/powerpoint/2010/main" val="13675869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Threading</a:t>
            </a:r>
            <a:endParaRPr lang="en-US" dirty="0"/>
          </a:p>
        </p:txBody>
      </p:sp>
    </p:spTree>
    <p:extLst>
      <p:ext uri="{BB962C8B-B14F-4D97-AF65-F5344CB8AC3E}">
        <p14:creationId xmlns:p14="http://schemas.microsoft.com/office/powerpoint/2010/main" val="21717892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896200" y="1700809"/>
            <a:ext cx="4104456" cy="4425355"/>
          </a:xfrm>
        </p:spPr>
        <p:txBody>
          <a:bodyPr>
            <a:normAutofit/>
          </a:bodyPr>
          <a:lstStyle/>
          <a:p>
            <a:pPr marL="0" indent="0">
              <a:buNone/>
            </a:pPr>
            <a:r>
              <a:rPr lang="en-US" sz="4000" dirty="0" smtClean="0"/>
              <a:t>1. Travel </a:t>
            </a:r>
            <a:r>
              <a:rPr lang="en-US" sz="4000" i="1" dirty="0" smtClean="0"/>
              <a:t>east</a:t>
            </a:r>
            <a:endParaRPr lang="en-US" sz="4000" dirty="0" smtClean="0"/>
          </a:p>
          <a:p>
            <a:pPr marL="0" indent="0">
              <a:buNone/>
            </a:pPr>
            <a:r>
              <a:rPr lang="en-US" sz="4000" dirty="0" smtClean="0"/>
              <a:t>3. Turn </a:t>
            </a:r>
            <a:r>
              <a:rPr lang="en-US" sz="4000" i="1" dirty="0" smtClean="0"/>
              <a:t>right</a:t>
            </a:r>
            <a:r>
              <a:rPr lang="en-US" sz="4000" dirty="0" smtClean="0"/>
              <a:t> at the next junction</a:t>
            </a:r>
          </a:p>
          <a:p>
            <a:pPr marL="0" indent="0">
              <a:buNone/>
            </a:pPr>
            <a:r>
              <a:rPr lang="en-US" sz="4000" dirty="0"/>
              <a:t>2. Take the 2</a:t>
            </a:r>
            <a:r>
              <a:rPr lang="en-US" sz="4000" baseline="30000" dirty="0"/>
              <a:t>nd</a:t>
            </a:r>
            <a:r>
              <a:rPr lang="en-US" sz="4000" dirty="0"/>
              <a:t> left</a:t>
            </a:r>
          </a:p>
          <a:p>
            <a:pPr marL="0" indent="0">
              <a:buNone/>
            </a:pPr>
            <a:endParaRPr lang="en-US" sz="4000" dirty="0"/>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6" name="Picture 5"/>
          <p:cNvPicPr>
            <a:picLocks noChangeAspect="1"/>
          </p:cNvPicPr>
          <p:nvPr/>
        </p:nvPicPr>
        <p:blipFill rotWithShape="1">
          <a:blip r:embed="rId3"/>
          <a:srcRect l="39339" t="23693" r="19730" b="26766"/>
          <a:stretch/>
        </p:blipFill>
        <p:spPr>
          <a:xfrm>
            <a:off x="42788" y="1340768"/>
            <a:ext cx="7637388" cy="4968552"/>
          </a:xfrm>
          <a:prstGeom prst="rect">
            <a:avLst/>
          </a:prstGeom>
        </p:spPr>
      </p:pic>
      <p:sp>
        <p:nvSpPr>
          <p:cNvPr id="7" name="Oval 6"/>
          <p:cNvSpPr/>
          <p:nvPr/>
        </p:nvSpPr>
        <p:spPr>
          <a:xfrm>
            <a:off x="1905744" y="4509120"/>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306344" y="1772816"/>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V="1">
            <a:off x="2279576" y="4534600"/>
            <a:ext cx="1008112" cy="46529"/>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90906" y="4700352"/>
            <a:ext cx="61894" cy="1548048"/>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500"/>
                                        <p:tgtEl>
                                          <p:spTgt spid="2">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500"/>
                                        <p:tgtEl>
                                          <p:spTgt spid="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9579550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414823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smtClean="0"/>
              <a:t>What is a Computer Program</a:t>
            </a:r>
            <a:endParaRPr lang="en-US" dirty="0"/>
          </a:p>
        </p:txBody>
      </p:sp>
      <p:pic>
        <p:nvPicPr>
          <p:cNvPr id="7" name="Picture 6"/>
          <p:cNvPicPr>
            <a:picLocks noChangeAspect="1"/>
          </p:cNvPicPr>
          <p:nvPr/>
        </p:nvPicPr>
        <p:blipFill rotWithShape="1">
          <a:blip r:embed="rId2"/>
          <a:srcRect l="12511" t="35625" r="522" b="15658"/>
          <a:stretch/>
        </p:blipFill>
        <p:spPr>
          <a:xfrm>
            <a:off x="0" y="1373069"/>
            <a:ext cx="12216680" cy="4908258"/>
          </a:xfrm>
          <a:prstGeom prst="rect">
            <a:avLst/>
          </a:prstGeom>
        </p:spPr>
      </p:pic>
      <p:sp>
        <p:nvSpPr>
          <p:cNvPr id="8" name="Oval 7"/>
          <p:cNvSpPr/>
          <p:nvPr/>
        </p:nvSpPr>
        <p:spPr>
          <a:xfrm>
            <a:off x="695400" y="4221088"/>
            <a:ext cx="373832" cy="373832"/>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1064552" y="3668275"/>
            <a:ext cx="373832" cy="373832"/>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Callout 9"/>
          <p:cNvSpPr/>
          <p:nvPr/>
        </p:nvSpPr>
        <p:spPr>
          <a:xfrm>
            <a:off x="10704512" y="3140968"/>
            <a:ext cx="864096" cy="504056"/>
          </a:xfrm>
          <a:prstGeom prst="wedgeEllipseCallout">
            <a:avLst>
              <a:gd name="adj1" fmla="val -22993"/>
              <a:gd name="adj2" fmla="val 8101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Hi</a:t>
            </a:r>
            <a:endParaRPr lang="en-US" dirty="0"/>
          </a:p>
        </p:txBody>
      </p:sp>
    </p:spTree>
    <p:extLst>
      <p:ext uri="{BB962C8B-B14F-4D97-AF65-F5344CB8AC3E}">
        <p14:creationId xmlns:p14="http://schemas.microsoft.com/office/powerpoint/2010/main" val="24747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 C 0.00195 -0.00231 0.00404 -0.0044 0.00612 -0.00671 C 0.00664 -0.00764 0.0069 -0.00903 0.00755 -0.00949 C 0.01185 -0.01343 0.01575 -0.01273 0.02057 -0.01366 C 0.02474 -0.0118 0.02643 -0.0118 0.02982 -0.0081 C 0.03086 -0.00694 0.0319 -0.00555 0.03281 -0.00417 C 0.03372 -0.00278 0.03411 -0.00093 0.03516 0 C 0.03932 0.00347 0.0431 0.00417 0.04739 0.00532 C 0.05091 0.00509 0.05456 0.00486 0.05807 0.00417 C 0.05885 0.00394 0.05963 0.00301 0.06042 0.00278 C 0.06172 0.00208 0.06302 0.00185 0.06419 0.00139 C 0.06575 0.0007 0.06875 -0.00139 0.06875 -0.00139 C 0.07161 0.0037 0.06979 0.0007 0.075 0.00671 C 0.07565 0.00764 0.0763 0.00926 0.07721 0.00949 C 0.07982 0.01042 0.08307 0.01157 0.08568 0.01227 C 0.09752 0.01482 0.08906 0.01227 0.10013 0.01505 C 0.10169 0.01528 0.10325 0.01597 0.10482 0.01644 C 0.10885 0.02107 0.10521 0.01759 0.11016 0.02037 C 0.11224 0.02176 0.11406 0.02361 0.11627 0.02454 C 0.11849 0.02546 0.12083 0.02616 0.12318 0.02732 C 0.12552 0.02847 0.12773 0.02986 0.13008 0.03125 C 0.13086 0.03171 0.13151 0.03241 0.13229 0.03264 L 0.13841 0.03403 C 0.13919 0.03449 0.13997 0.03472 0.14075 0.03542 C 0.1418 0.03611 0.14271 0.0375 0.14388 0.0382 C 0.14479 0.03889 0.14583 0.03912 0.14687 0.03958 C 0.14713 0.04074 0.14726 0.04236 0.14766 0.04352 C 0.14831 0.0456 0.14896 0.04745 0.15 0.04907 C 0.15052 0.05 0.15143 0.05023 0.15221 0.05046 C 0.15651 0.05116 0.16094 0.05139 0.16523 0.05185 C 0.17109 0.05139 0.17695 0.05116 0.18281 0.05046 C 0.18359 0.05023 0.18437 0.04931 0.18516 0.04907 C 0.1862 0.04861 0.18724 0.04815 0.18815 0.04769 C 0.18919 0.04676 0.19036 0.04607 0.19127 0.04491 C 0.19544 0.04005 0.18971 0.04398 0.19505 0.04074 C 0.19583 0.04005 0.19661 0.03889 0.19739 0.0382 C 0.19844 0.03704 0.20182 0.03588 0.20273 0.03542 C 0.20351 0.03449 0.20417 0.03287 0.20508 0.03264 C 0.20781 0.03218 0.21081 0.03357 0.21341 0.03542 C 0.21471 0.03634 0.21601 0.03704 0.21732 0.0382 C 0.2181 0.03889 0.21875 0.04005 0.21953 0.04074 C 0.22148 0.04259 0.22474 0.04306 0.22643 0.04352 C 0.2306 0.04306 0.23463 0.04329 0.23867 0.04213 C 0.2401 0.0419 0.24245 0.03657 0.24336 0.03542 C 0.24661 0.03056 0.2444 0.03449 0.24792 0.03125 C 0.25377 0.02593 0.24674 0.03056 0.25247 0.02732 C 0.25482 0.02778 0.25703 0.02847 0.25937 0.02847 C 0.26068 0.02847 0.26198 0.02778 0.26315 0.02732 C 0.26966 0.02407 0.26588 0.02593 0.27005 0.02176 C 0.27109 0.02083 0.27213 0.02014 0.27318 0.01898 C 0.27396 0.01829 0.27461 0.0169 0.27539 0.01644 C 0.27695 0.01528 0.27851 0.01458 0.28008 0.01366 C 0.28086 0.0132 0.28151 0.0125 0.28229 0.01227 C 0.28385 0.01181 0.28542 0.01157 0.28698 0.01088 C 0.28854 0.01019 0.28997 0.00903 0.29154 0.0081 C 0.30364 0.00208 0.29362 0.00787 0.3 0.00417 C 0.30195 0.00463 0.30404 0.0044 0.30612 0.00532 C 0.31849 0.01181 0.30299 0.00764 0.31523 0.01227 C 0.31849 0.01343 0.32187 0.01412 0.32526 0.01505 C 0.32617 0.01458 0.32943 0.0132 0.3306 0.01227 C 0.33138 0.01157 0.33203 0.01019 0.33281 0.00949 C 0.33359 0.0088 0.33437 0.0088 0.33516 0.0081 C 0.33594 0.00741 0.33659 0.00602 0.3375 0.00532 C 0.33893 0.00417 0.34049 0.0037 0.34206 0.00278 L 0.34427 0.00139 C 0.34505 0.00093 0.34583 0.00023 0.34661 0 L 0.35351 -0.00139 C 0.3543 -0.00231 0.35495 -0.00347 0.35586 -0.00417 C 0.35781 -0.00532 0.35989 -0.00602 0.36198 -0.00671 C 0.36575 -0.00856 0.36406 -0.00764 0.36732 -0.00949 C 0.36953 -0.00903 0.37187 -0.0088 0.37422 -0.0081 C 0.37552 -0.00787 0.37669 -0.00671 0.37799 -0.00671 C 0.37877 -0.00671 0.37956 -0.00787 0.38034 -0.0081 C 0.38177 -0.0088 0.38333 -0.00903 0.38489 -0.00949 C 0.38568 -0.00995 0.38646 -0.01042 0.38724 -0.01088 C 0.38815 -0.01134 0.38919 -0.0118 0.39023 -0.01227 C 0.39154 -0.01273 0.39284 -0.01296 0.39414 -0.01366 C 0.39557 -0.01435 0.3987 -0.01643 0.3987 -0.01643 C 0.40091 -0.01597 0.40325 -0.01574 0.4056 -0.01505 C 0.40768 -0.01435 0.41107 -0.01065 0.4125 -0.00949 C 0.41315 -0.00903 0.41406 -0.0088 0.41471 -0.0081 C 0.41641 -0.00648 0.41784 -0.00463 0.4194 -0.00278 L 0.42161 0 C 0.42239 0.00093 0.42305 0.00208 0.42396 0.00278 C 0.42982 0.00625 0.42708 0.0044 0.43229 0.0081 C 0.43281 0.00903 0.43346 0.00972 0.43385 0.01088 C 0.43424 0.01204 0.43385 0.01458 0.43463 0.01505 C 0.43581 0.01528 0.43672 0.01296 0.43776 0.01227 C 0.43841 0.01157 0.43932 0.01157 0.43997 0.01088 C 0.44206 0.0088 0.44401 0.00602 0.44609 0.00417 C 0.44713 0.00324 0.44818 0.00232 0.44922 0.00139 C 0.45677 -0.00625 0.44531 0.00417 0.45456 -0.00417 C 0.45508 -0.00555 0.4556 -0.00671 0.45612 -0.0081 C 0.45638 -0.00949 0.45651 -0.01088 0.4569 -0.01227 C 0.45729 -0.01458 0.45781 -0.0169 0.45833 -0.01898 C 0.45859 -0.02268 0.45846 -0.02662 0.45911 -0.02986 C 0.45976 -0.0331 0.4612 -0.03542 0.46224 -0.03819 C 0.46406 -0.04329 0.46302 -0.04097 0.46523 -0.04491 C 0.46549 -0.0463 0.46601 -0.04768 0.46601 -0.04907 C 0.46601 -0.05671 0.4651 -0.05532 0.46302 -0.06134 C 0.46159 -0.06505 0.46146 -0.0669 0.46068 -0.07083 C 0.4612 -0.07176 0.46172 -0.07245 0.46224 -0.07361 C 0.46276 -0.07477 0.46302 -0.07639 0.46367 -0.07755 C 0.46458 -0.07917 0.46575 -0.08032 0.4668 -0.08171 C 0.4681 -0.08333 0.47239 -0.08889 0.47448 -0.08981 C 0.47591 -0.09074 0.47747 -0.09074 0.47904 -0.0912 C 0.48763 -0.08611 0.48359 -0.08843 0.49127 -0.08449 C 0.49258 -0.0831 0.49375 -0.08148 0.49505 -0.08032 C 0.4987 -0.07708 0.50742 -0.07778 0.50885 -0.07755 C 0.50924 -0.07778 0.52422 -0.0794 0.52643 -0.08032 C 0.52734 -0.08079 0.52799 -0.08241 0.52877 -0.0831 C 0.52969 -0.0838 0.53086 -0.08403 0.5319 -0.08449 C 0.5345 -0.08727 0.5388 -0.09167 0.5418 -0.09398 C 0.54909 -0.0993 0.54401 -0.09398 0.5487 -0.0993 C 0.55221 -0.09907 0.55586 -0.09884 0.55937 -0.09815 C 0.56042 -0.09792 0.56146 -0.09745 0.5625 -0.09676 C 0.56315 -0.09606 0.56341 -0.09468 0.56393 -0.09398 C 0.56471 -0.09329 0.56549 -0.09329 0.56627 -0.09259 C 0.57148 -0.08796 0.56497 -0.0912 0.57239 -0.08843 C 0.5737 -0.08889 0.575 -0.08935 0.57617 -0.08981 C 0.57825 -0.09074 0.58034 -0.0919 0.58229 -0.09259 L 0.59075 -0.09537 L 0.61224 -0.09398 C 0.61419 -0.09375 0.61627 -0.09259 0.61836 -0.09259 C 0.62318 -0.09259 0.62799 -0.09352 0.63281 -0.09398 C 0.63724 -0.09305 0.64154 -0.09259 0.64583 -0.0912 C 0.647 -0.09097 0.64792 -0.08935 0.64896 -0.08843 C 0.64974 -0.08796 0.65052 -0.08773 0.65117 -0.08727 C 0.65586 -0.08773 0.66042 -0.0875 0.66497 -0.08843 C 0.66706 -0.08889 0.66914 -0.09051 0.67109 -0.0912 C 0.67239 -0.09167 0.6737 -0.09236 0.675 -0.09259 C 0.67773 -0.09329 0.6806 -0.09352 0.68333 -0.09398 C 0.6888 -0.09722 0.68711 -0.09676 0.69713 -0.09398 C 0.70156 -0.09282 0.70573 -0.08889 0.71016 -0.08843 L 0.72851 -0.08727 C 0.72982 -0.08634 0.73112 -0.08518 0.73242 -0.08449 C 0.73385 -0.08356 0.73542 -0.08287 0.73698 -0.08171 C 0.73828 -0.08079 0.73945 -0.07963 0.74075 -0.07893 C 0.74961 -0.075 0.7513 -0.075 0.75911 -0.07361 C 0.75989 -0.07315 0.76068 -0.07268 0.76146 -0.07222 C 0.7625 -0.07176 0.76354 -0.07153 0.76445 -0.07083 C 0.77135 -0.06551 0.76094 -0.07014 0.77057 -0.06667 C 0.77135 -0.06574 0.77226 -0.06505 0.77292 -0.06412 C 0.7737 -0.06273 0.77435 -0.06111 0.77526 -0.05995 C 0.77591 -0.05903 0.77669 -0.05903 0.77747 -0.05856 C 0.77877 -0.05764 0.78008 -0.05648 0.78138 -0.05579 C 0.78255 -0.05509 0.78385 -0.05509 0.78516 -0.0544 C 0.78594 -0.05417 0.78672 -0.05347 0.7875 -0.05301 C 0.78893 -0.05139 0.79036 -0.04861 0.79206 -0.04768 C 0.797 -0.04468 0.79805 -0.04583 0.80195 -0.04768 C 0.80377 -0.04977 0.80586 -0.05208 0.80742 -0.0544 C 0.81016 -0.0588 0.81068 -0.06273 0.81497 -0.06273 L 0.82799 -0.06273 L 0.83268 -0.06528 " pathEditMode="relative" ptsTypes="AAAAAAAAAAAAAAAAAAAAAAAAAAAAAAAAAAAAAAAAAAAAAAAAAAAAAAAAAAAAAAAAAAAAAAAAAAAAAAAAAAAAAAAAAAAAAAAAAAAAAAAAAAAAAAAAAAAAAAAAAAAAAAAAAAAAAAAAAAAAAAAAAAAAAAAAAAA">
                                      <p:cBhvr>
                                        <p:cTn id="6" dur="10000" fill="hold"/>
                                        <p:tgtEl>
                                          <p:spTgt spid="8"/>
                                        </p:tgtEl>
                                        <p:attrNameLst>
                                          <p:attrName>ppt_x</p:attrName>
                                          <p:attrName>ppt_y</p:attrName>
                                        </p:attrNameLst>
                                      </p:cBhvr>
                                    </p:animMotion>
                                  </p:childTnLst>
                                </p:cTn>
                              </p:par>
                            </p:childTnLst>
                          </p:cTn>
                        </p:par>
                        <p:par>
                          <p:cTn id="7" fill="hold">
                            <p:stCondLst>
                              <p:cond delay="1000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r>
              <a:rPr lang="en-US" dirty="0" smtClean="0"/>
              <a:t>A set of instructions</a:t>
            </a:r>
          </a:p>
          <a:p>
            <a:r>
              <a:rPr lang="en-US" dirty="0" smtClean="0"/>
              <a:t>…</a:t>
            </a:r>
          </a:p>
          <a:p>
            <a:endParaRPr lang="en-US" dirty="0"/>
          </a:p>
        </p:txBody>
      </p:sp>
      <p:sp>
        <p:nvSpPr>
          <p:cNvPr id="2" name="Title 1"/>
          <p:cNvSpPr>
            <a:spLocks noGrp="1"/>
          </p:cNvSpPr>
          <p:nvPr>
            <p:ph type="title"/>
          </p:nvPr>
        </p:nvSpPr>
        <p:spPr/>
        <p:txBody>
          <a:bodyPr/>
          <a:lstStyle/>
          <a:p>
            <a:r>
              <a:rPr lang="en-US" dirty="0" smtClean="0"/>
              <a:t>What is a Computer Program</a:t>
            </a:r>
            <a:endParaRPr lang="en-US" dirty="0"/>
          </a:p>
        </p:txBody>
      </p:sp>
    </p:spTree>
    <p:extLst>
      <p:ext uri="{BB962C8B-B14F-4D97-AF65-F5344CB8AC3E}">
        <p14:creationId xmlns:p14="http://schemas.microsoft.com/office/powerpoint/2010/main" val="208743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360" y="1288010"/>
            <a:ext cx="11737304" cy="4752528"/>
          </a:xfrm>
        </p:spPr>
        <p:txBody>
          <a:bodyPr numCol="10">
            <a:noAutofit/>
          </a:bodyPr>
          <a:lstStyle/>
          <a:p>
            <a:pPr marL="0" indent="0">
              <a:buNone/>
            </a:pPr>
            <a:r>
              <a:rPr lang="en-US" sz="1050" dirty="0"/>
              <a:t>4th Dimension/4D</a:t>
            </a:r>
          </a:p>
          <a:p>
            <a:pPr marL="0" indent="0">
              <a:buNone/>
            </a:pPr>
            <a:r>
              <a:rPr lang="en-US" sz="1050" dirty="0"/>
              <a:t>ABAP</a:t>
            </a:r>
          </a:p>
          <a:p>
            <a:pPr marL="0" indent="0">
              <a:buNone/>
            </a:pPr>
            <a:r>
              <a:rPr lang="en-US" sz="1050" dirty="0"/>
              <a:t>ABC</a:t>
            </a:r>
          </a:p>
          <a:p>
            <a:pPr marL="0" indent="0">
              <a:buNone/>
            </a:pPr>
            <a:r>
              <a:rPr lang="en-US" sz="1050" dirty="0"/>
              <a:t>ActionScript</a:t>
            </a:r>
          </a:p>
          <a:p>
            <a:pPr marL="0" indent="0">
              <a:buNone/>
            </a:pPr>
            <a:r>
              <a:rPr lang="en-US" sz="1050" dirty="0"/>
              <a:t>Ada</a:t>
            </a:r>
          </a:p>
          <a:p>
            <a:pPr marL="0" indent="0">
              <a:buNone/>
            </a:pPr>
            <a:r>
              <a:rPr lang="en-US" sz="1050" dirty="0"/>
              <a:t>Agilent VEE</a:t>
            </a:r>
          </a:p>
          <a:p>
            <a:pPr marL="0" indent="0">
              <a:buNone/>
            </a:pPr>
            <a:r>
              <a:rPr lang="en-US" sz="1050" dirty="0"/>
              <a:t>Algol</a:t>
            </a:r>
          </a:p>
          <a:p>
            <a:pPr marL="0" indent="0">
              <a:buNone/>
            </a:pPr>
            <a:r>
              <a:rPr lang="en-US" sz="1050" dirty="0"/>
              <a:t>Alice</a:t>
            </a:r>
          </a:p>
          <a:p>
            <a:pPr marL="0" indent="0">
              <a:buNone/>
            </a:pPr>
            <a:r>
              <a:rPr lang="en-US" sz="1050" dirty="0" err="1"/>
              <a:t>Angelscript</a:t>
            </a:r>
            <a:endParaRPr lang="en-US" sz="1050" dirty="0"/>
          </a:p>
          <a:p>
            <a:pPr marL="0" indent="0">
              <a:buNone/>
            </a:pPr>
            <a:r>
              <a:rPr lang="en-US" sz="1050" dirty="0"/>
              <a:t>Apex</a:t>
            </a:r>
          </a:p>
          <a:p>
            <a:pPr marL="0" indent="0">
              <a:buNone/>
            </a:pPr>
            <a:r>
              <a:rPr lang="en-US" sz="1050" dirty="0"/>
              <a:t>APL</a:t>
            </a:r>
          </a:p>
          <a:p>
            <a:pPr marL="0" indent="0">
              <a:buNone/>
            </a:pPr>
            <a:r>
              <a:rPr lang="en-US" sz="1050" dirty="0"/>
              <a:t>AppleScript</a:t>
            </a:r>
          </a:p>
          <a:p>
            <a:pPr marL="0" indent="0">
              <a:buNone/>
            </a:pPr>
            <a:r>
              <a:rPr lang="en-US" sz="1050" dirty="0"/>
              <a:t>Arc</a:t>
            </a:r>
          </a:p>
          <a:p>
            <a:pPr marL="0" indent="0">
              <a:buNone/>
            </a:pPr>
            <a:r>
              <a:rPr lang="en-US" sz="1050" dirty="0"/>
              <a:t>Arduino</a:t>
            </a:r>
          </a:p>
          <a:p>
            <a:pPr marL="0" indent="0">
              <a:buNone/>
            </a:pPr>
            <a:r>
              <a:rPr lang="en-US" sz="1050" b="1" dirty="0"/>
              <a:t>ASP</a:t>
            </a:r>
          </a:p>
          <a:p>
            <a:pPr marL="0" indent="0">
              <a:buNone/>
            </a:pPr>
            <a:r>
              <a:rPr lang="en-US" sz="1050" dirty="0"/>
              <a:t>AspectJ</a:t>
            </a:r>
          </a:p>
          <a:p>
            <a:pPr marL="0" indent="0">
              <a:buNone/>
            </a:pPr>
            <a:r>
              <a:rPr lang="en-US" sz="1050" dirty="0"/>
              <a:t>Assembly</a:t>
            </a:r>
          </a:p>
          <a:p>
            <a:pPr marL="0" indent="0">
              <a:buNone/>
            </a:pPr>
            <a:r>
              <a:rPr lang="en-US" sz="1050" dirty="0"/>
              <a:t>ATLAS</a:t>
            </a:r>
          </a:p>
          <a:p>
            <a:pPr marL="0" indent="0">
              <a:buNone/>
            </a:pPr>
            <a:r>
              <a:rPr lang="en-US" sz="1050" dirty="0"/>
              <a:t>Augeas</a:t>
            </a:r>
          </a:p>
          <a:p>
            <a:pPr marL="0" indent="0">
              <a:buNone/>
            </a:pPr>
            <a:r>
              <a:rPr lang="en-US" sz="1050" dirty="0" err="1"/>
              <a:t>AutoHotkey</a:t>
            </a:r>
            <a:endParaRPr lang="en-US" sz="1050" dirty="0"/>
          </a:p>
          <a:p>
            <a:pPr marL="0" indent="0">
              <a:buNone/>
            </a:pPr>
            <a:r>
              <a:rPr lang="en-US" sz="1050" dirty="0" err="1"/>
              <a:t>AutoIt</a:t>
            </a:r>
            <a:endParaRPr lang="en-US" sz="1050" dirty="0"/>
          </a:p>
          <a:p>
            <a:pPr marL="0" indent="0">
              <a:buNone/>
            </a:pPr>
            <a:r>
              <a:rPr lang="en-US" sz="1050" dirty="0" err="1"/>
              <a:t>AutoLISP</a:t>
            </a:r>
            <a:endParaRPr lang="en-US" sz="1050" dirty="0"/>
          </a:p>
          <a:p>
            <a:pPr marL="0" indent="0">
              <a:buNone/>
            </a:pPr>
            <a:r>
              <a:rPr lang="en-US" sz="1050" dirty="0" err="1"/>
              <a:t>Automator</a:t>
            </a:r>
            <a:endParaRPr lang="en-US" sz="1050" dirty="0"/>
          </a:p>
          <a:p>
            <a:pPr marL="0" indent="0">
              <a:buNone/>
            </a:pPr>
            <a:r>
              <a:rPr lang="en-US" sz="1050" dirty="0"/>
              <a:t>Avenue</a:t>
            </a:r>
          </a:p>
          <a:p>
            <a:pPr marL="0" indent="0">
              <a:buNone/>
            </a:pPr>
            <a:r>
              <a:rPr lang="en-US" sz="1050" dirty="0" err="1"/>
              <a:t>Awk</a:t>
            </a:r>
            <a:endParaRPr lang="en-US" sz="1050" dirty="0"/>
          </a:p>
          <a:p>
            <a:pPr marL="0" indent="0">
              <a:buNone/>
            </a:pPr>
            <a:r>
              <a:rPr lang="en-US" sz="1050" dirty="0"/>
              <a:t>Bash</a:t>
            </a:r>
          </a:p>
          <a:p>
            <a:pPr marL="0" indent="0">
              <a:buNone/>
            </a:pPr>
            <a:r>
              <a:rPr lang="en-US" sz="1050" dirty="0"/>
              <a:t>(Visual) Basic</a:t>
            </a:r>
          </a:p>
          <a:p>
            <a:pPr marL="0" indent="0">
              <a:buNone/>
            </a:pPr>
            <a:r>
              <a:rPr lang="en-US" sz="1050" dirty="0" err="1"/>
              <a:t>bc</a:t>
            </a:r>
            <a:endParaRPr lang="en-US" sz="1050" dirty="0"/>
          </a:p>
          <a:p>
            <a:pPr marL="0" indent="0">
              <a:buNone/>
            </a:pPr>
            <a:r>
              <a:rPr lang="en-US" sz="1050" dirty="0"/>
              <a:t>BCPL</a:t>
            </a:r>
          </a:p>
          <a:p>
            <a:pPr marL="0" indent="0">
              <a:buNone/>
            </a:pPr>
            <a:r>
              <a:rPr lang="en-US" sz="1050" dirty="0"/>
              <a:t>BETA</a:t>
            </a:r>
          </a:p>
          <a:p>
            <a:pPr marL="0" indent="0">
              <a:buNone/>
            </a:pPr>
            <a:r>
              <a:rPr lang="en-US" sz="1050" dirty="0" err="1"/>
              <a:t>BlitzMax</a:t>
            </a:r>
            <a:endParaRPr lang="en-US" sz="1050" dirty="0"/>
          </a:p>
          <a:p>
            <a:pPr marL="0" indent="0">
              <a:buNone/>
            </a:pPr>
            <a:r>
              <a:rPr lang="en-US" sz="1050" dirty="0"/>
              <a:t>Boo</a:t>
            </a:r>
          </a:p>
          <a:p>
            <a:pPr marL="0" indent="0">
              <a:buNone/>
            </a:pPr>
            <a:r>
              <a:rPr lang="en-US" sz="1050" dirty="0"/>
              <a:t>Bourne Shell</a:t>
            </a:r>
          </a:p>
          <a:p>
            <a:pPr marL="0" indent="0">
              <a:buNone/>
            </a:pPr>
            <a:r>
              <a:rPr lang="en-US" sz="1050" dirty="0"/>
              <a:t>Bro</a:t>
            </a:r>
          </a:p>
          <a:p>
            <a:pPr marL="0" indent="0">
              <a:buNone/>
            </a:pPr>
            <a:r>
              <a:rPr lang="en-US" sz="1050" b="1" dirty="0"/>
              <a:t>C</a:t>
            </a:r>
          </a:p>
          <a:p>
            <a:pPr marL="0" indent="0">
              <a:buNone/>
            </a:pPr>
            <a:r>
              <a:rPr lang="en-US" sz="1050" dirty="0"/>
              <a:t>C Shell</a:t>
            </a:r>
          </a:p>
          <a:p>
            <a:pPr marL="0" indent="0">
              <a:buNone/>
            </a:pPr>
            <a:r>
              <a:rPr lang="en-US" sz="1050" dirty="0"/>
              <a:t>C#</a:t>
            </a:r>
          </a:p>
          <a:p>
            <a:pPr marL="0" indent="0">
              <a:buNone/>
            </a:pPr>
            <a:r>
              <a:rPr lang="en-US" sz="1050" b="1" dirty="0"/>
              <a:t>C++</a:t>
            </a:r>
          </a:p>
          <a:p>
            <a:pPr marL="0" indent="0">
              <a:buNone/>
            </a:pPr>
            <a:r>
              <a:rPr lang="en-US" sz="1050" dirty="0"/>
              <a:t>C++/CLI</a:t>
            </a:r>
          </a:p>
          <a:p>
            <a:pPr marL="0" indent="0">
              <a:buNone/>
            </a:pPr>
            <a:r>
              <a:rPr lang="en-US" sz="1050" dirty="0"/>
              <a:t>C-Omega</a:t>
            </a:r>
          </a:p>
          <a:p>
            <a:pPr marL="0" indent="0">
              <a:buNone/>
            </a:pPr>
            <a:r>
              <a:rPr lang="en-US" sz="1050" dirty="0" err="1"/>
              <a:t>Caml</a:t>
            </a:r>
            <a:endParaRPr lang="en-US" sz="1050" dirty="0"/>
          </a:p>
          <a:p>
            <a:pPr marL="0" indent="0">
              <a:buNone/>
            </a:pPr>
            <a:r>
              <a:rPr lang="en-US" sz="1050" dirty="0"/>
              <a:t>Ceylon</a:t>
            </a:r>
          </a:p>
          <a:p>
            <a:pPr marL="0" indent="0">
              <a:buNone/>
            </a:pPr>
            <a:r>
              <a:rPr lang="en-US" sz="1050" dirty="0"/>
              <a:t>CFML</a:t>
            </a:r>
          </a:p>
          <a:p>
            <a:pPr marL="0" indent="0">
              <a:buNone/>
            </a:pPr>
            <a:r>
              <a:rPr lang="en-US" sz="1050" dirty="0"/>
              <a:t>cg</a:t>
            </a:r>
          </a:p>
          <a:p>
            <a:pPr marL="0" indent="0">
              <a:buNone/>
            </a:pPr>
            <a:r>
              <a:rPr lang="en-US" sz="1050" dirty="0" err="1"/>
              <a:t>Ch</a:t>
            </a:r>
            <a:endParaRPr lang="en-US" sz="1050" dirty="0"/>
          </a:p>
          <a:p>
            <a:pPr marL="0" indent="0">
              <a:buNone/>
            </a:pPr>
            <a:r>
              <a:rPr lang="en-US" sz="1050" dirty="0"/>
              <a:t>CHILL</a:t>
            </a:r>
          </a:p>
          <a:p>
            <a:pPr marL="0" indent="0">
              <a:buNone/>
            </a:pPr>
            <a:r>
              <a:rPr lang="en-US" sz="1050" dirty="0"/>
              <a:t>CIL</a:t>
            </a:r>
          </a:p>
          <a:p>
            <a:pPr marL="0" indent="0">
              <a:buNone/>
            </a:pPr>
            <a:r>
              <a:rPr lang="en-US" sz="1050" dirty="0"/>
              <a:t>CL (OS/400)</a:t>
            </a:r>
          </a:p>
          <a:p>
            <a:pPr marL="0" indent="0">
              <a:buNone/>
            </a:pPr>
            <a:r>
              <a:rPr lang="en-US" sz="1050" dirty="0"/>
              <a:t>Clarion</a:t>
            </a:r>
          </a:p>
          <a:p>
            <a:pPr marL="0" indent="0">
              <a:buNone/>
            </a:pPr>
            <a:r>
              <a:rPr lang="en-US" sz="1050" dirty="0"/>
              <a:t>Clean</a:t>
            </a:r>
          </a:p>
          <a:p>
            <a:pPr marL="0" indent="0">
              <a:buNone/>
            </a:pPr>
            <a:r>
              <a:rPr lang="en-US" sz="1050" dirty="0"/>
              <a:t>Clipper</a:t>
            </a:r>
          </a:p>
          <a:p>
            <a:pPr marL="0" indent="0">
              <a:buNone/>
            </a:pPr>
            <a:r>
              <a:rPr lang="en-US" sz="1050" dirty="0" err="1"/>
              <a:t>Clojure</a:t>
            </a:r>
            <a:endParaRPr lang="en-US" sz="1050" dirty="0"/>
          </a:p>
          <a:p>
            <a:pPr marL="0" indent="0">
              <a:buNone/>
            </a:pPr>
            <a:r>
              <a:rPr lang="en-US" sz="1050" dirty="0"/>
              <a:t>CLU</a:t>
            </a:r>
          </a:p>
          <a:p>
            <a:pPr marL="0" indent="0">
              <a:buNone/>
            </a:pPr>
            <a:r>
              <a:rPr lang="en-US" sz="1050" dirty="0"/>
              <a:t>COBOL</a:t>
            </a:r>
          </a:p>
          <a:p>
            <a:pPr marL="0" indent="0">
              <a:buNone/>
            </a:pPr>
            <a:r>
              <a:rPr lang="en-US" sz="1050" dirty="0"/>
              <a:t>Cobra</a:t>
            </a:r>
          </a:p>
          <a:p>
            <a:pPr marL="0" indent="0">
              <a:buNone/>
            </a:pPr>
            <a:r>
              <a:rPr lang="en-US" sz="1050" dirty="0" err="1"/>
              <a:t>CoffeeScript</a:t>
            </a:r>
            <a:endParaRPr lang="en-US" sz="1050" dirty="0"/>
          </a:p>
          <a:p>
            <a:pPr marL="0" indent="0">
              <a:buNone/>
            </a:pPr>
            <a:r>
              <a:rPr lang="en-US" sz="1050" dirty="0"/>
              <a:t>ColdFusion</a:t>
            </a:r>
          </a:p>
          <a:p>
            <a:pPr marL="0" indent="0">
              <a:buNone/>
            </a:pPr>
            <a:r>
              <a:rPr lang="en-US" sz="1050" dirty="0"/>
              <a:t>COMAL</a:t>
            </a:r>
          </a:p>
          <a:p>
            <a:pPr marL="0" indent="0">
              <a:buNone/>
            </a:pPr>
            <a:r>
              <a:rPr lang="en-US" sz="1050" dirty="0"/>
              <a:t>Common Lisp</a:t>
            </a:r>
          </a:p>
          <a:p>
            <a:pPr marL="0" indent="0">
              <a:buNone/>
            </a:pPr>
            <a:r>
              <a:rPr lang="en-US" sz="1050" dirty="0"/>
              <a:t>Coq</a:t>
            </a:r>
          </a:p>
          <a:p>
            <a:pPr marL="0" indent="0">
              <a:buNone/>
            </a:pPr>
            <a:r>
              <a:rPr lang="en-US" sz="1050" dirty="0" err="1"/>
              <a:t>cT</a:t>
            </a:r>
            <a:endParaRPr lang="en-US" sz="1050" dirty="0"/>
          </a:p>
          <a:p>
            <a:pPr marL="0" indent="0">
              <a:buNone/>
            </a:pPr>
            <a:r>
              <a:rPr lang="en-US" sz="1050" dirty="0"/>
              <a:t>Curl</a:t>
            </a:r>
          </a:p>
          <a:p>
            <a:pPr marL="0" indent="0">
              <a:buNone/>
            </a:pPr>
            <a:r>
              <a:rPr lang="en-US" sz="1050" dirty="0"/>
              <a:t>D</a:t>
            </a:r>
          </a:p>
          <a:p>
            <a:pPr marL="0" indent="0">
              <a:buNone/>
            </a:pPr>
            <a:r>
              <a:rPr lang="en-US" sz="1050" dirty="0"/>
              <a:t>Dart</a:t>
            </a:r>
          </a:p>
          <a:p>
            <a:pPr marL="0" indent="0">
              <a:buNone/>
            </a:pPr>
            <a:r>
              <a:rPr lang="en-US" sz="1050" dirty="0"/>
              <a:t>DCL</a:t>
            </a:r>
          </a:p>
          <a:p>
            <a:pPr marL="0" indent="0">
              <a:buNone/>
            </a:pPr>
            <a:r>
              <a:rPr lang="en-US" sz="1050" dirty="0"/>
              <a:t>DCPU-16 ASM</a:t>
            </a:r>
          </a:p>
          <a:p>
            <a:pPr marL="0" indent="0">
              <a:buNone/>
            </a:pPr>
            <a:r>
              <a:rPr lang="en-US" sz="1050" dirty="0"/>
              <a:t>Delphi/Object Pascal</a:t>
            </a:r>
          </a:p>
          <a:p>
            <a:pPr marL="0" indent="0">
              <a:buNone/>
            </a:pPr>
            <a:r>
              <a:rPr lang="en-US" sz="1050" dirty="0" err="1"/>
              <a:t>DiBOL</a:t>
            </a:r>
            <a:endParaRPr lang="en-US" sz="1050" dirty="0"/>
          </a:p>
          <a:p>
            <a:pPr marL="0" indent="0">
              <a:buNone/>
            </a:pPr>
            <a:r>
              <a:rPr lang="en-US" sz="1050" dirty="0"/>
              <a:t>Dylan</a:t>
            </a:r>
          </a:p>
          <a:p>
            <a:pPr marL="0" indent="0">
              <a:buNone/>
            </a:pPr>
            <a:r>
              <a:rPr lang="en-US" sz="1050" dirty="0"/>
              <a:t>E</a:t>
            </a:r>
          </a:p>
          <a:p>
            <a:pPr marL="0" indent="0">
              <a:buNone/>
            </a:pPr>
            <a:r>
              <a:rPr lang="en-US" sz="1050" dirty="0" err="1"/>
              <a:t>eC</a:t>
            </a:r>
            <a:endParaRPr lang="en-US" sz="1050" dirty="0"/>
          </a:p>
          <a:p>
            <a:pPr marL="0" indent="0">
              <a:buNone/>
            </a:pPr>
            <a:r>
              <a:rPr lang="en-US" sz="1050" dirty="0" err="1"/>
              <a:t>Ecl</a:t>
            </a:r>
            <a:endParaRPr lang="en-US" sz="1050" dirty="0"/>
          </a:p>
          <a:p>
            <a:pPr marL="0" indent="0">
              <a:buNone/>
            </a:pPr>
            <a:r>
              <a:rPr lang="en-US" sz="1050" dirty="0"/>
              <a:t>ECMAScript</a:t>
            </a:r>
          </a:p>
          <a:p>
            <a:pPr marL="0" indent="0">
              <a:buNone/>
            </a:pPr>
            <a:r>
              <a:rPr lang="en-US" sz="1050" dirty="0"/>
              <a:t>EGL</a:t>
            </a:r>
          </a:p>
          <a:p>
            <a:pPr marL="0" indent="0">
              <a:buNone/>
            </a:pPr>
            <a:r>
              <a:rPr lang="en-US" sz="1050" dirty="0"/>
              <a:t>Eiffel</a:t>
            </a:r>
          </a:p>
          <a:p>
            <a:pPr marL="0" indent="0">
              <a:buNone/>
            </a:pPr>
            <a:r>
              <a:rPr lang="en-US" sz="1050" dirty="0"/>
              <a:t>Elixir</a:t>
            </a:r>
          </a:p>
          <a:p>
            <a:pPr marL="0" indent="0">
              <a:buNone/>
            </a:pPr>
            <a:r>
              <a:rPr lang="en-US" sz="1050" dirty="0" err="1"/>
              <a:t>Emacs</a:t>
            </a:r>
            <a:r>
              <a:rPr lang="en-US" sz="1050" dirty="0"/>
              <a:t> Lisp</a:t>
            </a:r>
          </a:p>
          <a:p>
            <a:pPr marL="0" indent="0">
              <a:buNone/>
            </a:pPr>
            <a:r>
              <a:rPr lang="en-US" sz="1050" dirty="0" err="1"/>
              <a:t>Erlang</a:t>
            </a:r>
            <a:endParaRPr lang="en-US" sz="1050" dirty="0"/>
          </a:p>
          <a:p>
            <a:pPr marL="0" indent="0">
              <a:buNone/>
            </a:pPr>
            <a:r>
              <a:rPr lang="en-US" sz="1050" dirty="0" err="1"/>
              <a:t>Etoys</a:t>
            </a:r>
            <a:endParaRPr lang="en-US" sz="1050" dirty="0"/>
          </a:p>
          <a:p>
            <a:pPr marL="0" indent="0">
              <a:buNone/>
            </a:pPr>
            <a:r>
              <a:rPr lang="en-US" sz="1050" dirty="0" smtClean="0"/>
              <a:t>Euphoria</a:t>
            </a:r>
          </a:p>
          <a:p>
            <a:pPr marL="0" indent="0">
              <a:buNone/>
            </a:pPr>
            <a:r>
              <a:rPr lang="en-US" sz="1050" dirty="0"/>
              <a:t>Elixir</a:t>
            </a:r>
          </a:p>
          <a:p>
            <a:pPr marL="0" indent="0">
              <a:buNone/>
            </a:pPr>
            <a:r>
              <a:rPr lang="en-US" sz="1050" dirty="0"/>
              <a:t>EXEC</a:t>
            </a:r>
          </a:p>
          <a:p>
            <a:pPr marL="0" indent="0">
              <a:buNone/>
            </a:pPr>
            <a:r>
              <a:rPr lang="en-US" sz="1050" dirty="0"/>
              <a:t>F#</a:t>
            </a:r>
          </a:p>
          <a:p>
            <a:pPr marL="0" indent="0">
              <a:buNone/>
            </a:pPr>
            <a:r>
              <a:rPr lang="en-US" sz="1050" dirty="0"/>
              <a:t>Factor</a:t>
            </a:r>
          </a:p>
          <a:p>
            <a:pPr marL="0" indent="0">
              <a:buNone/>
            </a:pPr>
            <a:r>
              <a:rPr lang="en-US" sz="1050" dirty="0"/>
              <a:t>Falcon</a:t>
            </a:r>
          </a:p>
          <a:p>
            <a:pPr marL="0" indent="0">
              <a:buNone/>
            </a:pPr>
            <a:r>
              <a:rPr lang="en-US" sz="1050" dirty="0"/>
              <a:t>Fancy</a:t>
            </a:r>
          </a:p>
          <a:p>
            <a:pPr marL="0" indent="0">
              <a:buNone/>
            </a:pPr>
            <a:r>
              <a:rPr lang="en-US" sz="1050" dirty="0" err="1"/>
              <a:t>Fantom</a:t>
            </a:r>
            <a:endParaRPr lang="en-US" sz="1050" dirty="0"/>
          </a:p>
          <a:p>
            <a:pPr marL="0" indent="0">
              <a:buNone/>
            </a:pPr>
            <a:r>
              <a:rPr lang="en-US" sz="1050" dirty="0"/>
              <a:t>Felix</a:t>
            </a:r>
          </a:p>
          <a:p>
            <a:pPr marL="0" indent="0">
              <a:buNone/>
            </a:pPr>
            <a:r>
              <a:rPr lang="en-US" sz="1050" dirty="0"/>
              <a:t>Forth</a:t>
            </a:r>
          </a:p>
          <a:p>
            <a:pPr marL="0" indent="0">
              <a:buNone/>
            </a:pPr>
            <a:r>
              <a:rPr lang="en-US" sz="1050" dirty="0"/>
              <a:t>Fortran</a:t>
            </a:r>
          </a:p>
          <a:p>
            <a:pPr marL="0" indent="0">
              <a:buNone/>
            </a:pPr>
            <a:r>
              <a:rPr lang="en-US" sz="1050" dirty="0"/>
              <a:t>Fortress</a:t>
            </a:r>
          </a:p>
          <a:p>
            <a:pPr marL="0" indent="0">
              <a:buNone/>
            </a:pPr>
            <a:r>
              <a:rPr lang="en-US" sz="1050" dirty="0"/>
              <a:t>(Visual) FoxPro</a:t>
            </a:r>
          </a:p>
          <a:p>
            <a:pPr marL="0" indent="0">
              <a:buNone/>
            </a:pPr>
            <a:r>
              <a:rPr lang="en-US" sz="1050" dirty="0" err="1"/>
              <a:t>Gambas</a:t>
            </a:r>
            <a:endParaRPr lang="en-US" sz="1050" dirty="0"/>
          </a:p>
          <a:p>
            <a:pPr marL="0" indent="0">
              <a:buNone/>
            </a:pPr>
            <a:r>
              <a:rPr lang="en-US" sz="1050" dirty="0"/>
              <a:t>GNU Octave</a:t>
            </a:r>
          </a:p>
          <a:p>
            <a:pPr marL="0" indent="0">
              <a:buNone/>
            </a:pPr>
            <a:r>
              <a:rPr lang="en-US" sz="1050" dirty="0"/>
              <a:t>Go</a:t>
            </a:r>
          </a:p>
          <a:p>
            <a:pPr marL="0" indent="0">
              <a:buNone/>
            </a:pPr>
            <a:r>
              <a:rPr lang="en-US" sz="1050" dirty="0"/>
              <a:t>Google </a:t>
            </a:r>
            <a:r>
              <a:rPr lang="en-US" sz="1050" dirty="0" err="1"/>
              <a:t>AppsScript</a:t>
            </a:r>
            <a:endParaRPr lang="en-US" sz="1050" dirty="0"/>
          </a:p>
          <a:p>
            <a:pPr marL="0" indent="0">
              <a:buNone/>
            </a:pPr>
            <a:r>
              <a:rPr lang="en-US" sz="1050" dirty="0" err="1"/>
              <a:t>Gosu</a:t>
            </a:r>
            <a:endParaRPr lang="en-US" sz="1050" dirty="0"/>
          </a:p>
          <a:p>
            <a:pPr marL="0" indent="0">
              <a:buNone/>
            </a:pPr>
            <a:r>
              <a:rPr lang="en-US" sz="1050" dirty="0"/>
              <a:t>Groovy</a:t>
            </a:r>
          </a:p>
          <a:p>
            <a:pPr marL="0" indent="0">
              <a:buNone/>
            </a:pPr>
            <a:r>
              <a:rPr lang="en-US" sz="1050" dirty="0"/>
              <a:t>Haskell</a:t>
            </a:r>
          </a:p>
          <a:p>
            <a:pPr marL="0" indent="0">
              <a:buNone/>
            </a:pPr>
            <a:r>
              <a:rPr lang="en-US" sz="1050" dirty="0" err="1"/>
              <a:t>haXe</a:t>
            </a:r>
            <a:endParaRPr lang="en-US" sz="1050" dirty="0"/>
          </a:p>
          <a:p>
            <a:pPr marL="0" indent="0">
              <a:buNone/>
            </a:pPr>
            <a:r>
              <a:rPr lang="en-US" sz="1050" dirty="0"/>
              <a:t>Heron</a:t>
            </a:r>
          </a:p>
          <a:p>
            <a:pPr marL="0" indent="0">
              <a:buNone/>
            </a:pPr>
            <a:r>
              <a:rPr lang="en-US" sz="1050" dirty="0"/>
              <a:t>HPL</a:t>
            </a:r>
          </a:p>
          <a:p>
            <a:pPr marL="0" indent="0">
              <a:buNone/>
            </a:pPr>
            <a:r>
              <a:rPr lang="en-US" sz="1050" dirty="0" err="1"/>
              <a:t>HyperTalk</a:t>
            </a:r>
            <a:endParaRPr lang="en-US" sz="1050" dirty="0"/>
          </a:p>
          <a:p>
            <a:pPr marL="0" indent="0">
              <a:buNone/>
            </a:pPr>
            <a:r>
              <a:rPr lang="en-US" sz="1050" dirty="0"/>
              <a:t>Icon</a:t>
            </a:r>
          </a:p>
          <a:p>
            <a:pPr marL="0" indent="0">
              <a:buNone/>
            </a:pPr>
            <a:r>
              <a:rPr lang="en-US" sz="1050" dirty="0"/>
              <a:t>IDL</a:t>
            </a:r>
          </a:p>
          <a:p>
            <a:pPr marL="0" indent="0">
              <a:buNone/>
            </a:pPr>
            <a:r>
              <a:rPr lang="en-US" sz="1050" dirty="0"/>
              <a:t>Inform</a:t>
            </a:r>
          </a:p>
          <a:p>
            <a:pPr marL="0" indent="0">
              <a:buNone/>
            </a:pPr>
            <a:r>
              <a:rPr lang="en-US" sz="1050" dirty="0"/>
              <a:t>Informix-4GL</a:t>
            </a:r>
          </a:p>
          <a:p>
            <a:pPr marL="0" indent="0">
              <a:buNone/>
            </a:pPr>
            <a:r>
              <a:rPr lang="en-US" sz="1050" dirty="0"/>
              <a:t>INTERCAL</a:t>
            </a:r>
          </a:p>
          <a:p>
            <a:pPr marL="0" indent="0">
              <a:buNone/>
            </a:pPr>
            <a:r>
              <a:rPr lang="en-US" sz="1050" dirty="0"/>
              <a:t>Io</a:t>
            </a:r>
          </a:p>
          <a:p>
            <a:pPr marL="0" indent="0">
              <a:buNone/>
            </a:pPr>
            <a:r>
              <a:rPr lang="en-US" sz="1050" dirty="0" err="1"/>
              <a:t>Ioke</a:t>
            </a:r>
            <a:endParaRPr lang="en-US" sz="1050" dirty="0"/>
          </a:p>
          <a:p>
            <a:pPr marL="0" indent="0">
              <a:buNone/>
            </a:pPr>
            <a:r>
              <a:rPr lang="en-US" sz="1050" dirty="0"/>
              <a:t>J</a:t>
            </a:r>
          </a:p>
          <a:p>
            <a:pPr marL="0" indent="0">
              <a:buNone/>
            </a:pPr>
            <a:r>
              <a:rPr lang="en-US" sz="1050" dirty="0"/>
              <a:t>J#</a:t>
            </a:r>
          </a:p>
          <a:p>
            <a:pPr marL="0" indent="0">
              <a:buNone/>
            </a:pPr>
            <a:r>
              <a:rPr lang="en-US" sz="1050" dirty="0"/>
              <a:t>JADE</a:t>
            </a:r>
          </a:p>
          <a:p>
            <a:pPr marL="0" indent="0">
              <a:buNone/>
            </a:pPr>
            <a:r>
              <a:rPr lang="en-US" sz="1050" b="1" dirty="0"/>
              <a:t>Java</a:t>
            </a:r>
          </a:p>
          <a:p>
            <a:pPr marL="0" indent="0">
              <a:buNone/>
            </a:pPr>
            <a:r>
              <a:rPr lang="en-US" sz="1050" dirty="0"/>
              <a:t>Java FX Script</a:t>
            </a:r>
          </a:p>
          <a:p>
            <a:pPr marL="0" indent="0">
              <a:buNone/>
            </a:pPr>
            <a:r>
              <a:rPr lang="en-US" sz="1050" b="1" dirty="0"/>
              <a:t>JavaScript</a:t>
            </a:r>
          </a:p>
          <a:p>
            <a:pPr marL="0" indent="0">
              <a:buNone/>
            </a:pPr>
            <a:r>
              <a:rPr lang="en-US" sz="1050" dirty="0"/>
              <a:t>JScript</a:t>
            </a:r>
          </a:p>
          <a:p>
            <a:pPr marL="0" indent="0">
              <a:buNone/>
            </a:pPr>
            <a:r>
              <a:rPr lang="en-US" sz="1050" dirty="0"/>
              <a:t>JScript.NET</a:t>
            </a:r>
          </a:p>
          <a:p>
            <a:pPr marL="0" indent="0">
              <a:buNone/>
            </a:pPr>
            <a:r>
              <a:rPr lang="en-US" sz="1050" dirty="0"/>
              <a:t>Julia</a:t>
            </a:r>
          </a:p>
          <a:p>
            <a:pPr marL="0" indent="0">
              <a:buNone/>
            </a:pPr>
            <a:r>
              <a:rPr lang="en-US" sz="1050" dirty="0" err="1"/>
              <a:t>Korn</a:t>
            </a:r>
            <a:r>
              <a:rPr lang="en-US" sz="1050" dirty="0"/>
              <a:t> Shell</a:t>
            </a:r>
          </a:p>
          <a:p>
            <a:pPr marL="0" indent="0">
              <a:buNone/>
            </a:pPr>
            <a:r>
              <a:rPr lang="en-US" sz="1050" dirty="0" err="1"/>
              <a:t>Kotlin</a:t>
            </a:r>
            <a:endParaRPr lang="en-US" sz="1050" dirty="0"/>
          </a:p>
          <a:p>
            <a:pPr marL="0" indent="0">
              <a:buNone/>
            </a:pPr>
            <a:r>
              <a:rPr lang="en-US" sz="1050" dirty="0"/>
              <a:t>LabVIEW</a:t>
            </a:r>
          </a:p>
          <a:p>
            <a:pPr marL="0" indent="0">
              <a:buNone/>
            </a:pPr>
            <a:r>
              <a:rPr lang="en-US" sz="1050" dirty="0"/>
              <a:t>Ladder Logic</a:t>
            </a:r>
          </a:p>
          <a:p>
            <a:pPr marL="0" indent="0">
              <a:buNone/>
            </a:pPr>
            <a:r>
              <a:rPr lang="en-US" sz="1050" dirty="0"/>
              <a:t>Lasso</a:t>
            </a:r>
          </a:p>
          <a:p>
            <a:pPr marL="0" indent="0">
              <a:buNone/>
            </a:pPr>
            <a:r>
              <a:rPr lang="en-US" sz="1050" dirty="0" smtClean="0"/>
              <a:t>Limbo</a:t>
            </a:r>
          </a:p>
          <a:p>
            <a:pPr marL="0" indent="0">
              <a:buNone/>
            </a:pPr>
            <a:r>
              <a:rPr lang="en-US" sz="1050" dirty="0"/>
              <a:t>Julia</a:t>
            </a:r>
          </a:p>
          <a:p>
            <a:pPr marL="0" indent="0">
              <a:buNone/>
            </a:pPr>
            <a:r>
              <a:rPr lang="en-US" sz="1050" dirty="0"/>
              <a:t>Lingo</a:t>
            </a:r>
          </a:p>
          <a:p>
            <a:pPr marL="0" indent="0">
              <a:buNone/>
            </a:pPr>
            <a:r>
              <a:rPr lang="en-US" sz="1050" dirty="0"/>
              <a:t>Lisp</a:t>
            </a:r>
          </a:p>
          <a:p>
            <a:pPr marL="0" indent="0">
              <a:buNone/>
            </a:pPr>
            <a:r>
              <a:rPr lang="en-US" sz="1050" dirty="0"/>
              <a:t>Logo</a:t>
            </a:r>
          </a:p>
          <a:p>
            <a:pPr marL="0" indent="0">
              <a:buNone/>
            </a:pPr>
            <a:r>
              <a:rPr lang="en-US" sz="1050" dirty="0" err="1"/>
              <a:t>Logtalk</a:t>
            </a:r>
            <a:endParaRPr lang="en-US" sz="1050" dirty="0"/>
          </a:p>
          <a:p>
            <a:pPr marL="0" indent="0">
              <a:buNone/>
            </a:pPr>
            <a:r>
              <a:rPr lang="en-US" sz="1050" dirty="0" err="1"/>
              <a:t>LotusScript</a:t>
            </a:r>
            <a:endParaRPr lang="en-US" sz="1050" dirty="0"/>
          </a:p>
          <a:p>
            <a:pPr marL="0" indent="0">
              <a:buNone/>
            </a:pPr>
            <a:r>
              <a:rPr lang="en-US" sz="1050" dirty="0"/>
              <a:t>LPC</a:t>
            </a:r>
          </a:p>
          <a:p>
            <a:pPr marL="0" indent="0">
              <a:buNone/>
            </a:pPr>
            <a:r>
              <a:rPr lang="en-US" sz="1050" dirty="0"/>
              <a:t>Lua</a:t>
            </a:r>
          </a:p>
          <a:p>
            <a:pPr marL="0" indent="0">
              <a:buNone/>
            </a:pPr>
            <a:r>
              <a:rPr lang="en-US" sz="1050" dirty="0" err="1"/>
              <a:t>Lustre</a:t>
            </a:r>
            <a:endParaRPr lang="en-US" sz="1050" dirty="0"/>
          </a:p>
          <a:p>
            <a:pPr marL="0" indent="0">
              <a:buNone/>
            </a:pPr>
            <a:r>
              <a:rPr lang="en-US" sz="1050" dirty="0"/>
              <a:t>M4</a:t>
            </a:r>
          </a:p>
          <a:p>
            <a:pPr marL="0" indent="0">
              <a:buNone/>
            </a:pPr>
            <a:r>
              <a:rPr lang="en-US" sz="1050" dirty="0"/>
              <a:t>MAD</a:t>
            </a:r>
          </a:p>
          <a:p>
            <a:pPr marL="0" indent="0">
              <a:buNone/>
            </a:pPr>
            <a:r>
              <a:rPr lang="en-US" sz="1050" dirty="0"/>
              <a:t>Magic</a:t>
            </a:r>
          </a:p>
          <a:p>
            <a:pPr marL="0" indent="0">
              <a:buNone/>
            </a:pPr>
            <a:r>
              <a:rPr lang="en-US" sz="1050" dirty="0" err="1"/>
              <a:t>Magik</a:t>
            </a:r>
            <a:endParaRPr lang="en-US" sz="1050" dirty="0"/>
          </a:p>
          <a:p>
            <a:pPr marL="0" indent="0">
              <a:buNone/>
            </a:pPr>
            <a:r>
              <a:rPr lang="en-US" sz="1050" dirty="0" err="1"/>
              <a:t>Malbolge</a:t>
            </a:r>
            <a:endParaRPr lang="en-US" sz="1050" dirty="0"/>
          </a:p>
          <a:p>
            <a:pPr marL="0" indent="0">
              <a:buNone/>
            </a:pPr>
            <a:r>
              <a:rPr lang="en-US" sz="1050" dirty="0"/>
              <a:t>MANTIS</a:t>
            </a:r>
          </a:p>
          <a:p>
            <a:pPr marL="0" indent="0">
              <a:buNone/>
            </a:pPr>
            <a:r>
              <a:rPr lang="en-US" sz="1050" dirty="0"/>
              <a:t>Maple</a:t>
            </a:r>
          </a:p>
          <a:p>
            <a:pPr marL="0" indent="0">
              <a:buNone/>
            </a:pPr>
            <a:r>
              <a:rPr lang="en-US" sz="1050" dirty="0"/>
              <a:t>Mathematica</a:t>
            </a:r>
          </a:p>
          <a:p>
            <a:pPr marL="0" indent="0">
              <a:buNone/>
            </a:pPr>
            <a:r>
              <a:rPr lang="en-US" sz="1050" b="1" dirty="0"/>
              <a:t>MATLAB</a:t>
            </a:r>
          </a:p>
          <a:p>
            <a:pPr marL="0" indent="0">
              <a:buNone/>
            </a:pPr>
            <a:r>
              <a:rPr lang="en-US" sz="1050" dirty="0"/>
              <a:t>Max/MSP</a:t>
            </a:r>
          </a:p>
          <a:p>
            <a:pPr marL="0" indent="0">
              <a:buNone/>
            </a:pPr>
            <a:r>
              <a:rPr lang="en-US" sz="1050" dirty="0" err="1"/>
              <a:t>MAXScript</a:t>
            </a:r>
            <a:endParaRPr lang="en-US" sz="1050" dirty="0"/>
          </a:p>
          <a:p>
            <a:pPr marL="0" indent="0">
              <a:buNone/>
            </a:pPr>
            <a:r>
              <a:rPr lang="en-US" sz="1050" dirty="0"/>
              <a:t>MEL</a:t>
            </a:r>
          </a:p>
          <a:p>
            <a:pPr marL="0" indent="0">
              <a:buNone/>
            </a:pPr>
            <a:r>
              <a:rPr lang="en-US" sz="1050" dirty="0"/>
              <a:t>Mercury</a:t>
            </a:r>
          </a:p>
          <a:p>
            <a:pPr marL="0" indent="0">
              <a:buNone/>
            </a:pPr>
            <a:r>
              <a:rPr lang="en-US" sz="1050" dirty="0" err="1"/>
              <a:t>Mirah</a:t>
            </a:r>
            <a:endParaRPr lang="en-US" sz="1050" dirty="0"/>
          </a:p>
          <a:p>
            <a:pPr marL="0" indent="0">
              <a:buNone/>
            </a:pPr>
            <a:r>
              <a:rPr lang="en-US" sz="1050" dirty="0" err="1"/>
              <a:t>Miva</a:t>
            </a:r>
            <a:endParaRPr lang="en-US" sz="1050" dirty="0"/>
          </a:p>
          <a:p>
            <a:pPr marL="0" indent="0">
              <a:buNone/>
            </a:pPr>
            <a:r>
              <a:rPr lang="en-US" sz="1050" dirty="0"/>
              <a:t>ML</a:t>
            </a:r>
          </a:p>
          <a:p>
            <a:pPr marL="0" indent="0">
              <a:buNone/>
            </a:pPr>
            <a:r>
              <a:rPr lang="en-US" sz="1050" dirty="0"/>
              <a:t>Monkey</a:t>
            </a:r>
          </a:p>
          <a:p>
            <a:pPr marL="0" indent="0">
              <a:buNone/>
            </a:pPr>
            <a:r>
              <a:rPr lang="en-US" sz="1050" dirty="0"/>
              <a:t>Modula-2</a:t>
            </a:r>
          </a:p>
          <a:p>
            <a:pPr marL="0" indent="0">
              <a:buNone/>
            </a:pPr>
            <a:r>
              <a:rPr lang="en-US" sz="1050" dirty="0"/>
              <a:t>Modula-3</a:t>
            </a:r>
          </a:p>
          <a:p>
            <a:pPr marL="0" indent="0">
              <a:buNone/>
            </a:pPr>
            <a:r>
              <a:rPr lang="en-US" sz="1050" dirty="0"/>
              <a:t>MOO</a:t>
            </a:r>
          </a:p>
          <a:p>
            <a:pPr marL="0" indent="0">
              <a:buNone/>
            </a:pPr>
            <a:r>
              <a:rPr lang="en-US" sz="1050" dirty="0"/>
              <a:t>Moto</a:t>
            </a:r>
          </a:p>
          <a:p>
            <a:pPr marL="0" indent="0">
              <a:buNone/>
            </a:pPr>
            <a:r>
              <a:rPr lang="en-US" sz="1050" dirty="0"/>
              <a:t>MS-DOS Batch</a:t>
            </a:r>
          </a:p>
          <a:p>
            <a:pPr marL="0" indent="0">
              <a:buNone/>
            </a:pPr>
            <a:r>
              <a:rPr lang="en-US" sz="1050" dirty="0"/>
              <a:t>MUMPS</a:t>
            </a:r>
          </a:p>
          <a:p>
            <a:pPr marL="0" indent="0">
              <a:buNone/>
            </a:pPr>
            <a:r>
              <a:rPr lang="en-US" sz="1050" dirty="0"/>
              <a:t>NATURAL</a:t>
            </a:r>
          </a:p>
          <a:p>
            <a:pPr marL="0" indent="0">
              <a:buNone/>
            </a:pPr>
            <a:r>
              <a:rPr lang="en-US" sz="1050" dirty="0" err="1"/>
              <a:t>Nemerle</a:t>
            </a:r>
            <a:endParaRPr lang="en-US" sz="1050" dirty="0"/>
          </a:p>
          <a:p>
            <a:pPr marL="0" indent="0">
              <a:buNone/>
            </a:pPr>
            <a:r>
              <a:rPr lang="en-US" sz="1050" dirty="0"/>
              <a:t>Nimrod</a:t>
            </a:r>
          </a:p>
          <a:p>
            <a:pPr marL="0" indent="0">
              <a:buNone/>
            </a:pPr>
            <a:r>
              <a:rPr lang="en-US" sz="1050" dirty="0"/>
              <a:t>NQC</a:t>
            </a:r>
          </a:p>
          <a:p>
            <a:pPr marL="0" indent="0">
              <a:buNone/>
            </a:pPr>
            <a:r>
              <a:rPr lang="en-US" sz="1050" dirty="0"/>
              <a:t>NSIS</a:t>
            </a:r>
          </a:p>
          <a:p>
            <a:pPr marL="0" indent="0">
              <a:buNone/>
            </a:pPr>
            <a:r>
              <a:rPr lang="en-US" sz="1050" dirty="0"/>
              <a:t>Nu</a:t>
            </a:r>
          </a:p>
          <a:p>
            <a:pPr marL="0" indent="0">
              <a:buNone/>
            </a:pPr>
            <a:r>
              <a:rPr lang="en-US" sz="1050" dirty="0"/>
              <a:t>NXT-G</a:t>
            </a:r>
          </a:p>
          <a:p>
            <a:pPr marL="0" indent="0">
              <a:buNone/>
            </a:pPr>
            <a:r>
              <a:rPr lang="en-US" sz="1050" dirty="0"/>
              <a:t>Oberon</a:t>
            </a:r>
          </a:p>
          <a:p>
            <a:pPr marL="0" indent="0">
              <a:buNone/>
            </a:pPr>
            <a:r>
              <a:rPr lang="en-US" sz="1050" dirty="0"/>
              <a:t>Object </a:t>
            </a:r>
            <a:r>
              <a:rPr lang="en-US" sz="1050" dirty="0" err="1"/>
              <a:t>Rexx</a:t>
            </a:r>
            <a:endParaRPr lang="en-US" sz="1050" dirty="0"/>
          </a:p>
          <a:p>
            <a:pPr marL="0" indent="0">
              <a:buNone/>
            </a:pPr>
            <a:r>
              <a:rPr lang="en-US" sz="1050" b="1" dirty="0"/>
              <a:t>Objective-C</a:t>
            </a:r>
          </a:p>
          <a:p>
            <a:pPr marL="0" indent="0">
              <a:buNone/>
            </a:pPr>
            <a:r>
              <a:rPr lang="en-US" sz="1050" dirty="0"/>
              <a:t>Objective-J</a:t>
            </a:r>
          </a:p>
          <a:p>
            <a:pPr marL="0" indent="0">
              <a:buNone/>
            </a:pPr>
            <a:r>
              <a:rPr lang="en-US" sz="1050" dirty="0" err="1"/>
              <a:t>OCaml</a:t>
            </a:r>
            <a:endParaRPr lang="en-US" sz="1050" dirty="0"/>
          </a:p>
          <a:p>
            <a:pPr marL="0" indent="0">
              <a:buNone/>
            </a:pPr>
            <a:r>
              <a:rPr lang="en-US" sz="1050" dirty="0"/>
              <a:t>Occam</a:t>
            </a:r>
          </a:p>
          <a:p>
            <a:pPr marL="0" indent="0">
              <a:buNone/>
            </a:pPr>
            <a:r>
              <a:rPr lang="en-US" sz="1050" dirty="0" err="1"/>
              <a:t>ooc</a:t>
            </a:r>
            <a:endParaRPr lang="en-US" sz="1050" dirty="0"/>
          </a:p>
          <a:p>
            <a:pPr marL="0" indent="0">
              <a:buNone/>
            </a:pPr>
            <a:r>
              <a:rPr lang="en-US" sz="1050" dirty="0" err="1"/>
              <a:t>Opa</a:t>
            </a:r>
            <a:endParaRPr lang="en-US" sz="1050" dirty="0"/>
          </a:p>
          <a:p>
            <a:pPr marL="0" indent="0">
              <a:buNone/>
            </a:pPr>
            <a:r>
              <a:rPr lang="en-US" sz="1050" dirty="0" err="1"/>
              <a:t>OpenCL</a:t>
            </a:r>
            <a:endParaRPr lang="en-US" sz="1050" dirty="0"/>
          </a:p>
          <a:p>
            <a:pPr marL="0" indent="0">
              <a:buNone/>
            </a:pPr>
            <a:r>
              <a:rPr lang="en-US" sz="1050" dirty="0" err="1"/>
              <a:t>OpenEdge</a:t>
            </a:r>
            <a:r>
              <a:rPr lang="en-US" sz="1050" dirty="0"/>
              <a:t> ABL</a:t>
            </a:r>
          </a:p>
          <a:p>
            <a:pPr marL="0" indent="0">
              <a:buNone/>
            </a:pPr>
            <a:r>
              <a:rPr lang="en-US" sz="1050" dirty="0"/>
              <a:t>OPL</a:t>
            </a:r>
          </a:p>
          <a:p>
            <a:pPr marL="0" indent="0">
              <a:buNone/>
            </a:pPr>
            <a:r>
              <a:rPr lang="en-US" sz="1050" dirty="0" smtClean="0"/>
              <a:t>Oz</a:t>
            </a:r>
          </a:p>
          <a:p>
            <a:pPr marL="0" indent="0">
              <a:buNone/>
            </a:pPr>
            <a:r>
              <a:rPr lang="en-US" sz="1050" dirty="0" smtClean="0"/>
              <a:t>Paradox</a:t>
            </a:r>
            <a:endParaRPr lang="en-US" sz="1050" dirty="0"/>
          </a:p>
          <a:p>
            <a:pPr marL="0" indent="0">
              <a:buNone/>
            </a:pPr>
            <a:r>
              <a:rPr lang="en-US" sz="1050" dirty="0" smtClean="0"/>
              <a:t>Parrot</a:t>
            </a:r>
          </a:p>
          <a:p>
            <a:pPr marL="0" indent="0">
              <a:buNone/>
            </a:pPr>
            <a:r>
              <a:rPr lang="en-US" sz="1050" dirty="0"/>
              <a:t>Occam </a:t>
            </a:r>
            <a:endParaRPr lang="en-US" sz="1050" dirty="0" smtClean="0"/>
          </a:p>
          <a:p>
            <a:pPr marL="0" indent="0">
              <a:buNone/>
            </a:pPr>
            <a:r>
              <a:rPr lang="en-US" sz="1050" dirty="0" smtClean="0"/>
              <a:t>Pascal</a:t>
            </a:r>
            <a:endParaRPr lang="en-US" sz="1050" dirty="0"/>
          </a:p>
          <a:p>
            <a:pPr marL="0" indent="0">
              <a:buNone/>
            </a:pPr>
            <a:r>
              <a:rPr lang="en-US" sz="1050" b="1" dirty="0"/>
              <a:t>Perl</a:t>
            </a:r>
          </a:p>
          <a:p>
            <a:pPr marL="0" indent="0">
              <a:buNone/>
            </a:pPr>
            <a:r>
              <a:rPr lang="en-US" sz="1050" b="1" dirty="0"/>
              <a:t>PHP</a:t>
            </a:r>
          </a:p>
          <a:p>
            <a:pPr marL="0" indent="0">
              <a:buNone/>
            </a:pPr>
            <a:r>
              <a:rPr lang="en-US" sz="1050" dirty="0"/>
              <a:t>Pike</a:t>
            </a:r>
          </a:p>
          <a:p>
            <a:pPr marL="0" indent="0">
              <a:buNone/>
            </a:pPr>
            <a:r>
              <a:rPr lang="en-US" sz="1050" dirty="0"/>
              <a:t>PILOT</a:t>
            </a:r>
          </a:p>
          <a:p>
            <a:pPr marL="0" indent="0">
              <a:buNone/>
            </a:pPr>
            <a:r>
              <a:rPr lang="en-US" sz="1050" dirty="0"/>
              <a:t>PL/I</a:t>
            </a:r>
          </a:p>
          <a:p>
            <a:pPr marL="0" indent="0">
              <a:buNone/>
            </a:pPr>
            <a:r>
              <a:rPr lang="en-US" sz="1050" dirty="0"/>
              <a:t>PL/SQL</a:t>
            </a:r>
          </a:p>
          <a:p>
            <a:pPr marL="0" indent="0">
              <a:buNone/>
            </a:pPr>
            <a:r>
              <a:rPr lang="en-US" sz="1050" dirty="0"/>
              <a:t>Pliant</a:t>
            </a:r>
          </a:p>
          <a:p>
            <a:pPr marL="0" indent="0">
              <a:buNone/>
            </a:pPr>
            <a:r>
              <a:rPr lang="en-US" sz="1050" dirty="0"/>
              <a:t>PostScript</a:t>
            </a:r>
          </a:p>
          <a:p>
            <a:pPr marL="0" indent="0">
              <a:buNone/>
            </a:pPr>
            <a:r>
              <a:rPr lang="en-US" sz="1050" dirty="0"/>
              <a:t>POV-Ray</a:t>
            </a:r>
          </a:p>
          <a:p>
            <a:pPr marL="0" indent="0">
              <a:buNone/>
            </a:pPr>
            <a:r>
              <a:rPr lang="en-US" sz="1050" dirty="0" err="1"/>
              <a:t>PowerBasic</a:t>
            </a:r>
            <a:endParaRPr lang="en-US" sz="1050" dirty="0"/>
          </a:p>
          <a:p>
            <a:pPr marL="0" indent="0">
              <a:buNone/>
            </a:pPr>
            <a:r>
              <a:rPr lang="en-US" sz="1050" dirty="0" err="1"/>
              <a:t>PowerScript</a:t>
            </a:r>
            <a:endParaRPr lang="en-US" sz="1050" dirty="0"/>
          </a:p>
          <a:p>
            <a:pPr marL="0" indent="0">
              <a:buNone/>
            </a:pPr>
            <a:r>
              <a:rPr lang="en-US" sz="1050" b="1" dirty="0"/>
              <a:t>PowerShell</a:t>
            </a:r>
          </a:p>
          <a:p>
            <a:pPr marL="0" indent="0">
              <a:buNone/>
            </a:pPr>
            <a:r>
              <a:rPr lang="en-US" sz="1050" dirty="0"/>
              <a:t>Processing</a:t>
            </a:r>
          </a:p>
          <a:p>
            <a:pPr marL="0" indent="0">
              <a:buNone/>
            </a:pPr>
            <a:r>
              <a:rPr lang="en-US" sz="1050" dirty="0"/>
              <a:t>Prolog</a:t>
            </a:r>
          </a:p>
          <a:p>
            <a:pPr marL="0" indent="0">
              <a:buNone/>
            </a:pPr>
            <a:r>
              <a:rPr lang="en-US" sz="1050" dirty="0"/>
              <a:t>Puppet</a:t>
            </a:r>
          </a:p>
          <a:p>
            <a:pPr marL="0" indent="0">
              <a:buNone/>
            </a:pPr>
            <a:r>
              <a:rPr lang="en-US" sz="1050" dirty="0"/>
              <a:t>Pure Data</a:t>
            </a:r>
          </a:p>
          <a:p>
            <a:pPr marL="0" indent="0">
              <a:buNone/>
            </a:pPr>
            <a:r>
              <a:rPr lang="en-US" sz="1050" b="1" dirty="0"/>
              <a:t>Python</a:t>
            </a:r>
          </a:p>
          <a:p>
            <a:pPr marL="0" indent="0">
              <a:buNone/>
            </a:pPr>
            <a:r>
              <a:rPr lang="en-US" sz="1050" dirty="0"/>
              <a:t>Q</a:t>
            </a:r>
          </a:p>
          <a:p>
            <a:pPr marL="0" indent="0">
              <a:buNone/>
            </a:pPr>
            <a:r>
              <a:rPr lang="en-US" sz="1050" dirty="0"/>
              <a:t>R</a:t>
            </a:r>
          </a:p>
          <a:p>
            <a:pPr marL="0" indent="0">
              <a:buNone/>
            </a:pPr>
            <a:r>
              <a:rPr lang="en-US" sz="1050" dirty="0"/>
              <a:t>Racket</a:t>
            </a:r>
          </a:p>
          <a:p>
            <a:pPr marL="0" indent="0">
              <a:buNone/>
            </a:pPr>
            <a:r>
              <a:rPr lang="en-US" sz="1050" dirty="0" err="1"/>
              <a:t>REALBasic</a:t>
            </a:r>
            <a:endParaRPr lang="en-US" sz="1050" dirty="0"/>
          </a:p>
          <a:p>
            <a:pPr marL="0" indent="0">
              <a:buNone/>
            </a:pPr>
            <a:r>
              <a:rPr lang="en-US" sz="1050" dirty="0"/>
              <a:t>REBOL</a:t>
            </a:r>
          </a:p>
          <a:p>
            <a:pPr marL="0" indent="0">
              <a:buNone/>
            </a:pPr>
            <a:r>
              <a:rPr lang="en-US" sz="1050" dirty="0"/>
              <a:t>Revolution</a:t>
            </a:r>
          </a:p>
          <a:p>
            <a:pPr marL="0" indent="0">
              <a:buNone/>
            </a:pPr>
            <a:r>
              <a:rPr lang="en-US" sz="1050" dirty="0"/>
              <a:t>REXX</a:t>
            </a:r>
          </a:p>
          <a:p>
            <a:pPr marL="0" indent="0">
              <a:buNone/>
            </a:pPr>
            <a:r>
              <a:rPr lang="en-US" sz="1050" dirty="0"/>
              <a:t>RPG (OS/400)</a:t>
            </a:r>
          </a:p>
          <a:p>
            <a:pPr marL="0" indent="0">
              <a:buNone/>
            </a:pPr>
            <a:r>
              <a:rPr lang="en-US" sz="1050" dirty="0"/>
              <a:t>Ruby</a:t>
            </a:r>
          </a:p>
          <a:p>
            <a:pPr marL="0" indent="0">
              <a:buNone/>
            </a:pPr>
            <a:r>
              <a:rPr lang="en-US" sz="1050" dirty="0" smtClean="0"/>
              <a:t>Rust</a:t>
            </a:r>
          </a:p>
          <a:p>
            <a:pPr marL="0" indent="0">
              <a:buNone/>
            </a:pPr>
            <a:r>
              <a:rPr lang="en-US" sz="1050" dirty="0" smtClean="0"/>
              <a:t>REXX</a:t>
            </a:r>
            <a:endParaRPr lang="en-US" sz="1050" dirty="0"/>
          </a:p>
          <a:p>
            <a:pPr marL="0" indent="0">
              <a:buNone/>
            </a:pPr>
            <a:r>
              <a:rPr lang="en-US" sz="1050" dirty="0"/>
              <a:t>S</a:t>
            </a:r>
          </a:p>
          <a:p>
            <a:pPr marL="0" indent="0">
              <a:buNone/>
            </a:pPr>
            <a:r>
              <a:rPr lang="en-US" sz="1050" dirty="0"/>
              <a:t>S-PLUS</a:t>
            </a:r>
          </a:p>
          <a:p>
            <a:pPr marL="0" indent="0">
              <a:buNone/>
            </a:pPr>
            <a:r>
              <a:rPr lang="en-US" sz="1050" dirty="0"/>
              <a:t>SAS</a:t>
            </a:r>
          </a:p>
          <a:p>
            <a:pPr marL="0" indent="0">
              <a:buNone/>
            </a:pPr>
            <a:r>
              <a:rPr lang="en-US" sz="1050" dirty="0"/>
              <a:t>Sather</a:t>
            </a:r>
          </a:p>
          <a:p>
            <a:pPr marL="0" indent="0">
              <a:buNone/>
            </a:pPr>
            <a:r>
              <a:rPr lang="en-US" sz="1050" dirty="0"/>
              <a:t>Scala</a:t>
            </a:r>
          </a:p>
          <a:p>
            <a:pPr marL="0" indent="0">
              <a:buNone/>
            </a:pPr>
            <a:r>
              <a:rPr lang="en-US" sz="1050" dirty="0"/>
              <a:t>Scheme</a:t>
            </a:r>
          </a:p>
          <a:p>
            <a:pPr marL="0" indent="0">
              <a:buNone/>
            </a:pPr>
            <a:r>
              <a:rPr lang="en-US" sz="1050" dirty="0" err="1"/>
              <a:t>Scilab</a:t>
            </a:r>
            <a:endParaRPr lang="en-US" sz="1050" dirty="0"/>
          </a:p>
          <a:p>
            <a:pPr marL="0" indent="0">
              <a:buNone/>
            </a:pPr>
            <a:r>
              <a:rPr lang="en-US" sz="1050" dirty="0"/>
              <a:t>Scratch</a:t>
            </a:r>
          </a:p>
          <a:p>
            <a:pPr marL="0" indent="0">
              <a:buNone/>
            </a:pPr>
            <a:r>
              <a:rPr lang="en-US" sz="1050" dirty="0" err="1"/>
              <a:t>sed</a:t>
            </a:r>
            <a:endParaRPr lang="en-US" sz="1050" dirty="0"/>
          </a:p>
          <a:p>
            <a:pPr marL="0" indent="0">
              <a:buNone/>
            </a:pPr>
            <a:r>
              <a:rPr lang="en-US" sz="1050" dirty="0"/>
              <a:t>Seed7</a:t>
            </a:r>
          </a:p>
          <a:p>
            <a:pPr marL="0" indent="0">
              <a:buNone/>
            </a:pPr>
            <a:r>
              <a:rPr lang="en-US" sz="1050" dirty="0"/>
              <a:t>Self</a:t>
            </a:r>
          </a:p>
          <a:p>
            <a:pPr marL="0" indent="0">
              <a:buNone/>
            </a:pPr>
            <a:r>
              <a:rPr lang="en-US" sz="1050" dirty="0"/>
              <a:t>Shell</a:t>
            </a:r>
          </a:p>
          <a:p>
            <a:pPr marL="0" indent="0">
              <a:buNone/>
            </a:pPr>
            <a:r>
              <a:rPr lang="en-US" sz="1050" dirty="0"/>
              <a:t>SIGNAL</a:t>
            </a:r>
          </a:p>
          <a:p>
            <a:pPr marL="0" indent="0">
              <a:buNone/>
            </a:pPr>
            <a:r>
              <a:rPr lang="en-US" sz="1050" dirty="0" err="1"/>
              <a:t>Simula</a:t>
            </a:r>
            <a:endParaRPr lang="en-US" sz="1050" dirty="0"/>
          </a:p>
          <a:p>
            <a:pPr marL="0" indent="0">
              <a:buNone/>
            </a:pPr>
            <a:r>
              <a:rPr lang="en-US" sz="1050" dirty="0"/>
              <a:t>Simulink</a:t>
            </a:r>
          </a:p>
          <a:p>
            <a:pPr marL="0" indent="0">
              <a:buNone/>
            </a:pPr>
            <a:r>
              <a:rPr lang="en-US" sz="1050" dirty="0"/>
              <a:t>Slate</a:t>
            </a:r>
          </a:p>
          <a:p>
            <a:pPr marL="0" indent="0">
              <a:buNone/>
            </a:pPr>
            <a:r>
              <a:rPr lang="en-US" sz="1050" dirty="0"/>
              <a:t>Smalltalk</a:t>
            </a:r>
          </a:p>
          <a:p>
            <a:pPr marL="0" indent="0">
              <a:buNone/>
            </a:pPr>
            <a:r>
              <a:rPr lang="en-US" sz="1050" dirty="0"/>
              <a:t>Smarty</a:t>
            </a:r>
          </a:p>
          <a:p>
            <a:pPr marL="0" indent="0">
              <a:buNone/>
            </a:pPr>
            <a:r>
              <a:rPr lang="en-US" sz="1050" dirty="0"/>
              <a:t>SPARK</a:t>
            </a:r>
          </a:p>
          <a:p>
            <a:pPr marL="0" indent="0">
              <a:buNone/>
            </a:pPr>
            <a:r>
              <a:rPr lang="en-US" sz="1050" dirty="0"/>
              <a:t>SPSS</a:t>
            </a:r>
          </a:p>
          <a:p>
            <a:pPr marL="0" indent="0">
              <a:buNone/>
            </a:pPr>
            <a:r>
              <a:rPr lang="en-US" sz="1050" dirty="0"/>
              <a:t>SQR</a:t>
            </a:r>
          </a:p>
          <a:p>
            <a:pPr marL="0" indent="0">
              <a:buNone/>
            </a:pPr>
            <a:r>
              <a:rPr lang="en-US" sz="1050" dirty="0"/>
              <a:t>Squeak</a:t>
            </a:r>
          </a:p>
          <a:p>
            <a:pPr marL="0" indent="0">
              <a:buNone/>
            </a:pPr>
            <a:r>
              <a:rPr lang="en-US" sz="1050" dirty="0"/>
              <a:t>Squirrel</a:t>
            </a:r>
          </a:p>
          <a:p>
            <a:pPr marL="0" indent="0">
              <a:buNone/>
            </a:pPr>
            <a:r>
              <a:rPr lang="en-US" sz="1050" dirty="0"/>
              <a:t>Standard ML</a:t>
            </a:r>
          </a:p>
          <a:p>
            <a:pPr marL="0" indent="0">
              <a:buNone/>
            </a:pPr>
            <a:r>
              <a:rPr lang="en-US" sz="1050" dirty="0" err="1"/>
              <a:t>Suneido</a:t>
            </a:r>
            <a:endParaRPr lang="en-US" sz="1050" dirty="0"/>
          </a:p>
          <a:p>
            <a:pPr marL="0" indent="0">
              <a:buNone/>
            </a:pPr>
            <a:r>
              <a:rPr lang="en-US" sz="1050" dirty="0" err="1"/>
              <a:t>SuperCollider</a:t>
            </a:r>
            <a:endParaRPr lang="en-US" sz="1050" dirty="0"/>
          </a:p>
          <a:p>
            <a:pPr marL="0" indent="0">
              <a:buNone/>
            </a:pPr>
            <a:r>
              <a:rPr lang="en-US" sz="1050" dirty="0"/>
              <a:t>TACL</a:t>
            </a:r>
          </a:p>
          <a:p>
            <a:pPr marL="0" indent="0">
              <a:buNone/>
            </a:pPr>
            <a:r>
              <a:rPr lang="en-US" sz="1050" dirty="0" err="1"/>
              <a:t>Tcl</a:t>
            </a:r>
            <a:endParaRPr lang="en-US" sz="1050" dirty="0"/>
          </a:p>
          <a:p>
            <a:pPr marL="0" indent="0">
              <a:buNone/>
            </a:pPr>
            <a:r>
              <a:rPr lang="en-US" sz="1050" dirty="0" err="1"/>
              <a:t>Tex</a:t>
            </a:r>
            <a:endParaRPr lang="en-US" sz="1050" dirty="0"/>
          </a:p>
          <a:p>
            <a:pPr marL="0" indent="0">
              <a:buNone/>
            </a:pPr>
            <a:r>
              <a:rPr lang="en-US" sz="1050" dirty="0" err="1"/>
              <a:t>thinBasic</a:t>
            </a:r>
            <a:endParaRPr lang="en-US" sz="1050" dirty="0"/>
          </a:p>
          <a:p>
            <a:pPr marL="0" indent="0">
              <a:buNone/>
            </a:pPr>
            <a:r>
              <a:rPr lang="en-US" sz="1050" dirty="0"/>
              <a:t>TOM</a:t>
            </a:r>
          </a:p>
          <a:p>
            <a:pPr marL="0" indent="0">
              <a:buNone/>
            </a:pPr>
            <a:r>
              <a:rPr lang="en-US" sz="1050" dirty="0"/>
              <a:t>Transact-SQL</a:t>
            </a:r>
          </a:p>
          <a:p>
            <a:pPr marL="0" indent="0">
              <a:buNone/>
            </a:pPr>
            <a:r>
              <a:rPr lang="en-US" sz="1050" dirty="0"/>
              <a:t>Turing</a:t>
            </a:r>
          </a:p>
          <a:p>
            <a:pPr marL="0" indent="0">
              <a:buNone/>
            </a:pPr>
            <a:r>
              <a:rPr lang="en-US" sz="1050" dirty="0" err="1"/>
              <a:t>TypeScript</a:t>
            </a:r>
            <a:endParaRPr lang="en-US" sz="1050" dirty="0"/>
          </a:p>
          <a:p>
            <a:pPr marL="0" indent="0">
              <a:buNone/>
            </a:pPr>
            <a:r>
              <a:rPr lang="en-US" sz="1050" dirty="0" err="1"/>
              <a:t>Vala</a:t>
            </a:r>
            <a:r>
              <a:rPr lang="en-US" sz="1050" dirty="0"/>
              <a:t>/Genie</a:t>
            </a:r>
          </a:p>
          <a:p>
            <a:pPr marL="0" indent="0">
              <a:buNone/>
            </a:pPr>
            <a:r>
              <a:rPr lang="en-US" sz="1050" dirty="0"/>
              <a:t>VBScript</a:t>
            </a:r>
          </a:p>
          <a:p>
            <a:pPr marL="0" indent="0">
              <a:buNone/>
            </a:pPr>
            <a:r>
              <a:rPr lang="en-US" sz="1050" dirty="0"/>
              <a:t>Verilog</a:t>
            </a:r>
          </a:p>
          <a:p>
            <a:pPr marL="0" indent="0">
              <a:buNone/>
            </a:pPr>
            <a:r>
              <a:rPr lang="en-US" sz="1050" dirty="0"/>
              <a:t>VHDL</a:t>
            </a:r>
          </a:p>
          <a:p>
            <a:pPr marL="0" indent="0">
              <a:buNone/>
            </a:pPr>
            <a:r>
              <a:rPr lang="en-US" sz="1050" dirty="0" err="1"/>
              <a:t>VimL</a:t>
            </a:r>
            <a:endParaRPr lang="en-US" sz="1050" dirty="0"/>
          </a:p>
          <a:p>
            <a:pPr marL="0" indent="0">
              <a:buNone/>
            </a:pPr>
            <a:r>
              <a:rPr lang="en-US" sz="1050" dirty="0"/>
              <a:t>Visual Basic .NET</a:t>
            </a:r>
          </a:p>
          <a:p>
            <a:pPr marL="0" indent="0">
              <a:buNone/>
            </a:pPr>
            <a:r>
              <a:rPr lang="en-US" sz="1050" dirty="0" err="1"/>
              <a:t>WebDNA</a:t>
            </a:r>
            <a:endParaRPr lang="en-US" sz="1050" dirty="0"/>
          </a:p>
          <a:p>
            <a:pPr marL="0" indent="0">
              <a:buNone/>
            </a:pPr>
            <a:r>
              <a:rPr lang="en-US" sz="1050" dirty="0"/>
              <a:t>Whitespace</a:t>
            </a:r>
          </a:p>
          <a:p>
            <a:pPr marL="0" indent="0">
              <a:buNone/>
            </a:pPr>
            <a:r>
              <a:rPr lang="en-US" sz="1050" dirty="0"/>
              <a:t>X10</a:t>
            </a:r>
          </a:p>
          <a:p>
            <a:pPr marL="0" indent="0">
              <a:buNone/>
            </a:pPr>
            <a:r>
              <a:rPr lang="en-US" sz="1050" dirty="0" err="1"/>
              <a:t>xBase</a:t>
            </a:r>
            <a:endParaRPr lang="en-US" sz="1050" dirty="0"/>
          </a:p>
          <a:p>
            <a:pPr marL="0" indent="0">
              <a:buNone/>
            </a:pPr>
            <a:r>
              <a:rPr lang="en-US" sz="1050" dirty="0" err="1"/>
              <a:t>XBase</a:t>
            </a:r>
            <a:r>
              <a:rPr lang="en-US" sz="1050" dirty="0"/>
              <a:t>++</a:t>
            </a:r>
          </a:p>
          <a:p>
            <a:pPr marL="0" indent="0">
              <a:buNone/>
            </a:pPr>
            <a:r>
              <a:rPr lang="en-US" sz="1050" dirty="0" err="1"/>
              <a:t>Xen</a:t>
            </a:r>
            <a:endParaRPr lang="en-US" sz="1050" dirty="0"/>
          </a:p>
          <a:p>
            <a:pPr marL="0" indent="0">
              <a:buNone/>
            </a:pPr>
            <a:r>
              <a:rPr lang="en-US" sz="1050" dirty="0"/>
              <a:t>XPL</a:t>
            </a:r>
          </a:p>
          <a:p>
            <a:pPr marL="0" indent="0">
              <a:buNone/>
            </a:pPr>
            <a:r>
              <a:rPr lang="en-US" sz="1050" dirty="0"/>
              <a:t>XSLT</a:t>
            </a:r>
          </a:p>
          <a:p>
            <a:pPr marL="0" indent="0">
              <a:buNone/>
            </a:pPr>
            <a:r>
              <a:rPr lang="en-US" sz="1050" dirty="0"/>
              <a:t>XQuery</a:t>
            </a:r>
          </a:p>
          <a:p>
            <a:pPr marL="0" indent="0">
              <a:buNone/>
            </a:pPr>
            <a:r>
              <a:rPr lang="en-US" sz="1050" dirty="0" err="1"/>
              <a:t>yacc</a:t>
            </a:r>
            <a:endParaRPr lang="en-US" sz="1050" dirty="0"/>
          </a:p>
          <a:p>
            <a:pPr marL="0" indent="0">
              <a:buNone/>
            </a:pPr>
            <a:r>
              <a:rPr lang="en-US" sz="1050" dirty="0" err="1"/>
              <a:t>Yorick</a:t>
            </a:r>
            <a:endParaRPr lang="en-US" sz="1050" dirty="0"/>
          </a:p>
          <a:p>
            <a:pPr marL="0" indent="0">
              <a:buNone/>
            </a:pPr>
            <a:r>
              <a:rPr lang="en-US" sz="1050" dirty="0"/>
              <a:t>Z shell</a:t>
            </a:r>
          </a:p>
        </p:txBody>
      </p:sp>
      <p:sp>
        <p:nvSpPr>
          <p:cNvPr id="3" name="Title 2"/>
          <p:cNvSpPr>
            <a:spLocks noGrp="1"/>
          </p:cNvSpPr>
          <p:nvPr>
            <p:ph type="title"/>
          </p:nvPr>
        </p:nvSpPr>
        <p:spPr/>
        <p:txBody>
          <a:bodyPr>
            <a:normAutofit/>
          </a:bodyPr>
          <a:lstStyle/>
          <a:p>
            <a:r>
              <a:rPr lang="en-US" dirty="0" smtClean="0"/>
              <a:t>Which programming language?</a:t>
            </a:r>
            <a:endParaRPr lang="en-US" dirty="0"/>
          </a:p>
        </p:txBody>
      </p:sp>
    </p:spTree>
    <p:extLst>
      <p:ext uri="{BB962C8B-B14F-4D97-AF65-F5344CB8AC3E}">
        <p14:creationId xmlns:p14="http://schemas.microsoft.com/office/powerpoint/2010/main" val="7859479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Popular Languages</a:t>
            </a:r>
            <a:endParaRPr lang="en-US" dirty="0"/>
          </a:p>
        </p:txBody>
      </p:sp>
      <p:pic>
        <p:nvPicPr>
          <p:cNvPr id="9" name="Picture 8"/>
          <p:cNvPicPr>
            <a:picLocks noChangeAspect="1"/>
          </p:cNvPicPr>
          <p:nvPr/>
        </p:nvPicPr>
        <p:blipFill>
          <a:blip r:embed="rId3"/>
          <a:stretch>
            <a:fillRect/>
          </a:stretch>
        </p:blipFill>
        <p:spPr>
          <a:xfrm>
            <a:off x="119336" y="1340768"/>
            <a:ext cx="7287642" cy="4725059"/>
          </a:xfrm>
          <a:prstGeom prst="rect">
            <a:avLst/>
          </a:prstGeom>
        </p:spPr>
      </p:pic>
      <p:sp>
        <p:nvSpPr>
          <p:cNvPr id="10" name="Rectangle 9"/>
          <p:cNvSpPr/>
          <p:nvPr/>
        </p:nvSpPr>
        <p:spPr>
          <a:xfrm>
            <a:off x="319113" y="6011996"/>
            <a:ext cx="6888088" cy="338554"/>
          </a:xfrm>
          <a:prstGeom prst="rect">
            <a:avLst/>
          </a:prstGeom>
        </p:spPr>
        <p:txBody>
          <a:bodyPr wrap="square">
            <a:spAutoFit/>
          </a:bodyPr>
          <a:lstStyle/>
          <a:p>
            <a:pPr algn="ctr"/>
            <a:r>
              <a:rPr lang="en-US" sz="1600" dirty="0"/>
              <a:t>http://www.tiobe.com/index.php/content/company/Home.html</a:t>
            </a:r>
          </a:p>
        </p:txBody>
      </p:sp>
      <p:sp>
        <p:nvSpPr>
          <p:cNvPr id="11" name="Content Placeholder 7"/>
          <p:cNvSpPr>
            <a:spLocks noGrp="1"/>
          </p:cNvSpPr>
          <p:nvPr>
            <p:ph idx="1"/>
          </p:nvPr>
        </p:nvSpPr>
        <p:spPr>
          <a:xfrm>
            <a:off x="7464152" y="1556792"/>
            <a:ext cx="4608511" cy="4425355"/>
          </a:xfrm>
        </p:spPr>
        <p:txBody>
          <a:bodyPr/>
          <a:lstStyle/>
          <a:p>
            <a:r>
              <a:rPr lang="en-US" dirty="0" smtClean="0"/>
              <a:t>Languages change in popularity</a:t>
            </a:r>
            <a:endParaRPr lang="en-US" dirty="0"/>
          </a:p>
          <a:p>
            <a:r>
              <a:rPr lang="en-US" dirty="0" smtClean="0"/>
              <a:t>Depends on many factors</a:t>
            </a:r>
          </a:p>
          <a:p>
            <a:pPr marL="0" indent="0">
              <a:buNone/>
            </a:pPr>
            <a:endParaRPr lang="en-US" dirty="0" smtClean="0"/>
          </a:p>
          <a:p>
            <a:pPr marL="0" indent="0">
              <a:buNone/>
            </a:pPr>
            <a:r>
              <a:rPr lang="en-US" sz="2400" dirty="0" smtClean="0"/>
              <a:t>google: </a:t>
            </a:r>
            <a:r>
              <a:rPr lang="en-US" sz="2400" dirty="0" err="1" smtClean="0">
                <a:solidFill>
                  <a:srgbClr val="0000FF"/>
                </a:solidFill>
                <a:latin typeface="Courier New" panose="02070309020205020404" pitchFamily="49" charset="0"/>
                <a:cs typeface="Courier New" panose="02070309020205020404" pitchFamily="49" charset="0"/>
              </a:rPr>
              <a:t>tiobe</a:t>
            </a:r>
            <a:r>
              <a:rPr lang="en-US" sz="2400" dirty="0" smtClean="0">
                <a:solidFill>
                  <a:srgbClr val="0000FF"/>
                </a:solidFill>
                <a:latin typeface="Courier New" panose="02070309020205020404" pitchFamily="49" charset="0"/>
                <a:cs typeface="Courier New" panose="02070309020205020404" pitchFamily="49" charset="0"/>
              </a:rPr>
              <a:t> popular 	languages</a:t>
            </a:r>
          </a:p>
          <a:p>
            <a:endParaRPr lang="en-US" dirty="0"/>
          </a:p>
        </p:txBody>
      </p:sp>
    </p:spTree>
    <p:extLst>
      <p:ext uri="{BB962C8B-B14F-4D97-AF65-F5344CB8AC3E}">
        <p14:creationId xmlns:p14="http://schemas.microsoft.com/office/powerpoint/2010/main" val="852499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numCol="1">
            <a:normAutofit/>
          </a:bodyPr>
          <a:lstStyle/>
          <a:p>
            <a:pPr marL="0" indent="0">
              <a:buNone/>
            </a:pPr>
            <a:r>
              <a:rPr lang="en-US" sz="4000" dirty="0" smtClean="0"/>
              <a:t>Python </a:t>
            </a:r>
            <a:r>
              <a:rPr lang="en-US" sz="4000" dirty="0"/>
              <a:t>		</a:t>
            </a:r>
            <a:r>
              <a:rPr lang="en-US" sz="4000" dirty="0" smtClean="0"/>
              <a: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a:t>
            </a:r>
            <a:r>
              <a:rPr lang="en-US" sz="4000" dirty="0">
                <a:latin typeface="Courier New" panose="02070309020205020404" pitchFamily="49" charset="0"/>
                <a:cs typeface="Courier New" panose="02070309020205020404" pitchFamily="49" charset="0"/>
              </a:rPr>
              <a:t>= </a:t>
            </a:r>
            <a:r>
              <a:rPr lang="en-US" sz="4000" dirty="0" smtClean="0">
                <a:solidFill>
                  <a:srgbClr val="FF0000"/>
                </a:solidFill>
                <a:latin typeface="Courier New" panose="02070309020205020404" pitchFamily="49" charset="0"/>
                <a:cs typeface="Courier New" panose="02070309020205020404" pitchFamily="49" charset="0"/>
              </a:rPr>
              <a:t>100</a:t>
            </a:r>
            <a:endParaRPr lang="en-US" sz="4000" dirty="0" smtClean="0">
              <a:solidFill>
                <a:srgbClr val="FF0000"/>
              </a:solidFill>
            </a:endParaRPr>
          </a:p>
          <a:p>
            <a:pPr marL="0" indent="0">
              <a:buNone/>
            </a:pPr>
            <a:r>
              <a:rPr lang="en-US" sz="4000" dirty="0" smtClean="0"/>
              <a:t>AppleScript 		</a:t>
            </a:r>
            <a:r>
              <a:rPr lang="en-US" sz="4000" dirty="0" smtClean="0">
                <a:latin typeface="Courier New" panose="02070309020205020404" pitchFamily="49" charset="0"/>
                <a:cs typeface="Courier New" panose="02070309020205020404" pitchFamily="49" charset="0"/>
              </a:rPr>
              <a:t>set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to </a:t>
            </a:r>
            <a:r>
              <a:rPr lang="en-US" sz="4000" dirty="0" smtClean="0">
                <a:solidFill>
                  <a:srgbClr val="FF0000"/>
                </a:solidFill>
                <a:latin typeface="Courier New" panose="02070309020205020404" pitchFamily="49" charset="0"/>
                <a:cs typeface="Courier New" panose="02070309020205020404" pitchFamily="49" charset="0"/>
              </a:rPr>
              <a:t>100</a:t>
            </a:r>
          </a:p>
          <a:p>
            <a:pPr marL="0" indent="0">
              <a:buNone/>
            </a:pPr>
            <a:r>
              <a:rPr lang="en-US" sz="4000" dirty="0" smtClean="0"/>
              <a:t>JavaScript 		</a:t>
            </a:r>
            <a:r>
              <a:rPr lang="en-US" sz="4000" dirty="0" smtClean="0">
                <a:solidFill>
                  <a:srgbClr val="0000FF"/>
                </a:solidFill>
                <a:latin typeface="Courier New" panose="02070309020205020404" pitchFamily="49" charset="0"/>
                <a:cs typeface="Courier New" panose="02070309020205020404" pitchFamily="49" charset="0"/>
              </a:rPr>
              <a:t>balance</a:t>
            </a:r>
            <a:r>
              <a:rPr lang="en-US" sz="4000" dirty="0" smtClean="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smtClean="0"/>
          </a:p>
          <a:p>
            <a:pPr marL="0" indent="0">
              <a:buNone/>
            </a:pPr>
            <a:r>
              <a:rPr lang="en-US" sz="4000" dirty="0" smtClean="0"/>
              <a:t>C 				</a:t>
            </a:r>
            <a:r>
              <a:rPr lang="en-US" sz="4000" dirty="0" err="1" smtClean="0">
                <a:latin typeface="Courier New" panose="02070309020205020404" pitchFamily="49" charset="0"/>
                <a:cs typeface="Courier New" panose="02070309020205020404" pitchFamily="49" charset="0"/>
              </a:rPr>
              <a:t>int</a:t>
            </a:r>
            <a:r>
              <a:rPr lang="en-US" sz="4000" dirty="0" smtClean="0">
                <a:latin typeface="Courier New" panose="02070309020205020404" pitchFamily="49" charset="0"/>
                <a:cs typeface="Courier New" panose="02070309020205020404" pitchFamily="49" charset="0"/>
              </a:rPr>
              <a:t> </a:t>
            </a:r>
            <a:r>
              <a:rPr lang="en-US" sz="4000" dirty="0">
                <a:solidFill>
                  <a:srgbClr val="0000FF"/>
                </a:solidFill>
                <a:latin typeface="Courier New" panose="02070309020205020404" pitchFamily="49" charset="0"/>
                <a:cs typeface="Courier New" panose="02070309020205020404" pitchFamily="49" charset="0"/>
              </a:rPr>
              <a:t>balance</a:t>
            </a:r>
            <a:r>
              <a:rPr lang="en-US" sz="4000" dirty="0">
                <a:latin typeface="Courier New" panose="02070309020205020404" pitchFamily="49" charset="0"/>
                <a:cs typeface="Courier New" panose="02070309020205020404" pitchFamily="49" charset="0"/>
              </a:rPr>
              <a:t> = </a:t>
            </a:r>
            <a:r>
              <a:rPr lang="en-US" sz="4000" dirty="0" smtClean="0">
                <a:solidFill>
                  <a:srgbClr val="FF0000"/>
                </a:solidFill>
                <a:latin typeface="Courier New" panose="02070309020205020404" pitchFamily="49" charset="0"/>
                <a:cs typeface="Courier New" panose="02070309020205020404" pitchFamily="49" charset="0"/>
              </a:rPr>
              <a:t>100</a:t>
            </a:r>
            <a:r>
              <a:rPr lang="en-US" sz="4000" dirty="0" smtClean="0">
                <a:latin typeface="Courier New" panose="02070309020205020404" pitchFamily="49" charset="0"/>
                <a:cs typeface="Courier New" panose="02070309020205020404" pitchFamily="49" charset="0"/>
              </a:rPr>
              <a:t>;</a:t>
            </a:r>
            <a:endParaRPr lang="en-US" sz="4000" dirty="0">
              <a:latin typeface="Courier New" panose="02070309020205020404" pitchFamily="49" charset="0"/>
              <a:cs typeface="Courier New" panose="02070309020205020404" pitchFamily="49" charset="0"/>
            </a:endParaRPr>
          </a:p>
          <a:p>
            <a:endParaRPr lang="en-US" sz="4000" dirty="0"/>
          </a:p>
        </p:txBody>
      </p:sp>
      <p:sp>
        <p:nvSpPr>
          <p:cNvPr id="2" name="Title 1"/>
          <p:cNvSpPr>
            <a:spLocks noGrp="1"/>
          </p:cNvSpPr>
          <p:nvPr>
            <p:ph type="title"/>
          </p:nvPr>
        </p:nvSpPr>
        <p:spPr/>
        <p:txBody>
          <a:bodyPr/>
          <a:lstStyle/>
          <a:p>
            <a:r>
              <a:rPr lang="en-US" dirty="0" smtClean="0"/>
              <a:t>Languages Share Common Concepts</a:t>
            </a:r>
            <a:endParaRPr lang="en-US" dirty="0"/>
          </a:p>
        </p:txBody>
      </p:sp>
    </p:spTree>
    <p:extLst>
      <p:ext uri="{BB962C8B-B14F-4D97-AF65-F5344CB8AC3E}">
        <p14:creationId xmlns:p14="http://schemas.microsoft.com/office/powerpoint/2010/main" val="935843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a:solidFill>
                  <a:schemeClr val="bg1"/>
                </a:solidFill>
                <a:latin typeface="Courier New" panose="02070309020205020404" pitchFamily="49" charset="0"/>
                <a:cs typeface="Courier New" panose="02070309020205020404" pitchFamily="49" charset="0"/>
              </a:rPr>
              <a:t>world</a:t>
            </a:r>
          </a:p>
        </p:txBody>
      </p:sp>
      <p:sp>
        <p:nvSpPr>
          <p:cNvPr id="10" name="Rectangle 9"/>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hello.py</a:t>
            </a: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a:t>
            </a:r>
            <a:endParaRPr lang="en-US" dirty="0"/>
          </a:p>
        </p:txBody>
      </p:sp>
      <p:sp>
        <p:nvSpPr>
          <p:cNvPr id="4" name="Rectangle 3"/>
          <p:cNvSpPr/>
          <p:nvPr/>
        </p:nvSpPr>
        <p:spPr>
          <a:xfrm>
            <a:off x="3168352" y="2420888"/>
            <a:ext cx="6096000" cy="120032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world"</a:t>
            </a:r>
            <a:endParaRPr lang="en-US" sz="2400" dirty="0" smtClean="0">
              <a:solidFill>
                <a:srgbClr val="808080"/>
              </a:solidFill>
              <a:highlight>
                <a:srgbClr val="FFFFFF"/>
              </a:highlight>
            </a:endParaRPr>
          </a:p>
        </p:txBody>
      </p:sp>
      <p:sp>
        <p:nvSpPr>
          <p:cNvPr id="9" name="Content Placeholder 7"/>
          <p:cNvSpPr>
            <a:spLocks noGrp="1"/>
          </p:cNvSpPr>
          <p:nvPr>
            <p:ph idx="1"/>
          </p:nvPr>
        </p:nvSpPr>
        <p:spPr>
          <a:xfrm>
            <a:off x="1007436" y="1700809"/>
            <a:ext cx="10574965" cy="4425355"/>
          </a:xfrm>
        </p:spPr>
        <p:txBody>
          <a:bodyPr/>
          <a:lstStyle/>
          <a:p>
            <a:r>
              <a:rPr lang="en-US" dirty="0" smtClean="0"/>
              <a:t>Open </a:t>
            </a:r>
            <a:r>
              <a:rPr lang="en-US" dirty="0" err="1" smtClean="0">
                <a:solidFill>
                  <a:srgbClr val="0000FF"/>
                </a:solidFill>
                <a:latin typeface="Courier New" panose="02070309020205020404" pitchFamily="49" charset="0"/>
                <a:cs typeface="Courier New" panose="02070309020205020404" pitchFamily="49" charset="0"/>
              </a:rPr>
              <a:t>gedit</a:t>
            </a:r>
            <a:r>
              <a:rPr lang="en-US" dirty="0">
                <a:solidFill>
                  <a:srgbClr val="0000FF"/>
                </a:solidFill>
                <a:cs typeface="Courier New" panose="02070309020205020404" pitchFamily="49" charset="0"/>
              </a:rPr>
              <a:t> </a:t>
            </a:r>
            <a:r>
              <a:rPr lang="en-US" dirty="0" smtClean="0">
                <a:cs typeface="Courier New" panose="02070309020205020404" pitchFamily="49" charset="0"/>
              </a:rPr>
              <a:t>and</a:t>
            </a:r>
            <a:r>
              <a:rPr lang="en-US" dirty="0" smtClean="0"/>
              <a:t> write our first program</a:t>
            </a:r>
          </a:p>
          <a:p>
            <a:endParaRPr lang="en-US" dirty="0" smtClean="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Tree>
    <p:extLst>
      <p:ext uri="{BB962C8B-B14F-4D97-AF65-F5344CB8AC3E}">
        <p14:creationId xmlns:p14="http://schemas.microsoft.com/office/powerpoint/2010/main" val="169986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4941168"/>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hello2.py</a:t>
            </a:r>
          </a:p>
          <a:p>
            <a:r>
              <a:rPr lang="en-US" dirty="0" smtClean="0">
                <a:solidFill>
                  <a:schemeClr val="bg1"/>
                </a:solidFill>
                <a:latin typeface="Courier New" panose="02070309020205020404" pitchFamily="49" charset="0"/>
                <a:cs typeface="Courier New" panose="02070309020205020404" pitchFamily="49" charset="0"/>
              </a:rPr>
              <a:t>hello Dave</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4942909"/>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hello2.py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1007436" y="1700809"/>
            <a:ext cx="10574965" cy="4425355"/>
          </a:xfrm>
        </p:spPr>
        <p:txBody>
          <a:bodyPr/>
          <a:lstStyle/>
          <a:p>
            <a:endParaRPr lang="en-US" dirty="0" smtClean="0"/>
          </a:p>
          <a:p>
            <a:endParaRPr lang="en-US" dirty="0"/>
          </a:p>
          <a:p>
            <a:endParaRPr lang="en-US" dirty="0"/>
          </a:p>
          <a:p>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hello2.py</a:t>
            </a:r>
            <a:r>
              <a:rPr lang="en-US" dirty="0" smtClean="0">
                <a:latin typeface="Courier New" panose="02070309020205020404" pitchFamily="49" charset="0"/>
                <a:cs typeface="Courier New" panose="02070309020205020404" pitchFamily="49" charset="0"/>
              </a:rPr>
              <a:t> </a:t>
            </a:r>
            <a:r>
              <a:rPr lang="en-US" dirty="0" smtClean="0">
                <a:cs typeface="Courier New" panose="02070309020205020404" pitchFamily="49" charset="0"/>
              </a:rPr>
              <a:t>and execute</a:t>
            </a: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2</a:t>
            </a:r>
            <a:endParaRPr lang="en-US" dirty="0"/>
          </a:p>
        </p:txBody>
      </p:sp>
      <p:sp>
        <p:nvSpPr>
          <p:cNvPr id="4" name="Rectangle 3"/>
          <p:cNvSpPr/>
          <p:nvPr/>
        </p:nvSpPr>
        <p:spPr>
          <a:xfrm>
            <a:off x="3168352" y="1700809"/>
            <a:ext cx="6096000" cy="1569660"/>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6736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148657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a:solidFill>
                  <a:schemeClr val="bg1"/>
                </a:solidFill>
                <a:latin typeface="Courier New" panose="02070309020205020404" pitchFamily="49" charset="0"/>
                <a:cs typeface="Courier New" panose="02070309020205020404" pitchFamily="49" charset="0"/>
              </a:rPr>
              <a:t>&gt;</a:t>
            </a:r>
            <a:r>
              <a:rPr lang="en-US" dirty="0" smtClean="0">
                <a:solidFill>
                  <a:schemeClr val="bg1"/>
                </a:solidFill>
                <a:latin typeface="Courier New" panose="02070309020205020404" pitchFamily="49" charset="0"/>
                <a:cs typeface="Courier New" panose="02070309020205020404" pitchFamily="49" charset="0"/>
              </a:rPr>
              <a:t> python hello3.py</a:t>
            </a:r>
          </a:p>
          <a:p>
            <a:r>
              <a:rPr lang="en-US" dirty="0" smtClean="0">
                <a:solidFill>
                  <a:schemeClr val="bg1"/>
                </a:solidFill>
                <a:latin typeface="Courier New" panose="02070309020205020404" pitchFamily="49" charset="0"/>
                <a:cs typeface="Courier New" panose="02070309020205020404" pitchFamily="49" charset="0"/>
              </a:rPr>
              <a:t>hello </a:t>
            </a:r>
            <a:r>
              <a:rPr lang="en-US" dirty="0" err="1" smtClean="0">
                <a:solidFill>
                  <a:schemeClr val="bg1"/>
                </a:solidFill>
                <a:latin typeface="Courier New" panose="02070309020205020404" pitchFamily="49" charset="0"/>
                <a:cs typeface="Courier New" panose="02070309020205020404" pitchFamily="49" charset="0"/>
              </a:rPr>
              <a:t>DaveDavison</a:t>
            </a:r>
            <a:endParaRPr lang="en-US"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3168352" y="5373216"/>
            <a:ext cx="6096000" cy="646331"/>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a:spAutoFit/>
          </a:bodyPr>
          <a:lstStyle/>
          <a:p>
            <a:r>
              <a:rPr lang="en-US" dirty="0" smtClean="0">
                <a:solidFill>
                  <a:schemeClr val="bg1"/>
                </a:solidFill>
                <a:latin typeface="Courier New" panose="02070309020205020404" pitchFamily="49" charset="0"/>
                <a:cs typeface="Courier New" panose="02070309020205020404" pitchFamily="49" charset="0"/>
              </a:rPr>
              <a:t>&gt; python hello3.py</a:t>
            </a:r>
          </a:p>
          <a:p>
            <a:endParaRPr lang="en-US" dirty="0">
              <a:solidFill>
                <a:schemeClr val="bg1"/>
              </a:solidFill>
              <a:latin typeface="Courier New" panose="02070309020205020404" pitchFamily="49" charset="0"/>
              <a:cs typeface="Courier New" panose="02070309020205020404" pitchFamily="49" charset="0"/>
            </a:endParaRPr>
          </a:p>
        </p:txBody>
      </p:sp>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r>
              <a:rPr lang="en-US" dirty="0" smtClean="0"/>
              <a:t>Save to a file called </a:t>
            </a:r>
            <a:r>
              <a:rPr lang="en-US" dirty="0" smtClean="0">
                <a:solidFill>
                  <a:srgbClr val="0000FF"/>
                </a:solidFill>
                <a:latin typeface="Courier New" panose="02070309020205020404" pitchFamily="49" charset="0"/>
                <a:cs typeface="Courier New" panose="02070309020205020404" pitchFamily="49" charset="0"/>
              </a:rPr>
              <a:t>hello3.py</a:t>
            </a:r>
            <a:r>
              <a:rPr lang="en-US" dirty="0" smtClean="0">
                <a:cs typeface="Courier New" panose="02070309020205020404" pitchFamily="49" charset="0"/>
              </a:rPr>
              <a:t> and execute</a:t>
            </a:r>
          </a:p>
          <a:p>
            <a:r>
              <a:rPr lang="en-US" dirty="0" smtClean="0">
                <a:cs typeface="Courier New" panose="02070309020205020404" pitchFamily="49" charset="0"/>
              </a:rPr>
              <a:t>What will the output be?</a:t>
            </a:r>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a:t>
            </a:r>
            <a:endParaRPr lang="en-US" dirty="0"/>
          </a:p>
        </p:txBody>
      </p:sp>
      <p:sp>
        <p:nvSpPr>
          <p:cNvPr id="4" name="Rectangle 3"/>
          <p:cNvSpPr/>
          <p:nvPr/>
        </p:nvSpPr>
        <p:spPr>
          <a:xfrm>
            <a:off x="3168352" y="1700809"/>
            <a:ext cx="6096000" cy="193899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err="1" smtClean="0">
                <a:solidFill>
                  <a:srgbClr val="000000"/>
                </a:solidFill>
                <a:highlight>
                  <a:srgbClr val="FFFFFF"/>
                </a:highlight>
              </a:rPr>
              <a:t>first_name</a:t>
            </a:r>
            <a:r>
              <a:rPr lang="en-US" sz="2400" dirty="0" smtClean="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"Dave"</a:t>
            </a:r>
          </a:p>
          <a:p>
            <a:r>
              <a:rPr lang="en-US" sz="2400" dirty="0" smtClean="0">
                <a:solidFill>
                  <a:srgbClr val="000000"/>
                </a:solidFill>
                <a:highlight>
                  <a:srgbClr val="FFFFFF"/>
                </a:highlight>
              </a:rPr>
              <a:t>surname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smtClean="0">
                <a:solidFill>
                  <a:srgbClr val="808080"/>
                </a:solidFill>
                <a:highlight>
                  <a:srgbClr val="FFFFFF"/>
                </a:highlight>
              </a:rPr>
              <a:t>"Davison"</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"hello "</a:t>
            </a:r>
            <a:r>
              <a:rPr lang="en-US" sz="2400" dirty="0" smtClean="0">
                <a:solidFill>
                  <a:srgbClr val="808080"/>
                </a:solidFill>
                <a:highlight>
                  <a:srgbClr val="FFFFFF"/>
                </a:highlight>
              </a:rPr>
              <a:t> + </a:t>
            </a:r>
            <a:r>
              <a:rPr lang="en-US" sz="2400" dirty="0" err="1" smtClean="0">
                <a:solidFill>
                  <a:srgbClr val="000000"/>
                </a:solidFill>
                <a:highlight>
                  <a:srgbClr val="FFFFFF"/>
                </a:highlight>
              </a:rPr>
              <a:t>first_name</a:t>
            </a:r>
            <a:r>
              <a:rPr lang="en-US" sz="2400" dirty="0">
                <a:solidFill>
                  <a:srgbClr val="808080"/>
                </a:solidFill>
                <a:highlight>
                  <a:srgbClr val="FFFFFF"/>
                </a:highlight>
              </a:rPr>
              <a:t> +</a:t>
            </a:r>
            <a:r>
              <a:rPr lang="en-US" sz="2400" dirty="0" smtClean="0">
                <a:solidFill>
                  <a:srgbClr val="000000"/>
                </a:solidFill>
                <a:highlight>
                  <a:srgbClr val="FFFFFF"/>
                </a:highlight>
              </a:rPr>
              <a:t> surname</a:t>
            </a:r>
            <a:endParaRPr lang="en-US" sz="2400" dirty="0" smtClean="0">
              <a:solidFill>
                <a:srgbClr val="808080"/>
              </a:solidFill>
              <a:highlight>
                <a:srgbClr val="FFFFFF"/>
              </a:highlight>
            </a:endParaRPr>
          </a:p>
        </p:txBody>
      </p:sp>
    </p:spTree>
    <p:extLst>
      <p:ext uri="{BB962C8B-B14F-4D97-AF65-F5344CB8AC3E}">
        <p14:creationId xmlns:p14="http://schemas.microsoft.com/office/powerpoint/2010/main" val="3314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1</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 </a:t>
            </a:r>
            <a:r>
              <a:rPr lang="en-US" sz="3200" dirty="0">
                <a:solidFill>
                  <a:srgbClr val="808080"/>
                </a:solidFill>
                <a:highlight>
                  <a:srgbClr val="FFFFFF"/>
                </a:highlight>
              </a:rPr>
              <a:t>"</a:t>
            </a:r>
            <a:r>
              <a:rPr lang="en-US" sz="3200" dirty="0" smtClean="0">
                <a:solidFill>
                  <a:srgbClr val="808080"/>
                </a:solidFill>
                <a:highlight>
                  <a:srgbClr val="FFFFFF"/>
                </a:highlight>
              </a:rPr>
              <a:t> +</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2" name="Rectangle 1"/>
          <p:cNvSpPr/>
          <p:nvPr/>
        </p:nvSpPr>
        <p:spPr>
          <a:xfrm>
            <a:off x="6888088" y="4614262"/>
            <a:ext cx="1224136"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435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2</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 "</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 </a:t>
            </a:r>
            <a:r>
              <a:rPr lang="en-US" sz="3200" dirty="0" smtClean="0">
                <a:solidFill>
                  <a:srgbClr val="000000"/>
                </a:solidFill>
                <a:highlight>
                  <a:srgbClr val="FFFFFF"/>
                </a:highlight>
              </a:rPr>
              <a:t>surname</a:t>
            </a:r>
            <a:endParaRPr lang="en-US" sz="3200" dirty="0" smtClean="0">
              <a:solidFill>
                <a:srgbClr val="808080"/>
              </a:solidFill>
              <a:highlight>
                <a:srgbClr val="FFFFFF"/>
              </a:highlight>
            </a:endParaRPr>
          </a:p>
        </p:txBody>
      </p:sp>
      <p:sp>
        <p:nvSpPr>
          <p:cNvPr id="5" name="Rectangle 4"/>
          <p:cNvSpPr/>
          <p:nvPr/>
        </p:nvSpPr>
        <p:spPr>
          <a:xfrm>
            <a:off x="5231904" y="3611324"/>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373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3</a:t>
            </a:r>
            <a:endParaRPr lang="en-US" dirty="0"/>
          </a:p>
        </p:txBody>
      </p:sp>
      <p:sp>
        <p:nvSpPr>
          <p:cNvPr id="4" name="Rectangle 3"/>
          <p:cNvSpPr/>
          <p:nvPr/>
        </p:nvSpPr>
        <p:spPr>
          <a:xfrm>
            <a:off x="1828037" y="2641521"/>
            <a:ext cx="8885754"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3200" dirty="0">
                <a:solidFill>
                  <a:srgbClr val="008000"/>
                </a:solidFill>
                <a:highlight>
                  <a:srgbClr val="FFFFFF"/>
                </a:highlight>
              </a:rPr>
              <a:t>#!/</a:t>
            </a:r>
            <a:r>
              <a:rPr lang="en-US" sz="3200" dirty="0" err="1">
                <a:solidFill>
                  <a:srgbClr val="008000"/>
                </a:solidFill>
                <a:highlight>
                  <a:srgbClr val="FFFFFF"/>
                </a:highlight>
              </a:rPr>
              <a:t>usr</a:t>
            </a:r>
            <a:r>
              <a:rPr lang="en-US" sz="3200" dirty="0">
                <a:solidFill>
                  <a:srgbClr val="008000"/>
                </a:solidFill>
                <a:highlight>
                  <a:srgbClr val="FFFFFF"/>
                </a:highlight>
              </a:rPr>
              <a:t>/bin/python</a:t>
            </a:r>
            <a:endParaRPr lang="en-US" sz="3200" dirty="0">
              <a:solidFill>
                <a:srgbClr val="000000"/>
              </a:solidFill>
              <a:highlight>
                <a:srgbClr val="FFFFFF"/>
              </a:highlight>
            </a:endParaRPr>
          </a:p>
          <a:p>
            <a:endParaRPr lang="en-US" sz="3200" dirty="0">
              <a:solidFill>
                <a:srgbClr val="000000"/>
              </a:solidFill>
              <a:highlight>
                <a:srgbClr val="FFFFFF"/>
              </a:highlight>
            </a:endParaRPr>
          </a:p>
          <a:p>
            <a:r>
              <a:rPr lang="en-US" sz="3200" dirty="0" err="1" smtClean="0">
                <a:solidFill>
                  <a:srgbClr val="000000"/>
                </a:solidFill>
                <a:highlight>
                  <a:srgbClr val="FFFFFF"/>
                </a:highlight>
              </a:rPr>
              <a:t>first_name</a:t>
            </a:r>
            <a:r>
              <a:rPr lang="en-US" sz="3200" dirty="0" smtClean="0">
                <a:solidFill>
                  <a:srgbClr val="000000"/>
                </a:solidFill>
                <a:highlight>
                  <a:srgbClr val="FFFFFF"/>
                </a:highlight>
              </a:rPr>
              <a:t>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"Dave"</a:t>
            </a:r>
          </a:p>
          <a:p>
            <a:r>
              <a:rPr lang="en-US" sz="3200" dirty="0" smtClean="0">
                <a:solidFill>
                  <a:srgbClr val="000000"/>
                </a:solidFill>
                <a:highlight>
                  <a:srgbClr val="FFFFFF"/>
                </a:highlight>
              </a:rPr>
              <a:t>surname </a:t>
            </a:r>
            <a:r>
              <a:rPr lang="en-US" sz="3200" b="1" dirty="0">
                <a:solidFill>
                  <a:srgbClr val="000080"/>
                </a:solidFill>
                <a:highlight>
                  <a:srgbClr val="FFFFFF"/>
                </a:highlight>
              </a:rPr>
              <a:t>=</a:t>
            </a:r>
            <a:r>
              <a:rPr lang="en-US" sz="3200" dirty="0">
                <a:solidFill>
                  <a:srgbClr val="000000"/>
                </a:solidFill>
                <a:highlight>
                  <a:srgbClr val="FFFFFF"/>
                </a:highlight>
              </a:rPr>
              <a:t> </a:t>
            </a:r>
            <a:r>
              <a:rPr lang="en-US" sz="3200" dirty="0" smtClean="0">
                <a:solidFill>
                  <a:srgbClr val="808080"/>
                </a:solidFill>
                <a:highlight>
                  <a:srgbClr val="FFFFFF"/>
                </a:highlight>
              </a:rPr>
              <a:t>" Davison"</a:t>
            </a:r>
            <a:endParaRPr lang="en-US" sz="3200" dirty="0">
              <a:solidFill>
                <a:srgbClr val="000000"/>
              </a:solidFill>
              <a:highlight>
                <a:srgbClr val="FFFFFF"/>
              </a:highlight>
            </a:endParaRPr>
          </a:p>
          <a:p>
            <a:r>
              <a:rPr lang="en-US" sz="3200" b="1" dirty="0">
                <a:solidFill>
                  <a:srgbClr val="0000FF"/>
                </a:solidFill>
                <a:highlight>
                  <a:srgbClr val="FFFFFF"/>
                </a:highlight>
              </a:rPr>
              <a:t>print</a:t>
            </a:r>
            <a:r>
              <a:rPr lang="en-US" sz="3200" dirty="0">
                <a:solidFill>
                  <a:srgbClr val="000000"/>
                </a:solidFill>
                <a:highlight>
                  <a:srgbClr val="FFFFFF"/>
                </a:highlight>
              </a:rPr>
              <a:t> </a:t>
            </a:r>
            <a:r>
              <a:rPr lang="en-US" sz="3200" dirty="0">
                <a:solidFill>
                  <a:srgbClr val="808080"/>
                </a:solidFill>
                <a:highlight>
                  <a:srgbClr val="FFFFFF"/>
                </a:highlight>
              </a:rPr>
              <a:t>"hello "</a:t>
            </a:r>
            <a:r>
              <a:rPr lang="en-US" sz="3200" dirty="0" smtClean="0">
                <a:solidFill>
                  <a:srgbClr val="808080"/>
                </a:solidFill>
                <a:highlight>
                  <a:srgbClr val="FFFFFF"/>
                </a:highlight>
              </a:rPr>
              <a:t> + </a:t>
            </a:r>
            <a:r>
              <a:rPr lang="en-US" sz="3200" dirty="0" err="1" smtClean="0">
                <a:solidFill>
                  <a:srgbClr val="000000"/>
                </a:solidFill>
                <a:highlight>
                  <a:srgbClr val="FFFFFF"/>
                </a:highlight>
              </a:rPr>
              <a:t>first_name</a:t>
            </a:r>
            <a:r>
              <a:rPr lang="en-US" sz="3200" dirty="0">
                <a:solidFill>
                  <a:srgbClr val="808080"/>
                </a:solidFill>
                <a:highlight>
                  <a:srgbClr val="FFFFFF"/>
                </a:highlight>
              </a:rPr>
              <a:t> </a:t>
            </a:r>
            <a:r>
              <a:rPr lang="en-US" sz="3200" dirty="0" smtClean="0">
                <a:solidFill>
                  <a:srgbClr val="808080"/>
                </a:solidFill>
                <a:highlight>
                  <a:srgbClr val="FFFFFF"/>
                </a:highlight>
              </a:rPr>
              <a:t>+</a:t>
            </a:r>
            <a:r>
              <a:rPr lang="en-US" sz="3200" dirty="0" smtClean="0">
                <a:solidFill>
                  <a:srgbClr val="000000"/>
                </a:solidFill>
                <a:highlight>
                  <a:srgbClr val="FFFFFF"/>
                </a:highlight>
              </a:rPr>
              <a:t> surname</a:t>
            </a:r>
            <a:endParaRPr lang="en-US" sz="3200" dirty="0" smtClean="0">
              <a:solidFill>
                <a:srgbClr val="808080"/>
              </a:solidFill>
              <a:highlight>
                <a:srgbClr val="FFFFFF"/>
              </a:highlight>
            </a:endParaRPr>
          </a:p>
        </p:txBody>
      </p:sp>
      <p:sp>
        <p:nvSpPr>
          <p:cNvPr id="5" name="Rectangle 4"/>
          <p:cNvSpPr/>
          <p:nvPr/>
        </p:nvSpPr>
        <p:spPr>
          <a:xfrm>
            <a:off x="3935760" y="4077072"/>
            <a:ext cx="648072" cy="61493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11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7"/>
          <p:cNvSpPr>
            <a:spLocks noGrp="1"/>
          </p:cNvSpPr>
          <p:nvPr>
            <p:ph idx="1"/>
          </p:nvPr>
        </p:nvSpPr>
        <p:spPr>
          <a:xfrm>
            <a:off x="983432" y="1706117"/>
            <a:ext cx="10574965" cy="4425355"/>
          </a:xfrm>
        </p:spPr>
        <p:txBody>
          <a:bodyPr/>
          <a:lstStyle/>
          <a:p>
            <a:endParaRPr lang="en-US" dirty="0" smtClean="0"/>
          </a:p>
          <a:p>
            <a:endParaRPr lang="en-US" dirty="0"/>
          </a:p>
          <a:p>
            <a:pPr marL="0" indent="0">
              <a:buNone/>
            </a:pPr>
            <a:endParaRPr lang="en-US" dirty="0"/>
          </a:p>
          <a:p>
            <a:pPr marL="0" indent="0">
              <a:buNone/>
            </a:pPr>
            <a:endParaRPr lang="en-US" dirty="0" smtClean="0"/>
          </a:p>
          <a:p>
            <a:pPr marL="0" indent="0">
              <a:buNone/>
            </a:pPr>
            <a:endParaRPr lang="en-US" dirty="0">
              <a:cs typeface="Courier New" panose="02070309020205020404" pitchFamily="49" charset="0"/>
            </a:endParaRPr>
          </a:p>
        </p:txBody>
      </p:sp>
      <p:sp>
        <p:nvSpPr>
          <p:cNvPr id="3" name="Title 2"/>
          <p:cNvSpPr>
            <a:spLocks noGrp="1"/>
          </p:cNvSpPr>
          <p:nvPr>
            <p:ph type="title"/>
          </p:nvPr>
        </p:nvSpPr>
        <p:spPr/>
        <p:txBody>
          <a:bodyPr/>
          <a:lstStyle/>
          <a:p>
            <a:r>
              <a:rPr lang="en-US" dirty="0" smtClean="0">
                <a:solidFill>
                  <a:srgbClr val="B6A174"/>
                </a:solidFill>
              </a:rPr>
              <a:t>Exercise: </a:t>
            </a:r>
            <a:r>
              <a:rPr lang="en-US" dirty="0" smtClean="0"/>
              <a:t>Hello World 3 – Answer </a:t>
            </a:r>
            <a:r>
              <a:rPr lang="en-US" i="1" dirty="0" err="1" smtClean="0"/>
              <a:t>x,y,z</a:t>
            </a:r>
            <a:endParaRPr lang="en-US" i="1" dirty="0"/>
          </a:p>
        </p:txBody>
      </p:sp>
      <p:sp>
        <p:nvSpPr>
          <p:cNvPr id="4" name="Rectangle 3"/>
          <p:cNvSpPr/>
          <p:nvPr/>
        </p:nvSpPr>
        <p:spPr>
          <a:xfrm>
            <a:off x="33536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6" name="Rectangle 5"/>
          <p:cNvSpPr/>
          <p:nvPr/>
        </p:nvSpPr>
        <p:spPr>
          <a:xfrm>
            <a:off x="6456040" y="1772816"/>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a:t>
            </a:r>
            <a:r>
              <a:rPr lang="en-US" sz="2000" dirty="0" smtClean="0">
                <a:highlight>
                  <a:srgbClr val="FFFFFF"/>
                </a:highlight>
              </a:rPr>
              <a:t>.format</a:t>
            </a:r>
            <a:r>
              <a:rPr lang="en-US" sz="2000" dirty="0" smtClean="0">
                <a:solidFill>
                  <a:srgbClr val="0000FF"/>
                </a:solidFill>
                <a:highlight>
                  <a:srgbClr val="FFFFFF"/>
                </a:highlight>
              </a:rPr>
              <a:t>(</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r>
              <a:rPr lang="en-US" sz="2000" dirty="0" smtClean="0">
                <a:solidFill>
                  <a:srgbClr val="0000FF"/>
                </a:solidFill>
                <a:highlight>
                  <a:srgbClr val="FFFFFF"/>
                </a:highlight>
              </a:rPr>
              <a:t>)</a:t>
            </a:r>
          </a:p>
        </p:txBody>
      </p:sp>
      <p:sp>
        <p:nvSpPr>
          <p:cNvPr id="8" name="Rectangle 7"/>
          <p:cNvSpPr/>
          <p:nvPr/>
        </p:nvSpPr>
        <p:spPr>
          <a:xfrm>
            <a:off x="335360" y="3954451"/>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smtClean="0">
                <a:solidFill>
                  <a:srgbClr val="000000"/>
                </a:solidFill>
                <a:highlight>
                  <a:srgbClr val="FFFFFF"/>
                </a:highlight>
              </a:rPr>
              <a:t>first_name</a:t>
            </a:r>
            <a:r>
              <a:rPr lang="en-US" sz="2000" dirty="0" smtClean="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"Dave"</a:t>
            </a:r>
          </a:p>
          <a:p>
            <a:r>
              <a:rPr lang="en-US" sz="2000" dirty="0" smtClean="0">
                <a:solidFill>
                  <a:srgbClr val="000000"/>
                </a:solidFill>
                <a:highlight>
                  <a:srgbClr val="FFFFFF"/>
                </a:highlight>
              </a:rPr>
              <a:t>surname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smtClean="0">
                <a:solidFill>
                  <a:srgbClr val="808080"/>
                </a:solidFill>
                <a:highlight>
                  <a:srgbClr val="FFFFFF"/>
                </a:highlight>
              </a:rPr>
              <a:t>" Davison"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%s %s" </a:t>
            </a:r>
            <a:r>
              <a:rPr lang="en-US" sz="2000" dirty="0" smtClean="0">
                <a:solidFill>
                  <a:srgbClr val="808080"/>
                </a:solidFill>
                <a:highlight>
                  <a:srgbClr val="FFFFFF"/>
                </a:highlight>
                <a:latin typeface="Courier New" panose="02070309020205020404" pitchFamily="49" charset="0"/>
                <a:cs typeface="Courier New" panose="02070309020205020404" pitchFamily="49" charset="0"/>
              </a:rPr>
              <a:t>%</a:t>
            </a:r>
            <a:r>
              <a:rPr lang="en-US" sz="2000" dirty="0" smtClean="0">
                <a:solidFill>
                  <a:srgbClr val="808080"/>
                </a:solidFill>
                <a:highlight>
                  <a:srgbClr val="FFFFFF"/>
                </a:highlight>
              </a:rPr>
              <a:t> (</a:t>
            </a:r>
            <a:r>
              <a:rPr lang="en-US" sz="2000" dirty="0" err="1" smtClean="0">
                <a:solidFill>
                  <a:srgbClr val="000000"/>
                </a:solidFill>
                <a:highlight>
                  <a:srgbClr val="FFFFFF"/>
                </a:highlight>
              </a:rPr>
              <a:t>first_name</a:t>
            </a:r>
            <a:r>
              <a:rPr lang="en-US" sz="2000" dirty="0" smtClean="0">
                <a:solidFill>
                  <a:srgbClr val="808080"/>
                </a:solidFill>
                <a:highlight>
                  <a:srgbClr val="FFFFFF"/>
                </a:highlight>
              </a:rPr>
              <a:t>,</a:t>
            </a:r>
            <a:r>
              <a:rPr lang="en-US" sz="2000" dirty="0" smtClean="0">
                <a:solidFill>
                  <a:srgbClr val="000000"/>
                </a:solidFill>
                <a:highlight>
                  <a:srgbClr val="FFFFFF"/>
                </a:highlight>
              </a:rPr>
              <a:t> surname)</a:t>
            </a:r>
            <a:endParaRPr lang="en-US" sz="2000" dirty="0" smtClean="0">
              <a:solidFill>
                <a:srgbClr val="808080"/>
              </a:solidFill>
              <a:highlight>
                <a:srgbClr val="FFFFFF"/>
              </a:highlight>
            </a:endParaRPr>
          </a:p>
        </p:txBody>
      </p:sp>
      <p:sp>
        <p:nvSpPr>
          <p:cNvPr id="10" name="Rectangle 9"/>
          <p:cNvSpPr/>
          <p:nvPr/>
        </p:nvSpPr>
        <p:spPr>
          <a:xfrm>
            <a:off x="6405185" y="3918794"/>
            <a:ext cx="5544616" cy="1631216"/>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000" dirty="0">
                <a:solidFill>
                  <a:srgbClr val="008000"/>
                </a:solidFill>
                <a:highlight>
                  <a:srgbClr val="FFFFFF"/>
                </a:highlight>
              </a:rPr>
              <a:t>#!/</a:t>
            </a:r>
            <a:r>
              <a:rPr lang="en-US" sz="2000" dirty="0" err="1">
                <a:solidFill>
                  <a:srgbClr val="008000"/>
                </a:solidFill>
                <a:highlight>
                  <a:srgbClr val="FFFFFF"/>
                </a:highlight>
              </a:rPr>
              <a:t>usr</a:t>
            </a:r>
            <a:r>
              <a:rPr lang="en-US" sz="2000" dirty="0">
                <a:solidFill>
                  <a:srgbClr val="008000"/>
                </a:solidFill>
                <a:highlight>
                  <a:srgbClr val="FFFFFF"/>
                </a:highlight>
              </a:rPr>
              <a:t>/bin/python</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smtClean="0">
                <a:solidFill>
                  <a:srgbClr val="000000"/>
                </a:solidFill>
                <a:highlight>
                  <a:srgbClr val="FFFFFF"/>
                </a:highlight>
              </a:rPr>
              <a:t>name </a:t>
            </a:r>
            <a:r>
              <a:rPr lang="en-US" sz="2000" b="1" dirty="0" smtClean="0">
                <a:solidFill>
                  <a:srgbClr val="000080"/>
                </a:solidFill>
                <a:highlight>
                  <a:srgbClr val="FFFFFF"/>
                </a:highlight>
              </a:rPr>
              <a:t>=</a:t>
            </a:r>
            <a:r>
              <a:rPr lang="en-US" sz="2000" dirty="0" smtClean="0">
                <a:solidFill>
                  <a:srgbClr val="000000"/>
                </a:solidFill>
                <a:highlight>
                  <a:srgbClr val="FFFFFF"/>
                </a:highlight>
              </a:rPr>
              <a:t> </a:t>
            </a:r>
            <a:r>
              <a:rPr lang="en-US" sz="2000" dirty="0" smtClean="0">
                <a:solidFill>
                  <a:srgbClr val="808080"/>
                </a:solidFill>
                <a:highlight>
                  <a:srgbClr val="FFFFFF"/>
                </a:highlight>
              </a:rPr>
              <a:t>"Dave Davison“</a:t>
            </a: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a:t>
            </a:r>
            <a:r>
              <a:rPr lang="en-US" sz="2000" dirty="0" smtClean="0">
                <a:solidFill>
                  <a:srgbClr val="808080"/>
                </a:solidFill>
                <a:highlight>
                  <a:srgbClr val="FFFFFF"/>
                </a:highlight>
              </a:rPr>
              <a:t> + </a:t>
            </a:r>
            <a:r>
              <a:rPr lang="en-US" sz="2000" dirty="0" smtClean="0">
                <a:solidFill>
                  <a:srgbClr val="000000"/>
                </a:solidFill>
                <a:highlight>
                  <a:srgbClr val="FFFFFF"/>
                </a:highlight>
              </a:rPr>
              <a:t>name</a:t>
            </a:r>
          </a:p>
          <a:p>
            <a:endParaRPr lang="en-US" sz="2000" dirty="0" smtClean="0">
              <a:solidFill>
                <a:srgbClr val="808080"/>
              </a:solidFill>
              <a:highlight>
                <a:srgbClr val="FFFFFF"/>
              </a:highlight>
            </a:endParaRPr>
          </a:p>
        </p:txBody>
      </p:sp>
    </p:spTree>
    <p:extLst>
      <p:ext uri="{BB962C8B-B14F-4D97-AF65-F5344CB8AC3E}">
        <p14:creationId xmlns:p14="http://schemas.microsoft.com/office/powerpoint/2010/main" val="376713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63552" y="1700809"/>
            <a:ext cx="9518849" cy="4425355"/>
          </a:xfrm>
        </p:spPr>
        <p:txBody>
          <a:bodyPr>
            <a:normAutofit/>
          </a:bodyPr>
          <a:lstStyle/>
          <a:p>
            <a:r>
              <a:rPr lang="en-US" sz="4400" dirty="0" smtClean="0"/>
              <a:t>They are </a:t>
            </a:r>
            <a:r>
              <a:rPr lang="en-US" sz="4400" b="1" dirty="0" smtClean="0"/>
              <a:t>all</a:t>
            </a:r>
            <a:r>
              <a:rPr lang="en-US" sz="4400" dirty="0" smtClean="0"/>
              <a:t> right</a:t>
            </a:r>
          </a:p>
          <a:p>
            <a:r>
              <a:rPr lang="en-US" sz="4400" dirty="0"/>
              <a:t>Some methods have better use </a:t>
            </a:r>
            <a:r>
              <a:rPr lang="en-US" sz="4400" dirty="0" smtClean="0"/>
              <a:t>cases</a:t>
            </a:r>
          </a:p>
          <a:p>
            <a:r>
              <a:rPr lang="en-US" sz="4400" dirty="0" smtClean="0"/>
              <a:t>You will all write code differently</a:t>
            </a:r>
          </a:p>
          <a:p>
            <a:r>
              <a:rPr lang="en-US" sz="4400" dirty="0" smtClean="0"/>
              <a:t>Pick the version which is the clearest</a:t>
            </a:r>
            <a:br>
              <a:rPr lang="en-US" sz="4400" dirty="0" smtClean="0"/>
            </a:br>
            <a:r>
              <a:rPr lang="en-US" sz="4400" dirty="0" smtClean="0"/>
              <a:t> to </a:t>
            </a:r>
            <a:r>
              <a:rPr lang="en-US" sz="4400" b="1" dirty="0" smtClean="0"/>
              <a:t>you</a:t>
            </a:r>
          </a:p>
        </p:txBody>
      </p:sp>
      <p:sp>
        <p:nvSpPr>
          <p:cNvPr id="3" name="Title 2"/>
          <p:cNvSpPr>
            <a:spLocks noGrp="1"/>
          </p:cNvSpPr>
          <p:nvPr>
            <p:ph type="title"/>
          </p:nvPr>
        </p:nvSpPr>
        <p:spPr/>
        <p:txBody>
          <a:bodyPr/>
          <a:lstStyle/>
          <a:p>
            <a:r>
              <a:rPr lang="en-US" dirty="0" smtClean="0"/>
              <a:t>Which one is right?</a:t>
            </a:r>
            <a:endParaRPr lang="en-US" dirty="0"/>
          </a:p>
        </p:txBody>
      </p:sp>
      <p:pic>
        <p:nvPicPr>
          <p:cNvPr id="7" name="Picture 6"/>
          <p:cNvPicPr>
            <a:picLocks noChangeAspect="1"/>
          </p:cNvPicPr>
          <p:nvPr/>
        </p:nvPicPr>
        <p:blipFill>
          <a:blip r:embed="rId2"/>
          <a:stretch>
            <a:fillRect/>
          </a:stretch>
        </p:blipFill>
        <p:spPr>
          <a:xfrm>
            <a:off x="112505" y="1473498"/>
            <a:ext cx="1789861" cy="4691806"/>
          </a:xfrm>
          <a:prstGeom prst="rect">
            <a:avLst/>
          </a:prstGeom>
        </p:spPr>
      </p:pic>
    </p:spTree>
    <p:extLst>
      <p:ext uri="{BB962C8B-B14F-4D97-AF65-F5344CB8AC3E}">
        <p14:creationId xmlns:p14="http://schemas.microsoft.com/office/powerpoint/2010/main" val="291053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 1:</a:t>
            </a:r>
            <a:r>
              <a:rPr lang="en-US" dirty="0" smtClean="0"/>
              <a:t> Master of the Hello World</a:t>
            </a:r>
            <a:endParaRPr lang="en-US" dirty="0"/>
          </a:p>
        </p:txBody>
      </p:sp>
    </p:spTree>
    <p:extLst>
      <p:ext uri="{BB962C8B-B14F-4D97-AF65-F5344CB8AC3E}">
        <p14:creationId xmlns:p14="http://schemas.microsoft.com/office/powerpoint/2010/main" val="34216772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solidFill>
                  <a:srgbClr val="FF0000"/>
                </a:solidFill>
              </a:rPr>
              <a:t>EXPLAIN how to use </a:t>
            </a:r>
            <a:r>
              <a:rPr lang="en-US" dirty="0" err="1" smtClean="0">
                <a:solidFill>
                  <a:srgbClr val="FF0000"/>
                </a:solidFill>
              </a:rPr>
              <a:t>raw_input</a:t>
            </a:r>
            <a:r>
              <a:rPr lang="en-US" dirty="0" smtClean="0">
                <a:solidFill>
                  <a:srgbClr val="FF0000"/>
                </a:solidFill>
              </a:rPr>
              <a:t>() :P</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1: </a:t>
            </a:r>
            <a:r>
              <a:rPr lang="en-US" dirty="0" smtClean="0"/>
              <a:t>Recap</a:t>
            </a:r>
            <a:endParaRPr lang="en-US" dirty="0"/>
          </a:p>
        </p:txBody>
      </p:sp>
    </p:spTree>
    <p:extLst>
      <p:ext uri="{BB962C8B-B14F-4D97-AF65-F5344CB8AC3E}">
        <p14:creationId xmlns:p14="http://schemas.microsoft.com/office/powerpoint/2010/main" val="238084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Python Comments</a:t>
            </a:r>
            <a:endParaRPr lang="en-US" dirty="0"/>
          </a:p>
        </p:txBody>
      </p:sp>
    </p:spTree>
    <p:extLst>
      <p:ext uri="{BB962C8B-B14F-4D97-AF65-F5344CB8AC3E}">
        <p14:creationId xmlns:p14="http://schemas.microsoft.com/office/powerpoint/2010/main" val="16955833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Comments are a way of documenting your code</a:t>
            </a:r>
          </a:p>
          <a:p>
            <a:r>
              <a:rPr lang="en-US" sz="3600" dirty="0" smtClean="0"/>
              <a:t>They are an important means of explaining complex problems</a:t>
            </a:r>
          </a:p>
          <a:p>
            <a:r>
              <a:rPr lang="en-US" sz="3600" dirty="0" smtClean="0"/>
              <a:t>They can be single or multiline</a:t>
            </a:r>
          </a:p>
          <a:p>
            <a:r>
              <a:rPr lang="en-US" sz="3600" dirty="0" smtClean="0"/>
              <a:t>Good code is well commented code</a:t>
            </a:r>
          </a:p>
        </p:txBody>
      </p:sp>
      <p:sp>
        <p:nvSpPr>
          <p:cNvPr id="3" name="Title 2"/>
          <p:cNvSpPr>
            <a:spLocks noGrp="1"/>
          </p:cNvSpPr>
          <p:nvPr>
            <p:ph type="title"/>
          </p:nvPr>
        </p:nvSpPr>
        <p:spPr/>
        <p:txBody>
          <a:bodyPr/>
          <a:lstStyle/>
          <a:p>
            <a:r>
              <a:rPr lang="en-US" dirty="0" smtClean="0"/>
              <a:t>Comments - Why</a:t>
            </a:r>
            <a:endParaRPr lang="en-US" dirty="0"/>
          </a:p>
        </p:txBody>
      </p:sp>
    </p:spTree>
    <p:extLst>
      <p:ext uri="{BB962C8B-B14F-4D97-AF65-F5344CB8AC3E}">
        <p14:creationId xmlns:p14="http://schemas.microsoft.com/office/powerpoint/2010/main" val="4183911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smtClean="0">
                <a:solidFill>
                  <a:srgbClr val="FF0000"/>
                </a:solidFill>
              </a:rPr>
              <a:t>The practical ability to develop applications  in Python</a:t>
            </a:r>
          </a:p>
          <a:p>
            <a:endParaRPr lang="en-GB" dirty="0" smtClean="0">
              <a:solidFill>
                <a:srgbClr val="FF0000"/>
              </a:solidFill>
            </a:endParaRPr>
          </a:p>
        </p:txBody>
      </p:sp>
      <p:sp>
        <p:nvSpPr>
          <p:cNvPr id="3" name="Title 2"/>
          <p:cNvSpPr>
            <a:spLocks noGrp="1"/>
          </p:cNvSpPr>
          <p:nvPr>
            <p:ph type="title"/>
          </p:nvPr>
        </p:nvSpPr>
        <p:spPr/>
        <p:txBody>
          <a:bodyPr/>
          <a:lstStyle/>
          <a:p>
            <a:r>
              <a:rPr lang="en-GB" dirty="0" smtClean="0"/>
              <a:t>Module Aims</a:t>
            </a:r>
            <a:endParaRPr lang="en-GB" dirty="0"/>
          </a:p>
        </p:txBody>
      </p:sp>
    </p:spTree>
    <p:extLst>
      <p:ext uri="{BB962C8B-B14F-4D97-AF65-F5344CB8AC3E}">
        <p14:creationId xmlns:p14="http://schemas.microsoft.com/office/powerpoint/2010/main" val="9023731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Single line comments can be added with the </a:t>
            </a:r>
            <a:r>
              <a:rPr lang="en-US" sz="3600" dirty="0" smtClean="0">
                <a:solidFill>
                  <a:srgbClr val="0000FF"/>
                </a:solidFill>
                <a:latin typeface="Courier New" panose="02070309020205020404" pitchFamily="49" charset="0"/>
                <a:cs typeface="Courier New" panose="02070309020205020404" pitchFamily="49" charset="0"/>
              </a:rPr>
              <a:t>#</a:t>
            </a:r>
            <a:r>
              <a:rPr lang="en-US" sz="3600" dirty="0" smtClean="0"/>
              <a:t> symbol</a:t>
            </a:r>
          </a:p>
          <a:p>
            <a:r>
              <a:rPr lang="en-US" sz="3600" dirty="0" smtClean="0"/>
              <a:t>The remaining text on that line will be ignored</a:t>
            </a:r>
          </a:p>
          <a:p>
            <a:r>
              <a:rPr lang="en-GB" sz="3600" dirty="0" smtClean="0"/>
              <a:t>Single line comments can live anywhere on the line</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Single Line</a:t>
            </a:r>
            <a:endParaRPr lang="en-US" dirty="0"/>
          </a:p>
        </p:txBody>
      </p:sp>
      <p:sp>
        <p:nvSpPr>
          <p:cNvPr id="6" name="Rectangle 5"/>
          <p:cNvSpPr/>
          <p:nvPr/>
        </p:nvSpPr>
        <p:spPr>
          <a:xfrm>
            <a:off x="3431704" y="3645024"/>
            <a:ext cx="5544616" cy="132343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smtClean="0">
                <a:solidFill>
                  <a:srgbClr val="008000"/>
                </a:solidFill>
                <a:highlight>
                  <a:srgbClr val="FFFFFF"/>
                </a:highlight>
              </a:rPr>
              <a:t># </a:t>
            </a:r>
            <a:r>
              <a:rPr lang="en-US" sz="2000" dirty="0">
                <a:solidFill>
                  <a:srgbClr val="008000"/>
                </a:solidFill>
                <a:highlight>
                  <a:srgbClr val="FFFFFF"/>
                </a:highlight>
              </a:rPr>
              <a:t>Print ‘Hello John’ to the screen.</a:t>
            </a:r>
            <a:endParaRPr lang="en-US" sz="2000" dirty="0">
              <a:solidFill>
                <a:srgbClr val="000000"/>
              </a:solidFill>
              <a:highlight>
                <a:srgbClr val="FFFFFF"/>
              </a:highlight>
            </a:endParaRPr>
          </a:p>
          <a:p>
            <a:r>
              <a:rPr lang="en-US" sz="2000" b="1" dirty="0">
                <a:solidFill>
                  <a:srgbClr val="0000FF"/>
                </a:solidFill>
                <a:highlight>
                  <a:srgbClr val="FFFFFF"/>
                </a:highlight>
              </a:rPr>
              <a:t>print</a:t>
            </a:r>
            <a:r>
              <a:rPr lang="en-US" sz="2000" dirty="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19185687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3600" dirty="0" smtClean="0"/>
              <a:t>Multiline comments can be added with three consecutive  </a:t>
            </a:r>
            <a:r>
              <a:rPr lang="en-US" sz="3600" dirty="0" smtClean="0">
                <a:solidFill>
                  <a:srgbClr val="FF8000"/>
                </a:solidFill>
                <a:highlight>
                  <a:srgbClr val="FFFFFF"/>
                </a:highlight>
              </a:rPr>
              <a:t>" </a:t>
            </a:r>
            <a:r>
              <a:rPr lang="en-US" sz="3600" dirty="0" smtClean="0">
                <a:highlight>
                  <a:srgbClr val="FFFFFF"/>
                </a:highlight>
              </a:rPr>
              <a:t>(quote) characters</a:t>
            </a:r>
            <a:endParaRPr lang="en-US" sz="3600" dirty="0" smtClean="0"/>
          </a:p>
          <a:p>
            <a:endParaRPr lang="en-US" sz="3600" dirty="0"/>
          </a:p>
          <a:p>
            <a:endParaRPr lang="en-US" sz="3600" dirty="0" smtClean="0"/>
          </a:p>
        </p:txBody>
      </p:sp>
      <p:sp>
        <p:nvSpPr>
          <p:cNvPr id="3" name="Title 2"/>
          <p:cNvSpPr>
            <a:spLocks noGrp="1"/>
          </p:cNvSpPr>
          <p:nvPr>
            <p:ph type="title"/>
          </p:nvPr>
        </p:nvSpPr>
        <p:spPr/>
        <p:txBody>
          <a:bodyPr/>
          <a:lstStyle/>
          <a:p>
            <a:r>
              <a:rPr lang="en-US" dirty="0" smtClean="0"/>
              <a:t>Comments – Multiline</a:t>
            </a:r>
            <a:endParaRPr lang="en-US" dirty="0"/>
          </a:p>
        </p:txBody>
      </p:sp>
      <p:sp>
        <p:nvSpPr>
          <p:cNvPr id="6" name="Rectangle 5"/>
          <p:cNvSpPr/>
          <p:nvPr/>
        </p:nvSpPr>
        <p:spPr>
          <a:xfrm>
            <a:off x="2567608" y="3538751"/>
            <a:ext cx="7200800" cy="2554545"/>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endParaRPr lang="en-US" sz="2000" dirty="0" smtClean="0">
              <a:solidFill>
                <a:srgbClr val="008000"/>
              </a:solidFill>
              <a:highlight>
                <a:srgbClr val="FFFFFF"/>
              </a:highlight>
            </a:endParaRPr>
          </a:p>
          <a:p>
            <a:r>
              <a:rPr lang="en-US" sz="2000" dirty="0">
                <a:solidFill>
                  <a:srgbClr val="FF8000"/>
                </a:solidFill>
                <a:highlight>
                  <a:srgbClr val="FFFFFF"/>
                </a:highlight>
              </a:rPr>
              <a:t>"""</a:t>
            </a:r>
          </a:p>
          <a:p>
            <a:r>
              <a:rPr lang="en-US" sz="2000" dirty="0" smtClean="0">
                <a:solidFill>
                  <a:srgbClr val="FF8000"/>
                </a:solidFill>
                <a:highlight>
                  <a:srgbClr val="FFFFFF"/>
                </a:highlight>
              </a:rPr>
              <a:t>   John is our friend and we should</a:t>
            </a:r>
          </a:p>
          <a:p>
            <a:r>
              <a:rPr lang="en-US" sz="2000" dirty="0">
                <a:solidFill>
                  <a:srgbClr val="FF8000"/>
                </a:solidFill>
                <a:highlight>
                  <a:srgbClr val="FFFFFF"/>
                </a:highlight>
              </a:rPr>
              <a:t> </a:t>
            </a:r>
            <a:r>
              <a:rPr lang="en-US" sz="2000" dirty="0" smtClean="0">
                <a:solidFill>
                  <a:srgbClr val="FF8000"/>
                </a:solidFill>
                <a:highlight>
                  <a:srgbClr val="FFFFFF"/>
                </a:highlight>
              </a:rPr>
              <a:t>  be nice to him. Let’s say hello</a:t>
            </a:r>
          </a:p>
          <a:p>
            <a:r>
              <a:rPr lang="en-US" sz="2000" dirty="0">
                <a:solidFill>
                  <a:srgbClr val="FF8000"/>
                </a:solidFill>
                <a:highlight>
                  <a:srgbClr val="FFFFFF"/>
                </a:highlight>
              </a:rPr>
              <a:t> </a:t>
            </a:r>
            <a:r>
              <a:rPr lang="en-US" sz="2000" dirty="0" smtClean="0">
                <a:solidFill>
                  <a:srgbClr val="FF8000"/>
                </a:solidFill>
                <a:highlight>
                  <a:srgbClr val="FFFFFF"/>
                </a:highlight>
              </a:rPr>
              <a:t>  to John.</a:t>
            </a:r>
            <a:endParaRPr lang="en-US" sz="2000" dirty="0">
              <a:solidFill>
                <a:srgbClr val="FF8000"/>
              </a:solidFill>
              <a:highlight>
                <a:srgbClr val="FFFFFF"/>
              </a:highlight>
            </a:endParaRPr>
          </a:p>
          <a:p>
            <a:r>
              <a:rPr lang="en-US" sz="2000" dirty="0">
                <a:solidFill>
                  <a:srgbClr val="FF8000"/>
                </a:solidFill>
                <a:highlight>
                  <a:srgbClr val="FFFFFF"/>
                </a:highlight>
              </a:rPr>
              <a:t>"""</a:t>
            </a:r>
            <a:endParaRPr lang="en-US" sz="2000" dirty="0" smtClean="0">
              <a:solidFill>
                <a:srgbClr val="008000"/>
              </a:solidFill>
              <a:highlight>
                <a:srgbClr val="FFFFFF"/>
              </a:highlight>
            </a:endParaRPr>
          </a:p>
          <a:p>
            <a:r>
              <a:rPr lang="en-US" sz="2000" b="1" dirty="0" smtClean="0">
                <a:solidFill>
                  <a:srgbClr val="0000FF"/>
                </a:solidFill>
                <a:highlight>
                  <a:srgbClr val="FFFFFF"/>
                </a:highlight>
              </a:rPr>
              <a:t>print</a:t>
            </a:r>
            <a:r>
              <a:rPr lang="en-US" sz="2000" dirty="0" smtClean="0">
                <a:solidFill>
                  <a:srgbClr val="000000"/>
                </a:solidFill>
                <a:highlight>
                  <a:srgbClr val="FFFFFF"/>
                </a:highlight>
              </a:rPr>
              <a:t> </a:t>
            </a:r>
            <a:r>
              <a:rPr lang="en-US" sz="2000" dirty="0">
                <a:solidFill>
                  <a:srgbClr val="808080"/>
                </a:solidFill>
                <a:highlight>
                  <a:srgbClr val="FFFFFF"/>
                </a:highlight>
              </a:rPr>
              <a:t>“Hello John” </a:t>
            </a:r>
            <a:endParaRPr lang="en-US" sz="2000" dirty="0" smtClean="0">
              <a:solidFill>
                <a:srgbClr val="808080"/>
              </a:solidFill>
              <a:highlight>
                <a:srgbClr val="FFFFFF"/>
              </a:highlight>
            </a:endParaRPr>
          </a:p>
          <a:p>
            <a:endParaRPr lang="en-US" sz="2000" dirty="0">
              <a:solidFill>
                <a:srgbClr val="000000"/>
              </a:solidFill>
              <a:highlight>
                <a:srgbClr val="FFFFFF"/>
              </a:highlight>
            </a:endParaRPr>
          </a:p>
        </p:txBody>
      </p:sp>
    </p:spTree>
    <p:extLst>
      <p:ext uri="{BB962C8B-B14F-4D97-AF65-F5344CB8AC3E}">
        <p14:creationId xmlns:p14="http://schemas.microsoft.com/office/powerpoint/2010/main" val="32361235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Comments – Before</a:t>
            </a:r>
            <a:endParaRPr lang="en-US" dirty="0"/>
          </a:p>
        </p:txBody>
      </p:sp>
      <p:sp>
        <p:nvSpPr>
          <p:cNvPr id="9" name="Rectangle 8"/>
          <p:cNvSpPr/>
          <p:nvPr/>
        </p:nvSpPr>
        <p:spPr>
          <a:xfrm>
            <a:off x="551384" y="1803588"/>
            <a:ext cx="11305256" cy="3785652"/>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2400" dirty="0">
                <a:solidFill>
                  <a:srgbClr val="008000"/>
                </a:solidFill>
                <a:highlight>
                  <a:srgbClr val="FFFFFF"/>
                </a:highlight>
              </a:rPr>
              <a:t>#!/</a:t>
            </a:r>
            <a:r>
              <a:rPr lang="en-US" sz="2400" dirty="0" err="1">
                <a:solidFill>
                  <a:srgbClr val="008000"/>
                </a:solidFill>
                <a:highlight>
                  <a:srgbClr val="FFFFFF"/>
                </a:highlight>
              </a:rPr>
              <a:t>usr</a:t>
            </a:r>
            <a:r>
              <a:rPr lang="en-US" sz="2400" dirty="0">
                <a:solidFill>
                  <a:srgbClr val="008000"/>
                </a:solidFill>
                <a:highlight>
                  <a:srgbClr val="FFFFFF"/>
                </a:highlight>
              </a:rPr>
              <a:t>/bin/python</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b="1" dirty="0" smtClean="0">
                <a:solidFill>
                  <a:srgbClr val="0000FF"/>
                </a:solidFill>
                <a:highlight>
                  <a:srgbClr val="FFFFFF"/>
                </a:highlight>
              </a:rPr>
              <a:t>import</a:t>
            </a:r>
            <a:r>
              <a:rPr lang="en-US" sz="2400" dirty="0" smtClean="0">
                <a:solidFill>
                  <a:srgbClr val="000000"/>
                </a:solidFill>
                <a:highlight>
                  <a:srgbClr val="FFFFFF"/>
                </a:highlight>
              </a:rPr>
              <a:t> </a:t>
            </a:r>
            <a:r>
              <a:rPr lang="en-US" sz="2400" dirty="0" err="1" smtClean="0">
                <a:solidFill>
                  <a:srgbClr val="000000"/>
                </a:solidFill>
                <a:highlight>
                  <a:srgbClr val="FFFFFF"/>
                </a:highlight>
              </a:rPr>
              <a:t>datetime</a:t>
            </a:r>
            <a:endParaRPr lang="en-US" sz="2400" dirty="0">
              <a:solidFill>
                <a:srgbClr val="000000"/>
              </a:solidFill>
              <a:highlight>
                <a:srgbClr val="FFFFFF"/>
              </a:highlight>
            </a:endParaRPr>
          </a:p>
          <a:p>
            <a:endParaRPr lang="en-US" sz="2400" dirty="0">
              <a:solidFill>
                <a:srgbClr val="000000"/>
              </a:solidFill>
              <a:highlight>
                <a:srgbClr val="FFFFFF"/>
              </a:highlight>
            </a:endParaRPr>
          </a:p>
          <a:p>
            <a:r>
              <a:rPr lang="en-US" sz="2400" dirty="0">
                <a:solidFill>
                  <a:srgbClr val="000000"/>
                </a:solidFill>
                <a:highlight>
                  <a:srgbClr val="FFFFFF"/>
                </a:highlight>
              </a:rPr>
              <a:t>name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raw_input</a:t>
            </a:r>
            <a:r>
              <a:rPr lang="en-US" sz="2400" b="1" dirty="0">
                <a:solidFill>
                  <a:srgbClr val="000080"/>
                </a:solidFill>
                <a:highlight>
                  <a:srgbClr val="FFFFFF"/>
                </a:highlight>
              </a:rPr>
              <a:t>(</a:t>
            </a:r>
            <a:r>
              <a:rPr lang="en-US" sz="2400" dirty="0">
                <a:solidFill>
                  <a:srgbClr val="808080"/>
                </a:solidFill>
                <a:highlight>
                  <a:srgbClr val="FFFFFF"/>
                </a:highlight>
              </a:rPr>
              <a:t>"What is your name? "</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err="1">
                <a:solidFill>
                  <a:srgbClr val="000000"/>
                </a:solidFill>
                <a:highlight>
                  <a:srgbClr val="FFFFFF"/>
                </a:highlight>
              </a:rPr>
              <a:t>year_of_birth</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input</a:t>
            </a:r>
            <a:r>
              <a:rPr lang="en-US" sz="2400" b="1" dirty="0">
                <a:solidFill>
                  <a:srgbClr val="000080"/>
                </a:solidFill>
                <a:highlight>
                  <a:srgbClr val="FFFFFF"/>
                </a:highlight>
              </a:rPr>
              <a:t>(</a:t>
            </a:r>
            <a:r>
              <a:rPr lang="en-US" sz="2400" dirty="0">
                <a:solidFill>
                  <a:srgbClr val="808080"/>
                </a:solidFill>
                <a:highlight>
                  <a:srgbClr val="FFFFFF"/>
                </a:highlight>
              </a:rPr>
              <a:t>"What year were you born {} (e.g. 1872)? "</a:t>
            </a:r>
            <a:r>
              <a:rPr lang="en-US" sz="2400" b="1" dirty="0">
                <a:solidFill>
                  <a:srgbClr val="000080"/>
                </a:solidFill>
                <a:highlight>
                  <a:srgbClr val="FFFFFF"/>
                </a:highlight>
              </a:rPr>
              <a:t>.</a:t>
            </a:r>
            <a:r>
              <a:rPr lang="en-US" sz="2400" dirty="0">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name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dirty="0">
                <a:solidFill>
                  <a:srgbClr val="000000"/>
                </a:solidFill>
                <a:highlight>
                  <a:srgbClr val="FFFFFF"/>
                </a:highlight>
              </a:rPr>
              <a:t>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smtClean="0">
                <a:solidFill>
                  <a:srgbClr val="000000"/>
                </a:solidFill>
                <a:highlight>
                  <a:srgbClr val="FFFFFF"/>
                </a:highlight>
              </a:rPr>
              <a:t>datetime.date</a:t>
            </a:r>
            <a:r>
              <a:rPr lang="en-US" sz="2400" b="1" dirty="0" err="1" smtClean="0">
                <a:solidFill>
                  <a:srgbClr val="000080"/>
                </a:solidFill>
                <a:highlight>
                  <a:srgbClr val="FFFFFF"/>
                </a:highlight>
              </a:rPr>
              <a:t>.</a:t>
            </a:r>
            <a:r>
              <a:rPr lang="en-US" sz="2400" dirty="0" err="1" smtClean="0">
                <a:solidFill>
                  <a:srgbClr val="000000"/>
                </a:solidFill>
                <a:highlight>
                  <a:srgbClr val="FFFFFF"/>
                </a:highlight>
              </a:rPr>
              <a:t>today</a:t>
            </a:r>
            <a:r>
              <a:rPr lang="en-US" sz="2400" b="1" dirty="0">
                <a:solidFill>
                  <a:srgbClr val="000080"/>
                </a:solidFill>
                <a:highlight>
                  <a:srgbClr val="FFFFFF"/>
                </a:highlight>
              </a:rPr>
              <a:t>().</a:t>
            </a:r>
            <a:r>
              <a:rPr lang="en-US" sz="2400" dirty="0">
                <a:solidFill>
                  <a:srgbClr val="000000"/>
                </a:solidFill>
                <a:highlight>
                  <a:srgbClr val="FFFFFF"/>
                </a:highlight>
              </a:rPr>
              <a:t>year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err="1">
                <a:solidFill>
                  <a:srgbClr val="000000"/>
                </a:solidFill>
                <a:highlight>
                  <a:srgbClr val="FFFFFF"/>
                </a:highlight>
              </a:rPr>
              <a:t>year_of_birth</a:t>
            </a:r>
            <a:endParaRPr lang="en-US" sz="2400" dirty="0">
              <a:solidFill>
                <a:srgbClr val="000000"/>
              </a:solidFill>
              <a:highlight>
                <a:srgbClr val="FFFFFF"/>
              </a:highlight>
            </a:endParaRPr>
          </a:p>
          <a:p>
            <a:r>
              <a:rPr lang="en-US" sz="2400" dirty="0" err="1">
                <a:solidFill>
                  <a:srgbClr val="000000"/>
                </a:solidFill>
                <a:highlight>
                  <a:srgbClr val="FFFFFF"/>
                </a:highlight>
              </a:rPr>
              <a:t>age_in_five_years</a:t>
            </a:r>
            <a:r>
              <a:rPr lang="en-US" sz="2400" dirty="0">
                <a:solidFill>
                  <a:srgbClr val="000000"/>
                </a:solidFill>
                <a:highlight>
                  <a:srgbClr val="FFFFFF"/>
                </a:highlight>
              </a:rPr>
              <a:t> </a:t>
            </a:r>
            <a:r>
              <a:rPr lang="en-US" sz="2400" b="1" dirty="0">
                <a:solidFill>
                  <a:srgbClr val="000080"/>
                </a:solidFill>
                <a:highlight>
                  <a:srgbClr val="FFFFFF"/>
                </a:highlight>
              </a:rPr>
              <a:t>=</a:t>
            </a:r>
            <a:r>
              <a:rPr lang="en-US" sz="2400" dirty="0">
                <a:solidFill>
                  <a:srgbClr val="000000"/>
                </a:solidFill>
                <a:highlight>
                  <a:srgbClr val="FFFFFF"/>
                </a:highlight>
              </a:rPr>
              <a:t> age </a:t>
            </a:r>
            <a:r>
              <a:rPr lang="en-US" sz="2400" b="1" dirty="0">
                <a:solidFill>
                  <a:srgbClr val="000080"/>
                </a:solidFill>
                <a:highlight>
                  <a:srgbClr val="FFFFFF"/>
                </a:highlight>
              </a:rPr>
              <a:t>+</a:t>
            </a:r>
            <a:r>
              <a:rPr lang="en-US" sz="2400" dirty="0">
                <a:solidFill>
                  <a:srgbClr val="000000"/>
                </a:solidFill>
                <a:highlight>
                  <a:srgbClr val="FFFFFF"/>
                </a:highlight>
              </a:rPr>
              <a:t> </a:t>
            </a:r>
            <a:r>
              <a:rPr lang="en-US" sz="2400" dirty="0">
                <a:solidFill>
                  <a:srgbClr val="FF0000"/>
                </a:solidFill>
                <a:highlight>
                  <a:srgbClr val="FFFFFF"/>
                </a:highlight>
              </a:rPr>
              <a:t>5</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"You are roughly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a:solidFill>
                  <a:srgbClr val="000000"/>
                </a:solidFill>
                <a:highlight>
                  <a:srgbClr val="FFFFFF"/>
                </a:highlight>
              </a:rPr>
              <a:t>age</a:t>
            </a:r>
            <a:r>
              <a:rPr lang="en-US" sz="2400" b="1" dirty="0">
                <a:solidFill>
                  <a:srgbClr val="000080"/>
                </a:solidFill>
                <a:highlight>
                  <a:srgbClr val="FFFFFF"/>
                </a:highlight>
              </a:rPr>
              <a:t>)</a:t>
            </a:r>
            <a:endParaRPr lang="en-US" sz="2400" dirty="0">
              <a:solidFill>
                <a:srgbClr val="000000"/>
              </a:solidFill>
              <a:highlight>
                <a:srgbClr val="FFFFFF"/>
              </a:highlight>
            </a:endParaRPr>
          </a:p>
          <a:p>
            <a:r>
              <a:rPr lang="en-US" sz="2400" b="1" dirty="0">
                <a:solidFill>
                  <a:srgbClr val="0000FF"/>
                </a:solidFill>
                <a:highlight>
                  <a:srgbClr val="FFFFFF"/>
                </a:highlight>
              </a:rPr>
              <a:t>print</a:t>
            </a:r>
            <a:r>
              <a:rPr lang="en-US" sz="2400" dirty="0">
                <a:solidFill>
                  <a:srgbClr val="000000"/>
                </a:solidFill>
                <a:highlight>
                  <a:srgbClr val="FFFFFF"/>
                </a:highlight>
              </a:rPr>
              <a:t> </a:t>
            </a:r>
            <a:r>
              <a:rPr lang="en-US" sz="2400" dirty="0">
                <a:solidFill>
                  <a:srgbClr val="808080"/>
                </a:solidFill>
                <a:highlight>
                  <a:srgbClr val="FFFFFF"/>
                </a:highlight>
              </a:rPr>
              <a:t>"In 5 years time you will be {} years </a:t>
            </a:r>
            <a:r>
              <a:rPr lang="en-US" sz="2400" dirty="0" err="1">
                <a:solidFill>
                  <a:srgbClr val="808080"/>
                </a:solidFill>
                <a:highlight>
                  <a:srgbClr val="FFFFFF"/>
                </a:highlight>
              </a:rPr>
              <a:t>old."</a:t>
            </a:r>
            <a:r>
              <a:rPr lang="en-US" sz="2400" b="1" dirty="0" err="1">
                <a:solidFill>
                  <a:srgbClr val="000080"/>
                </a:solidFill>
                <a:highlight>
                  <a:srgbClr val="FFFFFF"/>
                </a:highlight>
              </a:rPr>
              <a:t>.</a:t>
            </a:r>
            <a:r>
              <a:rPr lang="en-US" sz="2400" dirty="0" err="1">
                <a:solidFill>
                  <a:srgbClr val="000000"/>
                </a:solidFill>
                <a:highlight>
                  <a:srgbClr val="FFFFFF"/>
                </a:highlight>
              </a:rPr>
              <a:t>format</a:t>
            </a:r>
            <a:r>
              <a:rPr lang="en-US" sz="2400" b="1" dirty="0">
                <a:solidFill>
                  <a:srgbClr val="000080"/>
                </a:solidFill>
                <a:highlight>
                  <a:srgbClr val="FFFFFF"/>
                </a:highlight>
              </a:rPr>
              <a:t>(</a:t>
            </a:r>
            <a:r>
              <a:rPr lang="en-US" sz="2400" dirty="0" err="1">
                <a:solidFill>
                  <a:srgbClr val="000000"/>
                </a:solidFill>
                <a:highlight>
                  <a:srgbClr val="FFFFFF"/>
                </a:highlight>
              </a:rPr>
              <a:t>age_in_five_years</a:t>
            </a:r>
            <a:r>
              <a:rPr lang="en-US" sz="2400" b="1" dirty="0">
                <a:solidFill>
                  <a:srgbClr val="000080"/>
                </a:solidFill>
                <a:highlight>
                  <a:srgbClr val="FFFFFF"/>
                </a:highlight>
              </a:rPr>
              <a:t>)</a:t>
            </a:r>
            <a:endParaRPr lang="en-US" sz="2400" dirty="0">
              <a:solidFill>
                <a:srgbClr val="000000"/>
              </a:solidFill>
              <a:highlight>
                <a:srgbClr val="FFFFFF"/>
              </a:highlight>
            </a:endParaRPr>
          </a:p>
        </p:txBody>
      </p:sp>
    </p:spTree>
    <p:extLst>
      <p:ext uri="{BB962C8B-B14F-4D97-AF65-F5344CB8AC3E}">
        <p14:creationId xmlns:p14="http://schemas.microsoft.com/office/powerpoint/2010/main" val="21517966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71464" y="332656"/>
            <a:ext cx="10009112" cy="6186309"/>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dirty="0">
                <a:solidFill>
                  <a:srgbClr val="FF8000"/>
                </a:solidFill>
                <a:highlight>
                  <a:srgbClr val="FFFFFF"/>
                </a:highlight>
              </a:rPr>
              <a:t>"""</a:t>
            </a:r>
          </a:p>
          <a:p>
            <a:r>
              <a:rPr lang="en-US" dirty="0">
                <a:solidFill>
                  <a:srgbClr val="FF8000"/>
                </a:solidFill>
                <a:highlight>
                  <a:srgbClr val="FFFFFF"/>
                </a:highlight>
              </a:rPr>
              <a:t>   This library function will allow us to play with</a:t>
            </a:r>
          </a:p>
          <a:p>
            <a:r>
              <a:rPr lang="en-US" dirty="0">
                <a:solidFill>
                  <a:srgbClr val="FF8000"/>
                </a:solidFill>
                <a:highlight>
                  <a:srgbClr val="FFFFFF"/>
                </a:highlight>
              </a:rPr>
              <a:t>   date and time. It contains loads of useful</a:t>
            </a:r>
          </a:p>
          <a:p>
            <a:r>
              <a:rPr lang="en-US" dirty="0">
                <a:solidFill>
                  <a:srgbClr val="FF8000"/>
                </a:solidFill>
                <a:highlight>
                  <a:srgbClr val="FFFFFF"/>
                </a:highlight>
              </a:rPr>
              <a:t>   functionality which someone else has written for</a:t>
            </a:r>
          </a:p>
          <a:p>
            <a:r>
              <a:rPr lang="en-US" dirty="0">
                <a:solidFill>
                  <a:srgbClr val="FF8000"/>
                </a:solidFill>
                <a:highlight>
                  <a:srgbClr val="FFFFFF"/>
                </a:highlight>
              </a:rPr>
              <a:t>   us.</a:t>
            </a:r>
          </a:p>
          <a:p>
            <a:r>
              <a:rPr lang="en-US" dirty="0">
                <a:solidFill>
                  <a:srgbClr val="FF8000"/>
                </a:solidFill>
                <a:highlight>
                  <a:srgbClr val="FFFFFF"/>
                </a:highlight>
              </a:rPr>
              <a:t>"""</a:t>
            </a:r>
            <a:endParaRPr lang="en-US" dirty="0">
              <a:solidFill>
                <a:srgbClr val="000000"/>
              </a:solidFill>
              <a:highlight>
                <a:srgbClr val="FFFFFF"/>
              </a:highlight>
            </a:endParaRPr>
          </a:p>
          <a:p>
            <a:r>
              <a:rPr lang="en-US" b="1" dirty="0" smtClean="0">
                <a:solidFill>
                  <a:srgbClr val="0000FF"/>
                </a:solidFill>
                <a:highlight>
                  <a:srgbClr val="FFFFFF"/>
                </a:highlight>
              </a:rPr>
              <a:t>import</a:t>
            </a:r>
            <a:r>
              <a:rPr lang="en-US" dirty="0" smtClean="0">
                <a:solidFill>
                  <a:srgbClr val="000000"/>
                </a:solidFill>
                <a:highlight>
                  <a:srgbClr val="FFFFFF"/>
                </a:highlight>
              </a:rPr>
              <a:t> </a:t>
            </a:r>
            <a:r>
              <a:rPr lang="en-US" dirty="0" err="1" smtClean="0">
                <a:solidFill>
                  <a:srgbClr val="000000"/>
                </a:solidFill>
                <a:highlight>
                  <a:srgbClr val="FFFFFF"/>
                </a:highlight>
              </a:rPr>
              <a:t>datetime</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name</a:t>
            </a:r>
            <a:endParaRPr lang="en-US" dirty="0">
              <a:solidFill>
                <a:srgbClr val="000000"/>
              </a:solidFill>
              <a:highlight>
                <a:srgbClr val="FFFFFF"/>
              </a:highlight>
            </a:endParaRPr>
          </a:p>
          <a:p>
            <a:r>
              <a:rPr lang="en-US" dirty="0">
                <a:solidFill>
                  <a:srgbClr val="000000"/>
                </a:solidFill>
                <a:highlight>
                  <a:srgbClr val="FFFFFF"/>
                </a:highlight>
              </a:rPr>
              <a:t>name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raw_input</a:t>
            </a:r>
            <a:r>
              <a:rPr lang="en-US" b="1" dirty="0">
                <a:solidFill>
                  <a:srgbClr val="000080"/>
                </a:solidFill>
                <a:highlight>
                  <a:srgbClr val="FFFFFF"/>
                </a:highlight>
              </a:rPr>
              <a:t>(</a:t>
            </a:r>
            <a:r>
              <a:rPr lang="en-US" dirty="0">
                <a:solidFill>
                  <a:srgbClr val="808080"/>
                </a:solidFill>
                <a:highlight>
                  <a:srgbClr val="FFFFFF"/>
                </a:highlight>
              </a:rPr>
              <a:t>"What is your name? "</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Ask the user for their year of birth</a:t>
            </a:r>
            <a:endParaRPr lang="en-US" dirty="0">
              <a:solidFill>
                <a:srgbClr val="000000"/>
              </a:solidFill>
              <a:highlight>
                <a:srgbClr val="FFFFFF"/>
              </a:highlight>
            </a:endParaRPr>
          </a:p>
          <a:p>
            <a:r>
              <a:rPr lang="en-US" dirty="0" err="1">
                <a:solidFill>
                  <a:srgbClr val="000000"/>
                </a:solidFill>
                <a:highlight>
                  <a:srgbClr val="FFFFFF"/>
                </a:highlight>
              </a:rPr>
              <a:t>year_of_birth</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input</a:t>
            </a:r>
            <a:r>
              <a:rPr lang="en-US" b="1" dirty="0">
                <a:solidFill>
                  <a:srgbClr val="000080"/>
                </a:solidFill>
                <a:highlight>
                  <a:srgbClr val="FFFFFF"/>
                </a:highlight>
              </a:rPr>
              <a:t>(</a:t>
            </a:r>
            <a:r>
              <a:rPr lang="en-US" dirty="0">
                <a:solidFill>
                  <a:srgbClr val="808080"/>
                </a:solidFill>
                <a:highlight>
                  <a:srgbClr val="FFFFFF"/>
                </a:highlight>
              </a:rPr>
              <a:t>"What year were you born {} (e.g. 1872)? "</a:t>
            </a:r>
            <a:r>
              <a:rPr lang="en-US" b="1" dirty="0">
                <a:solidFill>
                  <a:srgbClr val="000080"/>
                </a:solidFill>
                <a:highlight>
                  <a:srgbClr val="FFFFFF"/>
                </a:highlight>
              </a:rPr>
              <a:t>.</a:t>
            </a:r>
            <a:r>
              <a:rPr lang="en-US" dirty="0">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name</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Calculate their date of birth by subtracting it </a:t>
            </a:r>
            <a:r>
              <a:rPr lang="en-US" dirty="0" smtClean="0">
                <a:solidFill>
                  <a:srgbClr val="008000"/>
                </a:solidFill>
                <a:highlight>
                  <a:srgbClr val="FFFFFF"/>
                </a:highlight>
              </a:rPr>
              <a:t>from </a:t>
            </a:r>
            <a:r>
              <a:rPr lang="en-US" dirty="0">
                <a:solidFill>
                  <a:srgbClr val="008000"/>
                </a:solidFill>
                <a:highlight>
                  <a:srgbClr val="FFFFFF"/>
                </a:highlight>
              </a:rPr>
              <a:t>todays date</a:t>
            </a:r>
            <a:endParaRPr lang="en-US" dirty="0">
              <a:solidFill>
                <a:srgbClr val="000000"/>
              </a:solidFill>
              <a:highlight>
                <a:srgbClr val="FFFFFF"/>
              </a:highlight>
            </a:endParaRPr>
          </a:p>
          <a:p>
            <a:r>
              <a:rPr lang="en-US" dirty="0">
                <a:solidFill>
                  <a:srgbClr val="000000"/>
                </a:solidFill>
                <a:highlight>
                  <a:srgbClr val="FFFFFF"/>
                </a:highlight>
              </a:rPr>
              <a:t>age </a:t>
            </a:r>
            <a:r>
              <a:rPr lang="en-US" b="1" dirty="0">
                <a:solidFill>
                  <a:srgbClr val="000080"/>
                </a:solidFill>
                <a:highlight>
                  <a:srgbClr val="FFFFFF"/>
                </a:highlight>
              </a:rPr>
              <a:t>=</a:t>
            </a:r>
            <a:r>
              <a:rPr lang="en-US" dirty="0">
                <a:solidFill>
                  <a:srgbClr val="000000"/>
                </a:solidFill>
                <a:highlight>
                  <a:srgbClr val="FFFFFF"/>
                </a:highlight>
              </a:rPr>
              <a:t> </a:t>
            </a:r>
            <a:r>
              <a:rPr lang="en-US" dirty="0" err="1" smtClean="0">
                <a:solidFill>
                  <a:srgbClr val="000000"/>
                </a:solidFill>
                <a:highlight>
                  <a:srgbClr val="FFFFFF"/>
                </a:highlight>
              </a:rPr>
              <a:t>datetime.date</a:t>
            </a:r>
            <a:r>
              <a:rPr lang="en-US" b="1" dirty="0" err="1" smtClean="0">
                <a:solidFill>
                  <a:srgbClr val="000080"/>
                </a:solidFill>
                <a:highlight>
                  <a:srgbClr val="FFFFFF"/>
                </a:highlight>
              </a:rPr>
              <a:t>.</a:t>
            </a:r>
            <a:r>
              <a:rPr lang="en-US" dirty="0" err="1" smtClean="0">
                <a:solidFill>
                  <a:srgbClr val="000000"/>
                </a:solidFill>
                <a:highlight>
                  <a:srgbClr val="FFFFFF"/>
                </a:highlight>
              </a:rPr>
              <a:t>today</a:t>
            </a:r>
            <a:r>
              <a:rPr lang="en-US" b="1" dirty="0">
                <a:solidFill>
                  <a:srgbClr val="000080"/>
                </a:solidFill>
                <a:highlight>
                  <a:srgbClr val="FFFFFF"/>
                </a:highlight>
              </a:rPr>
              <a:t>().</a:t>
            </a:r>
            <a:r>
              <a:rPr lang="en-US" dirty="0">
                <a:solidFill>
                  <a:srgbClr val="000000"/>
                </a:solidFill>
                <a:highlight>
                  <a:srgbClr val="FFFFFF"/>
                </a:highlight>
              </a:rPr>
              <a:t>year </a:t>
            </a:r>
            <a:r>
              <a:rPr lang="en-US" b="1" dirty="0">
                <a:solidFill>
                  <a:srgbClr val="000080"/>
                </a:solidFill>
                <a:highlight>
                  <a:srgbClr val="FFFFFF"/>
                </a:highlight>
              </a:rPr>
              <a:t>-</a:t>
            </a:r>
            <a:r>
              <a:rPr lang="en-US" dirty="0">
                <a:solidFill>
                  <a:srgbClr val="000000"/>
                </a:solidFill>
                <a:highlight>
                  <a:srgbClr val="FFFFFF"/>
                </a:highlight>
              </a:rPr>
              <a:t> </a:t>
            </a:r>
            <a:r>
              <a:rPr lang="en-US" dirty="0" err="1">
                <a:solidFill>
                  <a:srgbClr val="000000"/>
                </a:solidFill>
                <a:highlight>
                  <a:srgbClr val="FFFFFF"/>
                </a:highlight>
              </a:rPr>
              <a:t>year_of_birth</a:t>
            </a:r>
            <a:endParaRPr lang="en-US" dirty="0">
              <a:solidFill>
                <a:srgbClr val="000000"/>
              </a:solidFill>
              <a:highlight>
                <a:srgbClr val="FFFFFF"/>
              </a:highlight>
            </a:endParaRPr>
          </a:p>
          <a:p>
            <a:r>
              <a:rPr lang="en-US" dirty="0" err="1">
                <a:solidFill>
                  <a:srgbClr val="000000"/>
                </a:solidFill>
                <a:highlight>
                  <a:srgbClr val="FFFFFF"/>
                </a:highlight>
              </a:rPr>
              <a:t>age_in_five_years</a:t>
            </a:r>
            <a:r>
              <a:rPr lang="en-US" dirty="0">
                <a:solidFill>
                  <a:srgbClr val="000000"/>
                </a:solidFill>
                <a:highlight>
                  <a:srgbClr val="FFFFFF"/>
                </a:highlight>
              </a:rPr>
              <a:t> </a:t>
            </a:r>
            <a:r>
              <a:rPr lang="en-US" b="1" dirty="0">
                <a:solidFill>
                  <a:srgbClr val="000080"/>
                </a:solidFill>
                <a:highlight>
                  <a:srgbClr val="FFFFFF"/>
                </a:highlight>
              </a:rPr>
              <a:t>=</a:t>
            </a:r>
            <a:r>
              <a:rPr lang="en-US" dirty="0">
                <a:solidFill>
                  <a:srgbClr val="000000"/>
                </a:solidFill>
                <a:highlight>
                  <a:srgbClr val="FFFFFF"/>
                </a:highlight>
              </a:rPr>
              <a:t> age </a:t>
            </a:r>
            <a:r>
              <a:rPr lang="en-US" b="1" dirty="0">
                <a:solidFill>
                  <a:srgbClr val="000080"/>
                </a:solidFill>
                <a:highlight>
                  <a:srgbClr val="FFFFFF"/>
                </a:highlight>
              </a:rPr>
              <a:t>+</a:t>
            </a:r>
            <a:r>
              <a:rPr lang="en-US" dirty="0">
                <a:solidFill>
                  <a:srgbClr val="000000"/>
                </a:solidFill>
                <a:highlight>
                  <a:srgbClr val="FFFFFF"/>
                </a:highlight>
              </a:rPr>
              <a:t> </a:t>
            </a:r>
            <a:r>
              <a:rPr lang="en-US" dirty="0">
                <a:solidFill>
                  <a:srgbClr val="FF0000"/>
                </a:solidFill>
                <a:highlight>
                  <a:srgbClr val="FFFFFF"/>
                </a:highlight>
              </a:rPr>
              <a:t>5</a:t>
            </a:r>
            <a:endParaRPr lang="en-US" dirty="0">
              <a:solidFill>
                <a:srgbClr val="000000"/>
              </a:solidFill>
              <a:highlight>
                <a:srgbClr val="FFFFFF"/>
              </a:highlight>
            </a:endParaRPr>
          </a:p>
          <a:p>
            <a:endParaRPr lang="en-US" dirty="0">
              <a:solidFill>
                <a:srgbClr val="000000"/>
              </a:solidFill>
              <a:highlight>
                <a:srgbClr val="FFFFFF"/>
              </a:highlight>
            </a:endParaRPr>
          </a:p>
          <a:p>
            <a:r>
              <a:rPr lang="en-US" dirty="0">
                <a:solidFill>
                  <a:srgbClr val="008000"/>
                </a:solidFill>
                <a:highlight>
                  <a:srgbClr val="FFFFFF"/>
                </a:highlight>
              </a:rPr>
              <a:t># Print our results to the screen</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"You are roughly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a:solidFill>
                  <a:srgbClr val="000000"/>
                </a:solidFill>
                <a:highlight>
                  <a:srgbClr val="FFFFFF"/>
                </a:highlight>
              </a:rPr>
              <a:t>age</a:t>
            </a:r>
            <a:r>
              <a:rPr lang="en-US" b="1" dirty="0">
                <a:solidFill>
                  <a:srgbClr val="000080"/>
                </a:solidFill>
                <a:highlight>
                  <a:srgbClr val="FFFFFF"/>
                </a:highlight>
              </a:rPr>
              <a:t>)</a:t>
            </a:r>
            <a:endParaRPr lang="en-US" dirty="0">
              <a:solidFill>
                <a:srgbClr val="000000"/>
              </a:solidFill>
              <a:highlight>
                <a:srgbClr val="FFFFFF"/>
              </a:highlight>
            </a:endParaRPr>
          </a:p>
          <a:p>
            <a:r>
              <a:rPr lang="en-US" b="1" dirty="0">
                <a:solidFill>
                  <a:srgbClr val="0000FF"/>
                </a:solidFill>
                <a:highlight>
                  <a:srgbClr val="FFFFFF"/>
                </a:highlight>
              </a:rPr>
              <a:t>print</a:t>
            </a:r>
            <a:r>
              <a:rPr lang="en-US" dirty="0">
                <a:solidFill>
                  <a:srgbClr val="000000"/>
                </a:solidFill>
                <a:highlight>
                  <a:srgbClr val="FFFFFF"/>
                </a:highlight>
              </a:rPr>
              <a:t> </a:t>
            </a:r>
            <a:r>
              <a:rPr lang="en-US" dirty="0">
                <a:solidFill>
                  <a:srgbClr val="808080"/>
                </a:solidFill>
                <a:highlight>
                  <a:srgbClr val="FFFFFF"/>
                </a:highlight>
              </a:rPr>
              <a:t>"In 5 years time you will be {} years </a:t>
            </a:r>
            <a:r>
              <a:rPr lang="en-US" dirty="0" err="1">
                <a:solidFill>
                  <a:srgbClr val="808080"/>
                </a:solidFill>
                <a:highlight>
                  <a:srgbClr val="FFFFFF"/>
                </a:highlight>
              </a:rPr>
              <a:t>old."</a:t>
            </a:r>
            <a:r>
              <a:rPr lang="en-US" b="1" dirty="0" err="1">
                <a:solidFill>
                  <a:srgbClr val="000080"/>
                </a:solidFill>
                <a:highlight>
                  <a:srgbClr val="FFFFFF"/>
                </a:highlight>
              </a:rPr>
              <a:t>.</a:t>
            </a:r>
            <a:r>
              <a:rPr lang="en-US" dirty="0" err="1">
                <a:solidFill>
                  <a:srgbClr val="000000"/>
                </a:solidFill>
                <a:highlight>
                  <a:srgbClr val="FFFFFF"/>
                </a:highlight>
              </a:rPr>
              <a:t>format</a:t>
            </a:r>
            <a:r>
              <a:rPr lang="en-US" b="1" dirty="0">
                <a:solidFill>
                  <a:srgbClr val="000080"/>
                </a:solidFill>
                <a:highlight>
                  <a:srgbClr val="FFFFFF"/>
                </a:highlight>
              </a:rPr>
              <a:t>(</a:t>
            </a:r>
            <a:r>
              <a:rPr lang="en-US" dirty="0" err="1">
                <a:solidFill>
                  <a:srgbClr val="000000"/>
                </a:solidFill>
                <a:highlight>
                  <a:srgbClr val="FFFFFF"/>
                </a:highlight>
              </a:rPr>
              <a:t>age_in_five_years</a:t>
            </a:r>
            <a:r>
              <a:rPr lang="en-US" b="1" dirty="0">
                <a:solidFill>
                  <a:srgbClr val="000080"/>
                </a:solidFill>
                <a:highlight>
                  <a:srgbClr val="FFFFFF"/>
                </a:highlight>
              </a:rPr>
              <a:t>)</a:t>
            </a:r>
            <a:endParaRPr lang="en-US" dirty="0">
              <a:solidFill>
                <a:srgbClr val="000000"/>
              </a:solidFill>
              <a:highlight>
                <a:srgbClr val="FFFFFF"/>
              </a:highlight>
            </a:endParaRPr>
          </a:p>
          <a:p>
            <a:endParaRPr lang="en-US" dirty="0">
              <a:solidFill>
                <a:srgbClr val="000000"/>
              </a:solidFill>
              <a:highlight>
                <a:srgbClr val="FFFFFF"/>
              </a:highlight>
            </a:endParaRPr>
          </a:p>
        </p:txBody>
      </p:sp>
    </p:spTree>
    <p:extLst>
      <p:ext uri="{BB962C8B-B14F-4D97-AF65-F5344CB8AC3E}">
        <p14:creationId xmlns:p14="http://schemas.microsoft.com/office/powerpoint/2010/main" val="21420750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Champion of Comments</a:t>
            </a:r>
            <a:endParaRPr lang="en-US" dirty="0"/>
          </a:p>
        </p:txBody>
      </p:sp>
    </p:spTree>
    <p:extLst>
      <p:ext uri="{BB962C8B-B14F-4D97-AF65-F5344CB8AC3E}">
        <p14:creationId xmlns:p14="http://schemas.microsoft.com/office/powerpoint/2010/main" val="14805573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2: </a:t>
            </a:r>
            <a:r>
              <a:rPr lang="en-US" dirty="0" smtClean="0"/>
              <a:t>Solution</a:t>
            </a:r>
            <a:endParaRPr lang="en-US" dirty="0"/>
          </a:p>
        </p:txBody>
      </p:sp>
    </p:spTree>
    <p:extLst>
      <p:ext uri="{BB962C8B-B14F-4D97-AF65-F5344CB8AC3E}">
        <p14:creationId xmlns:p14="http://schemas.microsoft.com/office/powerpoint/2010/main" val="33409435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Introduction to Flow Control</a:t>
            </a:r>
            <a:endParaRPr lang="en-US" dirty="0"/>
          </a:p>
        </p:txBody>
      </p:sp>
    </p:spTree>
    <p:extLst>
      <p:ext uri="{BB962C8B-B14F-4D97-AF65-F5344CB8AC3E}">
        <p14:creationId xmlns:p14="http://schemas.microsoft.com/office/powerpoint/2010/main" val="26263696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7349964" y="2543108"/>
          <a:ext cx="4583881" cy="3440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rmAutofit/>
          </a:bodyPr>
          <a:lstStyle/>
          <a:p>
            <a:r>
              <a:rPr lang="en-US" dirty="0" smtClean="0"/>
              <a:t>Flow Control</a:t>
            </a:r>
            <a:endParaRPr lang="en-US" dirty="0"/>
          </a:p>
        </p:txBody>
      </p:sp>
      <p:sp>
        <p:nvSpPr>
          <p:cNvPr id="5" name="Rectangle 4"/>
          <p:cNvSpPr/>
          <p:nvPr/>
        </p:nvSpPr>
        <p:spPr>
          <a:xfrm>
            <a:off x="1415480" y="2708920"/>
            <a:ext cx="6264696" cy="3108543"/>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food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"Chocolate"</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drink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"Cola"</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food chocolate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"Food: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food</a:t>
            </a:r>
          </a:p>
          <a:p>
            <a:endParaRPr lang="en-US" sz="1600" dirty="0">
              <a:solidFill>
                <a:srgbClr val="000000"/>
              </a:solidFill>
              <a:highlight>
                <a:srgbClr val="FFFFFF"/>
              </a:highlight>
              <a:latin typeface="Courier New" panose="02070309020205020404" pitchFamily="49" charset="0"/>
            </a:endParaRPr>
          </a:p>
          <a:p>
            <a:r>
              <a:rPr lang="en-US" sz="1600" dirty="0">
                <a:solidFill>
                  <a:srgbClr val="008000"/>
                </a:solidFill>
                <a:highlight>
                  <a:srgbClr val="FFFFFF"/>
                </a:highlight>
                <a:latin typeface="Courier New" panose="02070309020205020404" pitchFamily="49" charset="0"/>
              </a:rPr>
              <a:t># Print drink value</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"Drink: "</a:t>
            </a:r>
            <a:r>
              <a:rPr lang="en-US" sz="1600" dirty="0">
                <a:solidFill>
                  <a:srgbClr val="000000"/>
                </a:solidFill>
                <a:highlight>
                  <a:srgbClr val="FFFFFF"/>
                </a:highlight>
                <a:latin typeface="Courier New" panose="02070309020205020404" pitchFamily="49" charset="0"/>
              </a:rPr>
              <a:t>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drink</a:t>
            </a: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"You should probably eat some fruit."</a:t>
            </a:r>
            <a:endParaRPr lang="en-US" sz="1600" dirty="0">
              <a:solidFill>
                <a:srgbClr val="000000"/>
              </a:solidFill>
              <a:highlight>
                <a:srgbClr val="FFFFFF"/>
              </a:highlight>
            </a:endParaRPr>
          </a:p>
        </p:txBody>
      </p:sp>
      <p:sp>
        <p:nvSpPr>
          <p:cNvPr id="6" name="Content Placeholder 3"/>
          <p:cNvSpPr txBox="1">
            <a:spLocks/>
          </p:cNvSpPr>
          <p:nvPr/>
        </p:nvSpPr>
        <p:spPr>
          <a:xfrm>
            <a:off x="1007436" y="1700809"/>
            <a:ext cx="10574965" cy="4425355"/>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GB" dirty="0" smtClean="0"/>
              <a:t>The examples covered so far have been flat in design</a:t>
            </a:r>
            <a:endParaRPr lang="en-US" dirty="0" smtClean="0"/>
          </a:p>
        </p:txBody>
      </p:sp>
    </p:spTree>
    <p:extLst>
      <p:ext uri="{BB962C8B-B14F-4D97-AF65-F5344CB8AC3E}">
        <p14:creationId xmlns:p14="http://schemas.microsoft.com/office/powerpoint/2010/main" val="16477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6" name="Rounded Rectangle 15"/>
          <p:cNvSpPr/>
          <p:nvPr/>
        </p:nvSpPr>
        <p:spPr>
          <a:xfrm>
            <a:off x="4655840" y="2636912"/>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 Something</a:t>
            </a:r>
            <a:endParaRPr lang="en-US" dirty="0"/>
          </a:p>
        </p:txBody>
      </p:sp>
      <p:sp>
        <p:nvSpPr>
          <p:cNvPr id="17" name="Rounded Rectangle 16"/>
          <p:cNvSpPr/>
          <p:nvPr/>
        </p:nvSpPr>
        <p:spPr>
          <a:xfrm>
            <a:off x="4655840" y="3568959"/>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8" name="Rounded Rectangle 17"/>
          <p:cNvSpPr/>
          <p:nvPr/>
        </p:nvSpPr>
        <p:spPr>
          <a:xfrm>
            <a:off x="4655840" y="5301208"/>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19" name="Rounded Rectangle 18"/>
          <p:cNvSpPr/>
          <p:nvPr/>
        </p:nvSpPr>
        <p:spPr>
          <a:xfrm>
            <a:off x="6960096" y="26369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 Else</a:t>
            </a:r>
            <a:endParaRPr lang="en-US" dirty="0"/>
          </a:p>
        </p:txBody>
      </p:sp>
      <p:sp>
        <p:nvSpPr>
          <p:cNvPr id="20" name="Rounded Rectangle 19"/>
          <p:cNvSpPr/>
          <p:nvPr/>
        </p:nvSpPr>
        <p:spPr>
          <a:xfrm>
            <a:off x="4655840"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21" name="Rounded Rectangle 20"/>
          <p:cNvSpPr/>
          <p:nvPr/>
        </p:nvSpPr>
        <p:spPr>
          <a:xfrm>
            <a:off x="6960096" y="35730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sp>
        <p:nvSpPr>
          <p:cNvPr id="31" name="Rounded Rectangle 30"/>
          <p:cNvSpPr/>
          <p:nvPr/>
        </p:nvSpPr>
        <p:spPr>
          <a:xfrm>
            <a:off x="6960096" y="4437112"/>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 Something Else</a:t>
            </a:r>
            <a:endParaRPr lang="en-US" dirty="0"/>
          </a:p>
        </p:txBody>
      </p:sp>
      <p:grpSp>
        <p:nvGrpSpPr>
          <p:cNvPr id="32" name="Group 31"/>
          <p:cNvGrpSpPr/>
          <p:nvPr/>
        </p:nvGrpSpPr>
        <p:grpSpPr>
          <a:xfrm>
            <a:off x="7733201" y="3317170"/>
            <a:ext cx="181981" cy="151651"/>
            <a:chOff x="2200949" y="1037650"/>
            <a:chExt cx="181981" cy="151651"/>
          </a:xfrm>
        </p:grpSpPr>
        <p:sp>
          <p:nvSpPr>
            <p:cNvPr id="33" name="Right Arrow 3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5" name="Group 34"/>
          <p:cNvGrpSpPr/>
          <p:nvPr/>
        </p:nvGrpSpPr>
        <p:grpSpPr>
          <a:xfrm>
            <a:off x="7696806" y="4253275"/>
            <a:ext cx="181981" cy="151651"/>
            <a:chOff x="2200949" y="1037650"/>
            <a:chExt cx="181981" cy="151651"/>
          </a:xfrm>
        </p:grpSpPr>
        <p:sp>
          <p:nvSpPr>
            <p:cNvPr id="36" name="Right Arrow 35"/>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7"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38" name="Group 37"/>
          <p:cNvGrpSpPr/>
          <p:nvPr/>
        </p:nvGrpSpPr>
        <p:grpSpPr>
          <a:xfrm>
            <a:off x="5431539" y="4230527"/>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5077549"/>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7" name="Group 46"/>
          <p:cNvGrpSpPr/>
          <p:nvPr/>
        </p:nvGrpSpPr>
        <p:grpSpPr>
          <a:xfrm rot="5400000">
            <a:off x="6577256" y="4649318"/>
            <a:ext cx="181981" cy="151651"/>
            <a:chOff x="2200949" y="1037650"/>
            <a:chExt cx="181981" cy="151651"/>
          </a:xfrm>
        </p:grpSpPr>
        <p:sp>
          <p:nvSpPr>
            <p:cNvPr id="48" name="Right Arrow 4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0" name="Group 49"/>
          <p:cNvGrpSpPr/>
          <p:nvPr/>
        </p:nvGrpSpPr>
        <p:grpSpPr>
          <a:xfrm>
            <a:off x="5462217" y="3317169"/>
            <a:ext cx="181981" cy="151651"/>
            <a:chOff x="2200949" y="1037650"/>
            <a:chExt cx="181981" cy="151651"/>
          </a:xfrm>
          <a:solidFill>
            <a:srgbClr val="FF0000"/>
          </a:solidFill>
        </p:grpSpPr>
        <p:sp>
          <p:nvSpPr>
            <p:cNvPr id="51" name="Right Arrow 50"/>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2"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53" name="Group 52"/>
          <p:cNvGrpSpPr/>
          <p:nvPr/>
        </p:nvGrpSpPr>
        <p:grpSpPr>
          <a:xfrm rot="16200000">
            <a:off x="6581073" y="2868102"/>
            <a:ext cx="181981" cy="151651"/>
            <a:chOff x="2200949" y="1037650"/>
            <a:chExt cx="181981" cy="151651"/>
          </a:xfrm>
          <a:solidFill>
            <a:srgbClr val="92D050"/>
          </a:solidFill>
        </p:grpSpPr>
        <p:sp>
          <p:nvSpPr>
            <p:cNvPr id="54" name="Right Arrow 5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Tree>
    <p:extLst>
      <p:ext uri="{BB962C8B-B14F-4D97-AF65-F5344CB8AC3E}">
        <p14:creationId xmlns:p14="http://schemas.microsoft.com/office/powerpoint/2010/main" val="13024100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a:t>
            </a:r>
            <a:endParaRPr lang="en-US" dirty="0"/>
          </a:p>
        </p:txBody>
      </p:sp>
      <p:sp>
        <p:nvSpPr>
          <p:cNvPr id="15" name="Rounded Rectangle 14"/>
          <p:cNvSpPr/>
          <p:nvPr/>
        </p:nvSpPr>
        <p:spPr>
          <a:xfrm>
            <a:off x="4655840" y="1772816"/>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US" dirty="0"/>
          </a:p>
        </p:txBody>
      </p:sp>
      <p:sp>
        <p:nvSpPr>
          <p:cNvPr id="17" name="Rounded Rectangle 16"/>
          <p:cNvSpPr/>
          <p:nvPr/>
        </p:nvSpPr>
        <p:spPr>
          <a:xfrm>
            <a:off x="4655840" y="2708920"/>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sp>
        <p:nvSpPr>
          <p:cNvPr id="18" name="Rounded Rectangle 17"/>
          <p:cNvSpPr/>
          <p:nvPr/>
        </p:nvSpPr>
        <p:spPr>
          <a:xfrm>
            <a:off x="4655840" y="54452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Finish</a:t>
            </a:r>
            <a:endParaRPr lang="en-US" dirty="0"/>
          </a:p>
        </p:txBody>
      </p:sp>
      <p:sp>
        <p:nvSpPr>
          <p:cNvPr id="20" name="Rounded Rectangle 19"/>
          <p:cNvSpPr/>
          <p:nvPr/>
        </p:nvSpPr>
        <p:spPr>
          <a:xfrm>
            <a:off x="4655840" y="3645024"/>
            <a:ext cx="1728192"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Do Something</a:t>
            </a:r>
            <a:endParaRPr lang="en-US" dirty="0"/>
          </a:p>
        </p:txBody>
      </p:sp>
      <p:grpSp>
        <p:nvGrpSpPr>
          <p:cNvPr id="38" name="Group 37"/>
          <p:cNvGrpSpPr/>
          <p:nvPr/>
        </p:nvGrpSpPr>
        <p:grpSpPr>
          <a:xfrm>
            <a:off x="5431539" y="3370488"/>
            <a:ext cx="181981" cy="151651"/>
            <a:chOff x="2200949" y="1037650"/>
            <a:chExt cx="181981" cy="151651"/>
          </a:xfrm>
        </p:grpSpPr>
        <p:sp>
          <p:nvSpPr>
            <p:cNvPr id="39" name="Right Arrow 3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1" name="Group 40"/>
          <p:cNvGrpSpPr/>
          <p:nvPr/>
        </p:nvGrpSpPr>
        <p:grpSpPr>
          <a:xfrm>
            <a:off x="5431539" y="2438649"/>
            <a:ext cx="181981" cy="151651"/>
            <a:chOff x="2200949" y="1037650"/>
            <a:chExt cx="181981" cy="151651"/>
          </a:xfrm>
        </p:grpSpPr>
        <p:sp>
          <p:nvSpPr>
            <p:cNvPr id="42" name="Right Arrow 4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grpSp>
        <p:nvGrpSpPr>
          <p:cNvPr id="44" name="Group 43"/>
          <p:cNvGrpSpPr/>
          <p:nvPr/>
        </p:nvGrpSpPr>
        <p:grpSpPr>
          <a:xfrm>
            <a:off x="5462217" y="4285461"/>
            <a:ext cx="181981" cy="151651"/>
            <a:chOff x="2200949" y="1037650"/>
            <a:chExt cx="181981" cy="151651"/>
          </a:xfrm>
        </p:grpSpPr>
        <p:sp>
          <p:nvSpPr>
            <p:cNvPr id="45" name="Right Arrow 4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56" name="Rounded Rectangle 55"/>
          <p:cNvSpPr/>
          <p:nvPr/>
        </p:nvSpPr>
        <p:spPr>
          <a:xfrm>
            <a:off x="4655840" y="4484919"/>
            <a:ext cx="1728192" cy="57606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a:t>
            </a:r>
            <a:endParaRPr lang="en-US" dirty="0"/>
          </a:p>
        </p:txBody>
      </p:sp>
      <p:grpSp>
        <p:nvGrpSpPr>
          <p:cNvPr id="57" name="Group 56"/>
          <p:cNvGrpSpPr/>
          <p:nvPr/>
        </p:nvGrpSpPr>
        <p:grpSpPr>
          <a:xfrm>
            <a:off x="5462217" y="5165176"/>
            <a:ext cx="181981" cy="151651"/>
            <a:chOff x="2200949" y="1037650"/>
            <a:chExt cx="181981" cy="151651"/>
          </a:xfrm>
          <a:solidFill>
            <a:srgbClr val="FF0000"/>
          </a:solidFill>
        </p:grpSpPr>
        <p:sp>
          <p:nvSpPr>
            <p:cNvPr id="58" name="Right Arrow 57"/>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9"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700" kern="1200"/>
            </a:p>
          </p:txBody>
        </p:sp>
      </p:grpSp>
      <p:sp>
        <p:nvSpPr>
          <p:cNvPr id="2" name="Curved Right Arrow 1"/>
          <p:cNvSpPr/>
          <p:nvPr/>
        </p:nvSpPr>
        <p:spPr>
          <a:xfrm flipH="1" flipV="1">
            <a:off x="6528048" y="2780928"/>
            <a:ext cx="792088" cy="2088232"/>
          </a:xfrm>
          <a:prstGeom prst="curved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p:cNvSpPr txBox="1"/>
          <p:nvPr/>
        </p:nvSpPr>
        <p:spPr>
          <a:xfrm>
            <a:off x="7464152" y="3645024"/>
            <a:ext cx="1636730" cy="369332"/>
          </a:xfrm>
          <a:prstGeom prst="rect">
            <a:avLst/>
          </a:prstGeom>
          <a:noFill/>
        </p:spPr>
        <p:txBody>
          <a:bodyPr wrap="none" rtlCol="0">
            <a:spAutoFit/>
          </a:bodyPr>
          <a:lstStyle/>
          <a:p>
            <a:r>
              <a:rPr lang="en-GB" dirty="0" smtClean="0"/>
              <a:t>Do it all again</a:t>
            </a:r>
            <a:endParaRPr lang="en-US" dirty="0"/>
          </a:p>
        </p:txBody>
      </p:sp>
    </p:spTree>
    <p:extLst>
      <p:ext uri="{BB962C8B-B14F-4D97-AF65-F5344CB8AC3E}">
        <p14:creationId xmlns:p14="http://schemas.microsoft.com/office/powerpoint/2010/main" val="56582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Content</a:t>
            </a:r>
            <a:endParaRPr lang="en-GB" dirty="0"/>
          </a:p>
        </p:txBody>
      </p:sp>
      <p:sp>
        <p:nvSpPr>
          <p:cNvPr id="3" name="Text Placeholder 2"/>
          <p:cNvSpPr>
            <a:spLocks noGrp="1"/>
          </p:cNvSpPr>
          <p:nvPr>
            <p:ph type="body" idx="1"/>
          </p:nvPr>
        </p:nvSpPr>
        <p:spPr/>
        <p:txBody>
          <a:bodyPr/>
          <a:lstStyle/>
          <a:p>
            <a:endParaRPr lang="en-GB" dirty="0"/>
          </a:p>
        </p:txBody>
      </p:sp>
      <p:sp>
        <p:nvSpPr>
          <p:cNvPr id="4" name="Content Placeholder 3"/>
          <p:cNvSpPr>
            <a:spLocks noGrp="1"/>
          </p:cNvSpPr>
          <p:nvPr>
            <p:ph sz="half" idx="2"/>
          </p:nvPr>
        </p:nvSpPr>
        <p:spPr/>
        <p:txBody>
          <a:bodyPr>
            <a:normAutofit fontScale="92500" lnSpcReduction="20000"/>
          </a:bodyPr>
          <a:lstStyle/>
          <a:p>
            <a:r>
              <a:rPr lang="en-GB" dirty="0" smtClean="0"/>
              <a:t>A Brief History of Programming</a:t>
            </a:r>
          </a:p>
          <a:p>
            <a:r>
              <a:rPr lang="en-GB" dirty="0" smtClean="0"/>
              <a:t>Programming with Python</a:t>
            </a:r>
          </a:p>
          <a:p>
            <a:pPr lvl="1"/>
            <a:r>
              <a:rPr lang="en-GB" dirty="0" smtClean="0"/>
              <a:t>Data Types</a:t>
            </a:r>
          </a:p>
          <a:p>
            <a:pPr lvl="1"/>
            <a:r>
              <a:rPr lang="en-GB" dirty="0" smtClean="0"/>
              <a:t>Operators and Precedence</a:t>
            </a:r>
          </a:p>
          <a:p>
            <a:pPr lvl="1"/>
            <a:r>
              <a:rPr lang="en-GB" dirty="0" smtClean="0"/>
              <a:t>Structures</a:t>
            </a:r>
          </a:p>
          <a:p>
            <a:pPr lvl="1"/>
            <a:r>
              <a:rPr lang="en-GB" dirty="0" smtClean="0"/>
              <a:t>Statements</a:t>
            </a:r>
          </a:p>
          <a:p>
            <a:pPr lvl="1"/>
            <a:r>
              <a:rPr lang="en-GB" dirty="0" smtClean="0"/>
              <a:t>Functions</a:t>
            </a:r>
            <a:endParaRPr lang="en-GB" dirty="0" smtClean="0"/>
          </a:p>
          <a:p>
            <a:pPr lvl="1"/>
            <a:r>
              <a:rPr lang="en-GB" dirty="0" smtClean="0"/>
              <a:t>Libraries</a:t>
            </a:r>
          </a:p>
          <a:p>
            <a:pPr lvl="1"/>
            <a:r>
              <a:rPr lang="en-GB" dirty="0" smtClean="0"/>
              <a:t>Debugging</a:t>
            </a:r>
          </a:p>
          <a:p>
            <a:pPr lvl="1"/>
            <a:r>
              <a:rPr lang="en-GB" dirty="0" smtClean="0"/>
              <a:t>File IO</a:t>
            </a:r>
          </a:p>
          <a:p>
            <a:pPr lvl="1"/>
            <a:r>
              <a:rPr lang="en-GB" dirty="0" smtClean="0"/>
              <a:t>Error Handling</a:t>
            </a:r>
          </a:p>
          <a:p>
            <a:pPr lvl="1"/>
            <a:r>
              <a:rPr lang="en-GB" dirty="0" smtClean="0"/>
              <a:t>Threading</a:t>
            </a:r>
            <a:endParaRPr lang="en-GB" dirty="0" smtClean="0"/>
          </a:p>
          <a:p>
            <a:r>
              <a:rPr lang="en-GB" dirty="0"/>
              <a:t>Programming with Lua</a:t>
            </a:r>
          </a:p>
          <a:p>
            <a:pPr lvl="1"/>
            <a:endParaRPr lang="en-GB" dirty="0" smtClean="0"/>
          </a:p>
        </p:txBody>
      </p:sp>
      <p:sp>
        <p:nvSpPr>
          <p:cNvPr id="5" name="Text Placeholder 4"/>
          <p:cNvSpPr>
            <a:spLocks noGrp="1"/>
          </p:cNvSpPr>
          <p:nvPr>
            <p:ph type="body" sz="quarter" idx="3"/>
          </p:nvPr>
        </p:nvSpPr>
        <p:spPr/>
        <p:txBody>
          <a:bodyPr/>
          <a:lstStyle/>
          <a:p>
            <a:endParaRPr lang="en-GB" dirty="0"/>
          </a:p>
        </p:txBody>
      </p:sp>
      <p:sp>
        <p:nvSpPr>
          <p:cNvPr id="6" name="Content Placeholder 5"/>
          <p:cNvSpPr>
            <a:spLocks noGrp="1"/>
          </p:cNvSpPr>
          <p:nvPr>
            <p:ph sz="quarter" idx="4"/>
          </p:nvPr>
        </p:nvSpPr>
        <p:spPr/>
        <p:txBody>
          <a:bodyPr/>
          <a:lstStyle/>
          <a:p>
            <a:r>
              <a:rPr lang="en-GB" dirty="0" smtClean="0"/>
              <a:t>Developing in a Team</a:t>
            </a:r>
            <a:endParaRPr lang="en-GB" dirty="0"/>
          </a:p>
          <a:p>
            <a:pPr lvl="1"/>
            <a:r>
              <a:rPr lang="en-GB" dirty="0" smtClean="0"/>
              <a:t>Software Design Life Cycle</a:t>
            </a:r>
          </a:p>
          <a:p>
            <a:pPr lvl="1"/>
            <a:r>
              <a:rPr lang="en-GB" dirty="0" smtClean="0"/>
              <a:t>Design Practices</a:t>
            </a:r>
          </a:p>
          <a:p>
            <a:pPr lvl="1"/>
            <a:r>
              <a:rPr lang="en-GB" dirty="0" smtClean="0"/>
              <a:t>Source Code Management</a:t>
            </a:r>
          </a:p>
          <a:p>
            <a:pPr lvl="1"/>
            <a:r>
              <a:rPr lang="en-GB" dirty="0" smtClean="0"/>
              <a:t>Code Reviews</a:t>
            </a:r>
          </a:p>
          <a:p>
            <a:r>
              <a:rPr lang="en-GB" dirty="0" smtClean="0"/>
              <a:t>Programming with Apache Lucene</a:t>
            </a:r>
          </a:p>
          <a:p>
            <a:endParaRPr lang="en-GB" dirty="0"/>
          </a:p>
        </p:txBody>
      </p:sp>
    </p:spTree>
    <p:extLst>
      <p:ext uri="{BB962C8B-B14F-4D97-AF65-F5344CB8AC3E}">
        <p14:creationId xmlns:p14="http://schemas.microsoft.com/office/powerpoint/2010/main" val="838727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7436" y="1700809"/>
            <a:ext cx="10574965" cy="2016223"/>
          </a:xfrm>
        </p:spPr>
        <p:txBody>
          <a:bodyPr/>
          <a:lstStyle/>
          <a:p>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 provide a means to test a condition</a:t>
            </a:r>
          </a:p>
          <a:p>
            <a:r>
              <a:rPr lang="en-GB" dirty="0" smtClean="0"/>
              <a:t>Almost all programming languages have </a:t>
            </a:r>
            <a:r>
              <a:rPr lang="en-GB" dirty="0" smtClean="0">
                <a:solidFill>
                  <a:srgbClr val="0000FF"/>
                </a:solidFill>
                <a:latin typeface="Courier New" panose="02070309020205020404" pitchFamily="49" charset="0"/>
                <a:cs typeface="Courier New" panose="02070309020205020404" pitchFamily="49" charset="0"/>
              </a:rPr>
              <a:t>if</a:t>
            </a:r>
            <a:r>
              <a:rPr lang="en-GB" dirty="0" smtClean="0"/>
              <a:t> statements</a:t>
            </a:r>
            <a:endParaRPr lang="en-US" dirty="0"/>
          </a:p>
          <a:p>
            <a:r>
              <a:rPr lang="en-GB" dirty="0" smtClean="0"/>
              <a:t>Python </a:t>
            </a:r>
            <a:r>
              <a:rPr lang="en-GB" dirty="0">
                <a:solidFill>
                  <a:srgbClr val="0000FF"/>
                </a:solidFill>
                <a:latin typeface="Courier New" panose="02070309020205020404" pitchFamily="49" charset="0"/>
                <a:cs typeface="Courier New" panose="02070309020205020404" pitchFamily="49" charset="0"/>
              </a:rPr>
              <a:t>if</a:t>
            </a:r>
            <a:r>
              <a:rPr lang="en-GB" dirty="0" smtClean="0"/>
              <a:t> statements use the following syntax:</a:t>
            </a:r>
          </a:p>
          <a:p>
            <a:endParaRPr lang="en-US" dirty="0"/>
          </a:p>
        </p:txBody>
      </p:sp>
      <p:sp>
        <p:nvSpPr>
          <p:cNvPr id="3" name="Title 2"/>
          <p:cNvSpPr>
            <a:spLocks noGrp="1"/>
          </p:cNvSpPr>
          <p:nvPr>
            <p:ph type="title"/>
          </p:nvPr>
        </p:nvSpPr>
        <p:spPr/>
        <p:txBody>
          <a:bodyPr/>
          <a:lstStyle/>
          <a:p>
            <a:r>
              <a:rPr lang="en-GB" dirty="0" smtClean="0"/>
              <a:t>Introducing the </a:t>
            </a:r>
            <a:r>
              <a:rPr lang="en-GB" dirty="0" smtClean="0">
                <a:latin typeface="Courier New" panose="02070309020205020404" pitchFamily="49" charset="0"/>
                <a:cs typeface="Courier New" panose="02070309020205020404" pitchFamily="49" charset="0"/>
              </a:rPr>
              <a:t>if</a:t>
            </a:r>
            <a:r>
              <a:rPr lang="en-GB" dirty="0" smtClean="0"/>
              <a:t> Statement</a:t>
            </a:r>
            <a:endParaRPr lang="en-US" dirty="0"/>
          </a:p>
        </p:txBody>
      </p:sp>
      <p:sp>
        <p:nvSpPr>
          <p:cNvPr id="5" name="Content Placeholder 1"/>
          <p:cNvSpPr txBox="1">
            <a:spLocks/>
          </p:cNvSpPr>
          <p:nvPr/>
        </p:nvSpPr>
        <p:spPr>
          <a:xfrm>
            <a:off x="3047120" y="3645024"/>
            <a:ext cx="7945423" cy="252028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Clr>
                <a:srgbClr val="B6A174"/>
              </a:buClr>
              <a:buSzPct val="100000"/>
              <a:buFont typeface="Arial" panose="020B0604020202020204" pitchFamily="34" charset="0"/>
              <a:buChar char="•"/>
              <a:defRPr sz="3200" kern="1200">
                <a:solidFill>
                  <a:schemeClr val="tx1"/>
                </a:solidFill>
                <a:latin typeface="Calibri Light" panose="020F0302020204030204" pitchFamily="34" charset="0"/>
                <a:ea typeface="+mn-ea"/>
                <a:cs typeface="+mn-cs"/>
              </a:defRPr>
            </a:lvl1pPr>
            <a:lvl2pPr marL="914400" indent="-457200" algn="l" defTabSz="914400" rtl="0" eaLnBrk="1" latinLnBrk="0" hangingPunct="1">
              <a:spcBef>
                <a:spcPct val="20000"/>
              </a:spcBef>
              <a:buClr>
                <a:srgbClr val="B6A174"/>
              </a:buClr>
              <a:buSzPct val="100000"/>
              <a:buFont typeface="Arial" panose="020B0604020202020204" pitchFamily="34" charset="0"/>
              <a:buChar char="•"/>
              <a:defRPr sz="2800" kern="1200">
                <a:solidFill>
                  <a:schemeClr val="tx1"/>
                </a:solidFill>
                <a:latin typeface="Calibri Light" panose="020F0302020204030204" pitchFamily="34" charset="0"/>
                <a:ea typeface="+mn-ea"/>
                <a:cs typeface="+mn-cs"/>
              </a:defRPr>
            </a:lvl2pPr>
            <a:lvl3pPr marL="1257300" indent="-342900" algn="l" defTabSz="914400" rtl="0" eaLnBrk="1" latinLnBrk="0" hangingPunct="1">
              <a:spcBef>
                <a:spcPct val="20000"/>
              </a:spcBef>
              <a:buClr>
                <a:srgbClr val="B6A174"/>
              </a:buClr>
              <a:buSzPct val="100000"/>
              <a:buFont typeface="Arial" panose="020B0604020202020204" pitchFamily="34" charset="0"/>
              <a:buChar char="•"/>
              <a:defRPr sz="2400" kern="1200">
                <a:solidFill>
                  <a:schemeClr val="tx1"/>
                </a:solidFill>
                <a:latin typeface="Calibri Light" panose="020F0302020204030204" pitchFamily="34" charset="0"/>
                <a:ea typeface="+mn-ea"/>
                <a:cs typeface="+mn-cs"/>
              </a:defRPr>
            </a:lvl3pPr>
            <a:lvl4pPr marL="17145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4pPr>
            <a:lvl5pPr marL="2171700" indent="-342900" algn="l" defTabSz="914400" rtl="0" eaLnBrk="1" latinLnBrk="0" hangingPunct="1">
              <a:spcBef>
                <a:spcPct val="20000"/>
              </a:spcBef>
              <a:buClr>
                <a:srgbClr val="B6A174"/>
              </a:buClr>
              <a:buSzPct val="100000"/>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smtClean="0">
                <a:latin typeface="Courier New" panose="02070309020205020404" pitchFamily="49" charset="0"/>
                <a:cs typeface="Courier New" panose="02070309020205020404" pitchFamily="49" charset="0"/>
              </a:rPr>
              <a:t>if </a:t>
            </a:r>
            <a:r>
              <a:rPr lang="en-GB" i="1" dirty="0" smtClean="0">
                <a:latin typeface="Courier New" panose="02070309020205020404" pitchFamily="49" charset="0"/>
                <a:cs typeface="Courier New" panose="02070309020205020404" pitchFamily="49" charset="0"/>
              </a:rPr>
              <a:t>expression</a:t>
            </a:r>
            <a:r>
              <a:rPr lang="en-GB" dirty="0" smtClean="0">
                <a:latin typeface="Courier New" panose="02070309020205020404" pitchFamily="49" charset="0"/>
                <a:cs typeface="Courier New" panose="02070309020205020404" pitchFamily="49" charset="0"/>
              </a:rPr>
              <a:t>:</a:t>
            </a:r>
          </a:p>
          <a:p>
            <a:pPr marL="0" indent="0">
              <a:buNone/>
            </a:pPr>
            <a:r>
              <a:rPr lang="en-GB" dirty="0" smtClean="0">
                <a:latin typeface="Courier New" panose="02070309020205020404" pitchFamily="49" charset="0"/>
                <a:cs typeface="Courier New" panose="02070309020205020404" pitchFamily="49" charset="0"/>
              </a:rPr>
              <a:t>    do something if true</a:t>
            </a:r>
          </a:p>
          <a:p>
            <a:pPr marL="0" indent="0">
              <a:buNone/>
            </a:pPr>
            <a:r>
              <a:rPr lang="en-GB" dirty="0" smtClean="0">
                <a:latin typeface="Courier New" panose="02070309020205020404" pitchFamily="49" charset="0"/>
                <a:cs typeface="Courier New" panose="02070309020205020404" pitchFamily="49" charset="0"/>
              </a:rPr>
              <a:t>else:</a:t>
            </a:r>
          </a:p>
          <a:p>
            <a:pPr marL="0" indent="0">
              <a:buNone/>
            </a:pPr>
            <a:r>
              <a:rPr lang="en-GB" dirty="0" smtClean="0">
                <a:latin typeface="Courier New" panose="02070309020205020404" pitchFamily="49" charset="0"/>
                <a:cs typeface="Courier New" panose="02070309020205020404" pitchFamily="49" charset="0"/>
              </a:rPr>
              <a:t>    do something else if false</a:t>
            </a:r>
          </a:p>
        </p:txBody>
      </p:sp>
    </p:spTree>
    <p:extLst>
      <p:ext uri="{BB962C8B-B14F-4D97-AF65-F5344CB8AC3E}">
        <p14:creationId xmlns:p14="http://schemas.microsoft.com/office/powerpoint/2010/main" val="3164882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Flow Control: Password Example</a:t>
            </a:r>
            <a:endParaRPr lang="en-US" dirty="0"/>
          </a:p>
        </p:txBody>
      </p:sp>
      <p:sp>
        <p:nvSpPr>
          <p:cNvPr id="5" name="Rectangle 4"/>
          <p:cNvSpPr/>
          <p:nvPr/>
        </p:nvSpPr>
        <p:spPr>
          <a:xfrm>
            <a:off x="119336" y="2250341"/>
            <a:ext cx="7920879" cy="3046988"/>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600" dirty="0">
                <a:solidFill>
                  <a:srgbClr val="008000"/>
                </a:solidFill>
                <a:highlight>
                  <a:srgbClr val="FFFFFF"/>
                </a:highlight>
                <a:latin typeface="Courier New" panose="02070309020205020404" pitchFamily="49" charset="0"/>
              </a:rPr>
              <a:t>#!/</a:t>
            </a:r>
            <a:r>
              <a:rPr lang="en-US" sz="1600" dirty="0" err="1">
                <a:solidFill>
                  <a:srgbClr val="008000"/>
                </a:solidFill>
                <a:highlight>
                  <a:srgbClr val="FFFFFF"/>
                </a:highlight>
                <a:latin typeface="Courier New" panose="02070309020205020404" pitchFamily="49" charset="0"/>
              </a:rPr>
              <a:t>usr</a:t>
            </a:r>
            <a:r>
              <a:rPr lang="en-US" sz="1600" dirty="0">
                <a:solidFill>
                  <a:srgbClr val="008000"/>
                </a:solidFill>
                <a:highlight>
                  <a:srgbClr val="FFFFFF"/>
                </a:highlight>
                <a:latin typeface="Courier New" panose="02070309020205020404" pitchFamily="49" charset="0"/>
              </a:rPr>
              <a:t>/bin/python</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err="1">
                <a:solidFill>
                  <a:srgbClr val="000000"/>
                </a:solidFill>
                <a:highlight>
                  <a:srgbClr val="FFFFFF"/>
                </a:highlight>
                <a:latin typeface="Courier New" panose="02070309020205020404" pitchFamily="49" charset="0"/>
              </a:rPr>
              <a:t>raw_input</a:t>
            </a:r>
            <a:r>
              <a:rPr lang="en-US" sz="1600" b="1" dirty="0">
                <a:solidFill>
                  <a:srgbClr val="000080"/>
                </a:solidFill>
                <a:highlight>
                  <a:srgbClr val="FFFFFF"/>
                </a:highlight>
                <a:latin typeface="Courier New" panose="02070309020205020404" pitchFamily="49" charset="0"/>
              </a:rPr>
              <a:t>(</a:t>
            </a:r>
            <a:r>
              <a:rPr lang="en-US" sz="1600" dirty="0">
                <a:solidFill>
                  <a:srgbClr val="808080"/>
                </a:solidFill>
                <a:highlight>
                  <a:srgbClr val="FFFFFF"/>
                </a:highlight>
                <a:latin typeface="Courier New" panose="02070309020205020404" pitchFamily="49" charset="0"/>
              </a:rPr>
              <a:t>"What is the secret password? "</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if</a:t>
            </a:r>
            <a:r>
              <a:rPr lang="en-US" sz="1600" dirty="0">
                <a:solidFill>
                  <a:srgbClr val="000000"/>
                </a:solidFill>
                <a:highlight>
                  <a:srgbClr val="FFFFFF"/>
                </a:highlight>
                <a:latin typeface="Courier New" panose="02070309020205020404" pitchFamily="49" charset="0"/>
              </a:rPr>
              <a:t> password </a:t>
            </a:r>
            <a:r>
              <a:rPr lang="en-US" sz="1600" b="1" dirty="0">
                <a:solidFill>
                  <a:srgbClr val="000080"/>
                </a:solidFill>
                <a:highlight>
                  <a:srgbClr val="FFFFFF"/>
                </a:highlight>
                <a:latin typeface="Courier New" panose="02070309020205020404" pitchFamily="49" charset="0"/>
              </a:rPr>
              <a: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"Password123"</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Accepted"</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"The super secret message is: Dave loves Python!"</a:t>
            </a:r>
            <a:endParaRPr lang="en-US" sz="1600" dirty="0">
              <a:solidFill>
                <a:srgbClr val="000000"/>
              </a:solidFill>
              <a:highlight>
                <a:srgbClr val="FFFFFF"/>
              </a:highlight>
              <a:latin typeface="Courier New" panose="02070309020205020404" pitchFamily="49" charset="0"/>
            </a:endParaRPr>
          </a:p>
          <a:p>
            <a:r>
              <a:rPr lang="en-US" sz="1600" b="1" dirty="0">
                <a:solidFill>
                  <a:srgbClr val="0000FF"/>
                </a:solidFill>
                <a:highlight>
                  <a:srgbClr val="FFFFFF"/>
                </a:highlight>
                <a:latin typeface="Courier New" panose="02070309020205020404" pitchFamily="49" charset="0"/>
              </a:rPr>
              <a:t>else</a:t>
            </a:r>
            <a:r>
              <a:rPr lang="en-US" sz="1600" b="1" dirty="0">
                <a:solidFill>
                  <a:srgbClr val="000080"/>
                </a:solidFill>
                <a:highlight>
                  <a:srgbClr val="FFFFFF"/>
                </a:highlight>
                <a:latin typeface="Courier New" panose="02070309020205020404" pitchFamily="49" charset="0"/>
              </a:rPr>
              <a:t>:</a:t>
            </a:r>
            <a:endParaRPr lang="en-US" sz="1600" dirty="0">
              <a:solidFill>
                <a:srgbClr val="000000"/>
              </a:solidFill>
              <a:highlight>
                <a:srgbClr val="FFFFFF"/>
              </a:highlight>
              <a:latin typeface="Courier New" panose="02070309020205020404" pitchFamily="49" charset="0"/>
            </a:endParaRPr>
          </a:p>
          <a:p>
            <a:r>
              <a:rPr lang="en-US" sz="1600" dirty="0">
                <a:solidFill>
                  <a:srgbClr val="000000"/>
                </a:solidFill>
                <a:highlight>
                  <a:srgbClr val="FFFFFF"/>
                </a:highlight>
                <a:latin typeface="Courier New" panose="02070309020205020404" pitchFamily="49" charset="0"/>
              </a:rPr>
              <a:t>	</a:t>
            </a:r>
            <a:r>
              <a:rPr lang="en-US" sz="1600" b="1" dirty="0">
                <a:solidFill>
                  <a:srgbClr val="0000FF"/>
                </a:solidFill>
                <a:highlight>
                  <a:srgbClr val="FFFFFF"/>
                </a:highlight>
                <a:latin typeface="Courier New" panose="02070309020205020404" pitchFamily="49" charset="0"/>
              </a:rPr>
              <a:t>print</a:t>
            </a:r>
            <a:r>
              <a:rPr lang="en-US" sz="1600" dirty="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"Password Failed"</a:t>
            </a:r>
            <a:endParaRPr lang="en-US" sz="1600" dirty="0">
              <a:solidFill>
                <a:srgbClr val="000000"/>
              </a:solidFill>
              <a:highlight>
                <a:srgbClr val="FFFFFF"/>
              </a:highlight>
              <a:latin typeface="Courier New" panose="02070309020205020404" pitchFamily="49" charset="0"/>
            </a:endParaRPr>
          </a:p>
          <a:p>
            <a:endParaRPr lang="en-US" sz="1600" b="1" dirty="0" smtClean="0">
              <a:solidFill>
                <a:srgbClr val="0000FF"/>
              </a:solidFill>
              <a:highlight>
                <a:srgbClr val="FFFFFF"/>
              </a:highlight>
              <a:latin typeface="Courier New" panose="02070309020205020404" pitchFamily="49" charset="0"/>
            </a:endParaRPr>
          </a:p>
          <a:p>
            <a:r>
              <a:rPr lang="en-US" sz="1600" b="1" dirty="0" smtClean="0">
                <a:solidFill>
                  <a:srgbClr val="0000FF"/>
                </a:solidFill>
                <a:highlight>
                  <a:srgbClr val="FFFFFF"/>
                </a:highlight>
                <a:latin typeface="Courier New" panose="02070309020205020404" pitchFamily="49" charset="0"/>
              </a:rPr>
              <a:t>print</a:t>
            </a:r>
            <a:r>
              <a:rPr lang="en-US" sz="1600" dirty="0" smtClean="0">
                <a:solidFill>
                  <a:srgbClr val="000000"/>
                </a:solidFill>
                <a:highlight>
                  <a:srgbClr val="FFFFFF"/>
                </a:highlight>
                <a:latin typeface="Courier New" panose="02070309020205020404" pitchFamily="49" charset="0"/>
              </a:rPr>
              <a:t> </a:t>
            </a:r>
            <a:r>
              <a:rPr lang="en-US" sz="1600" dirty="0">
                <a:solidFill>
                  <a:srgbClr val="808080"/>
                </a:solidFill>
                <a:highlight>
                  <a:srgbClr val="FFFFFF"/>
                </a:highlight>
                <a:latin typeface="Courier New" panose="02070309020205020404" pitchFamily="49" charset="0"/>
              </a:rPr>
              <a:t>"</a:t>
            </a:r>
            <a:r>
              <a:rPr lang="en-US" sz="1600" dirty="0" smtClean="0">
                <a:solidFill>
                  <a:srgbClr val="808080"/>
                </a:solidFill>
                <a:highlight>
                  <a:srgbClr val="FFFFFF"/>
                </a:highlight>
                <a:latin typeface="Courier New" panose="02070309020205020404" pitchFamily="49" charset="0"/>
              </a:rPr>
              <a:t>Goodbye!"</a:t>
            </a:r>
            <a:endParaRPr lang="en-US" sz="1600" dirty="0">
              <a:solidFill>
                <a:srgbClr val="000000"/>
              </a:solidFill>
              <a:highlight>
                <a:srgbClr val="FFFFFF"/>
              </a:highlight>
              <a:latin typeface="Courier New" panose="02070309020205020404" pitchFamily="49" charset="0"/>
            </a:endParaRPr>
          </a:p>
          <a:p>
            <a:endParaRPr lang="en-GB" sz="1600" dirty="0" smtClean="0">
              <a:solidFill>
                <a:srgbClr val="000000"/>
              </a:solidFill>
              <a:highlight>
                <a:srgbClr val="FFFFFF"/>
              </a:highlight>
              <a:latin typeface="Courier New" panose="02070309020205020404" pitchFamily="49" charset="0"/>
            </a:endParaRPr>
          </a:p>
        </p:txBody>
      </p:sp>
      <p:sp>
        <p:nvSpPr>
          <p:cNvPr id="7" name="Rounded Rectangle 6"/>
          <p:cNvSpPr/>
          <p:nvPr/>
        </p:nvSpPr>
        <p:spPr>
          <a:xfrm>
            <a:off x="8400256" y="150659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Start</a:t>
            </a:r>
            <a:endParaRPr lang="en-US" sz="1400" dirty="0"/>
          </a:p>
        </p:txBody>
      </p:sp>
      <p:sp>
        <p:nvSpPr>
          <p:cNvPr id="9" name="Rounded Rectangle 8"/>
          <p:cNvSpPr/>
          <p:nvPr/>
        </p:nvSpPr>
        <p:spPr>
          <a:xfrm>
            <a:off x="8400256" y="3262528"/>
            <a:ext cx="1440160" cy="480053"/>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If Password Correct</a:t>
            </a:r>
            <a:endParaRPr lang="en-US" sz="1400" dirty="0"/>
          </a:p>
        </p:txBody>
      </p:sp>
      <p:sp>
        <p:nvSpPr>
          <p:cNvPr id="10" name="Rounded Rectangle 9"/>
          <p:cNvSpPr/>
          <p:nvPr/>
        </p:nvSpPr>
        <p:spPr>
          <a:xfrm>
            <a:off x="8396439" y="568525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Finish</a:t>
            </a:r>
            <a:endParaRPr lang="en-US" sz="1400" dirty="0"/>
          </a:p>
        </p:txBody>
      </p:sp>
      <p:sp>
        <p:nvSpPr>
          <p:cNvPr id="12" name="Rounded Rectangle 11"/>
          <p:cNvSpPr/>
          <p:nvPr/>
        </p:nvSpPr>
        <p:spPr>
          <a:xfrm>
            <a:off x="8400256" y="413068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Print “Password Failed</a:t>
            </a:r>
            <a:r>
              <a:rPr lang="en-GB" sz="1200" dirty="0" smtClean="0"/>
              <a:t>”</a:t>
            </a:r>
            <a:endParaRPr lang="en-US" sz="1200" dirty="0"/>
          </a:p>
        </p:txBody>
      </p:sp>
      <p:sp>
        <p:nvSpPr>
          <p:cNvPr id="13" name="Rounded Rectangle 12"/>
          <p:cNvSpPr/>
          <p:nvPr/>
        </p:nvSpPr>
        <p:spPr>
          <a:xfrm>
            <a:off x="10416480" y="3717032"/>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“Accepted”</a:t>
            </a:r>
            <a:endParaRPr lang="en-US" sz="1400" dirty="0"/>
          </a:p>
        </p:txBody>
      </p:sp>
      <p:sp>
        <p:nvSpPr>
          <p:cNvPr id="14" name="Rounded Rectangle 13"/>
          <p:cNvSpPr/>
          <p:nvPr/>
        </p:nvSpPr>
        <p:spPr>
          <a:xfrm>
            <a:off x="10416480" y="4581128"/>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Print Secret Message</a:t>
            </a:r>
            <a:endParaRPr lang="en-US" sz="1400" dirty="0"/>
          </a:p>
        </p:txBody>
      </p:sp>
      <p:grpSp>
        <p:nvGrpSpPr>
          <p:cNvPr id="18" name="Group 17"/>
          <p:cNvGrpSpPr/>
          <p:nvPr/>
        </p:nvGrpSpPr>
        <p:grpSpPr>
          <a:xfrm>
            <a:off x="11056917" y="4326556"/>
            <a:ext cx="151651" cy="126376"/>
            <a:chOff x="2200949" y="1037650"/>
            <a:chExt cx="181981" cy="151651"/>
          </a:xfrm>
        </p:grpSpPr>
        <p:sp>
          <p:nvSpPr>
            <p:cNvPr id="19" name="Right Arrow 18"/>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1" name="Group 20"/>
          <p:cNvGrpSpPr/>
          <p:nvPr/>
        </p:nvGrpSpPr>
        <p:grpSpPr>
          <a:xfrm>
            <a:off x="9022301" y="2942584"/>
            <a:ext cx="151651" cy="126376"/>
            <a:chOff x="2200949" y="1037650"/>
            <a:chExt cx="181981" cy="151651"/>
          </a:xfrm>
        </p:grpSpPr>
        <p:sp>
          <p:nvSpPr>
            <p:cNvPr id="22" name="Right Arrow 21"/>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3"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4" name="Group 23"/>
          <p:cNvGrpSpPr/>
          <p:nvPr/>
        </p:nvGrpSpPr>
        <p:grpSpPr>
          <a:xfrm>
            <a:off x="9040693" y="2044192"/>
            <a:ext cx="151651" cy="126376"/>
            <a:chOff x="2200949" y="1037650"/>
            <a:chExt cx="181981" cy="151651"/>
          </a:xfrm>
        </p:grpSpPr>
        <p:sp>
          <p:nvSpPr>
            <p:cNvPr id="25" name="Right Arrow 24"/>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6"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27" name="Group 26"/>
          <p:cNvGrpSpPr/>
          <p:nvPr/>
        </p:nvGrpSpPr>
        <p:grpSpPr>
          <a:xfrm>
            <a:off x="9040693" y="4700383"/>
            <a:ext cx="151651" cy="126376"/>
            <a:chOff x="2200949" y="1037650"/>
            <a:chExt cx="181981" cy="151651"/>
          </a:xfrm>
        </p:grpSpPr>
        <p:sp>
          <p:nvSpPr>
            <p:cNvPr id="28" name="Right Arrow 27"/>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9"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0" name="Group 29"/>
          <p:cNvGrpSpPr/>
          <p:nvPr/>
        </p:nvGrpSpPr>
        <p:grpSpPr>
          <a:xfrm rot="3600000">
            <a:off x="10052622" y="4903233"/>
            <a:ext cx="151651" cy="126376"/>
            <a:chOff x="2200949" y="1037650"/>
            <a:chExt cx="181981" cy="151651"/>
          </a:xfrm>
        </p:grpSpPr>
        <p:sp>
          <p:nvSpPr>
            <p:cNvPr id="31" name="Right Arrow 30"/>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3" name="Group 32"/>
          <p:cNvGrpSpPr/>
          <p:nvPr/>
        </p:nvGrpSpPr>
        <p:grpSpPr>
          <a:xfrm>
            <a:off x="9026110" y="3887602"/>
            <a:ext cx="151651" cy="126376"/>
            <a:chOff x="2200949" y="1037650"/>
            <a:chExt cx="181981" cy="151651"/>
          </a:xfrm>
          <a:solidFill>
            <a:srgbClr val="FF0000"/>
          </a:solidFill>
        </p:grpSpPr>
        <p:sp>
          <p:nvSpPr>
            <p:cNvPr id="34" name="Right Arrow 33"/>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5" name="Right Arrow 4"/>
            <p:cNvSpPr/>
            <p:nvPr/>
          </p:nvSpPr>
          <p:spPr>
            <a:xfrm>
              <a:off x="2237346" y="1037650"/>
              <a:ext cx="109189" cy="106156"/>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grpSp>
        <p:nvGrpSpPr>
          <p:cNvPr id="36" name="Group 35"/>
          <p:cNvGrpSpPr/>
          <p:nvPr/>
        </p:nvGrpSpPr>
        <p:grpSpPr>
          <a:xfrm rot="17580000">
            <a:off x="10057335" y="3703372"/>
            <a:ext cx="151651" cy="126376"/>
            <a:chOff x="2200949" y="1037650"/>
            <a:chExt cx="181981" cy="151651"/>
          </a:xfrm>
          <a:solidFill>
            <a:srgbClr val="92D050"/>
          </a:solidFill>
        </p:grpSpPr>
        <p:sp>
          <p:nvSpPr>
            <p:cNvPr id="37" name="Right Arrow 36"/>
            <p:cNvSpPr/>
            <p:nvPr/>
          </p:nvSpPr>
          <p:spPr>
            <a:xfrm rot="5400000">
              <a:off x="2216114" y="1022485"/>
              <a:ext cx="151651" cy="18198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8" name="Right Arrow 4"/>
            <p:cNvSpPr/>
            <p:nvPr/>
          </p:nvSpPr>
          <p:spPr>
            <a:xfrm>
              <a:off x="2237339" y="1037651"/>
              <a:ext cx="109189" cy="1061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
        <p:nvSpPr>
          <p:cNvPr id="39" name="Rounded Rectangle 38"/>
          <p:cNvSpPr/>
          <p:nvPr/>
        </p:nvSpPr>
        <p:spPr>
          <a:xfrm>
            <a:off x="8396439" y="2266579"/>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Get Message</a:t>
            </a:r>
            <a:endParaRPr lang="en-US" sz="1400" dirty="0"/>
          </a:p>
        </p:txBody>
      </p:sp>
      <p:sp>
        <p:nvSpPr>
          <p:cNvPr id="41" name="Rounded Rectangle 40"/>
          <p:cNvSpPr/>
          <p:nvPr/>
        </p:nvSpPr>
        <p:spPr>
          <a:xfrm>
            <a:off x="8381856" y="4933791"/>
            <a:ext cx="1440160" cy="4800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t>Print </a:t>
            </a:r>
            <a:r>
              <a:rPr lang="en-GB" sz="1200" dirty="0"/>
              <a:t>“Goodbye</a:t>
            </a:r>
            <a:r>
              <a:rPr lang="en-GB" sz="1200" dirty="0" smtClean="0"/>
              <a:t>!”</a:t>
            </a:r>
            <a:endParaRPr lang="en-US" sz="1200" dirty="0"/>
          </a:p>
        </p:txBody>
      </p:sp>
      <p:grpSp>
        <p:nvGrpSpPr>
          <p:cNvPr id="42" name="Group 41"/>
          <p:cNvGrpSpPr/>
          <p:nvPr/>
        </p:nvGrpSpPr>
        <p:grpSpPr>
          <a:xfrm>
            <a:off x="9040693" y="5486183"/>
            <a:ext cx="151651" cy="126376"/>
            <a:chOff x="2200949" y="1037650"/>
            <a:chExt cx="181981" cy="151651"/>
          </a:xfrm>
        </p:grpSpPr>
        <p:sp>
          <p:nvSpPr>
            <p:cNvPr id="43" name="Right Arrow 42"/>
            <p:cNvSpPr/>
            <p:nvPr/>
          </p:nvSpPr>
          <p:spPr>
            <a:xfrm rot="5400000">
              <a:off x="2216114" y="1022485"/>
              <a:ext cx="151651" cy="181981"/>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4" name="Right Arrow 4"/>
            <p:cNvSpPr/>
            <p:nvPr/>
          </p:nvSpPr>
          <p:spPr>
            <a:xfrm>
              <a:off x="2237346" y="1037650"/>
              <a:ext cx="109189" cy="1061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311150">
                <a:lnSpc>
                  <a:spcPct val="90000"/>
                </a:lnSpc>
                <a:spcBef>
                  <a:spcPct val="0"/>
                </a:spcBef>
                <a:spcAft>
                  <a:spcPct val="35000"/>
                </a:spcAft>
              </a:pPr>
              <a:endParaRPr lang="en-US" sz="500" kern="1200"/>
            </a:p>
          </p:txBody>
        </p:sp>
      </p:grpSp>
    </p:spTree>
    <p:extLst>
      <p:ext uri="{BB962C8B-B14F-4D97-AF65-F5344CB8AC3E}">
        <p14:creationId xmlns:p14="http://schemas.microsoft.com/office/powerpoint/2010/main" val="4273432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5144141"/>
            <a:ext cx="10742984" cy="1143000"/>
          </a:xfrm>
        </p:spPr>
        <p:txBody>
          <a:bodyPr>
            <a:normAutofit/>
          </a:bodyPr>
          <a:lstStyle/>
          <a:p>
            <a:r>
              <a:rPr lang="en-US" dirty="0" smtClean="0">
                <a:solidFill>
                  <a:srgbClr val="C4A174"/>
                </a:solidFill>
              </a:rPr>
              <a:t>Exercise:</a:t>
            </a:r>
            <a:r>
              <a:rPr lang="en-US" dirty="0" smtClean="0"/>
              <a:t> if true: print “exercise complete”</a:t>
            </a:r>
            <a:endParaRPr lang="en-US" dirty="0"/>
          </a:p>
        </p:txBody>
      </p:sp>
    </p:spTree>
    <p:extLst>
      <p:ext uri="{BB962C8B-B14F-4D97-AF65-F5344CB8AC3E}">
        <p14:creationId xmlns:p14="http://schemas.microsoft.com/office/powerpoint/2010/main" val="11534578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 </a:t>
            </a:r>
            <a:r>
              <a:rPr lang="en-US" dirty="0" smtClean="0"/>
              <a:t>Solution</a:t>
            </a:r>
            <a:endParaRPr lang="en-US" dirty="0"/>
          </a:p>
        </p:txBody>
      </p:sp>
    </p:spTree>
    <p:extLst>
      <p:ext uri="{BB962C8B-B14F-4D97-AF65-F5344CB8AC3E}">
        <p14:creationId xmlns:p14="http://schemas.microsoft.com/office/powerpoint/2010/main" val="39813972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Introduction to Flow Summary</a:t>
            </a:r>
            <a:endParaRPr lang="en-US" dirty="0"/>
          </a:p>
        </p:txBody>
      </p:sp>
    </p:spTree>
    <p:extLst>
      <p:ext uri="{BB962C8B-B14F-4D97-AF65-F5344CB8AC3E}">
        <p14:creationId xmlns:p14="http://schemas.microsoft.com/office/powerpoint/2010/main" val="39184643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Python’s Interactive Interpreter</a:t>
            </a:r>
            <a:endParaRPr lang="en-US" dirty="0"/>
          </a:p>
        </p:txBody>
      </p:sp>
    </p:spTree>
    <p:extLst>
      <p:ext uri="{BB962C8B-B14F-4D97-AF65-F5344CB8AC3E}">
        <p14:creationId xmlns:p14="http://schemas.microsoft.com/office/powerpoint/2010/main" val="3122392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27448" y="2492896"/>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a:solidFill>
                  <a:schemeClr val="bg1"/>
                </a:solidFill>
                <a:latin typeface="Courier New" panose="02070309020205020404" pitchFamily="49" charset="0"/>
                <a:cs typeface="Courier New" panose="02070309020205020404" pitchFamily="49" charset="0"/>
              </a:rPr>
              <a:t>&gt;&gt;&gt; </a:t>
            </a:r>
            <a:endParaRPr lang="en-US"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GB" dirty="0" smtClean="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1127448" y="2492895"/>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endParaRPr lang="en-GB" dirty="0" smtClean="0">
              <a:solidFill>
                <a:schemeClr val="bg1"/>
              </a:solidFill>
              <a:latin typeface="Courier New" panose="02070309020205020404" pitchFamily="49" charset="0"/>
              <a:cs typeface="Courier New" panose="02070309020205020404" pitchFamily="49" charset="0"/>
            </a:endParaRPr>
          </a:p>
          <a:p>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
        <p:nvSpPr>
          <p:cNvPr id="4" name="Content Placeholder 3"/>
          <p:cNvSpPr>
            <a:spLocks noGrp="1"/>
          </p:cNvSpPr>
          <p:nvPr>
            <p:ph idx="1"/>
          </p:nvPr>
        </p:nvSpPr>
        <p:spPr>
          <a:xfrm>
            <a:off x="609600" y="1700809"/>
            <a:ext cx="11175032" cy="4464495"/>
          </a:xfrm>
        </p:spPr>
        <p:txBody>
          <a:bodyPr>
            <a:normAutofit/>
          </a:bodyPr>
          <a:lstStyle/>
          <a:p>
            <a:r>
              <a:rPr lang="en-GB" dirty="0" smtClean="0"/>
              <a:t>Allows interactive development of python code</a:t>
            </a:r>
          </a:p>
          <a:p>
            <a:endParaRPr lang="en-GB" dirty="0"/>
          </a:p>
          <a:p>
            <a:endParaRPr lang="en-GB" dirty="0" smtClean="0"/>
          </a:p>
          <a:p>
            <a:endParaRPr lang="en-GB" dirty="0"/>
          </a:p>
          <a:p>
            <a:endParaRPr lang="en-GB" dirty="0" smtClean="0"/>
          </a:p>
          <a:p>
            <a:endParaRPr lang="en-GB" dirty="0"/>
          </a:p>
          <a:p>
            <a:r>
              <a:rPr lang="en-GB" dirty="0" smtClean="0"/>
              <a:t>Command history is available through the up and down arrows</a:t>
            </a:r>
            <a:endParaRPr lang="en-US" dirty="0"/>
          </a:p>
        </p:txBody>
      </p:sp>
      <p:sp>
        <p:nvSpPr>
          <p:cNvPr id="3" name="Title 2"/>
          <p:cNvSpPr>
            <a:spLocks noGrp="1"/>
          </p:cNvSpPr>
          <p:nvPr>
            <p:ph type="title"/>
          </p:nvPr>
        </p:nvSpPr>
        <p:spPr/>
        <p:txBody>
          <a:bodyPr/>
          <a:lstStyle/>
          <a:p>
            <a:r>
              <a:rPr lang="en-GB" dirty="0" smtClean="0"/>
              <a:t>Interactive Interpreter</a:t>
            </a:r>
            <a:endParaRPr lang="en-US" dirty="0"/>
          </a:p>
        </p:txBody>
      </p:sp>
      <p:sp>
        <p:nvSpPr>
          <p:cNvPr id="7" name="Rectangle 6"/>
          <p:cNvSpPr/>
          <p:nvPr/>
        </p:nvSpPr>
        <p:spPr>
          <a:xfrm>
            <a:off x="1127448" y="2492894"/>
            <a:ext cx="10248460" cy="2585323"/>
          </a:xfrm>
          <a:prstGeom prst="rect">
            <a:avLst/>
          </a:prstGeom>
          <a:solidFill>
            <a:schemeClr val="tx1"/>
          </a:solidFill>
          <a:ln w="28575">
            <a:solidFill>
              <a:schemeClr val="tx1"/>
            </a:solidFill>
          </a:ln>
          <a:effectLst>
            <a:outerShdw blurRad="50800" dist="38100" dir="2700000" algn="tl" rotWithShape="0">
              <a:prstClr val="black">
                <a:alpha val="40000"/>
              </a:prstClr>
            </a:outerShdw>
          </a:effectLst>
        </p:spPr>
        <p:txBody>
          <a:bodyPr wrap="square">
            <a:spAutoFit/>
          </a:bodyPr>
          <a:lstStyle/>
          <a:p>
            <a:r>
              <a:rPr lang="en-US" dirty="0" smtClean="0">
                <a:solidFill>
                  <a:schemeClr val="bg1"/>
                </a:solidFill>
                <a:latin typeface="Courier New" panose="02070309020205020404" pitchFamily="49" charset="0"/>
                <a:cs typeface="Courier New" panose="02070309020205020404" pitchFamily="49" charset="0"/>
              </a:rPr>
              <a:t>&gt; python</a:t>
            </a:r>
            <a:endParaRPr lang="en-US" dirty="0">
              <a:solidFill>
                <a:schemeClr val="bg1"/>
              </a:solidFill>
              <a:latin typeface="Courier New" panose="02070309020205020404" pitchFamily="49" charset="0"/>
              <a:cs typeface="Courier New" panose="02070309020205020404" pitchFamily="49" charset="0"/>
            </a:endParaRPr>
          </a:p>
          <a:p>
            <a:r>
              <a:rPr lang="en-US" dirty="0">
                <a:solidFill>
                  <a:schemeClr val="bg1"/>
                </a:solidFill>
                <a:latin typeface="Courier New" panose="02070309020205020404" pitchFamily="49" charset="0"/>
                <a:cs typeface="Courier New" panose="02070309020205020404" pitchFamily="49" charset="0"/>
              </a:rPr>
              <a:t>Python 2.7.6 (default, Jun 22 2015, 17:58:13) </a:t>
            </a:r>
          </a:p>
          <a:p>
            <a:r>
              <a:rPr lang="en-US" dirty="0">
                <a:solidFill>
                  <a:schemeClr val="bg1"/>
                </a:solidFill>
                <a:latin typeface="Courier New" panose="02070309020205020404" pitchFamily="49" charset="0"/>
                <a:cs typeface="Courier New" panose="02070309020205020404" pitchFamily="49" charset="0"/>
              </a:rPr>
              <a:t>[GCC 4.8.2] on linux2</a:t>
            </a:r>
          </a:p>
          <a:p>
            <a:r>
              <a:rPr lang="en-US" dirty="0">
                <a:solidFill>
                  <a:schemeClr val="bg1"/>
                </a:solidFill>
                <a:latin typeface="Courier New" panose="02070309020205020404" pitchFamily="49" charset="0"/>
                <a:cs typeface="Courier New" panose="02070309020205020404" pitchFamily="49" charset="0"/>
              </a:rPr>
              <a:t>Type "help", "copyright", "credits" or "license" for more information.</a:t>
            </a:r>
          </a:p>
          <a:p>
            <a:r>
              <a:rPr lang="en-US" dirty="0" smtClean="0">
                <a:solidFill>
                  <a:schemeClr val="bg1"/>
                </a:solidFill>
                <a:latin typeface="Courier New" panose="02070309020205020404" pitchFamily="49" charset="0"/>
                <a:cs typeface="Courier New" panose="02070309020205020404" pitchFamily="49" charset="0"/>
              </a:rPr>
              <a:t>&gt;&gt;&gt; print "hello world" </a:t>
            </a:r>
          </a:p>
          <a:p>
            <a:r>
              <a:rPr lang="en-GB" dirty="0" smtClean="0">
                <a:solidFill>
                  <a:schemeClr val="bg1"/>
                </a:solidFill>
                <a:latin typeface="Courier New" panose="02070309020205020404" pitchFamily="49" charset="0"/>
                <a:cs typeface="Courier New" panose="02070309020205020404" pitchFamily="49" charset="0"/>
              </a:rPr>
              <a:t>hello world</a:t>
            </a:r>
          </a:p>
          <a:p>
            <a:r>
              <a:rPr lang="en-GB" dirty="0" smtClean="0">
                <a:solidFill>
                  <a:schemeClr val="bg1"/>
                </a:solidFill>
                <a:latin typeface="Courier New" panose="02070309020205020404" pitchFamily="49" charset="0"/>
                <a:cs typeface="Courier New" panose="02070309020205020404" pitchFamily="49" charset="0"/>
              </a:rPr>
              <a:t>&gt;&gt;&gt;</a:t>
            </a:r>
            <a:endParaRPr lang="en-GB" dirty="0">
              <a:solidFill>
                <a:schemeClr val="bg1"/>
              </a:solidFill>
              <a:latin typeface="Courier New" panose="02070309020205020404" pitchFamily="49" charset="0"/>
              <a:cs typeface="Courier New" panose="02070309020205020404" pitchFamily="49" charset="0"/>
            </a:endParaRPr>
          </a:p>
          <a:p>
            <a:endParaRPr lang="en-US" dirty="0">
              <a:solidFill>
                <a:schemeClr val="bg1"/>
              </a:solidFill>
              <a:latin typeface="Courier New" panose="02070309020205020404" pitchFamily="49" charset="0"/>
              <a:cs typeface="Courier New" panose="02070309020205020404" pitchFamily="49" charset="0"/>
            </a:endParaRPr>
          </a:p>
          <a:p>
            <a:endParaRPr lang="en-US" dirty="0" smtClean="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294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US" dirty="0"/>
          </a:p>
        </p:txBody>
      </p:sp>
    </p:spTree>
    <p:extLst>
      <p:ext uri="{BB962C8B-B14F-4D97-AF65-F5344CB8AC3E}">
        <p14:creationId xmlns:p14="http://schemas.microsoft.com/office/powerpoint/2010/main" val="12192718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An operator is a symbol which instructs the program to perform a specific mathematical or logical function</a:t>
            </a:r>
          </a:p>
          <a:p>
            <a:r>
              <a:rPr lang="en-GB" dirty="0" smtClean="0"/>
              <a:t>Operators precedence affects how an expression is evaluated</a:t>
            </a:r>
            <a:endParaRPr lang="en-GB" dirty="0"/>
          </a:p>
          <a:p>
            <a:r>
              <a:rPr lang="en-GB" dirty="0"/>
              <a:t>Python uses a set of operators common to most other languages</a:t>
            </a:r>
          </a:p>
          <a:p>
            <a:endParaRPr lang="en-GB" dirty="0" smtClean="0"/>
          </a:p>
          <a:p>
            <a:pPr marL="0" indent="0">
              <a:buNone/>
            </a:pP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a:t>
            </a:r>
            <a:endParaRPr lang="en-US" dirty="0"/>
          </a:p>
        </p:txBody>
      </p:sp>
    </p:spTree>
    <p:extLst>
      <p:ext uri="{BB962C8B-B14F-4D97-AF65-F5344CB8AC3E}">
        <p14:creationId xmlns:p14="http://schemas.microsoft.com/office/powerpoint/2010/main" val="1701086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a:t>Most languages have several different types of operator</a:t>
            </a:r>
            <a:r>
              <a:rPr lang="en-GB" dirty="0" smtClean="0"/>
              <a:t>:</a:t>
            </a:r>
          </a:p>
          <a:p>
            <a:pPr lvl="1"/>
            <a:r>
              <a:rPr lang="en-GB" dirty="0" smtClean="0"/>
              <a:t>Arithmetic/Mathematical</a:t>
            </a:r>
          </a:p>
          <a:p>
            <a:pPr lvl="1"/>
            <a:r>
              <a:rPr lang="en-GB" dirty="0" smtClean="0"/>
              <a:t>Logical</a:t>
            </a:r>
          </a:p>
          <a:p>
            <a:pPr lvl="1"/>
            <a:r>
              <a:rPr lang="en-GB" dirty="0" smtClean="0"/>
              <a:t>Relational</a:t>
            </a:r>
          </a:p>
          <a:p>
            <a:pPr lvl="1"/>
            <a:r>
              <a:rPr lang="en-GB" dirty="0" smtClean="0"/>
              <a:t>Assignment</a:t>
            </a:r>
          </a:p>
          <a:p>
            <a:pPr lvl="1"/>
            <a:r>
              <a:rPr lang="en-GB" dirty="0" smtClean="0"/>
              <a:t>Membership</a:t>
            </a:r>
          </a:p>
          <a:p>
            <a:pPr lvl="1"/>
            <a:r>
              <a:rPr lang="en-GB" dirty="0" smtClean="0"/>
              <a:t>Identify</a:t>
            </a:r>
            <a:endParaRPr lang="en-US" dirty="0" smtClean="0"/>
          </a:p>
          <a:p>
            <a:endParaRPr lang="en-US" dirty="0"/>
          </a:p>
        </p:txBody>
      </p:sp>
      <p:sp>
        <p:nvSpPr>
          <p:cNvPr id="3" name="Title 2"/>
          <p:cNvSpPr>
            <a:spLocks noGrp="1"/>
          </p:cNvSpPr>
          <p:nvPr>
            <p:ph type="title"/>
          </p:nvPr>
        </p:nvSpPr>
        <p:spPr/>
        <p:txBody>
          <a:bodyPr/>
          <a:lstStyle/>
          <a:p>
            <a:r>
              <a:rPr lang="en-GB" dirty="0" smtClean="0"/>
              <a:t>Operators Explained (Contd.)</a:t>
            </a:r>
            <a:endParaRPr lang="en-US" dirty="0"/>
          </a:p>
        </p:txBody>
      </p:sp>
    </p:spTree>
    <p:extLst>
      <p:ext uri="{BB962C8B-B14F-4D97-AF65-F5344CB8AC3E}">
        <p14:creationId xmlns:p14="http://schemas.microsoft.com/office/powerpoint/2010/main" val="17258808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No prerequisites</a:t>
            </a:r>
          </a:p>
          <a:p>
            <a:pPr lvl="1"/>
            <a:r>
              <a:rPr lang="en-US" dirty="0" smtClean="0"/>
              <a:t>Programming experience not required</a:t>
            </a:r>
          </a:p>
          <a:p>
            <a:pPr lvl="1"/>
            <a:r>
              <a:rPr lang="en-US" dirty="0" smtClean="0"/>
              <a:t>Operating system agnostic/tool agnostic</a:t>
            </a:r>
          </a:p>
          <a:p>
            <a:pPr lvl="1"/>
            <a:r>
              <a:rPr lang="en-US" dirty="0" smtClean="0"/>
              <a:t>All computing skill levels suitable</a:t>
            </a:r>
          </a:p>
          <a:p>
            <a:r>
              <a:rPr lang="en-US" dirty="0" smtClean="0"/>
              <a:t>Language agnostic</a:t>
            </a:r>
          </a:p>
          <a:p>
            <a:pPr lvl="1"/>
            <a:r>
              <a:rPr lang="en-US" dirty="0" smtClean="0"/>
              <a:t>Python, C, C++, Java</a:t>
            </a:r>
            <a:endParaRPr lang="en-US" dirty="0"/>
          </a:p>
        </p:txBody>
      </p:sp>
      <p:sp>
        <p:nvSpPr>
          <p:cNvPr id="2" name="Title 1"/>
          <p:cNvSpPr>
            <a:spLocks noGrp="1"/>
          </p:cNvSpPr>
          <p:nvPr>
            <p:ph type="title"/>
          </p:nvPr>
        </p:nvSpPr>
        <p:spPr/>
        <p:txBody>
          <a:bodyPr/>
          <a:lstStyle/>
          <a:p>
            <a:r>
              <a:rPr lang="en-US" dirty="0" smtClean="0"/>
              <a:t>Module Introduction</a:t>
            </a:r>
            <a:endParaRPr lang="en-US" dirty="0"/>
          </a:p>
        </p:txBody>
      </p:sp>
    </p:spTree>
    <p:extLst>
      <p:ext uri="{BB962C8B-B14F-4D97-AF65-F5344CB8AC3E}">
        <p14:creationId xmlns:p14="http://schemas.microsoft.com/office/powerpoint/2010/main" val="23242606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Arithmetic</a:t>
            </a:r>
            <a:endParaRPr lang="en-US" dirty="0"/>
          </a:p>
        </p:txBody>
      </p:sp>
    </p:spTree>
    <p:extLst>
      <p:ext uri="{BB962C8B-B14F-4D97-AF65-F5344CB8AC3E}">
        <p14:creationId xmlns:p14="http://schemas.microsoft.com/office/powerpoint/2010/main" val="18589552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GB" dirty="0" smtClean="0"/>
              <a:t>Are used to conduct mathematical operations against a set of values</a:t>
            </a:r>
          </a:p>
          <a:p>
            <a:r>
              <a:rPr lang="en-GB" dirty="0" smtClean="0"/>
              <a:t>Some of these operations include:</a:t>
            </a:r>
          </a:p>
          <a:p>
            <a:pPr lvl="1"/>
            <a:r>
              <a:rPr lang="en-GB" dirty="0" smtClean="0"/>
              <a:t>Addition</a:t>
            </a:r>
          </a:p>
          <a:p>
            <a:pPr lvl="1"/>
            <a:r>
              <a:rPr lang="en-GB" dirty="0" smtClean="0"/>
              <a:t>Subtraction</a:t>
            </a:r>
          </a:p>
          <a:p>
            <a:pPr lvl="1"/>
            <a:r>
              <a:rPr lang="en-GB" dirty="0" smtClean="0"/>
              <a:t>Division</a:t>
            </a:r>
          </a:p>
          <a:p>
            <a:pPr lvl="1"/>
            <a:r>
              <a:rPr lang="en-GB" dirty="0" smtClean="0"/>
              <a:t>Multiplication</a:t>
            </a:r>
            <a:endParaRPr lang="en-US" dirty="0" smtClean="0"/>
          </a:p>
          <a:p>
            <a:endParaRPr lang="en-US" dirty="0"/>
          </a:p>
        </p:txBody>
      </p:sp>
      <p:sp>
        <p:nvSpPr>
          <p:cNvPr id="3" name="Title 2"/>
          <p:cNvSpPr>
            <a:spLocks noGrp="1"/>
          </p:cNvSpPr>
          <p:nvPr>
            <p:ph type="title"/>
          </p:nvPr>
        </p:nvSpPr>
        <p:spPr/>
        <p:txBody>
          <a:bodyPr/>
          <a:lstStyle/>
          <a:p>
            <a:r>
              <a:rPr lang="en-GB" dirty="0" smtClean="0"/>
              <a:t>Arithmetic Operators</a:t>
            </a:r>
            <a:endParaRPr lang="en-US" dirty="0"/>
          </a:p>
        </p:txBody>
      </p:sp>
    </p:spTree>
    <p:extLst>
      <p:ext uri="{BB962C8B-B14F-4D97-AF65-F5344CB8AC3E}">
        <p14:creationId xmlns:p14="http://schemas.microsoft.com/office/powerpoint/2010/main" val="1634794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Operators</a:t>
            </a:r>
            <a:endParaRPr lang="en-US" dirty="0"/>
          </a:p>
        </p:txBody>
      </p:sp>
      <p:graphicFrame>
        <p:nvGraphicFramePr>
          <p:cNvPr id="5" name="Content Placeholder 4"/>
          <p:cNvGraphicFramePr>
            <a:graphicFrameLocks noGrp="1"/>
          </p:cNvGraphicFramePr>
          <p:nvPr>
            <p:ph idx="1"/>
            <p:extLst/>
          </p:nvPr>
        </p:nvGraphicFramePr>
        <p:xfrm>
          <a:off x="1008063" y="1700213"/>
          <a:ext cx="10574338" cy="302260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Addition</a:t>
                      </a:r>
                      <a:endParaRPr lang="en-US" dirty="0"/>
                    </a:p>
                  </a:txBody>
                  <a:tcPr/>
                </a:tc>
                <a:tc>
                  <a:txBody>
                    <a:bodyPr/>
                    <a:lstStyle/>
                    <a:p>
                      <a:r>
                        <a:rPr lang="en-GB" baseline="0" dirty="0" smtClean="0"/>
                        <a:t>1 + 2 = 3</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Subtraction</a:t>
                      </a:r>
                      <a:endParaRPr lang="en-US" dirty="0"/>
                    </a:p>
                  </a:txBody>
                  <a:tcPr/>
                </a:tc>
                <a:tc>
                  <a:txBody>
                    <a:bodyPr/>
                    <a:lstStyle/>
                    <a:p>
                      <a:r>
                        <a:rPr lang="en-GB" dirty="0" smtClean="0"/>
                        <a:t>10</a:t>
                      </a:r>
                      <a:r>
                        <a:rPr lang="en-GB" baseline="0" dirty="0" smtClean="0"/>
                        <a:t> – 2 = 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Multiplication</a:t>
                      </a:r>
                      <a:endParaRPr lang="en-US" dirty="0"/>
                    </a:p>
                  </a:txBody>
                  <a:tcPr/>
                </a:tc>
                <a:tc>
                  <a:txBody>
                    <a:bodyPr/>
                    <a:lstStyle/>
                    <a:p>
                      <a:r>
                        <a:rPr lang="en-GB" dirty="0" smtClean="0"/>
                        <a:t>2 * 8 = 16</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Division</a:t>
                      </a:r>
                      <a:endParaRPr lang="en-US" dirty="0"/>
                    </a:p>
                  </a:txBody>
                  <a:tcPr/>
                </a:tc>
                <a:tc>
                  <a:txBody>
                    <a:bodyPr/>
                    <a:lstStyle/>
                    <a:p>
                      <a:r>
                        <a:rPr lang="en-GB" dirty="0" smtClean="0"/>
                        <a:t>10</a:t>
                      </a:r>
                      <a:r>
                        <a:rPr lang="en-GB" baseline="0" dirty="0" smtClean="0"/>
                        <a:t> / 2 = 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Floor Division</a:t>
                      </a:r>
                      <a:r>
                        <a:rPr lang="en-GB" baseline="0" dirty="0" smtClean="0"/>
                        <a:t> (round down to the nearest whole number)</a:t>
                      </a:r>
                      <a:endParaRPr lang="en-US" dirty="0"/>
                    </a:p>
                  </a:txBody>
                  <a:tcPr/>
                </a:tc>
                <a:tc>
                  <a:txBody>
                    <a:bodyPr/>
                    <a:lstStyle/>
                    <a:p>
                      <a:r>
                        <a:rPr lang="en-GB" dirty="0" smtClean="0"/>
                        <a:t>10.0 / 3.0 = 3.0</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Modulus (remainder)</a:t>
                      </a:r>
                      <a:endParaRPr lang="en-US" dirty="0"/>
                    </a:p>
                  </a:txBody>
                  <a:tcPr/>
                </a:tc>
                <a:tc>
                  <a:txBody>
                    <a:bodyPr/>
                    <a:lstStyle/>
                    <a:p>
                      <a:r>
                        <a:rPr lang="en-GB" dirty="0" smtClean="0"/>
                        <a:t>7 % 2 = 1</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pPr fontAlgn="t"/>
                      <a:r>
                        <a:rPr lang="en-US" dirty="0" smtClean="0">
                          <a:effectLst/>
                        </a:rPr>
                        <a:t>Exponential </a:t>
                      </a:r>
                      <a:r>
                        <a:rPr lang="en-US" dirty="0">
                          <a:effectLst/>
                        </a:rPr>
                        <a:t>(power</a:t>
                      </a:r>
                      <a:r>
                        <a:rPr lang="en-US" dirty="0" smtClean="0">
                          <a:effectLst/>
                        </a:rPr>
                        <a:t>)</a:t>
                      </a:r>
                      <a:endParaRPr lang="en-US" dirty="0">
                        <a:effectLst/>
                      </a:endParaRPr>
                    </a:p>
                  </a:txBody>
                  <a:tcPr marL="76200" marR="76200" marT="76200" marB="76200"/>
                </a:tc>
                <a:tc>
                  <a:txBody>
                    <a:bodyPr/>
                    <a:lstStyle/>
                    <a:p>
                      <a:pPr fontAlgn="t"/>
                      <a:r>
                        <a:rPr lang="en-GB" dirty="0" smtClean="0">
                          <a:effectLst/>
                        </a:rPr>
                        <a:t>2 ** 4 = 16</a:t>
                      </a:r>
                      <a:endParaRPr lang="en-US" dirty="0">
                        <a:effectLst/>
                      </a:endParaRPr>
                    </a:p>
                  </a:txBody>
                  <a:tcPr marL="76200" marR="76200" marT="76200" marB="76200"/>
                </a:tc>
              </a:tr>
            </a:tbl>
          </a:graphicData>
        </a:graphic>
      </p:graphicFrame>
    </p:spTree>
    <p:extLst>
      <p:ext uri="{BB962C8B-B14F-4D97-AF65-F5344CB8AC3E}">
        <p14:creationId xmlns:p14="http://schemas.microsoft.com/office/powerpoint/2010/main" val="40901070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Arithmetic Operator: Example</a:t>
            </a:r>
            <a:endParaRPr lang="en-US" dirty="0"/>
          </a:p>
        </p:txBody>
      </p:sp>
      <p:sp>
        <p:nvSpPr>
          <p:cNvPr id="6" name="Rectangle 5"/>
          <p:cNvSpPr/>
          <p:nvPr/>
        </p:nvSpPr>
        <p:spPr>
          <a:xfrm>
            <a:off x="3143672" y="1415673"/>
            <a:ext cx="5472608" cy="4893647"/>
          </a:xfrm>
          <a:prstGeom prst="rect">
            <a:avLst/>
          </a:prstGeom>
          <a:solidFill>
            <a:schemeClr val="bg1"/>
          </a:solidFill>
          <a:ln w="28575">
            <a:solidFill>
              <a:srgbClr val="008000"/>
            </a:solidFill>
          </a:ln>
          <a:effectLst>
            <a:outerShdw blurRad="50800" dist="38100" dir="2700000" algn="tl" rotWithShape="0">
              <a:prstClr val="black">
                <a:alpha val="40000"/>
              </a:prstClr>
            </a:outerShdw>
          </a:effectLst>
        </p:spPr>
        <p:txBody>
          <a:bodyPr wrap="square">
            <a:spAutoFit/>
          </a:bodyPr>
          <a:lstStyle/>
          <a:p>
            <a:r>
              <a:rPr lang="en-US" sz="1200" dirty="0">
                <a:solidFill>
                  <a:srgbClr val="008000"/>
                </a:solidFill>
                <a:highlight>
                  <a:srgbClr val="FFFFFF"/>
                </a:highlight>
                <a:latin typeface="Courier New" panose="02070309020205020404" pitchFamily="49" charset="0"/>
              </a:rPr>
              <a:t>#!/</a:t>
            </a:r>
            <a:r>
              <a:rPr lang="en-US" sz="1200" dirty="0" err="1">
                <a:solidFill>
                  <a:srgbClr val="008000"/>
                </a:solidFill>
                <a:highlight>
                  <a:srgbClr val="FFFFFF"/>
                </a:highlight>
                <a:latin typeface="Courier New" panose="02070309020205020404" pitchFamily="49" charset="0"/>
              </a:rPr>
              <a:t>usr</a:t>
            </a:r>
            <a:r>
              <a:rPr lang="en-US" sz="1200" dirty="0">
                <a:solidFill>
                  <a:srgbClr val="008000"/>
                </a:solidFill>
                <a:highlight>
                  <a:srgbClr val="FFFFFF"/>
                </a:highlight>
                <a:latin typeface="Courier New" panose="02070309020205020404" pitchFamily="49" charset="0"/>
              </a:rPr>
              <a:t>/bin/python</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10.0</a:t>
            </a:r>
            <a:endParaRPr lang="en-US" sz="1200" dirty="0">
              <a:solidFill>
                <a:srgbClr val="000000"/>
              </a:solidFill>
              <a:highlight>
                <a:srgbClr val="FFFFFF"/>
              </a:highlight>
              <a:latin typeface="Courier New" panose="02070309020205020404" pitchFamily="49" charset="0"/>
            </a:endParaRPr>
          </a:p>
          <a:p>
            <a:r>
              <a:rPr lang="en-US" sz="1200" dirty="0">
                <a:solidFill>
                  <a:srgbClr val="000000"/>
                </a:solidFill>
                <a:highlight>
                  <a:srgbClr val="FFFFFF"/>
                </a:highlight>
                <a:latin typeface="Courier New" panose="02070309020205020404" pitchFamily="49" charset="0"/>
              </a:rPr>
              <a:t>b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a:solidFill>
                  <a:srgbClr val="FF0000"/>
                </a:solidFill>
                <a:highlight>
                  <a:srgbClr val="FFFFFF"/>
                </a:highlight>
                <a:latin typeface="Courier New" panose="02070309020205020404" pitchFamily="49" charset="0"/>
              </a:rPr>
              <a:t>3.0</a:t>
            </a:r>
            <a:endParaRPr lang="en-US" sz="1200" dirty="0">
              <a:solidFill>
                <a:srgbClr val="000000"/>
              </a:solidFill>
              <a:highlight>
                <a:srgbClr val="FFFFFF"/>
              </a:highlight>
              <a:latin typeface="Courier New" panose="02070309020205020404" pitchFamily="49" charset="0"/>
            </a:endParaRP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Addition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Subtraction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Multiplication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Division</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Floor</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Modulus</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p>
          <a:p>
            <a:endParaRPr lang="en-US" sz="1200" dirty="0">
              <a:solidFill>
                <a:srgbClr val="000000"/>
              </a:solidFill>
              <a:highlight>
                <a:srgbClr val="FFFFFF"/>
              </a:highlight>
              <a:latin typeface="Courier New" panose="02070309020205020404" pitchFamily="49" charset="0"/>
            </a:endParaRPr>
          </a:p>
          <a:p>
            <a:r>
              <a:rPr lang="en-US" sz="1200" dirty="0">
                <a:solidFill>
                  <a:srgbClr val="008000"/>
                </a:solidFill>
                <a:highlight>
                  <a:srgbClr val="FFFFFF"/>
                </a:highlight>
                <a:latin typeface="Courier New" panose="02070309020205020404" pitchFamily="49" charset="0"/>
              </a:rPr>
              <a:t># </a:t>
            </a:r>
            <a:r>
              <a:rPr lang="en-US" sz="1200" dirty="0" smtClean="0">
                <a:solidFill>
                  <a:srgbClr val="008000"/>
                </a:solidFill>
                <a:highlight>
                  <a:srgbClr val="FFFFFF"/>
                </a:highlight>
                <a:latin typeface="Courier New" panose="02070309020205020404" pitchFamily="49" charset="0"/>
              </a:rPr>
              <a:t>Exponential</a:t>
            </a:r>
            <a:endParaRPr lang="en-US" sz="1200" dirty="0">
              <a:solidFill>
                <a:srgbClr val="000000"/>
              </a:solidFill>
              <a:highlight>
                <a:srgbClr val="FFFFFF"/>
              </a:highlight>
              <a:latin typeface="Courier New" panose="02070309020205020404" pitchFamily="49" charset="0"/>
            </a:endParaRPr>
          </a:p>
          <a:p>
            <a:r>
              <a:rPr lang="en-US" sz="1200" b="1" dirty="0">
                <a:solidFill>
                  <a:srgbClr val="0000FF"/>
                </a:solidFill>
                <a:highlight>
                  <a:srgbClr val="FFFFFF"/>
                </a:highlight>
                <a:latin typeface="Courier New" panose="02070309020205020404" pitchFamily="49" charset="0"/>
              </a:rPr>
              <a:t>print</a:t>
            </a:r>
            <a:r>
              <a:rPr lang="en-US" sz="1200" dirty="0">
                <a:solidFill>
                  <a:srgbClr val="000000"/>
                </a:solidFill>
                <a:highlight>
                  <a:srgbClr val="FFFFFF"/>
                </a:highlight>
                <a:latin typeface="Courier New" panose="02070309020205020404" pitchFamily="49" charset="0"/>
              </a:rPr>
              <a:t> a </a:t>
            </a:r>
            <a:r>
              <a:rPr lang="en-US" sz="1200" b="1" dirty="0">
                <a:solidFill>
                  <a:srgbClr val="000080"/>
                </a:solidFill>
                <a:highlight>
                  <a:srgbClr val="FFFFFF"/>
                </a:highlight>
                <a:latin typeface="Courier New" panose="02070309020205020404" pitchFamily="49" charset="0"/>
              </a:rPr>
              <a:t>**</a:t>
            </a:r>
            <a:r>
              <a:rPr lang="en-US" sz="1200" dirty="0">
                <a:solidFill>
                  <a:srgbClr val="000000"/>
                </a:solidFill>
                <a:highlight>
                  <a:srgbClr val="FFFFFF"/>
                </a:highlight>
                <a:latin typeface="Courier New" panose="02070309020205020404" pitchFamily="49" charset="0"/>
              </a:rPr>
              <a:t> </a:t>
            </a:r>
            <a:r>
              <a:rPr lang="en-US" sz="1200" dirty="0" smtClean="0">
                <a:solidFill>
                  <a:srgbClr val="000000"/>
                </a:solidFill>
                <a:highlight>
                  <a:srgbClr val="FFFFFF"/>
                </a:highlight>
                <a:latin typeface="Courier New" panose="02070309020205020404" pitchFamily="49" charset="0"/>
              </a:rPr>
              <a:t>b</a:t>
            </a:r>
            <a:endParaRPr lang="en-US" sz="120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38700272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Arithmetic Operations</a:t>
            </a:r>
            <a:endParaRPr lang="en-US" dirty="0"/>
          </a:p>
        </p:txBody>
      </p:sp>
    </p:spTree>
    <p:extLst>
      <p:ext uri="{BB962C8B-B14F-4D97-AF65-F5344CB8AC3E}">
        <p14:creationId xmlns:p14="http://schemas.microsoft.com/office/powerpoint/2010/main" val="7486008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7702046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GB" dirty="0" smtClean="0">
                <a:solidFill>
                  <a:srgbClr val="FF0000"/>
                </a:solidFill>
              </a:rPr>
              <a:t>INSERT SOLUTION HERE</a:t>
            </a:r>
            <a:endParaRPr lang="en-US" dirty="0">
              <a:solidFill>
                <a:srgbClr val="FF0000"/>
              </a:solidFill>
            </a:endParaRPr>
          </a:p>
        </p:txBody>
      </p:sp>
      <p:sp>
        <p:nvSpPr>
          <p:cNvPr id="3" name="Title 2"/>
          <p:cNvSpPr>
            <a:spLocks noGrp="1"/>
          </p:cNvSpPr>
          <p:nvPr>
            <p:ph type="title"/>
          </p:nvPr>
        </p:nvSpPr>
        <p:spPr/>
        <p:txBody>
          <a:bodyPr/>
          <a:lstStyle/>
          <a:p>
            <a:r>
              <a:rPr lang="en-US" dirty="0" smtClean="0">
                <a:solidFill>
                  <a:srgbClr val="C4A174"/>
                </a:solidFill>
              </a:rPr>
              <a:t>Exercise: </a:t>
            </a:r>
            <a:r>
              <a:rPr lang="en-US" dirty="0" smtClean="0"/>
              <a:t>Solution</a:t>
            </a:r>
            <a:endParaRPr lang="en-US" dirty="0"/>
          </a:p>
        </p:txBody>
      </p:sp>
    </p:spTree>
    <p:extLst>
      <p:ext uri="{BB962C8B-B14F-4D97-AF65-F5344CB8AC3E}">
        <p14:creationId xmlns:p14="http://schemas.microsoft.com/office/powerpoint/2010/main" val="3157236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 – Relational</a:t>
            </a:r>
            <a:endParaRPr lang="en-US" dirty="0"/>
          </a:p>
        </p:txBody>
      </p:sp>
    </p:spTree>
    <p:extLst>
      <p:ext uri="{BB962C8B-B14F-4D97-AF65-F5344CB8AC3E}">
        <p14:creationId xmlns:p14="http://schemas.microsoft.com/office/powerpoint/2010/main" val="40872638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a:t>These operators compare the values on either sides of them and decide the relation among </a:t>
            </a:r>
            <a:r>
              <a:rPr lang="en-US" dirty="0" smtClean="0"/>
              <a:t>them</a:t>
            </a:r>
          </a:p>
          <a:p>
            <a:r>
              <a:rPr lang="en-GB" dirty="0" smtClean="0"/>
              <a:t>Relational operators are often used within flow control</a:t>
            </a:r>
            <a:endParaRPr lang="en-US" dirty="0" smtClean="0"/>
          </a:p>
          <a:p>
            <a:endParaRPr lang="en-GB" dirty="0"/>
          </a:p>
        </p:txBody>
      </p:sp>
      <p:sp>
        <p:nvSpPr>
          <p:cNvPr id="3" name="Title 2"/>
          <p:cNvSpPr>
            <a:spLocks noGrp="1"/>
          </p:cNvSpPr>
          <p:nvPr>
            <p:ph type="title"/>
          </p:nvPr>
        </p:nvSpPr>
        <p:spPr/>
        <p:txBody>
          <a:bodyPr/>
          <a:lstStyle/>
          <a:p>
            <a:r>
              <a:rPr lang="en-GB" dirty="0" smtClean="0"/>
              <a:t>Relational Operators</a:t>
            </a:r>
            <a:endParaRPr lang="en-US" dirty="0"/>
          </a:p>
        </p:txBody>
      </p:sp>
      <p:graphicFrame>
        <p:nvGraphicFramePr>
          <p:cNvPr id="6" name="Content Placeholder 4"/>
          <p:cNvGraphicFramePr>
            <a:graphicFrameLocks/>
          </p:cNvGraphicFramePr>
          <p:nvPr>
            <p:extLst/>
          </p:nvPr>
        </p:nvGraphicFramePr>
        <p:xfrm>
          <a:off x="995689" y="3396600"/>
          <a:ext cx="10574338" cy="2595880"/>
        </p:xfrm>
        <a:graphic>
          <a:graphicData uri="http://schemas.openxmlformats.org/drawingml/2006/table">
            <a:tbl>
              <a:tblPr firstRow="1" bandRow="1">
                <a:tableStyleId>{5C22544A-7EE6-4342-B048-85BDC9FD1C3A}</a:tableStyleId>
              </a:tblPr>
              <a:tblGrid>
                <a:gridCol w="1232460"/>
                <a:gridCol w="6591781"/>
                <a:gridCol w="2750097"/>
              </a:tblGrid>
              <a:tr h="370840">
                <a:tc>
                  <a:txBody>
                    <a:bodyPr/>
                    <a:lstStyle/>
                    <a:p>
                      <a:r>
                        <a:rPr lang="en-GB" dirty="0" smtClean="0"/>
                        <a:t>Operator</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a:t>
                      </a:r>
                      <a:r>
                        <a:rPr lang="en-GB" baseline="0" dirty="0" smtClean="0"/>
                        <a:t> both operands equal?</a:t>
                      </a:r>
                      <a:endParaRPr lang="en-US"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Are both operands</a:t>
                      </a:r>
                      <a:r>
                        <a:rPr lang="en-GB" baseline="0" dirty="0" smtClean="0"/>
                        <a:t> </a:t>
                      </a:r>
                      <a:r>
                        <a:rPr lang="en-GB" b="1" baseline="0" dirty="0" smtClean="0"/>
                        <a:t>not </a:t>
                      </a:r>
                      <a:r>
                        <a:rPr lang="en-GB" b="0" baseline="0" dirty="0" smtClean="0"/>
                        <a:t>equal?</a:t>
                      </a:r>
                      <a:endParaRPr lang="en-US" b="1" dirty="0"/>
                    </a:p>
                  </a:txBody>
                  <a:tcPr/>
                </a:tc>
                <a:tc>
                  <a:txBody>
                    <a:bodyPr/>
                    <a:lstStyle/>
                    <a:p>
                      <a:r>
                        <a:rPr lang="en-GB" dirty="0" smtClean="0"/>
                        <a:t>a !=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less than the right?</a:t>
                      </a:r>
                      <a:endParaRPr lang="en-US" b="0" dirty="0"/>
                    </a:p>
                  </a:txBody>
                  <a:tcPr/>
                </a:tc>
                <a:tc>
                  <a:txBody>
                    <a:bodyPr/>
                    <a:lstStyle/>
                    <a:p>
                      <a:r>
                        <a:rPr lang="en-GB" dirty="0" smtClean="0"/>
                        <a:t>a &lt; b</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&gt;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a:t>
                      </a:r>
                      <a:r>
                        <a:rPr lang="en-GB" b="0" baseline="0" dirty="0" smtClean="0"/>
                        <a:t> the left operand greater than the right?</a:t>
                      </a:r>
                      <a:endParaRPr lang="en-US" b="0" dirty="0"/>
                    </a:p>
                  </a:txBody>
                  <a:tcPr/>
                </a:tc>
                <a:tc>
                  <a:txBody>
                    <a:bodyPr/>
                    <a:lstStyle/>
                    <a:p>
                      <a:r>
                        <a:rPr lang="en-GB" dirty="0" smtClean="0"/>
                        <a:t>a &gt;</a:t>
                      </a:r>
                      <a:r>
                        <a:rPr lang="en-GB" baseline="0" dirty="0" smtClean="0"/>
                        <a: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&gt;=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Is the left operand</a:t>
                      </a:r>
                      <a:r>
                        <a:rPr lang="en-GB" b="0" baseline="0" dirty="0" smtClean="0"/>
                        <a:t> greater than or equal to the right?</a:t>
                      </a:r>
                      <a:endParaRPr lang="en-US" b="0" dirty="0"/>
                    </a:p>
                  </a:txBody>
                  <a:tcPr/>
                </a:tc>
                <a:tc>
                  <a:txBody>
                    <a:bodyPr/>
                    <a:lstStyle/>
                    <a:p>
                      <a:r>
                        <a:rPr lang="en-GB" baseline="0" dirty="0" smtClean="0"/>
                        <a:t>a &gt;= b</a:t>
                      </a:r>
                    </a:p>
                  </a:txBody>
                  <a:tcPr/>
                </a:tc>
              </a:tr>
              <a:tr h="370840">
                <a:tc>
                  <a:txBody>
                    <a:bodyPr/>
                    <a:lstStyle/>
                    <a:p>
                      <a:pPr algn="ctr"/>
                      <a:r>
                        <a:rPr lang="en-GB" noProof="0" dirty="0" smtClean="0">
                          <a:solidFill>
                            <a:srgbClr val="0000FF"/>
                          </a:solidFill>
                          <a:latin typeface="Courier New" panose="02070309020205020404" pitchFamily="49" charset="0"/>
                          <a:cs typeface="Courier New" panose="02070309020205020404" pitchFamily="49" charset="0"/>
                        </a:rPr>
                        <a:t>&lt;=</a:t>
                      </a:r>
                      <a:endParaRPr lang="en-GB" noProof="0" dirty="0">
                        <a:solidFill>
                          <a:srgbClr val="0000FF"/>
                        </a:solidFill>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Is the left operand</a:t>
                      </a:r>
                      <a:r>
                        <a:rPr lang="en-GB" b="0" baseline="0" dirty="0" smtClean="0"/>
                        <a:t> less than or equal to the right?</a:t>
                      </a:r>
                      <a:endParaRPr lang="en-US" b="0" dirty="0" smtClean="0"/>
                    </a:p>
                  </a:txBody>
                  <a:tcPr/>
                </a:tc>
                <a:tc>
                  <a:txBody>
                    <a:bodyPr/>
                    <a:lstStyle/>
                    <a:p>
                      <a:r>
                        <a:rPr lang="en-GB" baseline="0" dirty="0" smtClean="0"/>
                        <a:t>a &lt;= b</a:t>
                      </a:r>
                    </a:p>
                  </a:txBody>
                  <a:tcPr/>
                </a:tc>
              </a:tr>
            </a:tbl>
          </a:graphicData>
        </a:graphic>
      </p:graphicFrame>
    </p:spTree>
    <p:extLst>
      <p:ext uri="{BB962C8B-B14F-4D97-AF65-F5344CB8AC3E}">
        <p14:creationId xmlns:p14="http://schemas.microsoft.com/office/powerpoint/2010/main" val="27043089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a:t>
            </a:r>
            <a:r>
              <a:rPr lang="en-US" dirty="0" smtClean="0"/>
              <a:t>Variables</a:t>
            </a:r>
            <a:endParaRPr lang="en-US" dirty="0"/>
          </a:p>
        </p:txBody>
      </p:sp>
    </p:spTree>
    <p:extLst>
      <p:ext uri="{BB962C8B-B14F-4D97-AF65-F5344CB8AC3E}">
        <p14:creationId xmlns:p14="http://schemas.microsoft.com/office/powerpoint/2010/main" val="82773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r>
              <a:rPr lang="en-US" sz="4000" dirty="0" smtClean="0"/>
              <a:t>Lots of practical content</a:t>
            </a:r>
          </a:p>
          <a:p>
            <a:r>
              <a:rPr lang="en-US" sz="4000" dirty="0" smtClean="0"/>
              <a:t>Theory will be supported with many demos</a:t>
            </a:r>
          </a:p>
          <a:p>
            <a:r>
              <a:rPr lang="en-US" sz="4000" dirty="0" smtClean="0"/>
              <a:t>Practical and theory will cover all subjects in the exam</a:t>
            </a:r>
          </a:p>
          <a:p>
            <a:r>
              <a:rPr lang="en-US" sz="4000" dirty="0" smtClean="0"/>
              <a:t>Examples may be given in different languages</a:t>
            </a:r>
          </a:p>
          <a:p>
            <a:r>
              <a:rPr lang="en-US" sz="4000" dirty="0" smtClean="0"/>
              <a:t>Ask questions</a:t>
            </a:r>
          </a:p>
          <a:p>
            <a:endParaRPr lang="en-US" sz="4400" dirty="0"/>
          </a:p>
        </p:txBody>
      </p:sp>
      <p:sp>
        <p:nvSpPr>
          <p:cNvPr id="2" name="Title 1"/>
          <p:cNvSpPr>
            <a:spLocks noGrp="1"/>
          </p:cNvSpPr>
          <p:nvPr>
            <p:ph type="title"/>
          </p:nvPr>
        </p:nvSpPr>
        <p:spPr/>
        <p:txBody>
          <a:bodyPr/>
          <a:lstStyle/>
          <a:p>
            <a:r>
              <a:rPr lang="en-US" dirty="0" smtClean="0"/>
              <a:t>Module Flow</a:t>
            </a:r>
            <a:endParaRPr lang="en-US" dirty="0"/>
          </a:p>
        </p:txBody>
      </p:sp>
    </p:spTree>
    <p:extLst>
      <p:ext uri="{BB962C8B-B14F-4D97-AF65-F5344CB8AC3E}">
        <p14:creationId xmlns:p14="http://schemas.microsoft.com/office/powerpoint/2010/main" val="29915007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Numbers</a:t>
            </a:r>
          </a:p>
          <a:p>
            <a:r>
              <a:rPr lang="en-US" dirty="0" smtClean="0"/>
              <a:t>Strings</a:t>
            </a:r>
          </a:p>
          <a:p>
            <a:r>
              <a:rPr lang="en-US" dirty="0" smtClean="0"/>
              <a:t>Booleans</a:t>
            </a:r>
          </a:p>
          <a:p>
            <a:r>
              <a:rPr lang="en-US" dirty="0" smtClean="0"/>
              <a:t>Lists and Tuples</a:t>
            </a:r>
          </a:p>
          <a:p>
            <a:r>
              <a:rPr lang="en-US" dirty="0" smtClean="0"/>
              <a:t>Dictionaries</a:t>
            </a:r>
            <a:endParaRPr lang="en-US" dirty="0"/>
          </a:p>
        </p:txBody>
      </p:sp>
      <p:sp>
        <p:nvSpPr>
          <p:cNvPr id="3" name="Title 2"/>
          <p:cNvSpPr>
            <a:spLocks noGrp="1"/>
          </p:cNvSpPr>
          <p:nvPr>
            <p:ph type="title"/>
          </p:nvPr>
        </p:nvSpPr>
        <p:spPr/>
        <p:txBody>
          <a:bodyPr/>
          <a:lstStyle/>
          <a:p>
            <a:r>
              <a:rPr lang="en-US" dirty="0" smtClean="0"/>
              <a:t>Data Types</a:t>
            </a:r>
            <a:endParaRPr lang="en-US" dirty="0"/>
          </a:p>
        </p:txBody>
      </p:sp>
    </p:spTree>
    <p:extLst>
      <p:ext uri="{BB962C8B-B14F-4D97-AF65-F5344CB8AC3E}">
        <p14:creationId xmlns:p14="http://schemas.microsoft.com/office/powerpoint/2010/main" val="1092101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Numbers</a:t>
            </a:r>
            <a:endParaRPr 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1616287261"/>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30949713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endParaRPr lang="en-US" dirty="0"/>
          </a:p>
        </p:txBody>
      </p:sp>
      <p:sp>
        <p:nvSpPr>
          <p:cNvPr id="3" name="Title 2"/>
          <p:cNvSpPr>
            <a:spLocks noGrp="1"/>
          </p:cNvSpPr>
          <p:nvPr>
            <p:ph type="title"/>
          </p:nvPr>
        </p:nvSpPr>
        <p:spPr/>
        <p:txBody>
          <a:bodyPr/>
          <a:lstStyle/>
          <a:p>
            <a:r>
              <a:rPr lang="en-US" dirty="0" smtClean="0"/>
              <a:t>Numbers: Examples</a:t>
            </a:r>
            <a:endParaRPr lang="en-US" dirty="0"/>
          </a:p>
        </p:txBody>
      </p:sp>
    </p:spTree>
    <p:extLst>
      <p:ext uri="{BB962C8B-B14F-4D97-AF65-F5344CB8AC3E}">
        <p14:creationId xmlns:p14="http://schemas.microsoft.com/office/powerpoint/2010/main" val="35950338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is a string</a:t>
            </a:r>
          </a:p>
          <a:p>
            <a:r>
              <a:rPr lang="en-US" dirty="0" smtClean="0"/>
              <a:t>String manipulation</a:t>
            </a:r>
          </a:p>
          <a:p>
            <a:r>
              <a:rPr lang="en-US" dirty="0" smtClean="0"/>
              <a:t>String methods</a:t>
            </a:r>
            <a:endParaRPr lang="en-US" dirty="0"/>
          </a:p>
        </p:txBody>
      </p:sp>
      <p:sp>
        <p:nvSpPr>
          <p:cNvPr id="3" name="Title 2"/>
          <p:cNvSpPr>
            <a:spLocks noGrp="1"/>
          </p:cNvSpPr>
          <p:nvPr>
            <p:ph type="title"/>
          </p:nvPr>
        </p:nvSpPr>
        <p:spPr/>
        <p:txBody>
          <a:bodyPr/>
          <a:lstStyle/>
          <a:p>
            <a:r>
              <a:rPr lang="en-US" dirty="0" smtClean="0"/>
              <a:t>Strings</a:t>
            </a:r>
            <a:endParaRPr lang="en-US" dirty="0"/>
          </a:p>
        </p:txBody>
      </p:sp>
    </p:spTree>
    <p:extLst>
      <p:ext uri="{BB962C8B-B14F-4D97-AF65-F5344CB8AC3E}">
        <p14:creationId xmlns:p14="http://schemas.microsoft.com/office/powerpoint/2010/main" val="37302734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Strings: Examples</a:t>
            </a:r>
            <a:endParaRPr lang="en-US" dirty="0"/>
          </a:p>
        </p:txBody>
      </p:sp>
    </p:spTree>
    <p:extLst>
      <p:ext uri="{BB962C8B-B14F-4D97-AF65-F5344CB8AC3E}">
        <p14:creationId xmlns:p14="http://schemas.microsoft.com/office/powerpoint/2010/main" val="15569572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True or False?</a:t>
            </a:r>
          </a:p>
          <a:p>
            <a:pPr lvl="1"/>
            <a:r>
              <a:rPr lang="en-US" dirty="0" smtClean="0"/>
              <a:t>The following values are considered False in Python:</a:t>
            </a:r>
          </a:p>
          <a:p>
            <a:pPr lvl="2"/>
            <a:r>
              <a:rPr lang="en-US" sz="2000" dirty="0" smtClean="0"/>
              <a:t>None</a:t>
            </a:r>
          </a:p>
          <a:p>
            <a:pPr lvl="2"/>
            <a:r>
              <a:rPr lang="en-US" sz="2000" dirty="0" smtClean="0"/>
              <a:t>False</a:t>
            </a:r>
          </a:p>
          <a:p>
            <a:pPr lvl="2"/>
            <a:r>
              <a:rPr lang="en-US" sz="2000" dirty="0" smtClean="0"/>
              <a:t>Zero of any numeric type, e.g. 0, 0L, 0.0, 0j</a:t>
            </a:r>
          </a:p>
          <a:p>
            <a:pPr lvl="2"/>
            <a:r>
              <a:rPr lang="en-US" sz="2000" dirty="0" smtClean="0"/>
              <a:t>Any empty sequence, e.g. ‘’,(),[]</a:t>
            </a:r>
          </a:p>
          <a:p>
            <a:pPr lvl="2"/>
            <a:r>
              <a:rPr lang="en-US" sz="2000" dirty="0" smtClean="0"/>
              <a:t>Any empty mapping, e.g. {}</a:t>
            </a:r>
          </a:p>
          <a:p>
            <a:pPr lvl="1"/>
            <a:r>
              <a:rPr lang="en-US" dirty="0" smtClean="0"/>
              <a:t>All other values are considered True</a:t>
            </a:r>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26630234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Booleans</a:t>
            </a:r>
            <a:endParaRPr lang="en-US" dirty="0"/>
          </a:p>
        </p:txBody>
      </p:sp>
      <p:graphicFrame>
        <p:nvGraphicFramePr>
          <p:cNvPr id="5" name="Content Placeholder 4"/>
          <p:cNvGraphicFramePr>
            <a:graphicFrameLocks/>
          </p:cNvGraphicFramePr>
          <p:nvPr>
            <p:extLst>
              <p:ext uri="{D42A27DB-BD31-4B8C-83A1-F6EECF244321}">
                <p14:modId xmlns:p14="http://schemas.microsoft.com/office/powerpoint/2010/main" val="436962913"/>
              </p:ext>
            </p:extLst>
          </p:nvPr>
        </p:nvGraphicFramePr>
        <p:xfrm>
          <a:off x="695400" y="1700808"/>
          <a:ext cx="10574338" cy="1854200"/>
        </p:xfrm>
        <a:graphic>
          <a:graphicData uri="http://schemas.openxmlformats.org/drawingml/2006/table">
            <a:tbl>
              <a:tblPr firstRow="1" bandRow="1">
                <a:tableStyleId>{5C22544A-7EE6-4342-B048-85BDC9FD1C3A}</a:tableStyleId>
              </a:tblPr>
              <a:tblGrid>
                <a:gridCol w="1512168"/>
                <a:gridCol w="6312073"/>
                <a:gridCol w="2750097"/>
              </a:tblGrid>
              <a:tr h="370840">
                <a:tc>
                  <a:txBody>
                    <a:bodyPr/>
                    <a:lstStyle/>
                    <a:p>
                      <a:r>
                        <a:rPr lang="en-GB" dirty="0" smtClean="0"/>
                        <a:t>Type</a:t>
                      </a:r>
                      <a:endParaRPr lang="en-US" dirty="0"/>
                    </a:p>
                  </a:txBody>
                  <a:tcPr/>
                </a:tc>
                <a:tc>
                  <a:txBody>
                    <a:bodyPr/>
                    <a:lstStyle/>
                    <a:p>
                      <a:r>
                        <a:rPr lang="en-GB" dirty="0" smtClean="0"/>
                        <a:t>Description</a:t>
                      </a:r>
                      <a:endParaRPr lang="en-US" dirty="0"/>
                    </a:p>
                  </a:txBody>
                  <a:tcPr/>
                </a:tc>
                <a:tc>
                  <a:txBody>
                    <a:bodyPr/>
                    <a:lstStyle/>
                    <a:p>
                      <a:r>
                        <a:rPr lang="en-GB" dirty="0" smtClean="0"/>
                        <a:t>Example</a:t>
                      </a:r>
                      <a:endParaRPr lang="en-US" dirty="0"/>
                    </a:p>
                  </a:txBody>
                  <a:tcPr/>
                </a:tc>
              </a:tr>
              <a:tr h="370840">
                <a:tc>
                  <a:txBody>
                    <a:bodyPr/>
                    <a:lstStyle/>
                    <a:p>
                      <a:pPr algn="ctr"/>
                      <a:r>
                        <a:rPr lang="en-GB" dirty="0" err="1" smtClean="0">
                          <a:solidFill>
                            <a:srgbClr val="0000FF"/>
                          </a:solidFill>
                          <a:latin typeface="Courier New" panose="02070309020205020404" pitchFamily="49" charset="0"/>
                          <a:cs typeface="Courier New" panose="02070309020205020404" pitchFamily="49" charset="0"/>
                        </a:rPr>
                        <a:t>int</a:t>
                      </a:r>
                      <a:r>
                        <a:rPr lang="en-GB" dirty="0" smtClean="0">
                          <a:solidFill>
                            <a:srgbClr val="0000FF"/>
                          </a:solidFill>
                          <a:latin typeface="Courier New" panose="02070309020205020404" pitchFamily="49" charset="0"/>
                          <a:cs typeface="Courier New" panose="02070309020205020404" pitchFamily="49" charset="0"/>
                        </a:rPr>
                        <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signed integer (whole number)</a:t>
                      </a:r>
                      <a:endParaRPr lang="en-US" dirty="0"/>
                    </a:p>
                  </a:txBody>
                  <a:tcPr/>
                </a:tc>
                <a:tc>
                  <a:txBody>
                    <a:bodyPr/>
                    <a:lstStyle/>
                    <a:p>
                      <a:r>
                        <a:rPr lang="en-GB" dirty="0" smtClean="0"/>
                        <a:t>1,2,</a:t>
                      </a:r>
                      <a:r>
                        <a:rPr lang="en-GB" baseline="0" dirty="0" smtClean="0"/>
                        <a:t>3,4,5….</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long()</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dirty="0" smtClean="0"/>
                        <a:t>A long integer</a:t>
                      </a:r>
                      <a:endParaRPr lang="en-US" b="1" dirty="0"/>
                    </a:p>
                  </a:txBody>
                  <a:tcPr/>
                </a:tc>
                <a:tc>
                  <a:txBody>
                    <a:bodyPr/>
                    <a:lstStyle/>
                    <a:p>
                      <a:r>
                        <a:rPr lang="en-GB" dirty="0" smtClean="0"/>
                        <a:t>78421974L</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float()</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floating</a:t>
                      </a:r>
                      <a:r>
                        <a:rPr lang="en-GB" b="0" baseline="0" dirty="0" smtClean="0"/>
                        <a:t> point number</a:t>
                      </a:r>
                      <a:endParaRPr lang="en-US" b="0" dirty="0"/>
                    </a:p>
                  </a:txBody>
                  <a:tcPr/>
                </a:tc>
                <a:tc>
                  <a:txBody>
                    <a:bodyPr/>
                    <a:lstStyle/>
                    <a:p>
                      <a:r>
                        <a:rPr lang="en-GB" dirty="0" smtClean="0"/>
                        <a:t>3.141592768</a:t>
                      </a:r>
                      <a:endParaRPr lang="en-US" dirty="0"/>
                    </a:p>
                  </a:txBody>
                  <a:tcPr/>
                </a:tc>
              </a:tr>
              <a:tr h="370840">
                <a:tc>
                  <a:txBody>
                    <a:bodyPr/>
                    <a:lstStyle/>
                    <a:p>
                      <a:pPr algn="ctr"/>
                      <a:r>
                        <a:rPr lang="en-GB" dirty="0" smtClean="0">
                          <a:solidFill>
                            <a:srgbClr val="0000FF"/>
                          </a:solidFill>
                          <a:latin typeface="Courier New" panose="02070309020205020404" pitchFamily="49" charset="0"/>
                          <a:cs typeface="Courier New" panose="02070309020205020404" pitchFamily="49" charset="0"/>
                        </a:rPr>
                        <a:t>complex()</a:t>
                      </a:r>
                      <a:endParaRPr lang="en-US" dirty="0">
                        <a:solidFill>
                          <a:srgbClr val="0000FF"/>
                        </a:solidFill>
                        <a:latin typeface="Courier New" panose="02070309020205020404" pitchFamily="49" charset="0"/>
                        <a:cs typeface="Courier New" panose="02070309020205020404" pitchFamily="49" charset="0"/>
                      </a:endParaRPr>
                    </a:p>
                  </a:txBody>
                  <a:tcPr/>
                </a:tc>
                <a:tc>
                  <a:txBody>
                    <a:bodyPr/>
                    <a:lstStyle/>
                    <a:p>
                      <a:r>
                        <a:rPr lang="en-GB" b="0" dirty="0" smtClean="0"/>
                        <a:t>A mathematically</a:t>
                      </a:r>
                      <a:r>
                        <a:rPr lang="en-GB" b="0" baseline="0" dirty="0" smtClean="0"/>
                        <a:t> complex </a:t>
                      </a:r>
                      <a:r>
                        <a:rPr lang="en-GB" b="0" dirty="0" smtClean="0"/>
                        <a:t>number</a:t>
                      </a:r>
                      <a:endParaRPr lang="en-US" b="0" dirty="0"/>
                    </a:p>
                  </a:txBody>
                  <a:tcPr/>
                </a:tc>
                <a:tc>
                  <a:txBody>
                    <a:bodyPr/>
                    <a:lstStyle/>
                    <a:p>
                      <a:r>
                        <a:rPr lang="en-GB" dirty="0" smtClean="0"/>
                        <a:t>3.14j</a:t>
                      </a:r>
                      <a:endParaRPr lang="en-GB" baseline="0" dirty="0" smtClean="0"/>
                    </a:p>
                  </a:txBody>
                  <a:tcPr/>
                </a:tc>
              </a:tr>
            </a:tbl>
          </a:graphicData>
        </a:graphic>
      </p:graphicFrame>
    </p:spTree>
    <p:extLst>
      <p:ext uri="{BB962C8B-B14F-4D97-AF65-F5344CB8AC3E}">
        <p14:creationId xmlns:p14="http://schemas.microsoft.com/office/powerpoint/2010/main" val="21123984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In expressions</a:t>
            </a:r>
          </a:p>
          <a:p>
            <a:pPr lvl="1"/>
            <a:r>
              <a:rPr lang="en-US" dirty="0" smtClean="0"/>
              <a:t>Assignments: </a:t>
            </a:r>
            <a:r>
              <a:rPr lang="en-US" dirty="0" err="1" smtClean="0"/>
              <a:t>booleanVar</a:t>
            </a:r>
            <a:r>
              <a:rPr lang="en-US" dirty="0" smtClean="0"/>
              <a:t> = True</a:t>
            </a:r>
          </a:p>
          <a:p>
            <a:pPr lvl="1"/>
            <a:r>
              <a:rPr lang="en-US" dirty="0" smtClean="0"/>
              <a:t>Comparisons</a:t>
            </a:r>
          </a:p>
          <a:p>
            <a:pPr lvl="2"/>
            <a:r>
              <a:rPr lang="en-US" dirty="0" err="1" smtClean="0"/>
              <a:t>booleanVar</a:t>
            </a:r>
            <a:r>
              <a:rPr lang="en-US" dirty="0" smtClean="0"/>
              <a:t> == True</a:t>
            </a:r>
          </a:p>
          <a:p>
            <a:pPr lvl="2"/>
            <a:r>
              <a:rPr lang="en-US" dirty="0" err="1"/>
              <a:t>booleanVar</a:t>
            </a:r>
            <a:r>
              <a:rPr lang="en-US" dirty="0"/>
              <a:t> != True</a:t>
            </a:r>
          </a:p>
          <a:p>
            <a:pPr lvl="2"/>
            <a:r>
              <a:rPr lang="en-US" dirty="0" err="1" smtClean="0"/>
              <a:t>booleanVar</a:t>
            </a:r>
            <a:r>
              <a:rPr lang="en-US" dirty="0" smtClean="0"/>
              <a:t> is True</a:t>
            </a:r>
          </a:p>
          <a:p>
            <a:pPr lvl="2"/>
            <a:r>
              <a:rPr lang="en-US" dirty="0" err="1" smtClean="0"/>
              <a:t>booleanVar</a:t>
            </a:r>
            <a:r>
              <a:rPr lang="en-US" dirty="0" smtClean="0"/>
              <a:t> is not True</a:t>
            </a:r>
          </a:p>
          <a:p>
            <a:pPr lvl="2"/>
            <a:r>
              <a:rPr lang="en-US" dirty="0" err="1" smtClean="0"/>
              <a:t>booleanVar</a:t>
            </a:r>
            <a:endParaRPr lang="en-US" dirty="0" smtClean="0"/>
          </a:p>
          <a:p>
            <a:pPr lvl="2"/>
            <a:r>
              <a:rPr lang="en-US" dirty="0" smtClean="0"/>
              <a:t>not </a:t>
            </a:r>
            <a:r>
              <a:rPr lang="en-US" dirty="0" err="1" smtClean="0"/>
              <a:t>booleanVar</a:t>
            </a:r>
            <a:endParaRPr lang="en-US" dirty="0"/>
          </a:p>
        </p:txBody>
      </p:sp>
      <p:sp>
        <p:nvSpPr>
          <p:cNvPr id="3" name="Title 2"/>
          <p:cNvSpPr>
            <a:spLocks noGrp="1"/>
          </p:cNvSpPr>
          <p:nvPr>
            <p:ph type="title"/>
          </p:nvPr>
        </p:nvSpPr>
        <p:spPr/>
        <p:txBody>
          <a:bodyPr/>
          <a:lstStyle/>
          <a:p>
            <a:r>
              <a:rPr lang="en-US" dirty="0" smtClean="0"/>
              <a:t>Booleans</a:t>
            </a:r>
            <a:endParaRPr lang="en-US" dirty="0"/>
          </a:p>
        </p:txBody>
      </p:sp>
    </p:spTree>
    <p:extLst>
      <p:ext uri="{BB962C8B-B14F-4D97-AF65-F5344CB8AC3E}">
        <p14:creationId xmlns:p14="http://schemas.microsoft.com/office/powerpoint/2010/main" val="37183210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Booleans: Examples</a:t>
            </a:r>
            <a:endParaRPr lang="en-US" dirty="0"/>
          </a:p>
        </p:txBody>
      </p:sp>
    </p:spTree>
    <p:extLst>
      <p:ext uri="{BB962C8B-B14F-4D97-AF65-F5344CB8AC3E}">
        <p14:creationId xmlns:p14="http://schemas.microsoft.com/office/powerpoint/2010/main" val="29354147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a:t>
            </a:r>
          </a:p>
          <a:p>
            <a:pPr lvl="1"/>
            <a:r>
              <a:rPr lang="en-US" sz="2400" dirty="0" smtClean="0"/>
              <a:t>Comma separated values between square brackets</a:t>
            </a:r>
          </a:p>
          <a:p>
            <a:pPr lvl="1"/>
            <a:r>
              <a:rPr lang="en-US" sz="2400" dirty="0" smtClean="0"/>
              <a:t>Each element has an index</a:t>
            </a:r>
          </a:p>
          <a:p>
            <a:pPr lvl="1"/>
            <a:r>
              <a:rPr lang="en-US" sz="2400" dirty="0" smtClean="0"/>
              <a:t>Elements can be of mixed data types</a:t>
            </a:r>
          </a:p>
          <a:p>
            <a:pPr lvl="1"/>
            <a:r>
              <a:rPr lang="en-US" sz="2400" dirty="0" smtClean="0"/>
              <a:t>Indices are zero-based</a:t>
            </a:r>
          </a:p>
          <a:p>
            <a:pPr lvl="1"/>
            <a:r>
              <a:rPr lang="en-US" sz="2400" dirty="0" smtClean="0"/>
              <a:t>Built-in functions include indexing, adding, slicing, checking for membership, and sequence length </a:t>
            </a:r>
          </a:p>
        </p:txBody>
      </p:sp>
      <p:sp>
        <p:nvSpPr>
          <p:cNvPr id="3" name="Title 2"/>
          <p:cNvSpPr>
            <a:spLocks noGrp="1"/>
          </p:cNvSpPr>
          <p:nvPr>
            <p:ph type="title"/>
          </p:nvPr>
        </p:nvSpPr>
        <p:spPr/>
        <p:txBody>
          <a:bodyPr/>
          <a:lstStyle/>
          <a:p>
            <a:r>
              <a:rPr lang="en-US" dirty="0" smtClean="0"/>
              <a:t>Lists and Tuples</a:t>
            </a:r>
            <a:endParaRPr lang="en-US" dirty="0"/>
          </a:p>
        </p:txBody>
      </p:sp>
    </p:spTree>
    <p:extLst>
      <p:ext uri="{BB962C8B-B14F-4D97-AF65-F5344CB8AC3E}">
        <p14:creationId xmlns:p14="http://schemas.microsoft.com/office/powerpoint/2010/main" val="1010290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rmAutofit/>
          </a:bodyPr>
          <a:lstStyle/>
          <a:p>
            <a:endParaRPr lang="en-US" sz="3600" dirty="0" smtClean="0"/>
          </a:p>
          <a:p>
            <a:pPr marL="0" indent="0">
              <a:buNone/>
            </a:pPr>
            <a:r>
              <a:rPr lang="en-US" sz="3600" dirty="0" smtClean="0"/>
              <a:t>Dave Davison – Head of Research and Development</a:t>
            </a:r>
          </a:p>
          <a:p>
            <a:endParaRPr lang="en-US" sz="3600" dirty="0" smtClean="0"/>
          </a:p>
          <a:p>
            <a:pPr marL="0" indent="0">
              <a:buNone/>
            </a:pPr>
            <a:r>
              <a:rPr lang="en-US" sz="3600" dirty="0" smtClean="0">
                <a:solidFill>
                  <a:srgbClr val="FF0000"/>
                </a:solidFill>
              </a:rPr>
              <a:t>Paul Fox – Senior Software Engineer</a:t>
            </a:r>
          </a:p>
          <a:p>
            <a:endParaRPr lang="en-US" sz="4000" dirty="0"/>
          </a:p>
        </p:txBody>
      </p:sp>
      <p:sp>
        <p:nvSpPr>
          <p:cNvPr id="2" name="Title 1"/>
          <p:cNvSpPr>
            <a:spLocks noGrp="1"/>
          </p:cNvSpPr>
          <p:nvPr>
            <p:ph type="title"/>
          </p:nvPr>
        </p:nvSpPr>
        <p:spPr/>
        <p:txBody>
          <a:bodyPr/>
          <a:lstStyle/>
          <a:p>
            <a:r>
              <a:rPr lang="en-US" dirty="0" smtClean="0"/>
              <a:t>Instructor Introductions</a:t>
            </a:r>
            <a:endParaRPr lang="en-US" dirty="0"/>
          </a:p>
        </p:txBody>
      </p:sp>
    </p:spTree>
    <p:extLst>
      <p:ext uri="{BB962C8B-B14F-4D97-AF65-F5344CB8AC3E}">
        <p14:creationId xmlns:p14="http://schemas.microsoft.com/office/powerpoint/2010/main" val="14737548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List examples</a:t>
            </a:r>
          </a:p>
          <a:p>
            <a:pPr lvl="1"/>
            <a:r>
              <a:rPr lang="en-US" dirty="0" err="1" smtClean="0"/>
              <a:t>aList</a:t>
            </a:r>
            <a:r>
              <a:rPr lang="en-US" dirty="0" smtClean="0"/>
              <a:t> = [ 1, 2, 3, 5, 8, 13, 21 ]</a:t>
            </a:r>
          </a:p>
          <a:p>
            <a:pPr lvl="1"/>
            <a:r>
              <a:rPr lang="en-US" dirty="0" err="1" smtClean="0"/>
              <a:t>bList</a:t>
            </a:r>
            <a:r>
              <a:rPr lang="en-US" dirty="0" smtClean="0"/>
              <a:t> = [ ‘Homer’, ‘Marge’, ‘Bart’, ‘Lisa’, ‘Maggie’ ]</a:t>
            </a:r>
          </a:p>
          <a:p>
            <a:pPr lvl="1"/>
            <a:r>
              <a:rPr lang="en-US" dirty="0" err="1" smtClean="0"/>
              <a:t>cList</a:t>
            </a:r>
            <a:r>
              <a:rPr lang="en-US" dirty="0" smtClean="0"/>
              <a:t> = [ ‘Ford’, True, ‘</a:t>
            </a:r>
            <a:r>
              <a:rPr lang="en-US" dirty="0" err="1" smtClean="0"/>
              <a:t>Zaphod</a:t>
            </a:r>
            <a:r>
              <a:rPr lang="en-US" dirty="0" smtClean="0"/>
              <a:t>’, 42]</a:t>
            </a:r>
          </a:p>
          <a:p>
            <a:r>
              <a:rPr lang="en-US" dirty="0" smtClean="0"/>
              <a:t>Accessing</a:t>
            </a:r>
          </a:p>
          <a:p>
            <a:pPr lvl="1"/>
            <a:r>
              <a:rPr lang="en-US" dirty="0" err="1" smtClean="0"/>
              <a:t>aList</a:t>
            </a:r>
            <a:r>
              <a:rPr lang="en-US" dirty="0" smtClean="0"/>
              <a:t>[5]</a:t>
            </a:r>
          </a:p>
          <a:p>
            <a:pPr lvl="1"/>
            <a:r>
              <a:rPr lang="en-US" dirty="0" err="1" smtClean="0"/>
              <a:t>bList</a:t>
            </a:r>
            <a:r>
              <a:rPr lang="en-US" dirty="0" smtClean="0"/>
              <a:t>[1:3]</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43172457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err="1" smtClean="0"/>
              <a:t>aList</a:t>
            </a:r>
            <a:r>
              <a:rPr lang="en-US" dirty="0" smtClean="0"/>
              <a:t>[5] = 15</a:t>
            </a:r>
          </a:p>
          <a:p>
            <a:pPr lvl="1"/>
            <a:r>
              <a:rPr lang="en-US" dirty="0" err="1" smtClean="0"/>
              <a:t>aList.append</a:t>
            </a:r>
            <a:r>
              <a:rPr lang="en-US" dirty="0" smtClean="0"/>
              <a:t>(15)</a:t>
            </a:r>
          </a:p>
          <a:p>
            <a:pPr lvl="1"/>
            <a:r>
              <a:rPr lang="en-US" dirty="0" err="1" smtClean="0"/>
              <a:t>aList.extend</a:t>
            </a:r>
            <a:r>
              <a:rPr lang="en-US" dirty="0" smtClean="0"/>
              <a:t>(</a:t>
            </a:r>
            <a:r>
              <a:rPr lang="en-US" dirty="0" err="1" smtClean="0"/>
              <a:t>bList</a:t>
            </a:r>
            <a:r>
              <a:rPr lang="en-US" dirty="0" smtClean="0"/>
              <a:t>)</a:t>
            </a:r>
          </a:p>
          <a:p>
            <a:pPr lvl="1"/>
            <a:r>
              <a:rPr lang="en-US" dirty="0" err="1" smtClean="0"/>
              <a:t>bList.remove</a:t>
            </a:r>
            <a:r>
              <a:rPr lang="en-US" dirty="0" smtClean="0"/>
              <a:t>(‘Bart’)</a:t>
            </a:r>
          </a:p>
          <a:p>
            <a:pPr lvl="1"/>
            <a:r>
              <a:rPr lang="en-US" dirty="0" err="1" smtClean="0"/>
              <a:t>bList.pop</a:t>
            </a:r>
            <a:r>
              <a:rPr lang="en-US" dirty="0" smtClean="0"/>
              <a:t>(2)</a:t>
            </a:r>
          </a:p>
          <a:p>
            <a:pPr lvl="1"/>
            <a:r>
              <a:rPr lang="en-US" dirty="0" err="1" smtClean="0"/>
              <a:t>bList.index</a:t>
            </a:r>
            <a:r>
              <a:rPr lang="en-US" dirty="0" smtClean="0"/>
              <a:t>(‘Maggie’)</a:t>
            </a:r>
          </a:p>
        </p:txBody>
      </p:sp>
      <p:sp>
        <p:nvSpPr>
          <p:cNvPr id="3" name="Title 2"/>
          <p:cNvSpPr>
            <a:spLocks noGrp="1"/>
          </p:cNvSpPr>
          <p:nvPr>
            <p:ph type="title"/>
          </p:nvPr>
        </p:nvSpPr>
        <p:spPr/>
        <p:txBody>
          <a:bodyPr/>
          <a:lstStyle/>
          <a:p>
            <a:r>
              <a:rPr lang="en-US" dirty="0" smtClean="0"/>
              <a:t>Lists</a:t>
            </a:r>
            <a:endParaRPr lang="en-US" dirty="0"/>
          </a:p>
        </p:txBody>
      </p:sp>
    </p:spTree>
    <p:extLst>
      <p:ext uri="{BB962C8B-B14F-4D97-AF65-F5344CB8AC3E}">
        <p14:creationId xmlns:p14="http://schemas.microsoft.com/office/powerpoint/2010/main" val="352964153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Tuple</a:t>
            </a:r>
          </a:p>
          <a:p>
            <a:pPr lvl="1"/>
            <a:r>
              <a:rPr lang="en-US" sz="2400" dirty="0"/>
              <a:t>Immutable sequence of objects</a:t>
            </a:r>
          </a:p>
          <a:p>
            <a:pPr lvl="1"/>
            <a:r>
              <a:rPr lang="en-US" sz="2400" dirty="0" smtClean="0"/>
              <a:t>Tuples are sequences, like Lists</a:t>
            </a:r>
          </a:p>
          <a:p>
            <a:pPr lvl="1"/>
            <a:r>
              <a:rPr lang="en-US" sz="2400" dirty="0" smtClean="0"/>
              <a:t>Uses parentheses instead of square brackets</a:t>
            </a:r>
          </a:p>
          <a:p>
            <a:pPr lvl="1"/>
            <a:r>
              <a:rPr lang="en-US" sz="2400" dirty="0"/>
              <a:t>Each element has an index</a:t>
            </a:r>
          </a:p>
          <a:p>
            <a:pPr lvl="1"/>
            <a:r>
              <a:rPr lang="en-US" sz="2400" dirty="0"/>
              <a:t>Elements can be of mixed data types</a:t>
            </a:r>
          </a:p>
          <a:p>
            <a:pPr lvl="1"/>
            <a:r>
              <a:rPr lang="en-US" sz="2400" dirty="0"/>
              <a:t>Indices are zero-based</a:t>
            </a:r>
          </a:p>
          <a:p>
            <a:pPr lvl="1"/>
            <a:r>
              <a:rPr lang="en-US" sz="2400" dirty="0"/>
              <a:t>Built-in functions for </a:t>
            </a:r>
            <a:r>
              <a:rPr lang="en-US" sz="2400" dirty="0" smtClean="0"/>
              <a:t>indexing, slicing</a:t>
            </a:r>
            <a:r>
              <a:rPr lang="en-US" sz="2400" dirty="0"/>
              <a:t>, checking for membership, and sequence length </a:t>
            </a:r>
          </a:p>
          <a:p>
            <a:pPr marL="0" indent="0">
              <a:buNone/>
            </a:pPr>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74493329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Tuple examples</a:t>
            </a:r>
          </a:p>
          <a:p>
            <a:pPr lvl="1"/>
            <a:r>
              <a:rPr lang="en-US" dirty="0" err="1" smtClean="0"/>
              <a:t>aTuple</a:t>
            </a:r>
            <a:r>
              <a:rPr lang="en-US" dirty="0" smtClean="0"/>
              <a:t> = ( 1, 2, 3, 4, 5, 6 )</a:t>
            </a:r>
          </a:p>
          <a:p>
            <a:pPr lvl="1"/>
            <a:r>
              <a:rPr lang="en-US" dirty="0" err="1" smtClean="0"/>
              <a:t>bTuple</a:t>
            </a:r>
            <a:r>
              <a:rPr lang="en-US" dirty="0" smtClean="0"/>
              <a:t> = ‘Peter’, ’Lois’, ’Chris’, ‘</a:t>
            </a:r>
            <a:r>
              <a:rPr lang="en-US" dirty="0" err="1" smtClean="0"/>
              <a:t>Stewie</a:t>
            </a:r>
            <a:r>
              <a:rPr lang="en-US" dirty="0" smtClean="0"/>
              <a:t>’</a:t>
            </a:r>
          </a:p>
          <a:p>
            <a:pPr lvl="1"/>
            <a:r>
              <a:rPr lang="en-US" dirty="0" err="1" smtClean="0"/>
              <a:t>cTuple</a:t>
            </a:r>
            <a:r>
              <a:rPr lang="en-US" dirty="0" smtClean="0"/>
              <a:t> = ( ‘Meg’, )</a:t>
            </a:r>
          </a:p>
          <a:p>
            <a:pPr lvl="1"/>
            <a:r>
              <a:rPr lang="en-US" dirty="0" err="1" smtClean="0"/>
              <a:t>dTuple</a:t>
            </a:r>
            <a:r>
              <a:rPr lang="en-US" dirty="0" smtClean="0"/>
              <a:t> = ()</a:t>
            </a:r>
          </a:p>
          <a:p>
            <a:r>
              <a:rPr lang="en-US" dirty="0" smtClean="0"/>
              <a:t>Accessing</a:t>
            </a:r>
          </a:p>
          <a:p>
            <a:pPr lvl="1"/>
            <a:r>
              <a:rPr lang="en-US" dirty="0" err="1" smtClean="0"/>
              <a:t>aTuple</a:t>
            </a:r>
            <a:r>
              <a:rPr lang="en-US" dirty="0" smtClean="0"/>
              <a:t>[1]</a:t>
            </a:r>
          </a:p>
          <a:p>
            <a:pPr lvl="1"/>
            <a:r>
              <a:rPr lang="en-US" dirty="0" err="1" smtClean="0"/>
              <a:t>bTuple</a:t>
            </a:r>
            <a:r>
              <a:rPr lang="en-US" dirty="0" smtClean="0"/>
              <a:t>[1:2]</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410838705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Updating</a:t>
            </a:r>
          </a:p>
          <a:p>
            <a:pPr lvl="1"/>
            <a:r>
              <a:rPr lang="en-US" dirty="0" smtClean="0"/>
              <a:t>Cannot be updated</a:t>
            </a:r>
          </a:p>
          <a:p>
            <a:pPr lvl="1"/>
            <a:r>
              <a:rPr lang="en-US" dirty="0" smtClean="0"/>
              <a:t>BUT a new tuple can be constructed by concatenating other tuples</a:t>
            </a:r>
          </a:p>
          <a:p>
            <a:pPr lvl="2"/>
            <a:r>
              <a:rPr lang="en-US" dirty="0" err="1" smtClean="0"/>
              <a:t>eTuple</a:t>
            </a:r>
            <a:r>
              <a:rPr lang="en-US" dirty="0" smtClean="0"/>
              <a:t> = </a:t>
            </a:r>
            <a:r>
              <a:rPr lang="en-US" dirty="0" err="1" smtClean="0"/>
              <a:t>bTuple</a:t>
            </a:r>
            <a:r>
              <a:rPr lang="en-US" dirty="0" smtClean="0"/>
              <a:t> + </a:t>
            </a:r>
            <a:r>
              <a:rPr lang="en-US" dirty="0" err="1" smtClean="0"/>
              <a:t>cTuple</a:t>
            </a:r>
            <a:endParaRPr lang="en-US" dirty="0"/>
          </a:p>
        </p:txBody>
      </p:sp>
      <p:sp>
        <p:nvSpPr>
          <p:cNvPr id="3" name="Title 2"/>
          <p:cNvSpPr>
            <a:spLocks noGrp="1"/>
          </p:cNvSpPr>
          <p:nvPr>
            <p:ph type="title"/>
          </p:nvPr>
        </p:nvSpPr>
        <p:spPr/>
        <p:txBody>
          <a:bodyPr/>
          <a:lstStyle/>
          <a:p>
            <a:r>
              <a:rPr lang="en-US" dirty="0" smtClean="0"/>
              <a:t>Tuples</a:t>
            </a:r>
            <a:endParaRPr lang="en-US" dirty="0"/>
          </a:p>
        </p:txBody>
      </p:sp>
    </p:spTree>
    <p:extLst>
      <p:ext uri="{BB962C8B-B14F-4D97-AF65-F5344CB8AC3E}">
        <p14:creationId xmlns:p14="http://schemas.microsoft.com/office/powerpoint/2010/main" val="32504737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Lists and Tuples: Examples</a:t>
            </a:r>
            <a:endParaRPr lang="en-US" dirty="0"/>
          </a:p>
        </p:txBody>
      </p:sp>
    </p:spTree>
    <p:extLst>
      <p:ext uri="{BB962C8B-B14F-4D97-AF65-F5344CB8AC3E}">
        <p14:creationId xmlns:p14="http://schemas.microsoft.com/office/powerpoint/2010/main" val="20768991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Also known as “associative arrays”</a:t>
            </a:r>
          </a:p>
          <a:p>
            <a:r>
              <a:rPr lang="en-US" dirty="0" smtClean="0"/>
              <a:t>Indexed by keys</a:t>
            </a:r>
          </a:p>
          <a:p>
            <a:r>
              <a:rPr lang="en-US" dirty="0" smtClean="0"/>
              <a:t>An unordered set of </a:t>
            </a:r>
            <a:r>
              <a:rPr lang="en-US" i="1" dirty="0" err="1" smtClean="0"/>
              <a:t>key:value</a:t>
            </a:r>
            <a:r>
              <a:rPr lang="en-US" dirty="0"/>
              <a:t> </a:t>
            </a:r>
            <a:r>
              <a:rPr lang="en-US" dirty="0" smtClean="0"/>
              <a:t>pairs</a:t>
            </a:r>
          </a:p>
          <a:p>
            <a:r>
              <a:rPr lang="en-US" dirty="0" smtClean="0"/>
              <a:t>Keys must be unique to the dictionary</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6955460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Construction</a:t>
            </a:r>
          </a:p>
          <a:p>
            <a:pPr lvl="1"/>
            <a:r>
              <a:rPr lang="en-US" dirty="0" err="1" smtClean="0"/>
              <a:t>dictVar</a:t>
            </a:r>
            <a:r>
              <a:rPr lang="en-US" dirty="0" smtClean="0"/>
              <a:t> = { ‘Alex’ : 10, ‘Bob’: 20, ‘Chris’: 30 }</a:t>
            </a:r>
          </a:p>
          <a:p>
            <a:pPr lvl="1"/>
            <a:r>
              <a:rPr lang="en-US" dirty="0" err="1" smtClean="0"/>
              <a:t>dictVar</a:t>
            </a:r>
            <a:r>
              <a:rPr lang="en-US" dirty="0" smtClean="0"/>
              <a:t> = {}</a:t>
            </a:r>
          </a:p>
          <a:p>
            <a:pPr lvl="1"/>
            <a:r>
              <a:rPr lang="en-US" dirty="0" err="1" smtClean="0"/>
              <a:t>dictVar</a:t>
            </a:r>
            <a:r>
              <a:rPr lang="en-US" dirty="0" smtClean="0"/>
              <a:t> = </a:t>
            </a:r>
            <a:r>
              <a:rPr lang="en-US" dirty="0" err="1" smtClean="0"/>
              <a:t>dict</a:t>
            </a:r>
            <a:r>
              <a:rPr lang="en-US" dirty="0" smtClean="0"/>
              <a:t>([(‘Alex’, 10), (‘Bob’, 20), (‘Chris’, 30)])</a:t>
            </a:r>
          </a:p>
          <a:p>
            <a:pPr lvl="1"/>
            <a:r>
              <a:rPr lang="en-US" dirty="0" err="1" smtClean="0"/>
              <a:t>dictVar</a:t>
            </a:r>
            <a:r>
              <a:rPr lang="en-US" dirty="0" smtClean="0"/>
              <a:t> = </a:t>
            </a:r>
            <a:r>
              <a:rPr lang="en-US" dirty="0" err="1" smtClean="0"/>
              <a:t>dict</a:t>
            </a:r>
            <a:r>
              <a:rPr lang="en-US" dirty="0" smtClean="0"/>
              <a:t>(Alex=10, Bob=20, Chris=30)</a:t>
            </a:r>
            <a:endParaRPr lang="en-US" dirty="0"/>
          </a:p>
        </p:txBody>
      </p:sp>
      <p:sp>
        <p:nvSpPr>
          <p:cNvPr id="3" name="Title 2"/>
          <p:cNvSpPr>
            <a:spLocks noGrp="1"/>
          </p:cNvSpPr>
          <p:nvPr>
            <p:ph type="title"/>
          </p:nvPr>
        </p:nvSpPr>
        <p:spPr/>
        <p:txBody>
          <a:bodyPr/>
          <a:lstStyle/>
          <a:p>
            <a:r>
              <a:rPr lang="en-US" dirty="0" smtClean="0"/>
              <a:t>Dictionaries</a:t>
            </a:r>
            <a:endParaRPr lang="en-US" dirty="0"/>
          </a:p>
        </p:txBody>
      </p:sp>
    </p:spTree>
    <p:extLst>
      <p:ext uri="{BB962C8B-B14F-4D97-AF65-F5344CB8AC3E}">
        <p14:creationId xmlns:p14="http://schemas.microsoft.com/office/powerpoint/2010/main" val="27079381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876836" y="1792482"/>
            <a:ext cx="10574965" cy="4516837"/>
          </a:xfrm>
        </p:spPr>
        <p:txBody>
          <a:bodyPr/>
          <a:lstStyle/>
          <a:p>
            <a:r>
              <a:rPr lang="en-US" dirty="0" smtClean="0"/>
              <a:t>Accessing</a:t>
            </a:r>
          </a:p>
          <a:p>
            <a:pPr lvl="1"/>
            <a:r>
              <a:rPr lang="en-US" dirty="0" smtClean="0"/>
              <a:t>By key – </a:t>
            </a:r>
            <a:r>
              <a:rPr lang="en-US" dirty="0" err="1" smtClean="0"/>
              <a:t>dictVar</a:t>
            </a:r>
            <a:r>
              <a:rPr lang="en-US" dirty="0" smtClean="0"/>
              <a:t>[‘Alex’]</a:t>
            </a:r>
          </a:p>
          <a:p>
            <a:pPr lvl="1"/>
            <a:r>
              <a:rPr lang="en-US" dirty="0" smtClean="0"/>
              <a:t>Iteration – for key in </a:t>
            </a:r>
            <a:r>
              <a:rPr lang="en-US" dirty="0" err="1" smtClean="0"/>
              <a:t>dictVar</a:t>
            </a:r>
            <a:endParaRPr lang="en-US" dirty="0" smtClean="0"/>
          </a:p>
          <a:p>
            <a:r>
              <a:rPr lang="en-US" dirty="0" smtClean="0"/>
              <a:t>Updating</a:t>
            </a:r>
          </a:p>
          <a:p>
            <a:pPr lvl="1"/>
            <a:r>
              <a:rPr lang="en-US" dirty="0" smtClean="0"/>
              <a:t>By key</a:t>
            </a:r>
          </a:p>
          <a:p>
            <a:pPr lvl="2"/>
            <a:r>
              <a:rPr lang="en-US" dirty="0" err="1" smtClean="0"/>
              <a:t>dictVar</a:t>
            </a:r>
            <a:r>
              <a:rPr lang="en-US" dirty="0" smtClean="0"/>
              <a:t>[‘Alex’] = 40</a:t>
            </a:r>
          </a:p>
          <a:p>
            <a:pPr lvl="2"/>
            <a:r>
              <a:rPr lang="en-US" dirty="0" err="1" smtClean="0"/>
              <a:t>dictVar</a:t>
            </a:r>
            <a:r>
              <a:rPr lang="en-US" dirty="0" smtClean="0"/>
              <a:t>[‘Dave’] = 50</a:t>
            </a:r>
          </a:p>
          <a:p>
            <a:pPr lvl="2"/>
            <a:r>
              <a:rPr lang="en-US" dirty="0" err="1" smtClean="0"/>
              <a:t>someVar</a:t>
            </a:r>
            <a:r>
              <a:rPr lang="en-US" dirty="0" smtClean="0"/>
              <a:t> = ‘Bob’; </a:t>
            </a:r>
            <a:r>
              <a:rPr lang="en-US" dirty="0" err="1" smtClean="0"/>
              <a:t>dictVar</a:t>
            </a:r>
            <a:r>
              <a:rPr lang="en-US" dirty="0" smtClean="0"/>
              <a:t>[</a:t>
            </a:r>
            <a:r>
              <a:rPr lang="en-US" dirty="0" err="1" smtClean="0"/>
              <a:t>someVar</a:t>
            </a:r>
            <a:r>
              <a:rPr lang="en-US" dirty="0" smtClean="0"/>
              <a:t>] = 60</a:t>
            </a:r>
            <a:endParaRPr lang="en-US" dirty="0"/>
          </a:p>
          <a:p>
            <a:pPr lvl="2"/>
            <a:r>
              <a:rPr lang="en-US" dirty="0" smtClean="0"/>
              <a:t>del </a:t>
            </a:r>
            <a:r>
              <a:rPr lang="en-US" dirty="0" err="1" smtClean="0"/>
              <a:t>dictVar</a:t>
            </a:r>
            <a:r>
              <a:rPr lang="en-US" dirty="0" smtClean="0"/>
              <a:t>[‘Dave’]</a:t>
            </a:r>
          </a:p>
        </p:txBody>
      </p:sp>
      <p:sp>
        <p:nvSpPr>
          <p:cNvPr id="3" name="Title 2"/>
          <p:cNvSpPr>
            <a:spLocks noGrp="1"/>
          </p:cNvSpPr>
          <p:nvPr>
            <p:ph type="title"/>
          </p:nvPr>
        </p:nvSpPr>
        <p:spPr/>
        <p:txBody>
          <a:bodyPr/>
          <a:lstStyle/>
          <a:p>
            <a:r>
              <a:rPr lang="en-US" dirty="0" smtClean="0"/>
              <a:t>Dictionaries</a:t>
            </a:r>
            <a:endParaRPr lang="en-US" dirty="0"/>
          </a:p>
        </p:txBody>
      </p:sp>
      <p:sp>
        <p:nvSpPr>
          <p:cNvPr id="6" name="TextBox 5"/>
          <p:cNvSpPr txBox="1"/>
          <p:nvPr/>
        </p:nvSpPr>
        <p:spPr>
          <a:xfrm>
            <a:off x="756823" y="1412776"/>
            <a:ext cx="10814993" cy="369332"/>
          </a:xfrm>
          <a:prstGeom prst="rect">
            <a:avLst/>
          </a:prstGeom>
          <a:noFill/>
        </p:spPr>
        <p:txBody>
          <a:bodyPr wrap="square" rtlCol="0">
            <a:spAutoFit/>
          </a:bodyPr>
          <a:lstStyle/>
          <a:p>
            <a:pPr lvl="1"/>
            <a:r>
              <a:rPr lang="en-US" dirty="0" err="1">
                <a:latin typeface="Courier New" panose="02070309020205020404" pitchFamily="49" charset="0"/>
                <a:cs typeface="Courier New" panose="02070309020205020404" pitchFamily="49" charset="0"/>
              </a:rPr>
              <a:t>dictVar</a:t>
            </a:r>
            <a:r>
              <a:rPr lang="en-US" dirty="0">
                <a:latin typeface="Courier New" panose="02070309020205020404" pitchFamily="49" charset="0"/>
                <a:cs typeface="Courier New" panose="02070309020205020404" pitchFamily="49" charset="0"/>
              </a:rPr>
              <a:t> = { ‘Alex’ : 10, ‘Bob’: 20, ‘Chris’: 30 }</a:t>
            </a:r>
          </a:p>
        </p:txBody>
      </p:sp>
    </p:spTree>
    <p:extLst>
      <p:ext uri="{BB962C8B-B14F-4D97-AF65-F5344CB8AC3E}">
        <p14:creationId xmlns:p14="http://schemas.microsoft.com/office/powerpoint/2010/main" val="181010768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Dictionaries: Examples</a:t>
            </a:r>
            <a:endParaRPr lang="en-US" dirty="0"/>
          </a:p>
        </p:txBody>
      </p:sp>
    </p:spTree>
    <p:extLst>
      <p:ext uri="{BB962C8B-B14F-4D97-AF65-F5344CB8AC3E}">
        <p14:creationId xmlns:p14="http://schemas.microsoft.com/office/powerpoint/2010/main" val="3189642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Programming</a:t>
            </a:r>
            <a:endParaRPr lang="en-US" dirty="0"/>
          </a:p>
        </p:txBody>
      </p:sp>
    </p:spTree>
    <p:extLst>
      <p:ext uri="{BB962C8B-B14F-4D97-AF65-F5344CB8AC3E}">
        <p14:creationId xmlns:p14="http://schemas.microsoft.com/office/powerpoint/2010/main" val="214953407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Data Types</a:t>
            </a:r>
            <a:endParaRPr lang="en-US" dirty="0"/>
          </a:p>
        </p:txBody>
      </p:sp>
    </p:spTree>
    <p:extLst>
      <p:ext uri="{BB962C8B-B14F-4D97-AF65-F5344CB8AC3E}">
        <p14:creationId xmlns:p14="http://schemas.microsoft.com/office/powerpoint/2010/main" val="376710557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Membership</a:t>
            </a:r>
          </a:p>
          <a:p>
            <a:pPr lvl="1"/>
            <a:r>
              <a:rPr lang="en-US" dirty="0" smtClean="0"/>
              <a:t>in, not in</a:t>
            </a:r>
          </a:p>
          <a:p>
            <a:r>
              <a:rPr lang="en-US" dirty="0" smtClean="0"/>
              <a:t>Identity</a:t>
            </a:r>
          </a:p>
          <a:p>
            <a:pPr lvl="1"/>
            <a:r>
              <a:rPr lang="en-US" dirty="0" smtClean="0"/>
              <a:t>is, is not</a:t>
            </a:r>
            <a:endParaRPr lang="en-US" dirty="0"/>
          </a:p>
        </p:txBody>
      </p:sp>
      <p:sp>
        <p:nvSpPr>
          <p:cNvPr id="3" name="Title 2"/>
          <p:cNvSpPr>
            <a:spLocks noGrp="1"/>
          </p:cNvSpPr>
          <p:nvPr>
            <p:ph type="title"/>
          </p:nvPr>
        </p:nvSpPr>
        <p:spPr/>
        <p:txBody>
          <a:bodyPr/>
          <a:lstStyle/>
          <a:p>
            <a:r>
              <a:rPr lang="en-US" dirty="0" smtClean="0"/>
              <a:t>Operators Part 2</a:t>
            </a:r>
            <a:endParaRPr lang="en-US" dirty="0"/>
          </a:p>
        </p:txBody>
      </p:sp>
    </p:spTree>
    <p:extLst>
      <p:ext uri="{BB962C8B-B14F-4D97-AF65-F5344CB8AC3E}">
        <p14:creationId xmlns:p14="http://schemas.microsoft.com/office/powerpoint/2010/main" val="39332521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Test for membership in strings, lists or tuples</a:t>
            </a:r>
          </a:p>
          <a:p>
            <a:r>
              <a:rPr lang="en-US" dirty="0"/>
              <a:t>i</a:t>
            </a:r>
            <a:r>
              <a:rPr lang="en-US" dirty="0" smtClean="0"/>
              <a:t>n</a:t>
            </a:r>
          </a:p>
          <a:p>
            <a:pPr lvl="1"/>
            <a:r>
              <a:rPr lang="en-US" dirty="0" smtClean="0"/>
              <a:t>True if it finds a variable in the specified sequence, otherwise False</a:t>
            </a:r>
          </a:p>
          <a:p>
            <a:r>
              <a:rPr lang="en-US" dirty="0" smtClean="0"/>
              <a:t>not in</a:t>
            </a:r>
          </a:p>
          <a:p>
            <a:pPr lvl="1"/>
            <a:r>
              <a:rPr lang="en-US" dirty="0" smtClean="0"/>
              <a:t>True if it does not find a variable in the specified sequence, otherwise False</a:t>
            </a:r>
            <a:endParaRPr lang="en-US" dirty="0"/>
          </a:p>
        </p:txBody>
      </p:sp>
      <p:sp>
        <p:nvSpPr>
          <p:cNvPr id="3" name="Title 2"/>
          <p:cNvSpPr>
            <a:spLocks noGrp="1"/>
          </p:cNvSpPr>
          <p:nvPr>
            <p:ph type="title"/>
          </p:nvPr>
        </p:nvSpPr>
        <p:spPr/>
        <p:txBody>
          <a:bodyPr/>
          <a:lstStyle/>
          <a:p>
            <a:r>
              <a:rPr lang="en-US" dirty="0" smtClean="0"/>
              <a:t>Membership Operators</a:t>
            </a:r>
            <a:endParaRPr lang="en-US" dirty="0"/>
          </a:p>
        </p:txBody>
      </p:sp>
    </p:spTree>
    <p:extLst>
      <p:ext uri="{BB962C8B-B14F-4D97-AF65-F5344CB8AC3E}">
        <p14:creationId xmlns:p14="http://schemas.microsoft.com/office/powerpoint/2010/main" val="66350097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Membership: Examples</a:t>
            </a:r>
            <a:endParaRPr lang="en-US" dirty="0"/>
          </a:p>
        </p:txBody>
      </p:sp>
    </p:spTree>
    <p:extLst>
      <p:ext uri="{BB962C8B-B14F-4D97-AF65-F5344CB8AC3E}">
        <p14:creationId xmlns:p14="http://schemas.microsoft.com/office/powerpoint/2010/main" val="290933629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Compare the memory locations of two objects</a:t>
            </a:r>
          </a:p>
          <a:p>
            <a:pPr lvl="1"/>
            <a:r>
              <a:rPr lang="en-US" dirty="0" smtClean="0"/>
              <a:t>is</a:t>
            </a:r>
          </a:p>
          <a:p>
            <a:pPr lvl="2"/>
            <a:r>
              <a:rPr lang="en-US" dirty="0" smtClean="0"/>
              <a:t>True if variables on both sides of the operator point to the same object, otherwise False</a:t>
            </a:r>
          </a:p>
          <a:p>
            <a:pPr lvl="1"/>
            <a:r>
              <a:rPr lang="en-US" dirty="0" smtClean="0"/>
              <a:t>is not </a:t>
            </a:r>
          </a:p>
          <a:p>
            <a:pPr lvl="2"/>
            <a:r>
              <a:rPr lang="en-US" dirty="0" smtClean="0"/>
              <a:t>False if variables on both sides of the operator point to the same object, otherwise True</a:t>
            </a:r>
          </a:p>
          <a:p>
            <a:pPr lvl="1"/>
            <a:endParaRPr lang="en-US" dirty="0"/>
          </a:p>
        </p:txBody>
      </p:sp>
      <p:sp>
        <p:nvSpPr>
          <p:cNvPr id="3" name="Title 2"/>
          <p:cNvSpPr>
            <a:spLocks noGrp="1"/>
          </p:cNvSpPr>
          <p:nvPr>
            <p:ph type="title"/>
          </p:nvPr>
        </p:nvSpPr>
        <p:spPr/>
        <p:txBody>
          <a:bodyPr/>
          <a:lstStyle/>
          <a:p>
            <a:r>
              <a:rPr lang="en-US" dirty="0" smtClean="0"/>
              <a:t>Identity Operators</a:t>
            </a:r>
            <a:endParaRPr lang="en-US" dirty="0"/>
          </a:p>
        </p:txBody>
      </p:sp>
    </p:spTree>
    <p:extLst>
      <p:ext uri="{BB962C8B-B14F-4D97-AF65-F5344CB8AC3E}">
        <p14:creationId xmlns:p14="http://schemas.microsoft.com/office/powerpoint/2010/main" val="415227828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Identity: Examples</a:t>
            </a:r>
            <a:endParaRPr lang="en-US" dirty="0"/>
          </a:p>
        </p:txBody>
      </p:sp>
    </p:spTree>
    <p:extLst>
      <p:ext uri="{BB962C8B-B14F-4D97-AF65-F5344CB8AC3E}">
        <p14:creationId xmlns:p14="http://schemas.microsoft.com/office/powerpoint/2010/main" val="15306541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A function definition is an executable statement wrapping any number of statements or expressions</a:t>
            </a:r>
          </a:p>
          <a:p>
            <a:r>
              <a:rPr lang="en-US" dirty="0" smtClean="0"/>
              <a:t>The function definition does not execute the function body; this get executed when the function is invoked</a:t>
            </a:r>
          </a:p>
          <a:p>
            <a:r>
              <a:rPr lang="en-US" dirty="0" smtClean="0"/>
              <a:t>Can specify zero or more parameters</a:t>
            </a:r>
          </a:p>
          <a:p>
            <a:r>
              <a:rPr lang="en-US" dirty="0" smtClean="0"/>
              <a:t>Can return objects</a:t>
            </a:r>
          </a:p>
          <a:p>
            <a:r>
              <a:rPr lang="en-US" dirty="0" smtClean="0"/>
              <a:t>Parameters can be supplied with default values</a:t>
            </a:r>
          </a:p>
          <a:p>
            <a:r>
              <a:rPr lang="en-US" dirty="0" smtClean="0"/>
              <a:t>Helps compartmentalize application logic</a:t>
            </a:r>
            <a:endParaRPr lang="en-US" dirty="0"/>
          </a:p>
        </p:txBody>
      </p:sp>
      <p:sp>
        <p:nvSpPr>
          <p:cNvPr id="3" name="Title 2"/>
          <p:cNvSpPr>
            <a:spLocks noGrp="1"/>
          </p:cNvSpPr>
          <p:nvPr>
            <p:ph type="title"/>
          </p:nvPr>
        </p:nvSpPr>
        <p:spPr/>
        <p:txBody>
          <a:bodyPr/>
          <a:lstStyle/>
          <a:p>
            <a:r>
              <a:rPr lang="en-US" dirty="0" smtClean="0"/>
              <a:t>Functions</a:t>
            </a:r>
            <a:endParaRPr lang="en-US" dirty="0"/>
          </a:p>
        </p:txBody>
      </p:sp>
    </p:spTree>
    <p:extLst>
      <p:ext uri="{BB962C8B-B14F-4D97-AF65-F5344CB8AC3E}">
        <p14:creationId xmlns:p14="http://schemas.microsoft.com/office/powerpoint/2010/main" val="37997887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Functions: Examples</a:t>
            </a:r>
            <a:endParaRPr lang="en-US" dirty="0"/>
          </a:p>
        </p:txBody>
      </p:sp>
    </p:spTree>
    <p:extLst>
      <p:ext uri="{BB962C8B-B14F-4D97-AF65-F5344CB8AC3E}">
        <p14:creationId xmlns:p14="http://schemas.microsoft.com/office/powerpoint/2010/main" val="5698791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Functions</a:t>
            </a:r>
            <a:endParaRPr lang="en-US" dirty="0"/>
          </a:p>
        </p:txBody>
      </p:sp>
    </p:spTree>
    <p:extLst>
      <p:ext uri="{BB962C8B-B14F-4D97-AF65-F5344CB8AC3E}">
        <p14:creationId xmlns:p14="http://schemas.microsoft.com/office/powerpoint/2010/main" val="163831823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What is a module?</a:t>
            </a:r>
          </a:p>
          <a:p>
            <a:pPr lvl="1"/>
            <a:r>
              <a:rPr lang="en-US" dirty="0" smtClean="0"/>
              <a:t>A file containing Python definitions and statements</a:t>
            </a:r>
          </a:p>
          <a:p>
            <a:pPr lvl="1"/>
            <a:r>
              <a:rPr lang="en-US" dirty="0" smtClean="0"/>
              <a:t>Module files have the .</a:t>
            </a:r>
            <a:r>
              <a:rPr lang="en-US" dirty="0" err="1" smtClean="0"/>
              <a:t>py</a:t>
            </a:r>
            <a:r>
              <a:rPr lang="en-US" dirty="0" smtClean="0"/>
              <a:t> extension, e.g. mymodule.py</a:t>
            </a:r>
          </a:p>
          <a:p>
            <a:r>
              <a:rPr lang="en-US" dirty="0" smtClean="0"/>
              <a:t>Why do we use them?</a:t>
            </a:r>
          </a:p>
          <a:p>
            <a:pPr lvl="1"/>
            <a:r>
              <a:rPr lang="en-US" dirty="0" smtClean="0"/>
              <a:t>Provide reusable code</a:t>
            </a:r>
          </a:p>
          <a:p>
            <a:pPr lvl="1"/>
            <a:r>
              <a:rPr lang="en-US" dirty="0" smtClean="0"/>
              <a:t>Prevent code duplication</a:t>
            </a:r>
          </a:p>
          <a:p>
            <a:pPr lvl="1"/>
            <a:r>
              <a:rPr lang="en-US" dirty="0" smtClean="0"/>
              <a:t>Split application code into functional groups</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17626271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smtClean="0"/>
              <a:t>Progress</a:t>
            </a:r>
          </a:p>
          <a:p>
            <a:r>
              <a:rPr lang="en-US" dirty="0" smtClean="0"/>
              <a:t>Fun</a:t>
            </a:r>
          </a:p>
          <a:p>
            <a:r>
              <a:rPr lang="en-US" dirty="0" smtClean="0"/>
              <a:t>Profit</a:t>
            </a:r>
          </a:p>
          <a:p>
            <a:r>
              <a:rPr lang="en-US" dirty="0" smtClean="0"/>
              <a:t>Efficiency</a:t>
            </a:r>
          </a:p>
          <a:p>
            <a:r>
              <a:rPr lang="en-US" dirty="0" smtClean="0"/>
              <a:t>Change your perception of technology</a:t>
            </a:r>
          </a:p>
          <a:p>
            <a:r>
              <a:rPr lang="en-US" dirty="0" smtClean="0"/>
              <a:t>Become more than just a computer user</a:t>
            </a:r>
          </a:p>
        </p:txBody>
      </p:sp>
      <p:sp>
        <p:nvSpPr>
          <p:cNvPr id="2" name="Title 1"/>
          <p:cNvSpPr>
            <a:spLocks noGrp="1"/>
          </p:cNvSpPr>
          <p:nvPr>
            <p:ph type="title"/>
          </p:nvPr>
        </p:nvSpPr>
        <p:spPr/>
        <p:txBody>
          <a:bodyPr/>
          <a:lstStyle/>
          <a:p>
            <a:r>
              <a:rPr lang="en-US" dirty="0" smtClean="0"/>
              <a:t>The Why of Programming</a:t>
            </a:r>
            <a:endParaRPr lang="en-US" dirty="0"/>
          </a:p>
        </p:txBody>
      </p:sp>
    </p:spTree>
    <p:extLst>
      <p:ext uri="{BB962C8B-B14F-4D97-AF65-F5344CB8AC3E}">
        <p14:creationId xmlns:p14="http://schemas.microsoft.com/office/powerpoint/2010/main" val="30789510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lnSpcReduction="10000"/>
          </a:bodyPr>
          <a:lstStyle/>
          <a:p>
            <a:r>
              <a:rPr lang="en-US" dirty="0" smtClean="0"/>
              <a:t>Where to get them</a:t>
            </a:r>
          </a:p>
          <a:p>
            <a:pPr lvl="1"/>
            <a:r>
              <a:rPr lang="en-US" dirty="0" err="1" smtClean="0"/>
              <a:t>Github</a:t>
            </a:r>
            <a:endParaRPr lang="en-US" dirty="0" smtClean="0"/>
          </a:p>
          <a:p>
            <a:pPr lvl="1"/>
            <a:r>
              <a:rPr lang="en-US" dirty="0" smtClean="0"/>
              <a:t>Pip</a:t>
            </a:r>
          </a:p>
          <a:p>
            <a:pPr lvl="1"/>
            <a:r>
              <a:rPr lang="en-US" dirty="0" err="1" smtClean="0"/>
              <a:t>Bitbucket</a:t>
            </a:r>
            <a:endParaRPr lang="en-US" dirty="0" smtClean="0"/>
          </a:p>
          <a:p>
            <a:pPr lvl="1"/>
            <a:r>
              <a:rPr lang="en-US" dirty="0" err="1" smtClean="0"/>
              <a:t>PyPi</a:t>
            </a:r>
            <a:endParaRPr lang="en-US" dirty="0" smtClean="0"/>
          </a:p>
          <a:p>
            <a:r>
              <a:rPr lang="en-US" dirty="0" smtClean="0"/>
              <a:t>Concerns</a:t>
            </a:r>
          </a:p>
          <a:p>
            <a:pPr lvl="1"/>
            <a:r>
              <a:rPr lang="en-US" dirty="0" smtClean="0"/>
              <a:t>Black boxing</a:t>
            </a:r>
          </a:p>
          <a:p>
            <a:pPr lvl="1"/>
            <a:r>
              <a:rPr lang="en-US" dirty="0" smtClean="0"/>
              <a:t>Security</a:t>
            </a:r>
            <a:endParaRPr lang="en-US" dirty="0"/>
          </a:p>
          <a:p>
            <a:pPr lvl="1"/>
            <a:r>
              <a:rPr lang="en-US" dirty="0" smtClean="0"/>
              <a:t>Support</a:t>
            </a:r>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401675599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a:xfrm>
            <a:off x="1007436" y="1556792"/>
            <a:ext cx="10574965" cy="4569373"/>
          </a:xfrm>
        </p:spPr>
        <p:txBody>
          <a:bodyPr>
            <a:normAutofit/>
          </a:bodyPr>
          <a:lstStyle/>
          <a:p>
            <a:r>
              <a:rPr lang="en-US" dirty="0" smtClean="0"/>
              <a:t>Example libraries</a:t>
            </a:r>
          </a:p>
          <a:p>
            <a:pPr lvl="1"/>
            <a:r>
              <a:rPr lang="en-US" dirty="0" err="1" smtClean="0"/>
              <a:t>pyOpenSSL</a:t>
            </a:r>
            <a:endParaRPr lang="en-US" dirty="0" smtClean="0"/>
          </a:p>
          <a:p>
            <a:pPr lvl="1"/>
            <a:r>
              <a:rPr lang="en-US" dirty="0" err="1" smtClean="0"/>
              <a:t>Django</a:t>
            </a:r>
            <a:endParaRPr lang="en-US" dirty="0" smtClean="0"/>
          </a:p>
          <a:p>
            <a:pPr lvl="1"/>
            <a:r>
              <a:rPr lang="en-US" dirty="0" smtClean="0"/>
              <a:t>MySQL-python</a:t>
            </a:r>
          </a:p>
          <a:p>
            <a:pPr lvl="1"/>
            <a:r>
              <a:rPr lang="en-US" dirty="0" err="1" smtClean="0"/>
              <a:t>Plotly</a:t>
            </a:r>
            <a:endParaRPr lang="en-US" dirty="0" smtClean="0"/>
          </a:p>
          <a:p>
            <a:pPr lvl="1"/>
            <a:r>
              <a:rPr lang="en-US" dirty="0" smtClean="0"/>
              <a:t>Requests</a:t>
            </a:r>
          </a:p>
          <a:p>
            <a:pPr lvl="1"/>
            <a:r>
              <a:rPr lang="en-US" dirty="0" smtClean="0"/>
              <a:t>Beautiful Soup</a:t>
            </a:r>
          </a:p>
          <a:p>
            <a:pPr lvl="1"/>
            <a:endParaRPr lang="en-US" dirty="0" smtClean="0"/>
          </a:p>
          <a:p>
            <a:pPr lvl="1"/>
            <a:endParaRPr lang="en-US" dirty="0" smtClean="0"/>
          </a:p>
        </p:txBody>
      </p:sp>
      <p:sp>
        <p:nvSpPr>
          <p:cNvPr id="3" name="Title 2"/>
          <p:cNvSpPr>
            <a:spLocks noGrp="1"/>
          </p:cNvSpPr>
          <p:nvPr>
            <p:ph type="title"/>
          </p:nvPr>
        </p:nvSpPr>
        <p:spPr/>
        <p:txBody>
          <a:bodyPr/>
          <a:lstStyle/>
          <a:p>
            <a:r>
              <a:rPr lang="en-US" dirty="0" smtClean="0"/>
              <a:t>Libraries, </a:t>
            </a:r>
            <a:r>
              <a:rPr lang="en-US" dirty="0" err="1" smtClean="0"/>
              <a:t>a.k.a</a:t>
            </a:r>
            <a:r>
              <a:rPr lang="en-US" dirty="0" smtClean="0"/>
              <a:t> Modules</a:t>
            </a:r>
            <a:endParaRPr lang="en-US" dirty="0"/>
          </a:p>
        </p:txBody>
      </p:sp>
    </p:spTree>
    <p:extLst>
      <p:ext uri="{BB962C8B-B14F-4D97-AF65-F5344CB8AC3E}">
        <p14:creationId xmlns:p14="http://schemas.microsoft.com/office/powerpoint/2010/main" val="21185252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Libraries: Examples</a:t>
            </a:r>
            <a:endParaRPr lang="en-US" dirty="0"/>
          </a:p>
        </p:txBody>
      </p:sp>
    </p:spTree>
    <p:extLst>
      <p:ext uri="{BB962C8B-B14F-4D97-AF65-F5344CB8AC3E}">
        <p14:creationId xmlns:p14="http://schemas.microsoft.com/office/powerpoint/2010/main" val="14279631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a:t>
            </a:r>
            <a:r>
              <a:rPr lang="en-US" dirty="0" smtClean="0"/>
              <a:t>Libraries</a:t>
            </a:r>
            <a:endParaRPr lang="en-US" dirty="0"/>
          </a:p>
        </p:txBody>
      </p:sp>
    </p:spTree>
    <p:extLst>
      <p:ext uri="{BB962C8B-B14F-4D97-AF65-F5344CB8AC3E}">
        <p14:creationId xmlns:p14="http://schemas.microsoft.com/office/powerpoint/2010/main" val="27820915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r>
              <a:rPr lang="en-US" dirty="0" smtClean="0"/>
              <a:t>What do we mean by ‘debugging’?</a:t>
            </a:r>
          </a:p>
          <a:p>
            <a:pPr lvl="1"/>
            <a:r>
              <a:rPr lang="en-GB" dirty="0"/>
              <a:t>Identifying and correcting errors in </a:t>
            </a:r>
            <a:r>
              <a:rPr lang="en-GB" dirty="0" smtClean="0"/>
              <a:t>a program</a:t>
            </a:r>
          </a:p>
          <a:p>
            <a:pPr lvl="1"/>
            <a:endParaRPr lang="en-GB" dirty="0"/>
          </a:p>
          <a:p>
            <a:r>
              <a:rPr lang="en-GB" dirty="0" smtClean="0"/>
              <a:t>Types of bug</a:t>
            </a:r>
          </a:p>
          <a:p>
            <a:pPr lvl="1"/>
            <a:r>
              <a:rPr lang="en-GB" dirty="0" smtClean="0"/>
              <a:t>Cosmetic – a problem with the appearance of the software</a:t>
            </a:r>
          </a:p>
          <a:p>
            <a:pPr lvl="1"/>
            <a:r>
              <a:rPr lang="en-GB" dirty="0"/>
              <a:t>Logical </a:t>
            </a:r>
            <a:r>
              <a:rPr lang="en-GB" dirty="0" smtClean="0"/>
              <a:t>or </a:t>
            </a:r>
            <a:r>
              <a:rPr lang="en-GB" dirty="0"/>
              <a:t>semantic </a:t>
            </a:r>
            <a:r>
              <a:rPr lang="en-GB" dirty="0" smtClean="0"/>
              <a:t>– the software </a:t>
            </a:r>
            <a:r>
              <a:rPr lang="en-GB" dirty="0"/>
              <a:t>works but produces unexpected </a:t>
            </a:r>
            <a:r>
              <a:rPr lang="en-GB" dirty="0" smtClean="0"/>
              <a:t>results</a:t>
            </a:r>
          </a:p>
          <a:p>
            <a:pPr lvl="1"/>
            <a:r>
              <a:rPr lang="en-GB" dirty="0"/>
              <a:t>Runtime - errors that cause </a:t>
            </a:r>
            <a:r>
              <a:rPr lang="en-GB" dirty="0" smtClean="0"/>
              <a:t>the software to </a:t>
            </a:r>
            <a:r>
              <a:rPr lang="en-GB" dirty="0"/>
              <a:t>crash even though it compiles </a:t>
            </a:r>
            <a:r>
              <a:rPr lang="en-GB" dirty="0" smtClean="0"/>
              <a:t>correctly or otherwise </a:t>
            </a:r>
            <a:r>
              <a:rPr lang="en-GB" dirty="0"/>
              <a:t>appears ok</a:t>
            </a:r>
            <a:endParaRPr lang="en-GB" dirty="0" smtClean="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114377706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lnSpcReduction="20000"/>
          </a:bodyPr>
          <a:lstStyle/>
          <a:p>
            <a:r>
              <a:rPr lang="en-US" dirty="0" smtClean="0"/>
              <a:t>Strategies</a:t>
            </a:r>
          </a:p>
          <a:p>
            <a:pPr lvl="1"/>
            <a:r>
              <a:rPr lang="en-US" dirty="0" smtClean="0"/>
              <a:t>Replication, replication, replication</a:t>
            </a:r>
          </a:p>
          <a:p>
            <a:pPr lvl="2"/>
            <a:r>
              <a:rPr lang="en-GB" dirty="0" smtClean="0"/>
              <a:t>The </a:t>
            </a:r>
            <a:r>
              <a:rPr lang="en-GB" dirty="0"/>
              <a:t>m</a:t>
            </a:r>
            <a:r>
              <a:rPr lang="en-GB" dirty="0" smtClean="0"/>
              <a:t>ost </a:t>
            </a:r>
            <a:r>
              <a:rPr lang="en-GB" dirty="0"/>
              <a:t>important factor in fixing a bug is being able to replicate </a:t>
            </a:r>
            <a:r>
              <a:rPr lang="en-GB" dirty="0" smtClean="0"/>
              <a:t>it</a:t>
            </a:r>
          </a:p>
          <a:p>
            <a:pPr lvl="1"/>
            <a:r>
              <a:rPr lang="en-US" dirty="0" smtClean="0"/>
              <a:t>Console logging</a:t>
            </a:r>
          </a:p>
          <a:p>
            <a:pPr lvl="2"/>
            <a:r>
              <a:rPr lang="en-GB" dirty="0"/>
              <a:t>Output variables to console </a:t>
            </a:r>
            <a:r>
              <a:rPr lang="en-GB" dirty="0" smtClean="0"/>
              <a:t>for inspection </a:t>
            </a:r>
            <a:r>
              <a:rPr lang="en-GB" dirty="0"/>
              <a:t>during </a:t>
            </a:r>
            <a:r>
              <a:rPr lang="en-GB" dirty="0" smtClean="0"/>
              <a:t>execution</a:t>
            </a:r>
          </a:p>
          <a:p>
            <a:pPr lvl="1"/>
            <a:r>
              <a:rPr lang="en-US" dirty="0"/>
              <a:t>Stack </a:t>
            </a:r>
            <a:r>
              <a:rPr lang="en-US" dirty="0" smtClean="0"/>
              <a:t>trace</a:t>
            </a:r>
          </a:p>
          <a:p>
            <a:pPr lvl="2"/>
            <a:r>
              <a:rPr lang="en-GB" dirty="0"/>
              <a:t>When provided by an exception can point to the precise line of code that is causing the </a:t>
            </a:r>
            <a:r>
              <a:rPr lang="en-GB" dirty="0" smtClean="0"/>
              <a:t>problem</a:t>
            </a:r>
          </a:p>
          <a:p>
            <a:pPr lvl="1"/>
            <a:r>
              <a:rPr lang="en-US" dirty="0"/>
              <a:t>Debugger </a:t>
            </a:r>
            <a:r>
              <a:rPr lang="en-US" dirty="0" smtClean="0"/>
              <a:t>instrumentation</a:t>
            </a:r>
          </a:p>
          <a:p>
            <a:pPr lvl="2"/>
            <a:r>
              <a:rPr lang="en-US" dirty="0" smtClean="0"/>
              <a:t>Breakpoints</a:t>
            </a:r>
          </a:p>
          <a:p>
            <a:pPr lvl="2"/>
            <a:r>
              <a:rPr lang="en-US" dirty="0" smtClean="0"/>
              <a:t>Stepping through or into</a:t>
            </a:r>
          </a:p>
          <a:p>
            <a:pPr lvl="2"/>
            <a:r>
              <a:rPr lang="en-US" dirty="0" smtClean="0"/>
              <a:t>Variable inspection</a:t>
            </a:r>
            <a:endParaRPr lang="en-US" dirty="0"/>
          </a:p>
        </p:txBody>
      </p:sp>
      <p:sp>
        <p:nvSpPr>
          <p:cNvPr id="3" name="Title 2"/>
          <p:cNvSpPr>
            <a:spLocks noGrp="1"/>
          </p:cNvSpPr>
          <p:nvPr>
            <p:ph type="title"/>
          </p:nvPr>
        </p:nvSpPr>
        <p:spPr/>
        <p:txBody>
          <a:bodyPr/>
          <a:lstStyle/>
          <a:p>
            <a:r>
              <a:rPr lang="en-US" dirty="0" smtClean="0"/>
              <a:t>Debugging</a:t>
            </a:r>
            <a:endParaRPr lang="en-US" dirty="0"/>
          </a:p>
        </p:txBody>
      </p:sp>
    </p:spTree>
    <p:extLst>
      <p:ext uri="{BB962C8B-B14F-4D97-AF65-F5344CB8AC3E}">
        <p14:creationId xmlns:p14="http://schemas.microsoft.com/office/powerpoint/2010/main" val="288393461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r>
              <a:rPr lang="en-US" dirty="0" smtClean="0"/>
              <a:t>Debugging: Examples</a:t>
            </a:r>
            <a:endParaRPr lang="en-US" dirty="0"/>
          </a:p>
        </p:txBody>
      </p:sp>
    </p:spTree>
    <p:extLst>
      <p:ext uri="{BB962C8B-B14F-4D97-AF65-F5344CB8AC3E}">
        <p14:creationId xmlns:p14="http://schemas.microsoft.com/office/powerpoint/2010/main" val="195668470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solidFill>
                  <a:srgbClr val="C4A174"/>
                </a:solidFill>
              </a:rPr>
              <a:t>Exercise:</a:t>
            </a:r>
            <a:r>
              <a:rPr lang="en-US" dirty="0" smtClean="0"/>
              <a:t> Debugging</a:t>
            </a:r>
            <a:endParaRPr lang="en-US" dirty="0"/>
          </a:p>
        </p:txBody>
      </p:sp>
    </p:spTree>
    <p:extLst>
      <p:ext uri="{BB962C8B-B14F-4D97-AF65-F5344CB8AC3E}">
        <p14:creationId xmlns:p14="http://schemas.microsoft.com/office/powerpoint/2010/main" val="126049339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are file types?</a:t>
            </a:r>
          </a:p>
          <a:p>
            <a:pPr lvl="1"/>
            <a:r>
              <a:rPr lang="en-US" dirty="0" smtClean="0"/>
              <a:t>Data can be expressed in numerous ways – JSON, XML, CSV, TXT, BIN, DOC, XLS, PPT</a:t>
            </a:r>
          </a:p>
          <a:p>
            <a:pPr lvl="1"/>
            <a:r>
              <a:rPr lang="en-US" dirty="0" smtClean="0"/>
              <a:t>File extension indicates data structure</a:t>
            </a:r>
          </a:p>
          <a:p>
            <a:pPr lvl="1"/>
            <a:r>
              <a:rPr lang="en-US" dirty="0" smtClean="0"/>
              <a:t>Allows efficient and convenient data exchange</a:t>
            </a:r>
          </a:p>
          <a:p>
            <a:pPr marL="457200" lvl="1" indent="0">
              <a:buNone/>
            </a:pPr>
            <a:endParaRPr lang="en-US" dirty="0"/>
          </a:p>
        </p:txBody>
      </p:sp>
      <p:sp>
        <p:nvSpPr>
          <p:cNvPr id="3" name="Title 2"/>
          <p:cNvSpPr>
            <a:spLocks noGrp="1"/>
          </p:cNvSpPr>
          <p:nvPr>
            <p:ph type="title"/>
          </p:nvPr>
        </p:nvSpPr>
        <p:spPr/>
        <p:txBody>
          <a:bodyPr/>
          <a:lstStyle/>
          <a:p>
            <a:r>
              <a:rPr lang="en-US" dirty="0" smtClean="0"/>
              <a:t>File types</a:t>
            </a:r>
            <a:endParaRPr lang="en-US" dirty="0"/>
          </a:p>
        </p:txBody>
      </p:sp>
    </p:spTree>
    <p:extLst>
      <p:ext uri="{BB962C8B-B14F-4D97-AF65-F5344CB8AC3E}">
        <p14:creationId xmlns:p14="http://schemas.microsoft.com/office/powerpoint/2010/main" val="108134982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What does ‘IO’ mean?</a:t>
            </a:r>
          </a:p>
          <a:p>
            <a:r>
              <a:rPr lang="en-US" dirty="0" smtClean="0"/>
              <a:t>How do we interact with files?</a:t>
            </a:r>
          </a:p>
          <a:p>
            <a:pPr lvl="1"/>
            <a:r>
              <a:rPr lang="en-US" dirty="0" smtClean="0"/>
              <a:t>What’s the ‘path’ to the file?</a:t>
            </a:r>
          </a:p>
          <a:p>
            <a:pPr lvl="2"/>
            <a:r>
              <a:rPr lang="en-US" dirty="0" smtClean="0"/>
              <a:t>The route from the root of the drive to the file</a:t>
            </a:r>
          </a:p>
          <a:p>
            <a:pPr lvl="2"/>
            <a:r>
              <a:rPr lang="en-US" dirty="0" smtClean="0"/>
              <a:t>Operating systems express paths differently</a:t>
            </a:r>
          </a:p>
          <a:p>
            <a:pPr lvl="3"/>
            <a:r>
              <a:rPr lang="en-US" dirty="0"/>
              <a:t>C:\</a:t>
            </a:r>
            <a:r>
              <a:rPr lang="en-US" dirty="0" smtClean="0"/>
              <a:t>Windows\System32</a:t>
            </a:r>
          </a:p>
          <a:p>
            <a:pPr lvl="3"/>
            <a:r>
              <a:rPr lang="en-US" dirty="0" smtClean="0"/>
              <a:t>/</a:t>
            </a:r>
            <a:r>
              <a:rPr lang="en-US" dirty="0" err="1" smtClean="0"/>
              <a:t>usr</a:t>
            </a:r>
            <a:r>
              <a:rPr lang="en-US" dirty="0" smtClean="0"/>
              <a:t>/bin</a:t>
            </a:r>
          </a:p>
          <a:p>
            <a:pPr lvl="3"/>
            <a:endParaRPr lang="en-US" dirty="0" smtClean="0"/>
          </a:p>
          <a:p>
            <a:pPr lvl="3"/>
            <a:endParaRPr lang="en-US" dirty="0"/>
          </a:p>
        </p:txBody>
      </p:sp>
      <p:sp>
        <p:nvSpPr>
          <p:cNvPr id="3" name="Title 2"/>
          <p:cNvSpPr>
            <a:spLocks noGrp="1"/>
          </p:cNvSpPr>
          <p:nvPr>
            <p:ph type="title"/>
          </p:nvPr>
        </p:nvSpPr>
        <p:spPr/>
        <p:txBody>
          <a:bodyPr/>
          <a:lstStyle/>
          <a:p>
            <a:r>
              <a:rPr lang="en-US" dirty="0" smtClean="0"/>
              <a:t>File IO</a:t>
            </a:r>
            <a:endParaRPr lang="en-US" dirty="0"/>
          </a:p>
        </p:txBody>
      </p:sp>
      <p:sp>
        <p:nvSpPr>
          <p:cNvPr id="5" name="Rectangle 2"/>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smtClean="0">
                <a:ln>
                  <a:noFill/>
                </a:ln>
                <a:solidFill>
                  <a:srgbClr val="000000"/>
                </a:solidFill>
                <a:effectLst/>
                <a:latin typeface="Arial Unicode MS" panose="020B0604020202020204" pitchFamily="34" charset="-128"/>
                <a:cs typeface="Times New Roman" panose="02020603050405020304" pitchFamily="18" charset="0"/>
              </a:rPr>
              <a:t>/dev/hda</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94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PGI Template Jamie Main v.1 2013110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GI Rockwell">
      <a:majorFont>
        <a:latin typeface="Rockwell"/>
        <a:ea typeface=""/>
        <a:cs typeface=""/>
      </a:majorFont>
      <a:minorFont>
        <a:latin typeface="Rockw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4654</TotalTime>
  <Words>4731</Words>
  <Application>Microsoft Office PowerPoint</Application>
  <PresentationFormat>Widescreen</PresentationFormat>
  <Paragraphs>1133</Paragraphs>
  <Slides>121</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121</vt:i4>
      </vt:variant>
    </vt:vector>
  </HeadingPairs>
  <TitlesOfParts>
    <vt:vector size="129" baseType="lpstr">
      <vt:lpstr>Arial Unicode MS</vt:lpstr>
      <vt:lpstr>Arial</vt:lpstr>
      <vt:lpstr>Calibri</vt:lpstr>
      <vt:lpstr>Calibri Light</vt:lpstr>
      <vt:lpstr>Courier New</vt:lpstr>
      <vt:lpstr>Rockwell</vt:lpstr>
      <vt:lpstr>Times New Roman</vt:lpstr>
      <vt:lpstr>PGI Template Jamie Main v.1 20131104</vt:lpstr>
      <vt:lpstr>Programming Fundamentals</vt:lpstr>
      <vt:lpstr>Introduction</vt:lpstr>
      <vt:lpstr>Module Aims</vt:lpstr>
      <vt:lpstr>Module Content</vt:lpstr>
      <vt:lpstr>Module Introduction</vt:lpstr>
      <vt:lpstr>Module Flow</vt:lpstr>
      <vt:lpstr>Instructor Introductions</vt:lpstr>
      <vt:lpstr>Introduction to Programming</vt:lpstr>
      <vt:lpstr>The Why of Programming</vt:lpstr>
      <vt:lpstr>What is a Computer Program</vt:lpstr>
      <vt:lpstr>What is a Computer Program</vt:lpstr>
      <vt:lpstr>What is a Computer Program</vt:lpstr>
      <vt:lpstr>What is a Computer Program</vt:lpstr>
      <vt:lpstr>What is a Computer Program</vt:lpstr>
      <vt:lpstr>Which programming language?</vt:lpstr>
      <vt:lpstr>Popular Languages</vt:lpstr>
      <vt:lpstr>Languages Share Common Concepts</vt:lpstr>
      <vt:lpstr>Exercise: Hello World</vt:lpstr>
      <vt:lpstr>Exercise: Hello World 2</vt:lpstr>
      <vt:lpstr>Exercise: Hello World 3</vt:lpstr>
      <vt:lpstr>Exercise: Hello World 3 – Answer 1</vt:lpstr>
      <vt:lpstr>Exercise: Hello World 3 – Answer 2</vt:lpstr>
      <vt:lpstr>Exercise: Hello World 3 – Answer 3</vt:lpstr>
      <vt:lpstr>Exercise: Hello World 3 – Answer x,y,z</vt:lpstr>
      <vt:lpstr>Which one is right?</vt:lpstr>
      <vt:lpstr>Exercise 1: Master of the Hello World</vt:lpstr>
      <vt:lpstr>Exercise 1: Recap</vt:lpstr>
      <vt:lpstr>Python Comments</vt:lpstr>
      <vt:lpstr>Comments - Why</vt:lpstr>
      <vt:lpstr>Comments – Single Line</vt:lpstr>
      <vt:lpstr>Comments – Multiline</vt:lpstr>
      <vt:lpstr>Comments – Before</vt:lpstr>
      <vt:lpstr>PowerPoint Presentation</vt:lpstr>
      <vt:lpstr>Exercise: Champion of Comments</vt:lpstr>
      <vt:lpstr>Exercise 2: Solution</vt:lpstr>
      <vt:lpstr>Introduction to Flow Control</vt:lpstr>
      <vt:lpstr>Flow Control</vt:lpstr>
      <vt:lpstr>Flow Control</vt:lpstr>
      <vt:lpstr>Flow Control</vt:lpstr>
      <vt:lpstr>Introducing the if Statement</vt:lpstr>
      <vt:lpstr>Flow Control: Password Example</vt:lpstr>
      <vt:lpstr>Exercise: if true: print “exercise complete”</vt:lpstr>
      <vt:lpstr>Exercise : Solution</vt:lpstr>
      <vt:lpstr>Introduction to Flow Summary</vt:lpstr>
      <vt:lpstr>Python’s Interactive Interpreter</vt:lpstr>
      <vt:lpstr>Interactive Interpreter</vt:lpstr>
      <vt:lpstr>Operators</vt:lpstr>
      <vt:lpstr>Operators Explained</vt:lpstr>
      <vt:lpstr>Operators Explained (Contd.)</vt:lpstr>
      <vt:lpstr>Operators – Arithmetic</vt:lpstr>
      <vt:lpstr>Arithmetic Operators</vt:lpstr>
      <vt:lpstr>Arithmetic Operators</vt:lpstr>
      <vt:lpstr>Arithmetic Operator: Example</vt:lpstr>
      <vt:lpstr>Exercise: Arithmetic Operations</vt:lpstr>
      <vt:lpstr>PowerPoint Presentation</vt:lpstr>
      <vt:lpstr>Exercise: Solution</vt:lpstr>
      <vt:lpstr>Operators – Relational</vt:lpstr>
      <vt:lpstr>Relational Operators</vt:lpstr>
      <vt:lpstr>Data Types and Variables</vt:lpstr>
      <vt:lpstr>Data Types</vt:lpstr>
      <vt:lpstr>Numbers</vt:lpstr>
      <vt:lpstr>Numbers: Examples</vt:lpstr>
      <vt:lpstr>Strings</vt:lpstr>
      <vt:lpstr>Strings: Examples</vt:lpstr>
      <vt:lpstr>Booleans</vt:lpstr>
      <vt:lpstr>Booleans</vt:lpstr>
      <vt:lpstr>Booleans</vt:lpstr>
      <vt:lpstr>Booleans: Examples</vt:lpstr>
      <vt:lpstr>Lists and Tuples</vt:lpstr>
      <vt:lpstr>Lists</vt:lpstr>
      <vt:lpstr>Lists</vt:lpstr>
      <vt:lpstr>Tuples</vt:lpstr>
      <vt:lpstr>Tuples</vt:lpstr>
      <vt:lpstr>Tuples</vt:lpstr>
      <vt:lpstr>Lists and Tuples: Examples</vt:lpstr>
      <vt:lpstr>Dictionaries</vt:lpstr>
      <vt:lpstr>Dictionaries</vt:lpstr>
      <vt:lpstr>Dictionaries</vt:lpstr>
      <vt:lpstr>Dictionaries: Examples</vt:lpstr>
      <vt:lpstr>Exercise: Data Types</vt:lpstr>
      <vt:lpstr>Operators Part 2</vt:lpstr>
      <vt:lpstr>Membership Operators</vt:lpstr>
      <vt:lpstr>Membership: Examples</vt:lpstr>
      <vt:lpstr>Identity Operators</vt:lpstr>
      <vt:lpstr>Identity: Examples</vt:lpstr>
      <vt:lpstr>Functions</vt:lpstr>
      <vt:lpstr>Functions: Examples</vt:lpstr>
      <vt:lpstr>Exercise: Functions</vt:lpstr>
      <vt:lpstr>Libraries, a.k.a Modules</vt:lpstr>
      <vt:lpstr>Libraries, a.k.a Modules</vt:lpstr>
      <vt:lpstr>Libraries, a.k.a Modules</vt:lpstr>
      <vt:lpstr>Libraries: Examples</vt:lpstr>
      <vt:lpstr>Exercise: Libraries</vt:lpstr>
      <vt:lpstr>Debugging</vt:lpstr>
      <vt:lpstr>Debugging</vt:lpstr>
      <vt:lpstr>Debugging: Examples</vt:lpstr>
      <vt:lpstr>Exercise: Debugging</vt:lpstr>
      <vt:lpstr>File types</vt:lpstr>
      <vt:lpstr>File IO</vt:lpstr>
      <vt:lpstr>File IO</vt:lpstr>
      <vt:lpstr>File IO: Path Examples</vt:lpstr>
      <vt:lpstr>File IO: File Operations</vt:lpstr>
      <vt:lpstr>File IO: File Operations</vt:lpstr>
      <vt:lpstr>File IO: File Operations</vt:lpstr>
      <vt:lpstr>File IO</vt:lpstr>
      <vt:lpstr>File IO: File Operations Examples</vt:lpstr>
      <vt:lpstr>Exercise: File Operations</vt:lpstr>
      <vt:lpstr>Error Handling</vt:lpstr>
      <vt:lpstr>Error Handling: Example</vt:lpstr>
      <vt:lpstr>Exercise: Error Handling</vt:lpstr>
      <vt:lpstr>Threading</vt:lpstr>
      <vt:lpstr>Threading: Creation</vt:lpstr>
      <vt:lpstr>Threading: Blocking</vt:lpstr>
      <vt:lpstr>Threading: Locking</vt:lpstr>
      <vt:lpstr>Threading: Signalling</vt:lpstr>
      <vt:lpstr>Threading: Timers</vt:lpstr>
      <vt:lpstr>Threading: Gotchas</vt:lpstr>
      <vt:lpstr>Threading: Examples</vt:lpstr>
      <vt:lpstr>Exercise: Threading</vt:lpstr>
      <vt:lpstr>PowerPoint Presentation</vt:lpstr>
      <vt:lpstr>PowerPoint Presentation</vt:lpstr>
    </vt:vector>
  </TitlesOfParts>
  <Company>PVI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McPherson</dc:creator>
  <cp:lastModifiedBy>Paul Fox</cp:lastModifiedBy>
  <cp:revision>205</cp:revision>
  <dcterms:created xsi:type="dcterms:W3CDTF">2014-07-02T14:58:32Z</dcterms:created>
  <dcterms:modified xsi:type="dcterms:W3CDTF">2016-01-21T11:43:26Z</dcterms:modified>
</cp:coreProperties>
</file>