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5"/>
  </p:notesMasterIdLst>
  <p:sldIdLst>
    <p:sldId id="351" r:id="rId2"/>
    <p:sldId id="352" r:id="rId3"/>
    <p:sldId id="353" r:id="rId4"/>
    <p:sldId id="354" r:id="rId5"/>
    <p:sldId id="637" r:id="rId6"/>
    <p:sldId id="355" r:id="rId7"/>
    <p:sldId id="356" r:id="rId8"/>
    <p:sldId id="357" r:id="rId9"/>
    <p:sldId id="358" r:id="rId10"/>
    <p:sldId id="359" r:id="rId11"/>
    <p:sldId id="360" r:id="rId12"/>
    <p:sldId id="361" r:id="rId13"/>
    <p:sldId id="362" r:id="rId14"/>
    <p:sldId id="363"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623" r:id="rId32"/>
    <p:sldId id="624" r:id="rId33"/>
    <p:sldId id="378" r:id="rId34"/>
    <p:sldId id="379" r:id="rId35"/>
    <p:sldId id="380" r:id="rId36"/>
    <p:sldId id="381" r:id="rId37"/>
    <p:sldId id="382" r:id="rId38"/>
    <p:sldId id="383" r:id="rId39"/>
    <p:sldId id="384" r:id="rId40"/>
    <p:sldId id="625" r:id="rId41"/>
    <p:sldId id="626" r:id="rId42"/>
    <p:sldId id="302" r:id="rId43"/>
    <p:sldId id="301" r:id="rId44"/>
    <p:sldId id="583" r:id="rId45"/>
    <p:sldId id="534" r:id="rId46"/>
    <p:sldId id="558" r:id="rId47"/>
    <p:sldId id="422" r:id="rId48"/>
    <p:sldId id="318" r:id="rId49"/>
    <p:sldId id="557" r:id="rId50"/>
    <p:sldId id="559" r:id="rId51"/>
    <p:sldId id="304" r:id="rId52"/>
    <p:sldId id="436" r:id="rId53"/>
    <p:sldId id="319" r:id="rId54"/>
    <p:sldId id="556" r:id="rId55"/>
    <p:sldId id="560" r:id="rId56"/>
    <p:sldId id="423" r:id="rId57"/>
    <p:sldId id="437" r:id="rId58"/>
    <p:sldId id="438" r:id="rId59"/>
    <p:sldId id="320" r:id="rId60"/>
    <p:sldId id="565" r:id="rId61"/>
    <p:sldId id="397" r:id="rId62"/>
    <p:sldId id="398" r:id="rId63"/>
    <p:sldId id="399" r:id="rId64"/>
    <p:sldId id="400" r:id="rId65"/>
    <p:sldId id="401" r:id="rId66"/>
    <p:sldId id="403" r:id="rId67"/>
    <p:sldId id="404" r:id="rId68"/>
    <p:sldId id="405" r:id="rId69"/>
    <p:sldId id="589" r:id="rId70"/>
    <p:sldId id="407" r:id="rId71"/>
    <p:sldId id="408" r:id="rId72"/>
    <p:sldId id="568" r:id="rId73"/>
    <p:sldId id="569" r:id="rId74"/>
    <p:sldId id="386" r:id="rId75"/>
    <p:sldId id="387" r:id="rId76"/>
    <p:sldId id="388" r:id="rId77"/>
    <p:sldId id="389" r:id="rId78"/>
    <p:sldId id="563" r:id="rId79"/>
    <p:sldId id="390" r:id="rId80"/>
    <p:sldId id="391" r:id="rId81"/>
    <p:sldId id="392" r:id="rId82"/>
    <p:sldId id="393" r:id="rId83"/>
    <p:sldId id="570" r:id="rId84"/>
    <p:sldId id="594" r:id="rId85"/>
    <p:sldId id="595" r:id="rId86"/>
    <p:sldId id="596" r:id="rId87"/>
    <p:sldId id="597" r:id="rId88"/>
    <p:sldId id="598" r:id="rId89"/>
    <p:sldId id="599" r:id="rId90"/>
    <p:sldId id="600" r:id="rId91"/>
    <p:sldId id="601" r:id="rId92"/>
    <p:sldId id="602" r:id="rId93"/>
    <p:sldId id="603" r:id="rId94"/>
    <p:sldId id="604" r:id="rId95"/>
    <p:sldId id="605" r:id="rId96"/>
    <p:sldId id="606" r:id="rId97"/>
    <p:sldId id="607" r:id="rId98"/>
    <p:sldId id="608" r:id="rId99"/>
    <p:sldId id="609" r:id="rId100"/>
    <p:sldId id="610" r:id="rId101"/>
    <p:sldId id="564" r:id="rId102"/>
    <p:sldId id="431" r:id="rId103"/>
    <p:sldId id="432" r:id="rId104"/>
    <p:sldId id="451" r:id="rId105"/>
    <p:sldId id="433" r:id="rId106"/>
    <p:sldId id="435" r:id="rId107"/>
    <p:sldId id="434" r:id="rId108"/>
    <p:sldId id="394" r:id="rId109"/>
    <p:sldId id="611" r:id="rId110"/>
    <p:sldId id="612" r:id="rId111"/>
    <p:sldId id="613" r:id="rId112"/>
    <p:sldId id="614" r:id="rId113"/>
    <p:sldId id="615" r:id="rId114"/>
    <p:sldId id="616" r:id="rId115"/>
    <p:sldId id="617" r:id="rId116"/>
    <p:sldId id="618" r:id="rId117"/>
    <p:sldId id="619" r:id="rId118"/>
    <p:sldId id="620" r:id="rId119"/>
    <p:sldId id="621" r:id="rId120"/>
    <p:sldId id="622" r:id="rId121"/>
    <p:sldId id="590" r:id="rId122"/>
    <p:sldId id="317" r:id="rId123"/>
    <p:sldId id="323" r:id="rId124"/>
    <p:sldId id="326" r:id="rId125"/>
    <p:sldId id="442" r:id="rId126"/>
    <p:sldId id="443" r:id="rId127"/>
    <p:sldId id="444" r:id="rId128"/>
    <p:sldId id="446" r:id="rId129"/>
    <p:sldId id="535" r:id="rId130"/>
    <p:sldId id="536" r:id="rId131"/>
    <p:sldId id="503" r:id="rId132"/>
    <p:sldId id="332" r:id="rId133"/>
    <p:sldId id="334" r:id="rId134"/>
    <p:sldId id="571" r:id="rId135"/>
    <p:sldId id="572" r:id="rId136"/>
    <p:sldId id="445" r:id="rId137"/>
    <p:sldId id="447" r:id="rId138"/>
    <p:sldId id="537" r:id="rId139"/>
    <p:sldId id="448" r:id="rId140"/>
    <p:sldId id="450" r:id="rId141"/>
    <p:sldId id="449" r:id="rId142"/>
    <p:sldId id="538" r:id="rId143"/>
    <p:sldId id="573" r:id="rId144"/>
    <p:sldId id="574" r:id="rId145"/>
    <p:sldId id="502" r:id="rId146"/>
    <p:sldId id="327" r:id="rId147"/>
    <p:sldId id="329" r:id="rId148"/>
    <p:sldId id="330" r:id="rId149"/>
    <p:sldId id="577" r:id="rId150"/>
    <p:sldId id="328" r:id="rId151"/>
    <p:sldId id="420" r:id="rId152"/>
    <p:sldId id="575" r:id="rId153"/>
    <p:sldId id="576" r:id="rId154"/>
    <p:sldId id="507" r:id="rId155"/>
    <p:sldId id="333" r:id="rId156"/>
    <p:sldId id="335" r:id="rId157"/>
    <p:sldId id="591" r:id="rId158"/>
    <p:sldId id="339" r:id="rId159"/>
    <p:sldId id="337" r:id="rId160"/>
    <p:sldId id="505" r:id="rId161"/>
    <p:sldId id="506" r:id="rId162"/>
    <p:sldId id="509" r:id="rId163"/>
    <p:sldId id="348" r:id="rId164"/>
    <p:sldId id="349" r:id="rId165"/>
    <p:sldId id="421" r:id="rId166"/>
    <p:sldId id="526" r:id="rId167"/>
    <p:sldId id="525" r:id="rId168"/>
    <p:sldId id="510" r:id="rId169"/>
    <p:sldId id="409" r:id="rId170"/>
    <p:sldId id="412" r:id="rId171"/>
    <p:sldId id="410" r:id="rId172"/>
    <p:sldId id="413" r:id="rId173"/>
    <p:sldId id="414" r:id="rId174"/>
    <p:sldId id="415" r:id="rId175"/>
    <p:sldId id="417" r:id="rId176"/>
    <p:sldId id="416" r:id="rId177"/>
    <p:sldId id="419" r:id="rId178"/>
    <p:sldId id="464" r:id="rId179"/>
    <p:sldId id="411" r:id="rId180"/>
    <p:sldId id="511" r:id="rId181"/>
    <p:sldId id="452" r:id="rId182"/>
    <p:sldId id="460" r:id="rId183"/>
    <p:sldId id="461" r:id="rId184"/>
    <p:sldId id="462" r:id="rId185"/>
    <p:sldId id="463" r:id="rId186"/>
    <p:sldId id="513" r:id="rId187"/>
    <p:sldId id="454" r:id="rId188"/>
    <p:sldId id="540" r:id="rId189"/>
    <p:sldId id="539" r:id="rId190"/>
    <p:sldId id="466" r:id="rId191"/>
    <p:sldId id="467" r:id="rId192"/>
    <p:sldId id="593"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7" r:id="rId224"/>
    <p:sldId id="482" r:id="rId225"/>
    <p:sldId id="580" r:id="rId226"/>
    <p:sldId id="582" r:id="rId227"/>
    <p:sldId id="552" r:id="rId228"/>
    <p:sldId id="517" r:id="rId229"/>
    <p:sldId id="458" r:id="rId230"/>
    <p:sldId id="548" r:id="rId231"/>
    <p:sldId id="549" r:id="rId232"/>
    <p:sldId id="518" r:id="rId233"/>
    <p:sldId id="483" r:id="rId234"/>
    <p:sldId id="527" r:id="rId235"/>
    <p:sldId id="528" r:id="rId236"/>
    <p:sldId id="529" r:id="rId237"/>
    <p:sldId id="519" r:id="rId238"/>
    <p:sldId id="459" r:id="rId239"/>
    <p:sldId id="484" r:id="rId240"/>
    <p:sldId id="486" r:id="rId241"/>
    <p:sldId id="584" r:id="rId242"/>
    <p:sldId id="628" r:id="rId243"/>
    <p:sldId id="629" r:id="rId244"/>
    <p:sldId id="630" r:id="rId245"/>
    <p:sldId id="631" r:id="rId246"/>
    <p:sldId id="632" r:id="rId247"/>
    <p:sldId id="633" r:id="rId248"/>
    <p:sldId id="627" r:id="rId249"/>
    <p:sldId id="635" r:id="rId250"/>
    <p:sldId id="636" r:id="rId251"/>
    <p:sldId id="634" r:id="rId252"/>
    <p:sldId id="429" r:id="rId253"/>
    <p:sldId id="430" r:id="rId25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637"/>
            <p14:sldId id="355"/>
            <p14:sldId id="356"/>
            <p14:sldId id="357"/>
            <p14:sldId id="358"/>
            <p14:sldId id="359"/>
            <p14:sldId id="360"/>
            <p14:sldId id="361"/>
            <p14:sldId id="362"/>
            <p14:sldId id="363"/>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628"/>
            <p14:sldId id="629"/>
            <p14:sldId id="630"/>
            <p14:sldId id="631"/>
            <p14:sldId id="632"/>
            <p14:sldId id="633"/>
            <p14:sldId id="627"/>
            <p14:sldId id="635"/>
            <p14:sldId id="636"/>
            <p14:sldId id="63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00FF"/>
    <a:srgbClr val="000000"/>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71577" autoAdjust="0"/>
  </p:normalViewPr>
  <p:slideViewPr>
    <p:cSldViewPr>
      <p:cViewPr varScale="1">
        <p:scale>
          <a:sx n="83" d="100"/>
          <a:sy n="83" d="100"/>
        </p:scale>
        <p:origin x="1302"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t>
        <a:bodyPr/>
        <a:lstStyle/>
        <a:p>
          <a:endParaRPr lang="en-GB"/>
        </a:p>
      </dgm:t>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t>
        <a:bodyPr/>
        <a:lstStyle/>
        <a:p>
          <a:endParaRPr lang="en-GB"/>
        </a:p>
      </dgm:t>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t>
        <a:bodyPr/>
        <a:lstStyle/>
        <a:p>
          <a:endParaRPr lang="en-GB"/>
        </a:p>
      </dgm:t>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t>
        <a:bodyPr/>
        <a:lstStyle/>
        <a:p>
          <a:endParaRPr lang="en-GB"/>
        </a:p>
      </dgm:t>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t>
        <a:bodyPr/>
        <a:lstStyle/>
        <a:p>
          <a:endParaRPr lang="en-GB"/>
        </a:p>
      </dgm:t>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t>
        <a:bodyPr/>
        <a:lstStyle/>
        <a:p>
          <a:endParaRPr lang="en-GB"/>
        </a:p>
      </dgm:t>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t>
        <a:bodyPr/>
        <a:lstStyle/>
        <a:p>
          <a:endParaRPr lang="en-GB"/>
        </a:p>
      </dgm:t>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9166B6E8-473D-4828-B869-8FB447FDC241}" type="presOf" srcId="{031E0AD9-DC6B-47E3-B481-EC4D81EB5C03}" destId="{938A37A5-03A6-4FBE-8332-364896561769}" srcOrd="0" destOrd="0" presId="urn:microsoft.com/office/officeart/2005/8/layout/vList6"/>
    <dgm:cxn modelId="{C7238194-52F9-41F3-931B-6CB0251C0831}" type="presOf" srcId="{D0F52E73-78E3-4E7E-8EBA-5B8B1FD0E603}" destId="{923B4B4A-5F35-4C2B-BCA3-8623F4A0F46A}"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0AB249D6-8882-4E9D-BB4E-BF601E5D249B}" srcId="{ED402CE8-B2B7-4421-AFC7-A1C982175058}" destId="{A36A0FE9-637B-4D27-B4AD-44BE0A205625}" srcOrd="5" destOrd="0" parTransId="{2F97431F-D7D5-4D1C-A5AB-14FBD591D683}" sibTransId="{AB1EEA25-45AD-46A8-88E6-30874BFB687E}"/>
    <dgm:cxn modelId="{2BB2C9B4-D691-4C29-8832-0A899E64966C}" srcId="{9D080B94-58F4-4831-A2EB-727E56B84E9A}" destId="{30F4ADF2-5352-43D4-833F-202D672AF4B5}" srcOrd="0" destOrd="0" parTransId="{68332B8F-2E35-4E4C-B5BE-138EBE81C98B}" sibTransId="{0AD0A85F-8026-45D5-9132-7FC92291E5BC}"/>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1E97B14-EBBC-4D63-9452-80CC20F4551D}" type="datetimeFigureOut">
              <a:rPr lang="en-GB" smtClean="0"/>
              <a:t>04/03/2016</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164</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baseline="0" dirty="0" smtClean="0"/>
          </a:p>
          <a:p>
            <a:r>
              <a:rPr lang="en-GB" baseline="0" dirty="0" smtClean="0"/>
              <a:t>Words we enter are treated as commands, unless they are enclosed in quotes (“”). Words inside quotes – “hello world” – are treated as human language and not programming instructions.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endParaRPr lang="en-GB" baseline="0" dirty="0" smtClean="0"/>
          </a:p>
          <a:p>
            <a:endParaRPr lang="en-GB" baseline="0" dirty="0" smtClean="0"/>
          </a:p>
          <a:p>
            <a:r>
              <a:rPr lang="en-GB" b="1" baseline="0" dirty="0" smtClean="0"/>
              <a:t>Column store </a:t>
            </a:r>
            <a:r>
              <a:rPr lang="en-GB" baseline="0" dirty="0" smtClean="0"/>
              <a:t>databases store data as sections of columns of data instead of rows.  </a:t>
            </a:r>
          </a:p>
          <a:p>
            <a:r>
              <a:rPr lang="en-GB" b="1" baseline="0" dirty="0" smtClean="0"/>
              <a:t>Key-value </a:t>
            </a:r>
            <a:r>
              <a:rPr lang="en-GB" baseline="0" dirty="0" smtClean="0"/>
              <a:t>databases store data without defining a schema by persisting data as a value against an indexed key. </a:t>
            </a:r>
            <a:endParaRPr lang="en-GB" baseline="0" dirty="0" smtClean="0"/>
          </a:p>
          <a:p>
            <a:r>
              <a:rPr lang="en-GB" b="1" baseline="0" dirty="0" smtClean="0"/>
              <a:t>Document </a:t>
            </a:r>
            <a:r>
              <a:rPr lang="en-GB" baseline="0" dirty="0" smtClean="0"/>
              <a:t>databases expand on the key-value store concept by storing data in a complex ‘document’ object that contains data, with an indexed key.</a:t>
            </a:r>
          </a:p>
          <a:p>
            <a:r>
              <a:rPr lang="en-GB" b="1" baseline="0" dirty="0" smtClean="0"/>
              <a:t>Graph </a:t>
            </a:r>
            <a:r>
              <a:rPr lang="en-GB" baseline="0" dirty="0" smtClean="0"/>
              <a:t>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Application</a:t>
            </a:r>
            <a:r>
              <a:rPr lang="en-GB" baseline="0" dirty="0" smtClean="0"/>
              <a:t> design can be as simple as a few lines on a whiteboard displaying key concepts, or process descriptions. We can further refine these designs as needed, or change them as appropriate. Provided the whole team understands and can refer to the basic design, appropriate solutions can evolve out of other collaborative tools such as pair programming.</a:t>
            </a:r>
          </a:p>
          <a:p>
            <a:endParaRPr lang="en-GB" baseline="0" dirty="0" smtClean="0"/>
          </a:p>
          <a:p>
            <a:r>
              <a:rPr lang="en-GB" baseline="0" dirty="0" smtClean="0"/>
              <a:t>We should try to avoid writing code such as the example on the right. It would be very difficult for anyone to modify this code without spending a lot of time trying to understand it. A few well placed comments and better variable naming would make fixing any problems or adding new features much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we may find ourselves working with applications</a:t>
            </a:r>
            <a:r>
              <a:rPr lang="en-GB" baseline="0" dirty="0" smtClean="0"/>
              <a:t> that manage large stores of data to be indexed and searched. Existing software such as our RDBMS may provide us with some search capability, however a dedicated full-text search application such as Apache </a:t>
            </a:r>
            <a:r>
              <a:rPr lang="en-GB" baseline="0" dirty="0" err="1" smtClean="0"/>
              <a:t>Lucene</a:t>
            </a:r>
            <a:r>
              <a:rPr lang="en-GB" baseline="0" dirty="0" smtClean="0"/>
              <a:t> can provide faster and more flexible responses.</a:t>
            </a:r>
          </a:p>
          <a:p>
            <a:endParaRPr lang="en-GB" baseline="0" dirty="0" smtClean="0"/>
          </a:p>
          <a:p>
            <a:r>
              <a:rPr lang="en-GB" baseline="0" dirty="0" smtClean="0"/>
              <a:t>Writing code to perform full-text search over large document collections is hard. As with many problems in programming, solutions already exist which we can take advantage of.</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3217401099"/>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Apache </a:t>
            </a:r>
            <a:r>
              <a:rPr lang="en-GB" dirty="0" err="1" smtClean="0"/>
              <a:t>Lucene</a:t>
            </a:r>
            <a:r>
              <a:rPr lang="en-GB" dirty="0" smtClean="0"/>
              <a:t> is an open-source Java-based full-text</a:t>
            </a:r>
            <a:r>
              <a:rPr lang="en-GB" baseline="0" dirty="0" smtClean="0"/>
              <a:t> search engine. We can embed the engine in our application if we wish, although as it is a Java library we will need to either be developing a Java application or have some means to wrap Java code for inclusion in our application.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1134723071"/>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contrast,</a:t>
            </a:r>
            <a:r>
              <a:rPr lang="en-GB" baseline="0" dirty="0" smtClean="0"/>
              <a:t> </a:t>
            </a:r>
            <a:r>
              <a:rPr lang="en-GB" baseline="0" dirty="0" err="1" smtClean="0"/>
              <a:t>Solr</a:t>
            </a:r>
            <a:r>
              <a:rPr lang="en-GB" baseline="0" dirty="0" smtClean="0"/>
              <a:t> is a web application that uses the </a:t>
            </a:r>
            <a:r>
              <a:rPr lang="en-GB" baseline="0" dirty="0" err="1" smtClean="0"/>
              <a:t>Lucene</a:t>
            </a:r>
            <a:r>
              <a:rPr lang="en-GB" baseline="0" dirty="0" smtClean="0"/>
              <a:t> engine – we say it </a:t>
            </a:r>
            <a:r>
              <a:rPr lang="en-GB" i="1" baseline="0" dirty="0" smtClean="0"/>
              <a:t>wraps</a:t>
            </a:r>
            <a:r>
              <a:rPr lang="en-GB" i="0" baseline="0" dirty="0" smtClean="0"/>
              <a:t> </a:t>
            </a:r>
            <a:r>
              <a:rPr lang="en-GB" i="0" baseline="0" dirty="0" err="1" smtClean="0"/>
              <a:t>Lucene</a:t>
            </a:r>
            <a:r>
              <a:rPr lang="en-GB" i="0" baseline="0" dirty="0" smtClean="0"/>
              <a:t> – and provides access to full-text searching without the need to add Java code to our application.</a:t>
            </a:r>
          </a:p>
          <a:p>
            <a:endParaRPr lang="en-GB" i="0" baseline="0" dirty="0" smtClean="0"/>
          </a:p>
          <a:p>
            <a:r>
              <a:rPr lang="en-GB" i="0" baseline="0" dirty="0" err="1" smtClean="0"/>
              <a:t>Solr</a:t>
            </a:r>
            <a:r>
              <a:rPr lang="en-GB" i="0" baseline="0" dirty="0" smtClean="0"/>
              <a:t> client libraries are available for several languages, in addition to a web interface provided by the server itself. Since we are querying a service, it is much easier to use in non-Java applications, and in fact could be shared by many different applications.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244</a:t>
            </a:fld>
            <a:endParaRPr lang="en-GB" dirty="0"/>
          </a:p>
        </p:txBody>
      </p:sp>
    </p:spTree>
    <p:extLst>
      <p:ext uri="{BB962C8B-B14F-4D97-AF65-F5344CB8AC3E}">
        <p14:creationId xmlns:p14="http://schemas.microsoft.com/office/powerpoint/2010/main" val="3161539184"/>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a:t>
            </a:r>
            <a:r>
              <a:rPr lang="en-GB" baseline="0" dirty="0" smtClean="0"/>
              <a:t> to the basic searching and manipulation, </a:t>
            </a:r>
            <a:r>
              <a:rPr lang="en-GB" baseline="0" dirty="0" err="1" smtClean="0"/>
              <a:t>Solr</a:t>
            </a:r>
            <a:r>
              <a:rPr lang="en-GB" baseline="0" dirty="0" smtClean="0"/>
              <a:t> adds many extra features to </a:t>
            </a:r>
            <a:r>
              <a:rPr lang="en-GB" baseline="0" dirty="0" err="1" smtClean="0"/>
              <a:t>Lucene</a:t>
            </a:r>
            <a:r>
              <a:rPr lang="en-GB" baseline="0" dirty="0" smtClean="0"/>
              <a:t> such as caching, replication, hit highlighting, the web management interface and more. As a web application it requires a servlet container such as Apache Tomcat or Jetty to run, and can de deployed, configured and queried (via the web interface) without any programming knowledge.</a:t>
            </a:r>
          </a:p>
          <a:p>
            <a:endParaRPr lang="en-GB" baseline="0" dirty="0" smtClean="0"/>
          </a:p>
          <a:p>
            <a:r>
              <a:rPr lang="en-GB" baseline="0" dirty="0" smtClean="0"/>
              <a:t>In general, if we wish to embed search directly into our application or have highly customized requirements, we should use </a:t>
            </a:r>
            <a:r>
              <a:rPr lang="en-GB" baseline="0" dirty="0" err="1" smtClean="0"/>
              <a:t>Lucene</a:t>
            </a:r>
            <a:r>
              <a:rPr lang="en-GB" baseline="0" dirty="0" smtClean="0"/>
              <a:t>. If we wish to provide search capability to our (non-Java) application, or group of applications, and are able to deploy a separate service, we should use </a:t>
            </a:r>
            <a:r>
              <a:rPr lang="en-GB" baseline="0" dirty="0" err="1" smtClean="0"/>
              <a:t>Solr</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245</a:t>
            </a:fld>
            <a:endParaRPr lang="en-GB" dirty="0"/>
          </a:p>
        </p:txBody>
      </p:sp>
    </p:spTree>
    <p:extLst>
      <p:ext uri="{BB962C8B-B14F-4D97-AF65-F5344CB8AC3E}">
        <p14:creationId xmlns:p14="http://schemas.microsoft.com/office/powerpoint/2010/main" val="341397384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add </a:t>
            </a:r>
            <a:r>
              <a:rPr lang="en-GB" dirty="0" err="1" smtClean="0"/>
              <a:t>Solr</a:t>
            </a:r>
            <a:r>
              <a:rPr lang="en-GB" dirty="0" smtClean="0"/>
              <a:t> search capability</a:t>
            </a:r>
            <a:r>
              <a:rPr lang="en-GB" baseline="0" dirty="0" smtClean="0"/>
              <a:t> to our Python application, we can use the </a:t>
            </a:r>
            <a:r>
              <a:rPr lang="en-GB" baseline="0" dirty="0" err="1" smtClean="0"/>
              <a:t>pysolr</a:t>
            </a:r>
            <a:r>
              <a:rPr lang="en-GB" baseline="0" dirty="0" smtClean="0"/>
              <a:t> library. This provides us with a simple and easy to use interface into our </a:t>
            </a:r>
            <a:r>
              <a:rPr lang="en-GB" baseline="0" dirty="0" err="1" smtClean="0"/>
              <a:t>Solr</a:t>
            </a:r>
            <a:r>
              <a:rPr lang="en-GB" baseline="0" dirty="0" smtClean="0"/>
              <a:t> server.</a:t>
            </a:r>
          </a:p>
          <a:p>
            <a:endParaRPr lang="en-GB" baseline="0" dirty="0" smtClean="0"/>
          </a:p>
          <a:p>
            <a:r>
              <a:rPr lang="en-GB" baseline="0" dirty="0" smtClean="0"/>
              <a:t>At a minimum we must provide a URL or IP address for our server. We can provide other configuration details such as a default timeout if required. Once we have provided these details, we receive an object representing the </a:t>
            </a:r>
            <a:r>
              <a:rPr lang="en-GB" baseline="0" dirty="0" err="1" smtClean="0"/>
              <a:t>Solr</a:t>
            </a:r>
            <a:r>
              <a:rPr lang="en-GB" baseline="0" dirty="0" smtClean="0"/>
              <a:t> instance. We can call methods on this object such as </a:t>
            </a:r>
            <a:r>
              <a:rPr lang="en-GB" b="1" baseline="0" dirty="0" smtClean="0"/>
              <a:t>add()</a:t>
            </a:r>
            <a:r>
              <a:rPr lang="en-GB" b="0" baseline="0" dirty="0" smtClean="0"/>
              <a:t>, </a:t>
            </a:r>
            <a:r>
              <a:rPr lang="en-GB" b="1" baseline="0" dirty="0" smtClean="0"/>
              <a:t>search()</a:t>
            </a:r>
            <a:r>
              <a:rPr lang="en-GB" b="0" baseline="0" dirty="0" smtClean="0"/>
              <a:t> and </a:t>
            </a:r>
            <a:r>
              <a:rPr lang="en-GB" b="1" baseline="0" dirty="0" smtClean="0"/>
              <a:t>delete()</a:t>
            </a:r>
            <a:r>
              <a:rPr lang="en-GB" b="0" baseline="0" dirty="0" smtClean="0"/>
              <a: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246</a:t>
            </a:fld>
            <a:endParaRPr lang="en-GB" dirty="0"/>
          </a:p>
        </p:txBody>
      </p:sp>
    </p:spTree>
    <p:extLst>
      <p:ext uri="{BB962C8B-B14F-4D97-AF65-F5344CB8AC3E}">
        <p14:creationId xmlns:p14="http://schemas.microsoft.com/office/powerpoint/2010/main" val="404059419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begin by connecting to </a:t>
            </a:r>
            <a:r>
              <a:rPr lang="en-GB" dirty="0" err="1" smtClean="0"/>
              <a:t>Solr</a:t>
            </a:r>
            <a:r>
              <a:rPr lang="en-GB" dirty="0" smtClean="0"/>
              <a:t> using the </a:t>
            </a:r>
            <a:r>
              <a:rPr lang="en-GB" b="1" dirty="0" err="1" smtClean="0"/>
              <a:t>pysolr.Solr</a:t>
            </a:r>
            <a:r>
              <a:rPr lang="en-GB" b="1" dirty="0" smtClean="0"/>
              <a:t>()</a:t>
            </a:r>
            <a:r>
              <a:rPr lang="en-GB" b="0" baseline="0" dirty="0" smtClean="0"/>
              <a:t> method. This returns an object representing our connection to the </a:t>
            </a:r>
            <a:r>
              <a:rPr lang="en-GB" b="0" baseline="0" dirty="0" err="1" smtClean="0"/>
              <a:t>Solr</a:t>
            </a:r>
            <a:r>
              <a:rPr lang="en-GB" b="0" baseline="0" dirty="0" smtClean="0"/>
              <a:t> instance.</a:t>
            </a:r>
          </a:p>
          <a:p>
            <a:endParaRPr lang="en-GB" b="0" baseline="0" dirty="0" smtClean="0"/>
          </a:p>
          <a:p>
            <a:r>
              <a:rPr lang="en-GB" b="0" baseline="0" dirty="0" smtClean="0"/>
              <a:t>We can call the </a:t>
            </a:r>
            <a:r>
              <a:rPr lang="en-GB" b="1" baseline="0" dirty="0" smtClean="0"/>
              <a:t>add()</a:t>
            </a:r>
            <a:r>
              <a:rPr lang="en-GB" b="0" baseline="0" dirty="0" smtClean="0"/>
              <a:t> method to add documents to our </a:t>
            </a:r>
            <a:r>
              <a:rPr lang="en-GB" b="0" baseline="0" dirty="0" err="1" smtClean="0"/>
              <a:t>Solr</a:t>
            </a:r>
            <a:r>
              <a:rPr lang="en-GB" b="0" baseline="0" dirty="0" smtClean="0"/>
              <a:t> index. We must specify our documents as a </a:t>
            </a:r>
            <a:r>
              <a:rPr lang="en-GB" b="1" baseline="0" dirty="0" smtClean="0"/>
              <a:t>list</a:t>
            </a:r>
            <a:r>
              <a:rPr lang="en-GB" b="0" baseline="0" dirty="0" smtClean="0"/>
              <a:t> of </a:t>
            </a:r>
            <a:r>
              <a:rPr lang="en-GB" b="1" baseline="0" dirty="0" smtClean="0"/>
              <a:t>dictionaries</a:t>
            </a:r>
            <a:r>
              <a:rPr lang="en-GB" b="0" baseline="0" dirty="0" smtClean="0"/>
              <a:t>. When we call the </a:t>
            </a:r>
            <a:r>
              <a:rPr lang="en-GB" b="1" baseline="0" dirty="0" smtClean="0"/>
              <a:t>search()</a:t>
            </a:r>
            <a:r>
              <a:rPr lang="en-GB" b="0" baseline="0" dirty="0" smtClean="0"/>
              <a:t> method, supplying our search string as an argument, we receive a list of dictionaries representing our results. We can then iterate the result list and output each entry in turn.</a:t>
            </a:r>
          </a:p>
          <a:p>
            <a:endParaRPr lang="en-GB" b="0" baseline="0" dirty="0" smtClean="0"/>
          </a:p>
          <a:p>
            <a:r>
              <a:rPr lang="en-GB" b="0" baseline="0" dirty="0" smtClean="0"/>
              <a:t>We can delete entries with as little code as we used to add them; we simply supply criteria to identify the documents we wish to delete - here we have supplied the document id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247</a:t>
            </a:fld>
            <a:endParaRPr lang="en-GB" dirty="0"/>
          </a:p>
        </p:txBody>
      </p:sp>
    </p:spTree>
    <p:extLst>
      <p:ext uri="{BB962C8B-B14F-4D97-AF65-F5344CB8AC3E}">
        <p14:creationId xmlns:p14="http://schemas.microsoft.com/office/powerpoint/2010/main" val="189136001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248</a:t>
            </a:fld>
            <a:endParaRPr lang="en-GB" dirty="0"/>
          </a:p>
        </p:txBody>
      </p:sp>
    </p:spTree>
    <p:extLst>
      <p:ext uri="{BB962C8B-B14F-4D97-AF65-F5344CB8AC3E}">
        <p14:creationId xmlns:p14="http://schemas.microsoft.com/office/powerpoint/2010/main" val="144813081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249</a:t>
            </a:fld>
            <a:endParaRPr lang="en-GB" dirty="0"/>
          </a:p>
        </p:txBody>
      </p:sp>
    </p:spTree>
    <p:extLst>
      <p:ext uri="{BB962C8B-B14F-4D97-AF65-F5344CB8AC3E}">
        <p14:creationId xmlns:p14="http://schemas.microsoft.com/office/powerpoint/2010/main" val="3219807832"/>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250</a:t>
            </a:fld>
            <a:endParaRPr lang="en-GB" dirty="0"/>
          </a:p>
        </p:txBody>
      </p:sp>
    </p:spTree>
    <p:extLst>
      <p:ext uri="{BB962C8B-B14F-4D97-AF65-F5344CB8AC3E}">
        <p14:creationId xmlns:p14="http://schemas.microsoft.com/office/powerpoint/2010/main" val="610907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251</a:t>
            </a:fld>
            <a:endParaRPr lang="en-GB" dirty="0"/>
          </a:p>
        </p:txBody>
      </p:sp>
    </p:spTree>
    <p:extLst>
      <p:ext uri="{BB962C8B-B14F-4D97-AF65-F5344CB8AC3E}">
        <p14:creationId xmlns:p14="http://schemas.microsoft.com/office/powerpoint/2010/main" val="4212218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 A function is a block of code that is set aside and given a name, and can be run at any time from elsewhere in the program by using the name in the same way we would use a command.</a:t>
            </a:r>
          </a:p>
          <a:p>
            <a:endParaRPr lang="en-GB" b="0" baseline="0" dirty="0" smtClean="0"/>
          </a:p>
          <a:p>
            <a:r>
              <a:rPr lang="en-GB" b="0" baseline="0" dirty="0" smtClean="0"/>
              <a:t>Values we enter can come in many different forms – words, numbers, true-or-false values, and more. We call these </a:t>
            </a:r>
            <a:r>
              <a:rPr lang="en-GB" b="0" i="1" baseline="0" dirty="0" smtClean="0"/>
              <a:t>data types</a:t>
            </a:r>
            <a:r>
              <a:rPr lang="en-GB" b="0" i="0" baseline="0" dirty="0" smtClean="0"/>
              <a:t>, and we will discuss them in more detail later.</a:t>
            </a:r>
            <a:endParaRPr lang="en-GB" b="0" baseline="0" dirty="0" smtClean="0"/>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1" baseline="0" dirty="0" err="1" smtClean="0"/>
              <a:t>raw_input</a:t>
            </a:r>
            <a:r>
              <a:rPr lang="en-GB" b="1" baseline="0" dirty="0" smtClean="0"/>
              <a:t>()</a:t>
            </a:r>
            <a:r>
              <a:rPr lang="en-GB" baseline="0" dirty="0" smtClean="0"/>
              <a:t> function is probably the most useful function for capturing user data because it always returns 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baseline="0" dirty="0" smtClean="0"/>
              <a:t>When we want to convert one type of data into another, we can use built-in functions. For example, to convert a number to a string, we can write </a:t>
            </a:r>
            <a:r>
              <a:rPr lang="en-GB" b="1" baseline="0" dirty="0" err="1" smtClean="0"/>
              <a:t>str</a:t>
            </a:r>
            <a:r>
              <a:rPr lang="en-GB" b="1" baseline="0" dirty="0" smtClean="0"/>
              <a:t>(56)</a:t>
            </a:r>
            <a:r>
              <a:rPr lang="en-GB" b="0" baseline="0" dirty="0" smtClean="0"/>
              <a:t>. This is the same as writing </a:t>
            </a:r>
            <a:r>
              <a:rPr lang="en-GB" b="1" baseline="0" dirty="0" smtClean="0"/>
              <a:t>“56”</a:t>
            </a:r>
            <a:r>
              <a:rPr lang="en-GB" b="0" baseline="0" dirty="0" smtClean="0"/>
              <a:t>.</a:t>
            </a:r>
            <a:r>
              <a:rPr lang="en-GB" baseline="0" dirty="0" smtClean="0"/>
              <a:t> Likewise, if we want to convert a string value into a whole number or integer, we can write </a:t>
            </a:r>
            <a:r>
              <a:rPr lang="en-GB" b="1" baseline="0" dirty="0" err="1" smtClean="0"/>
              <a:t>int</a:t>
            </a:r>
            <a:r>
              <a:rPr lang="en-GB" b="1" baseline="0" dirty="0" smtClean="0"/>
              <a:t>(“56”)</a:t>
            </a:r>
            <a:r>
              <a:rPr lang="en-GB" b="0" baseline="0" dirty="0" smtClean="0"/>
              <a:t>, which will return us the number </a:t>
            </a:r>
            <a:r>
              <a:rPr lang="en-GB" b="1" baseline="0" dirty="0" smtClean="0"/>
              <a:t>56</a:t>
            </a:r>
            <a:r>
              <a:rPr lang="en-GB" b="0" baseline="0" dirty="0" smtClean="0"/>
              <a:t>.</a:t>
            </a:r>
            <a:endParaRPr lang="en-GB" baseline="0" dirty="0" smtClean="0"/>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2208299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Champion of Comments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not “compatible”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type for the calculation. For example, when performing division, the result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data types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baseline="0" dirty="0" smtClean="0"/>
          </a:p>
          <a:p>
            <a:r>
              <a:rPr lang="en-GB" baseline="0" dirty="0" smtClean="0"/>
              <a:t>We can also declare variables, and use those in our calculations.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a:t>
            </a:r>
            <a:r>
              <a:rPr lang="en-GB" b="0" baseline="0" dirty="0" smtClean="0"/>
              <a:t>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8</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can contain values of any data type. Values need not be the same data type;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iterkeys</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smtClean="0"/>
              <a:t>open() </a:t>
            </a:r>
            <a:r>
              <a:rPr lang="en-GB" b="0" baseline="0" dirty="0" smtClean="0"/>
              <a:t>function </a:t>
            </a:r>
            <a:r>
              <a:rPr lang="en-GB" b="0" baseline="0" dirty="0" smtClean="0"/>
              <a:t>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3" Type="http://schemas.openxmlformats.org/officeDocument/2006/relationships/hyperlink" Target="https://docs.python.org/2/" TargetMode="External"/><Relationship Id="rId2" Type="http://schemas.openxmlformats.org/officeDocument/2006/relationships/notesSlide" Target="../notesSlides/notesSlide218.xml"/><Relationship Id="rId1" Type="http://schemas.openxmlformats.org/officeDocument/2006/relationships/slideLayout" Target="../slideLayouts/slideLayout4.xml"/><Relationship Id="rId6" Type="http://schemas.openxmlformats.org/officeDocument/2006/relationships/hyperlink" Target="http://www.lua.org/docs.html" TargetMode="External"/><Relationship Id="rId5" Type="http://schemas.openxmlformats.org/officeDocument/2006/relationships/hyperlink" Target="https://lucene.apache.org/solr/resources.html#tutorials" TargetMode="External"/><Relationship Id="rId4" Type="http://schemas.openxmlformats.org/officeDocument/2006/relationships/hyperlink" Target="https://pypi.python.org/pypi/pi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notesSlide" Target="../notesSlides/notesSlide219.xml"/><Relationship Id="rId1" Type="http://schemas.openxmlformats.org/officeDocument/2006/relationships/slideLayout" Target="../slideLayouts/slideLayout4.xml"/><Relationship Id="rId6" Type="http://schemas.openxmlformats.org/officeDocument/2006/relationships/hyperlink" Target="http://www.pythonchallenge.com/" TargetMode="External"/><Relationship Id="rId5" Type="http://schemas.openxmlformats.org/officeDocument/2006/relationships/hyperlink" Target="http://codegolf.stackexchange.com/" TargetMode="External"/><Relationship Id="rId4" Type="http://schemas.openxmlformats.org/officeDocument/2006/relationships/hyperlink" Target="https://coderbyte.com/" TargetMode="Externa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numCol="2">
            <a:noAutofit/>
          </a:bodyPr>
          <a:lstStyle/>
          <a:p>
            <a:r>
              <a:rPr lang="en-US" sz="2400" dirty="0" smtClean="0"/>
              <a:t>Progress</a:t>
            </a:r>
          </a:p>
          <a:p>
            <a:endParaRPr lang="en-US" sz="2400" dirty="0" smtClean="0"/>
          </a:p>
          <a:p>
            <a:r>
              <a:rPr lang="en-US" sz="2400" dirty="0" smtClean="0"/>
              <a:t>Fun</a:t>
            </a:r>
          </a:p>
          <a:p>
            <a:endParaRPr lang="en-US" sz="2400" dirty="0" smtClean="0"/>
          </a:p>
          <a:p>
            <a:r>
              <a:rPr lang="en-US" sz="2400" dirty="0" smtClean="0"/>
              <a:t>Profit</a:t>
            </a:r>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Efficiency</a:t>
            </a:r>
            <a:endParaRPr lang="en-US" sz="2400" dirty="0"/>
          </a:p>
          <a:p>
            <a:pPr marL="0" indent="0">
              <a:buNone/>
            </a:pPr>
            <a:endParaRPr lang="en-US" sz="2400" dirty="0" smtClean="0"/>
          </a:p>
          <a:p>
            <a:r>
              <a:rPr lang="en-US" sz="2400" dirty="0" smtClean="0"/>
              <a:t>Change your perception of </a:t>
            </a:r>
            <a:r>
              <a:rPr lang="en-US" sz="2400" dirty="0" smtClean="0"/>
              <a:t>technology</a:t>
            </a:r>
          </a:p>
          <a:p>
            <a:endParaRPr lang="en-US" sz="2400" dirty="0" smtClean="0"/>
          </a:p>
          <a:p>
            <a:r>
              <a:rPr lang="en-US" sz="2400"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592287"/>
          </a:xfrm>
        </p:spPr>
        <p:txBody>
          <a:bodyPr>
            <a:normAutofit/>
          </a:bodyPr>
          <a:lstStyle/>
          <a:p>
            <a:r>
              <a:rPr lang="en-GB" sz="2400" dirty="0" smtClean="0">
                <a:solidFill>
                  <a:srgbClr val="0000FF"/>
                </a:solidFill>
                <a:latin typeface="Courier New" panose="02070309020205020404" pitchFamily="49" charset="0"/>
                <a:cs typeface="Courier New" panose="02070309020205020404" pitchFamily="49" charset="0"/>
              </a:rPr>
              <a:t>for</a:t>
            </a:r>
            <a:r>
              <a:rPr lang="en-GB" sz="2400" dirty="0" smtClean="0"/>
              <a:t> statements provide a means to repeat </a:t>
            </a:r>
            <a:r>
              <a:rPr lang="en-GB" sz="2400" dirty="0" smtClean="0"/>
              <a:t>instructions</a:t>
            </a:r>
          </a:p>
          <a:p>
            <a:endParaRPr lang="en-GB" sz="2400" dirty="0" smtClean="0"/>
          </a:p>
          <a:p>
            <a:r>
              <a:rPr lang="en-GB" sz="2400" dirty="0" smtClean="0"/>
              <a:t>Almost all programming languages have </a:t>
            </a:r>
            <a:r>
              <a:rPr lang="en-GB" sz="2400" dirty="0" smtClean="0">
                <a:solidFill>
                  <a:srgbClr val="0000FF"/>
                </a:solidFill>
                <a:latin typeface="Courier New" panose="02070309020205020404" pitchFamily="49" charset="0"/>
                <a:cs typeface="Courier New" panose="02070309020205020404" pitchFamily="49" charset="0"/>
              </a:rPr>
              <a:t>for</a:t>
            </a:r>
            <a:r>
              <a:rPr lang="en-GB" sz="2400" dirty="0" smtClean="0"/>
              <a:t> </a:t>
            </a:r>
            <a:r>
              <a:rPr lang="en-GB" sz="2400" dirty="0" smtClean="0"/>
              <a:t>statements</a:t>
            </a:r>
          </a:p>
          <a:p>
            <a:endParaRPr lang="en-US" sz="2400" dirty="0"/>
          </a:p>
          <a:p>
            <a:r>
              <a:rPr lang="en-GB" sz="2400" dirty="0" smtClean="0"/>
              <a:t>Python </a:t>
            </a:r>
            <a:r>
              <a:rPr lang="en-GB" sz="2400" dirty="0" smtClean="0">
                <a:solidFill>
                  <a:srgbClr val="0000FF"/>
                </a:solidFill>
                <a:latin typeface="Courier New" panose="02070309020205020404" pitchFamily="49" charset="0"/>
                <a:cs typeface="Courier New" panose="02070309020205020404" pitchFamily="49" charset="0"/>
              </a:rPr>
              <a:t>for</a:t>
            </a:r>
            <a:r>
              <a:rPr lang="en-GB" sz="2400" dirty="0" smtClean="0"/>
              <a:t> statements use the following syntax:</a:t>
            </a:r>
          </a:p>
          <a:p>
            <a:endParaRPr lang="en-US" sz="2400"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1969959" y="4293096"/>
            <a:ext cx="5934034"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a:bodyPr>
          <a:lstStyle/>
          <a:p>
            <a:r>
              <a:rPr lang="en-GB" sz="2600" dirty="0" smtClean="0">
                <a:solidFill>
                  <a:srgbClr val="31383D"/>
                </a:solidFill>
                <a:cs typeface="Courier New" panose="02070309020205020404" pitchFamily="49" charset="0"/>
              </a:rPr>
              <a:t>The Python </a:t>
            </a:r>
            <a:r>
              <a:rPr lang="en-GB" sz="2600" b="1" dirty="0" smtClean="0">
                <a:solidFill>
                  <a:srgbClr val="0000FF"/>
                </a:solidFill>
                <a:latin typeface="Courier New" panose="02070309020205020404" pitchFamily="49" charset="0"/>
                <a:cs typeface="Courier New" panose="02070309020205020404" pitchFamily="49" charset="0"/>
              </a:rPr>
              <a:t>range()</a:t>
            </a:r>
            <a:r>
              <a:rPr lang="en-GB" sz="2600" dirty="0" smtClean="0"/>
              <a:t> function provides a way to loop over a sequence</a:t>
            </a:r>
          </a:p>
          <a:p>
            <a:r>
              <a:rPr lang="en-GB" sz="2600" dirty="0" smtClean="0"/>
              <a:t>This is very useful when writing a loop that runs for fixed count</a:t>
            </a:r>
            <a:endParaRPr lang="en-US" sz="2600" dirty="0"/>
          </a:p>
          <a:p>
            <a:r>
              <a:rPr lang="en-GB" sz="2600"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Write a program that will:</a:t>
            </a:r>
          </a:p>
          <a:p>
            <a:pPr lvl="1"/>
            <a:r>
              <a:rPr lang="en-US" sz="2400" dirty="0" smtClean="0"/>
              <a:t>Accept a numeric upper bound from user input</a:t>
            </a:r>
          </a:p>
          <a:p>
            <a:pPr lvl="1"/>
            <a:r>
              <a:rPr lang="en-US" sz="2400"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sz="2400"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For anything more than a simple series of steps, we need to make decisions and repeat </a:t>
            </a:r>
            <a:r>
              <a:rPr lang="en-US" sz="2400" dirty="0" smtClean="0"/>
              <a:t>steps</a:t>
            </a:r>
          </a:p>
          <a:p>
            <a:endParaRPr lang="en-US" sz="2400" dirty="0" smtClean="0"/>
          </a:p>
          <a:p>
            <a:r>
              <a:rPr lang="en-US" sz="2400" dirty="0" smtClean="0"/>
              <a:t>Flow control statements are an integral part of complex </a:t>
            </a:r>
            <a:r>
              <a:rPr lang="en-US" sz="2400" dirty="0" smtClean="0"/>
              <a:t>programs</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if</a:t>
            </a:r>
            <a:r>
              <a:rPr lang="en-US" sz="2400" dirty="0" smtClean="0"/>
              <a:t> statements allow us to make </a:t>
            </a:r>
            <a:r>
              <a:rPr lang="en-US" sz="2400" dirty="0" smtClean="0"/>
              <a:t>decisions</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for</a:t>
            </a:r>
            <a:r>
              <a:rPr lang="en-US" sz="2400" dirty="0" smtClean="0"/>
              <a:t> statements allow us to repeat steps</a:t>
            </a:r>
            <a:endParaRPr lang="en-US" sz="2400"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are file types</a:t>
            </a:r>
            <a:r>
              <a:rPr lang="en-US" sz="2400" dirty="0" smtClean="0"/>
              <a:t>?</a:t>
            </a:r>
          </a:p>
          <a:p>
            <a:endParaRPr lang="en-US" sz="2400" dirty="0" smtClean="0"/>
          </a:p>
          <a:p>
            <a:pPr lvl="1"/>
            <a:r>
              <a:rPr lang="en-US" sz="2400" dirty="0" smtClean="0"/>
              <a:t>Data can be expressed in numerous </a:t>
            </a:r>
            <a:r>
              <a:rPr lang="en-US" sz="2400" dirty="0" smtClean="0"/>
              <a:t>ways</a:t>
            </a:r>
          </a:p>
          <a:p>
            <a:pPr lvl="1"/>
            <a:endParaRPr lang="en-US" sz="2400" dirty="0" smtClean="0"/>
          </a:p>
          <a:p>
            <a:pPr lvl="1"/>
            <a:r>
              <a:rPr lang="en-US" sz="2400" dirty="0" smtClean="0"/>
              <a:t>File extension indicates data </a:t>
            </a:r>
            <a:r>
              <a:rPr lang="en-US" sz="2400" dirty="0" smtClean="0"/>
              <a:t>structure</a:t>
            </a:r>
          </a:p>
          <a:p>
            <a:pPr lvl="1"/>
            <a:endParaRPr lang="en-US" sz="2400" dirty="0" smtClean="0"/>
          </a:p>
          <a:p>
            <a:pPr lvl="1"/>
            <a:r>
              <a:rPr lang="en-US" sz="2400" dirty="0" smtClean="0"/>
              <a:t>Allows efficient and convenient data exchange</a:t>
            </a:r>
          </a:p>
          <a:p>
            <a:pPr marL="457200" lvl="1" indent="0">
              <a:buNone/>
            </a:pPr>
            <a:endParaRPr lang="en-US" sz="2400"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What does ‘IO’ mean</a:t>
            </a:r>
            <a:r>
              <a:rPr lang="en-US" sz="2400" dirty="0" smtClean="0"/>
              <a:t>?</a:t>
            </a:r>
          </a:p>
          <a:p>
            <a:endParaRPr lang="en-US" sz="2400" dirty="0" smtClean="0"/>
          </a:p>
          <a:p>
            <a:r>
              <a:rPr lang="en-US" sz="2400" dirty="0" smtClean="0"/>
              <a:t>How do we interact with files</a:t>
            </a:r>
            <a:r>
              <a:rPr lang="en-US" sz="2400" dirty="0" smtClean="0"/>
              <a:t>?</a:t>
            </a:r>
          </a:p>
          <a:p>
            <a:endParaRPr lang="en-US" sz="2400" dirty="0" smtClean="0"/>
          </a:p>
          <a:p>
            <a:r>
              <a:rPr lang="en-US" sz="2400" dirty="0" smtClean="0"/>
              <a:t>What’s the ‘path’ to the file</a:t>
            </a:r>
            <a:r>
              <a:rPr lang="en-US" sz="2400" dirty="0" smtClean="0"/>
              <a:t>?</a:t>
            </a:r>
          </a:p>
          <a:p>
            <a:endParaRPr lang="en-US" sz="2400" dirty="0" smtClean="0"/>
          </a:p>
          <a:p>
            <a:r>
              <a:rPr lang="en-US" sz="2400"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2376263"/>
          </a:xfrm>
        </p:spPr>
        <p:txBody>
          <a:bodyPr>
            <a:normAutofit/>
          </a:bodyPr>
          <a:lstStyle/>
          <a:p>
            <a:pPr marL="0" indent="-800100"/>
            <a:r>
              <a:rPr lang="en-US" sz="2400" dirty="0" smtClean="0"/>
              <a:t>How </a:t>
            </a:r>
            <a:r>
              <a:rPr lang="en-US" sz="2400" dirty="0" smtClean="0"/>
              <a:t>do we write software that can run anywhere?	</a:t>
            </a:r>
            <a:endParaRPr lang="en-US" sz="2400" dirty="0"/>
          </a:p>
          <a:p>
            <a:pPr lvl="1"/>
            <a:r>
              <a:rPr lang="en-US" sz="2400" dirty="0" smtClean="0"/>
              <a:t>In Python, use the glob module</a:t>
            </a:r>
          </a:p>
          <a:p>
            <a:pPr lvl="1"/>
            <a:r>
              <a:rPr lang="en-US" sz="2400" dirty="0" smtClean="0"/>
              <a:t>The glob module returns filenames</a:t>
            </a:r>
          </a:p>
          <a:p>
            <a:pPr lvl="1"/>
            <a:r>
              <a:rPr lang="en-US" sz="2400" dirty="0" smtClean="0"/>
              <a:t>Complex pattern matching can be used</a:t>
            </a:r>
          </a:p>
          <a:p>
            <a:pPr lvl="1"/>
            <a:r>
              <a:rPr lang="en-US" sz="2400"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683728876"/>
              </p:ext>
            </p:extLst>
          </p:nvPr>
        </p:nvGraphicFramePr>
        <p:xfrm>
          <a:off x="609600" y="4293096"/>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How do we open a file</a:t>
            </a:r>
            <a:r>
              <a:rPr lang="en-US" sz="2400" dirty="0" smtClean="0"/>
              <a:t>?</a:t>
            </a:r>
          </a:p>
          <a:p>
            <a:endParaRPr lang="en-US" sz="2400" dirty="0" smtClean="0"/>
          </a:p>
          <a:p>
            <a:pPr lvl="1"/>
            <a:r>
              <a:rPr lang="en-US" sz="2400" dirty="0" smtClean="0">
                <a:solidFill>
                  <a:srgbClr val="000000"/>
                </a:solidFill>
                <a:latin typeface="Courier New" panose="02070309020205020404" pitchFamily="49" charset="0"/>
                <a:cs typeface="Courier New" panose="02070309020205020404" pitchFamily="49" charset="0"/>
              </a:rPr>
              <a:t>open</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name</a:t>
            </a:r>
            <a:r>
              <a:rPr lang="en-US" sz="2400"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smtClean="0">
                <a:solidFill>
                  <a:srgbClr val="000000"/>
                </a:solidFill>
                <a:latin typeface="Courier New" panose="02070309020205020404" pitchFamily="49" charset="0"/>
                <a:cs typeface="Courier New" panose="02070309020205020404" pitchFamily="49" charset="0"/>
              </a:rPr>
              <a:t>open(matches[</a:t>
            </a:r>
            <a:r>
              <a:rPr lang="en-US" sz="1200" dirty="0" smtClean="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609600" y="1628800"/>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solidFill>
                  <a:prstClr val="black"/>
                </a:solidFill>
              </a:rPr>
              <a:t>How do we read from a file?</a:t>
            </a:r>
          </a:p>
          <a:p>
            <a:pPr lvl="1"/>
            <a:r>
              <a:rPr lang="en-US" sz="2400" dirty="0" err="1" smtClean="0">
                <a:solidFill>
                  <a:srgbClr val="000000"/>
                </a:solidFill>
                <a:latin typeface="Courier New" panose="02070309020205020404" pitchFamily="49" charset="0"/>
                <a:cs typeface="Courier New" panose="02070309020205020404" pitchFamily="49" charset="0"/>
              </a:rPr>
              <a:t>file.read</a:t>
            </a:r>
            <a:r>
              <a:rPr lang="en-US" sz="2400"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sz="2400" dirty="0" err="1" smtClean="0">
                <a:solidFill>
                  <a:srgbClr val="000000"/>
                </a:solidFill>
                <a:latin typeface="Courier New" panose="02070309020205020404" pitchFamily="49" charset="0"/>
                <a:cs typeface="Courier New" panose="02070309020205020404" pitchFamily="49" charset="0"/>
              </a:rPr>
              <a:t>file.readline</a:t>
            </a:r>
            <a:r>
              <a:rPr lang="en-US" sz="2400"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a:t>
            </a:r>
            <a:r>
              <a:rPr lang="en-US" dirty="0" smtClean="0">
                <a:solidFill>
                  <a:prstClr val="black"/>
                </a:solidFill>
                <a:cs typeface="Courier New" panose="02070309020205020404" pitchFamily="49" charset="0"/>
              </a:rPr>
              <a:t>file</a:t>
            </a:r>
          </a:p>
          <a:p>
            <a:pPr lvl="2"/>
            <a:endParaRPr lang="en-US" dirty="0" smtClean="0">
              <a:solidFill>
                <a:prstClr val="black"/>
              </a:solidFill>
              <a:cs typeface="Courier New" panose="02070309020205020404" pitchFamily="49" charset="0"/>
            </a:endParaRPr>
          </a:p>
          <a:p>
            <a:r>
              <a:rPr lang="en-US" sz="2400" dirty="0">
                <a:solidFill>
                  <a:prstClr val="black"/>
                </a:solidFill>
              </a:rPr>
              <a:t>How do we </a:t>
            </a:r>
            <a:r>
              <a:rPr lang="en-US" sz="2400" dirty="0" smtClean="0">
                <a:solidFill>
                  <a:prstClr val="black"/>
                </a:solidFill>
              </a:rPr>
              <a:t>write to a </a:t>
            </a:r>
            <a:r>
              <a:rPr lang="en-US" sz="2400" dirty="0">
                <a:solidFill>
                  <a:prstClr val="black"/>
                </a:solidFill>
              </a:rPr>
              <a:t>file?</a:t>
            </a:r>
          </a:p>
          <a:p>
            <a:pPr lvl="1"/>
            <a:r>
              <a:rPr lang="en-US" sz="2400" dirty="0" err="1" smtClean="0">
                <a:solidFill>
                  <a:srgbClr val="000000"/>
                </a:solidFill>
                <a:latin typeface="Courier New" panose="02070309020205020404" pitchFamily="49" charset="0"/>
                <a:cs typeface="Courier New" panose="02070309020205020404" pitchFamily="49" charset="0"/>
              </a:rPr>
              <a:t>file.write</a:t>
            </a:r>
            <a:r>
              <a:rPr lang="en-US" sz="2400" dirty="0" smtClean="0">
                <a:solidFill>
                  <a:prstClr val="black"/>
                </a:solidFill>
                <a:latin typeface="Courier New" panose="02070309020205020404" pitchFamily="49" charset="0"/>
                <a:cs typeface="Courier New" panose="02070309020205020404" pitchFamily="49" charset="0"/>
              </a:rPr>
              <a:t>(string)</a:t>
            </a:r>
            <a:endParaRPr lang="en-US" sz="2400"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sz="2400"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Can I delete files</a:t>
            </a:r>
            <a:r>
              <a:rPr lang="en-US" sz="2400" dirty="0" smtClean="0"/>
              <a:t>?</a:t>
            </a:r>
            <a:endParaRPr lang="en-US" sz="2400" dirty="0" smtClean="0"/>
          </a:p>
          <a:p>
            <a:pPr lvl="1"/>
            <a:r>
              <a:rPr lang="en-US" sz="2400" dirty="0" err="1" smtClean="0">
                <a:latin typeface="Courier New" panose="02070309020205020404" pitchFamily="49" charset="0"/>
                <a:cs typeface="Courier New" panose="02070309020205020404" pitchFamily="49" charset="0"/>
              </a:rPr>
              <a:t>os.remove</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path</a:t>
            </a:r>
            <a:r>
              <a:rPr lang="en-US" sz="2400" dirty="0" smtClean="0">
                <a:latin typeface="Courier New" panose="02070309020205020404" pitchFamily="49" charset="0"/>
                <a:cs typeface="Courier New" panose="02070309020205020404" pitchFamily="49" charset="0"/>
              </a:rPr>
              <a:t>)</a:t>
            </a:r>
          </a:p>
          <a:p>
            <a:pPr lvl="1"/>
            <a:endParaRPr lang="en-US" sz="2400" dirty="0" smtClean="0">
              <a:latin typeface="Courier New" panose="02070309020205020404" pitchFamily="49" charset="0"/>
              <a:cs typeface="Courier New" panose="02070309020205020404" pitchFamily="49" charset="0"/>
            </a:endParaRPr>
          </a:p>
          <a:p>
            <a:r>
              <a:rPr lang="en-US" sz="2400" dirty="0" smtClean="0"/>
              <a:t>What about directories</a:t>
            </a:r>
            <a:r>
              <a:rPr lang="en-US" sz="2400" dirty="0" smtClean="0"/>
              <a:t>?</a:t>
            </a:r>
            <a:endParaRPr lang="en-US" sz="2400" dirty="0" smtClean="0"/>
          </a:p>
          <a:p>
            <a:pPr lvl="1"/>
            <a:r>
              <a:rPr lang="en-US" sz="2400" dirty="0" err="1" smtClean="0">
                <a:latin typeface="Courier New" panose="02070309020205020404" pitchFamily="49" charset="0"/>
                <a:cs typeface="Courier New" panose="02070309020205020404" pitchFamily="49" charset="0"/>
              </a:rPr>
              <a:t>os.rmdir</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path</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400" dirty="0" err="1" smtClean="0">
                <a:latin typeface="Courier New" panose="02070309020205020404" pitchFamily="49" charset="0"/>
                <a:cs typeface="Courier New" panose="02070309020205020404" pitchFamily="49" charset="0"/>
              </a:rPr>
              <a:t>os.removedirs</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path</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Write a program that will</a:t>
            </a:r>
          </a:p>
          <a:p>
            <a:pPr lvl="1"/>
            <a:r>
              <a:rPr lang="en-US" sz="2400" dirty="0" smtClean="0"/>
              <a:t>Ask the user for a filename</a:t>
            </a:r>
          </a:p>
          <a:p>
            <a:pPr lvl="1"/>
            <a:r>
              <a:rPr lang="en-US" sz="2400" dirty="0" smtClean="0"/>
              <a:t>Create a file with that name</a:t>
            </a:r>
          </a:p>
          <a:p>
            <a:pPr lvl="1"/>
            <a:r>
              <a:rPr lang="en-US" sz="2400" dirty="0" smtClean="0"/>
              <a:t>Accept user input and write it to the file</a:t>
            </a:r>
          </a:p>
          <a:p>
            <a:pPr lvl="1"/>
            <a:r>
              <a:rPr lang="en-US" sz="2400"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sz="2400"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64736" y="1612366"/>
            <a:ext cx="4104456" cy="4425355"/>
          </a:xfrm>
        </p:spPr>
        <p:txBody>
          <a:bodyPr>
            <a:normAutofit/>
          </a:bodyPr>
          <a:lstStyle/>
          <a:p>
            <a:pPr>
              <a:buAutoNum type="arabicPeriod"/>
            </a:pPr>
            <a:r>
              <a:rPr lang="en-US" sz="2400" dirty="0" smtClean="0"/>
              <a:t>Travel </a:t>
            </a:r>
            <a:r>
              <a:rPr lang="en-US" sz="2400" i="1" dirty="0" smtClean="0"/>
              <a:t>east</a:t>
            </a:r>
          </a:p>
          <a:p>
            <a:pPr>
              <a:buAutoNum type="arabicPeriod"/>
            </a:pPr>
            <a:endParaRPr lang="en-US" sz="2400" dirty="0"/>
          </a:p>
          <a:p>
            <a:pPr marL="0" indent="0">
              <a:buNone/>
            </a:pPr>
            <a:r>
              <a:rPr lang="en-US" sz="2400" dirty="0" smtClean="0">
                <a:solidFill>
                  <a:srgbClr val="C4A174"/>
                </a:solidFill>
              </a:rPr>
              <a:t>2.</a:t>
            </a:r>
            <a:r>
              <a:rPr lang="en-US" sz="2400" dirty="0" smtClean="0"/>
              <a:t> Take the 3</a:t>
            </a:r>
            <a:r>
              <a:rPr lang="en-US" sz="2400" baseline="30000" dirty="0" smtClean="0"/>
              <a:t>rd</a:t>
            </a:r>
            <a:r>
              <a:rPr lang="en-US" sz="2400" dirty="0" smtClean="0"/>
              <a:t> </a:t>
            </a:r>
            <a:r>
              <a:rPr lang="en-US" sz="2400" dirty="0" smtClean="0"/>
              <a:t>left</a:t>
            </a:r>
          </a:p>
          <a:p>
            <a:pPr marL="0" indent="0">
              <a:buNone/>
            </a:pPr>
            <a:endParaRPr lang="en-US" sz="2400" dirty="0" smtClean="0"/>
          </a:p>
          <a:p>
            <a:pPr marL="0" indent="0">
              <a:buNone/>
            </a:pPr>
            <a:r>
              <a:rPr lang="en-US" sz="2400" dirty="0" smtClean="0">
                <a:solidFill>
                  <a:srgbClr val="C4A174"/>
                </a:solidFill>
              </a:rPr>
              <a:t>3.</a:t>
            </a:r>
            <a:r>
              <a:rPr lang="en-US" sz="2400" dirty="0" smtClean="0"/>
              <a:t> Turn </a:t>
            </a:r>
            <a:r>
              <a:rPr lang="en-US" sz="2400" i="1" dirty="0" smtClean="0"/>
              <a:t>right</a:t>
            </a:r>
            <a:r>
              <a:rPr lang="en-US" sz="2400" dirty="0" smtClean="0"/>
              <a:t> at the next junction</a:t>
            </a:r>
            <a:endParaRPr lang="en-US" sz="24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5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213285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sz="2400" dirty="0" smtClean="0"/>
              <a:t>Membership and Identity operators</a:t>
            </a:r>
          </a:p>
          <a:p>
            <a:pPr lvl="1"/>
            <a:r>
              <a:rPr lang="en-US" sz="2400" dirty="0" smtClean="0"/>
              <a:t>Used to test if a value is present in a list, tuple or dictionary</a:t>
            </a:r>
          </a:p>
          <a:p>
            <a:pPr lvl="1"/>
            <a:r>
              <a:rPr lang="en-US" sz="2400" dirty="0" smtClean="0"/>
              <a:t>Used to test if two </a:t>
            </a:r>
            <a:r>
              <a:rPr lang="en-US" sz="2400" i="1" dirty="0" smtClean="0"/>
              <a:t>variables</a:t>
            </a:r>
            <a:r>
              <a:rPr lang="en-US" sz="2400" dirty="0" smtClean="0"/>
              <a:t> point to the same </a:t>
            </a:r>
            <a:r>
              <a:rPr lang="en-US" sz="2400"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11168" y="1700808"/>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sz="2400" dirty="0" smtClean="0"/>
              <a:t>Membership operators vastly simplify finding values in a list or </a:t>
            </a:r>
            <a:r>
              <a:rPr lang="en-US" sz="2400" dirty="0" smtClean="0"/>
              <a:t>tuple</a:t>
            </a:r>
          </a:p>
          <a:p>
            <a:endParaRPr lang="en-US" sz="2400" dirty="0" smtClean="0"/>
          </a:p>
          <a:p>
            <a:r>
              <a:rPr lang="en-US" sz="2400"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700808"/>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sz="2400" b="1" dirty="0" smtClean="0">
                <a:solidFill>
                  <a:srgbClr val="0000FF"/>
                </a:solidFill>
                <a:latin typeface="Courier New" panose="02070309020205020404" pitchFamily="49" charset="0"/>
                <a:cs typeface="Courier New" panose="02070309020205020404" pitchFamily="49" charset="0"/>
              </a:rPr>
              <a:t>is</a:t>
            </a:r>
            <a:r>
              <a:rPr lang="en-US" sz="2400" dirty="0" smtClean="0"/>
              <a:t> lets us know if two variables point to the </a:t>
            </a:r>
            <a:r>
              <a:rPr lang="en-US" sz="2400" i="1" dirty="0" smtClean="0"/>
              <a:t>same </a:t>
            </a:r>
            <a:r>
              <a:rPr lang="en-US" sz="2400" i="1" dirty="0" smtClean="0"/>
              <a:t>value</a:t>
            </a:r>
          </a:p>
          <a:p>
            <a:endParaRPr lang="en-US" sz="2400" dirty="0" smtClean="0"/>
          </a:p>
          <a:p>
            <a:r>
              <a:rPr lang="en-US" sz="2400" dirty="0" smtClean="0"/>
              <a:t>That’s not the same as being </a:t>
            </a:r>
            <a:r>
              <a:rPr lang="en-US" sz="2400" i="1" dirty="0" smtClean="0"/>
              <a:t>equal in </a:t>
            </a:r>
            <a:r>
              <a:rPr lang="en-US" sz="2400" i="1" dirty="0" smtClean="0"/>
              <a:t>value</a:t>
            </a:r>
          </a:p>
          <a:p>
            <a:endParaRPr lang="en-US" sz="2400" dirty="0" smtClean="0"/>
          </a:p>
          <a:p>
            <a:r>
              <a:rPr lang="en-US" sz="2400" dirty="0" smtClean="0"/>
              <a:t>Remember, variables are </a:t>
            </a:r>
            <a:r>
              <a:rPr lang="en-US" sz="2400" i="1" dirty="0" smtClean="0"/>
              <a:t>pointers</a:t>
            </a:r>
            <a:r>
              <a:rPr lang="en-US" sz="2400" dirty="0" smtClean="0"/>
              <a:t> to values</a:t>
            </a:r>
          </a:p>
          <a:p>
            <a:pPr marL="0" indent="0">
              <a:buNone/>
            </a:pPr>
            <a:endParaRPr lang="en-US" sz="2400"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Write a program </a:t>
            </a:r>
            <a:r>
              <a:rPr lang="en-US" sz="2400" dirty="0" smtClean="0"/>
              <a:t>to</a:t>
            </a:r>
            <a:endParaRPr lang="en-US" sz="2400" dirty="0" smtClean="0"/>
          </a:p>
          <a:p>
            <a:pPr lvl="1"/>
            <a:r>
              <a:rPr lang="en-US" sz="2400" dirty="0" smtClean="0"/>
              <a:t>Ask the user for a </a:t>
            </a:r>
            <a:r>
              <a:rPr lang="en-US" sz="2400" dirty="0" smtClean="0"/>
              <a:t>number</a:t>
            </a:r>
          </a:p>
          <a:p>
            <a:pPr lvl="1"/>
            <a:endParaRPr lang="en-US" sz="2400" dirty="0" smtClean="0"/>
          </a:p>
          <a:p>
            <a:pPr lvl="1"/>
            <a:r>
              <a:rPr lang="en-US" sz="2400" dirty="0" smtClean="0"/>
              <a:t>Print out all the numbers from 0 up to that number, except multiples of 3 and </a:t>
            </a:r>
            <a:r>
              <a:rPr lang="en-US" sz="2400" dirty="0" smtClean="0"/>
              <a:t>4</a:t>
            </a:r>
          </a:p>
          <a:p>
            <a:pPr lvl="1"/>
            <a:endParaRPr lang="en-US" sz="2400" dirty="0" smtClean="0"/>
          </a:p>
          <a:p>
            <a:pPr lvl="1"/>
            <a:r>
              <a:rPr lang="en-US" sz="2400"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A function is number of statements grouped </a:t>
            </a:r>
            <a:r>
              <a:rPr lang="en-US" sz="2400" dirty="0" smtClean="0"/>
              <a:t>together</a:t>
            </a:r>
          </a:p>
          <a:p>
            <a:endParaRPr lang="en-US" sz="2400" dirty="0" smtClean="0"/>
          </a:p>
          <a:p>
            <a:r>
              <a:rPr lang="en-US" sz="2400" dirty="0" smtClean="0"/>
              <a:t>Statements are grouped by tab </a:t>
            </a:r>
            <a:r>
              <a:rPr lang="en-US" sz="2400" dirty="0" smtClean="0"/>
              <a:t>stop</a:t>
            </a:r>
          </a:p>
          <a:p>
            <a:endParaRPr lang="en-US" sz="2400" dirty="0" smtClean="0"/>
          </a:p>
          <a:p>
            <a:r>
              <a:rPr lang="en-US" sz="2400" dirty="0" smtClean="0"/>
              <a:t>Statements inside the function don’t run until it’s </a:t>
            </a:r>
            <a:r>
              <a:rPr lang="en-US" sz="2400" dirty="0" smtClean="0"/>
              <a:t>called</a:t>
            </a:r>
          </a:p>
          <a:p>
            <a:endParaRPr lang="en-US" sz="2400" dirty="0" smtClean="0"/>
          </a:p>
          <a:p>
            <a:r>
              <a:rPr lang="en-US" sz="2400" dirty="0" smtClean="0"/>
              <a:t>Functions help </a:t>
            </a:r>
            <a:r>
              <a:rPr lang="en-US" sz="2400" dirty="0"/>
              <a:t>compartmentalize application logic</a:t>
            </a:r>
          </a:p>
          <a:p>
            <a:pPr marL="0" indent="0">
              <a:buNone/>
            </a:pPr>
            <a:endParaRPr lang="en-US" sz="2400"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39382" y="1612366"/>
            <a:ext cx="4104456" cy="4425355"/>
          </a:xfrm>
        </p:spPr>
        <p:txBody>
          <a:bodyPr>
            <a:normAutofit/>
          </a:bodyPr>
          <a:lstStyle/>
          <a:p>
            <a:pPr>
              <a:buAutoNum type="arabicPeriod"/>
            </a:pPr>
            <a:r>
              <a:rPr lang="en-US" sz="2400" dirty="0" smtClean="0"/>
              <a:t>Travel </a:t>
            </a:r>
            <a:r>
              <a:rPr lang="en-US" sz="2400" i="1" dirty="0" smtClean="0"/>
              <a:t>east</a:t>
            </a:r>
          </a:p>
          <a:p>
            <a:pPr>
              <a:buAutoNum type="arabicPeriod"/>
            </a:pPr>
            <a:endParaRPr lang="en-US" sz="2400" dirty="0" smtClean="0"/>
          </a:p>
          <a:p>
            <a:pPr marL="0" indent="0">
              <a:buNone/>
            </a:pPr>
            <a:r>
              <a:rPr lang="en-US" sz="2400" dirty="0" smtClean="0">
                <a:solidFill>
                  <a:srgbClr val="C4A174"/>
                </a:solidFill>
              </a:rPr>
              <a:t>3.</a:t>
            </a:r>
            <a:r>
              <a:rPr lang="en-US" sz="2400" dirty="0" smtClean="0"/>
              <a:t> Turn </a:t>
            </a:r>
            <a:r>
              <a:rPr lang="en-US" sz="2400" i="1" dirty="0" smtClean="0"/>
              <a:t>right</a:t>
            </a:r>
            <a:r>
              <a:rPr lang="en-US" sz="2400" dirty="0" smtClean="0"/>
              <a:t> at the </a:t>
            </a:r>
            <a:r>
              <a:rPr lang="en-US" sz="2400" dirty="0" smtClean="0"/>
              <a:t>next junction</a:t>
            </a:r>
          </a:p>
          <a:p>
            <a:pPr marL="0" indent="0">
              <a:buNone/>
            </a:pPr>
            <a:endParaRPr lang="en-US" sz="2400" dirty="0" smtClean="0"/>
          </a:p>
          <a:p>
            <a:pPr marL="0" indent="0">
              <a:buNone/>
            </a:pPr>
            <a:r>
              <a:rPr lang="en-US" sz="2400" dirty="0">
                <a:solidFill>
                  <a:srgbClr val="C4A174"/>
                </a:solidFill>
              </a:rPr>
              <a:t>2.</a:t>
            </a:r>
            <a:r>
              <a:rPr lang="en-US" sz="2400" dirty="0"/>
              <a:t> Take the </a:t>
            </a:r>
            <a:r>
              <a:rPr lang="en-US" sz="2400" dirty="0" smtClean="0"/>
              <a:t>3</a:t>
            </a:r>
            <a:r>
              <a:rPr lang="en-US" sz="2400" baseline="30000" dirty="0" smtClean="0"/>
              <a:t>rd</a:t>
            </a:r>
            <a:r>
              <a:rPr lang="en-US" sz="2400" dirty="0" smtClean="0"/>
              <a:t> left</a:t>
            </a:r>
            <a:endParaRPr lang="en-US" sz="2400" dirty="0"/>
          </a:p>
          <a:p>
            <a:pPr marL="0" indent="0">
              <a:buNone/>
            </a:pPr>
            <a:endParaRPr lang="en-US" sz="24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Parameters are values supplied to the </a:t>
            </a:r>
            <a:r>
              <a:rPr lang="en-US" sz="2400" dirty="0" smtClean="0"/>
              <a:t>function</a:t>
            </a:r>
          </a:p>
          <a:p>
            <a:endParaRPr lang="en-US" sz="2400" dirty="0" smtClean="0"/>
          </a:p>
          <a:p>
            <a:r>
              <a:rPr lang="en-US" sz="2400" dirty="0"/>
              <a:t>A function can define zero or more </a:t>
            </a:r>
            <a:r>
              <a:rPr lang="en-US" sz="2400" dirty="0" smtClean="0"/>
              <a:t>parameters</a:t>
            </a:r>
          </a:p>
          <a:p>
            <a:endParaRPr lang="en-US" sz="2400" dirty="0"/>
          </a:p>
          <a:p>
            <a:r>
              <a:rPr lang="en-US" sz="2400" dirty="0"/>
              <a:t>Parameters can be </a:t>
            </a:r>
            <a:r>
              <a:rPr lang="en-US" sz="2400" dirty="0" smtClean="0"/>
              <a:t>defined with </a:t>
            </a:r>
            <a:r>
              <a:rPr lang="en-US" sz="2400" dirty="0"/>
              <a:t>default </a:t>
            </a:r>
            <a:r>
              <a:rPr lang="en-US" sz="2400" dirty="0" smtClean="0"/>
              <a:t>values</a:t>
            </a:r>
          </a:p>
          <a:p>
            <a:endParaRPr lang="en-US" sz="2400" dirty="0" smtClean="0"/>
          </a:p>
          <a:p>
            <a:r>
              <a:rPr lang="en-US" sz="2400" dirty="0" smtClean="0"/>
              <a:t>Functions </a:t>
            </a:r>
            <a:r>
              <a:rPr lang="en-US" sz="2400" dirty="0"/>
              <a:t>can return values to the calling code</a:t>
            </a:r>
          </a:p>
          <a:p>
            <a:pPr marL="0" indent="0">
              <a:buNone/>
            </a:pPr>
            <a:endParaRPr lang="en-US" sz="2400"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sz="2400" dirty="0" smtClean="0"/>
              <a:t>A function definition looks like this:</a:t>
            </a:r>
          </a:p>
          <a:p>
            <a:pPr lvl="1"/>
            <a:r>
              <a:rPr lang="en-US" sz="2400" b="1" dirty="0" err="1" smtClean="0">
                <a:solidFill>
                  <a:srgbClr val="0000FF"/>
                </a:solidFill>
                <a:latin typeface="Courier New" panose="02070309020205020404" pitchFamily="49" charset="0"/>
                <a:cs typeface="Courier New" panose="02070309020205020404" pitchFamily="49" charset="0"/>
              </a:rPr>
              <a:t>def</a:t>
            </a:r>
            <a:r>
              <a:rPr lang="en-US" sz="2400" dirty="0" smtClean="0">
                <a:solidFill>
                  <a:srgbClr val="0000FF"/>
                </a:solidFill>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my_function_name</a:t>
            </a:r>
            <a:r>
              <a:rPr lang="en-US" sz="2400" dirty="0" smtClean="0">
                <a:latin typeface="Courier New" panose="02070309020205020404" pitchFamily="49" charset="0"/>
                <a:cs typeface="Courier New" panose="02070309020205020404" pitchFamily="49" charset="0"/>
              </a:rPr>
              <a:t>&gt;(parameter)</a:t>
            </a:r>
            <a:r>
              <a:rPr lang="en-US" sz="2400" b="1" dirty="0" smtClean="0">
                <a:solidFill>
                  <a:srgbClr val="0000FF"/>
                </a:solidFill>
                <a:latin typeface="Courier New" panose="02070309020205020404" pitchFamily="49" charset="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242088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Using functions, write a program that will</a:t>
            </a:r>
          </a:p>
          <a:p>
            <a:pPr lvl="1"/>
            <a:r>
              <a:rPr lang="en-US" sz="2400" dirty="0" smtClean="0"/>
              <a:t>Allow the user to input a maximum value</a:t>
            </a:r>
          </a:p>
          <a:p>
            <a:pPr lvl="1"/>
            <a:r>
              <a:rPr lang="en-US" sz="2400"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sz="2400" dirty="0" smtClean="0"/>
              <a:t>Output the </a:t>
            </a:r>
            <a:r>
              <a:rPr lang="en-US" sz="2400" dirty="0" smtClean="0"/>
              <a:t>results</a:t>
            </a:r>
          </a:p>
          <a:p>
            <a:pPr lvl="1"/>
            <a:endParaRPr lang="en-US" sz="2400" dirty="0" smtClean="0"/>
          </a:p>
          <a:p>
            <a:r>
              <a:rPr lang="en-US" sz="2400" dirty="0" smtClean="0"/>
              <a:t>Bonus points:</a:t>
            </a:r>
          </a:p>
          <a:p>
            <a:pPr lvl="1"/>
            <a:r>
              <a:rPr lang="en-US" sz="2400"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variable scope</a:t>
            </a:r>
            <a:r>
              <a:rPr lang="en-US" sz="2400" dirty="0" smtClean="0"/>
              <a:t>?</a:t>
            </a:r>
          </a:p>
          <a:p>
            <a:endParaRPr lang="en-US" sz="2400" dirty="0" smtClean="0"/>
          </a:p>
          <a:p>
            <a:pPr lvl="1"/>
            <a:r>
              <a:rPr lang="en-US" sz="2400" dirty="0" smtClean="0"/>
              <a:t>Not all variables are accessible from all parts of the </a:t>
            </a:r>
            <a:r>
              <a:rPr lang="en-US" sz="2400" dirty="0" smtClean="0"/>
              <a:t>program</a:t>
            </a:r>
          </a:p>
          <a:p>
            <a:pPr lvl="1"/>
            <a:endParaRPr lang="en-US" sz="2400" dirty="0" smtClean="0"/>
          </a:p>
          <a:p>
            <a:pPr lvl="1"/>
            <a:r>
              <a:rPr lang="en-US" sz="2400" dirty="0" smtClean="0"/>
              <a:t>Where a variable exists and for how long depends upon how it is </a:t>
            </a:r>
            <a:r>
              <a:rPr lang="en-US" sz="2400" dirty="0" smtClean="0"/>
              <a:t>defined</a:t>
            </a:r>
          </a:p>
          <a:p>
            <a:pPr lvl="1"/>
            <a:endParaRPr lang="en-US" sz="2400" dirty="0" smtClean="0"/>
          </a:p>
          <a:p>
            <a:pPr lvl="1"/>
            <a:r>
              <a:rPr lang="en-US" sz="2400" dirty="0" smtClean="0"/>
              <a:t>Variables defined in the main body of a file are called </a:t>
            </a:r>
            <a:r>
              <a:rPr lang="en-US" sz="2400" i="1" dirty="0" smtClean="0"/>
              <a:t>global </a:t>
            </a:r>
            <a:r>
              <a:rPr lang="en-US" sz="2400" dirty="0" smtClean="0"/>
              <a:t>variables</a:t>
            </a:r>
          </a:p>
          <a:p>
            <a:pPr lvl="1"/>
            <a:endParaRPr lang="en-US" sz="2400" dirty="0" smtClean="0"/>
          </a:p>
          <a:p>
            <a:pPr lvl="1"/>
            <a:r>
              <a:rPr lang="en-US" sz="2400" dirty="0" smtClean="0"/>
              <a:t>Variables defined inside a function are </a:t>
            </a:r>
            <a:r>
              <a:rPr lang="en-US" sz="2400" i="1" dirty="0" smtClean="0"/>
              <a:t>local </a:t>
            </a:r>
            <a:r>
              <a:rPr lang="en-US" sz="2400"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Global variables are available to all functions in the </a:t>
            </a:r>
            <a:r>
              <a:rPr lang="en-US" sz="2400" dirty="0" smtClean="0"/>
              <a:t>module</a:t>
            </a:r>
          </a:p>
          <a:p>
            <a:endParaRPr lang="en-US" sz="2400" dirty="0" smtClean="0"/>
          </a:p>
          <a:p>
            <a:pPr lvl="1"/>
            <a:r>
              <a:rPr lang="en-US" sz="2400" dirty="0" smtClean="0"/>
              <a:t>Why might this be desirable</a:t>
            </a:r>
            <a:r>
              <a:rPr lang="en-US" sz="2400" dirty="0" smtClean="0"/>
              <a:t>?</a:t>
            </a:r>
          </a:p>
          <a:p>
            <a:pPr lvl="1"/>
            <a:endParaRPr lang="en-US" sz="2400" dirty="0" smtClean="0"/>
          </a:p>
          <a:p>
            <a:pPr lvl="1"/>
            <a:r>
              <a:rPr lang="en-US" sz="2400" dirty="0" smtClean="0"/>
              <a:t>What drawbacks might this have</a:t>
            </a:r>
            <a:r>
              <a:rPr lang="en-US" sz="2400" dirty="0" smtClean="0"/>
              <a:t>?</a:t>
            </a:r>
          </a:p>
          <a:p>
            <a:pPr lvl="1"/>
            <a:endParaRPr lang="en-US" sz="2400" dirty="0" smtClean="0"/>
          </a:p>
          <a:p>
            <a:r>
              <a:rPr lang="en-US" sz="2400" dirty="0" smtClean="0"/>
              <a:t>Local variables are lost once the function </a:t>
            </a:r>
            <a:r>
              <a:rPr lang="en-US" sz="2400" dirty="0" smtClean="0"/>
              <a:t>finishes</a:t>
            </a:r>
          </a:p>
          <a:p>
            <a:endParaRPr lang="en-US" sz="2400" dirty="0" smtClean="0"/>
          </a:p>
          <a:p>
            <a:pPr lvl="1"/>
            <a:r>
              <a:rPr lang="en-US" sz="2400"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normAutofit/>
          </a:bodyPr>
          <a:lstStyle/>
          <a:p>
            <a:r>
              <a:rPr lang="en-GB" sz="2400" dirty="0" smtClean="0"/>
              <a:t>Consider this example – what will the print statement output?</a:t>
            </a:r>
            <a:endParaRPr lang="en-GB" sz="2400"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normAutofit/>
          </a:bodyPr>
          <a:lstStyle/>
          <a:p>
            <a:r>
              <a:rPr lang="en-GB" sz="2400" dirty="0" smtClean="0"/>
              <a:t>The previous example was simple enough – but what will the program output this time?</a:t>
            </a:r>
            <a:endParaRPr lang="en-GB" sz="2400"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sz="2400" dirty="0" smtClean="0"/>
              <a:t>Can I access a global variable from inside a function?</a:t>
            </a:r>
          </a:p>
          <a:p>
            <a:pPr lvl="1"/>
            <a:r>
              <a:rPr lang="en-US" sz="2400" dirty="0" smtClean="0"/>
              <a:t>The </a:t>
            </a:r>
            <a:r>
              <a:rPr lang="en-US" sz="2400" b="1" dirty="0" smtClean="0">
                <a:solidFill>
                  <a:srgbClr val="0000FF"/>
                </a:solidFill>
              </a:rPr>
              <a:t>global</a:t>
            </a:r>
            <a:r>
              <a:rPr lang="en-US" sz="2400"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sz="2400" dirty="0" smtClean="0"/>
              <a:t>Global variables are bad practice</a:t>
            </a:r>
          </a:p>
          <a:p>
            <a:pPr lvl="1"/>
            <a:r>
              <a:rPr lang="en-US" sz="2400" dirty="0" smtClean="0"/>
              <a:t>Why</a:t>
            </a:r>
            <a:r>
              <a:rPr lang="en-US" sz="2400" dirty="0" smtClean="0"/>
              <a:t>?</a:t>
            </a:r>
          </a:p>
          <a:p>
            <a:pPr lvl="1"/>
            <a:endParaRPr lang="en-US" sz="2400" dirty="0" smtClean="0"/>
          </a:p>
          <a:p>
            <a:r>
              <a:rPr lang="en-US" sz="2400" dirty="0" smtClean="0"/>
              <a:t>Global </a:t>
            </a:r>
            <a:r>
              <a:rPr lang="en-US" sz="2400" i="1" dirty="0" smtClean="0"/>
              <a:t>constants</a:t>
            </a:r>
            <a:r>
              <a:rPr lang="en-US" sz="2400" dirty="0" smtClean="0"/>
              <a:t> are fine</a:t>
            </a:r>
          </a:p>
          <a:p>
            <a:pPr lvl="1"/>
            <a:r>
              <a:rPr lang="en-US" sz="2400"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module?</a:t>
            </a:r>
          </a:p>
          <a:p>
            <a:pPr lvl="1"/>
            <a:r>
              <a:rPr lang="en-US" sz="2400" dirty="0" smtClean="0"/>
              <a:t>A file containing Python definitions and statements</a:t>
            </a:r>
          </a:p>
          <a:p>
            <a:pPr lvl="1"/>
            <a:r>
              <a:rPr lang="en-US" sz="2400" dirty="0" smtClean="0"/>
              <a:t>Module files have the .</a:t>
            </a:r>
            <a:r>
              <a:rPr lang="en-US" sz="2400" dirty="0" err="1" smtClean="0"/>
              <a:t>py</a:t>
            </a:r>
            <a:r>
              <a:rPr lang="en-US" sz="2400" dirty="0" smtClean="0"/>
              <a:t> extension, e.g. </a:t>
            </a:r>
            <a:r>
              <a:rPr lang="en-US" sz="2400" dirty="0" smtClean="0"/>
              <a:t>mymodule.py</a:t>
            </a:r>
          </a:p>
          <a:p>
            <a:pPr lvl="1"/>
            <a:endParaRPr lang="en-US" sz="2400" dirty="0" smtClean="0"/>
          </a:p>
          <a:p>
            <a:r>
              <a:rPr lang="en-US" sz="2400" dirty="0" smtClean="0"/>
              <a:t>Why do we use them?</a:t>
            </a:r>
          </a:p>
          <a:p>
            <a:pPr lvl="1"/>
            <a:r>
              <a:rPr lang="en-US" sz="2400" dirty="0" smtClean="0"/>
              <a:t>Provide reusable code</a:t>
            </a:r>
          </a:p>
          <a:p>
            <a:pPr lvl="1"/>
            <a:r>
              <a:rPr lang="en-US" sz="2400" dirty="0" smtClean="0"/>
              <a:t>Prevent code duplication</a:t>
            </a:r>
          </a:p>
          <a:p>
            <a:pPr lvl="1"/>
            <a:r>
              <a:rPr lang="en-US" sz="2400"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sz="2400" dirty="0" smtClean="0"/>
              <a:t>Where to get them</a:t>
            </a:r>
          </a:p>
          <a:p>
            <a:pPr lvl="1"/>
            <a:r>
              <a:rPr lang="en-US" sz="2400" dirty="0" err="1" smtClean="0"/>
              <a:t>Github</a:t>
            </a:r>
            <a:endParaRPr lang="en-US" sz="2400" dirty="0" smtClean="0"/>
          </a:p>
          <a:p>
            <a:pPr lvl="1"/>
            <a:r>
              <a:rPr lang="en-US" sz="2400" dirty="0" smtClean="0"/>
              <a:t>Pip</a:t>
            </a:r>
          </a:p>
          <a:p>
            <a:pPr lvl="1"/>
            <a:r>
              <a:rPr lang="en-US" sz="2400" dirty="0" err="1" smtClean="0"/>
              <a:t>Bitbucket</a:t>
            </a:r>
            <a:endParaRPr lang="en-US" sz="2400" dirty="0" smtClean="0"/>
          </a:p>
          <a:p>
            <a:pPr lvl="1"/>
            <a:r>
              <a:rPr lang="en-US" sz="2400" dirty="0" err="1" smtClean="0"/>
              <a:t>PyPi</a:t>
            </a:r>
            <a:endParaRPr lang="en-US" sz="2400" dirty="0" smtClean="0"/>
          </a:p>
          <a:p>
            <a:pPr lvl="1"/>
            <a:endParaRPr lang="en-US" sz="2400" dirty="0" smtClean="0"/>
          </a:p>
          <a:p>
            <a:r>
              <a:rPr lang="en-US" sz="2400" dirty="0" smtClean="0"/>
              <a:t>Concerns</a:t>
            </a:r>
          </a:p>
          <a:p>
            <a:pPr lvl="1"/>
            <a:r>
              <a:rPr lang="en-US" sz="2400" dirty="0" smtClean="0"/>
              <a:t>Black boxing</a:t>
            </a:r>
          </a:p>
          <a:p>
            <a:pPr lvl="1"/>
            <a:r>
              <a:rPr lang="en-US" sz="2400" dirty="0" smtClean="0"/>
              <a:t>Support</a:t>
            </a:r>
          </a:p>
          <a:p>
            <a:pPr lvl="1"/>
            <a:r>
              <a:rPr lang="en-US" sz="2400" dirty="0" smtClean="0"/>
              <a:t>Security</a:t>
            </a:r>
            <a:endParaRPr lang="en-US" sz="2400"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sz="2400" dirty="0" smtClean="0"/>
              <a:t>Example libraries</a:t>
            </a:r>
          </a:p>
          <a:p>
            <a:pPr lvl="1"/>
            <a:r>
              <a:rPr lang="en-US" sz="2400" dirty="0" err="1" smtClean="0"/>
              <a:t>pyOpenSSL</a:t>
            </a:r>
            <a:endParaRPr lang="en-US" sz="2400" dirty="0" smtClean="0"/>
          </a:p>
          <a:p>
            <a:pPr lvl="1"/>
            <a:r>
              <a:rPr lang="en-US" sz="2400" dirty="0" err="1" smtClean="0"/>
              <a:t>Django</a:t>
            </a:r>
            <a:endParaRPr lang="en-US" sz="2400" dirty="0" smtClean="0"/>
          </a:p>
          <a:p>
            <a:pPr lvl="1"/>
            <a:r>
              <a:rPr lang="en-US" sz="2400" dirty="0" smtClean="0"/>
              <a:t>MySQL-python</a:t>
            </a:r>
          </a:p>
          <a:p>
            <a:pPr lvl="1"/>
            <a:r>
              <a:rPr lang="en-US" sz="2400" dirty="0" err="1" smtClean="0"/>
              <a:t>Plotly</a:t>
            </a:r>
            <a:endParaRPr lang="en-US" sz="2400" dirty="0" smtClean="0"/>
          </a:p>
          <a:p>
            <a:pPr lvl="1"/>
            <a:r>
              <a:rPr lang="en-US" sz="2400" dirty="0" smtClean="0"/>
              <a:t>Requests</a:t>
            </a:r>
          </a:p>
          <a:p>
            <a:pPr lvl="1"/>
            <a:r>
              <a:rPr lang="en-US" sz="2400" dirty="0" smtClean="0"/>
              <a:t>Beautiful Soup</a:t>
            </a:r>
          </a:p>
          <a:p>
            <a:pPr lvl="1"/>
            <a:r>
              <a:rPr lang="en-US" sz="2400" dirty="0" smtClean="0"/>
              <a:t>APIs such as Google, Facebook, </a:t>
            </a:r>
            <a:r>
              <a:rPr lang="en-US" sz="2400" dirty="0" err="1" smtClean="0"/>
              <a:t>Reddit</a:t>
            </a:r>
            <a:r>
              <a:rPr lang="en-US" sz="2400" dirty="0" smtClean="0"/>
              <a:t>, </a:t>
            </a:r>
            <a:r>
              <a:rPr lang="en-US" sz="2400" dirty="0" err="1" smtClean="0"/>
              <a:t>Tumblr</a:t>
            </a:r>
            <a:r>
              <a:rPr lang="en-US" sz="2400" dirty="0" smtClean="0"/>
              <a:t>, </a:t>
            </a:r>
            <a:r>
              <a:rPr lang="en-US" sz="2400" dirty="0" err="1" smtClean="0"/>
              <a:t>Github</a:t>
            </a:r>
            <a:r>
              <a:rPr lang="en-US" sz="2400" dirty="0"/>
              <a:t> </a:t>
            </a:r>
            <a:r>
              <a:rPr lang="en-US" sz="2400"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sz="2400" dirty="0" smtClean="0"/>
              <a:t>In Python, we use </a:t>
            </a:r>
            <a:r>
              <a:rPr lang="en-US" sz="2400" b="1" dirty="0" smtClean="0">
                <a:solidFill>
                  <a:srgbClr val="0000FF"/>
                </a:solidFill>
                <a:latin typeface="Courier New" panose="02070309020205020404" pitchFamily="49" charset="0"/>
                <a:cs typeface="Courier New" panose="02070309020205020404" pitchFamily="49" charset="0"/>
              </a:rPr>
              <a:t>import</a:t>
            </a:r>
            <a:r>
              <a:rPr lang="en-US" sz="2400" dirty="0" smtClean="0"/>
              <a:t> to add a library to our </a:t>
            </a:r>
            <a:r>
              <a:rPr lang="en-US" sz="2400" dirty="0" smtClean="0"/>
              <a:t>code</a:t>
            </a:r>
          </a:p>
          <a:p>
            <a:endParaRPr lang="en-US" sz="2400" dirty="0" smtClean="0"/>
          </a:p>
          <a:p>
            <a:r>
              <a:rPr lang="en-US" sz="2400" dirty="0" smtClean="0"/>
              <a:t>We can </a:t>
            </a:r>
            <a:r>
              <a:rPr lang="en-US" sz="2400" dirty="0" smtClean="0"/>
              <a:t>choose specific </a:t>
            </a:r>
            <a:r>
              <a:rPr lang="en-US" sz="2400" dirty="0" smtClean="0"/>
              <a:t>parts of the library with </a:t>
            </a:r>
            <a:r>
              <a:rPr lang="en-US" sz="2400" b="1" dirty="0" smtClean="0">
                <a:solidFill>
                  <a:srgbClr val="0000FF"/>
                </a:solidFill>
                <a:latin typeface="Courier New" panose="02070309020205020404" pitchFamily="49" charset="0"/>
                <a:cs typeface="Courier New" panose="02070309020205020404" pitchFamily="49" charset="0"/>
              </a:rPr>
              <a:t>from</a:t>
            </a:r>
          </a:p>
          <a:p>
            <a:endParaRPr lang="en-US" sz="2400" b="1" dirty="0" smtClean="0">
              <a:solidFill>
                <a:srgbClr val="0000FF"/>
              </a:solidFill>
              <a:latin typeface="Courier New" panose="02070309020205020404" pitchFamily="49" charset="0"/>
              <a:cs typeface="Courier New" panose="02070309020205020404" pitchFamily="49" charset="0"/>
            </a:endParaRPr>
          </a:p>
          <a:p>
            <a:r>
              <a:rPr lang="en-US" sz="2400" dirty="0" smtClean="0">
                <a:solidFill>
                  <a:srgbClr val="000000"/>
                </a:solidFill>
                <a:cs typeface="Courier New" panose="02070309020205020404" pitchFamily="49" charset="0"/>
              </a:rPr>
              <a:t>We can give a friendly name to the import with </a:t>
            </a:r>
            <a:r>
              <a:rPr lang="en-US" sz="2400" b="1" dirty="0" smtClean="0">
                <a:solidFill>
                  <a:srgbClr val="0000FF"/>
                </a:solidFill>
                <a:latin typeface="Courier New" panose="02070309020205020404" pitchFamily="49" charset="0"/>
                <a:cs typeface="Courier New" panose="02070309020205020404" pitchFamily="49" charset="0"/>
              </a:rPr>
              <a:t>as</a:t>
            </a:r>
            <a:endParaRPr lang="en-US" sz="2400" dirty="0" smtClean="0">
              <a:solidFill>
                <a:srgbClr val="000000"/>
              </a:solidFill>
              <a:cs typeface="Courier New" panose="02070309020205020404" pitchFamily="49" charset="0"/>
            </a:endParaRPr>
          </a:p>
          <a:p>
            <a:pPr lvl="1"/>
            <a:r>
              <a:rPr lang="en-US" sz="2400" b="1" dirty="0" smtClean="0">
                <a:solidFill>
                  <a:srgbClr val="0000FF"/>
                </a:solidFill>
                <a:latin typeface="Courier New" panose="02070309020205020404" pitchFamily="49" charset="0"/>
                <a:cs typeface="Courier New" panose="02070309020205020404" pitchFamily="49" charset="0"/>
              </a:rPr>
              <a:t>import</a:t>
            </a:r>
            <a:r>
              <a:rPr lang="en-US" sz="2400" dirty="0" smtClean="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aLibrary</a:t>
            </a:r>
            <a:endParaRPr lang="en-US" sz="2400" dirty="0" smtClean="0">
              <a:solidFill>
                <a:srgbClr val="000000"/>
              </a:solidFill>
              <a:latin typeface="Courier New" panose="02070309020205020404" pitchFamily="49" charset="0"/>
              <a:cs typeface="Courier New" panose="02070309020205020404" pitchFamily="49" charset="0"/>
            </a:endParaRPr>
          </a:p>
          <a:p>
            <a:pPr lvl="1"/>
            <a:r>
              <a:rPr lang="en-US" sz="2400" b="1" dirty="0">
                <a:solidFill>
                  <a:srgbClr val="0000FF"/>
                </a:solidFill>
                <a:latin typeface="Courier New" panose="02070309020205020404" pitchFamily="49" charset="0"/>
                <a:cs typeface="Courier New" panose="02070309020205020404" pitchFamily="49" charset="0"/>
              </a:rPr>
              <a:t>import</a:t>
            </a:r>
            <a:r>
              <a:rPr lang="en-US" sz="2400" dirty="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aLibrary</a:t>
            </a:r>
            <a:r>
              <a:rPr lang="en-US" sz="2400" dirty="0" smtClean="0">
                <a:solidFill>
                  <a:srgbClr val="000000"/>
                </a:solidFill>
                <a:cs typeface="Courier New" panose="02070309020205020404" pitchFamily="49" charset="0"/>
              </a:rPr>
              <a:t> </a:t>
            </a:r>
            <a:r>
              <a:rPr lang="en-US" sz="2400" b="1" dirty="0" smtClean="0">
                <a:solidFill>
                  <a:srgbClr val="0000FF"/>
                </a:solidFill>
                <a:latin typeface="Courier New" panose="02070309020205020404" pitchFamily="49" charset="0"/>
                <a:cs typeface="Courier New" panose="02070309020205020404" pitchFamily="49" charset="0"/>
              </a:rPr>
              <a:t>as</a:t>
            </a:r>
            <a:r>
              <a:rPr lang="en-US" sz="2400" dirty="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a:t>
            </a:r>
            <a:endParaRPr lang="en-US" sz="2400" dirty="0">
              <a:solidFill>
                <a:srgbClr val="000000"/>
              </a:solidFill>
              <a:cs typeface="Courier New" panose="02070309020205020404" pitchFamily="49" charset="0"/>
            </a:endParaRPr>
          </a:p>
          <a:p>
            <a:pPr lvl="1"/>
            <a:r>
              <a:rPr lang="en-US" sz="2400" b="1" dirty="0">
                <a:solidFill>
                  <a:srgbClr val="0000FF"/>
                </a:solidFill>
                <a:latin typeface="Courier New" panose="02070309020205020404" pitchFamily="49" charset="0"/>
                <a:cs typeface="Courier New" panose="02070309020205020404" pitchFamily="49" charset="0"/>
              </a:rPr>
              <a:t>from</a:t>
            </a:r>
            <a:r>
              <a:rPr lang="en-US" sz="2400" dirty="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aLibrary</a:t>
            </a:r>
            <a:r>
              <a:rPr lang="en-US" sz="2400" dirty="0" smtClean="0">
                <a:solidFill>
                  <a:srgbClr val="000000"/>
                </a:solidFill>
                <a:latin typeface="Courier New" panose="02070309020205020404" pitchFamily="49" charset="0"/>
                <a:cs typeface="Courier New" panose="02070309020205020404" pitchFamily="49" charset="0"/>
              </a:rPr>
              <a:t> </a:t>
            </a:r>
            <a:r>
              <a:rPr lang="en-US" sz="2400" b="1" dirty="0" smtClean="0">
                <a:solidFill>
                  <a:srgbClr val="0000FF"/>
                </a:solidFill>
                <a:latin typeface="Courier New" panose="02070309020205020404" pitchFamily="49" charset="0"/>
                <a:cs typeface="Courier New" panose="02070309020205020404" pitchFamily="49" charset="0"/>
              </a:rPr>
              <a:t>import </a:t>
            </a:r>
            <a:r>
              <a:rPr lang="en-US" sz="2400" dirty="0" err="1" smtClean="0">
                <a:solidFill>
                  <a:srgbClr val="000000"/>
                </a:solidFill>
                <a:latin typeface="Courier New" panose="02070309020205020404" pitchFamily="49" charset="0"/>
                <a:cs typeface="Courier New" panose="02070309020205020404" pitchFamily="49" charset="0"/>
              </a:rPr>
              <a:t>aFunction</a:t>
            </a:r>
            <a:r>
              <a:rPr lang="en-US" sz="2400" dirty="0" smtClean="0">
                <a:solidFill>
                  <a:srgbClr val="000000"/>
                </a:solidFill>
                <a:latin typeface="Courier New" panose="02070309020205020404" pitchFamily="49" charset="0"/>
                <a:cs typeface="Courier New" panose="02070309020205020404" pitchFamily="49" charset="0"/>
              </a:rPr>
              <a:t> </a:t>
            </a:r>
            <a:r>
              <a:rPr lang="en-US" sz="2400" b="1" dirty="0" smtClean="0">
                <a:solidFill>
                  <a:srgbClr val="0000FF"/>
                </a:solidFill>
                <a:latin typeface="Courier New" panose="02070309020205020404" pitchFamily="49" charset="0"/>
                <a:cs typeface="Courier New" panose="02070309020205020404" pitchFamily="49" charset="0"/>
              </a:rPr>
              <a:t>as</a:t>
            </a:r>
            <a:r>
              <a:rPr lang="en-US" sz="2400" dirty="0" smtClean="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myfunc</a:t>
            </a:r>
            <a:endParaRPr lang="en-US" sz="2400" dirty="0" smtClean="0"/>
          </a:p>
          <a:p>
            <a:pPr lvl="1"/>
            <a:endParaRPr lang="en-US" sz="2400"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sz="2400"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Using the </a:t>
            </a:r>
            <a:r>
              <a:rPr lang="en-US" sz="2400" dirty="0" err="1" smtClean="0"/>
              <a:t>termcolor</a:t>
            </a:r>
            <a:r>
              <a:rPr lang="en-US" sz="2400" dirty="0" smtClean="0"/>
              <a:t> library, write a program </a:t>
            </a:r>
            <a:r>
              <a:rPr lang="en-US" sz="2400" dirty="0" smtClean="0"/>
              <a:t>to</a:t>
            </a:r>
          </a:p>
          <a:p>
            <a:endParaRPr lang="en-US" sz="2400" dirty="0" smtClean="0"/>
          </a:p>
          <a:p>
            <a:pPr lvl="1"/>
            <a:r>
              <a:rPr lang="en-US" sz="2400" dirty="0" smtClean="0"/>
              <a:t>Input a sentence from the </a:t>
            </a:r>
            <a:r>
              <a:rPr lang="en-US" sz="2400" dirty="0" smtClean="0"/>
              <a:t>user</a:t>
            </a:r>
          </a:p>
          <a:p>
            <a:pPr lvl="1"/>
            <a:endParaRPr lang="en-US" sz="2400" dirty="0" smtClean="0"/>
          </a:p>
          <a:p>
            <a:pPr lvl="1"/>
            <a:r>
              <a:rPr lang="en-US" sz="2400" dirty="0" smtClean="0"/>
              <a:t>Print the sentence with </a:t>
            </a:r>
            <a:r>
              <a:rPr lang="en-US" sz="2400" dirty="0" smtClean="0"/>
              <a:t>each letter in a different </a:t>
            </a:r>
            <a:r>
              <a:rPr lang="en-US" sz="2400" dirty="0" err="1" smtClean="0"/>
              <a:t>colour</a:t>
            </a:r>
            <a:endParaRPr lang="en-US" sz="2400"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1656184"/>
          </a:xfrm>
        </p:spPr>
        <p:txBody>
          <a:bodyPr>
            <a:normAutofit/>
          </a:bodyPr>
          <a:lstStyle/>
          <a:p>
            <a:r>
              <a:rPr lang="en-US" sz="2400" dirty="0" smtClean="0"/>
              <a:t>A </a:t>
            </a:r>
            <a:r>
              <a:rPr lang="en-US" sz="2400" dirty="0" smtClean="0"/>
              <a:t>string can be used as a loop expression (it’s a list</a:t>
            </a:r>
            <a:r>
              <a:rPr lang="en-US" sz="2400" dirty="0" smtClean="0"/>
              <a:t>)</a:t>
            </a:r>
          </a:p>
          <a:p>
            <a:endParaRPr lang="en-US" sz="2400" dirty="0" smtClean="0"/>
          </a:p>
          <a:p>
            <a:r>
              <a:rPr lang="en-US" sz="2400"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12314" y="1628800"/>
            <a:ext cx="10574965" cy="4425355"/>
          </a:xfrm>
        </p:spPr>
        <p:txBody>
          <a:bodyPr>
            <a:normAutofit/>
          </a:bodyPr>
          <a:lstStyle/>
          <a:p>
            <a:r>
              <a:rPr lang="en-US" sz="2400" dirty="0" smtClean="0"/>
              <a:t>What do we mean by ‘debugging’?</a:t>
            </a:r>
          </a:p>
          <a:p>
            <a:pPr lvl="1"/>
            <a:r>
              <a:rPr lang="en-GB" sz="2400" dirty="0"/>
              <a:t>Identifying and correcting errors in </a:t>
            </a:r>
            <a:r>
              <a:rPr lang="en-GB" sz="2400" dirty="0" smtClean="0"/>
              <a:t>a </a:t>
            </a:r>
            <a:r>
              <a:rPr lang="en-GB" sz="2400" dirty="0" smtClean="0"/>
              <a:t>program</a:t>
            </a:r>
          </a:p>
          <a:p>
            <a:pPr lvl="1"/>
            <a:endParaRPr lang="en-GB" sz="2400" dirty="0" smtClean="0"/>
          </a:p>
          <a:p>
            <a:r>
              <a:rPr lang="en-GB" sz="2400" dirty="0" smtClean="0"/>
              <a:t>Types of bug</a:t>
            </a:r>
          </a:p>
          <a:p>
            <a:pPr lvl="1"/>
            <a:r>
              <a:rPr lang="en-GB" sz="2400" dirty="0" smtClean="0"/>
              <a:t>Cosmetic</a:t>
            </a:r>
          </a:p>
          <a:p>
            <a:pPr lvl="1"/>
            <a:r>
              <a:rPr lang="en-GB" sz="2400" dirty="0" smtClean="0"/>
              <a:t>Logical or semantic</a:t>
            </a:r>
          </a:p>
          <a:p>
            <a:pPr lvl="1"/>
            <a:r>
              <a:rPr lang="en-GB" sz="2400"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Prevention</a:t>
            </a:r>
          </a:p>
          <a:p>
            <a:pPr lvl="1"/>
            <a:r>
              <a:rPr lang="en-US" sz="2400" dirty="0" smtClean="0"/>
              <a:t>Test your code </a:t>
            </a:r>
            <a:r>
              <a:rPr lang="en-US" sz="2400" dirty="0" smtClean="0"/>
              <a:t>thoroughly</a:t>
            </a:r>
          </a:p>
          <a:p>
            <a:pPr lvl="1"/>
            <a:endParaRPr lang="en-US" sz="2400" dirty="0" smtClean="0"/>
          </a:p>
          <a:p>
            <a:r>
              <a:rPr lang="en-US" sz="2400" dirty="0" smtClean="0"/>
              <a:t>Replication, replication, replication</a:t>
            </a:r>
          </a:p>
          <a:p>
            <a:pPr lvl="1"/>
            <a:r>
              <a:rPr lang="en-GB" sz="2400" dirty="0" smtClean="0"/>
              <a:t>The </a:t>
            </a:r>
            <a:r>
              <a:rPr lang="en-GB" sz="2400" dirty="0"/>
              <a:t>m</a:t>
            </a:r>
            <a:r>
              <a:rPr lang="en-GB" sz="2400" dirty="0" smtClean="0"/>
              <a:t>ost </a:t>
            </a:r>
            <a:r>
              <a:rPr lang="en-GB" sz="2400" dirty="0"/>
              <a:t>important factor in </a:t>
            </a:r>
            <a:r>
              <a:rPr lang="en-GB" sz="2400" dirty="0" smtClean="0"/>
              <a:t>bug fixing is </a:t>
            </a:r>
            <a:r>
              <a:rPr lang="en-GB" sz="2400" dirty="0"/>
              <a:t>being able to replicate </a:t>
            </a:r>
            <a:r>
              <a:rPr lang="en-GB" sz="2400" dirty="0" smtClean="0"/>
              <a:t>it</a:t>
            </a:r>
          </a:p>
          <a:p>
            <a:pPr lvl="1"/>
            <a:endParaRPr lang="en-GB" sz="2400" dirty="0" smtClean="0"/>
          </a:p>
          <a:p>
            <a:r>
              <a:rPr lang="en-US" sz="2400" dirty="0" smtClean="0"/>
              <a:t>Console logging</a:t>
            </a:r>
          </a:p>
          <a:p>
            <a:pPr lvl="1"/>
            <a:r>
              <a:rPr lang="en-GB" sz="2400" dirty="0"/>
              <a:t>Output variables to console </a:t>
            </a:r>
            <a:r>
              <a:rPr lang="en-GB" sz="2400"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Stack trace</a:t>
            </a:r>
          </a:p>
          <a:p>
            <a:pPr lvl="1"/>
            <a:r>
              <a:rPr lang="en-GB" sz="2400" dirty="0"/>
              <a:t>When provided by an exception can point to the precise line of code that is causing the </a:t>
            </a:r>
            <a:r>
              <a:rPr lang="en-GB" sz="2400" dirty="0" smtClean="0"/>
              <a:t>problem</a:t>
            </a:r>
          </a:p>
          <a:p>
            <a:pPr lvl="1"/>
            <a:endParaRPr lang="en-GB" sz="2400" dirty="0" smtClean="0"/>
          </a:p>
          <a:p>
            <a:r>
              <a:rPr lang="en-US" sz="2400" dirty="0"/>
              <a:t>Debugger </a:t>
            </a:r>
            <a:r>
              <a:rPr lang="en-US" sz="2400" dirty="0" smtClean="0"/>
              <a:t>instrumentation</a:t>
            </a:r>
          </a:p>
          <a:p>
            <a:pPr lvl="1"/>
            <a:r>
              <a:rPr lang="en-US" sz="2400" dirty="0" smtClean="0"/>
              <a:t>Breakpoints</a:t>
            </a:r>
          </a:p>
          <a:p>
            <a:pPr lvl="1"/>
            <a:r>
              <a:rPr lang="en-US" sz="2400" dirty="0" smtClean="0"/>
              <a:t>Stepping through or into</a:t>
            </a:r>
          </a:p>
          <a:p>
            <a:pPr lvl="1"/>
            <a:r>
              <a:rPr lang="en-US" sz="2400" dirty="0" smtClean="0"/>
              <a:t>Variable inspection</a:t>
            </a:r>
            <a:endParaRPr lang="en-US" sz="2400"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sz="2400" dirty="0" smtClean="0"/>
              <a:t>Languages change in </a:t>
            </a:r>
            <a:r>
              <a:rPr lang="en-US" sz="2400" dirty="0" smtClean="0"/>
              <a:t>popularity</a:t>
            </a:r>
          </a:p>
          <a:p>
            <a:endParaRPr lang="en-US" sz="2400" dirty="0"/>
          </a:p>
          <a:p>
            <a:r>
              <a:rPr lang="en-US" sz="2400"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Open the file Exercises/Debugging </a:t>
            </a:r>
            <a:r>
              <a:rPr lang="en-US" sz="2400" dirty="0" smtClean="0"/>
              <a:t>Exercise.py</a:t>
            </a:r>
          </a:p>
          <a:p>
            <a:endParaRPr lang="en-US" sz="2400" dirty="0" smtClean="0"/>
          </a:p>
          <a:p>
            <a:r>
              <a:rPr lang="en-US" sz="2400" dirty="0" smtClean="0"/>
              <a:t>Follow the instructions given in the comments</a:t>
            </a:r>
            <a:endParaRPr lang="en-US" sz="2400"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031016"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happens when our application encounters an error</a:t>
            </a:r>
            <a:r>
              <a:rPr lang="en-US" sz="2400" dirty="0" smtClean="0"/>
              <a:t>?</a:t>
            </a:r>
          </a:p>
          <a:p>
            <a:endParaRPr lang="en-US" sz="2400" dirty="0" smtClean="0"/>
          </a:p>
          <a:p>
            <a:r>
              <a:rPr lang="en-US" sz="2400" dirty="0" smtClean="0"/>
              <a:t>What can we do to prevent our application crashing</a:t>
            </a:r>
            <a:r>
              <a:rPr lang="en-US" sz="2400" dirty="0" smtClean="0"/>
              <a:t>?</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try…except…finally</a:t>
            </a:r>
          </a:p>
          <a:p>
            <a:pPr lvl="1"/>
            <a:r>
              <a:rPr lang="en-US" sz="2400" b="1" dirty="0" smtClean="0">
                <a:solidFill>
                  <a:srgbClr val="0000FF"/>
                </a:solidFill>
                <a:latin typeface="Courier New" panose="02070309020205020404" pitchFamily="49" charset="0"/>
                <a:cs typeface="Courier New" panose="02070309020205020404" pitchFamily="49" charset="0"/>
              </a:rPr>
              <a:t>try</a:t>
            </a:r>
            <a:r>
              <a:rPr lang="en-US" sz="2400" dirty="0" smtClean="0"/>
              <a:t> block tells the interpreter that the following code may cause an error</a:t>
            </a:r>
          </a:p>
          <a:p>
            <a:pPr lvl="1"/>
            <a:r>
              <a:rPr lang="en-US" sz="2400" b="1" dirty="0">
                <a:solidFill>
                  <a:srgbClr val="0000FF"/>
                </a:solidFill>
                <a:latin typeface="Courier New" panose="02070309020205020404" pitchFamily="49" charset="0"/>
                <a:cs typeface="Courier New" panose="02070309020205020404" pitchFamily="49" charset="0"/>
              </a:rPr>
              <a:t>except</a:t>
            </a:r>
            <a:r>
              <a:rPr lang="en-US" sz="2400" dirty="0" smtClean="0"/>
              <a:t> blocks tell the interpreter what kind of errors should be expected and what to do when they occur. This is called ‘catching’ the exception.</a:t>
            </a:r>
          </a:p>
          <a:p>
            <a:pPr lvl="1"/>
            <a:r>
              <a:rPr lang="en-US" sz="2400" b="1" dirty="0">
                <a:solidFill>
                  <a:srgbClr val="0000FF"/>
                </a:solidFill>
                <a:latin typeface="Courier New" panose="02070309020205020404" pitchFamily="49" charset="0"/>
                <a:cs typeface="Courier New" panose="02070309020205020404" pitchFamily="49" charset="0"/>
              </a:rPr>
              <a:t>finally</a:t>
            </a:r>
            <a:r>
              <a:rPr lang="en-US" sz="2400" dirty="0" smtClean="0"/>
              <a:t> block tells the interpreter what to do next, </a:t>
            </a:r>
            <a:r>
              <a:rPr lang="en-US" sz="2400" i="1" dirty="0" smtClean="0"/>
              <a:t>whether or not an error occurred</a:t>
            </a:r>
            <a:r>
              <a:rPr lang="en-US" sz="2400" dirty="0" smtClean="0"/>
              <a:t>.</a:t>
            </a:r>
            <a:endParaRPr lang="en-US" sz="2400"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2420888"/>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Open the file Exercises/Error Handling </a:t>
            </a:r>
            <a:r>
              <a:rPr lang="en-US" sz="2400" dirty="0" smtClean="0"/>
              <a:t>Exercise.py</a:t>
            </a:r>
          </a:p>
          <a:p>
            <a:endParaRPr lang="en-US" sz="2400" dirty="0" smtClean="0"/>
          </a:p>
          <a:p>
            <a:r>
              <a:rPr lang="en-US" sz="2400" dirty="0" smtClean="0"/>
              <a:t>Follow the instructions given in the comments</a:t>
            </a:r>
            <a:endParaRPr lang="en-US" sz="2400"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What is a thread?</a:t>
            </a:r>
          </a:p>
          <a:p>
            <a:pPr lvl="1"/>
            <a:r>
              <a:rPr lang="en-US" sz="2400" dirty="0" smtClean="0"/>
              <a:t>“…an activity that is run in a separate thread of control.”</a:t>
            </a:r>
          </a:p>
          <a:p>
            <a:pPr lvl="1"/>
            <a:r>
              <a:rPr lang="en-US" sz="2400" dirty="0" smtClean="0"/>
              <a:t>Every Python program has a “main thread”</a:t>
            </a:r>
          </a:p>
          <a:p>
            <a:pPr lvl="1"/>
            <a:r>
              <a:rPr lang="en-US" sz="2400" dirty="0" smtClean="0"/>
              <a:t>A thread continues until its run() method terminates</a:t>
            </a:r>
          </a:p>
          <a:p>
            <a:pPr lvl="1"/>
            <a:r>
              <a:rPr lang="en-US" sz="2400" dirty="0" smtClean="0"/>
              <a:t>Threads can block other threads</a:t>
            </a:r>
          </a:p>
          <a:p>
            <a:pPr lvl="1"/>
            <a:r>
              <a:rPr lang="en-US" sz="2400" dirty="0" smtClean="0"/>
              <a:t>Threads can signal other threads</a:t>
            </a:r>
          </a:p>
          <a:p>
            <a:pPr lvl="1"/>
            <a:r>
              <a:rPr lang="en-US" sz="2400" dirty="0" smtClean="0"/>
              <a:t>Threads can be </a:t>
            </a:r>
            <a:r>
              <a:rPr lang="en-US" sz="2400" dirty="0" smtClean="0"/>
              <a:t>queried to </a:t>
            </a:r>
            <a:r>
              <a:rPr lang="en-US" sz="2400" dirty="0" smtClean="0"/>
              <a:t>see if they’re running</a:t>
            </a:r>
            <a:endParaRPr lang="en-US" sz="2400"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Creating a thread</a:t>
            </a:r>
          </a:p>
          <a:p>
            <a:pPr lvl="1"/>
            <a:r>
              <a:rPr lang="en-US" sz="2400" b="1" dirty="0" err="1" smtClean="0">
                <a:solidFill>
                  <a:srgbClr val="0000FF"/>
                </a:solidFill>
                <a:latin typeface="Courier New" panose="02070309020205020404" pitchFamily="49" charset="0"/>
                <a:cs typeface="Courier New" panose="02070309020205020404" pitchFamily="49" charset="0"/>
              </a:rPr>
              <a:t>thread.start_new_thread</a:t>
            </a:r>
            <a:r>
              <a:rPr lang="en-US" sz="2400" b="1" dirty="0" smtClean="0">
                <a:solidFill>
                  <a:srgbClr val="0000FF"/>
                </a:solidFill>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function, </a:t>
            </a:r>
            <a:r>
              <a:rPr lang="en-US" sz="2400" i="1" dirty="0" err="1" smtClean="0">
                <a:latin typeface="Courier New" panose="02070309020205020404" pitchFamily="49" charset="0"/>
                <a:cs typeface="Courier New" panose="02070309020205020404" pitchFamily="49" charset="0"/>
              </a:rPr>
              <a:t>args</a:t>
            </a:r>
            <a:r>
              <a:rPr lang="en-US" sz="2400" i="1" dirty="0" smtClean="0">
                <a:latin typeface="Courier New" panose="02070309020205020404" pitchFamily="49" charset="0"/>
                <a:cs typeface="Courier New" panose="02070309020205020404" pitchFamily="49" charset="0"/>
              </a:rPr>
              <a:t>[, </a:t>
            </a:r>
            <a:r>
              <a:rPr lang="en-US" sz="2400" i="1" dirty="0" err="1" smtClean="0">
                <a:latin typeface="Courier New" panose="02070309020205020404" pitchFamily="49" charset="0"/>
                <a:cs typeface="Courier New" panose="02070309020205020404" pitchFamily="49" charset="0"/>
              </a:rPr>
              <a:t>kwargs</a:t>
            </a:r>
            <a:r>
              <a:rPr lang="en-US" sz="2400" i="1" dirty="0" smtClean="0">
                <a:latin typeface="Courier New" panose="02070309020205020404" pitchFamily="49" charset="0"/>
                <a:cs typeface="Courier New" panose="02070309020205020404" pitchFamily="49" charset="0"/>
              </a:rPr>
              <a:t>]</a:t>
            </a:r>
            <a:r>
              <a:rPr lang="en-US" sz="2400" b="1" dirty="0" smtClean="0">
                <a:solidFill>
                  <a:srgbClr val="0000FF"/>
                </a:solidFill>
                <a:latin typeface="Courier New" panose="02070309020205020404" pitchFamily="49" charset="0"/>
                <a:cs typeface="Courier New" panose="02070309020205020404" pitchFamily="49" charset="0"/>
              </a:rPr>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Waiting for another thread to </a:t>
            </a:r>
            <a:r>
              <a:rPr lang="en-US" sz="2400" dirty="0" smtClean="0"/>
              <a:t>finish</a:t>
            </a:r>
          </a:p>
          <a:p>
            <a:endParaRPr lang="en-US" sz="2400" dirty="0" smtClean="0"/>
          </a:p>
          <a:p>
            <a:pPr lvl="1"/>
            <a:r>
              <a:rPr lang="en-US" sz="2400" dirty="0" smtClean="0"/>
              <a:t>Often we require another thread to complete before we can </a:t>
            </a:r>
            <a:r>
              <a:rPr lang="en-US" sz="2400" dirty="0" smtClean="0"/>
              <a:t>continue</a:t>
            </a:r>
          </a:p>
          <a:p>
            <a:pPr lvl="1"/>
            <a:endParaRPr lang="en-US" sz="2400" dirty="0" smtClean="0"/>
          </a:p>
          <a:p>
            <a:pPr lvl="1"/>
            <a:r>
              <a:rPr lang="en-US" sz="2400" dirty="0" smtClean="0"/>
              <a:t>Usually we want to restrict the amount of time we </a:t>
            </a:r>
            <a:r>
              <a:rPr lang="en-US" sz="2400" dirty="0" smtClean="0"/>
              <a:t>wait</a:t>
            </a:r>
          </a:p>
          <a:p>
            <a:pPr lvl="1"/>
            <a:endParaRPr lang="en-US" sz="2400" dirty="0" smtClean="0"/>
          </a:p>
          <a:p>
            <a:pPr lvl="1"/>
            <a:r>
              <a:rPr lang="en-US" sz="2400" b="1" dirty="0" err="1" smtClean="0">
                <a:solidFill>
                  <a:srgbClr val="0000FF"/>
                </a:solidFill>
                <a:latin typeface="Courier New" panose="02070309020205020404" pitchFamily="49" charset="0"/>
                <a:cs typeface="Courier New" panose="02070309020205020404" pitchFamily="49" charset="0"/>
              </a:rPr>
              <a:t>Thread.join</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timeout</a:t>
            </a:r>
            <a:r>
              <a:rPr lang="en-US" sz="2400" dirty="0" smtClean="0">
                <a:latin typeface="Courier New" panose="02070309020205020404" pitchFamily="49" charset="0"/>
                <a:cs typeface="Courier New" panose="02070309020205020404" pitchFamily="49" charset="0"/>
              </a:rPr>
              <a:t>]</a:t>
            </a:r>
            <a:r>
              <a:rPr lang="en-US" sz="2400" b="1" dirty="0" smtClean="0">
                <a:solidFill>
                  <a:srgbClr val="0000FF"/>
                </a:solidFill>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What happens when more than one thread wants to interact with another?</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Lock</a:t>
            </a:r>
            <a:r>
              <a:rPr lang="en-US" sz="2400" dirty="0" smtClean="0">
                <a:solidFill>
                  <a:srgbClr val="0000FF"/>
                </a:solidFill>
              </a:rPr>
              <a:t> </a:t>
            </a:r>
            <a:r>
              <a:rPr lang="en-US" sz="2400" dirty="0" smtClean="0"/>
              <a:t>objects</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Semaphore</a:t>
            </a:r>
            <a:r>
              <a:rPr lang="en-US" sz="2400" dirty="0" smtClean="0">
                <a:solidFill>
                  <a:srgbClr val="0000FF"/>
                </a:solidFill>
              </a:rPr>
              <a:t> </a:t>
            </a:r>
            <a:r>
              <a:rPr lang="en-US" sz="2400"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do we do if we want one thread to communicate with another</a:t>
            </a:r>
            <a:r>
              <a:rPr lang="en-US" sz="2400" dirty="0" smtClean="0"/>
              <a:t>?</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Event</a:t>
            </a:r>
            <a:r>
              <a:rPr lang="en-US" sz="2400" dirty="0" smtClean="0">
                <a:solidFill>
                  <a:srgbClr val="0000FF"/>
                </a:solidFill>
              </a:rPr>
              <a:t> </a:t>
            </a:r>
            <a:r>
              <a:rPr lang="en-US" sz="2400" dirty="0" smtClean="0"/>
              <a:t>objects</a:t>
            </a:r>
          </a:p>
          <a:p>
            <a:pPr lvl="1"/>
            <a:r>
              <a:rPr lang="en-US" sz="2400" dirty="0" smtClean="0"/>
              <a:t>Uses an internal flag</a:t>
            </a:r>
          </a:p>
          <a:p>
            <a:pPr lvl="1"/>
            <a:r>
              <a:rPr lang="en-US" sz="2400" dirty="0" smtClean="0"/>
              <a:t>blocks until flag is true or until timeout</a:t>
            </a:r>
          </a:p>
          <a:p>
            <a:pPr lvl="1"/>
            <a:r>
              <a:rPr lang="en-US" sz="2400" dirty="0" smtClean="0"/>
              <a:t>Allows one thread to signal an event</a:t>
            </a:r>
            <a:endParaRPr lang="en-US" sz="2400"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Often we will want to create deferred or recurring </a:t>
            </a:r>
            <a:r>
              <a:rPr lang="en-US" sz="2400" dirty="0" smtClean="0"/>
              <a:t>processes</a:t>
            </a:r>
          </a:p>
          <a:p>
            <a:endParaRPr lang="en-US" sz="2400" dirty="0" smtClean="0"/>
          </a:p>
          <a:p>
            <a:pPr lvl="1"/>
            <a:r>
              <a:rPr lang="en-US" sz="2400" b="1" dirty="0" err="1" smtClean="0">
                <a:solidFill>
                  <a:srgbClr val="0000FF"/>
                </a:solidFill>
                <a:latin typeface="Courier New" panose="02070309020205020404" pitchFamily="49" charset="0"/>
                <a:cs typeface="Courier New" panose="02070309020205020404" pitchFamily="49" charset="0"/>
              </a:rPr>
              <a:t>threading.Timer</a:t>
            </a:r>
            <a:r>
              <a:rPr lang="en-US" sz="2400" b="1" dirty="0" smtClean="0">
                <a:solidFill>
                  <a:srgbClr val="0000FF"/>
                </a:solidFill>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interval, function, </a:t>
            </a:r>
            <a:r>
              <a:rPr lang="en-US" sz="2400" i="1" dirty="0" err="1" smtClean="0">
                <a:latin typeface="Courier New" panose="02070309020205020404" pitchFamily="49" charset="0"/>
                <a:cs typeface="Courier New" panose="02070309020205020404" pitchFamily="49" charset="0"/>
              </a:rPr>
              <a:t>args</a:t>
            </a:r>
            <a:r>
              <a:rPr lang="en-US" sz="2400" b="1" dirty="0" smtClean="0">
                <a:solidFill>
                  <a:srgbClr val="0000FF"/>
                </a:solidFill>
                <a:latin typeface="Courier New" panose="02070309020205020404" pitchFamily="49" charset="0"/>
                <a:cs typeface="Courier New" panose="02070309020205020404" pitchFamily="49" charset="0"/>
              </a:rPr>
              <a:t>)</a:t>
            </a:r>
          </a:p>
          <a:p>
            <a:pPr lvl="1"/>
            <a:endParaRPr lang="en-US" sz="2400" b="1" dirty="0" smtClean="0">
              <a:solidFill>
                <a:srgbClr val="0000FF"/>
              </a:solidFill>
              <a:latin typeface="Courier New" panose="02070309020205020404" pitchFamily="49" charset="0"/>
              <a:cs typeface="Courier New" panose="02070309020205020404" pitchFamily="49" charset="0"/>
            </a:endParaRPr>
          </a:p>
          <a:p>
            <a:pPr lvl="1"/>
            <a:r>
              <a:rPr lang="en-US" sz="2400" dirty="0" smtClean="0"/>
              <a:t>Runs </a:t>
            </a:r>
            <a:r>
              <a:rPr lang="en-US" sz="2400" i="1" dirty="0" smtClean="0"/>
              <a:t>function</a:t>
            </a:r>
            <a:r>
              <a:rPr lang="en-US" sz="2400" dirty="0" smtClean="0"/>
              <a:t> with arguments </a:t>
            </a:r>
            <a:r>
              <a:rPr lang="en-US" sz="2400" i="1" dirty="0" err="1" smtClean="0"/>
              <a:t>args</a:t>
            </a:r>
            <a:r>
              <a:rPr lang="en-US" sz="2400" dirty="0" smtClean="0"/>
              <a:t> after </a:t>
            </a:r>
            <a:r>
              <a:rPr lang="en-US" sz="2400" i="1" dirty="0" smtClean="0"/>
              <a:t>interval</a:t>
            </a:r>
            <a:r>
              <a:rPr lang="en-US" sz="2400" dirty="0" smtClean="0"/>
              <a:t> seconds have </a:t>
            </a:r>
            <a:r>
              <a:rPr lang="en-US" sz="2400" dirty="0" smtClean="0"/>
              <a:t>passed</a:t>
            </a:r>
          </a:p>
          <a:p>
            <a:pPr lvl="1"/>
            <a:endParaRPr lang="en-US" sz="2400" dirty="0" smtClean="0"/>
          </a:p>
          <a:p>
            <a:pPr lvl="1"/>
            <a:r>
              <a:rPr lang="en-US" sz="2400" dirty="0" smtClean="0"/>
              <a:t>A simple recurring task can be created by calling the timer again once it’s </a:t>
            </a:r>
            <a:r>
              <a:rPr lang="en-US" sz="2400" dirty="0" smtClean="0"/>
              <a:t>completed</a:t>
            </a:r>
          </a:p>
          <a:p>
            <a:pPr lvl="1"/>
            <a:endParaRPr lang="en-US" sz="2400" dirty="0" smtClean="0"/>
          </a:p>
          <a:p>
            <a:pPr lvl="1"/>
            <a:r>
              <a:rPr lang="en-US" sz="2400" dirty="0" smtClean="0"/>
              <a:t>Don’t reinvent the wheel!</a:t>
            </a:r>
            <a:endParaRPr lang="en-US" sz="2400"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Thread </a:t>
            </a:r>
            <a:r>
              <a:rPr lang="en-US" sz="2400" dirty="0" smtClean="0"/>
              <a:t>safety</a:t>
            </a:r>
          </a:p>
          <a:p>
            <a:endParaRPr lang="en-US" sz="2400" dirty="0" smtClean="0"/>
          </a:p>
          <a:p>
            <a:pPr lvl="1"/>
            <a:r>
              <a:rPr lang="en-US" sz="2400" dirty="0" smtClean="0"/>
              <a:t>Imports are generally safe unless they spawn a new thread and wait for it in any </a:t>
            </a:r>
            <a:r>
              <a:rPr lang="en-US" sz="2400" dirty="0" smtClean="0"/>
              <a:t>way</a:t>
            </a:r>
          </a:p>
          <a:p>
            <a:pPr lvl="1"/>
            <a:endParaRPr lang="en-US" sz="2400" dirty="0" smtClean="0"/>
          </a:p>
          <a:p>
            <a:pPr lvl="1"/>
            <a:r>
              <a:rPr lang="en-US" sz="2400" dirty="0" smtClean="0"/>
              <a:t>Debugging synchronization </a:t>
            </a:r>
            <a:r>
              <a:rPr lang="en-US" sz="2400" dirty="0" smtClean="0"/>
              <a:t>problems is </a:t>
            </a:r>
            <a:r>
              <a:rPr lang="en-US" sz="2400" dirty="0" smtClean="0"/>
              <a:t>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sz="2400" dirty="0" smtClean="0"/>
              <a:t>Create a thread using the function you </a:t>
            </a:r>
            <a:r>
              <a:rPr lang="en-US" sz="2400" dirty="0" smtClean="0"/>
              <a:t>defined</a:t>
            </a:r>
          </a:p>
          <a:p>
            <a:pPr lvl="1"/>
            <a:endParaRPr lang="en-US" sz="2400" dirty="0" smtClean="0"/>
          </a:p>
          <a:p>
            <a:r>
              <a:rPr lang="en-US" sz="2400" dirty="0" smtClean="0"/>
              <a:t>As a bonus:</a:t>
            </a:r>
          </a:p>
          <a:p>
            <a:pPr lvl="1"/>
            <a:r>
              <a:rPr lang="en-US" sz="2400"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sz="2800" dirty="0" smtClean="0"/>
              <a:t>Crypto in General</a:t>
            </a:r>
          </a:p>
          <a:p>
            <a:pPr lvl="1"/>
            <a:r>
              <a:rPr lang="en-US" dirty="0" smtClean="0"/>
              <a:t>Hashing </a:t>
            </a:r>
            <a:r>
              <a:rPr lang="en-US" dirty="0" err="1" smtClean="0"/>
              <a:t>vs</a:t>
            </a:r>
            <a:r>
              <a:rPr lang="en-US" dirty="0" smtClean="0"/>
              <a:t> Encryption</a:t>
            </a:r>
          </a:p>
          <a:p>
            <a:r>
              <a:rPr lang="en-US" sz="2800"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sz="2800" dirty="0" smtClean="0"/>
              <a:t>AES</a:t>
            </a:r>
          </a:p>
          <a:p>
            <a:pPr lvl="2"/>
            <a:r>
              <a:rPr lang="en-US" sz="2800" dirty="0" smtClean="0"/>
              <a:t>ARC2/ARC4</a:t>
            </a:r>
          </a:p>
          <a:p>
            <a:pPr lvl="2"/>
            <a:r>
              <a:rPr lang="en-US" sz="2800" dirty="0" smtClean="0"/>
              <a:t>Blowfish</a:t>
            </a:r>
          </a:p>
          <a:p>
            <a:pPr lvl="2"/>
            <a:r>
              <a:rPr lang="en-US" sz="2800" dirty="0" smtClean="0"/>
              <a:t>CAST (CAST-128)</a:t>
            </a:r>
          </a:p>
          <a:p>
            <a:pPr lvl="2"/>
            <a:r>
              <a:rPr lang="en-US" sz="2800" dirty="0" smtClean="0"/>
              <a:t>DES / DES3</a:t>
            </a:r>
          </a:p>
          <a:p>
            <a:pPr lvl="2"/>
            <a:r>
              <a:rPr lang="en-US" sz="2800" dirty="0" smtClean="0"/>
              <a:t>PKCS1_OAEP (</a:t>
            </a:r>
            <a:r>
              <a:rPr lang="en-GB" sz="2800" dirty="0" smtClean="0"/>
              <a:t>RSAES-OAEP)</a:t>
            </a:r>
            <a:endParaRPr lang="en-US" sz="2800" dirty="0" smtClean="0"/>
          </a:p>
          <a:p>
            <a:pPr lvl="2"/>
            <a:r>
              <a:rPr lang="en-US" sz="2800" dirty="0" smtClean="0"/>
              <a:t>XOR</a:t>
            </a:r>
            <a:endParaRPr lang="en-US" sz="2800"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Depending upon the encryption algorithm chosen, you will need to </a:t>
            </a:r>
            <a:r>
              <a:rPr lang="en-US" sz="2400" dirty="0" smtClean="0"/>
              <a:t>provide</a:t>
            </a:r>
          </a:p>
          <a:p>
            <a:endParaRPr lang="en-US" sz="2400" dirty="0" smtClean="0"/>
          </a:p>
          <a:p>
            <a:pPr lvl="1"/>
            <a:r>
              <a:rPr lang="en-US" sz="2400" dirty="0" smtClean="0"/>
              <a:t>An encryption key, which may need to satisfy minimum length </a:t>
            </a:r>
            <a:r>
              <a:rPr lang="en-US" sz="2400" dirty="0" smtClean="0"/>
              <a:t>requirements</a:t>
            </a:r>
          </a:p>
          <a:p>
            <a:pPr lvl="1"/>
            <a:endParaRPr lang="en-US" sz="2400" dirty="0" smtClean="0"/>
          </a:p>
          <a:p>
            <a:pPr lvl="1"/>
            <a:r>
              <a:rPr lang="en-US" sz="2400" dirty="0" smtClean="0"/>
              <a:t>A plaintext message, which may also need to satisfy minimum length requirements</a:t>
            </a:r>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15692" y="2492896"/>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lnSpcReduction="10000"/>
          </a:bodyPr>
          <a:lstStyle/>
          <a:p>
            <a:pPr lvl="1"/>
            <a:r>
              <a:rPr lang="en-US" sz="2400"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sz="2400" dirty="0" smtClean="0"/>
              <a:t>Optionally, modify the program to</a:t>
            </a:r>
          </a:p>
          <a:p>
            <a:pPr lvl="3"/>
            <a:r>
              <a:rPr lang="en-US" sz="2400" dirty="0"/>
              <a:t>Allow the user to input an encryption </a:t>
            </a:r>
            <a:r>
              <a:rPr lang="en-US" sz="2400" dirty="0" smtClean="0"/>
              <a:t>key</a:t>
            </a:r>
          </a:p>
          <a:p>
            <a:pPr lvl="3"/>
            <a:r>
              <a:rPr lang="en-US" sz="2400" dirty="0" smtClean="0"/>
              <a:t>Allow the user to input an encrypted message and decryption key</a:t>
            </a:r>
          </a:p>
          <a:p>
            <a:pPr lvl="3"/>
            <a:r>
              <a:rPr lang="en-US" sz="2400" dirty="0" smtClean="0"/>
              <a:t>Decrypt the message</a:t>
            </a:r>
          </a:p>
          <a:p>
            <a:pPr lvl="3"/>
            <a:r>
              <a:rPr lang="en-US" sz="2400" dirty="0" smtClean="0"/>
              <a:t>Output the decrypted message to the console</a:t>
            </a:r>
          </a:p>
          <a:p>
            <a:pPr lvl="3"/>
            <a:r>
              <a:rPr lang="en-US" sz="2400"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400" dirty="0" smtClean="0"/>
              <a:t>For a basic solution, see Exercises/Cryptography </a:t>
            </a:r>
            <a:r>
              <a:rPr lang="en-US" sz="2400" dirty="0" smtClean="0"/>
              <a:t>Solution.py</a:t>
            </a:r>
          </a:p>
          <a:p>
            <a:pPr lvl="1"/>
            <a:endParaRPr lang="en-US" sz="2400" dirty="0" smtClean="0"/>
          </a:p>
          <a:p>
            <a:pPr lvl="1"/>
            <a:r>
              <a:rPr lang="en-US" sz="2400" dirty="0" smtClean="0"/>
              <a:t>For a more advanced solution, </a:t>
            </a:r>
            <a:r>
              <a:rPr lang="en-US" sz="2400" dirty="0"/>
              <a:t>see </a:t>
            </a:r>
            <a:r>
              <a:rPr lang="en-US" sz="2400" dirty="0" smtClean="0"/>
              <a:t>Exercises/Cryptography Solution 2.py</a:t>
            </a:r>
            <a:endParaRPr lang="en-US" sz="2400"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A database is a way of storing complex </a:t>
            </a:r>
            <a:r>
              <a:rPr lang="en-US" sz="2400" dirty="0" smtClean="0"/>
              <a:t>data</a:t>
            </a:r>
          </a:p>
          <a:p>
            <a:endParaRPr lang="en-US" sz="2400" dirty="0" smtClean="0"/>
          </a:p>
          <a:p>
            <a:r>
              <a:rPr lang="en-US" sz="2400" dirty="0" smtClean="0"/>
              <a:t>Data is organized into “tables</a:t>
            </a:r>
            <a:r>
              <a:rPr lang="en-US" sz="2400" dirty="0" smtClean="0"/>
              <a:t>”</a:t>
            </a:r>
          </a:p>
          <a:p>
            <a:endParaRPr lang="en-US" sz="2400" dirty="0" smtClean="0"/>
          </a:p>
          <a:p>
            <a:r>
              <a:rPr lang="en-US" sz="2400" dirty="0" smtClean="0"/>
              <a:t>Tables are comprised of “rows” and “columns</a:t>
            </a:r>
            <a:r>
              <a:rPr lang="en-US" sz="2400" dirty="0" smtClean="0"/>
              <a:t>”</a:t>
            </a:r>
          </a:p>
          <a:p>
            <a:endParaRPr lang="en-US" sz="2400" dirty="0" smtClean="0"/>
          </a:p>
          <a:p>
            <a:r>
              <a:rPr lang="en-US" sz="2400" dirty="0" smtClean="0"/>
              <a:t>A single item of data is called a “cell” or “field</a:t>
            </a:r>
            <a:r>
              <a:rPr lang="en-US" sz="2400" dirty="0" smtClean="0"/>
              <a:t>”</a:t>
            </a:r>
          </a:p>
          <a:p>
            <a:endParaRPr lang="en-US" sz="2400" dirty="0" smtClean="0"/>
          </a:p>
          <a:p>
            <a:r>
              <a:rPr lang="en-US" sz="2400"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a:bodyPr>
          <a:lstStyle/>
          <a:p>
            <a:r>
              <a:rPr lang="en-US" sz="2600" dirty="0" smtClean="0"/>
              <a:t>Registration is a </a:t>
            </a:r>
            <a:r>
              <a:rPr lang="en-US" sz="2600" i="1" dirty="0" smtClean="0"/>
              <a:t>key</a:t>
            </a:r>
          </a:p>
          <a:p>
            <a:r>
              <a:rPr lang="en-US" sz="2600" dirty="0" smtClean="0"/>
              <a:t>A key is a way to </a:t>
            </a:r>
            <a:r>
              <a:rPr lang="en-US" sz="2600" i="1" dirty="0" smtClean="0"/>
              <a:t>uniquely identify</a:t>
            </a:r>
            <a:r>
              <a:rPr lang="en-US" sz="2600"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Autofit/>
          </a:bodyPr>
          <a:lstStyle/>
          <a:p>
            <a:r>
              <a:rPr lang="en-US" sz="2400" dirty="0" smtClean="0"/>
              <a:t>Developers are not DBAs</a:t>
            </a:r>
          </a:p>
          <a:p>
            <a:r>
              <a:rPr lang="en-US" sz="2400" dirty="0" smtClean="0"/>
              <a:t>SQL / RDBMS</a:t>
            </a:r>
          </a:p>
          <a:p>
            <a:pPr lvl="1"/>
            <a:r>
              <a:rPr lang="en-US" sz="2400"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sz="2400" dirty="0" smtClean="0"/>
              <a:t>Structured Query Language - SQL - used to interrogate databases</a:t>
            </a:r>
          </a:p>
          <a:p>
            <a:pPr lvl="1"/>
            <a:r>
              <a:rPr lang="en-US" sz="2400" dirty="0" smtClean="0"/>
              <a:t>Many common Open Source and proprietary RDBMS use SQL</a:t>
            </a:r>
          </a:p>
          <a:p>
            <a:pPr lvl="1"/>
            <a:r>
              <a:rPr lang="en-US" sz="2400" dirty="0" smtClean="0"/>
              <a:t>Easy to write simple queries</a:t>
            </a:r>
          </a:p>
          <a:p>
            <a:pPr lvl="1"/>
            <a:r>
              <a:rPr lang="en-US" sz="2400" dirty="0" smtClean="0"/>
              <a:t>Stored Procedures and Functions offer ways to simplify and speed up commonly used queries</a:t>
            </a:r>
          </a:p>
          <a:p>
            <a:endParaRPr lang="en-US" sz="2400"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sz="2400" dirty="0" smtClean="0"/>
              <a:t>Allows interactive development of python code</a:t>
            </a:r>
          </a:p>
          <a:p>
            <a:endParaRPr lang="en-GB" sz="2400" dirty="0"/>
          </a:p>
          <a:p>
            <a:endParaRPr lang="en-GB" sz="2400" dirty="0" smtClean="0"/>
          </a:p>
          <a:p>
            <a:endParaRPr lang="en-GB" sz="2400" dirty="0"/>
          </a:p>
          <a:p>
            <a:endParaRPr lang="en-GB" sz="2400" dirty="0" smtClean="0"/>
          </a:p>
          <a:p>
            <a:endParaRPr lang="en-GB" sz="2400" dirty="0" smtClean="0"/>
          </a:p>
          <a:p>
            <a:endParaRPr lang="en-GB" sz="2400" dirty="0"/>
          </a:p>
          <a:p>
            <a:pPr marL="0" indent="0">
              <a:buNone/>
            </a:pPr>
            <a:endParaRPr lang="en-GB" sz="2400" dirty="0"/>
          </a:p>
          <a:p>
            <a:r>
              <a:rPr lang="en-GB" sz="2400" dirty="0" smtClean="0"/>
              <a:t>Command history is available through the up and down arrows</a:t>
            </a:r>
            <a:endParaRPr lang="en-US" sz="2400"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536504"/>
          </a:xfrm>
        </p:spPr>
        <p:txBody>
          <a:bodyPr>
            <a:noAutofit/>
          </a:bodyPr>
          <a:lstStyle/>
          <a:p>
            <a:r>
              <a:rPr lang="en-US" sz="2400" dirty="0" err="1" smtClean="0"/>
              <a:t>NoSQL</a:t>
            </a:r>
            <a:r>
              <a:rPr lang="en-US" sz="2400" dirty="0" smtClean="0"/>
              <a:t> / </a:t>
            </a:r>
            <a:r>
              <a:rPr lang="en-US" sz="2400" dirty="0" err="1" smtClean="0"/>
              <a:t>BigData</a:t>
            </a:r>
            <a:endParaRPr lang="en-US" sz="2400" dirty="0" smtClean="0"/>
          </a:p>
          <a:p>
            <a:pPr lvl="1"/>
            <a:r>
              <a:rPr lang="en-US" sz="2400"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sz="2400" dirty="0" smtClean="0"/>
              <a:t>Consistency is sacrificed for availability and speed</a:t>
            </a:r>
          </a:p>
          <a:p>
            <a:pPr lvl="1"/>
            <a:r>
              <a:rPr lang="en-US" sz="2400" dirty="0" smtClean="0"/>
              <a:t>Scales well “horizontally”</a:t>
            </a:r>
          </a:p>
          <a:p>
            <a:pPr lvl="1"/>
            <a:r>
              <a:rPr lang="en-US" sz="2400"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176463"/>
          </a:xfrm>
        </p:spPr>
        <p:txBody>
          <a:bodyPr>
            <a:normAutofit/>
          </a:bodyPr>
          <a:lstStyle/>
          <a:p>
            <a:r>
              <a:rPr lang="en-US" sz="2400" dirty="0"/>
              <a:t>Designing Data </a:t>
            </a:r>
            <a:r>
              <a:rPr lang="en-US" sz="2400" dirty="0" smtClean="0"/>
              <a:t>Models</a:t>
            </a:r>
          </a:p>
          <a:p>
            <a:endParaRPr lang="en-US" sz="2400" dirty="0" smtClean="0"/>
          </a:p>
          <a:p>
            <a:pPr lvl="1"/>
            <a:r>
              <a:rPr lang="en-US" sz="2400" dirty="0" smtClean="0"/>
              <a:t>Database is used to store application data such as users, user data etc</a:t>
            </a:r>
            <a:r>
              <a:rPr lang="en-US" sz="2400" dirty="0" smtClean="0"/>
              <a:t>.</a:t>
            </a:r>
          </a:p>
          <a:p>
            <a:pPr lvl="1"/>
            <a:endParaRPr lang="en-US" sz="2400" dirty="0" smtClean="0"/>
          </a:p>
          <a:p>
            <a:pPr lvl="1"/>
            <a:r>
              <a:rPr lang="en-US" sz="2400" dirty="0" smtClean="0"/>
              <a:t>Database tables and relationships should be designed to represent </a:t>
            </a:r>
            <a:r>
              <a:rPr lang="en-US" sz="2400" dirty="0" smtClean="0"/>
              <a:t>application </a:t>
            </a:r>
            <a:r>
              <a:rPr lang="en-US" sz="2400" dirty="0" smtClean="0"/>
              <a:t>data models and user </a:t>
            </a:r>
            <a:r>
              <a:rPr lang="en-US" sz="2400" dirty="0" smtClean="0"/>
              <a:t>workflows</a:t>
            </a:r>
          </a:p>
          <a:p>
            <a:pPr lvl="1"/>
            <a:endParaRPr lang="en-US" sz="2400" dirty="0" smtClean="0"/>
          </a:p>
          <a:p>
            <a:pPr lvl="1"/>
            <a:r>
              <a:rPr lang="en-US" sz="2400"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sz="2400" dirty="0" smtClean="0"/>
              <a:t>Connectors</a:t>
            </a:r>
          </a:p>
          <a:p>
            <a:endParaRPr lang="en-US" sz="2400" dirty="0" smtClean="0"/>
          </a:p>
          <a:p>
            <a:pPr lvl="1"/>
            <a:r>
              <a:rPr lang="en-US" sz="2400" dirty="0" smtClean="0"/>
              <a:t>Applications need to connect to databases in order to perform </a:t>
            </a:r>
            <a:r>
              <a:rPr lang="en-US" sz="2400" dirty="0" smtClean="0"/>
              <a:t>operations</a:t>
            </a:r>
          </a:p>
          <a:p>
            <a:pPr lvl="1"/>
            <a:endParaRPr lang="en-US" sz="2400" dirty="0" smtClean="0"/>
          </a:p>
          <a:p>
            <a:pPr lvl="1"/>
            <a:r>
              <a:rPr lang="en-US" sz="2400" dirty="0" smtClean="0"/>
              <a:t>ODBC is the most common way to connect to a remote </a:t>
            </a:r>
            <a:r>
              <a:rPr lang="en-US" sz="2400" dirty="0" smtClean="0"/>
              <a:t>database</a:t>
            </a:r>
          </a:p>
          <a:p>
            <a:pPr lvl="1"/>
            <a:endParaRPr lang="en-US" sz="2400" dirty="0" smtClean="0"/>
          </a:p>
          <a:p>
            <a:pPr lvl="1"/>
            <a:r>
              <a:rPr lang="en-US" sz="2400" dirty="0" smtClean="0"/>
              <a:t>ODBC drivers available for most databases and </a:t>
            </a:r>
            <a:r>
              <a:rPr lang="en-US" sz="2400" dirty="0" smtClean="0"/>
              <a:t>platforms</a:t>
            </a:r>
          </a:p>
          <a:p>
            <a:pPr lvl="1"/>
            <a:endParaRPr lang="en-US" sz="2400" dirty="0" smtClean="0"/>
          </a:p>
          <a:p>
            <a:pPr lvl="1"/>
            <a:r>
              <a:rPr lang="en-US" sz="2400" dirty="0" smtClean="0"/>
              <a:t>Becoming less popular as modern web development platforms link directly to database</a:t>
            </a:r>
            <a:endParaRPr lang="en-US" sz="2400"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118076" y="1556791"/>
            <a:ext cx="5808644" cy="4524315"/>
          </a:xfrm>
        </p:spPr>
        <p:txBody>
          <a:bodyPr>
            <a:noAutofit/>
          </a:bodyPr>
          <a:lstStyle/>
          <a:p>
            <a:r>
              <a:rPr lang="en-US" sz="2400" dirty="0" smtClean="0"/>
              <a:t>Create a database</a:t>
            </a:r>
          </a:p>
          <a:p>
            <a:pPr lvl="1"/>
            <a:r>
              <a:rPr lang="en-US" sz="2400" dirty="0" smtClean="0"/>
              <a:t>System </a:t>
            </a:r>
            <a:r>
              <a:rPr lang="en-US" sz="2400" dirty="0" smtClean="0"/>
              <a:t>databases </a:t>
            </a:r>
            <a:r>
              <a:rPr lang="en-US" sz="2400" dirty="0" smtClean="0"/>
              <a:t>already created</a:t>
            </a:r>
            <a:endParaRPr lang="en-US" sz="2400" dirty="0" smtClean="0"/>
          </a:p>
          <a:p>
            <a:pPr lvl="1"/>
            <a:r>
              <a:rPr lang="en-US" sz="2400" dirty="0" smtClean="0"/>
              <a:t>User </a:t>
            </a:r>
            <a:r>
              <a:rPr lang="en-US" sz="2400" dirty="0" smtClean="0"/>
              <a:t>database </a:t>
            </a:r>
            <a:r>
              <a:rPr lang="en-US" sz="2400" dirty="0" smtClean="0"/>
              <a:t>required </a:t>
            </a:r>
            <a:r>
              <a:rPr lang="en-US" sz="2400" dirty="0" smtClean="0"/>
              <a:t>for our </a:t>
            </a:r>
            <a:r>
              <a:rPr lang="en-US" sz="2400" dirty="0" smtClean="0"/>
              <a:t>data</a:t>
            </a:r>
            <a:endParaRPr lang="en-US" sz="2400" dirty="0" smtClean="0"/>
          </a:p>
          <a:p>
            <a:r>
              <a:rPr lang="en-US" sz="2400" dirty="0" smtClean="0"/>
              <a:t>Create a simple table</a:t>
            </a:r>
          </a:p>
          <a:p>
            <a:pPr lvl="1"/>
            <a:r>
              <a:rPr lang="en-US" sz="2400" dirty="0" smtClean="0"/>
              <a:t>Each </a:t>
            </a:r>
            <a:r>
              <a:rPr lang="en-US" sz="2400" dirty="0" smtClean="0"/>
              <a:t>table consists of columns and rows</a:t>
            </a:r>
          </a:p>
          <a:p>
            <a:pPr lvl="1"/>
            <a:r>
              <a:rPr lang="en-US" sz="2400"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23392"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82208" y="1628800"/>
            <a:ext cx="5808644" cy="4524315"/>
          </a:xfrm>
        </p:spPr>
        <p:txBody>
          <a:bodyPr>
            <a:normAutofit/>
          </a:bodyPr>
          <a:lstStyle/>
          <a:p>
            <a:r>
              <a:rPr lang="en-US" sz="2400" dirty="0" smtClean="0"/>
              <a:t>Load some data into the table</a:t>
            </a:r>
          </a:p>
          <a:p>
            <a:pPr lvl="1"/>
            <a:r>
              <a:rPr lang="en-US" sz="2400"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628800"/>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83886" y="1444134"/>
            <a:ext cx="5808644" cy="4524315"/>
          </a:xfrm>
        </p:spPr>
        <p:txBody>
          <a:bodyPr>
            <a:normAutofit/>
          </a:bodyPr>
          <a:lstStyle/>
          <a:p>
            <a:r>
              <a:rPr lang="en-US" sz="2400" dirty="0" smtClean="0"/>
              <a:t>Execute a query to find a single </a:t>
            </a:r>
            <a:r>
              <a:rPr lang="en-US" sz="2400" dirty="0" smtClean="0"/>
              <a:t>record</a:t>
            </a:r>
          </a:p>
          <a:p>
            <a:endParaRPr lang="en-US" sz="2400" dirty="0" smtClean="0"/>
          </a:p>
          <a:p>
            <a:r>
              <a:rPr lang="en-US" sz="2400" dirty="0" smtClean="0"/>
              <a:t>Use an ‘update’ query to change the age </a:t>
            </a:r>
            <a:r>
              <a:rPr lang="en-US" sz="2400" dirty="0" smtClean="0"/>
              <a:t>value</a:t>
            </a:r>
          </a:p>
          <a:p>
            <a:endParaRPr lang="en-US" sz="2400" dirty="0" smtClean="0"/>
          </a:p>
          <a:p>
            <a:r>
              <a:rPr lang="en-US" sz="2400"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82208" y="1484783"/>
            <a:ext cx="5808644" cy="4524315"/>
          </a:xfrm>
        </p:spPr>
        <p:txBody>
          <a:bodyPr>
            <a:normAutofit/>
          </a:bodyPr>
          <a:lstStyle/>
          <a:p>
            <a:r>
              <a:rPr lang="en-US" sz="2400" dirty="0" smtClean="0"/>
              <a:t>Execute a query to delete a specific </a:t>
            </a:r>
            <a:r>
              <a:rPr lang="en-US" sz="2400" dirty="0" smtClean="0"/>
              <a:t>record</a:t>
            </a:r>
          </a:p>
          <a:p>
            <a:endParaRPr lang="en-US" sz="2400" dirty="0" smtClean="0"/>
          </a:p>
          <a:p>
            <a:r>
              <a:rPr lang="en-US" sz="2400"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7428" y="1483008"/>
            <a:ext cx="5808644" cy="4524315"/>
          </a:xfrm>
        </p:spPr>
        <p:txBody>
          <a:bodyPr>
            <a:normAutofit/>
          </a:bodyPr>
          <a:lstStyle/>
          <a:p>
            <a:r>
              <a:rPr lang="en-US" sz="2400" dirty="0" smtClean="0"/>
              <a:t>Execute a query to insert a new </a:t>
            </a:r>
            <a:r>
              <a:rPr lang="en-US" sz="2400" dirty="0" smtClean="0"/>
              <a:t>record</a:t>
            </a:r>
          </a:p>
          <a:p>
            <a:endParaRPr lang="en-US" sz="2400" dirty="0" smtClean="0"/>
          </a:p>
          <a:p>
            <a:r>
              <a:rPr lang="en-US" sz="2400"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sz="2400" dirty="0" smtClean="0"/>
              <a:t>Open </a:t>
            </a:r>
            <a:r>
              <a:rPr lang="en-US" sz="2400" dirty="0" err="1" smtClean="0">
                <a:solidFill>
                  <a:srgbClr val="0000FF"/>
                </a:solidFill>
                <a:latin typeface="Courier New" panose="02070309020205020404" pitchFamily="49" charset="0"/>
                <a:cs typeface="Courier New" panose="02070309020205020404" pitchFamily="49" charset="0"/>
              </a:rPr>
              <a:t>gedit</a:t>
            </a:r>
            <a:r>
              <a:rPr lang="en-US" sz="2400" dirty="0">
                <a:solidFill>
                  <a:srgbClr val="0000FF"/>
                </a:solidFill>
                <a:cs typeface="Courier New" panose="02070309020205020404" pitchFamily="49" charset="0"/>
              </a:rPr>
              <a:t> </a:t>
            </a:r>
            <a:r>
              <a:rPr lang="en-US" sz="2400" dirty="0" smtClean="0">
                <a:cs typeface="Courier New" panose="02070309020205020404" pitchFamily="49" charset="0"/>
              </a:rPr>
              <a:t>and</a:t>
            </a:r>
            <a:r>
              <a:rPr lang="en-US" sz="2400" dirty="0" smtClean="0"/>
              <a:t> write our first program</a:t>
            </a:r>
          </a:p>
          <a:p>
            <a:endParaRPr lang="en-US" dirty="0" smtClean="0"/>
          </a:p>
          <a:p>
            <a:endParaRPr lang="en-US" dirty="0"/>
          </a:p>
          <a:p>
            <a:endParaRPr lang="en-US" dirty="0" smtClean="0"/>
          </a:p>
          <a:p>
            <a:r>
              <a:rPr lang="en-US" sz="2400" dirty="0" smtClean="0"/>
              <a:t>Save to a file called </a:t>
            </a:r>
            <a:r>
              <a:rPr lang="en-US" sz="2400" dirty="0" smtClean="0">
                <a:solidFill>
                  <a:srgbClr val="0000FF"/>
                </a:solidFill>
                <a:latin typeface="Courier New" panose="02070309020205020404" pitchFamily="49" charset="0"/>
                <a:cs typeface="Courier New" panose="02070309020205020404" pitchFamily="49" charset="0"/>
              </a:rPr>
              <a:t>hello.py</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and execute</a:t>
            </a:r>
            <a:endParaRPr lang="en-US" sz="2400"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484784"/>
            <a:ext cx="11103024" cy="4752528"/>
          </a:xfrm>
        </p:spPr>
        <p:txBody>
          <a:bodyPr numCol="2">
            <a:noAutofit/>
          </a:bodyPr>
          <a:lstStyle/>
          <a:p>
            <a:r>
              <a:rPr lang="en-US" sz="2400" dirty="0" smtClean="0"/>
              <a:t>From the </a:t>
            </a:r>
            <a:r>
              <a:rPr lang="en-US" sz="2400" dirty="0" err="1" smtClean="0"/>
              <a:t>mySql</a:t>
            </a:r>
            <a:r>
              <a:rPr lang="en-US" sz="2400" dirty="0" smtClean="0"/>
              <a:t> prompt</a:t>
            </a:r>
          </a:p>
          <a:p>
            <a:pPr lvl="1"/>
            <a:r>
              <a:rPr lang="en-US" sz="2400" dirty="0" smtClean="0"/>
              <a:t>Using </a:t>
            </a:r>
            <a:r>
              <a:rPr lang="en-US" sz="2400" dirty="0" smtClean="0"/>
              <a:t>“</a:t>
            </a:r>
            <a:r>
              <a:rPr lang="en-US" sz="2400" dirty="0" err="1" smtClean="0"/>
              <a:t>my_db</a:t>
            </a:r>
            <a:r>
              <a:rPr lang="en-US" sz="2400" dirty="0" smtClean="0"/>
              <a:t>” database, </a:t>
            </a:r>
            <a:r>
              <a:rPr lang="en-US" sz="2400" dirty="0" smtClean="0"/>
              <a:t>create a table called “cars” with the </a:t>
            </a:r>
            <a:r>
              <a:rPr lang="en-US" sz="2400" dirty="0" smtClean="0"/>
              <a:t>fields </a:t>
            </a:r>
            <a:r>
              <a:rPr lang="en-US" sz="2400" dirty="0" smtClean="0"/>
              <a:t>:</a:t>
            </a:r>
          </a:p>
          <a:p>
            <a:pPr lvl="2"/>
            <a:r>
              <a:rPr lang="en-US" dirty="0" smtClean="0"/>
              <a:t>Make </a:t>
            </a:r>
            <a:r>
              <a:rPr lang="en-US" dirty="0" smtClean="0"/>
              <a:t>(</a:t>
            </a:r>
            <a:r>
              <a:rPr lang="en-US" dirty="0" err="1" smtClean="0"/>
              <a:t>varchar</a:t>
            </a:r>
            <a:r>
              <a:rPr lang="en-US" dirty="0" smtClean="0"/>
              <a:t>)</a:t>
            </a:r>
            <a:endParaRPr lang="en-US" dirty="0" smtClean="0"/>
          </a:p>
          <a:p>
            <a:pPr lvl="2"/>
            <a:r>
              <a:rPr lang="en-US" dirty="0" smtClean="0"/>
              <a:t>Model </a:t>
            </a:r>
            <a:r>
              <a:rPr lang="en-US" dirty="0" smtClean="0"/>
              <a:t>(</a:t>
            </a:r>
            <a:r>
              <a:rPr lang="en-US" dirty="0" err="1" smtClean="0"/>
              <a:t>varchar</a:t>
            </a:r>
            <a:r>
              <a:rPr lang="en-US" dirty="0" smtClean="0"/>
              <a:t>)</a:t>
            </a:r>
            <a:endParaRPr lang="en-US" dirty="0" smtClean="0"/>
          </a:p>
          <a:p>
            <a:pPr lvl="2"/>
            <a:r>
              <a:rPr lang="en-US" dirty="0"/>
              <a:t>Y</a:t>
            </a:r>
            <a:r>
              <a:rPr lang="en-US" dirty="0" smtClean="0"/>
              <a:t>ear </a:t>
            </a:r>
            <a:r>
              <a:rPr lang="en-US" dirty="0" smtClean="0"/>
              <a:t>(</a:t>
            </a:r>
            <a:r>
              <a:rPr lang="en-US" dirty="0" err="1" smtClean="0"/>
              <a:t>int</a:t>
            </a:r>
            <a:r>
              <a:rPr lang="en-US" dirty="0" smtClean="0"/>
              <a:t>)</a:t>
            </a:r>
            <a:endParaRPr lang="en-US" dirty="0" smtClean="0"/>
          </a:p>
          <a:p>
            <a:pPr lvl="2"/>
            <a:r>
              <a:rPr lang="en-US" dirty="0" smtClean="0"/>
              <a:t>Engine size </a:t>
            </a:r>
            <a:r>
              <a:rPr lang="en-US" dirty="0" smtClean="0"/>
              <a:t>(</a:t>
            </a:r>
            <a:r>
              <a:rPr lang="en-US" dirty="0" err="1" smtClean="0"/>
              <a:t>int</a:t>
            </a:r>
            <a:r>
              <a:rPr lang="en-US" dirty="0" smtClean="0"/>
              <a:t>)</a:t>
            </a:r>
          </a:p>
          <a:p>
            <a:r>
              <a:rPr lang="en-US" sz="2400" dirty="0" smtClean="0"/>
              <a:t>Insert </a:t>
            </a:r>
            <a:r>
              <a:rPr lang="en-US" sz="2400" dirty="0" smtClean="0"/>
              <a:t>records for the following vehicles into the database:</a:t>
            </a:r>
          </a:p>
          <a:p>
            <a:pPr lvl="2"/>
            <a:r>
              <a:rPr lang="en-US" dirty="0" smtClean="0"/>
              <a:t>2003 Vauxhall Astra 1599cc</a:t>
            </a:r>
          </a:p>
          <a:p>
            <a:pPr lvl="2"/>
            <a:r>
              <a:rPr lang="en-US" dirty="0" smtClean="0"/>
              <a:t>2007 Audi A3 1999cc</a:t>
            </a:r>
          </a:p>
          <a:p>
            <a:pPr lvl="2"/>
            <a:endParaRPr lang="en-US" dirty="0" smtClean="0"/>
          </a:p>
          <a:p>
            <a:pPr lvl="2"/>
            <a:r>
              <a:rPr lang="en-US" dirty="0" smtClean="0"/>
              <a:t>2006 </a:t>
            </a:r>
            <a:r>
              <a:rPr lang="en-US" dirty="0" smtClean="0"/>
              <a:t>VW Transporter 1999cc</a:t>
            </a:r>
          </a:p>
          <a:p>
            <a:pPr lvl="2"/>
            <a:r>
              <a:rPr lang="en-US" dirty="0" smtClean="0"/>
              <a:t>1985 Ford Escort 1599cc</a:t>
            </a:r>
          </a:p>
          <a:p>
            <a:pPr lvl="2"/>
            <a:r>
              <a:rPr lang="en-US" dirty="0" smtClean="0"/>
              <a:t>2015 Audi R8 5199cc</a:t>
            </a:r>
          </a:p>
          <a:p>
            <a:pPr lvl="1"/>
            <a:r>
              <a:rPr lang="en-US" sz="2400" dirty="0" smtClean="0"/>
              <a:t>Write a </a:t>
            </a:r>
            <a:r>
              <a:rPr lang="en-US" sz="2400" dirty="0" smtClean="0"/>
              <a:t>queries </a:t>
            </a:r>
            <a:r>
              <a:rPr lang="en-US" sz="2400" dirty="0" smtClean="0"/>
              <a:t>to </a:t>
            </a:r>
            <a:endParaRPr lang="en-US" sz="2400" dirty="0" smtClean="0"/>
          </a:p>
          <a:p>
            <a:pPr lvl="2"/>
            <a:r>
              <a:rPr lang="en-US" dirty="0"/>
              <a:t>S</a:t>
            </a:r>
            <a:r>
              <a:rPr lang="en-US" dirty="0" smtClean="0"/>
              <a:t>elect </a:t>
            </a:r>
            <a:r>
              <a:rPr lang="en-US" dirty="0" smtClean="0"/>
              <a:t>all vehicles </a:t>
            </a:r>
            <a:r>
              <a:rPr lang="en-US" dirty="0" smtClean="0"/>
              <a:t>made </a:t>
            </a:r>
            <a:r>
              <a:rPr lang="en-US" dirty="0" smtClean="0"/>
              <a:t>by Audi</a:t>
            </a:r>
          </a:p>
          <a:p>
            <a:pPr lvl="2"/>
            <a:r>
              <a:rPr lang="en-US" dirty="0" smtClean="0"/>
              <a:t>Select </a:t>
            </a:r>
            <a:r>
              <a:rPr lang="en-US" dirty="0"/>
              <a:t>all vehicles with </a:t>
            </a:r>
            <a:r>
              <a:rPr lang="en-US" dirty="0" smtClean="0"/>
              <a:t>an engine size of 1599cc</a:t>
            </a:r>
          </a:p>
          <a:p>
            <a:pPr lvl="2"/>
            <a:r>
              <a:rPr lang="en-US" dirty="0" smtClean="0"/>
              <a:t>Delete </a:t>
            </a:r>
            <a:r>
              <a:rPr lang="en-US" dirty="0" smtClean="0"/>
              <a:t>all vehicles made before 2007</a:t>
            </a:r>
            <a:endParaRPr lang="en-US" dirty="0"/>
          </a:p>
          <a:p>
            <a:pPr lvl="1"/>
            <a:endParaRPr lang="en-US" sz="2400" dirty="0" smtClean="0"/>
          </a:p>
          <a:p>
            <a:pPr lvl="1"/>
            <a:endParaRPr lang="en-US" sz="2400"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Stack</a:t>
            </a:r>
          </a:p>
          <a:p>
            <a:pPr lvl="1"/>
            <a:r>
              <a:rPr lang="en-US" sz="2400"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Heap</a:t>
            </a:r>
          </a:p>
          <a:p>
            <a:pPr lvl="1"/>
            <a:r>
              <a:rPr lang="en-US" sz="2400" dirty="0" smtClean="0"/>
              <a:t>What is the Heap?</a:t>
            </a:r>
          </a:p>
          <a:p>
            <a:pPr lvl="2"/>
            <a:r>
              <a:rPr lang="en-US" dirty="0" smtClean="0"/>
              <a:t>A region of memory for longer term storage</a:t>
            </a:r>
          </a:p>
          <a:p>
            <a:pPr lvl="2"/>
            <a:r>
              <a:rPr lang="en-US" dirty="0" smtClean="0"/>
              <a:t>Not automatically managed so is less efficient</a:t>
            </a:r>
          </a:p>
          <a:p>
            <a:pPr lvl="3"/>
            <a:r>
              <a:rPr lang="en-US" sz="2400"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sz="2400" dirty="0" smtClean="0"/>
              <a:t>Allocated memory that has not been released remains allocated</a:t>
            </a:r>
          </a:p>
          <a:p>
            <a:pPr lvl="2"/>
            <a:r>
              <a:rPr lang="en-US" dirty="0" smtClean="0"/>
              <a:t>Slower than stack</a:t>
            </a:r>
          </a:p>
          <a:p>
            <a:pPr marL="0" indent="0">
              <a:buNone/>
            </a:pPr>
            <a:endParaRPr lang="en-US" sz="2400"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smtClean="0"/>
              <a:t>Waterfall</a:t>
            </a:r>
          </a:p>
          <a:p>
            <a:pPr lvl="1"/>
            <a:r>
              <a:rPr lang="en-US" sz="2400" dirty="0" smtClean="0"/>
              <a:t>Linear and </a:t>
            </a:r>
            <a:r>
              <a:rPr lang="en-US" sz="2400" dirty="0" smtClean="0"/>
              <a:t>sequential</a:t>
            </a:r>
          </a:p>
          <a:p>
            <a:pPr lvl="1"/>
            <a:endParaRPr lang="en-US" sz="2400" dirty="0" smtClean="0"/>
          </a:p>
          <a:p>
            <a:pPr lvl="1"/>
            <a:r>
              <a:rPr lang="en-US" sz="2400" dirty="0" smtClean="0"/>
              <a:t>Each phase must be completed before the next </a:t>
            </a:r>
            <a:r>
              <a:rPr lang="en-US" sz="2400" dirty="0" smtClean="0"/>
              <a:t>commences</a:t>
            </a:r>
          </a:p>
          <a:p>
            <a:pPr lvl="1"/>
            <a:endParaRPr lang="en-US" sz="2400" dirty="0" smtClean="0"/>
          </a:p>
          <a:p>
            <a:pPr lvl="1"/>
            <a:r>
              <a:rPr lang="en-US" sz="2400" dirty="0" smtClean="0"/>
              <a:t>Testing starts only when development is </a:t>
            </a:r>
            <a:r>
              <a:rPr lang="en-US" sz="2400" dirty="0" smtClean="0"/>
              <a:t>complete</a:t>
            </a:r>
          </a:p>
          <a:p>
            <a:pPr lvl="1"/>
            <a:endParaRPr lang="en-US" sz="2400" dirty="0" smtClean="0"/>
          </a:p>
          <a:p>
            <a:pPr lvl="1"/>
            <a:r>
              <a:rPr lang="en-US" sz="2400" dirty="0" smtClean="0"/>
              <a:t>Simple and easy to understand and </a:t>
            </a:r>
            <a:r>
              <a:rPr lang="en-US" sz="2400" dirty="0" smtClean="0"/>
              <a:t>use</a:t>
            </a:r>
          </a:p>
          <a:p>
            <a:pPr lvl="1"/>
            <a:endParaRPr lang="en-US" sz="2400" dirty="0" smtClean="0"/>
          </a:p>
          <a:p>
            <a:pPr lvl="1"/>
            <a:r>
              <a:rPr lang="en-US" sz="2400" dirty="0" smtClean="0"/>
              <a:t>Easy to manage due to the rigidity of the model</a:t>
            </a:r>
          </a:p>
          <a:p>
            <a:pPr marL="457200" lvl="1" indent="0">
              <a:buNone/>
            </a:pPr>
            <a:endParaRPr lang="en-US" sz="2400"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Autofit/>
          </a:bodyPr>
          <a:lstStyle/>
          <a:p>
            <a:r>
              <a:rPr lang="en-US" sz="2400" dirty="0" smtClean="0"/>
              <a:t>Waterfall</a:t>
            </a:r>
          </a:p>
          <a:p>
            <a:pPr lvl="1"/>
            <a:r>
              <a:rPr lang="en-US" sz="2400" dirty="0" smtClean="0"/>
              <a:t>Good for small </a:t>
            </a:r>
            <a:r>
              <a:rPr lang="en-US" sz="2400" dirty="0" smtClean="0"/>
              <a:t>projects</a:t>
            </a:r>
          </a:p>
          <a:p>
            <a:pPr lvl="1"/>
            <a:endParaRPr lang="en-US" sz="2400" dirty="0" smtClean="0"/>
          </a:p>
          <a:p>
            <a:pPr lvl="1"/>
            <a:r>
              <a:rPr lang="en-US" sz="2400" dirty="0" smtClean="0"/>
              <a:t>Once testing has begun, difficult to go </a:t>
            </a:r>
            <a:r>
              <a:rPr lang="en-US" sz="2400" dirty="0" smtClean="0"/>
              <a:t>back</a:t>
            </a:r>
          </a:p>
          <a:p>
            <a:pPr lvl="1"/>
            <a:endParaRPr lang="en-US" sz="2400" dirty="0" smtClean="0"/>
          </a:p>
          <a:p>
            <a:pPr lvl="1"/>
            <a:r>
              <a:rPr lang="en-US" sz="2400" dirty="0" smtClean="0"/>
              <a:t>No working software produced until late in the </a:t>
            </a:r>
            <a:r>
              <a:rPr lang="en-US" sz="2400" dirty="0" smtClean="0"/>
              <a:t>lifecycle</a:t>
            </a:r>
          </a:p>
          <a:p>
            <a:pPr lvl="1"/>
            <a:endParaRPr lang="en-US" sz="2400" dirty="0" smtClean="0"/>
          </a:p>
          <a:p>
            <a:pPr lvl="1"/>
            <a:r>
              <a:rPr lang="en-US" sz="2400" dirty="0" smtClean="0"/>
              <a:t>High amounts of risk and </a:t>
            </a:r>
            <a:r>
              <a:rPr lang="en-US" sz="2400" dirty="0" smtClean="0"/>
              <a:t>uncertainty</a:t>
            </a:r>
          </a:p>
          <a:p>
            <a:pPr lvl="1"/>
            <a:endParaRPr lang="en-US" sz="2400" dirty="0" smtClean="0"/>
          </a:p>
          <a:p>
            <a:pPr lvl="1"/>
            <a:r>
              <a:rPr lang="en-US" sz="2400" dirty="0" smtClean="0"/>
              <a:t>Not good for complex projects, or projects where requirements are likely to </a:t>
            </a:r>
            <a:r>
              <a:rPr lang="en-US" sz="2400" dirty="0" smtClean="0"/>
              <a:t>change</a:t>
            </a:r>
            <a:endParaRPr lang="en-US" sz="2400"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sz="2400" dirty="0" smtClean="0"/>
              <a:t>Save to a file called </a:t>
            </a:r>
            <a:r>
              <a:rPr lang="en-US" sz="2400" dirty="0" smtClean="0">
                <a:solidFill>
                  <a:srgbClr val="0000FF"/>
                </a:solidFill>
                <a:latin typeface="Courier New" panose="02070309020205020404" pitchFamily="49" charset="0"/>
                <a:cs typeface="Courier New" panose="02070309020205020404" pitchFamily="49" charset="0"/>
              </a:rPr>
              <a:t>hello2.py</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and execute</a:t>
            </a:r>
            <a:endParaRPr lang="en-US" sz="24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Fountain</a:t>
            </a:r>
          </a:p>
          <a:p>
            <a:pPr lvl="1"/>
            <a:r>
              <a:rPr lang="en-US" sz="2400" dirty="0" smtClean="0"/>
              <a:t>Improvement of the Waterfall </a:t>
            </a:r>
            <a:r>
              <a:rPr lang="en-US" sz="2400" dirty="0" smtClean="0"/>
              <a:t>method</a:t>
            </a:r>
          </a:p>
          <a:p>
            <a:pPr lvl="1"/>
            <a:endParaRPr lang="en-US" sz="2400" dirty="0" smtClean="0"/>
          </a:p>
          <a:p>
            <a:pPr lvl="1"/>
            <a:r>
              <a:rPr lang="en-US" sz="2400" dirty="0" smtClean="0"/>
              <a:t>More suited to object-oriented </a:t>
            </a:r>
            <a:r>
              <a:rPr lang="en-US" sz="2400" dirty="0" smtClean="0"/>
              <a:t>development</a:t>
            </a:r>
          </a:p>
          <a:p>
            <a:pPr lvl="1"/>
            <a:endParaRPr lang="en-US" sz="2400" dirty="0" smtClean="0"/>
          </a:p>
          <a:p>
            <a:pPr lvl="1"/>
            <a:r>
              <a:rPr lang="en-US" sz="2400" dirty="0" smtClean="0"/>
              <a:t>Stages are performed in </a:t>
            </a:r>
            <a:r>
              <a:rPr lang="en-US" sz="2400" dirty="0" smtClean="0"/>
              <a:t>cycles</a:t>
            </a:r>
          </a:p>
          <a:p>
            <a:pPr lvl="1"/>
            <a:endParaRPr lang="en-US" sz="2400" dirty="0" smtClean="0"/>
          </a:p>
          <a:p>
            <a:pPr lvl="1"/>
            <a:r>
              <a:rPr lang="en-US" sz="2400" dirty="0" smtClean="0"/>
              <a:t>Some stages cannot be started before </a:t>
            </a:r>
            <a:r>
              <a:rPr lang="en-US" sz="2400" dirty="0" smtClean="0"/>
              <a:t>others</a:t>
            </a:r>
          </a:p>
          <a:p>
            <a:pPr lvl="1"/>
            <a:endParaRPr lang="en-US" sz="2400" dirty="0" smtClean="0"/>
          </a:p>
          <a:p>
            <a:pPr lvl="1"/>
            <a:r>
              <a:rPr lang="en-US" sz="2400" dirty="0" smtClean="0"/>
              <a:t>Development can be more responsive to </a:t>
            </a:r>
            <a:r>
              <a:rPr lang="en-US" sz="2400" dirty="0" smtClean="0"/>
              <a:t>changes</a:t>
            </a:r>
            <a:endParaRPr lang="en-US" sz="2400"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Spiral</a:t>
            </a:r>
          </a:p>
          <a:p>
            <a:pPr lvl="1"/>
            <a:r>
              <a:rPr lang="en-US" sz="2400"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a:t>
            </a:r>
            <a:r>
              <a:rPr lang="en-GB" dirty="0" smtClean="0"/>
              <a:t>Planning</a:t>
            </a:r>
            <a:endParaRPr lang="en-GB" dirty="0" smtClean="0"/>
          </a:p>
          <a:p>
            <a:pPr lvl="1"/>
            <a:r>
              <a:rPr lang="en-GB" sz="2400" dirty="0" smtClean="0"/>
              <a:t>Each phase repeatedly iterated allowing </a:t>
            </a:r>
            <a:r>
              <a:rPr lang="en-GB" sz="2400" dirty="0" smtClean="0"/>
              <a:t>flexibility</a:t>
            </a:r>
            <a:endParaRPr lang="en-GB" sz="2400" dirty="0" smtClean="0"/>
          </a:p>
          <a:p>
            <a:pPr lvl="1"/>
            <a:r>
              <a:rPr lang="en-GB" sz="2400" dirty="0"/>
              <a:t>High amount of risk </a:t>
            </a:r>
            <a:r>
              <a:rPr lang="en-GB" sz="2400" dirty="0" smtClean="0"/>
              <a:t>analysis</a:t>
            </a:r>
            <a:endParaRPr lang="en-US" sz="2400"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Spiral</a:t>
            </a:r>
          </a:p>
          <a:p>
            <a:pPr lvl="1"/>
            <a:r>
              <a:rPr lang="en-GB" sz="2400" dirty="0" smtClean="0"/>
              <a:t>Good for large and complex </a:t>
            </a:r>
            <a:r>
              <a:rPr lang="en-GB" sz="2400" dirty="0" smtClean="0"/>
              <a:t>projects</a:t>
            </a:r>
          </a:p>
          <a:p>
            <a:pPr lvl="1"/>
            <a:endParaRPr lang="en-GB" sz="2400" dirty="0" smtClean="0"/>
          </a:p>
          <a:p>
            <a:pPr lvl="1"/>
            <a:r>
              <a:rPr lang="en-GB" sz="2400" dirty="0" smtClean="0"/>
              <a:t>Software produced early in the </a:t>
            </a:r>
            <a:r>
              <a:rPr lang="en-GB" sz="2400" dirty="0" smtClean="0"/>
              <a:t>lifecycle</a:t>
            </a:r>
          </a:p>
          <a:p>
            <a:pPr lvl="1"/>
            <a:endParaRPr lang="en-GB" sz="2400" dirty="0" smtClean="0"/>
          </a:p>
          <a:p>
            <a:pPr lvl="1"/>
            <a:r>
              <a:rPr lang="en-GB" sz="2400" dirty="0" smtClean="0"/>
              <a:t>Can be costly to </a:t>
            </a:r>
            <a:r>
              <a:rPr lang="en-GB" sz="2400" dirty="0" smtClean="0"/>
              <a:t>use</a:t>
            </a:r>
          </a:p>
          <a:p>
            <a:pPr lvl="1"/>
            <a:endParaRPr lang="en-GB" sz="2400" dirty="0" smtClean="0"/>
          </a:p>
          <a:p>
            <a:pPr lvl="1"/>
            <a:r>
              <a:rPr lang="en-GB" sz="2400" dirty="0" smtClean="0"/>
              <a:t>Risk Analysis phase is critical to </a:t>
            </a:r>
            <a:r>
              <a:rPr lang="en-GB" sz="2400" dirty="0" smtClean="0"/>
              <a:t>success</a:t>
            </a:r>
          </a:p>
          <a:p>
            <a:pPr lvl="1"/>
            <a:endParaRPr lang="en-GB" sz="2400" dirty="0" smtClean="0"/>
          </a:p>
          <a:p>
            <a:pPr lvl="1"/>
            <a:r>
              <a:rPr lang="en-GB" sz="2400" dirty="0" smtClean="0"/>
              <a:t>Doesn’t work well for small </a:t>
            </a:r>
            <a:r>
              <a:rPr lang="en-GB" sz="2400" dirty="0" smtClean="0"/>
              <a:t>projects</a:t>
            </a:r>
            <a:endParaRPr lang="en-GB" sz="2400"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Agile </a:t>
            </a:r>
          </a:p>
          <a:p>
            <a:pPr lvl="1"/>
            <a:r>
              <a:rPr lang="en-US" sz="2400" dirty="0" smtClean="0"/>
              <a:t>Software developed in rapid </a:t>
            </a:r>
            <a:r>
              <a:rPr lang="en-US" sz="2400" dirty="0" smtClean="0"/>
              <a:t>cycles</a:t>
            </a:r>
            <a:endParaRPr lang="en-US" sz="2400" dirty="0" smtClean="0"/>
          </a:p>
          <a:p>
            <a:pPr lvl="1"/>
            <a:r>
              <a:rPr lang="en-US" sz="2400" dirty="0" smtClean="0"/>
              <a:t>Frequent small releases building on previous </a:t>
            </a:r>
            <a:r>
              <a:rPr lang="en-US" sz="2400" dirty="0" smtClean="0"/>
              <a:t>functionality</a:t>
            </a:r>
            <a:endParaRPr lang="en-US" sz="2400" dirty="0" smtClean="0"/>
          </a:p>
          <a:p>
            <a:pPr lvl="1"/>
            <a:r>
              <a:rPr lang="en-US" sz="2400" dirty="0" smtClean="0"/>
              <a:t>Each release thoroughly </a:t>
            </a:r>
            <a:r>
              <a:rPr lang="en-US" sz="2400" dirty="0" smtClean="0"/>
              <a:t>tested</a:t>
            </a:r>
            <a:endParaRPr lang="en-US" sz="2400" dirty="0" smtClean="0"/>
          </a:p>
          <a:p>
            <a:pPr lvl="1"/>
            <a:r>
              <a:rPr lang="en-US" sz="2400" dirty="0" smtClean="0"/>
              <a:t>Good for customer satisfaction</a:t>
            </a:r>
          </a:p>
          <a:p>
            <a:pPr lvl="1"/>
            <a:r>
              <a:rPr lang="en-US" sz="2400" dirty="0" smtClean="0"/>
              <a:t>Close cooperation between customers, business and developers</a:t>
            </a:r>
          </a:p>
          <a:p>
            <a:pPr lvl="1"/>
            <a:r>
              <a:rPr lang="en-US" sz="2400"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Agile</a:t>
            </a:r>
            <a:endParaRPr lang="en-US" sz="2400" dirty="0" smtClean="0"/>
          </a:p>
          <a:p>
            <a:pPr lvl="1"/>
            <a:r>
              <a:rPr lang="en-US" sz="2400" dirty="0"/>
              <a:t>Developers work </a:t>
            </a:r>
            <a:r>
              <a:rPr lang="en-US" sz="2400" dirty="0" smtClean="0"/>
              <a:t>collaboratively</a:t>
            </a:r>
          </a:p>
          <a:p>
            <a:pPr lvl="1"/>
            <a:endParaRPr lang="en-US" sz="2400" dirty="0" smtClean="0"/>
          </a:p>
          <a:p>
            <a:pPr lvl="1"/>
            <a:r>
              <a:rPr lang="en-US" sz="2400" dirty="0" smtClean="0"/>
              <a:t>Decisions </a:t>
            </a:r>
            <a:r>
              <a:rPr lang="en-US" sz="2400" dirty="0"/>
              <a:t>often taken by </a:t>
            </a:r>
            <a:r>
              <a:rPr lang="en-US" sz="2400" dirty="0" smtClean="0"/>
              <a:t>team</a:t>
            </a:r>
          </a:p>
          <a:p>
            <a:pPr lvl="1"/>
            <a:endParaRPr lang="en-US" sz="2400" dirty="0"/>
          </a:p>
          <a:p>
            <a:pPr lvl="1"/>
            <a:r>
              <a:rPr lang="en-US" sz="2400" dirty="0"/>
              <a:t>Aims to build self-managing </a:t>
            </a:r>
            <a:r>
              <a:rPr lang="en-US" sz="2400" dirty="0" smtClean="0"/>
              <a:t>teams</a:t>
            </a:r>
            <a:endParaRPr lang="en-US" sz="2400"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Agile</a:t>
            </a:r>
          </a:p>
          <a:p>
            <a:pPr lvl="1"/>
            <a:r>
              <a:rPr lang="en-US" sz="2400" dirty="0" smtClean="0"/>
              <a:t>Difficult to assess effort required to produce larger </a:t>
            </a:r>
            <a:r>
              <a:rPr lang="en-US" sz="2400" dirty="0" smtClean="0"/>
              <a:t>deliverables</a:t>
            </a:r>
          </a:p>
          <a:p>
            <a:pPr lvl="1"/>
            <a:endParaRPr lang="en-US" sz="2400" dirty="0" smtClean="0"/>
          </a:p>
          <a:p>
            <a:pPr lvl="1"/>
            <a:r>
              <a:rPr lang="en-US" sz="2400" dirty="0" smtClean="0"/>
              <a:t>Project can go off-track </a:t>
            </a:r>
            <a:r>
              <a:rPr lang="en-US" sz="2400" dirty="0" smtClean="0"/>
              <a:t>easily</a:t>
            </a:r>
          </a:p>
          <a:p>
            <a:pPr lvl="1"/>
            <a:endParaRPr lang="en-US" sz="2400" dirty="0" smtClean="0"/>
          </a:p>
          <a:p>
            <a:pPr lvl="1"/>
            <a:r>
              <a:rPr lang="en-US" sz="2400"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Version Control</a:t>
            </a:r>
          </a:p>
          <a:p>
            <a:pPr lvl="1"/>
            <a:r>
              <a:rPr lang="en-US" sz="2400" dirty="0" smtClean="0"/>
              <a:t>When several developers are working on the same project, code must be available to </a:t>
            </a:r>
            <a:r>
              <a:rPr lang="en-US" sz="2400" dirty="0" smtClean="0"/>
              <a:t>all</a:t>
            </a:r>
          </a:p>
          <a:p>
            <a:pPr lvl="1"/>
            <a:endParaRPr lang="en-US" sz="2400" dirty="0" smtClean="0"/>
          </a:p>
          <a:p>
            <a:pPr lvl="1"/>
            <a:r>
              <a:rPr lang="en-US" sz="2400" dirty="0" smtClean="0"/>
              <a:t>Important to ensure code is not overwritten or </a:t>
            </a:r>
            <a:r>
              <a:rPr lang="en-US" sz="2400" dirty="0" smtClean="0"/>
              <a:t>lost</a:t>
            </a:r>
          </a:p>
          <a:p>
            <a:pPr lvl="1"/>
            <a:endParaRPr lang="en-US" sz="2400" dirty="0" smtClean="0"/>
          </a:p>
          <a:p>
            <a:pPr lvl="1"/>
            <a:r>
              <a:rPr lang="en-US" sz="2400" dirty="0" smtClean="0"/>
              <a:t>Also to track changes to code so that errors can be identified and reverted if </a:t>
            </a:r>
            <a:r>
              <a:rPr lang="en-US" sz="2400" dirty="0" smtClean="0"/>
              <a:t>necessary</a:t>
            </a:r>
          </a:p>
          <a:p>
            <a:pPr lvl="1"/>
            <a:endParaRPr lang="en-US" sz="2400" dirty="0" smtClean="0"/>
          </a:p>
          <a:p>
            <a:pPr lvl="1"/>
            <a:r>
              <a:rPr lang="en-US" sz="2400" dirty="0" smtClean="0"/>
              <a:t>Version Control Software (VCS) used to provide a central code repository</a:t>
            </a:r>
          </a:p>
          <a:p>
            <a:endParaRPr lang="en-US" sz="2400"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Version Control</a:t>
            </a:r>
          </a:p>
          <a:p>
            <a:pPr lvl="1"/>
            <a:r>
              <a:rPr lang="en-US" sz="2400"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sz="2400"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sz="2400"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sz="2400" dirty="0" smtClean="0"/>
              <a:t>Save to a file called </a:t>
            </a:r>
            <a:r>
              <a:rPr lang="en-US" sz="2400" dirty="0" smtClean="0">
                <a:solidFill>
                  <a:srgbClr val="0000FF"/>
                </a:solidFill>
                <a:latin typeface="Courier New" panose="02070309020205020404" pitchFamily="49" charset="0"/>
                <a:cs typeface="Courier New" panose="02070309020205020404" pitchFamily="49" charset="0"/>
              </a:rPr>
              <a:t>hello3.py</a:t>
            </a:r>
            <a:r>
              <a:rPr lang="en-US" sz="2400" dirty="0" smtClean="0">
                <a:cs typeface="Courier New" panose="02070309020205020404" pitchFamily="49" charset="0"/>
              </a:rPr>
              <a:t> and execute</a:t>
            </a:r>
          </a:p>
          <a:p>
            <a:r>
              <a:rPr lang="en-US" sz="2400"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Communication</a:t>
            </a:r>
          </a:p>
          <a:p>
            <a:pPr lvl="1"/>
            <a:r>
              <a:rPr lang="en-US" sz="2400" dirty="0" smtClean="0"/>
              <a:t>Crucial when working with other </a:t>
            </a:r>
            <a:r>
              <a:rPr lang="en-US" sz="2400" dirty="0" smtClean="0"/>
              <a:t>developers</a:t>
            </a:r>
          </a:p>
          <a:p>
            <a:pPr lvl="1"/>
            <a:endParaRPr lang="en-US" sz="2400" dirty="0" smtClean="0"/>
          </a:p>
          <a:p>
            <a:pPr lvl="1"/>
            <a:r>
              <a:rPr lang="en-US" sz="2400" dirty="0" smtClean="0"/>
              <a:t>Frequent short progress </a:t>
            </a:r>
            <a:r>
              <a:rPr lang="en-US" sz="2400" dirty="0" smtClean="0"/>
              <a:t>reports</a:t>
            </a:r>
          </a:p>
          <a:p>
            <a:pPr lvl="1"/>
            <a:endParaRPr lang="en-US" sz="2400" dirty="0" smtClean="0"/>
          </a:p>
          <a:p>
            <a:pPr lvl="1"/>
            <a:r>
              <a:rPr lang="en-US" sz="2400" dirty="0" smtClean="0"/>
              <a:t>Clear communication with </a:t>
            </a:r>
            <a:r>
              <a:rPr lang="en-US" sz="2400" dirty="0" smtClean="0"/>
              <a:t>testers</a:t>
            </a:r>
          </a:p>
          <a:p>
            <a:pPr lvl="1"/>
            <a:endParaRPr lang="en-US" sz="2400" dirty="0" smtClean="0"/>
          </a:p>
          <a:p>
            <a:pPr lvl="1"/>
            <a:r>
              <a:rPr lang="en-US" sz="2400" dirty="0" smtClean="0"/>
              <a:t>“This is not a discipline that rewards ambiguity”</a:t>
            </a:r>
          </a:p>
          <a:p>
            <a:pPr marL="457200" lvl="1" indent="0">
              <a:buNone/>
            </a:pPr>
            <a:endParaRPr lang="en-US" sz="2400"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Design</a:t>
            </a:r>
          </a:p>
          <a:p>
            <a:pPr lvl="1"/>
            <a:r>
              <a:rPr lang="en-US" sz="2400" dirty="0" smtClean="0"/>
              <a:t>Design first, code </a:t>
            </a:r>
            <a:r>
              <a:rPr lang="en-US" sz="2400" dirty="0" smtClean="0"/>
              <a:t>later</a:t>
            </a:r>
          </a:p>
          <a:p>
            <a:pPr lvl="1"/>
            <a:endParaRPr lang="en-US" sz="2400" dirty="0" smtClean="0"/>
          </a:p>
          <a:p>
            <a:pPr lvl="1"/>
            <a:r>
              <a:rPr lang="en-US" sz="2400" dirty="0" smtClean="0"/>
              <a:t>Compartmentalize</a:t>
            </a:r>
          </a:p>
          <a:p>
            <a:pPr lvl="1"/>
            <a:endParaRPr lang="en-US" sz="2400" dirty="0" smtClean="0"/>
          </a:p>
          <a:p>
            <a:pPr lvl="1"/>
            <a:r>
              <a:rPr lang="en-US" sz="2400" dirty="0" smtClean="0"/>
              <a:t>Draw your </a:t>
            </a:r>
            <a:r>
              <a:rPr lang="en-US" sz="2400" dirty="0" smtClean="0"/>
              <a:t>designs</a:t>
            </a:r>
          </a:p>
          <a:p>
            <a:pPr lvl="1"/>
            <a:endParaRPr lang="en-US" sz="2400" dirty="0" smtClean="0"/>
          </a:p>
          <a:p>
            <a:pPr lvl="1"/>
            <a:r>
              <a:rPr lang="en-US" sz="2400"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Visibility</a:t>
            </a:r>
          </a:p>
          <a:p>
            <a:pPr lvl="1"/>
            <a:r>
              <a:rPr lang="en-US" sz="2400" dirty="0" smtClean="0"/>
              <a:t>Commit code </a:t>
            </a:r>
            <a:r>
              <a:rPr lang="en-US" sz="2400" dirty="0" smtClean="0"/>
              <a:t>often</a:t>
            </a:r>
          </a:p>
          <a:p>
            <a:pPr lvl="1"/>
            <a:endParaRPr lang="en-US" sz="2400" dirty="0" smtClean="0"/>
          </a:p>
          <a:p>
            <a:pPr lvl="1"/>
            <a:r>
              <a:rPr lang="en-US" sz="2400" dirty="0" smtClean="0"/>
              <a:t>Keep code clear, correctly formatted and </a:t>
            </a:r>
            <a:r>
              <a:rPr lang="en-US" sz="2400" dirty="0" smtClean="0"/>
              <a:t>documented</a:t>
            </a:r>
          </a:p>
          <a:p>
            <a:pPr lvl="1"/>
            <a:endParaRPr lang="en-US" sz="2400" dirty="0" smtClean="0"/>
          </a:p>
          <a:p>
            <a:pPr lvl="1"/>
            <a:r>
              <a:rPr lang="en-US" sz="2400" dirty="0" smtClean="0"/>
              <a:t>Regular code review helps ensure code </a:t>
            </a:r>
            <a:r>
              <a:rPr lang="en-US" sz="2400" dirty="0" smtClean="0"/>
              <a:t>quality</a:t>
            </a:r>
            <a:endParaRPr lang="en-US" sz="2400"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What is the purpose of this function</a:t>
            </a:r>
            <a:r>
              <a:rPr lang="en-US" sz="2400" dirty="0" smtClean="0"/>
              <a:t>?</a:t>
            </a:r>
            <a:endParaRPr lang="en-US" sz="2400" dirty="0" smtClean="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Collaboratively</a:t>
            </a:r>
            <a:endParaRPr lang="en-US" dirty="0"/>
          </a:p>
        </p:txBody>
      </p:sp>
      <p:sp>
        <p:nvSpPr>
          <p:cNvPr id="2" name="Content Placeholder 1"/>
          <p:cNvSpPr>
            <a:spLocks noGrp="1"/>
          </p:cNvSpPr>
          <p:nvPr>
            <p:ph idx="1"/>
          </p:nvPr>
        </p:nvSpPr>
        <p:spPr>
          <a:xfrm>
            <a:off x="609600" y="1628800"/>
            <a:ext cx="10574965" cy="4425355"/>
          </a:xfrm>
        </p:spPr>
        <p:txBody>
          <a:bodyPr/>
          <a:lstStyle/>
          <a:p>
            <a:r>
              <a:rPr lang="en-GB" sz="2400" dirty="0" smtClean="0"/>
              <a:t>Use </a:t>
            </a:r>
            <a:r>
              <a:rPr lang="en-GB" sz="2400" dirty="0" smtClean="0"/>
              <a:t>versioning </a:t>
            </a:r>
            <a:r>
              <a:rPr lang="en-GB" sz="2400" dirty="0" smtClean="0"/>
              <a:t>control</a:t>
            </a:r>
          </a:p>
          <a:p>
            <a:endParaRPr lang="en-GB" sz="2400" dirty="0" smtClean="0"/>
          </a:p>
          <a:p>
            <a:r>
              <a:rPr lang="en-GB" sz="2400" dirty="0" smtClean="0"/>
              <a:t>Communicate</a:t>
            </a:r>
          </a:p>
          <a:p>
            <a:endParaRPr lang="en-GB" sz="2400" dirty="0" smtClean="0"/>
          </a:p>
          <a:p>
            <a:r>
              <a:rPr lang="en-GB" sz="2400" dirty="0" smtClean="0"/>
              <a:t>Design up </a:t>
            </a:r>
            <a:r>
              <a:rPr lang="en-GB" sz="2400" dirty="0" smtClean="0"/>
              <a:t>front</a:t>
            </a:r>
          </a:p>
          <a:p>
            <a:endParaRPr lang="en-GB" sz="2400" dirty="0" smtClean="0"/>
          </a:p>
          <a:p>
            <a:r>
              <a:rPr lang="en-GB" sz="2400" dirty="0" smtClean="0"/>
              <a:t>Keep code visible</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smtClean="0"/>
              <a:t>Consistency and coding standards help </a:t>
            </a:r>
            <a:r>
              <a:rPr lang="en-US" sz="2400" dirty="0" smtClean="0"/>
              <a:t>everyone</a:t>
            </a:r>
          </a:p>
          <a:p>
            <a:endParaRPr lang="en-US" sz="2400" dirty="0" smtClean="0"/>
          </a:p>
          <a:p>
            <a:r>
              <a:rPr lang="en-US" sz="2400" dirty="0" smtClean="0"/>
              <a:t>K.I.S.S – Keep It Simple, </a:t>
            </a:r>
            <a:r>
              <a:rPr lang="en-US" sz="2400" dirty="0" smtClean="0"/>
              <a:t>Stupid</a:t>
            </a:r>
          </a:p>
          <a:p>
            <a:endParaRPr lang="en-US" sz="2400" dirty="0" smtClean="0"/>
          </a:p>
          <a:p>
            <a:r>
              <a:rPr lang="en-US" sz="2400" dirty="0" smtClean="0"/>
              <a:t>Avoid the use of </a:t>
            </a:r>
            <a:r>
              <a:rPr lang="en-US" sz="2400" dirty="0" err="1" smtClean="0"/>
              <a:t>globals</a:t>
            </a:r>
            <a:endParaRPr lang="en-US" sz="2400" dirty="0" smtClean="0"/>
          </a:p>
          <a:p>
            <a:endParaRPr lang="en-US" sz="2400" dirty="0" smtClean="0"/>
          </a:p>
          <a:p>
            <a:r>
              <a:rPr lang="en-US" sz="2400" dirty="0" smtClean="0"/>
              <a:t>Don’t use magic numbers, use </a:t>
            </a:r>
            <a:r>
              <a:rPr lang="en-US" sz="2400" dirty="0" smtClean="0"/>
              <a:t>constants</a:t>
            </a:r>
            <a:endParaRPr lang="en-US" sz="2400" dirty="0" smtClean="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smtClean="0"/>
              <a:t>Portability – don’t </a:t>
            </a:r>
            <a:r>
              <a:rPr lang="en-US" sz="2400" dirty="0" smtClean="0"/>
              <a:t>hard-code</a:t>
            </a:r>
          </a:p>
          <a:p>
            <a:endParaRPr lang="en-US" sz="2400" dirty="0" smtClean="0"/>
          </a:p>
          <a:p>
            <a:r>
              <a:rPr lang="en-US" sz="2400" dirty="0"/>
              <a:t>Don’t write the same piece of code </a:t>
            </a:r>
            <a:r>
              <a:rPr lang="en-US" sz="2400" dirty="0" smtClean="0"/>
              <a:t>twice</a:t>
            </a:r>
          </a:p>
          <a:p>
            <a:endParaRPr lang="en-US" sz="2400" dirty="0" smtClean="0"/>
          </a:p>
          <a:p>
            <a:r>
              <a:rPr lang="en-US" sz="2400" dirty="0" smtClean="0"/>
              <a:t>Provide useful error messages (but don’t give anything away</a:t>
            </a:r>
            <a:r>
              <a:rPr lang="en-US" sz="2400" dirty="0" smtClean="0"/>
              <a:t>!)</a:t>
            </a:r>
            <a:endParaRPr lang="en-US" sz="2400" dirty="0" smtClean="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a:t>Don’t be afraid to refactor when </a:t>
            </a:r>
            <a:r>
              <a:rPr lang="en-US" sz="2400" dirty="0" smtClean="0"/>
              <a:t>necessary</a:t>
            </a:r>
          </a:p>
          <a:p>
            <a:endParaRPr lang="en-US" sz="2400" dirty="0"/>
          </a:p>
          <a:p>
            <a:r>
              <a:rPr lang="en-US" sz="2400" dirty="0"/>
              <a:t>Test early, test </a:t>
            </a:r>
            <a:r>
              <a:rPr lang="en-US" sz="2400" dirty="0" smtClean="0"/>
              <a:t>often</a:t>
            </a:r>
          </a:p>
          <a:p>
            <a:endParaRPr lang="en-US" sz="2400" dirty="0"/>
          </a:p>
          <a:p>
            <a:r>
              <a:rPr lang="en-US" sz="2400" dirty="0" smtClean="0"/>
              <a:t>Don’t </a:t>
            </a:r>
            <a:r>
              <a:rPr lang="en-US" sz="2400" dirty="0"/>
              <a:t>just start coding – think first. Then code</a:t>
            </a:r>
            <a:r>
              <a:rPr lang="en-US" sz="2400" dirty="0" smtClean="0"/>
              <a:t>.</a:t>
            </a:r>
            <a:endParaRPr lang="en-US" sz="2400"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a:t>Architect and design for security policies</a:t>
            </a:r>
          </a:p>
          <a:p>
            <a:pPr lvl="1"/>
            <a:r>
              <a:rPr lang="en-US" sz="2400" dirty="0"/>
              <a:t>Determine your approach to security </a:t>
            </a:r>
            <a:r>
              <a:rPr lang="en-US" sz="2400" dirty="0" smtClean="0"/>
              <a:t>first</a:t>
            </a:r>
          </a:p>
          <a:p>
            <a:pPr lvl="1"/>
            <a:endParaRPr lang="en-US" sz="2400" dirty="0" smtClean="0"/>
          </a:p>
          <a:p>
            <a:r>
              <a:rPr lang="en-US" sz="2400" dirty="0" smtClean="0"/>
              <a:t>Validate input</a:t>
            </a:r>
          </a:p>
          <a:p>
            <a:pPr lvl="1"/>
            <a:r>
              <a:rPr lang="en-US" sz="2400" dirty="0" smtClean="0"/>
              <a:t>Ensure user data matches expected inputs</a:t>
            </a:r>
          </a:p>
          <a:p>
            <a:pPr lvl="1"/>
            <a:r>
              <a:rPr lang="en-US" sz="2400" dirty="0" smtClean="0"/>
              <a:t>Encode or otherwise escape URLs</a:t>
            </a:r>
          </a:p>
          <a:p>
            <a:pPr lvl="1"/>
            <a:r>
              <a:rPr lang="en-US" sz="2400"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Default </a:t>
            </a:r>
            <a:r>
              <a:rPr lang="en-US" sz="2400" dirty="0" smtClean="0"/>
              <a:t>deny</a:t>
            </a:r>
          </a:p>
          <a:p>
            <a:endParaRPr lang="en-US" sz="2400" dirty="0"/>
          </a:p>
          <a:p>
            <a:r>
              <a:rPr lang="en-US" sz="2400" dirty="0" smtClean="0"/>
              <a:t>Adhere </a:t>
            </a:r>
            <a:r>
              <a:rPr lang="en-US" sz="2400" dirty="0"/>
              <a:t>to the principle of least </a:t>
            </a:r>
            <a:r>
              <a:rPr lang="en-US" sz="2400" dirty="0" smtClean="0"/>
              <a:t>privilege</a:t>
            </a:r>
          </a:p>
          <a:p>
            <a:endParaRPr lang="en-US" sz="2400" dirty="0"/>
          </a:p>
          <a:p>
            <a:r>
              <a:rPr lang="en-US" sz="2400" dirty="0" smtClean="0"/>
              <a:t>Sanitize </a:t>
            </a:r>
            <a:r>
              <a:rPr lang="en-US" sz="2400" dirty="0"/>
              <a:t>data sent to other systems</a:t>
            </a:r>
          </a:p>
          <a:p>
            <a:pPr lvl="1"/>
            <a:r>
              <a:rPr lang="en-US" sz="2400" dirty="0"/>
              <a:t>Data often contains input supplied by </a:t>
            </a:r>
            <a:r>
              <a:rPr lang="en-US" sz="2400" dirty="0" smtClean="0"/>
              <a:t>users</a:t>
            </a:r>
          </a:p>
          <a:p>
            <a:pPr lvl="1"/>
            <a:r>
              <a:rPr lang="en-US" sz="2400"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numCol="2">
            <a:normAutofit/>
          </a:bodyPr>
          <a:lstStyle/>
          <a:p>
            <a:r>
              <a:rPr lang="en-US" sz="2400" dirty="0"/>
              <a:t>Practice defense in </a:t>
            </a:r>
            <a:r>
              <a:rPr lang="en-US" sz="2400" dirty="0" smtClean="0"/>
              <a:t>depth</a:t>
            </a:r>
          </a:p>
          <a:p>
            <a:endParaRPr lang="en-US" sz="2400" dirty="0" smtClean="0"/>
          </a:p>
          <a:p>
            <a:r>
              <a:rPr lang="en-US" sz="2400" dirty="0" smtClean="0"/>
              <a:t>Use </a:t>
            </a:r>
            <a:r>
              <a:rPr lang="en-US" sz="2400" dirty="0"/>
              <a:t>effective QA </a:t>
            </a:r>
            <a:r>
              <a:rPr lang="en-US" sz="2400" dirty="0" smtClean="0"/>
              <a:t>techniques</a:t>
            </a:r>
          </a:p>
          <a:p>
            <a:pPr lvl="1"/>
            <a:r>
              <a:rPr lang="en-US" sz="2400" dirty="0" smtClean="0"/>
              <a:t>Clear deliverables </a:t>
            </a:r>
          </a:p>
          <a:p>
            <a:pPr lvl="1"/>
            <a:r>
              <a:rPr lang="en-US" sz="2400" dirty="0" smtClean="0"/>
              <a:t>Appropriate instrumentation</a:t>
            </a:r>
          </a:p>
          <a:p>
            <a:pPr lvl="1"/>
            <a:r>
              <a:rPr lang="en-US" sz="2400" dirty="0" smtClean="0"/>
              <a:t>Quality metrics</a:t>
            </a:r>
          </a:p>
          <a:p>
            <a:pPr lvl="1"/>
            <a:r>
              <a:rPr lang="en-US" sz="2400" dirty="0" smtClean="0"/>
              <a:t>Testing environments</a:t>
            </a:r>
          </a:p>
          <a:p>
            <a:pPr lvl="1"/>
            <a:r>
              <a:rPr lang="en-US" sz="2400" dirty="0" smtClean="0"/>
              <a:t>Representative test </a:t>
            </a:r>
            <a:r>
              <a:rPr lang="en-US" sz="2400" dirty="0" smtClean="0"/>
              <a:t>data</a:t>
            </a:r>
          </a:p>
          <a:p>
            <a:pPr lvl="1"/>
            <a:endParaRPr lang="en-US" sz="2400" dirty="0"/>
          </a:p>
          <a:p>
            <a:pPr lvl="1"/>
            <a:endParaRPr lang="en-US" sz="2400" dirty="0"/>
          </a:p>
          <a:p>
            <a:r>
              <a:rPr lang="en-US" sz="2400" dirty="0"/>
              <a:t>Adopt a secure coding </a:t>
            </a:r>
            <a:r>
              <a:rPr lang="en-US" sz="2400" dirty="0" smtClean="0"/>
              <a:t>standard</a:t>
            </a:r>
            <a:endParaRPr lang="en-US" sz="2400" dirty="0"/>
          </a:p>
          <a:p>
            <a:pPr lvl="1"/>
            <a:r>
              <a:rPr lang="en-US" sz="2400" dirty="0" smtClean="0"/>
              <a:t>Code Review</a:t>
            </a:r>
          </a:p>
          <a:p>
            <a:pPr lvl="1"/>
            <a:r>
              <a:rPr lang="en-US" sz="2400"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a:t>Define security </a:t>
            </a:r>
            <a:r>
              <a:rPr lang="en-US" sz="2400" dirty="0" smtClean="0"/>
              <a:t>requirements</a:t>
            </a:r>
          </a:p>
          <a:p>
            <a:endParaRPr lang="en-US" sz="2400" dirty="0"/>
          </a:p>
          <a:p>
            <a:r>
              <a:rPr lang="en-US" sz="2400" dirty="0" smtClean="0"/>
              <a:t>Heed </a:t>
            </a:r>
            <a:r>
              <a:rPr lang="en-US" sz="2400" dirty="0"/>
              <a:t>compiler warnings</a:t>
            </a:r>
          </a:p>
          <a:p>
            <a:pPr lvl="1"/>
            <a:r>
              <a:rPr lang="en-US" sz="2400" dirty="0" smtClean="0"/>
              <a:t>If you ignore them, comment </a:t>
            </a:r>
            <a:endParaRPr lang="en-US" sz="2400" dirty="0" smtClean="0"/>
          </a:p>
          <a:p>
            <a:pPr lvl="1"/>
            <a:endParaRPr lang="en-US" sz="2400" dirty="0" smtClean="0"/>
          </a:p>
          <a:p>
            <a:r>
              <a:rPr lang="en-US" sz="2400" dirty="0" smtClean="0"/>
              <a:t>Model threats</a:t>
            </a:r>
          </a:p>
          <a:p>
            <a:pPr lvl="1"/>
            <a:r>
              <a:rPr lang="en-US" sz="2400" dirty="0" smtClean="0"/>
              <a:t>Investigate likely threat vectors</a:t>
            </a:r>
          </a:p>
          <a:p>
            <a:pPr lvl="1"/>
            <a:r>
              <a:rPr lang="en-US" sz="2400" dirty="0" smtClean="0"/>
              <a:t>Create standards based on your models</a:t>
            </a:r>
            <a:endParaRPr lang="en-US" sz="2400"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do we mean by ‘compiled’ and ‘interpreted</a:t>
            </a:r>
            <a:r>
              <a:rPr lang="en-US" sz="2400" dirty="0" smtClean="0"/>
              <a:t>’?</a:t>
            </a:r>
          </a:p>
          <a:p>
            <a:endParaRPr lang="en-US" sz="2400" dirty="0" smtClean="0"/>
          </a:p>
          <a:p>
            <a:pPr lvl="1"/>
            <a:r>
              <a:rPr lang="en-US" sz="2400" dirty="0" smtClean="0"/>
              <a:t>In a compiled language, a compiler translates the program instructions into code that is </a:t>
            </a:r>
            <a:r>
              <a:rPr lang="en-US" sz="2400" i="1" dirty="0" smtClean="0"/>
              <a:t>specific to the target machine processor and </a:t>
            </a:r>
            <a:r>
              <a:rPr lang="en-US" sz="2400" i="1" dirty="0" smtClean="0"/>
              <a:t>OS</a:t>
            </a:r>
          </a:p>
          <a:p>
            <a:pPr lvl="1"/>
            <a:endParaRPr lang="en-US" sz="2400" dirty="0"/>
          </a:p>
          <a:p>
            <a:pPr lvl="1"/>
            <a:r>
              <a:rPr lang="en-US" sz="2400" dirty="0" smtClean="0"/>
              <a:t>In an interpreted language, the source code is read and executed by another program called an </a:t>
            </a:r>
            <a:r>
              <a:rPr lang="en-US" sz="2400" i="1" dirty="0" smtClean="0"/>
              <a:t>interpreter</a:t>
            </a:r>
            <a:r>
              <a:rPr lang="en-US" sz="2400" dirty="0" smtClean="0"/>
              <a:t>, which is written specifically for the target machine processor and OS</a:t>
            </a:r>
          </a:p>
          <a:p>
            <a:pPr lvl="1"/>
            <a:endParaRPr lang="en-US" sz="2400"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are the advantages and disadvantages of compilation and interpretation</a:t>
            </a:r>
            <a:r>
              <a:rPr lang="en-US" sz="2400" dirty="0" smtClean="0"/>
              <a:t>?</a:t>
            </a:r>
          </a:p>
          <a:p>
            <a:endParaRPr lang="en-US" sz="2400" dirty="0" smtClean="0"/>
          </a:p>
          <a:p>
            <a:pPr lvl="1"/>
            <a:r>
              <a:rPr lang="en-US" sz="2400" dirty="0" smtClean="0"/>
              <a:t>Comparing compilation and interpretation is largely dependent upon the specific </a:t>
            </a:r>
            <a:r>
              <a:rPr lang="en-US" sz="2400" dirty="0" smtClean="0"/>
              <a:t>implementation</a:t>
            </a:r>
          </a:p>
          <a:p>
            <a:pPr lvl="1"/>
            <a:endParaRPr lang="en-US" sz="2400" dirty="0" smtClean="0"/>
          </a:p>
          <a:p>
            <a:pPr lvl="1"/>
            <a:r>
              <a:rPr lang="en-US" sz="2400" dirty="0" smtClean="0"/>
              <a:t>In general, compiled implementations will be faster because they are translated directly into machine code native to the target </a:t>
            </a:r>
            <a:r>
              <a:rPr lang="en-US" sz="2400" dirty="0" smtClean="0"/>
              <a:t>machine</a:t>
            </a:r>
          </a:p>
          <a:p>
            <a:pPr lvl="1"/>
            <a:endParaRPr lang="en-US" sz="2400" dirty="0" smtClean="0"/>
          </a:p>
          <a:p>
            <a:pPr lvl="1"/>
            <a:r>
              <a:rPr lang="en-US" sz="2400" dirty="0" smtClean="0"/>
              <a:t>In general, interpreted implementations tend to be more portable</a:t>
            </a:r>
            <a:endParaRPr lang="en-US" sz="2400" dirty="0"/>
          </a:p>
          <a:p>
            <a:pPr lvl="1"/>
            <a:endParaRPr lang="en-US" sz="2400"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numCol="2">
            <a:noAutofit/>
          </a:bodyPr>
          <a:lstStyle/>
          <a:p>
            <a:r>
              <a:rPr lang="en-US" sz="2400" dirty="0" smtClean="0"/>
              <a:t>Compiled languages</a:t>
            </a:r>
          </a:p>
          <a:p>
            <a:pPr lvl="1"/>
            <a:r>
              <a:rPr lang="en-US" sz="2400" dirty="0" smtClean="0"/>
              <a:t>C / C++ / C#</a:t>
            </a:r>
          </a:p>
          <a:p>
            <a:pPr lvl="1"/>
            <a:r>
              <a:rPr lang="en-US" sz="2400" dirty="0" smtClean="0"/>
              <a:t>COBOL</a:t>
            </a:r>
          </a:p>
          <a:p>
            <a:pPr lvl="1"/>
            <a:r>
              <a:rPr lang="en-US" sz="2400" dirty="0" smtClean="0"/>
              <a:t>Delphi</a:t>
            </a:r>
          </a:p>
          <a:p>
            <a:pPr lvl="1"/>
            <a:r>
              <a:rPr lang="en-US" sz="2400" dirty="0" smtClean="0"/>
              <a:t>Java</a:t>
            </a:r>
          </a:p>
          <a:p>
            <a:pPr lvl="1"/>
            <a:r>
              <a:rPr lang="en-US" sz="2400" dirty="0" smtClean="0"/>
              <a:t>Groovy</a:t>
            </a:r>
          </a:p>
          <a:p>
            <a:pPr lvl="1"/>
            <a:endParaRPr lang="en-US" sz="2400" dirty="0" smtClean="0"/>
          </a:p>
          <a:p>
            <a:endParaRPr lang="en-US" sz="2400" dirty="0" smtClean="0"/>
          </a:p>
          <a:p>
            <a:endParaRPr lang="en-US" sz="2400" dirty="0"/>
          </a:p>
          <a:p>
            <a:endParaRPr lang="en-US" sz="2400" dirty="0" smtClean="0"/>
          </a:p>
          <a:p>
            <a:r>
              <a:rPr lang="en-US" sz="2400" dirty="0" smtClean="0"/>
              <a:t>Interpreted </a:t>
            </a:r>
            <a:r>
              <a:rPr lang="en-US" sz="2400" dirty="0" smtClean="0"/>
              <a:t>languages</a:t>
            </a:r>
          </a:p>
          <a:p>
            <a:pPr lvl="1"/>
            <a:r>
              <a:rPr lang="en-US" sz="2400" dirty="0" err="1" smtClean="0"/>
              <a:t>Javascript</a:t>
            </a:r>
            <a:endParaRPr lang="en-US" sz="2400" dirty="0" smtClean="0"/>
          </a:p>
          <a:p>
            <a:pPr lvl="1"/>
            <a:r>
              <a:rPr lang="en-US" sz="2400" dirty="0" err="1" smtClean="0"/>
              <a:t>Lua</a:t>
            </a:r>
            <a:endParaRPr lang="en-US" sz="2400" dirty="0" smtClean="0"/>
          </a:p>
          <a:p>
            <a:pPr lvl="1"/>
            <a:r>
              <a:rPr lang="en-US" sz="2400" dirty="0" smtClean="0"/>
              <a:t>PHP</a:t>
            </a:r>
          </a:p>
          <a:p>
            <a:pPr lvl="1"/>
            <a:r>
              <a:rPr lang="en-US" sz="2400" dirty="0" smtClean="0"/>
              <a:t>Python</a:t>
            </a:r>
          </a:p>
          <a:p>
            <a:pPr lvl="1"/>
            <a:r>
              <a:rPr lang="en-US" sz="2400" dirty="0" smtClean="0"/>
              <a:t>Ruby</a:t>
            </a:r>
          </a:p>
          <a:p>
            <a:pPr lvl="1"/>
            <a:endParaRPr lang="en-US" sz="2400" dirty="0" smtClean="0"/>
          </a:p>
          <a:p>
            <a:pPr lvl="1"/>
            <a:endParaRPr lang="en-US" sz="2400" dirty="0"/>
          </a:p>
          <a:p>
            <a:pPr lvl="1"/>
            <a:endParaRPr lang="en-US" sz="2400"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sz="2400" dirty="0" smtClean="0"/>
              <a:t>Many applications collect data for analysis</a:t>
            </a:r>
          </a:p>
          <a:p>
            <a:endParaRPr lang="en-US" sz="2400" dirty="0" smtClean="0"/>
          </a:p>
          <a:p>
            <a:r>
              <a:rPr lang="en-US" sz="2400" dirty="0" smtClean="0"/>
              <a:t>Searching large document collections is difficult</a:t>
            </a:r>
          </a:p>
          <a:p>
            <a:endParaRPr lang="en-US" sz="2400" dirty="0" smtClean="0"/>
          </a:p>
          <a:p>
            <a:r>
              <a:rPr lang="en-US" sz="2400" dirty="0" smtClean="0"/>
              <a:t>Existing software can help us </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49301158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err="1" smtClean="0"/>
              <a:t>Lucene</a:t>
            </a:r>
            <a:r>
              <a:rPr lang="en-US" sz="2400" dirty="0" smtClean="0"/>
              <a:t> provides full-text search</a:t>
            </a:r>
          </a:p>
          <a:p>
            <a:endParaRPr lang="en-US" sz="2400" dirty="0" smtClean="0"/>
          </a:p>
          <a:p>
            <a:r>
              <a:rPr lang="en-US" sz="2400" dirty="0" smtClean="0"/>
              <a:t>Open-source Java library</a:t>
            </a:r>
          </a:p>
          <a:p>
            <a:endParaRPr lang="en-US" sz="2400" dirty="0" smtClean="0"/>
          </a:p>
          <a:p>
            <a:r>
              <a:rPr lang="en-US" sz="2400" dirty="0" smtClean="0"/>
              <a:t>Embeddable in applications</a:t>
            </a:r>
          </a:p>
          <a:p>
            <a:endParaRPr lang="en-US" sz="2400" dirty="0"/>
          </a:p>
          <a:p>
            <a:r>
              <a:rPr lang="en-US" sz="2400" dirty="0" smtClean="0"/>
              <a:t>Coding required to embed</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61534822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err="1" smtClean="0"/>
              <a:t>Solr</a:t>
            </a:r>
            <a:r>
              <a:rPr lang="en-US" sz="2400" dirty="0" smtClean="0"/>
              <a:t> is a </a:t>
            </a:r>
            <a:r>
              <a:rPr lang="en-US" sz="2400" dirty="0" err="1" smtClean="0"/>
              <a:t>Lucene</a:t>
            </a:r>
            <a:r>
              <a:rPr lang="en-US" sz="2400" dirty="0" smtClean="0"/>
              <a:t> “wrapper” service</a:t>
            </a:r>
          </a:p>
          <a:p>
            <a:endParaRPr lang="en-US" sz="2400" dirty="0" smtClean="0"/>
          </a:p>
          <a:p>
            <a:r>
              <a:rPr lang="en-US" sz="2400" dirty="0" smtClean="0"/>
              <a:t>Provides full-text search server</a:t>
            </a:r>
          </a:p>
          <a:p>
            <a:endParaRPr lang="en-US" sz="2400" dirty="0" smtClean="0"/>
          </a:p>
          <a:p>
            <a:r>
              <a:rPr lang="en-US" sz="2400" dirty="0" smtClean="0"/>
              <a:t>Many client libraries available</a:t>
            </a:r>
          </a:p>
          <a:p>
            <a:endParaRPr lang="en-US" sz="2400" dirty="0"/>
          </a:p>
          <a:p>
            <a:r>
              <a:rPr lang="en-US" sz="2400" dirty="0" smtClean="0"/>
              <a:t>Easier to use in non-Java projects</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2638650056"/>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320479"/>
          </a:xfrm>
        </p:spPr>
        <p:txBody>
          <a:bodyPr>
            <a:normAutofit/>
          </a:bodyPr>
          <a:lstStyle/>
          <a:p>
            <a:r>
              <a:rPr lang="en-US" sz="2400" dirty="0" err="1" smtClean="0"/>
              <a:t>Solr</a:t>
            </a:r>
            <a:r>
              <a:rPr lang="en-US" sz="2400" dirty="0" smtClean="0"/>
              <a:t> adds functionality to </a:t>
            </a:r>
            <a:r>
              <a:rPr lang="en-US" sz="2400" dirty="0" err="1" smtClean="0"/>
              <a:t>Lucene</a:t>
            </a:r>
            <a:endParaRPr lang="en-US" sz="2400" dirty="0" smtClean="0"/>
          </a:p>
          <a:p>
            <a:endParaRPr lang="en-US" sz="2400" dirty="0" smtClean="0"/>
          </a:p>
          <a:p>
            <a:r>
              <a:rPr lang="en-US" sz="2400" dirty="0" smtClean="0"/>
              <a:t>Web application deployable by non-programmers</a:t>
            </a:r>
          </a:p>
          <a:p>
            <a:endParaRPr lang="en-US" sz="2400" dirty="0" smtClean="0"/>
          </a:p>
          <a:p>
            <a:r>
              <a:rPr lang="en-US" sz="2400" dirty="0" smtClean="0"/>
              <a:t>Use </a:t>
            </a:r>
            <a:r>
              <a:rPr lang="en-US" sz="2400" dirty="0" err="1" smtClean="0"/>
              <a:t>Lucene</a:t>
            </a:r>
            <a:r>
              <a:rPr lang="en-US" sz="2400" dirty="0" smtClean="0"/>
              <a:t> to embed search into an application</a:t>
            </a:r>
          </a:p>
          <a:p>
            <a:endParaRPr lang="en-US" sz="2400" dirty="0"/>
          </a:p>
          <a:p>
            <a:r>
              <a:rPr lang="en-US" sz="2400" dirty="0" smtClean="0"/>
              <a:t>Use </a:t>
            </a:r>
            <a:r>
              <a:rPr lang="en-US" sz="2400" dirty="0" err="1" smtClean="0"/>
              <a:t>Solr</a:t>
            </a:r>
            <a:r>
              <a:rPr lang="en-US" sz="2400" dirty="0" smtClean="0"/>
              <a:t> to provide a search service to applications</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58507602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51384" y="1700808"/>
            <a:ext cx="10574965" cy="4320479"/>
          </a:xfrm>
        </p:spPr>
        <p:txBody>
          <a:bodyPr>
            <a:normAutofit/>
          </a:bodyPr>
          <a:lstStyle/>
          <a:p>
            <a:r>
              <a:rPr lang="en-US" sz="2400" dirty="0" err="1" smtClean="0"/>
              <a:t>pysolr</a:t>
            </a:r>
            <a:r>
              <a:rPr lang="en-US" sz="2400" dirty="0" smtClean="0"/>
              <a:t> library provides a </a:t>
            </a:r>
            <a:r>
              <a:rPr lang="en-US" sz="2400" dirty="0" err="1" smtClean="0"/>
              <a:t>Solr</a:t>
            </a:r>
            <a:r>
              <a:rPr lang="en-US" sz="2400" dirty="0" smtClean="0"/>
              <a:t> interface</a:t>
            </a:r>
          </a:p>
          <a:p>
            <a:endParaRPr lang="en-US" sz="2400" dirty="0"/>
          </a:p>
          <a:p>
            <a:r>
              <a:rPr lang="en-US" sz="2400" dirty="0" smtClean="0"/>
              <a:t>We must provide the URL to our </a:t>
            </a:r>
            <a:r>
              <a:rPr lang="en-US" sz="2400" dirty="0" err="1" smtClean="0"/>
              <a:t>Solr</a:t>
            </a:r>
            <a:r>
              <a:rPr lang="en-US" sz="2400" dirty="0" smtClean="0"/>
              <a:t> server</a:t>
            </a:r>
          </a:p>
          <a:p>
            <a:endParaRPr lang="en-US" sz="2400" dirty="0"/>
          </a:p>
          <a:p>
            <a:r>
              <a:rPr lang="en-US" sz="2400" dirty="0" smtClean="0"/>
              <a:t>We can search, add, update and delete documents</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79428283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Example:</a:t>
            </a:r>
            <a:r>
              <a:rPr lang="en-US" dirty="0" smtClean="0"/>
              <a:t> </a:t>
            </a:r>
            <a:r>
              <a:rPr lang="en-US" dirty="0" err="1" smtClean="0"/>
              <a:t>pysolr</a:t>
            </a:r>
            <a:endParaRPr lang="en-US" dirty="0"/>
          </a:p>
        </p:txBody>
      </p:sp>
      <p:sp>
        <p:nvSpPr>
          <p:cNvPr id="5" name="Rectangle 4"/>
          <p:cNvSpPr/>
          <p:nvPr/>
        </p:nvSpPr>
        <p:spPr>
          <a:xfrm>
            <a:off x="609600" y="1484784"/>
            <a:ext cx="11031016" cy="463203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pysolr</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Connect to a </a:t>
            </a:r>
            <a:r>
              <a:rPr lang="en-US" sz="1200" i="1" dirty="0" err="1">
                <a:solidFill>
                  <a:srgbClr val="808080"/>
                </a:solidFill>
                <a:latin typeface="Courier New" panose="02070309020205020404" pitchFamily="49" charset="0"/>
                <a:cs typeface="Courier New" panose="02070309020205020404" pitchFamily="49" charset="0"/>
              </a:rPr>
              <a:t>Solr</a:t>
            </a:r>
            <a:r>
              <a:rPr lang="en-US" sz="1200" i="1" dirty="0">
                <a:solidFill>
                  <a:srgbClr val="808080"/>
                </a:solidFill>
                <a:latin typeface="Courier New" panose="02070309020205020404" pitchFamily="49" charset="0"/>
                <a:cs typeface="Courier New" panose="02070309020205020404" pitchFamily="49" charset="0"/>
              </a:rPr>
              <a:t> instance. The timeout is optional.</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pysolr.Solr</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'http://localhost:8983/</a:t>
            </a:r>
            <a:r>
              <a:rPr lang="en-US" sz="1200" b="1" dirty="0" err="1">
                <a:solidFill>
                  <a:srgbClr val="008000"/>
                </a:solidFill>
                <a:latin typeface="Courier New" panose="02070309020205020404" pitchFamily="49" charset="0"/>
                <a:cs typeface="Courier New" panose="02070309020205020404" pitchFamily="49" charset="0"/>
              </a:rPr>
              <a:t>solr</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60099"/>
                </a:solidFill>
                <a:latin typeface="Courier New" panose="02070309020205020404" pitchFamily="49" charset="0"/>
                <a:cs typeface="Courier New" panose="02070309020205020404" pitchFamily="49" charset="0"/>
              </a:rPr>
              <a:t>timeout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We can easily add data to the index</a:t>
            </a: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solr.add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"id"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doc_1"</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"The Banana: Tasty or Dangerous?"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Searching </a:t>
            </a:r>
            <a:r>
              <a:rPr lang="en-US" sz="1200" i="1" dirty="0">
                <a:solidFill>
                  <a:srgbClr val="808080"/>
                </a:solidFill>
                <a:latin typeface="Courier New" panose="02070309020205020404" pitchFamily="49" charset="0"/>
                <a:cs typeface="Courier New" panose="02070309020205020404" pitchFamily="49" charset="0"/>
              </a:rPr>
              <a:t>is </a:t>
            </a:r>
            <a:r>
              <a:rPr lang="en-US" sz="1200" i="1" dirty="0" smtClean="0">
                <a:solidFill>
                  <a:srgbClr val="808080"/>
                </a:solidFill>
                <a:latin typeface="Courier New" panose="02070309020205020404" pitchFamily="49" charset="0"/>
                <a:cs typeface="Courier New" panose="02070309020205020404" pitchFamily="49" charset="0"/>
              </a:rPr>
              <a:t>also easy</a:t>
            </a: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 </a:t>
            </a:r>
            <a:r>
              <a:rPr lang="en-US" sz="1200" i="1" dirty="0">
                <a:solidFill>
                  <a:srgbClr val="808080"/>
                </a:solidFill>
                <a:latin typeface="Courier New" panose="02070309020205020404" pitchFamily="49" charset="0"/>
                <a:cs typeface="Courier New" panose="02070309020205020404" pitchFamily="49" charset="0"/>
              </a:rPr>
              <a:t>plain </a:t>
            </a:r>
            <a:r>
              <a:rPr lang="en-US" sz="1200" i="1" dirty="0" err="1" smtClean="0">
                <a:solidFill>
                  <a:srgbClr val="808080"/>
                </a:solidFill>
                <a:latin typeface="Courier New" panose="02070309020205020404" pitchFamily="49" charset="0"/>
                <a:cs typeface="Courier New" panose="02070309020205020404" pitchFamily="49" charset="0"/>
              </a:rPr>
              <a:t>Lucene</a:t>
            </a:r>
            <a:r>
              <a:rPr lang="en-US" sz="1200" i="1" dirty="0" smtClean="0">
                <a:solidFill>
                  <a:srgbClr val="808080"/>
                </a:solidFill>
                <a:latin typeface="Courier New" panose="02070309020205020404" pitchFamily="49" charset="0"/>
                <a:cs typeface="Courier New" panose="02070309020205020404" pitchFamily="49" charset="0"/>
              </a:rPr>
              <a:t>-style query </a:t>
            </a:r>
            <a:r>
              <a:rPr lang="en-US" sz="1200" i="1" dirty="0">
                <a:solidFill>
                  <a:srgbClr val="808080"/>
                </a:solidFill>
                <a:latin typeface="Courier New" panose="02070309020205020404" pitchFamily="49" charset="0"/>
                <a:cs typeface="Courier New" panose="02070309020205020404" pitchFamily="49" charset="0"/>
              </a:rPr>
              <a:t>is fine.</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err="1">
                <a:solidFill>
                  <a:srgbClr val="000000"/>
                </a:solidFill>
                <a:latin typeface="Courier New" panose="02070309020205020404" pitchFamily="49" charset="0"/>
                <a:cs typeface="Courier New" panose="02070309020205020404" pitchFamily="49" charset="0"/>
              </a:rPr>
              <a:t>solr.search</a:t>
            </a:r>
            <a:r>
              <a:rPr lang="en-US" sz="1200" dirty="0">
                <a:solidFill>
                  <a:srgbClr val="000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'banana'</a:t>
            </a:r>
            <a:r>
              <a:rPr lang="en-US" sz="1200" dirty="0" smtClean="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pPr lvl="0"/>
            <a:r>
              <a:rPr lang="en-US" sz="1200" i="1" dirty="0">
                <a:solidFill>
                  <a:srgbClr val="808080"/>
                </a:solidFill>
                <a:latin typeface="Courier New" panose="02070309020205020404" pitchFamily="49" charset="0"/>
                <a:cs typeface="Courier New" panose="02070309020205020404" pitchFamily="49" charset="0"/>
              </a:rPr>
              <a:t># Just loop over it to access the results.</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result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results: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"The title is '{0}'."</a:t>
            </a:r>
            <a:r>
              <a:rPr lang="en-US" sz="1200" dirty="0">
                <a:solidFill>
                  <a:srgbClr val="000000"/>
                </a:solidFill>
                <a:latin typeface="Courier New" panose="02070309020205020404" pitchFamily="49" charset="0"/>
                <a:cs typeface="Courier New" panose="02070309020205020404" pitchFamily="49" charset="0"/>
              </a:rPr>
              <a:t>.format(result[</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Finally, you can delete either individual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id</a:t>
            </a:r>
            <a:r>
              <a:rPr lang="en-US" sz="1100" dirty="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'doc_2'</a:t>
            </a:r>
            <a:r>
              <a:rPr lang="en-US" sz="1100" dirty="0" smtClean="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...or all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q</a:t>
            </a:r>
            <a:r>
              <a:rPr lang="en-US" sz="1100" dirty="0" smtClean="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a:t>
            </a:r>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latin typeface="Arial" panose="020B0604020202020204" pitchFamily="34" charset="0"/>
            </a:endParaRPr>
          </a:p>
        </p:txBody>
      </p:sp>
    </p:spTree>
    <p:extLst>
      <p:ext uri="{BB962C8B-B14F-4D97-AF65-F5344CB8AC3E}">
        <p14:creationId xmlns:p14="http://schemas.microsoft.com/office/powerpoint/2010/main" val="117915149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Learning Resources</a:t>
            </a:r>
            <a:endParaRPr lang="en-US" dirty="0"/>
          </a:p>
        </p:txBody>
      </p:sp>
    </p:spTree>
    <p:extLst>
      <p:ext uri="{BB962C8B-B14F-4D97-AF65-F5344CB8AC3E}">
        <p14:creationId xmlns:p14="http://schemas.microsoft.com/office/powerpoint/2010/main" val="299528825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smtClean="0"/>
              <a:t>Python 2.7 documentation</a:t>
            </a:r>
          </a:p>
          <a:p>
            <a:pPr lvl="1"/>
            <a:r>
              <a:rPr lang="en-US" sz="2400" dirty="0">
                <a:hlinkClick r:id="rId3"/>
              </a:rPr>
              <a:t>https://docs.python.org/2</a:t>
            </a:r>
            <a:r>
              <a:rPr lang="en-US" sz="2400" dirty="0" smtClean="0">
                <a:hlinkClick r:id="rId3"/>
              </a:rPr>
              <a:t>/</a:t>
            </a:r>
            <a:endParaRPr lang="en-US" sz="2400" dirty="0" smtClean="0"/>
          </a:p>
          <a:p>
            <a:r>
              <a:rPr lang="en-US" sz="2400" dirty="0" smtClean="0"/>
              <a:t>Python Package Index (PIP)</a:t>
            </a:r>
          </a:p>
          <a:p>
            <a:pPr lvl="1"/>
            <a:r>
              <a:rPr lang="en-US" sz="2400" dirty="0">
                <a:hlinkClick r:id="rId4"/>
              </a:rPr>
              <a:t>https://</a:t>
            </a:r>
            <a:r>
              <a:rPr lang="en-US" sz="2400" dirty="0" smtClean="0">
                <a:hlinkClick r:id="rId4"/>
              </a:rPr>
              <a:t>pypi.python.org/pypi/pip</a:t>
            </a:r>
            <a:endParaRPr lang="en-US" sz="2400" dirty="0" smtClean="0"/>
          </a:p>
          <a:p>
            <a:r>
              <a:rPr lang="en-US" sz="2400" dirty="0" err="1" smtClean="0"/>
              <a:t>Solr</a:t>
            </a:r>
            <a:r>
              <a:rPr lang="en-US" sz="2400" dirty="0" smtClean="0"/>
              <a:t> Resources</a:t>
            </a:r>
          </a:p>
          <a:p>
            <a:pPr lvl="1"/>
            <a:r>
              <a:rPr lang="en-US" sz="2400" dirty="0">
                <a:hlinkClick r:id="rId5"/>
              </a:rPr>
              <a:t>https://</a:t>
            </a:r>
            <a:r>
              <a:rPr lang="en-US" sz="2400" dirty="0" smtClean="0">
                <a:hlinkClick r:id="rId5"/>
              </a:rPr>
              <a:t>lucene.apache.org/solr/resources.html#tutorials</a:t>
            </a:r>
            <a:endParaRPr lang="en-US" sz="2400" dirty="0" smtClean="0"/>
          </a:p>
          <a:p>
            <a:r>
              <a:rPr lang="en-US" sz="2400" dirty="0" err="1" smtClean="0"/>
              <a:t>Lua</a:t>
            </a:r>
            <a:r>
              <a:rPr lang="en-US" sz="2400" dirty="0" smtClean="0"/>
              <a:t> Documentation</a:t>
            </a:r>
          </a:p>
          <a:p>
            <a:pPr lvl="1"/>
            <a:r>
              <a:rPr lang="en-US" sz="2400" dirty="0">
                <a:hlinkClick r:id="rId6"/>
              </a:rPr>
              <a:t>http://</a:t>
            </a:r>
            <a:r>
              <a:rPr lang="en-US" sz="2400" dirty="0" smtClean="0">
                <a:hlinkClick r:id="rId6"/>
              </a:rPr>
              <a:t>www.lua.org/docs.html</a:t>
            </a:r>
            <a:endParaRPr lang="en-US" sz="2400" dirty="0"/>
          </a:p>
          <a:p>
            <a:pPr marL="0" indent="0">
              <a:buNone/>
            </a:pPr>
            <a:endParaRPr lang="en-US" dirty="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4266306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a:t>Stack Overflow</a:t>
            </a:r>
          </a:p>
          <a:p>
            <a:pPr lvl="1"/>
            <a:r>
              <a:rPr lang="en-US" sz="2400" dirty="0">
                <a:hlinkClick r:id="rId3"/>
              </a:rPr>
              <a:t>http://stackoverflow.com</a:t>
            </a:r>
            <a:r>
              <a:rPr lang="en-US" sz="2400" dirty="0" smtClean="0">
                <a:hlinkClick r:id="rId3"/>
              </a:rPr>
              <a:t>/</a:t>
            </a:r>
            <a:endParaRPr lang="en-US" sz="2400" dirty="0" smtClean="0"/>
          </a:p>
          <a:p>
            <a:r>
              <a:rPr lang="en-US" sz="2400" dirty="0" err="1" smtClean="0"/>
              <a:t>Coderbyte</a:t>
            </a:r>
            <a:r>
              <a:rPr lang="en-US" sz="2400" dirty="0" smtClean="0"/>
              <a:t> Challenges</a:t>
            </a:r>
          </a:p>
          <a:p>
            <a:pPr lvl="1"/>
            <a:r>
              <a:rPr lang="en-US" sz="2400" dirty="0">
                <a:hlinkClick r:id="rId4"/>
              </a:rPr>
              <a:t>https://coderbyte.com</a:t>
            </a:r>
            <a:r>
              <a:rPr lang="en-US" sz="2400" dirty="0" smtClean="0">
                <a:hlinkClick r:id="rId4"/>
              </a:rPr>
              <a:t>/</a:t>
            </a:r>
            <a:endParaRPr lang="en-US" sz="2400" dirty="0" smtClean="0"/>
          </a:p>
          <a:p>
            <a:r>
              <a:rPr lang="en-US" sz="2400" dirty="0" err="1" smtClean="0"/>
              <a:t>StackExchange</a:t>
            </a:r>
            <a:r>
              <a:rPr lang="en-US" sz="2400" dirty="0" smtClean="0"/>
              <a:t> Code Golf</a:t>
            </a:r>
          </a:p>
          <a:p>
            <a:pPr lvl="1"/>
            <a:r>
              <a:rPr lang="en-US" sz="2400" dirty="0">
                <a:hlinkClick r:id="rId5"/>
              </a:rPr>
              <a:t>http://codegolf.stackexchange.com</a:t>
            </a:r>
            <a:r>
              <a:rPr lang="en-US" sz="2400" dirty="0" smtClean="0">
                <a:hlinkClick r:id="rId5"/>
              </a:rPr>
              <a:t>/</a:t>
            </a:r>
            <a:endParaRPr lang="en-US" sz="2400" dirty="0" smtClean="0"/>
          </a:p>
          <a:p>
            <a:r>
              <a:rPr lang="en-US" sz="2400" dirty="0" smtClean="0"/>
              <a:t>Python Challenge</a:t>
            </a:r>
          </a:p>
          <a:p>
            <a:pPr lvl="1"/>
            <a:r>
              <a:rPr lang="en-US" sz="2400" dirty="0">
                <a:hlinkClick r:id="rId6"/>
              </a:rPr>
              <a:t>http://www.pythonchallenge.com</a:t>
            </a:r>
            <a:r>
              <a:rPr lang="en-US" sz="2400" dirty="0" smtClean="0">
                <a:hlinkClick r:id="rId6"/>
              </a:rPr>
              <a:t>/</a:t>
            </a:r>
            <a:endParaRPr lang="en-US" sz="2400" dirty="0" smtClean="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256566528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276634792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2400" dirty="0" smtClean="0"/>
              <a:t>They are </a:t>
            </a:r>
            <a:r>
              <a:rPr lang="en-US" sz="2400" b="1" dirty="0" smtClean="0"/>
              <a:t>all</a:t>
            </a:r>
            <a:r>
              <a:rPr lang="en-US" sz="2400" dirty="0" smtClean="0"/>
              <a:t> </a:t>
            </a:r>
            <a:r>
              <a:rPr lang="en-US" sz="2400" dirty="0" smtClean="0"/>
              <a:t>right</a:t>
            </a:r>
          </a:p>
          <a:p>
            <a:endParaRPr lang="en-US" sz="2400" dirty="0" smtClean="0"/>
          </a:p>
          <a:p>
            <a:r>
              <a:rPr lang="en-US" sz="2400" dirty="0"/>
              <a:t>Some methods have better use </a:t>
            </a:r>
            <a:r>
              <a:rPr lang="en-US" sz="2400" dirty="0" smtClean="0"/>
              <a:t>cases</a:t>
            </a:r>
          </a:p>
          <a:p>
            <a:endParaRPr lang="en-US" sz="2400" dirty="0" smtClean="0"/>
          </a:p>
          <a:p>
            <a:r>
              <a:rPr lang="en-US" sz="2400" dirty="0" smtClean="0"/>
              <a:t>You will all write code </a:t>
            </a:r>
            <a:r>
              <a:rPr lang="en-US" sz="2400" dirty="0" smtClean="0"/>
              <a:t>differently</a:t>
            </a:r>
          </a:p>
          <a:p>
            <a:endParaRPr lang="en-US" sz="2400" dirty="0" smtClean="0"/>
          </a:p>
          <a:p>
            <a:r>
              <a:rPr lang="en-US" sz="2400" dirty="0" smtClean="0"/>
              <a:t>Pick the version which is the clearest</a:t>
            </a:r>
            <a:br>
              <a:rPr lang="en-US" sz="2400" dirty="0" smtClean="0"/>
            </a:br>
            <a:r>
              <a:rPr lang="en-US" sz="2400" dirty="0" smtClean="0"/>
              <a:t> to </a:t>
            </a:r>
            <a:r>
              <a:rPr lang="en-US" sz="2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We will often want to allow the user to enter values</a:t>
            </a:r>
          </a:p>
          <a:p>
            <a:endParaRPr lang="en-US" sz="2400" dirty="0" smtClean="0">
              <a:solidFill>
                <a:srgbClr val="000000"/>
              </a:solidFill>
            </a:endParaRPr>
          </a:p>
          <a:p>
            <a:r>
              <a:rPr lang="en-US" sz="2400" dirty="0" smtClean="0">
                <a:solidFill>
                  <a:srgbClr val="000000"/>
                </a:solidFill>
              </a:rPr>
              <a:t>Usually we will to hold onto the data for later</a:t>
            </a:r>
          </a:p>
          <a:p>
            <a:endParaRPr lang="en-US" sz="2400" dirty="0" smtClean="0">
              <a:solidFill>
                <a:srgbClr val="000000"/>
              </a:solidFill>
            </a:endParaRPr>
          </a:p>
          <a:p>
            <a:r>
              <a:rPr lang="en-US" sz="2400"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Use the </a:t>
            </a:r>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 statement to capture </a:t>
            </a:r>
            <a:r>
              <a:rPr lang="en-US" sz="2400" i="1" dirty="0" smtClean="0">
                <a:solidFill>
                  <a:srgbClr val="000000"/>
                </a:solidFill>
              </a:rPr>
              <a:t>strings</a:t>
            </a:r>
          </a:p>
          <a:p>
            <a:endParaRPr lang="en-US" sz="2400" dirty="0">
              <a:solidFill>
                <a:srgbClr val="000000"/>
              </a:solidFill>
            </a:endParaRPr>
          </a:p>
          <a:p>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 </a:t>
            </a:r>
            <a:r>
              <a:rPr lang="en-US" sz="2400" dirty="0">
                <a:solidFill>
                  <a:srgbClr val="000000"/>
                </a:solidFill>
              </a:rPr>
              <a:t>returns a </a:t>
            </a:r>
            <a:r>
              <a:rPr lang="en-US" sz="2400" b="1" dirty="0">
                <a:solidFill>
                  <a:srgbClr val="000000"/>
                </a:solidFill>
              </a:rPr>
              <a:t>string </a:t>
            </a:r>
            <a:r>
              <a:rPr lang="en-US" sz="2400" b="1" dirty="0" smtClean="0">
                <a:solidFill>
                  <a:srgbClr val="000000"/>
                </a:solidFill>
              </a:rPr>
              <a:t>value</a:t>
            </a:r>
          </a:p>
          <a:p>
            <a:endParaRPr lang="en-US" sz="2400" b="1" dirty="0" smtClean="0">
              <a:solidFill>
                <a:srgbClr val="000000"/>
              </a:solidFill>
            </a:endParaRPr>
          </a:p>
          <a:p>
            <a:r>
              <a:rPr lang="en-US" sz="2400" dirty="0" smtClean="0">
                <a:solidFill>
                  <a:srgbClr val="000000"/>
                </a:solidFill>
              </a:rPr>
              <a:t>We can convert a string value to a number with </a:t>
            </a:r>
            <a:r>
              <a:rPr lang="en-US" sz="2400" b="1" dirty="0" err="1" smtClean="0">
                <a:solidFill>
                  <a:srgbClr val="0000FF"/>
                </a:solidFill>
                <a:latin typeface="Courier New" panose="02070309020205020404" pitchFamily="49" charset="0"/>
                <a:cs typeface="Courier New" panose="02070309020205020404" pitchFamily="49" charset="0"/>
              </a:rPr>
              <a:t>int</a:t>
            </a:r>
            <a:r>
              <a:rPr lang="en-US" sz="2400" b="1" dirty="0" smtClean="0">
                <a:solidFill>
                  <a:srgbClr val="0000FF"/>
                </a:solidFill>
                <a:latin typeface="Courier New" panose="02070309020205020404" pitchFamily="49" charset="0"/>
                <a:cs typeface="Courier New" panose="02070309020205020404" pitchFamily="49" charset="0"/>
              </a:rPr>
              <a:t>()</a:t>
            </a:r>
            <a:endParaRPr lang="en-US" sz="2400" dirty="0">
              <a:solidFill>
                <a:srgbClr val="0000FF"/>
              </a:solidFill>
              <a:latin typeface="Courier New" panose="02070309020205020404" pitchFamily="49" charset="0"/>
              <a:cs typeface="Courier New" panose="02070309020205020404" pitchFamily="49" charset="0"/>
            </a:endParaRPr>
          </a:p>
          <a:p>
            <a:pPr marL="0" indent="0">
              <a:buNone/>
            </a:pPr>
            <a:endParaRPr lang="en-US" sz="2400" dirty="0">
              <a:solidFill>
                <a:srgbClr val="000000"/>
              </a:solidFill>
            </a:endParaRPr>
          </a:p>
          <a:p>
            <a:r>
              <a:rPr lang="en-US" sz="2400" dirty="0" smtClean="0">
                <a:solidFill>
                  <a:srgbClr val="000000"/>
                </a:solidFill>
              </a:rPr>
              <a:t>You can provide a message with </a:t>
            </a:r>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‘Message’</a:t>
            </a:r>
            <a:r>
              <a:rPr lang="en-US" sz="2400" b="1" dirty="0" smtClean="0">
                <a:solidFill>
                  <a:srgbClr val="0000FF"/>
                </a:solidFill>
                <a:latin typeface="Courier New" panose="02070309020205020404" pitchFamily="49" charset="0"/>
                <a:cs typeface="Courier New" panose="02070309020205020404" pitchFamily="49" charset="0"/>
              </a:rPr>
              <a:t>)</a:t>
            </a:r>
          </a:p>
          <a:p>
            <a:endParaRPr lang="en-US" sz="2400" dirty="0" smtClean="0">
              <a:solidFill>
                <a:srgbClr val="000000"/>
              </a:solidFill>
            </a:endParaRPr>
          </a:p>
          <a:p>
            <a:r>
              <a:rPr lang="en-US" sz="2400"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400" dirty="0" smtClean="0">
                <a:solidFill>
                  <a:srgbClr val="000000"/>
                </a:solidFill>
              </a:rPr>
              <a:t>The practical ability to develop applications  in </a:t>
            </a:r>
            <a:r>
              <a:rPr lang="en-GB" sz="2400" dirty="0" smtClean="0">
                <a:solidFill>
                  <a:srgbClr val="000000"/>
                </a:solidFill>
              </a:rPr>
              <a:t>Python</a:t>
            </a:r>
          </a:p>
          <a:p>
            <a:endParaRPr lang="en-GB" sz="2400" dirty="0" smtClean="0">
              <a:solidFill>
                <a:srgbClr val="000000"/>
              </a:solidFill>
            </a:endParaRPr>
          </a:p>
          <a:p>
            <a:r>
              <a:rPr lang="en-GB" sz="2400" dirty="0" smtClean="0">
                <a:solidFill>
                  <a:srgbClr val="000000"/>
                </a:solidFill>
              </a:rPr>
              <a:t>An understanding of the principles of </a:t>
            </a:r>
            <a:r>
              <a:rPr lang="en-GB" sz="2400" dirty="0" smtClean="0">
                <a:solidFill>
                  <a:srgbClr val="000000"/>
                </a:solidFill>
              </a:rPr>
              <a:t>programming</a:t>
            </a:r>
          </a:p>
          <a:p>
            <a:endParaRPr lang="en-GB" sz="2400" dirty="0" smtClean="0">
              <a:solidFill>
                <a:srgbClr val="000000"/>
              </a:solidFill>
            </a:endParaRPr>
          </a:p>
          <a:p>
            <a:r>
              <a:rPr lang="en-GB" sz="2400" dirty="0" smtClean="0">
                <a:solidFill>
                  <a:srgbClr val="000000"/>
                </a:solidFill>
              </a:rPr>
              <a:t>An introduction to ways of programming in a </a:t>
            </a:r>
            <a:r>
              <a:rPr lang="en-GB" sz="2400" dirty="0" smtClean="0">
                <a:solidFill>
                  <a:srgbClr val="000000"/>
                </a:solidFill>
              </a:rPr>
              <a:t>team</a:t>
            </a:r>
          </a:p>
          <a:p>
            <a:endParaRPr lang="en-GB" sz="2400" dirty="0" smtClean="0">
              <a:solidFill>
                <a:srgbClr val="000000"/>
              </a:solidFill>
            </a:endParaRPr>
          </a:p>
          <a:p>
            <a:r>
              <a:rPr lang="en-GB" sz="2400" dirty="0" smtClean="0">
                <a:solidFill>
                  <a:srgbClr val="000000"/>
                </a:solidFill>
              </a:rPr>
              <a:t>An introduction to principles of application </a:t>
            </a:r>
            <a:r>
              <a:rPr lang="en-GB" sz="2400" dirty="0" smtClean="0">
                <a:solidFill>
                  <a:srgbClr val="000000"/>
                </a:solidFill>
              </a:rPr>
              <a:t>design</a:t>
            </a:r>
          </a:p>
          <a:p>
            <a:endParaRPr lang="en-GB" sz="2400" dirty="0" smtClean="0">
              <a:solidFill>
                <a:srgbClr val="000000"/>
              </a:solidFill>
            </a:endParaRPr>
          </a:p>
          <a:p>
            <a:r>
              <a:rPr lang="en-GB" sz="2400" dirty="0" smtClean="0">
                <a:solidFill>
                  <a:srgbClr val="000000"/>
                </a:solidFill>
              </a:rPr>
              <a:t>Tools to help write clean and maintainable code</a:t>
            </a:r>
          </a:p>
          <a:p>
            <a:endParaRPr lang="en-GB" sz="2400" dirty="0" smtClean="0">
              <a:solidFill>
                <a:srgbClr val="000000"/>
              </a:solidFill>
            </a:endParaRPr>
          </a:p>
          <a:p>
            <a:pPr marL="0" indent="0">
              <a:buNone/>
            </a:pPr>
            <a:endParaRPr lang="en-GB" sz="2400" dirty="0" smtClean="0">
              <a:solidFill>
                <a:srgbClr val="000000"/>
              </a:solidFill>
            </a:endParaRPr>
          </a:p>
          <a:p>
            <a:endParaRPr lang="en-GB" sz="2400"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Write a program that will:</a:t>
            </a:r>
          </a:p>
          <a:p>
            <a:pPr lvl="1"/>
            <a:r>
              <a:rPr lang="en-US" sz="2400" dirty="0" smtClean="0">
                <a:solidFill>
                  <a:srgbClr val="000000"/>
                </a:solidFill>
              </a:rPr>
              <a:t>Use </a:t>
            </a:r>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 to get the user to enter their name</a:t>
            </a:r>
          </a:p>
          <a:p>
            <a:pPr lvl="1"/>
            <a:r>
              <a:rPr lang="en-US" sz="2400" dirty="0" smtClean="0">
                <a:solidFill>
                  <a:srgbClr val="000000"/>
                </a:solidFill>
              </a:rPr>
              <a:t>Store the name in a variable</a:t>
            </a:r>
          </a:p>
          <a:p>
            <a:pPr lvl="1"/>
            <a:r>
              <a:rPr lang="en-US" sz="2400" dirty="0" smtClean="0">
                <a:solidFill>
                  <a:srgbClr val="000000"/>
                </a:solidFill>
              </a:rPr>
              <a:t>Print the variable in a message of your </a:t>
            </a:r>
            <a:r>
              <a:rPr lang="en-US" sz="2400" dirty="0" smtClean="0">
                <a:solidFill>
                  <a:srgbClr val="000000"/>
                </a:solidFill>
              </a:rPr>
              <a:t>choice</a:t>
            </a:r>
          </a:p>
          <a:p>
            <a:pPr lvl="1"/>
            <a:endParaRPr lang="en-US" sz="2400" dirty="0" smtClean="0">
              <a:solidFill>
                <a:srgbClr val="000000"/>
              </a:solidFill>
            </a:endParaRPr>
          </a:p>
          <a:p>
            <a:r>
              <a:rPr lang="en-US" sz="2400" dirty="0" smtClean="0">
                <a:solidFill>
                  <a:srgbClr val="000000"/>
                </a:solidFill>
              </a:rPr>
              <a:t>Bonus points:</a:t>
            </a:r>
          </a:p>
          <a:p>
            <a:pPr lvl="1"/>
            <a:r>
              <a:rPr lang="en-US" sz="2400" dirty="0" smtClean="0">
                <a:solidFill>
                  <a:srgbClr val="000000"/>
                </a:solidFill>
              </a:rPr>
              <a:t>Also get the user to enter where they live and store it</a:t>
            </a:r>
          </a:p>
          <a:p>
            <a:pPr lvl="1"/>
            <a:r>
              <a:rPr lang="en-US" sz="2400"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p>
        </p:txBody>
      </p:sp>
      <p:sp>
        <p:nvSpPr>
          <p:cNvPr id="4" name="Rectangle 3"/>
          <p:cNvSpPr/>
          <p:nvPr/>
        </p:nvSpPr>
        <p:spPr>
          <a:xfrm>
            <a:off x="609600" y="1772816"/>
            <a:ext cx="11017224" cy="409342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r>
              <a:rPr lang="en-US" sz="2000" i="1" dirty="0" err="1">
                <a:solidFill>
                  <a:srgbClr val="808080"/>
                </a:solidFill>
                <a:latin typeface="Courier New" panose="02070309020205020404" pitchFamily="49" charset="0"/>
                <a:cs typeface="Courier New" panose="02070309020205020404" pitchFamily="49" charset="0"/>
              </a:rPr>
              <a:t>usr</a:t>
            </a:r>
            <a:r>
              <a:rPr lang="en-US" sz="2000" i="1" dirty="0">
                <a:solidFill>
                  <a:srgbClr val="808080"/>
                </a:solidFill>
                <a:latin typeface="Courier New" panose="02070309020205020404" pitchFamily="49" charset="0"/>
                <a:cs typeface="Courier New" panose="02070309020205020404" pitchFamily="49" charset="0"/>
              </a:rPr>
              <a:t>/bin/python</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smtClean="0">
                <a:solidFill>
                  <a:srgbClr val="000000"/>
                </a:solidFill>
                <a:latin typeface="Courier New" panose="02070309020205020404" pitchFamily="49" charset="0"/>
                <a:cs typeface="Courier New" panose="02070309020205020404" pitchFamily="49" charset="0"/>
              </a:rPr>
              <a:t>name </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name?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home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"Where do you live?"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"That's interesting!"</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8000"/>
                </a:solidFill>
                <a:latin typeface="Courier New" panose="02070309020205020404" pitchFamily="49" charset="0"/>
                <a:cs typeface="Courier New" panose="02070309020205020404" pitchFamily="49" charset="0"/>
              </a:rPr>
              <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"Nice to meet you " </a:t>
            </a:r>
            <a:r>
              <a:rPr lang="en-US" sz="2000" dirty="0">
                <a:solidFill>
                  <a:srgbClr val="000000"/>
                </a:solidFill>
                <a:latin typeface="Courier New" panose="02070309020205020404" pitchFamily="49" charset="0"/>
                <a:cs typeface="Courier New" panose="02070309020205020404" pitchFamily="49" charset="0"/>
              </a:rPr>
              <a:t>+ name + </a:t>
            </a:r>
            <a:r>
              <a:rPr lang="en-US" sz="2000" b="1" dirty="0">
                <a:solidFill>
                  <a:srgbClr val="008000"/>
                </a:solidFill>
                <a:latin typeface="Courier New" panose="02070309020205020404" pitchFamily="49" charset="0"/>
                <a:cs typeface="Courier New" panose="02070309020205020404" pitchFamily="49" charset="0"/>
              </a:rPr>
              <a:t>" from " </a:t>
            </a:r>
            <a:r>
              <a:rPr lang="en-US" sz="2000" dirty="0">
                <a:solidFill>
                  <a:srgbClr val="000000"/>
                </a:solidFill>
                <a:latin typeface="Courier New" panose="02070309020205020404" pitchFamily="49" charset="0"/>
                <a:cs typeface="Courier New" panose="02070309020205020404" pitchFamily="49" charset="0"/>
              </a:rPr>
              <a:t>+ home</a:t>
            </a:r>
            <a:br>
              <a:rPr lang="en-US" sz="2000" dirty="0">
                <a:solidFill>
                  <a:srgbClr val="000000"/>
                </a:solidFill>
                <a:latin typeface="Courier New" panose="02070309020205020404" pitchFamily="49" charset="0"/>
                <a:cs typeface="Courier New" panose="02070309020205020404" pitchFamily="49" charset="0"/>
              </a:rPr>
            </a:br>
            <a:endParaRPr lang="en-US" sz="2000" dirty="0">
              <a:latin typeface="Arial" panose="020B0604020202020204" pitchFamily="34" charset="0"/>
            </a:endParaRPr>
          </a:p>
          <a:p>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Comments are a way of documenting your </a:t>
            </a:r>
            <a:r>
              <a:rPr lang="en-US" sz="2400" dirty="0" smtClean="0"/>
              <a:t>code</a:t>
            </a:r>
          </a:p>
          <a:p>
            <a:endParaRPr lang="en-US" sz="2400" dirty="0" smtClean="0"/>
          </a:p>
          <a:p>
            <a:r>
              <a:rPr lang="en-US" sz="2400" dirty="0" smtClean="0"/>
              <a:t>They are an important means of explaining complex </a:t>
            </a:r>
            <a:r>
              <a:rPr lang="en-US" sz="2400" dirty="0" smtClean="0"/>
              <a:t>problems</a:t>
            </a:r>
          </a:p>
          <a:p>
            <a:endParaRPr lang="en-US" sz="2400" dirty="0" smtClean="0"/>
          </a:p>
          <a:p>
            <a:r>
              <a:rPr lang="en-US" sz="2400" dirty="0" smtClean="0"/>
              <a:t>They can be single or </a:t>
            </a:r>
            <a:r>
              <a:rPr lang="en-US" sz="2400" dirty="0" smtClean="0"/>
              <a:t>multiline</a:t>
            </a:r>
          </a:p>
          <a:p>
            <a:endParaRPr lang="en-US" sz="2400" dirty="0" smtClean="0"/>
          </a:p>
          <a:p>
            <a:r>
              <a:rPr lang="en-US" sz="24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Single line comments can be added with the </a:t>
            </a:r>
            <a:r>
              <a:rPr lang="en-US" sz="2400" b="1" dirty="0" smtClean="0">
                <a:solidFill>
                  <a:srgbClr val="000000"/>
                </a:solidFill>
                <a:latin typeface="Courier New" panose="02070309020205020404" pitchFamily="49" charset="0"/>
                <a:cs typeface="Courier New" panose="02070309020205020404" pitchFamily="49" charset="0"/>
              </a:rPr>
              <a:t>#</a:t>
            </a:r>
            <a:r>
              <a:rPr lang="en-US" sz="2400" dirty="0" smtClean="0"/>
              <a:t> </a:t>
            </a:r>
            <a:r>
              <a:rPr lang="en-US" sz="2400" dirty="0" smtClean="0"/>
              <a:t>symbol</a:t>
            </a:r>
          </a:p>
          <a:p>
            <a:endParaRPr lang="en-US" sz="2400" dirty="0" smtClean="0"/>
          </a:p>
          <a:p>
            <a:r>
              <a:rPr lang="en-US" sz="2400" dirty="0" smtClean="0"/>
              <a:t>The remaining text on that line will be </a:t>
            </a:r>
            <a:r>
              <a:rPr lang="en-US" sz="2400" dirty="0" smtClean="0"/>
              <a:t>ignored</a:t>
            </a:r>
          </a:p>
          <a:p>
            <a:endParaRPr lang="en-US" sz="2400" dirty="0" smtClean="0"/>
          </a:p>
          <a:p>
            <a:r>
              <a:rPr lang="en-GB" sz="2400" dirty="0" smtClean="0"/>
              <a:t>Single line comments can live anywhere on the line</a:t>
            </a:r>
            <a:endParaRPr lang="en-US" sz="24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522610" y="4221088"/>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Multiline comments can be added with three consecutive  </a:t>
            </a:r>
            <a:r>
              <a:rPr lang="en-US" sz="2400" dirty="0" smtClean="0">
                <a:solidFill>
                  <a:srgbClr val="FF8000"/>
                </a:solidFill>
                <a:highlight>
                  <a:srgbClr val="FFFFFF"/>
                </a:highlight>
              </a:rPr>
              <a:t>" </a:t>
            </a:r>
            <a:r>
              <a:rPr lang="en-US" sz="2400" dirty="0" smtClean="0">
                <a:highlight>
                  <a:srgbClr val="FFFFFF"/>
                </a:highlight>
              </a:rPr>
              <a:t>(quote) characters</a:t>
            </a:r>
            <a:endParaRPr lang="en-US" sz="24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694518" y="2852936"/>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a:t>
            </a:r>
            <a:r>
              <a:rPr lang="en-GB" sz="2400" dirty="0" smtClean="0"/>
              <a:t>Types I</a:t>
            </a:r>
            <a:endParaRPr lang="en-GB" sz="2400" dirty="0" smtClean="0"/>
          </a:p>
          <a:p>
            <a:pPr lvl="1"/>
            <a:r>
              <a:rPr lang="en-GB" sz="2400" dirty="0" smtClean="0"/>
              <a:t>Operators </a:t>
            </a:r>
            <a:r>
              <a:rPr lang="en-GB" sz="2400" dirty="0" smtClean="0"/>
              <a:t>I</a:t>
            </a:r>
            <a:endParaRPr lang="en-GB" sz="2400" dirty="0" smtClean="0"/>
          </a:p>
          <a:p>
            <a:pPr lvl="1"/>
            <a:r>
              <a:rPr lang="en-GB" sz="2400" dirty="0" smtClean="0"/>
              <a:t>Flow Control: If</a:t>
            </a:r>
          </a:p>
          <a:p>
            <a:pPr lvl="1"/>
            <a:r>
              <a:rPr lang="en-GB" sz="2400" dirty="0" smtClean="0"/>
              <a:t>Data Types II</a:t>
            </a:r>
          </a:p>
          <a:p>
            <a:pPr lvl="1"/>
            <a:r>
              <a:rPr lang="en-GB" sz="2400" dirty="0" smtClean="0"/>
              <a:t>Flow Control: for</a:t>
            </a:r>
            <a:endParaRPr lang="en-GB" sz="2400" dirty="0" smtClean="0"/>
          </a:p>
          <a:p>
            <a:pPr lvl="1"/>
            <a:r>
              <a:rPr lang="en-GB" sz="2400" dirty="0" smtClean="0"/>
              <a:t>File Handling</a:t>
            </a:r>
          </a:p>
          <a:p>
            <a:pPr lvl="1"/>
            <a:r>
              <a:rPr lang="en-GB" sz="2400" dirty="0" smtClean="0"/>
              <a:t>Operators II</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a:t>Functions</a:t>
            </a:r>
          </a:p>
          <a:p>
            <a:pPr lvl="1"/>
            <a:r>
              <a:rPr lang="en-GB" sz="2400" dirty="0" smtClean="0"/>
              <a:t>Libraries</a:t>
            </a:r>
            <a:endParaRPr lang="en-GB" dirty="0" smtClean="0"/>
          </a:p>
          <a:p>
            <a:pPr lvl="1"/>
            <a:r>
              <a:rPr lang="en-GB" sz="2400" dirty="0"/>
              <a:t>Debugging</a:t>
            </a:r>
          </a:p>
          <a:p>
            <a:pPr lvl="1"/>
            <a:r>
              <a:rPr lang="en-GB" sz="2400" dirty="0"/>
              <a:t>Error Handling</a:t>
            </a:r>
          </a:p>
          <a:p>
            <a:pPr lvl="1"/>
            <a:r>
              <a:rPr lang="en-GB" sz="2400" dirty="0" smtClean="0"/>
              <a:t>Threading</a:t>
            </a:r>
          </a:p>
          <a:p>
            <a:pPr lvl="1"/>
            <a:r>
              <a:rPr lang="en-GB" sz="2400" dirty="0" smtClean="0"/>
              <a:t>Cryptography</a:t>
            </a:r>
            <a:endParaRPr lang="en-GB" sz="2400" dirty="0" smtClean="0"/>
          </a:p>
          <a:p>
            <a:pPr lvl="1"/>
            <a:r>
              <a:rPr lang="en-GB" sz="2400" dirty="0" smtClean="0"/>
              <a:t>Databases</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Change your program from the previous exercise to:</a:t>
            </a:r>
          </a:p>
          <a:p>
            <a:endParaRPr lang="en-US" sz="2400" dirty="0" smtClean="0">
              <a:solidFill>
                <a:srgbClr val="000000"/>
              </a:solidFill>
            </a:endParaRPr>
          </a:p>
          <a:p>
            <a:pPr lvl="1"/>
            <a:r>
              <a:rPr lang="en-US" sz="2400" dirty="0" smtClean="0">
                <a:solidFill>
                  <a:srgbClr val="000000"/>
                </a:solidFill>
              </a:rPr>
              <a:t>Add a multiline comment starting at line 1 with author name and the date</a:t>
            </a:r>
          </a:p>
          <a:p>
            <a:pPr lvl="1"/>
            <a:endParaRPr lang="en-US" sz="2400" dirty="0" smtClean="0">
              <a:solidFill>
                <a:srgbClr val="000000"/>
              </a:solidFill>
            </a:endParaRPr>
          </a:p>
          <a:p>
            <a:pPr lvl="1"/>
            <a:r>
              <a:rPr lang="en-US" sz="2400" dirty="0" smtClean="0">
                <a:solidFill>
                  <a:srgbClr val="000000"/>
                </a:solidFill>
              </a:rPr>
              <a:t>Comment </a:t>
            </a:r>
            <a:r>
              <a:rPr lang="en-US" sz="2400" dirty="0">
                <a:solidFill>
                  <a:srgbClr val="000000"/>
                </a:solidFill>
              </a:rPr>
              <a:t>out the previous input </a:t>
            </a:r>
            <a:r>
              <a:rPr lang="en-US" sz="2400" dirty="0" smtClean="0">
                <a:solidFill>
                  <a:srgbClr val="000000"/>
                </a:solidFill>
              </a:rPr>
              <a:t>and get the user to enter their </a:t>
            </a:r>
            <a:r>
              <a:rPr lang="en-US" sz="2400" dirty="0" err="1" smtClean="0">
                <a:solidFill>
                  <a:srgbClr val="000000"/>
                </a:solidFill>
              </a:rPr>
              <a:t>favourite</a:t>
            </a:r>
            <a:r>
              <a:rPr lang="en-US" sz="2400"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p>
        </p:txBody>
      </p:sp>
      <p:sp>
        <p:nvSpPr>
          <p:cNvPr id="4" name="Rectangle 3"/>
          <p:cNvSpPr/>
          <p:nvPr/>
        </p:nvSpPr>
        <p:spPr>
          <a:xfrm>
            <a:off x="609600" y="2060848"/>
            <a:ext cx="11017224" cy="347787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Author: Paul Fox</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Date: Today</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#name = </a:t>
            </a:r>
            <a:r>
              <a:rPr lang="en-US" sz="2000" i="1" dirty="0" err="1">
                <a:solidFill>
                  <a:srgbClr val="808080"/>
                </a:solidFill>
                <a:latin typeface="Courier New" panose="02070309020205020404" pitchFamily="49" charset="0"/>
                <a:cs typeface="Courier New" panose="02070309020205020404" pitchFamily="49" charset="0"/>
              </a:rPr>
              <a:t>raw_input</a:t>
            </a:r>
            <a:r>
              <a:rPr lang="en-US" sz="2000" i="1" dirty="0">
                <a:solidFill>
                  <a:srgbClr val="808080"/>
                </a:solidFill>
                <a:latin typeface="Courier New" panose="02070309020205020404" pitchFamily="49" charset="0"/>
                <a:cs typeface="Courier New" panose="02070309020205020404" pitchFamily="49" charset="0"/>
              </a:rPr>
              <a:t>("What is your name?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name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a:t>
            </a:r>
            <a:r>
              <a:rPr lang="en-US" sz="2000" b="1" dirty="0" err="1">
                <a:solidFill>
                  <a:srgbClr val="008000"/>
                </a:solidFill>
                <a:latin typeface="Courier New" panose="02070309020205020404" pitchFamily="49" charset="0"/>
                <a:cs typeface="Courier New" panose="02070309020205020404" pitchFamily="49" charset="0"/>
              </a:rPr>
              <a:t>favourite</a:t>
            </a:r>
            <a:r>
              <a:rPr lang="en-US" sz="2000" b="1" dirty="0">
                <a:solidFill>
                  <a:srgbClr val="008000"/>
                </a:solidFill>
                <a:latin typeface="Courier New" panose="02070309020205020404" pitchFamily="49" charset="0"/>
                <a:cs typeface="Courier New" panose="02070309020205020404" pitchFamily="49" charset="0"/>
              </a:rPr>
              <a:t> food?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variable</a:t>
            </a:r>
            <a:r>
              <a:rPr lang="en-US" sz="2400" dirty="0" smtClean="0"/>
              <a:t>?</a:t>
            </a:r>
          </a:p>
          <a:p>
            <a:endParaRPr lang="en-US" sz="2400" dirty="0" smtClean="0"/>
          </a:p>
          <a:p>
            <a:r>
              <a:rPr lang="en-US" sz="2400" dirty="0" smtClean="0"/>
              <a:t>Why are variables useful to us</a:t>
            </a:r>
            <a:r>
              <a:rPr lang="en-US" sz="2400" dirty="0" smtClean="0"/>
              <a:t>?</a:t>
            </a:r>
          </a:p>
          <a:p>
            <a:endParaRPr lang="en-US" sz="2400" dirty="0" smtClean="0"/>
          </a:p>
          <a:p>
            <a:r>
              <a:rPr lang="en-US" sz="2400" dirty="0" smtClean="0"/>
              <a:t>How do we use variables</a:t>
            </a:r>
            <a:r>
              <a:rPr lang="en-US" sz="2400" dirty="0" smtClean="0"/>
              <a:t>?</a:t>
            </a:r>
          </a:p>
          <a:p>
            <a:endParaRPr lang="en-US" sz="2400" dirty="0" smtClean="0"/>
          </a:p>
          <a:p>
            <a:r>
              <a:rPr lang="en-US" sz="2400" dirty="0" smtClean="0"/>
              <a:t>What kind of information can we hold in a variable?</a:t>
            </a:r>
            <a:endParaRPr lang="en-US" sz="2400"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Data takes many forms and different types of data must be represented </a:t>
            </a:r>
            <a:r>
              <a:rPr lang="en-US" sz="2400" dirty="0" smtClean="0"/>
              <a:t>appropriately</a:t>
            </a:r>
          </a:p>
          <a:p>
            <a:endParaRPr lang="en-US" sz="2400" dirty="0" smtClean="0"/>
          </a:p>
          <a:p>
            <a:r>
              <a:rPr lang="en-US" sz="2400" dirty="0" smtClean="0"/>
              <a:t>Python uses the following </a:t>
            </a:r>
            <a:r>
              <a:rPr lang="en-US" sz="2400" i="1" dirty="0" smtClean="0"/>
              <a:t>data types</a:t>
            </a:r>
            <a:endParaRPr lang="en-US" sz="2400" dirty="0" smtClean="0"/>
          </a:p>
          <a:p>
            <a:pPr lvl="1"/>
            <a:r>
              <a:rPr lang="en-US" sz="2400" dirty="0" smtClean="0"/>
              <a:t>Numbers</a:t>
            </a:r>
          </a:p>
          <a:p>
            <a:pPr lvl="1"/>
            <a:r>
              <a:rPr lang="en-US" sz="2400" dirty="0" smtClean="0"/>
              <a:t>Strings</a:t>
            </a:r>
          </a:p>
          <a:p>
            <a:pPr lvl="1"/>
            <a:r>
              <a:rPr lang="en-US" sz="2400" dirty="0" smtClean="0"/>
              <a:t>Booleans</a:t>
            </a:r>
          </a:p>
          <a:p>
            <a:pPr lvl="1"/>
            <a:r>
              <a:rPr lang="en-US" sz="2400" dirty="0" smtClean="0"/>
              <a:t>Lists and Tuples</a:t>
            </a:r>
          </a:p>
          <a:p>
            <a:pPr lvl="1"/>
            <a:r>
              <a:rPr lang="en-US" sz="2400" dirty="0" smtClean="0"/>
              <a:t>Dictionaries</a:t>
            </a:r>
            <a:endParaRPr lang="en-US" sz="2400"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Python is </a:t>
            </a:r>
            <a:r>
              <a:rPr lang="en-US" sz="2400" i="1" dirty="0" smtClean="0"/>
              <a:t>strongly, dynamically </a:t>
            </a:r>
            <a:r>
              <a:rPr lang="en-US" sz="2400" i="1" dirty="0" smtClean="0"/>
              <a:t>typed</a:t>
            </a:r>
          </a:p>
          <a:p>
            <a:endParaRPr lang="en-US" sz="2400" i="1" dirty="0" smtClean="0"/>
          </a:p>
          <a:p>
            <a:pPr lvl="1"/>
            <a:r>
              <a:rPr lang="en-US" sz="2400" i="1" dirty="0" smtClean="0"/>
              <a:t>Strongly </a:t>
            </a:r>
            <a:r>
              <a:rPr lang="en-US" sz="2400" i="1" dirty="0" smtClean="0"/>
              <a:t>typed </a:t>
            </a:r>
            <a:r>
              <a:rPr lang="en-US" sz="2400" dirty="0" smtClean="0"/>
              <a:t>means</a:t>
            </a:r>
            <a:endParaRPr lang="en-US" sz="2400"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a:t>
            </a:r>
            <a:r>
              <a:rPr lang="en-US" dirty="0" smtClean="0"/>
              <a:t>change</a:t>
            </a:r>
          </a:p>
          <a:p>
            <a:pPr lvl="2"/>
            <a:endParaRPr lang="en-US" dirty="0" smtClean="0"/>
          </a:p>
          <a:p>
            <a:pPr lvl="1"/>
            <a:r>
              <a:rPr lang="en-US" sz="2400" i="1" dirty="0" smtClean="0"/>
              <a:t>Dynamically </a:t>
            </a:r>
            <a:r>
              <a:rPr lang="en-US" sz="2400" i="1" dirty="0" smtClean="0"/>
              <a:t>typed </a:t>
            </a:r>
            <a:r>
              <a:rPr lang="en-US" sz="2400"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sz="2400" dirty="0" smtClean="0"/>
              <a:t>Every language has a way to represent </a:t>
            </a:r>
            <a:r>
              <a:rPr lang="en-US" sz="2400" dirty="0" smtClean="0"/>
              <a:t>numbers</a:t>
            </a:r>
          </a:p>
          <a:p>
            <a:endParaRPr lang="en-US" sz="2400" dirty="0" smtClean="0"/>
          </a:p>
          <a:p>
            <a:r>
              <a:rPr lang="en-US" sz="2400" dirty="0" smtClean="0"/>
              <a:t>Numbers can have many </a:t>
            </a:r>
            <a:r>
              <a:rPr lang="en-US" sz="2400" dirty="0" smtClean="0"/>
              <a:t>representations</a:t>
            </a:r>
          </a:p>
          <a:p>
            <a:endParaRPr lang="en-US" sz="2400" dirty="0" smtClean="0"/>
          </a:p>
          <a:p>
            <a:r>
              <a:rPr lang="en-US" sz="2400" dirty="0" smtClean="0"/>
              <a:t>Very large numbers take up more storage </a:t>
            </a:r>
            <a:r>
              <a:rPr lang="en-US" sz="2400" dirty="0" smtClean="0"/>
              <a:t>space</a:t>
            </a:r>
          </a:p>
          <a:p>
            <a:endParaRPr lang="en-US" sz="2400" dirty="0" smtClean="0"/>
          </a:p>
          <a:p>
            <a:r>
              <a:rPr lang="en-US" sz="2400"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29444" y="1484784"/>
            <a:ext cx="10742984" cy="461664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10.0</a:t>
            </a:r>
          </a:p>
          <a:p>
            <a:endParaRPr lang="en-US" sz="1400" dirty="0" smtClean="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a:t>
            </a:r>
            <a:r>
              <a:rPr lang="en-US" sz="1400" dirty="0">
                <a:solidFill>
                  <a:srgbClr val="000000"/>
                </a:solidFill>
                <a:highlight>
                  <a:srgbClr val="FFFFFF"/>
                </a:highlight>
                <a:latin typeface="Courier New" panose="02070309020205020404" pitchFamily="49" charset="0"/>
              </a:rPr>
              <a:t> a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0000FF"/>
                </a:solidFill>
                <a:highlight>
                  <a:srgbClr val="FFFFFF"/>
                </a:highlight>
                <a:latin typeface="Courier New" panose="02070309020205020404" pitchFamily="49" charset="0"/>
              </a:rPr>
              <a:t>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float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long</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complex</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10.32+0j</a:t>
            </a:r>
            <a:r>
              <a:rPr lang="en-US" sz="14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sz="2400"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10814992" cy="3951288"/>
          </a:xfrm>
        </p:spPr>
        <p:txBody>
          <a:bodyPr>
            <a:noAutofit/>
          </a:bodyPr>
          <a:lstStyle/>
          <a:p>
            <a:r>
              <a:rPr lang="en-GB" dirty="0"/>
              <a:t>Programming with </a:t>
            </a:r>
            <a:r>
              <a:rPr lang="en-GB" dirty="0" err="1"/>
              <a:t>Lua</a:t>
            </a:r>
            <a:endParaRPr lang="en-GB" dirty="0"/>
          </a:p>
          <a:p>
            <a:r>
              <a:rPr lang="en-GB" dirty="0"/>
              <a:t>Developing in a Team</a:t>
            </a:r>
          </a:p>
          <a:p>
            <a:pPr lvl="1"/>
            <a:r>
              <a:rPr lang="en-GB" sz="2400" dirty="0"/>
              <a:t>Software Development Life Cycles</a:t>
            </a:r>
          </a:p>
          <a:p>
            <a:pPr lvl="1"/>
            <a:r>
              <a:rPr lang="en-GB" sz="2400" dirty="0"/>
              <a:t>Developing Collaboratively</a:t>
            </a:r>
          </a:p>
          <a:p>
            <a:pPr lvl="1"/>
            <a:r>
              <a:rPr lang="en-GB" sz="2400" dirty="0"/>
              <a:t>Design Practices</a:t>
            </a:r>
          </a:p>
          <a:p>
            <a:pPr lvl="1"/>
            <a:r>
              <a:rPr lang="en-GB" sz="2400" dirty="0"/>
              <a:t>Secure Code Development</a:t>
            </a:r>
          </a:p>
          <a:p>
            <a:r>
              <a:rPr lang="en-GB" dirty="0"/>
              <a:t>Programming with Apache </a:t>
            </a:r>
            <a:r>
              <a:rPr lang="en-GB" dirty="0" err="1"/>
              <a:t>Lucene</a:t>
            </a:r>
            <a:endParaRPr lang="en-GB" dirty="0"/>
          </a:p>
          <a:p>
            <a:pPr marL="0" indent="0">
              <a:buNone/>
            </a:pPr>
            <a:endParaRPr lang="en-GB" sz="2400" dirty="0" smtClean="0"/>
          </a:p>
        </p:txBody>
      </p:sp>
    </p:spTree>
    <p:extLst>
      <p:ext uri="{BB962C8B-B14F-4D97-AF65-F5344CB8AC3E}">
        <p14:creationId xmlns:p14="http://schemas.microsoft.com/office/powerpoint/2010/main" val="23535292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string</a:t>
            </a:r>
            <a:r>
              <a:rPr lang="en-US" sz="2400" dirty="0" smtClean="0"/>
              <a:t>?</a:t>
            </a:r>
          </a:p>
          <a:p>
            <a:endParaRPr lang="en-US" sz="2400" dirty="0" smtClean="0"/>
          </a:p>
          <a:p>
            <a:pPr lvl="1"/>
            <a:r>
              <a:rPr lang="en-US" sz="2400" dirty="0" smtClean="0"/>
              <a:t>A series of alphanumeric </a:t>
            </a:r>
            <a:r>
              <a:rPr lang="en-US" sz="2400" dirty="0" smtClean="0"/>
              <a:t>characters</a:t>
            </a:r>
          </a:p>
          <a:p>
            <a:pPr lvl="1"/>
            <a:endParaRPr lang="en-US" sz="2400" dirty="0" smtClean="0"/>
          </a:p>
          <a:p>
            <a:pPr lvl="1"/>
            <a:r>
              <a:rPr lang="en-US" sz="2400" dirty="0" smtClean="0"/>
              <a:t>Includes numbers, alphabetic characters, punctuation </a:t>
            </a:r>
            <a:endParaRPr lang="en-US" sz="2400" dirty="0" smtClean="0"/>
          </a:p>
          <a:p>
            <a:pPr lvl="1"/>
            <a:endParaRPr lang="en-US" sz="2400" dirty="0" smtClean="0"/>
          </a:p>
          <a:p>
            <a:pPr lvl="1"/>
            <a:r>
              <a:rPr lang="en-US" sz="2400"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In many languages, strings are objects which have </a:t>
            </a:r>
            <a:r>
              <a:rPr lang="en-US" sz="2400" dirty="0" smtClean="0"/>
              <a:t>methods</a:t>
            </a:r>
          </a:p>
          <a:p>
            <a:endParaRPr lang="en-US" sz="2400" dirty="0" smtClean="0"/>
          </a:p>
          <a:p>
            <a:r>
              <a:rPr lang="en-US" sz="2400" dirty="0" smtClean="0"/>
              <a:t>Most methods are concerned with string </a:t>
            </a:r>
            <a:r>
              <a:rPr lang="en-US" sz="2400" dirty="0" smtClean="0"/>
              <a:t>manipulation</a:t>
            </a:r>
          </a:p>
          <a:p>
            <a:endParaRPr lang="en-US" sz="2400" dirty="0"/>
          </a:p>
          <a:p>
            <a:pPr lvl="1"/>
            <a:r>
              <a:rPr lang="en-US" sz="2400" dirty="0" smtClean="0"/>
              <a:t>Operations like formatting output or searching for </a:t>
            </a:r>
            <a:r>
              <a:rPr lang="en-US" sz="2400" dirty="0" smtClean="0"/>
              <a:t>words</a:t>
            </a:r>
          </a:p>
          <a:p>
            <a:pPr lvl="1"/>
            <a:endParaRPr lang="en-US" sz="2400" dirty="0"/>
          </a:p>
          <a:p>
            <a:pPr lvl="1"/>
            <a:r>
              <a:rPr lang="en-US" sz="2400" dirty="0"/>
              <a:t>Any built-in type can be </a:t>
            </a:r>
            <a:r>
              <a:rPr lang="en-US" sz="2400"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1700808"/>
            <a:ext cx="1074298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 </a:t>
            </a:r>
            <a:r>
              <a:rPr lang="en-US" sz="1600" b="1" dirty="0" smtClean="0">
                <a:solidFill>
                  <a:srgbClr val="0000FF"/>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a:t>
            </a:r>
          </a:p>
          <a:p>
            <a:r>
              <a:rPr lang="en-US" sz="1600" dirty="0" smtClean="0">
                <a:solidFill>
                  <a:srgbClr val="000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(a[0:8])</a:t>
            </a:r>
          </a:p>
          <a:p>
            <a:r>
              <a:rPr lang="en-US" sz="1600" dirty="0" smtClean="0">
                <a:solidFill>
                  <a:srgbClr val="000000"/>
                </a:solidFill>
                <a:highlight>
                  <a:srgbClr val="FFFFFF"/>
                </a:highlight>
                <a:latin typeface="Courier New" panose="02070309020205020404" pitchFamily="49" charset="0"/>
              </a:rPr>
              <a:t>a python</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b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a[0:8]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'is a </a:t>
            </a:r>
            <a:r>
              <a:rPr lang="en-GB" sz="1600" dirty="0" smtClean="0">
                <a:solidFill>
                  <a:srgbClr val="008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(b)</a:t>
            </a:r>
          </a:p>
          <a:p>
            <a:r>
              <a:rPr lang="en-US" sz="1600" dirty="0" smtClean="0">
                <a:solidFill>
                  <a:srgbClr val="000000"/>
                </a:solidFill>
                <a:highlight>
                  <a:srgbClr val="FFFFFF"/>
                </a:highlight>
                <a:latin typeface="Courier New" panose="02070309020205020404" pitchFamily="49" charset="0"/>
              </a:rPr>
              <a:t>a python is a constrictor</a:t>
            </a:r>
          </a:p>
          <a:p>
            <a:r>
              <a:rPr lang="en-US" sz="1600" dirty="0" smtClean="0">
                <a:solidFill>
                  <a:srgbClr val="008000"/>
                </a:solidFill>
                <a:highlight>
                  <a:srgbClr val="FFFFFF"/>
                </a:highlight>
                <a:latin typeface="Courier New" panose="02070309020205020404" pitchFamily="49" charset="0"/>
              </a:rPr>
              <a:t>&gt;&gt;&gt;</a:t>
            </a:r>
            <a:r>
              <a:rPr lang="en-GB" sz="1600" dirty="0" smtClean="0">
                <a:solidFill>
                  <a:srgbClr val="000000"/>
                </a:solidFill>
                <a:highlight>
                  <a:srgbClr val="FFFFFF"/>
                </a:highlight>
                <a:latin typeface="Courier New" panose="02070309020205020404" pitchFamily="49" charset="0"/>
              </a:rPr>
              <a:t>c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err="1">
                <a:solidFill>
                  <a:srgbClr val="000000"/>
                </a:solidFill>
                <a:highlight>
                  <a:srgbClr val="FFFFFF"/>
                </a:highlight>
                <a:latin typeface="Courier New" panose="02070309020205020404" pitchFamily="49" charset="0"/>
              </a:rPr>
              <a:t>b.</a:t>
            </a:r>
            <a:r>
              <a:rPr lang="en-GB" sz="1600" b="1" dirty="0" err="1">
                <a:solidFill>
                  <a:srgbClr val="0000FF"/>
                </a:solidFill>
                <a:highlight>
                  <a:srgbClr val="FFFFFF"/>
                </a:highlight>
                <a:latin typeface="Courier New" panose="02070309020205020404" pitchFamily="49" charset="0"/>
              </a:rPr>
              <a:t>replace</a:t>
            </a:r>
            <a:r>
              <a:rPr lang="en-GB" sz="1600" dirty="0">
                <a:solidFill>
                  <a:srgbClr val="000000"/>
                </a:solidFill>
                <a:highlight>
                  <a:srgbClr val="FFFFFF"/>
                </a:highlight>
                <a:latin typeface="Courier New" panose="02070309020205020404" pitchFamily="49" charset="0"/>
              </a:rPr>
              <a:t>(</a:t>
            </a:r>
            <a:r>
              <a:rPr lang="en-GB" sz="1600" dirty="0">
                <a:solidFill>
                  <a:srgbClr val="008000"/>
                </a:solidFill>
                <a:highlight>
                  <a:srgbClr val="FFFFFF"/>
                </a:highlight>
                <a:latin typeface="Courier New" panose="02070309020205020404" pitchFamily="49" charset="0"/>
              </a:rPr>
              <a:t>'a python'</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'an anaconda</a:t>
            </a:r>
            <a:r>
              <a:rPr lang="en-GB" sz="1600" dirty="0" smtClean="0">
                <a:solidFill>
                  <a:srgbClr val="008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(c)</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capitalize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swapcase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CONSTRICTOR</a:t>
            </a:r>
            <a:endParaRPr lang="en-US"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sz="2400"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599" y="2564902"/>
            <a:ext cx="10885297"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sz="2400" dirty="0" smtClean="0"/>
              <a:t>What is a Boolean value</a:t>
            </a:r>
            <a:r>
              <a:rPr lang="en-US" sz="2400" dirty="0" smtClean="0"/>
              <a:t>?</a:t>
            </a:r>
          </a:p>
          <a:p>
            <a:endParaRPr lang="en-US" sz="2400" dirty="0" smtClean="0"/>
          </a:p>
          <a:p>
            <a:pPr lvl="1"/>
            <a:r>
              <a:rPr lang="en-US" sz="2400" dirty="0" smtClean="0"/>
              <a:t>Boolean values represent logical </a:t>
            </a:r>
            <a:r>
              <a:rPr lang="en-US" sz="2400" b="1" dirty="0" smtClean="0">
                <a:solidFill>
                  <a:srgbClr val="0000FF"/>
                </a:solidFill>
              </a:rPr>
              <a:t>true</a:t>
            </a:r>
            <a:r>
              <a:rPr lang="en-US" sz="2400" dirty="0" smtClean="0"/>
              <a:t> or </a:t>
            </a:r>
            <a:r>
              <a:rPr lang="en-US" sz="2400" b="1" dirty="0" smtClean="0">
                <a:solidFill>
                  <a:srgbClr val="0000FF"/>
                </a:solidFill>
              </a:rPr>
              <a:t>false</a:t>
            </a:r>
          </a:p>
          <a:p>
            <a:pPr lvl="1"/>
            <a:endParaRPr lang="en-US" sz="2400" b="1" dirty="0" smtClean="0">
              <a:solidFill>
                <a:srgbClr val="0000FF"/>
              </a:solidFill>
            </a:endParaRPr>
          </a:p>
          <a:p>
            <a:pPr lvl="1"/>
            <a:r>
              <a:rPr lang="en-US" sz="2400" dirty="0" smtClean="0">
                <a:solidFill>
                  <a:srgbClr val="31383D"/>
                </a:solidFill>
              </a:rPr>
              <a:t>They can also be expressed as 1 or </a:t>
            </a:r>
            <a:r>
              <a:rPr lang="en-US" sz="2400" dirty="0" smtClean="0">
                <a:solidFill>
                  <a:srgbClr val="31383D"/>
                </a:solidFill>
              </a:rPr>
              <a:t>0</a:t>
            </a:r>
          </a:p>
          <a:p>
            <a:pPr lvl="1"/>
            <a:endParaRPr lang="en-US" sz="2400" dirty="0" smtClean="0">
              <a:solidFill>
                <a:srgbClr val="31383D"/>
              </a:solidFill>
            </a:endParaRPr>
          </a:p>
          <a:p>
            <a:pPr lvl="1"/>
            <a:r>
              <a:rPr lang="en-US" sz="2400" dirty="0" smtClean="0"/>
              <a:t>They are used in conjunction with Boolean operators such as </a:t>
            </a:r>
            <a:r>
              <a:rPr lang="en-US" sz="2400" b="1" dirty="0" smtClean="0">
                <a:solidFill>
                  <a:srgbClr val="0000FF"/>
                </a:solidFill>
              </a:rPr>
              <a:t>and</a:t>
            </a:r>
            <a:r>
              <a:rPr lang="en-US" sz="2400" dirty="0" smtClean="0"/>
              <a:t>, </a:t>
            </a:r>
            <a:r>
              <a:rPr lang="en-US" sz="2400" b="1" dirty="0" smtClean="0">
                <a:solidFill>
                  <a:srgbClr val="0000FF"/>
                </a:solidFill>
              </a:rPr>
              <a:t>or</a:t>
            </a:r>
            <a:r>
              <a:rPr lang="en-US" sz="2400" dirty="0" smtClean="0"/>
              <a:t>, </a:t>
            </a:r>
            <a:r>
              <a:rPr lang="en-US" sz="2400" b="1" dirty="0" smtClean="0">
                <a:solidFill>
                  <a:srgbClr val="0000FF"/>
                </a:solidFill>
              </a:rPr>
              <a:t>not</a:t>
            </a:r>
          </a:p>
          <a:p>
            <a:pPr lvl="1"/>
            <a:endParaRPr lang="en-US" sz="2400" b="1" dirty="0" smtClean="0">
              <a:solidFill>
                <a:srgbClr val="0000FF"/>
              </a:solidFill>
            </a:endParaRPr>
          </a:p>
          <a:p>
            <a:pPr lvl="1"/>
            <a:r>
              <a:rPr lang="en-US" sz="2400"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r>
              <a:rPr lang="en-US" sz="2400"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0883177"/>
              </p:ext>
            </p:extLst>
          </p:nvPr>
        </p:nvGraphicFramePr>
        <p:xfrm>
          <a:off x="609600" y="378904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609600" y="1412776"/>
            <a:ext cx="11103024" cy="1152128"/>
          </a:xfrm>
        </p:spPr>
        <p:txBody>
          <a:bodyPr>
            <a:noAutofit/>
          </a:bodyPr>
          <a:lstStyle/>
          <a:p>
            <a:r>
              <a:rPr lang="en-US" sz="2400" dirty="0" smtClean="0"/>
              <a:t>Boolean operators are used to compare Boolean variables or expressions</a:t>
            </a:r>
          </a:p>
          <a:p>
            <a:pPr lvl="1"/>
            <a:r>
              <a:rPr lang="en-US" sz="2400" dirty="0" smtClean="0"/>
              <a:t>A Boolean expression is one which, when evaluated, will return either a logical true or false value</a:t>
            </a:r>
          </a:p>
        </p:txBody>
      </p:sp>
      <p:sp>
        <p:nvSpPr>
          <p:cNvPr id="6" name="Rectangle 5"/>
          <p:cNvSpPr/>
          <p:nvPr/>
        </p:nvSpPr>
        <p:spPr>
          <a:xfrm>
            <a:off x="609600" y="2708920"/>
            <a:ext cx="11103024" cy="95410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like_py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True</a:t>
            </a:r>
          </a:p>
          <a:p>
            <a:r>
              <a:rPr lang="en-US" sz="1400" dirty="0" err="1" smtClean="0">
                <a:solidFill>
                  <a:srgbClr val="000000"/>
                </a:solidFill>
                <a:highlight>
                  <a:srgbClr val="FFFFFF"/>
                </a:highlight>
                <a:latin typeface="Courier New" panose="02070309020205020404" pitchFamily="49" charset="0"/>
              </a:rPr>
              <a:t>hate_py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False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26016"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dirty="0" smtClean="0">
              <a:solidFill>
                <a:srgbClr val="008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usr</a:t>
            </a:r>
            <a:r>
              <a:rPr lang="en-US" dirty="0">
                <a:solidFill>
                  <a:srgbClr val="008000"/>
                </a:solidFill>
                <a:highlight>
                  <a:srgbClr val="FFFFFF"/>
                </a:highlight>
                <a:latin typeface="Courier New" panose="02070309020205020404" pitchFamily="49" charset="0"/>
              </a:rPr>
              <a:t>/bin/python</a:t>
            </a:r>
            <a:endParaRPr lang="en-US" dirty="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print</a:t>
            </a:r>
            <a:r>
              <a:rPr lang="en-US" dirty="0" smtClean="0">
                <a:solidFill>
                  <a:srgbClr val="00000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like_py</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smtClean="0">
                <a:solidFill>
                  <a:srgbClr val="000000"/>
                </a:solidFill>
                <a:highlight>
                  <a:srgbClr val="FFFFFF"/>
                </a:highlight>
                <a:latin typeface="Courier New" panose="02070309020205020404" pitchFamily="49" charset="0"/>
              </a:rPr>
              <a:t>)</a:t>
            </a:r>
            <a:endParaRPr lang="en-US"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False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or</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 not</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a:t>
            </a:r>
            <a:endParaRPr lang="en-GB"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GB" dirty="0">
                <a:solidFill>
                  <a:srgbClr val="000000"/>
                </a:solidFill>
                <a:highlight>
                  <a:srgbClr val="FFFFFF"/>
                </a:highlight>
                <a:latin typeface="Courier New" panose="02070309020205020404" pitchFamily="49" charset="0"/>
              </a:rPr>
              <a:t> a </a:t>
            </a:r>
            <a:r>
              <a:rPr lang="en-GB" b="1" dirty="0">
                <a:solidFill>
                  <a:srgbClr val="0000FF"/>
                </a:solidFill>
                <a:highlight>
                  <a:srgbClr val="FFFFFF"/>
                </a:highlight>
                <a:latin typeface="Courier New" panose="02070309020205020404" pitchFamily="49" charset="0"/>
              </a:rPr>
              <a:t>= </a:t>
            </a:r>
            <a:r>
              <a:rPr lang="en-GB" b="1" dirty="0" err="1">
                <a:solidFill>
                  <a:srgbClr val="0000FF"/>
                </a:solidFill>
                <a:highlight>
                  <a:srgbClr val="FFFFFF"/>
                </a:highlight>
                <a:latin typeface="Courier New" panose="02070309020205020404" pitchFamily="49" charset="0"/>
              </a:rPr>
              <a:t>raw_input</a:t>
            </a:r>
            <a:r>
              <a:rPr lang="en-GB" dirty="0">
                <a:solidFill>
                  <a:srgbClr val="000000"/>
                </a:solidFill>
                <a:highlight>
                  <a:srgbClr val="FFFFFF"/>
                </a:highlight>
                <a:latin typeface="Courier New" panose="02070309020205020404" pitchFamily="49" charset="0"/>
              </a:rPr>
              <a:t>(</a:t>
            </a:r>
            <a:r>
              <a:rPr lang="en-GB" dirty="0">
                <a:solidFill>
                  <a:srgbClr val="008000"/>
                </a:solidFill>
                <a:highlight>
                  <a:srgbClr val="FFFFFF"/>
                </a:highlight>
                <a:latin typeface="Courier New" panose="02070309020205020404" pitchFamily="49" charset="0"/>
              </a:rPr>
              <a:t>'A </a:t>
            </a:r>
            <a:r>
              <a:rPr lang="en-GB" dirty="0" err="1">
                <a:solidFill>
                  <a:srgbClr val="008000"/>
                </a:solidFill>
                <a:highlight>
                  <a:srgbClr val="FFFFFF"/>
                </a:highlight>
                <a:latin typeface="Courier New" panose="02070309020205020404" pitchFamily="49" charset="0"/>
              </a:rPr>
              <a:t>boolean</a:t>
            </a:r>
            <a:r>
              <a:rPr lang="en-GB" dirty="0">
                <a:solidFill>
                  <a:srgbClr val="008000"/>
                </a:solidFill>
                <a:highlight>
                  <a:srgbClr val="FFFFFF"/>
                </a:highlight>
                <a:latin typeface="Courier New" panose="02070309020205020404" pitchFamily="49" charset="0"/>
              </a:rPr>
              <a:t> </a:t>
            </a:r>
            <a:r>
              <a:rPr lang="en-GB" dirty="0" smtClean="0">
                <a:solidFill>
                  <a:srgbClr val="008000"/>
                </a:solidFill>
                <a:highlight>
                  <a:srgbClr val="FFFFFF"/>
                </a:highlight>
                <a:latin typeface="Courier New" panose="02070309020205020404" pitchFamily="49" charset="0"/>
              </a:rPr>
              <a:t>value\n'</a:t>
            </a:r>
            <a:r>
              <a:rPr lang="en-GB" dirty="0" smtClean="0">
                <a:solidFill>
                  <a:srgbClr val="000000"/>
                </a:solidFill>
                <a:highlight>
                  <a:srgbClr val="FFFFFF"/>
                </a:highlight>
                <a:latin typeface="Courier New" panose="02070309020205020404" pitchFamily="49" charset="0"/>
              </a:rPr>
              <a:t>)</a:t>
            </a:r>
          </a:p>
          <a:p>
            <a:r>
              <a:rPr lang="en-GB" dirty="0">
                <a:solidFill>
                  <a:srgbClr val="000000"/>
                </a:solidFill>
                <a:highlight>
                  <a:srgbClr val="FFFFFF"/>
                </a:highlight>
                <a:latin typeface="Courier New" panose="02070309020205020404" pitchFamily="49" charset="0"/>
              </a:rPr>
              <a:t>A </a:t>
            </a:r>
            <a:r>
              <a:rPr lang="en-GB" dirty="0" err="1">
                <a:solidFill>
                  <a:srgbClr val="000000"/>
                </a:solidFill>
                <a:highlight>
                  <a:srgbClr val="FFFFFF"/>
                </a:highlight>
                <a:latin typeface="Courier New" panose="02070309020205020404" pitchFamily="49" charset="0"/>
              </a:rPr>
              <a:t>boolean</a:t>
            </a:r>
            <a:r>
              <a:rPr lang="en-GB" dirty="0">
                <a:solidFill>
                  <a:srgbClr val="000000"/>
                </a:solidFill>
                <a:highlight>
                  <a:srgbClr val="FFFFFF"/>
                </a:highlight>
                <a:latin typeface="Courier New" panose="02070309020205020404" pitchFamily="49" charset="0"/>
              </a:rPr>
              <a:t> </a:t>
            </a:r>
            <a:r>
              <a:rPr lang="en-GB" dirty="0" smtClean="0">
                <a:solidFill>
                  <a:srgbClr val="000000"/>
                </a:solidFill>
                <a:highlight>
                  <a:srgbClr val="FFFFFF"/>
                </a:highlight>
                <a:latin typeface="Courier New" panose="02070309020205020404" pitchFamily="49" charset="0"/>
              </a:rPr>
              <a:t>value</a:t>
            </a:r>
          </a:p>
          <a:p>
            <a:r>
              <a:rPr lang="en-US" dirty="0">
                <a:solidFill>
                  <a:srgbClr val="008000"/>
                </a:solidFill>
                <a:highlight>
                  <a:srgbClr val="FFFFFF"/>
                </a:highlight>
                <a:latin typeface="Courier New" panose="02070309020205020404" pitchFamily="49" charset="0"/>
              </a:rPr>
              <a:t>&gt;&gt;&gt;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bool</a:t>
            </a:r>
            <a:r>
              <a:rPr lang="en-US" dirty="0">
                <a:solidFill>
                  <a:srgbClr val="000000"/>
                </a:solidFill>
                <a:highlight>
                  <a:srgbClr val="FFFFFF"/>
                </a:highlight>
                <a:latin typeface="Courier New" panose="02070309020205020404" pitchFamily="49" charset="0"/>
              </a:rPr>
              <a:t>(a) </a:t>
            </a:r>
            <a:r>
              <a:rPr lang="en-US" b="1" dirty="0">
                <a:solidFill>
                  <a:srgbClr val="0000FF"/>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True</a:t>
            </a:r>
            <a:endParaRPr lang="en-GB" dirty="0" smtClean="0">
              <a:solidFill>
                <a:srgbClr val="000000"/>
              </a:solidFill>
              <a:highlight>
                <a:srgbClr val="FFFFFF"/>
              </a:highlight>
              <a:latin typeface="Courier New" panose="02070309020205020404" pitchFamily="49" charset="0"/>
            </a:endParaRPr>
          </a:p>
          <a:p>
            <a:r>
              <a:rPr lang="en-GB" b="1" dirty="0" smtClean="0">
                <a:solidFill>
                  <a:srgbClr val="0000FF"/>
                </a:solidFill>
                <a:highlight>
                  <a:srgbClr val="FFFFFF"/>
                </a:highlight>
                <a:latin typeface="Courier New" panose="02070309020205020404" pitchFamily="49" charset="0"/>
              </a:rPr>
              <a:t>1</a:t>
            </a:r>
          </a:p>
          <a:p>
            <a:endParaRPr lang="en-GB"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smtClean="0"/>
              <a:t>No </a:t>
            </a:r>
            <a:r>
              <a:rPr lang="en-US" sz="2400" dirty="0" smtClean="0"/>
              <a:t>prerequisites</a:t>
            </a:r>
            <a:endParaRPr lang="en-US" sz="2400" dirty="0" smtClean="0"/>
          </a:p>
          <a:p>
            <a:pPr lvl="1"/>
            <a:r>
              <a:rPr lang="en-US" sz="2400" dirty="0" smtClean="0"/>
              <a:t>Programming experience not required</a:t>
            </a:r>
          </a:p>
          <a:p>
            <a:pPr lvl="1"/>
            <a:r>
              <a:rPr lang="en-US" sz="2400" dirty="0" smtClean="0"/>
              <a:t>Operating system agnostic/tool agnostic</a:t>
            </a:r>
          </a:p>
          <a:p>
            <a:pPr lvl="1"/>
            <a:r>
              <a:rPr lang="en-US" sz="2400" dirty="0" smtClean="0"/>
              <a:t>All computing skill levels </a:t>
            </a:r>
            <a:r>
              <a:rPr lang="en-US" sz="2400" dirty="0" smtClean="0"/>
              <a:t>suitable</a:t>
            </a:r>
          </a:p>
          <a:p>
            <a:pPr lvl="1"/>
            <a:endParaRPr lang="en-US" sz="2400" dirty="0" smtClean="0"/>
          </a:p>
          <a:p>
            <a:r>
              <a:rPr lang="en-US" sz="2400" dirty="0" smtClean="0"/>
              <a:t>Language agnostic</a:t>
            </a:r>
          </a:p>
          <a:p>
            <a:pPr lvl="1"/>
            <a:r>
              <a:rPr lang="en-US" sz="2400" dirty="0" smtClean="0"/>
              <a:t>Python, C, C++, Java</a:t>
            </a:r>
            <a:endParaRPr lang="en-US" sz="2400"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412776"/>
            <a:ext cx="10742984" cy="48320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smtClean="0">
                <a:solidFill>
                  <a:srgbClr val="008000"/>
                </a:solidFill>
                <a:highlight>
                  <a:srgbClr val="FFFFFF"/>
                </a:highlight>
                <a:latin typeface="Courier New" panose="02070309020205020404" pitchFamily="49" charset="0"/>
              </a:rPr>
              <a:t># Using the following variables, what will be output?</a:t>
            </a:r>
          </a:p>
          <a:p>
            <a:endParaRPr lang="en-US" sz="1400" dirty="0">
              <a:solidFill>
                <a:srgbClr val="008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1</a:t>
            </a:r>
          </a:p>
          <a:p>
            <a:r>
              <a:rPr lang="en-US" sz="1400" dirty="0">
                <a:solidFill>
                  <a:srgbClr val="000000"/>
                </a:solidFill>
                <a:highlight>
                  <a:srgbClr val="FFFFFF"/>
                </a:highlight>
                <a:latin typeface="Courier New" panose="02070309020205020404" pitchFamily="49" charset="0"/>
              </a:rPr>
              <a:t>oranges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'1'</a:t>
            </a:r>
          </a:p>
          <a:p>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a:t>
            </a:r>
          </a:p>
          <a:p>
            <a:r>
              <a:rPr lang="en-US" sz="1400" dirty="0">
                <a:solidFill>
                  <a:srgbClr val="000000"/>
                </a:solidFill>
                <a:highlight>
                  <a:srgbClr val="FFFFFF"/>
                </a:highlight>
                <a:latin typeface="Courier New" panose="02070309020205020404" pitchFamily="49" charset="0"/>
              </a:rPr>
              <a:t>bananas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0</a:t>
            </a:r>
          </a:p>
          <a:p>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False</a:t>
            </a:r>
          </a:p>
          <a:p>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True</a:t>
            </a:r>
          </a:p>
          <a:p>
            <a:r>
              <a:rPr lang="en-US" sz="1400" dirty="0">
                <a:solidFill>
                  <a:srgbClr val="000000"/>
                </a:solidFill>
                <a:highlight>
                  <a:srgbClr val="FFFFFF"/>
                </a:highlight>
                <a:latin typeface="Courier New" panose="02070309020205020404" pitchFamily="49" charset="0"/>
              </a:rPr>
              <a:t>pomegranate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'potato'</a:t>
            </a:r>
          </a:p>
          <a:p>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coconut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oranges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apples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coconut</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pears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pomegranate</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sz="2400" dirty="0" smtClean="0"/>
              <a:t>An operator is a symbol which instructs the program to perform a specific mathematical or logical </a:t>
            </a:r>
            <a:r>
              <a:rPr lang="en-GB" sz="2400" dirty="0" smtClean="0"/>
              <a:t>function</a:t>
            </a:r>
          </a:p>
          <a:p>
            <a:endParaRPr lang="en-GB" sz="2400" dirty="0" smtClean="0"/>
          </a:p>
          <a:p>
            <a:r>
              <a:rPr lang="en-GB" sz="2400" dirty="0" smtClean="0"/>
              <a:t>Operator precedence affects how an expression is </a:t>
            </a:r>
            <a:r>
              <a:rPr lang="en-GB" sz="2400" dirty="0" smtClean="0"/>
              <a:t>evaluated</a:t>
            </a:r>
          </a:p>
          <a:p>
            <a:endParaRPr lang="en-GB" sz="2400" dirty="0"/>
          </a:p>
          <a:p>
            <a:r>
              <a:rPr lang="en-GB" sz="2400"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sz="2400" dirty="0"/>
              <a:t>Most languages have several different types of operator</a:t>
            </a:r>
            <a:r>
              <a:rPr lang="en-GB" sz="2400" dirty="0" smtClean="0"/>
              <a:t>:</a:t>
            </a:r>
          </a:p>
          <a:p>
            <a:endParaRPr lang="en-GB" sz="2400" dirty="0" smtClean="0"/>
          </a:p>
          <a:p>
            <a:pPr lvl="1"/>
            <a:r>
              <a:rPr lang="en-GB" sz="2400" dirty="0" smtClean="0"/>
              <a:t>Arithmetic/Mathematical</a:t>
            </a:r>
            <a:endParaRPr lang="en-GB" sz="2400" dirty="0" smtClean="0"/>
          </a:p>
          <a:p>
            <a:pPr lvl="1"/>
            <a:r>
              <a:rPr lang="en-GB" sz="2400" dirty="0" smtClean="0"/>
              <a:t>Logical</a:t>
            </a:r>
            <a:endParaRPr lang="en-GB" sz="2400" dirty="0" smtClean="0"/>
          </a:p>
          <a:p>
            <a:pPr lvl="1"/>
            <a:r>
              <a:rPr lang="en-GB" sz="2400" dirty="0" smtClean="0"/>
              <a:t>Relational</a:t>
            </a:r>
          </a:p>
          <a:p>
            <a:pPr lvl="1"/>
            <a:r>
              <a:rPr lang="en-GB" sz="2400" dirty="0" smtClean="0"/>
              <a:t>Assignment</a:t>
            </a:r>
          </a:p>
          <a:p>
            <a:pPr lvl="1"/>
            <a:r>
              <a:rPr lang="en-GB" sz="2400" dirty="0" smtClean="0"/>
              <a:t>Membership</a:t>
            </a:r>
          </a:p>
          <a:p>
            <a:pPr lvl="1"/>
            <a:r>
              <a:rPr lang="en-GB" sz="2400" dirty="0" smtClean="0"/>
              <a:t>Identity</a:t>
            </a:r>
            <a:endParaRPr lang="en-US" sz="2400"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484784"/>
            <a:ext cx="10574965" cy="1152127"/>
          </a:xfrm>
        </p:spPr>
        <p:txBody>
          <a:bodyPr>
            <a:normAutofit/>
          </a:bodyPr>
          <a:lstStyle/>
          <a:p>
            <a:r>
              <a:rPr lang="en-GB" sz="2400"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061359020"/>
              </p:ext>
            </p:extLst>
          </p:nvPr>
        </p:nvGraphicFramePr>
        <p:xfrm>
          <a:off x="695400" y="2420888"/>
          <a:ext cx="10729192" cy="3022600"/>
        </p:xfrm>
        <a:graphic>
          <a:graphicData uri="http://schemas.openxmlformats.org/drawingml/2006/table">
            <a:tbl>
              <a:tblPr firstRow="1" bandRow="1">
                <a:tableStyleId>{5C22544A-7EE6-4342-B048-85BDC9FD1C3A}</a:tableStyleId>
              </a:tblPr>
              <a:tblGrid>
                <a:gridCol w="1250509"/>
                <a:gridCol w="6688313"/>
                <a:gridCol w="2790370"/>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numCol="2">
            <a:spAutoFit/>
          </a:bodyPr>
          <a:lstStyle/>
          <a:p>
            <a:r>
              <a:rPr lang="en-US" sz="2000" dirty="0">
                <a:solidFill>
                  <a:srgbClr val="008000"/>
                </a:solidFill>
                <a:highlight>
                  <a:srgbClr val="FFFFFF"/>
                </a:highlight>
                <a:latin typeface="Courier New" panose="02070309020205020404" pitchFamily="49" charset="0"/>
              </a:rPr>
              <a:t>#!/</a:t>
            </a:r>
            <a:r>
              <a:rPr lang="en-US" sz="2000" dirty="0" err="1">
                <a:solidFill>
                  <a:srgbClr val="008000"/>
                </a:solidFill>
                <a:highlight>
                  <a:srgbClr val="FFFFFF"/>
                </a:highlight>
                <a:latin typeface="Courier New" panose="02070309020205020404" pitchFamily="49" charset="0"/>
              </a:rPr>
              <a:t>usr</a:t>
            </a:r>
            <a:r>
              <a:rPr lang="en-US" sz="2000" dirty="0">
                <a:solidFill>
                  <a:srgbClr val="008000"/>
                </a:solidFill>
                <a:highlight>
                  <a:srgbClr val="FFFFFF"/>
                </a:highlight>
                <a:latin typeface="Courier New" panose="02070309020205020404" pitchFamily="49" charset="0"/>
              </a:rPr>
              <a:t>/bin/python</a:t>
            </a:r>
            <a:endParaRPr lang="en-US" sz="2000" dirty="0">
              <a:solidFill>
                <a:srgbClr val="000000"/>
              </a:solidFill>
              <a:highlight>
                <a:srgbClr val="FFFFFF"/>
              </a:highlight>
              <a:latin typeface="Courier New" panose="02070309020205020404" pitchFamily="49" charset="0"/>
            </a:endParaRPr>
          </a:p>
          <a:p>
            <a:r>
              <a:rPr lang="en-US" sz="2000" dirty="0" smtClean="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10.0</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b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3.0</a:t>
            </a:r>
            <a:endParaRPr lang="en-US" sz="2000" dirty="0">
              <a:solidFill>
                <a:srgbClr val="000000"/>
              </a:solidFill>
              <a:highlight>
                <a:srgbClr val="FFFFFF"/>
              </a:highlight>
              <a:latin typeface="Courier New" panose="02070309020205020404" pitchFamily="49" charset="0"/>
            </a:endParaRP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Addition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Subtraction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Multiplication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endParaRPr lang="en-US" sz="2000" dirty="0" smtClean="0">
              <a:solidFill>
                <a:srgbClr val="008000"/>
              </a:solidFill>
              <a:highlight>
                <a:srgbClr val="FFFFFF"/>
              </a:highlight>
              <a:latin typeface="Courier New" panose="02070309020205020404" pitchFamily="49" charset="0"/>
            </a:endParaRPr>
          </a:p>
          <a:p>
            <a:r>
              <a:rPr lang="en-US" sz="2000" dirty="0" smtClean="0">
                <a:solidFill>
                  <a:srgbClr val="008000"/>
                </a:solidFill>
                <a:highlight>
                  <a:srgbClr val="FFFFFF"/>
                </a:highlight>
                <a:latin typeface="Courier New" panose="02070309020205020404" pitchFamily="49" charset="0"/>
              </a:rPr>
              <a:t># Division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Floor</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Modulus</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Exponential</a:t>
            </a:r>
            <a:endParaRPr lang="en-US" sz="2000" dirty="0">
              <a:solidFill>
                <a:srgbClr val="000000"/>
              </a:solidFill>
              <a:highlight>
                <a:srgbClr val="FFFFFF"/>
              </a:highlight>
              <a:latin typeface="Courier New" panose="02070309020205020404" pitchFamily="49" charset="0"/>
            </a:endParaRPr>
          </a:p>
          <a:p>
            <a:r>
              <a:rPr lang="en-US" sz="2000" b="1" dirty="0" smtClean="0">
                <a:solidFill>
                  <a:srgbClr val="0000FF"/>
                </a:solidFill>
                <a:highlight>
                  <a:srgbClr val="FFFFFF"/>
                </a:highlight>
                <a:latin typeface="Courier New" panose="02070309020205020404" pitchFamily="49" charset="0"/>
              </a:rPr>
              <a:t>print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sz="2600" dirty="0" smtClean="0"/>
              <a:t>Write a program that will</a:t>
            </a:r>
          </a:p>
          <a:p>
            <a:pPr lvl="1"/>
            <a:r>
              <a:rPr lang="en-US" sz="2600" dirty="0" smtClean="0"/>
              <a:t>Allow the user to input two numbers</a:t>
            </a:r>
          </a:p>
          <a:p>
            <a:pPr lvl="1"/>
            <a:r>
              <a:rPr lang="en-US" sz="2600" dirty="0" smtClean="0"/>
              <a:t>Perform the following operations and print the results:</a:t>
            </a:r>
          </a:p>
          <a:p>
            <a:pPr lvl="2"/>
            <a:r>
              <a:rPr lang="en-US" sz="2600" dirty="0" smtClean="0"/>
              <a:t>Addition</a:t>
            </a:r>
          </a:p>
          <a:p>
            <a:pPr lvl="2"/>
            <a:r>
              <a:rPr lang="en-US" sz="2600" dirty="0" smtClean="0"/>
              <a:t>Subtraction</a:t>
            </a:r>
          </a:p>
          <a:p>
            <a:pPr lvl="2"/>
            <a:r>
              <a:rPr lang="en-US" sz="2600" dirty="0" smtClean="0"/>
              <a:t>Multiplication</a:t>
            </a:r>
          </a:p>
          <a:p>
            <a:pPr lvl="2"/>
            <a:r>
              <a:rPr lang="en-US" sz="2600" dirty="0" smtClean="0"/>
              <a:t>Division</a:t>
            </a:r>
          </a:p>
          <a:p>
            <a:pPr lvl="2"/>
            <a:r>
              <a:rPr lang="en-US" sz="2600" dirty="0" smtClean="0"/>
              <a:t>Modulo (%)</a:t>
            </a:r>
          </a:p>
          <a:p>
            <a:pPr lvl="2"/>
            <a:r>
              <a:rPr lang="en-US" sz="2600" dirty="0" smtClean="0"/>
              <a:t>Exponential (**)</a:t>
            </a:r>
          </a:p>
          <a:p>
            <a:pPr lvl="1"/>
            <a:r>
              <a:rPr lang="en-US" sz="2600" dirty="0" smtClean="0"/>
              <a:t>Bonus points:</a:t>
            </a:r>
          </a:p>
          <a:p>
            <a:pPr lvl="2"/>
            <a:r>
              <a:rPr lang="en-US" sz="2600"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276872"/>
            <a:ext cx="109590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600" i="1" dirty="0">
                <a:solidFill>
                  <a:srgbClr val="808080"/>
                </a:solidFill>
                <a:latin typeface="Courier New" panose="02070309020205020404" pitchFamily="49" charset="0"/>
                <a:cs typeface="Courier New" panose="02070309020205020404" pitchFamily="49" charset="0"/>
              </a:rPr>
              <a:t>#Prompt the user to input two values</a:t>
            </a:r>
            <a:br>
              <a:rPr lang="en-US" sz="1600" i="1" dirty="0">
                <a:solidFill>
                  <a:srgbClr val="80808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another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600" i="1" dirty="0">
                <a:solidFill>
                  <a:srgbClr val="80808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p>
          <a:p>
            <a:pPr lvl="0"/>
            <a:endParaRPr lang="en-US" sz="16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smtClean="0"/>
              <a:t>Lots of practical </a:t>
            </a:r>
            <a:r>
              <a:rPr lang="en-US" sz="2400" dirty="0" smtClean="0"/>
              <a:t>content</a:t>
            </a:r>
          </a:p>
          <a:p>
            <a:endParaRPr lang="en-US" sz="2400" dirty="0" smtClean="0"/>
          </a:p>
          <a:p>
            <a:r>
              <a:rPr lang="en-US" sz="2400" dirty="0" smtClean="0"/>
              <a:t>Theory will be supported with many </a:t>
            </a:r>
            <a:r>
              <a:rPr lang="en-US" sz="2400" dirty="0" smtClean="0"/>
              <a:t>demos</a:t>
            </a:r>
          </a:p>
          <a:p>
            <a:endParaRPr lang="en-US" sz="2400" dirty="0" smtClean="0"/>
          </a:p>
          <a:p>
            <a:r>
              <a:rPr lang="en-US" sz="2400" dirty="0" smtClean="0"/>
              <a:t>Practical and theory will cover all subjects in the </a:t>
            </a:r>
            <a:r>
              <a:rPr lang="en-US" sz="2400" dirty="0" smtClean="0"/>
              <a:t>exam</a:t>
            </a:r>
          </a:p>
          <a:p>
            <a:endParaRPr lang="en-US" sz="2400" dirty="0" smtClean="0"/>
          </a:p>
          <a:p>
            <a:r>
              <a:rPr lang="en-US" sz="2400" dirty="0" smtClean="0"/>
              <a:t>Examples may be given in different </a:t>
            </a:r>
            <a:r>
              <a:rPr lang="en-US" sz="2400" dirty="0" smtClean="0"/>
              <a:t>languages</a:t>
            </a:r>
          </a:p>
          <a:p>
            <a:endParaRPr lang="en-US" sz="2400" dirty="0" smtClean="0"/>
          </a:p>
          <a:p>
            <a:r>
              <a:rPr lang="en-US" sz="2400" dirty="0" smtClean="0"/>
              <a:t>Ask questions</a:t>
            </a:r>
          </a:p>
          <a:p>
            <a:endParaRPr lang="en-US" sz="2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GB" sz="2400" dirty="0"/>
              <a:t>Relational operators are </a:t>
            </a:r>
            <a:r>
              <a:rPr lang="en-GB" sz="2400" dirty="0" smtClean="0"/>
              <a:t>u</a:t>
            </a:r>
            <a:r>
              <a:rPr lang="en-US" sz="2400" dirty="0" err="1" smtClean="0"/>
              <a:t>sed</a:t>
            </a:r>
            <a:r>
              <a:rPr lang="en-US" sz="2400" dirty="0" smtClean="0"/>
              <a:t> to compare values</a:t>
            </a:r>
          </a:p>
          <a:p>
            <a:r>
              <a:rPr lang="en-GB" sz="2400" dirty="0" smtClean="0"/>
              <a:t>Often used within flow control</a:t>
            </a:r>
          </a:p>
          <a:p>
            <a:r>
              <a:rPr lang="en-GB" sz="2400" dirty="0" smtClean="0"/>
              <a:t>Return a Boolean result</a:t>
            </a:r>
            <a:endParaRPr lang="en-US" sz="2400"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042759459"/>
              </p:ext>
            </p:extLst>
          </p:nvPr>
        </p:nvGraphicFramePr>
        <p:xfrm>
          <a:off x="643742" y="3068960"/>
          <a:ext cx="10996873" cy="2595880"/>
        </p:xfrm>
        <a:graphic>
          <a:graphicData uri="http://schemas.openxmlformats.org/drawingml/2006/table">
            <a:tbl>
              <a:tblPr firstRow="1" bandRow="1">
                <a:tableStyleId>{5C22544A-7EE6-4342-B048-85BDC9FD1C3A}</a:tableStyleId>
              </a:tblPr>
              <a:tblGrid>
                <a:gridCol w="1281707"/>
                <a:gridCol w="6855179"/>
                <a:gridCol w="285998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Write a program that will</a:t>
            </a:r>
          </a:p>
          <a:p>
            <a:pPr lvl="1"/>
            <a:r>
              <a:rPr lang="en-US" sz="2400" dirty="0"/>
              <a:t>Allow the user to input two </a:t>
            </a:r>
            <a:r>
              <a:rPr lang="en-US" sz="2400" dirty="0" smtClean="0"/>
              <a:t>numbers</a:t>
            </a:r>
            <a:endParaRPr lang="en-US" sz="2400" dirty="0"/>
          </a:p>
          <a:p>
            <a:pPr lvl="1"/>
            <a:r>
              <a:rPr lang="en-US" sz="2400" dirty="0"/>
              <a:t>Perform the following </a:t>
            </a:r>
            <a:r>
              <a:rPr lang="en-US" sz="2400" dirty="0" smtClean="0"/>
              <a:t>comparisons and </a:t>
            </a:r>
            <a:r>
              <a:rPr lang="en-US" sz="2400"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0959008"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smtClean="0"/>
              <a:t>The examples covered so far have been flat in design</a:t>
            </a:r>
            <a:endParaRPr lang="en-US" sz="2400"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a:t>
            </a:r>
            <a:r>
              <a:rPr lang="en-GB" dirty="0" smtClean="0"/>
              <a:t>something</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1656183"/>
          </a:xfrm>
        </p:spPr>
        <p:txBody>
          <a:bodyPr>
            <a:normAutofit/>
          </a:bodyPr>
          <a:lstStyle/>
          <a:p>
            <a:r>
              <a:rPr lang="en-GB" sz="2400" b="1" dirty="0" smtClean="0">
                <a:solidFill>
                  <a:srgbClr val="0000FF"/>
                </a:solidFill>
                <a:latin typeface="Courier New" panose="02070309020205020404" pitchFamily="49" charset="0"/>
                <a:cs typeface="Courier New" panose="02070309020205020404" pitchFamily="49" charset="0"/>
              </a:rPr>
              <a:t>if</a:t>
            </a:r>
            <a:r>
              <a:rPr lang="en-GB" sz="2400" dirty="0" smtClean="0"/>
              <a:t> statements provide a means to test a </a:t>
            </a:r>
            <a:r>
              <a:rPr lang="en-GB" sz="2400" dirty="0" smtClean="0"/>
              <a:t>condition</a:t>
            </a:r>
          </a:p>
          <a:p>
            <a:r>
              <a:rPr lang="en-GB" sz="2400" dirty="0" smtClean="0"/>
              <a:t>Almost </a:t>
            </a:r>
            <a:r>
              <a:rPr lang="en-GB" sz="2400" dirty="0" smtClean="0"/>
              <a:t>all programming languages have </a:t>
            </a:r>
            <a:r>
              <a:rPr lang="en-GB" sz="2400" b="1" dirty="0" smtClean="0">
                <a:solidFill>
                  <a:srgbClr val="0000FF"/>
                </a:solidFill>
                <a:latin typeface="Courier New" panose="02070309020205020404" pitchFamily="49" charset="0"/>
                <a:cs typeface="Courier New" panose="02070309020205020404" pitchFamily="49" charset="0"/>
              </a:rPr>
              <a:t>if</a:t>
            </a:r>
            <a:r>
              <a:rPr lang="en-GB" sz="2400" dirty="0" smtClean="0"/>
              <a:t> </a:t>
            </a:r>
            <a:r>
              <a:rPr lang="en-GB" sz="2400" dirty="0" smtClean="0"/>
              <a:t>statements</a:t>
            </a:r>
            <a:endParaRPr lang="en-US" sz="2400" dirty="0"/>
          </a:p>
          <a:p>
            <a:r>
              <a:rPr lang="en-GB" sz="2400" dirty="0" smtClean="0"/>
              <a:t>Python </a:t>
            </a:r>
            <a:r>
              <a:rPr lang="en-GB" sz="2400" b="1" dirty="0">
                <a:solidFill>
                  <a:srgbClr val="0000FF"/>
                </a:solidFill>
                <a:latin typeface="Courier New" panose="02070309020205020404" pitchFamily="49" charset="0"/>
                <a:cs typeface="Courier New" panose="02070309020205020404" pitchFamily="49" charset="0"/>
              </a:rPr>
              <a:t>if</a:t>
            </a:r>
            <a:r>
              <a:rPr lang="en-GB" sz="2400" dirty="0" smtClean="0"/>
              <a:t> statements use the following syntax</a:t>
            </a:r>
            <a:r>
              <a:rPr lang="en-GB" sz="2400" dirty="0" smtClean="0"/>
              <a:t>:</a:t>
            </a:r>
            <a:endParaRPr lang="en-GB" sz="2400" dirty="0" smtClean="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2423592" y="3356992"/>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430615"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solidFill>
                  <a:srgbClr val="31383D"/>
                </a:solidFill>
              </a:rPr>
              <a:t>Write a program that </a:t>
            </a:r>
            <a:r>
              <a:rPr lang="en-US" sz="2400" dirty="0" smtClean="0">
                <a:solidFill>
                  <a:srgbClr val="31383D"/>
                </a:solidFill>
              </a:rPr>
              <a:t>will</a:t>
            </a:r>
          </a:p>
          <a:p>
            <a:pPr lvl="1"/>
            <a:r>
              <a:rPr lang="en-US" sz="2400" dirty="0" smtClean="0">
                <a:solidFill>
                  <a:srgbClr val="31383D"/>
                </a:solidFill>
              </a:rPr>
              <a:t>Accept </a:t>
            </a:r>
            <a:r>
              <a:rPr lang="en-US" sz="2400" dirty="0" smtClean="0">
                <a:solidFill>
                  <a:srgbClr val="31383D"/>
                </a:solidFill>
              </a:rPr>
              <a:t>a numeric value from user input</a:t>
            </a:r>
          </a:p>
          <a:p>
            <a:pPr lvl="1"/>
            <a:r>
              <a:rPr lang="en-US" sz="2400" dirty="0" smtClean="0">
                <a:solidFill>
                  <a:srgbClr val="31383D"/>
                </a:solidFill>
              </a:rPr>
              <a:t>Output a message if the number is odd</a:t>
            </a:r>
          </a:p>
          <a:p>
            <a:pPr lvl="1"/>
            <a:r>
              <a:rPr lang="en-US" sz="2400" dirty="0" smtClean="0">
                <a:solidFill>
                  <a:srgbClr val="31383D"/>
                </a:solidFill>
              </a:rPr>
              <a:t>Output a message if the number is </a:t>
            </a:r>
            <a:r>
              <a:rPr lang="en-US" sz="2400" dirty="0" smtClean="0">
                <a:solidFill>
                  <a:srgbClr val="31383D"/>
                </a:solidFill>
              </a:rPr>
              <a:t>even</a:t>
            </a:r>
          </a:p>
          <a:p>
            <a:pPr lvl="1"/>
            <a:endParaRPr lang="en-US" sz="2400" dirty="0" smtClean="0">
              <a:solidFill>
                <a:srgbClr val="31383D"/>
              </a:solidFill>
            </a:endParaRPr>
          </a:p>
          <a:p>
            <a:r>
              <a:rPr lang="en-US" sz="2400"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sz="2400" b="1" dirty="0" smtClean="0">
                <a:solidFill>
                  <a:srgbClr val="0000FF"/>
                </a:solidFill>
                <a:latin typeface="Courier New" panose="02070309020205020404" pitchFamily="49" charset="0"/>
                <a:cs typeface="Courier New" panose="02070309020205020404" pitchFamily="49" charset="0"/>
              </a:rPr>
              <a:t>if</a:t>
            </a:r>
            <a:r>
              <a:rPr lang="en-GB" sz="2400" dirty="0" smtClean="0">
                <a:solidFill>
                  <a:srgbClr val="0000FF"/>
                </a:solidFill>
                <a:latin typeface="Courier New" panose="02070309020205020404" pitchFamily="49" charset="0"/>
                <a:cs typeface="Courier New" panose="02070309020205020404" pitchFamily="49" charset="0"/>
              </a:rPr>
              <a:t> </a:t>
            </a:r>
            <a:r>
              <a:rPr lang="en-GB" sz="2400" dirty="0" smtClean="0">
                <a:solidFill>
                  <a:srgbClr val="000000"/>
                </a:solidFill>
                <a:cs typeface="Courier New" panose="02070309020205020404" pitchFamily="49" charset="0"/>
              </a:rPr>
              <a:t>statements require an </a:t>
            </a:r>
            <a:r>
              <a:rPr lang="en-GB" sz="2400" dirty="0" smtClean="0">
                <a:solidFill>
                  <a:srgbClr val="000000"/>
                </a:solidFill>
                <a:cs typeface="Courier New" panose="02070309020205020404" pitchFamily="49" charset="0"/>
              </a:rPr>
              <a:t>expression</a:t>
            </a:r>
            <a:endParaRPr lang="en-GB" sz="2400" dirty="0" smtClean="0">
              <a:solidFill>
                <a:srgbClr val="000000"/>
              </a:solidFill>
              <a:cs typeface="Courier New" panose="02070309020205020404" pitchFamily="49" charset="0"/>
            </a:endParaRPr>
          </a:p>
          <a:p>
            <a:r>
              <a:rPr lang="en-GB" sz="2400" dirty="0" smtClean="0">
                <a:solidFill>
                  <a:srgbClr val="000000"/>
                </a:solidFill>
                <a:cs typeface="Courier New" panose="02070309020205020404" pitchFamily="49" charset="0"/>
              </a:rPr>
              <a:t>Expressions must return a Boolean </a:t>
            </a:r>
            <a:r>
              <a:rPr lang="en-GB" sz="2400" dirty="0" smtClean="0">
                <a:solidFill>
                  <a:srgbClr val="000000"/>
                </a:solidFill>
                <a:cs typeface="Courier New" panose="02070309020205020404" pitchFamily="49" charset="0"/>
              </a:rPr>
              <a:t>value</a:t>
            </a:r>
            <a:endParaRPr lang="en-GB" sz="2400" dirty="0" smtClean="0">
              <a:solidFill>
                <a:srgbClr val="000000"/>
              </a:solidFill>
              <a:cs typeface="Courier New" panose="02070309020205020404" pitchFamily="49" charset="0"/>
            </a:endParaRPr>
          </a:p>
          <a:p>
            <a:r>
              <a:rPr lang="en-GB" sz="2400" dirty="0" smtClean="0">
                <a:solidFill>
                  <a:srgbClr val="000000"/>
                </a:solidFill>
                <a:cs typeface="Courier New" panose="02070309020205020404" pitchFamily="49" charset="0"/>
              </a:rPr>
              <a:t>We can provide several expressions with </a:t>
            </a:r>
            <a:r>
              <a:rPr lang="en-GB" sz="2400" b="1" dirty="0" err="1">
                <a:solidFill>
                  <a:srgbClr val="0000FF"/>
                </a:solidFill>
                <a:latin typeface="Courier New" panose="02070309020205020404" pitchFamily="49" charset="0"/>
                <a:cs typeface="Courier New" panose="02070309020205020404" pitchFamily="49" charset="0"/>
              </a:rPr>
              <a:t>elif</a:t>
            </a:r>
            <a:r>
              <a:rPr lang="en-GB" sz="2400" dirty="0" smtClean="0">
                <a:solidFill>
                  <a:srgbClr val="000000"/>
                </a:solidFill>
                <a:cs typeface="Courier New" panose="02070309020205020404" pitchFamily="49" charset="0"/>
              </a:rPr>
              <a:t> </a:t>
            </a:r>
            <a:endParaRPr lang="en-GB" sz="2400"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2">
            <a:noAutofit/>
          </a:bodyPr>
          <a:lstStyle/>
          <a:p>
            <a:r>
              <a:rPr lang="en-US" sz="2400" dirty="0" smtClean="0"/>
              <a:t>What are lists and tuples?</a:t>
            </a:r>
          </a:p>
          <a:p>
            <a:pPr lvl="1"/>
            <a:r>
              <a:rPr lang="en-US" sz="2400" dirty="0" smtClean="0"/>
              <a:t>Numbers, strings and Booleans are great, but there are many times when you will want to represent more complex data</a:t>
            </a:r>
          </a:p>
          <a:p>
            <a:pPr lvl="1"/>
            <a:r>
              <a:rPr lang="en-US" sz="2400" dirty="0" smtClean="0"/>
              <a:t>Most languages have ways to store data in useful ways</a:t>
            </a:r>
          </a:p>
          <a:p>
            <a:pPr lvl="1"/>
            <a:r>
              <a:rPr lang="en-US" sz="2400" dirty="0" smtClean="0"/>
              <a:t>Lists and tuples, along with dictionaries, are some of Python’s ways of handling this</a:t>
            </a:r>
          </a:p>
          <a:p>
            <a:endParaRPr lang="en-US" sz="2400" dirty="0" smtClean="0"/>
          </a:p>
          <a:p>
            <a:r>
              <a:rPr lang="en-US" sz="2400" dirty="0" smtClean="0"/>
              <a:t>So </a:t>
            </a:r>
            <a:r>
              <a:rPr lang="en-US" sz="2400" dirty="0" smtClean="0"/>
              <a:t>what are they then?</a:t>
            </a:r>
          </a:p>
          <a:p>
            <a:pPr lvl="1"/>
            <a:r>
              <a:rPr lang="en-US" sz="2400" dirty="0" smtClean="0"/>
              <a:t>Both are ways of holding several items of data at once, similar to a mathematical set</a:t>
            </a:r>
          </a:p>
          <a:p>
            <a:pPr lvl="1"/>
            <a:r>
              <a:rPr lang="en-US" sz="2400" dirty="0" smtClean="0"/>
              <a:t>Lists are dynamic – their contents can change</a:t>
            </a:r>
          </a:p>
          <a:p>
            <a:pPr lvl="1"/>
            <a:r>
              <a:rPr lang="en-US" sz="2400" dirty="0" smtClean="0"/>
              <a:t>Tuples are immutable – their contents cannot change</a:t>
            </a:r>
          </a:p>
          <a:p>
            <a:pPr lvl="1"/>
            <a:r>
              <a:rPr lang="en-US" sz="2400" dirty="0" smtClean="0"/>
              <a:t>Both can be used in flow control statements as the </a:t>
            </a:r>
            <a:r>
              <a:rPr lang="en-US" sz="2400" i="1" dirty="0" smtClean="0"/>
              <a:t>iterator</a:t>
            </a:r>
            <a:r>
              <a:rPr lang="en-US" sz="2400" dirty="0" smtClean="0"/>
              <a:t> </a:t>
            </a:r>
          </a:p>
          <a:p>
            <a:pPr marL="457200" lvl="1" indent="0">
              <a:buNone/>
            </a:pPr>
            <a:endParaRPr lang="en-US" sz="24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The main characteristics of a List </a:t>
            </a:r>
            <a:r>
              <a:rPr lang="en-US" sz="2400" dirty="0" smtClean="0"/>
              <a:t>are:</a:t>
            </a:r>
          </a:p>
          <a:p>
            <a:endParaRPr lang="en-US" sz="2400" dirty="0" smtClean="0"/>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 common operations</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can contain</a:t>
            </a:r>
          </a:p>
          <a:p>
            <a:pPr lvl="1"/>
            <a:r>
              <a:rPr lang="en-US" sz="2400" dirty="0" smtClean="0"/>
              <a:t>Numbers</a:t>
            </a:r>
          </a:p>
          <a:p>
            <a:pPr lvl="1"/>
            <a:r>
              <a:rPr lang="en-US" sz="2400" dirty="0" smtClean="0"/>
              <a:t>Strings</a:t>
            </a:r>
          </a:p>
          <a:p>
            <a:pPr lvl="1"/>
            <a:r>
              <a:rPr lang="en-US" sz="24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The main characteristics of a Tuple </a:t>
            </a:r>
            <a:r>
              <a:rPr lang="en-US" sz="2400" dirty="0" smtClean="0"/>
              <a:t>are:</a:t>
            </a:r>
          </a:p>
          <a:p>
            <a:endParaRPr lang="en-US" sz="2400" dirty="0" smtClean="0"/>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like Lists</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655219"/>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Open the file ‘Exercises/Lists and Tuples Exercise.py</a:t>
            </a:r>
            <a:r>
              <a:rPr lang="en-US" sz="2400" dirty="0" smtClean="0"/>
              <a:t>’</a:t>
            </a:r>
          </a:p>
          <a:p>
            <a:endParaRPr lang="en-US" sz="2400" dirty="0" smtClean="0"/>
          </a:p>
          <a:p>
            <a:r>
              <a:rPr lang="en-US" sz="2400" dirty="0" smtClean="0"/>
              <a:t>Follow the instructions found in the </a:t>
            </a:r>
            <a:r>
              <a:rPr lang="en-US" sz="2400" dirty="0" smtClean="0"/>
              <a:t>comments</a:t>
            </a:r>
          </a:p>
          <a:p>
            <a:endParaRPr lang="en-US" sz="2400" dirty="0" smtClean="0"/>
          </a:p>
          <a:p>
            <a:r>
              <a:rPr lang="en-US" sz="2400" dirty="0" smtClean="0"/>
              <a:t>Bonus points</a:t>
            </a:r>
            <a:r>
              <a:rPr lang="en-US" sz="2400" dirty="0" smtClean="0"/>
              <a:t>:</a:t>
            </a:r>
          </a:p>
          <a:p>
            <a:endParaRPr lang="en-US" sz="2400" dirty="0" smtClean="0"/>
          </a:p>
          <a:p>
            <a:pPr lvl="1"/>
            <a:r>
              <a:rPr lang="en-US" sz="2400" dirty="0" smtClean="0"/>
              <a:t>Find an easier way to do it</a:t>
            </a:r>
            <a:endParaRPr lang="en-US" sz="2400"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9590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dictionary?</a:t>
            </a:r>
          </a:p>
          <a:p>
            <a:pPr lvl="1"/>
            <a:r>
              <a:rPr lang="en-US" sz="2400" dirty="0"/>
              <a:t>Also known as </a:t>
            </a:r>
            <a:r>
              <a:rPr lang="en-US" sz="2400" dirty="0" smtClean="0"/>
              <a:t>a ‘map’, a dictionary is an unordered </a:t>
            </a:r>
            <a:r>
              <a:rPr lang="en-US" sz="2400" dirty="0"/>
              <a:t>set of </a:t>
            </a:r>
            <a:r>
              <a:rPr lang="en-US" sz="2400" i="1" dirty="0" err="1"/>
              <a:t>key:value</a:t>
            </a:r>
            <a:r>
              <a:rPr lang="en-US" sz="2400" dirty="0"/>
              <a:t> </a:t>
            </a:r>
            <a:r>
              <a:rPr lang="en-US" sz="2400" dirty="0" smtClean="0"/>
              <a:t>pairs</a:t>
            </a:r>
            <a:endParaRPr lang="en-US" sz="2400" dirty="0" smtClean="0"/>
          </a:p>
          <a:p>
            <a:r>
              <a:rPr lang="en-US" sz="2400" dirty="0" smtClean="0"/>
              <a:t>Dictionaries are extremely useful tools for storing data</a:t>
            </a:r>
          </a:p>
          <a:p>
            <a:r>
              <a:rPr lang="en-US" sz="2400" dirty="0" smtClean="0"/>
              <a:t>Constructed using curly braces – {}</a:t>
            </a:r>
          </a:p>
          <a:p>
            <a:pPr lvl="1"/>
            <a:r>
              <a:rPr lang="en-US" sz="2400" dirty="0" smtClean="0">
                <a:latin typeface="Courier New" panose="02070309020205020404" pitchFamily="49" charset="0"/>
                <a:cs typeface="Courier New" panose="02070309020205020404" pitchFamily="49" charset="0"/>
              </a:rPr>
              <a:t>{‘name’: ‘Paul’, ‘location’: ‘Bristol’}</a:t>
            </a:r>
          </a:p>
          <a:p>
            <a:r>
              <a:rPr lang="en-US" sz="2400" dirty="0" smtClean="0"/>
              <a:t>Indexed by unique keys</a:t>
            </a:r>
          </a:p>
          <a:p>
            <a:pPr lvl="1"/>
            <a:r>
              <a:rPr lang="en-US" sz="2400" dirty="0" smtClean="0"/>
              <a:t>Keys cannot be sets, lists, or other similar objects</a:t>
            </a:r>
          </a:p>
          <a:p>
            <a:r>
              <a:rPr lang="en-US" sz="2400" dirty="0" smtClean="0"/>
              <a:t>Can be used as </a:t>
            </a:r>
            <a:r>
              <a:rPr lang="en-US" sz="2400" i="1" dirty="0" smtClean="0"/>
              <a:t>iterator</a:t>
            </a:r>
            <a:r>
              <a:rPr lang="en-US" sz="2400"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sz="2400" dirty="0" smtClean="0"/>
          </a:p>
          <a:p>
            <a:r>
              <a:rPr lang="en-US" sz="2400" dirty="0" smtClean="0"/>
              <a:t>Dictionaries </a:t>
            </a:r>
            <a:r>
              <a:rPr lang="en-US" sz="2400" dirty="0" smtClean="0"/>
              <a:t>are mutable</a:t>
            </a:r>
          </a:p>
          <a:p>
            <a:endParaRPr lang="en-US" sz="2400" dirty="0" smtClean="0"/>
          </a:p>
          <a:p>
            <a:endParaRPr lang="en-US" sz="2400" dirty="0" smtClean="0"/>
          </a:p>
          <a:p>
            <a:r>
              <a:rPr lang="en-US" sz="2400" dirty="0" smtClean="0"/>
              <a:t>Dictionaries </a:t>
            </a:r>
            <a:r>
              <a:rPr lang="en-US" sz="2400" dirty="0" smtClean="0"/>
              <a:t>have built-in methods for common operations</a:t>
            </a:r>
          </a:p>
          <a:p>
            <a:endParaRPr lang="en-US" sz="2400" dirty="0" smtClean="0"/>
          </a:p>
          <a:p>
            <a:endParaRPr lang="en-US" sz="2400" dirty="0" smtClean="0"/>
          </a:p>
          <a:p>
            <a:r>
              <a:rPr lang="en-US" sz="2400" dirty="0" smtClean="0"/>
              <a:t>Some </a:t>
            </a:r>
            <a:r>
              <a:rPr lang="en-US" sz="2400" dirty="0" smtClean="0"/>
              <a:t>statement keywords provide method shortcuts</a:t>
            </a:r>
            <a:endParaRPr lang="en-US" sz="2400"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a:t>
            </a:r>
            <a:r>
              <a:rPr lang="en-US" sz="2400" dirty="0" smtClean="0"/>
              <a:t>constructors</a:t>
            </a:r>
          </a:p>
          <a:p>
            <a:endParaRPr lang="en-US" sz="2400" dirty="0"/>
          </a:p>
          <a:p>
            <a:r>
              <a:rPr lang="en-US" sz="2400" dirty="0" smtClean="0"/>
              <a:t>Values can be accessed by </a:t>
            </a:r>
            <a:r>
              <a:rPr lang="en-US" sz="2400" dirty="0" smtClean="0"/>
              <a:t>key</a:t>
            </a:r>
          </a:p>
          <a:p>
            <a:endParaRPr lang="en-US" sz="2400" dirty="0" smtClean="0"/>
          </a:p>
          <a:p>
            <a:r>
              <a:rPr lang="en-US" sz="2400" dirty="0" smtClean="0"/>
              <a:t>Keys can be </a:t>
            </a:r>
            <a:r>
              <a:rPr lang="en-US" sz="2400" dirty="0" smtClean="0"/>
              <a:t>iterated</a:t>
            </a:r>
          </a:p>
          <a:p>
            <a:endParaRPr lang="en-US" sz="2400" dirty="0" smtClean="0"/>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Open the file Exercises/Dictionaries </a:t>
            </a:r>
            <a:r>
              <a:rPr lang="en-US" sz="2400" dirty="0" smtClean="0"/>
              <a:t>Exercise.py</a:t>
            </a:r>
          </a:p>
          <a:p>
            <a:endParaRPr lang="en-US" sz="2400" dirty="0" smtClean="0"/>
          </a:p>
          <a:p>
            <a:r>
              <a:rPr lang="en-US" sz="2400" dirty="0" smtClean="0"/>
              <a:t>Follow the instructions given in the </a:t>
            </a:r>
            <a:r>
              <a:rPr lang="en-US" sz="2400" dirty="0" smtClean="0"/>
              <a:t>comments</a:t>
            </a:r>
          </a:p>
          <a:p>
            <a:pPr marL="0" indent="0">
              <a:buNone/>
            </a:pPr>
            <a:endParaRPr lang="en-US" sz="2400" dirty="0" smtClean="0"/>
          </a:p>
          <a:p>
            <a:r>
              <a:rPr lang="en-US" sz="2400" dirty="0" smtClean="0"/>
              <a:t>Bonus </a:t>
            </a:r>
            <a:r>
              <a:rPr lang="en-US" sz="2400" dirty="0" smtClean="0"/>
              <a:t>points</a:t>
            </a:r>
            <a:r>
              <a:rPr lang="en-US" sz="2400" dirty="0" smtClean="0"/>
              <a:t>:</a:t>
            </a:r>
          </a:p>
          <a:p>
            <a:endParaRPr lang="en-US" sz="2400" dirty="0" smtClean="0"/>
          </a:p>
          <a:p>
            <a:pPr lvl="1"/>
            <a:r>
              <a:rPr lang="en-US" sz="2400" dirty="0" smtClean="0"/>
              <a:t>Do it in 11 lines or less (including the existing comments)</a:t>
            </a:r>
            <a:endParaRPr lang="en-US" sz="2400"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32428</TotalTime>
  <Words>30567</Words>
  <Application>Microsoft Office PowerPoint</Application>
  <PresentationFormat>Widescreen</PresentationFormat>
  <Paragraphs>3604</Paragraphs>
  <Slides>253</Slides>
  <Notes>220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253</vt:i4>
      </vt:variant>
    </vt:vector>
  </HeadingPairs>
  <TitlesOfParts>
    <vt:vector size="25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Programming with Apache Lucene</vt:lpstr>
      <vt:lpstr>Programming with Apache Lucene</vt:lpstr>
      <vt:lpstr>Programming with Apache Lucene</vt:lpstr>
      <vt:lpstr>Programming with Apache Lucene</vt:lpstr>
      <vt:lpstr>Programming with Apache Lucene</vt:lpstr>
      <vt:lpstr>Programming with Apache Lucene</vt:lpstr>
      <vt:lpstr>Example: pysolr</vt:lpstr>
      <vt:lpstr>Appendix: Learning Resources</vt:lpstr>
      <vt:lpstr>Learning Resources</vt:lpstr>
      <vt:lpstr>Learning Resources</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1484</cp:revision>
  <cp:lastPrinted>2016-03-03T09:07:21Z</cp:lastPrinted>
  <dcterms:created xsi:type="dcterms:W3CDTF">2014-07-02T14:58:32Z</dcterms:created>
  <dcterms:modified xsi:type="dcterms:W3CDTF">2016-03-04T11:17:09Z</dcterms:modified>
</cp:coreProperties>
</file>