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8"/>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566" r:id="rId29"/>
    <p:sldId id="378" r:id="rId30"/>
    <p:sldId id="379" r:id="rId31"/>
    <p:sldId id="380" r:id="rId32"/>
    <p:sldId id="381" r:id="rId33"/>
    <p:sldId id="382" r:id="rId34"/>
    <p:sldId id="383" r:id="rId35"/>
    <p:sldId id="384" r:id="rId36"/>
    <p:sldId id="385" r:id="rId37"/>
    <p:sldId id="395" r:id="rId38"/>
    <p:sldId id="396"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67"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317" r:id="rId108"/>
    <p:sldId id="323" r:id="rId109"/>
    <p:sldId id="326" r:id="rId110"/>
    <p:sldId id="442" r:id="rId111"/>
    <p:sldId id="443" r:id="rId112"/>
    <p:sldId id="444" r:id="rId113"/>
    <p:sldId id="446" r:id="rId114"/>
    <p:sldId id="535" r:id="rId115"/>
    <p:sldId id="536" r:id="rId116"/>
    <p:sldId id="503" r:id="rId117"/>
    <p:sldId id="332" r:id="rId118"/>
    <p:sldId id="334" r:id="rId119"/>
    <p:sldId id="571" r:id="rId120"/>
    <p:sldId id="572" r:id="rId121"/>
    <p:sldId id="445" r:id="rId122"/>
    <p:sldId id="447" r:id="rId123"/>
    <p:sldId id="537" r:id="rId124"/>
    <p:sldId id="448" r:id="rId125"/>
    <p:sldId id="450" r:id="rId126"/>
    <p:sldId id="449" r:id="rId127"/>
    <p:sldId id="538" r:id="rId128"/>
    <p:sldId id="573" r:id="rId129"/>
    <p:sldId id="574" r:id="rId130"/>
    <p:sldId id="502" r:id="rId131"/>
    <p:sldId id="327" r:id="rId132"/>
    <p:sldId id="329" r:id="rId133"/>
    <p:sldId id="330" r:id="rId134"/>
    <p:sldId id="577" r:id="rId135"/>
    <p:sldId id="328" r:id="rId136"/>
    <p:sldId id="420" r:id="rId137"/>
    <p:sldId id="575" r:id="rId138"/>
    <p:sldId id="576" r:id="rId139"/>
    <p:sldId id="507" r:id="rId140"/>
    <p:sldId id="333" r:id="rId141"/>
    <p:sldId id="335" r:id="rId142"/>
    <p:sldId id="339" r:id="rId143"/>
    <p:sldId id="337" r:id="rId144"/>
    <p:sldId id="505" r:id="rId145"/>
    <p:sldId id="506" r:id="rId146"/>
    <p:sldId id="508" r:id="rId147"/>
    <p:sldId id="504" r:id="rId148"/>
    <p:sldId id="338" r:id="rId149"/>
    <p:sldId id="341" r:id="rId150"/>
    <p:sldId id="344" r:id="rId151"/>
    <p:sldId id="347" r:id="rId152"/>
    <p:sldId id="346" r:id="rId153"/>
    <p:sldId id="343" r:id="rId154"/>
    <p:sldId id="350" r:id="rId155"/>
    <p:sldId id="521" r:id="rId156"/>
    <p:sldId id="523" r:id="rId157"/>
    <p:sldId id="509" r:id="rId158"/>
    <p:sldId id="348" r:id="rId159"/>
    <p:sldId id="349" r:id="rId160"/>
    <p:sldId id="421" r:id="rId161"/>
    <p:sldId id="526" r:id="rId162"/>
    <p:sldId id="525" r:id="rId163"/>
    <p:sldId id="510" r:id="rId164"/>
    <p:sldId id="409" r:id="rId165"/>
    <p:sldId id="412" r:id="rId166"/>
    <p:sldId id="410" r:id="rId167"/>
    <p:sldId id="413" r:id="rId168"/>
    <p:sldId id="414" r:id="rId169"/>
    <p:sldId id="415" r:id="rId170"/>
    <p:sldId id="417" r:id="rId171"/>
    <p:sldId id="416" r:id="rId172"/>
    <p:sldId id="419" r:id="rId173"/>
    <p:sldId id="464" r:id="rId174"/>
    <p:sldId id="411" r:id="rId175"/>
    <p:sldId id="511" r:id="rId176"/>
    <p:sldId id="452" r:id="rId177"/>
    <p:sldId id="460" r:id="rId178"/>
    <p:sldId id="461" r:id="rId179"/>
    <p:sldId id="462" r:id="rId180"/>
    <p:sldId id="463" r:id="rId181"/>
    <p:sldId id="512" r:id="rId182"/>
    <p:sldId id="465" r:id="rId183"/>
    <p:sldId id="453" r:id="rId184"/>
    <p:sldId id="513" r:id="rId185"/>
    <p:sldId id="454" r:id="rId186"/>
    <p:sldId id="540" r:id="rId187"/>
    <p:sldId id="539" r:id="rId188"/>
    <p:sldId id="466" r:id="rId189"/>
    <p:sldId id="467" r:id="rId190"/>
    <p:sldId id="468" r:id="rId191"/>
    <p:sldId id="469" r:id="rId192"/>
    <p:sldId id="470" r:id="rId193"/>
    <p:sldId id="471" r:id="rId194"/>
    <p:sldId id="475" r:id="rId195"/>
    <p:sldId id="476" r:id="rId196"/>
    <p:sldId id="472" r:id="rId197"/>
    <p:sldId id="457" r:id="rId198"/>
    <p:sldId id="474" r:id="rId199"/>
    <p:sldId id="514" r:id="rId200"/>
    <p:sldId id="473" r:id="rId201"/>
    <p:sldId id="541" r:id="rId202"/>
    <p:sldId id="477" r:id="rId203"/>
    <p:sldId id="555" r:id="rId204"/>
    <p:sldId id="515" r:id="rId205"/>
    <p:sldId id="455" r:id="rId206"/>
    <p:sldId id="542" r:id="rId207"/>
    <p:sldId id="478" r:id="rId208"/>
    <p:sldId id="543" r:id="rId209"/>
    <p:sldId id="480" r:id="rId210"/>
    <p:sldId id="479" r:id="rId211"/>
    <p:sldId id="545" r:id="rId212"/>
    <p:sldId id="544" r:id="rId213"/>
    <p:sldId id="516" r:id="rId214"/>
    <p:sldId id="546" r:id="rId215"/>
    <p:sldId id="550" r:id="rId216"/>
    <p:sldId id="456" r:id="rId217"/>
    <p:sldId id="547" r:id="rId218"/>
    <p:sldId id="481" r:id="rId219"/>
    <p:sldId id="551" r:id="rId220"/>
    <p:sldId id="482" r:id="rId221"/>
    <p:sldId id="580" r:id="rId222"/>
    <p:sldId id="582" r:id="rId223"/>
    <p:sldId id="552" r:id="rId224"/>
    <p:sldId id="517" r:id="rId225"/>
    <p:sldId id="458" r:id="rId226"/>
    <p:sldId id="548" r:id="rId227"/>
    <p:sldId id="549" r:id="rId228"/>
    <p:sldId id="518" r:id="rId229"/>
    <p:sldId id="483" r:id="rId230"/>
    <p:sldId id="553" r:id="rId231"/>
    <p:sldId id="527" r:id="rId232"/>
    <p:sldId id="528" r:id="rId233"/>
    <p:sldId id="529" r:id="rId234"/>
    <p:sldId id="519" r:id="rId235"/>
    <p:sldId id="459" r:id="rId236"/>
    <p:sldId id="484" r:id="rId237"/>
    <p:sldId id="486" r:id="rId238"/>
    <p:sldId id="520" r:id="rId239"/>
    <p:sldId id="487" r:id="rId240"/>
    <p:sldId id="554" r:id="rId241"/>
    <p:sldId id="488" r:id="rId242"/>
    <p:sldId id="530" r:id="rId243"/>
    <p:sldId id="492" r:id="rId244"/>
    <p:sldId id="531" r:id="rId245"/>
    <p:sldId id="532" r:id="rId246"/>
    <p:sldId id="489" r:id="rId247"/>
    <p:sldId id="493" r:id="rId248"/>
    <p:sldId id="490" r:id="rId249"/>
    <p:sldId id="494" r:id="rId250"/>
    <p:sldId id="533" r:id="rId251"/>
    <p:sldId id="491" r:id="rId252"/>
    <p:sldId id="495" r:id="rId253"/>
    <p:sldId id="579" r:id="rId254"/>
    <p:sldId id="578" r:id="rId255"/>
    <p:sldId id="429" r:id="rId256"/>
    <p:sldId id="430" r:id="rId2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566"/>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67"/>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339"/>
            <p14:sldId id="337"/>
            <p14:sldId id="505"/>
            <p14:sldId id="506"/>
            <p14:sldId id="508"/>
            <p14:sldId id="504"/>
            <p14:sldId id="338"/>
            <p14:sldId id="341"/>
            <p14:sldId id="344"/>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456"/>
            <p14:sldId id="547"/>
            <p14:sldId id="481"/>
            <p14:sldId id="551"/>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008000"/>
    <a:srgbClr val="C4A174"/>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99" d="100"/>
          <a:sy n="99" d="100"/>
        </p:scale>
        <p:origin x="84" y="180"/>
      </p:cViewPr>
      <p:guideLst>
        <p:guide orient="horz" pos="2160"/>
        <p:guide pos="3840"/>
      </p:guideLst>
    </p:cSldViewPr>
  </p:slideViewPr>
  <p:notesTextViewPr>
    <p:cViewPr>
      <p:scale>
        <a:sx n="1" d="1"/>
        <a:sy n="1" d="1"/>
      </p:scale>
      <p:origin x="0" y="-288"/>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03/02/2016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Workbook Notes</a:t>
            </a:r>
            <a:endParaRPr lang="en-GB" b="0" dirty="0" smtClean="0"/>
          </a:p>
          <a:p>
            <a:endParaRPr lang="en-GB" b="0" dirty="0" smtClean="0"/>
          </a:p>
          <a:p>
            <a:r>
              <a:rPr lang="en-GB" b="0" dirty="0" smtClean="0"/>
              <a:t>Workbook notes should look</a:t>
            </a:r>
            <a:r>
              <a:rPr lang="en-GB" b="0" baseline="0" dirty="0" smtClean="0"/>
              <a:t> like this</a:t>
            </a:r>
          </a:p>
          <a:p>
            <a:endParaRPr lang="en-GB" b="0" baseline="0" dirty="0" smtClean="0"/>
          </a:p>
          <a:p>
            <a:r>
              <a:rPr lang="en-GB" b="0" baseline="0" dirty="0" smtClean="0"/>
              <a:t>	</a:t>
            </a:r>
            <a:r>
              <a:rPr lang="en-GB" b="1" baseline="0" dirty="0" smtClean="0"/>
              <a:t>Subheadings</a:t>
            </a:r>
          </a:p>
          <a:p>
            <a:r>
              <a:rPr lang="en-GB" b="1" baseline="0" dirty="0" smtClean="0"/>
              <a:t>	</a:t>
            </a:r>
            <a:endParaRPr lang="en-GB" b="0" baseline="0" dirty="0" smtClean="0"/>
          </a:p>
          <a:p>
            <a:r>
              <a:rPr lang="en-GB" b="0" baseline="0" dirty="0" smtClean="0"/>
              <a:t>	Can be indented</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conceptualized as boxes in memory, in which we can store various types of data. Boxes – variables – can be empty, or can hold a value. Their contents can be inspected, or changed. When they’re not needed any more, they’re recycled for use by another function, module or application.</a:t>
            </a:r>
          </a:p>
          <a:p>
            <a:endParaRPr lang="en-GB" baseline="0" dirty="0" smtClean="0"/>
          </a:p>
          <a:p>
            <a:r>
              <a:rPr lang="en-GB" baseline="0" dirty="0" smtClean="0"/>
              <a:t>	Variables are useful because without the ability to store and act upon data, we cannot write complex programs.</a:t>
            </a:r>
          </a:p>
          <a:p>
            <a:endParaRPr lang="en-GB" baseline="0" dirty="0" smtClean="0"/>
          </a:p>
          <a:p>
            <a:r>
              <a:rPr lang="en-GB" baseline="0" dirty="0" smtClean="0"/>
              <a:t>		We have already seen variables in use in previous examples. We can consider a variable assignment like a simple algebraic expression, e.g. x = 3.</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- 5 + True - will result in an error and potentially crash the program. This is because program knows that a number and a Boolean value are incompatible types and cannot be mathematically manipulated together.</a:t>
            </a:r>
          </a:p>
          <a:p>
            <a:endParaRPr lang="en-GB" baseline="0" dirty="0" smtClean="0"/>
          </a:p>
          <a:p>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treated as a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	adding float </a:t>
            </a:r>
            <a:r>
              <a:rPr lang="en-GB" baseline="0" dirty="0" err="1" smtClean="0"/>
              <a:t>int</a:t>
            </a:r>
            <a:r>
              <a:rPr lang="en-GB" baseline="0" dirty="0" smtClean="0"/>
              <a:t> returns float</a:t>
            </a:r>
          </a:p>
          <a:p>
            <a:endParaRPr lang="en-GB" baseline="0" dirty="0" smtClean="0"/>
          </a:p>
          <a:p>
            <a:r>
              <a:rPr lang="en-GB" baseline="0" dirty="0" smtClean="0"/>
              <a:t>		subtracting fraction from float returns float</a:t>
            </a:r>
          </a:p>
          <a:p>
            <a:endParaRPr lang="en-GB" baseline="0" dirty="0" smtClean="0"/>
          </a:p>
          <a:p>
            <a:r>
              <a:rPr lang="en-GB" baseline="0" dirty="0" smtClean="0"/>
              <a:t>			casting float to </a:t>
            </a:r>
            <a:r>
              <a:rPr lang="en-GB" baseline="0" dirty="0" err="1" smtClean="0"/>
              <a:t>int</a:t>
            </a:r>
            <a:endParaRPr lang="en-GB" baseline="0" dirty="0" smtClean="0"/>
          </a:p>
          <a:p>
            <a:r>
              <a:rPr lang="en-GB" baseline="0" dirty="0" smtClean="0"/>
              <a:t>			</a:t>
            </a:r>
          </a:p>
          <a:p>
            <a:r>
              <a:rPr lang="en-GB" baseline="0" dirty="0" smtClean="0"/>
              <a:t>				casting float to long</a:t>
            </a:r>
          </a:p>
          <a:p>
            <a:endParaRPr lang="en-GB" baseline="0" dirty="0" smtClean="0"/>
          </a:p>
          <a:p>
            <a:r>
              <a:rPr lang="en-GB" baseline="0" dirty="0" smtClean="0"/>
              <a:t>					casting float to complex</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students will encounter strings; they are practically ubiquitous. Much user input data will come in the form of a string, and in many cases it is often arguably easier – and safer – to accept input as a string and then transform it into the required data type.</a:t>
            </a:r>
          </a:p>
          <a:p>
            <a:endParaRPr lang="en-GB" baseline="0" dirty="0" smtClean="0"/>
          </a:p>
          <a:p>
            <a:r>
              <a:rPr lang="en-GB"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Object</a:t>
            </a:r>
            <a:r>
              <a:rPr lang="en-GB" b="1" baseline="0" dirty="0" smtClean="0"/>
              <a:t> Methods</a:t>
            </a:r>
            <a:endParaRPr lang="en-GB" b="1" dirty="0" smtClean="0"/>
          </a:p>
          <a:p>
            <a:endParaRPr lang="en-GB" dirty="0" smtClean="0"/>
          </a:p>
          <a:p>
            <a:r>
              <a:rPr lang="en-GB" dirty="0" smtClean="0"/>
              <a:t>In many languages,</a:t>
            </a:r>
            <a:r>
              <a:rPr lang="en-GB" baseline="0" dirty="0" smtClean="0"/>
              <a:t> data types have associated methods – functions – that make common operations easier. For strings, many methods are concerned with manipulation or conversion. For example, you might wish to output a number. In Python, we must create a string representation of that number – which is a different object to the original value. This is called </a:t>
            </a:r>
            <a:r>
              <a:rPr lang="en-GB" i="1" baseline="0" dirty="0" smtClean="0"/>
              <a:t>casting</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a:t>
            </a:r>
            <a:r>
              <a:rPr lang="en-GB" baseline="0" dirty="0" smtClean="0"/>
              <a:t> can see several examples of string operations.</a:t>
            </a:r>
          </a:p>
          <a:p>
            <a:endParaRPr lang="en-GB" baseline="0" dirty="0" smtClean="0"/>
          </a:p>
          <a:p>
            <a:r>
              <a:rPr lang="en-GB" baseline="0" dirty="0" smtClean="0"/>
              <a:t>First we create a string.</a:t>
            </a:r>
          </a:p>
          <a:p>
            <a:r>
              <a:rPr lang="en-GB" baseline="0" dirty="0" smtClean="0"/>
              <a:t>	Next slice a section</a:t>
            </a:r>
          </a:p>
          <a:p>
            <a:r>
              <a:rPr lang="en-GB" baseline="0" dirty="0" smtClean="0"/>
              <a:t>		new string from slice</a:t>
            </a:r>
          </a:p>
          <a:p>
            <a:r>
              <a:rPr lang="en-GB" baseline="0" dirty="0" smtClean="0"/>
              <a:t>			replace substring – returns new string</a:t>
            </a:r>
          </a:p>
          <a:p>
            <a:r>
              <a:rPr lang="en-GB" baseline="0" dirty="0" smtClean="0"/>
              <a:t>				capitalize string – original value unchanged</a:t>
            </a:r>
          </a:p>
          <a:p>
            <a:r>
              <a:rPr lang="en-GB" baseline="0" dirty="0" smtClean="0"/>
              <a:t>					swap case – again </a:t>
            </a:r>
            <a:r>
              <a:rPr lang="en-GB" baseline="0" smtClean="0"/>
              <a:t>original unchanged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524543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Flow Control</a:t>
            </a:r>
          </a:p>
          <a:p>
            <a:endParaRPr lang="en-GB" b="0" dirty="0" smtClean="0"/>
          </a:p>
          <a:p>
            <a:r>
              <a:rPr lang="en-GB" b="0" dirty="0" smtClean="0"/>
              <a:t>Flow control</a:t>
            </a:r>
            <a:r>
              <a:rPr lang="en-GB" b="0" baseline="0" dirty="0" smtClean="0"/>
              <a:t> is essential to any program that seeks to move beyond a simple linear structure. Decision branching and certain loops cannot function without Boolean values on which to operate, and invariably those values are the result of expressions. </a:t>
            </a:r>
            <a:endParaRPr lang="en-GB" b="0" dirty="0" smtClean="0"/>
          </a:p>
          <a:p>
            <a:endParaRPr lang="en-GB" b="1" dirty="0" smtClean="0"/>
          </a:p>
          <a:p>
            <a:r>
              <a:rPr lang="en-GB" b="1" dirty="0" smtClean="0"/>
              <a:t>Boolean</a:t>
            </a:r>
            <a:r>
              <a:rPr lang="en-GB" b="1" baseline="0" dirty="0" smtClean="0"/>
              <a:t> Result</a:t>
            </a:r>
            <a:endParaRPr lang="en-GB" b="0" baseline="0" dirty="0" smtClean="0"/>
          </a:p>
          <a:p>
            <a:endParaRPr lang="en-GB" b="0" baseline="0" dirty="0" smtClean="0"/>
          </a:p>
          <a:p>
            <a:r>
              <a:rPr lang="en-GB" b="0" baseline="0" dirty="0" smtClean="0"/>
              <a:t>This means that a variable assigned to the result – e.g. </a:t>
            </a:r>
            <a:r>
              <a:rPr lang="en-GB" b="0" baseline="0" dirty="0" err="1" smtClean="0"/>
              <a:t>myvar</a:t>
            </a:r>
            <a:r>
              <a:rPr lang="en-GB" b="0" baseline="0" dirty="0" smtClean="0"/>
              <a:t> = ( a &gt;= b ) will have the Boolean value ‘True’ or ‘False’ in Python.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 Can Be Anything</a:t>
            </a:r>
          </a:p>
          <a:p>
            <a:endParaRPr lang="en-US" b="0" dirty="0" smtClean="0"/>
          </a:p>
          <a:p>
            <a:r>
              <a:rPr lang="en-US" b="0" dirty="0" smtClean="0"/>
              <a:t>Anything</a:t>
            </a:r>
            <a:r>
              <a:rPr lang="en-US" b="0" baseline="0" dirty="0" smtClean="0"/>
              <a:t> that returns a Boolean can be used as an expression. This means anything from simple logical expressions like </a:t>
            </a:r>
            <a:r>
              <a:rPr lang="en-US" b="0" baseline="0" dirty="0" smtClean="0">
                <a:latin typeface="Courier New" panose="02070309020205020404" pitchFamily="49" charset="0"/>
                <a:cs typeface="Courier New" panose="02070309020205020404" pitchFamily="49" charset="0"/>
              </a:rPr>
              <a:t>a == b</a:t>
            </a:r>
            <a:r>
              <a:rPr lang="en-US" b="0" baseline="0" dirty="0" smtClean="0"/>
              <a:t> or c is not d to more complex concepts such as function calls – for example, if </a:t>
            </a:r>
            <a:r>
              <a:rPr lang="en-US" b="0" baseline="0" dirty="0" err="1" smtClean="0"/>
              <a:t>myfunction</a:t>
            </a:r>
            <a:r>
              <a:rPr lang="en-US" b="0" baseline="0" dirty="0" smtClean="0"/>
              <a:t>() – or object properties.</a:t>
            </a:r>
          </a:p>
          <a:p>
            <a:endParaRPr lang="en-US" b="0" baseline="0" dirty="0" smtClean="0"/>
          </a:p>
          <a:p>
            <a:r>
              <a:rPr lang="en-US" b="0" baseline="0" dirty="0" smtClean="0"/>
              <a:t>Provided the expression used returns a Boolean value, it is valid for use.</a:t>
            </a:r>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 to use the handy range() function instead.</a:t>
            </a:r>
          </a:p>
          <a:p>
            <a:endParaRPr lang="en-GB" baseline="0" dirty="0" smtClean="0"/>
          </a:p>
          <a:p>
            <a:r>
              <a:rPr lang="en-GB" b="1" baseline="0" dirty="0" smtClean="0"/>
              <a:t>Else</a:t>
            </a:r>
            <a:endParaRPr lang="en-GB" b="0" baseline="0" dirty="0" smtClean="0"/>
          </a:p>
          <a:p>
            <a:endParaRPr lang="en-GB" b="0" baseline="0" dirty="0" smtClean="0"/>
          </a:p>
          <a:p>
            <a:endParaRPr lang="en-GB" b="1"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a:t>
            </a:r>
            <a:r>
              <a:rPr lang="en-GB" dirty="0" smtClean="0"/>
              <a:t>the range function and explain alternates in other languages</a:t>
            </a:r>
            <a:r>
              <a:rPr lang="en-GB" baseline="0" dirty="0" smtClean="0"/>
              <a:t> for loop constraint, e.g. for ( </a:t>
            </a:r>
            <a:r>
              <a:rPr lang="en-GB" baseline="0" dirty="0" err="1" smtClean="0"/>
              <a:t>int</a:t>
            </a:r>
            <a:r>
              <a:rPr lang="en-GB" baseline="0" dirty="0" smtClean="0"/>
              <a:t> a = 0; a &lt; 10; a++) { } in Java</a:t>
            </a:r>
            <a:endParaRPr lang="en-GB"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Summary</a:t>
            </a:r>
            <a:endParaRPr lang="en-GB" b="0" dirty="0" smtClean="0"/>
          </a:p>
          <a:p>
            <a:endParaRPr lang="en-GB" b="0" dirty="0" smtClean="0"/>
          </a:p>
          <a:p>
            <a:r>
              <a:rPr lang="en-GB" b="0" dirty="0" smtClean="0"/>
              <a:t>Summarise the use</a:t>
            </a:r>
            <a:r>
              <a:rPr lang="en-GB" b="0" baseline="0" dirty="0" smtClean="0"/>
              <a:t> and application of the two flow control types. Briefly mention others such as while and switch to illustrate variety in flow control.</a:t>
            </a:r>
          </a:p>
          <a:p>
            <a:endParaRPr lang="en-GB" b="0" baseline="0" dirty="0" smtClean="0"/>
          </a:p>
          <a:p>
            <a:r>
              <a:rPr lang="en-GB" b="1" baseline="0" dirty="0" smtClean="0"/>
              <a:t>Functions</a:t>
            </a:r>
            <a:endParaRPr lang="en-GB" b="0" baseline="0" dirty="0" smtClean="0"/>
          </a:p>
          <a:p>
            <a:endParaRPr lang="en-GB" b="0" baseline="0" dirty="0" smtClean="0"/>
          </a:p>
          <a:p>
            <a:r>
              <a:rPr lang="en-GB" b="0" baseline="0" dirty="0" smtClean="0"/>
              <a:t>Functions are another integral part of complex programming and this is an ideal opportunity to briefly mention them in this context.</a:t>
            </a:r>
          </a:p>
          <a:p>
            <a:endParaRPr lang="en-GB" b="1"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if expression or iterate over the values of a collection in a for loop.</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Explain the significance of variables as pointers and how that affects the is operator.</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a:t>
            </a:r>
            <a:r>
              <a:rPr lang="en-US" b="1" baseline="0" dirty="0" smtClean="0"/>
              <a:t>Functions</a:t>
            </a:r>
            <a:endParaRPr lang="en-US" b="1" baseline="0" dirty="0" smtClean="0"/>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118</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While Loop</a:t>
            </a:r>
            <a:endParaRPr lang="en-GB" b="0" dirty="0" smtClean="0"/>
          </a:p>
          <a:p>
            <a:endParaRPr lang="en-GB" b="0" dirty="0" smtClean="0"/>
          </a:p>
          <a:p>
            <a:r>
              <a:rPr lang="en-GB" b="0" dirty="0" smtClean="0"/>
              <a:t>This was</a:t>
            </a:r>
            <a:r>
              <a:rPr lang="en-GB" b="0" baseline="0" dirty="0" smtClean="0"/>
              <a:t> deliberately written without a while loop since it’s not been taught.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by trying to call the containing class. However, mutable </a:t>
            </a:r>
            <a:r>
              <a:rPr lang="en-GB" b="0" baseline="0" dirty="0" err="1" smtClean="0"/>
              <a:t>globals</a:t>
            </a:r>
            <a:r>
              <a:rPr lang="en-GB" b="0" baseline="0" dirty="0" smtClean="0"/>
              <a:t> are dangerous since they can be mutated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p>
          <a:p>
            <a:endParaRPr lang="en-GB" dirty="0" smtClean="0"/>
          </a:p>
          <a:p>
            <a:r>
              <a:rPr lang="en-GB" dirty="0" smtClean="0"/>
              <a:t>There</a:t>
            </a:r>
            <a:r>
              <a:rPr lang="en-GB" baseline="0" dirty="0" smtClean="0"/>
              <a:t> are many libraries publicly available on the Internet, through a variety of distribution platforms.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134</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key to this</a:t>
            </a:r>
            <a:r>
              <a:rPr lang="en-GB" baseline="0" dirty="0" smtClean="0"/>
              <a:t> exercise is iterating over a string and somehow selecting a colour variation to output.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Cosmetic Bugs</a:t>
            </a:r>
            <a:endParaRPr lang="en-GB" b="0" dirty="0" smtClean="0"/>
          </a:p>
          <a:p>
            <a:endParaRPr lang="en-GB" b="0" dirty="0" smtClean="0"/>
          </a:p>
          <a:p>
            <a:r>
              <a:rPr lang="en-GB" b="0" dirty="0" smtClean="0"/>
              <a:t>A problem with the appearance of the software</a:t>
            </a:r>
          </a:p>
          <a:p>
            <a:endParaRPr lang="en-GB" b="0" dirty="0" smtClean="0"/>
          </a:p>
          <a:p>
            <a:r>
              <a:rPr lang="en-GB" b="1" dirty="0" smtClean="0"/>
              <a:t>Logica</a:t>
            </a:r>
            <a:r>
              <a:rPr lang="en-GB" b="1" baseline="0" dirty="0" smtClean="0"/>
              <a:t>l or Semantic Bugs</a:t>
            </a:r>
            <a:endParaRPr lang="en-GB" b="0" baseline="0" dirty="0" smtClean="0"/>
          </a:p>
          <a:p>
            <a:endParaRPr lang="en-GB" b="0" baseline="0" dirty="0" smtClean="0"/>
          </a:p>
          <a:p>
            <a:r>
              <a:rPr lang="en-GB" b="0" dirty="0" smtClean="0"/>
              <a:t>The software works but produces unexpected results </a:t>
            </a:r>
          </a:p>
          <a:p>
            <a:endParaRPr lang="en-GB" b="0" dirty="0" smtClean="0"/>
          </a:p>
          <a:p>
            <a:r>
              <a:rPr lang="en-GB" b="1" dirty="0" smtClean="0"/>
              <a:t>Runtime Bugs</a:t>
            </a:r>
            <a:r>
              <a:rPr lang="en-GB" b="0" dirty="0" smtClean="0"/>
              <a:t> </a:t>
            </a:r>
          </a:p>
          <a:p>
            <a:endParaRPr lang="en-GB" b="0" dirty="0" smtClean="0"/>
          </a:p>
          <a:p>
            <a:r>
              <a:rPr lang="en-GB" b="0" dirty="0" smtClean="0"/>
              <a:t>Errors that cause the software to crash even though it compiles correctly or otherwise appears ok</a:t>
            </a:r>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143</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146</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160</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172</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Get the students</a:t>
            </a:r>
            <a:r>
              <a:rPr lang="en-GB" baseline="0" dirty="0" smtClean="0"/>
              <a:t> do these examples with the database and files they should be provided with. This should set them up with the required knowledge to complete the exercise at the end.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196</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Demonstrate two </a:t>
            </a:r>
            <a:r>
              <a:rPr lang="en-GB" dirty="0" err="1" smtClean="0"/>
              <a:t>devs</a:t>
            </a:r>
            <a:r>
              <a:rPr lang="en-GB" dirty="0" smtClean="0"/>
              <a:t> working on same</a:t>
            </a:r>
            <a:r>
              <a:rPr lang="en-GB" baseline="0" dirty="0" smtClean="0"/>
              <a:t> code merging without VCS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222</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234</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238</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a:t>
            </a:r>
            <a:r>
              <a:rPr lang="en-GB" dirty="0" smtClean="0"/>
              <a:t>way to loop over </a:t>
            </a:r>
            <a:r>
              <a:rPr lang="en-GB" dirty="0" smtClean="0"/>
              <a:t>a </a:t>
            </a:r>
            <a:r>
              <a:rPr lang="en-GB" dirty="0" smtClean="0"/>
              <a:t>sequence</a:t>
            </a:r>
            <a:endParaRPr lang="en-GB" dirty="0" smtClean="0"/>
          </a:p>
          <a:p>
            <a:r>
              <a:rPr lang="en-GB" dirty="0" smtClean="0"/>
              <a:t>This is </a:t>
            </a:r>
            <a:r>
              <a:rPr lang="en-GB" dirty="0" smtClean="0"/>
              <a:t>very </a:t>
            </a:r>
            <a:r>
              <a:rPr lang="en-GB" dirty="0" smtClean="0"/>
              <a:t>useful when writing a loop that runs for </a:t>
            </a:r>
            <a:r>
              <a:rPr lang="en-GB" dirty="0" smtClean="0"/>
              <a:t>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a:t>
            </a:r>
            <a:r>
              <a:rPr lang="en-US" dirty="0" smtClean="0"/>
              <a:t>met</a:t>
            </a:r>
          </a:p>
          <a:p>
            <a:pPr lvl="2"/>
            <a:endParaRPr lang="en-US" dirty="0"/>
          </a:p>
          <a:p>
            <a:r>
              <a:rPr lang="en-US" dirty="0" smtClean="0"/>
              <a:t>Remember the modulus operator (‘%’) can be used to calculate a remainder</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endParaRPr lang="en-US" dirty="0" smtClean="0"/>
          </a:p>
          <a:p>
            <a:pPr lvl="1"/>
            <a:r>
              <a:rPr lang="en-US" dirty="0" smtClean="0"/>
              <a:t>Used to test if two </a:t>
            </a:r>
            <a:r>
              <a:rPr lang="en-US" i="1" dirty="0" smtClean="0"/>
              <a:t>variables</a:t>
            </a:r>
            <a:r>
              <a:rPr lang="en-US" dirty="0" smtClean="0"/>
              <a:t> point to the same </a:t>
            </a:r>
            <a:r>
              <a:rPr lang="en-US" i="1" dirty="0" smtClean="0"/>
              <a:t>value</a:t>
            </a:r>
            <a:endParaRPr lang="en-US" i="1" dirty="0" smtClean="0"/>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a:t>
            </a:r>
            <a:r>
              <a:rPr lang="en-US" dirty="0" smtClean="0"/>
              <a:t>found</a:t>
            </a:r>
          </a:p>
          <a:p>
            <a:r>
              <a:rPr lang="en-US" dirty="0" smtClean="0"/>
              <a:t>Optionally,</a:t>
            </a:r>
            <a:endParaRPr lang="en-US" dirty="0" smtClean="0"/>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a:t>
            </a:r>
            <a:r>
              <a:rPr lang="en-US" dirty="0" smtClean="0"/>
              <a:t>is number of statements grouped together</a:t>
            </a:r>
          </a:p>
          <a:p>
            <a:r>
              <a:rPr lang="en-US" dirty="0" smtClean="0"/>
              <a:t>Statements are grouped by tab stop</a:t>
            </a:r>
            <a:endParaRPr lang="en-US" dirty="0" smtClean="0"/>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a:t>
            </a:r>
            <a:r>
              <a:rPr lang="en-US" dirty="0" smtClean="0"/>
              <a:t>functions, w</a:t>
            </a:r>
            <a:r>
              <a:rPr lang="en-US" dirty="0" smtClean="0"/>
              <a:t>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a:t>
            </a:r>
            <a:r>
              <a:rPr lang="en-US" dirty="0" smtClean="0"/>
              <a:t>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 The first time in we need to use the first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results,ceiling</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a:t>
            </a:r>
            <a:r>
              <a:rPr lang="en-US" dirty="0" smtClean="0"/>
              <a:t>defined inside a function are </a:t>
            </a:r>
            <a:r>
              <a:rPr lang="en-US" i="1" dirty="0" smtClean="0"/>
              <a:t>local </a:t>
            </a:r>
            <a:r>
              <a:rPr lang="en-US" dirty="0" smtClean="0"/>
              <a:t>to that </a:t>
            </a:r>
            <a:r>
              <a:rPr lang="en-US" dirty="0" smtClean="0"/>
              <a:t>function</a:t>
            </a:r>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a:t>
            </a:r>
            <a:r>
              <a:rPr lang="en-US" dirty="0" smtClean="0"/>
              <a:t>reference </a:t>
            </a:r>
            <a:r>
              <a:rPr lang="en-US" dirty="0" smtClean="0"/>
              <a:t>a global </a:t>
            </a:r>
            <a:r>
              <a:rPr lang="en-US" dirty="0" smtClean="0"/>
              <a:t>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a:t>
            </a:r>
            <a:r>
              <a:rPr lang="en-US" dirty="0" smtClean="0"/>
              <a:t>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a:t>
            </a:r>
            <a:r>
              <a:rPr lang="en-US" dirty="0" smtClean="0">
                <a:solidFill>
                  <a:srgbClr val="000000"/>
                </a:solidFill>
                <a:cs typeface="Courier New" panose="02070309020205020404" pitchFamily="49" charset="0"/>
              </a:rPr>
              <a:t>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from</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solidFill>
                <a:srgbClr val="000000"/>
              </a:solidFill>
              <a:latin typeface="Courier New" panose="02070309020205020404" pitchFamily="49" charset="0"/>
              <a:cs typeface="Courier New" panose="02070309020205020404" pitchFamily="49" charset="0"/>
            </a:endParaRP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a:t>
            </a:r>
            <a:r>
              <a:rPr lang="en-US" dirty="0" smtClean="0"/>
              <a:t>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a:t>
            </a:r>
            <a:r>
              <a:rPr lang="en-US" dirty="0" smtClean="0"/>
              <a:t>ways</a:t>
            </a:r>
          </a:p>
          <a:p>
            <a:pPr lvl="1"/>
            <a:r>
              <a:rPr lang="en-US" dirty="0" smtClean="0"/>
              <a:t>File extension indicates data structure</a:t>
            </a:r>
          </a:p>
          <a:p>
            <a:pPr lvl="1"/>
            <a:r>
              <a:rPr lang="en-US" dirty="0" smtClean="0"/>
              <a:t>Allows </a:t>
            </a:r>
            <a:r>
              <a:rPr lang="en-US" dirty="0" smtClean="0"/>
              <a:t>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endParaRPr lang="en-US" dirty="0" smtClean="0"/>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a:t>
            </a:r>
            <a:r>
              <a:rPr lang="en-US" dirty="0" smtClean="0"/>
              <a:t>glob</a:t>
            </a:r>
            <a:r>
              <a:rPr lang="en-US" dirty="0" smtClean="0"/>
              <a:t> </a:t>
            </a:r>
            <a:r>
              <a:rPr lang="en-US" dirty="0" smtClean="0"/>
              <a:t>module</a:t>
            </a:r>
          </a:p>
          <a:p>
            <a:pPr lvl="1"/>
            <a:r>
              <a:rPr lang="en-US" dirty="0" smtClean="0"/>
              <a:t>The glob module returns filenames</a:t>
            </a:r>
          </a:p>
          <a:p>
            <a:pPr lvl="1"/>
            <a:r>
              <a:rPr lang="en-US" dirty="0" smtClean="0"/>
              <a:t>Complex pattern matching can be used</a:t>
            </a:r>
            <a:endParaRPr lang="en-US" dirty="0" smtClean="0"/>
          </a:p>
          <a:p>
            <a:pPr lvl="1"/>
            <a:r>
              <a:rPr lang="en-US" dirty="0" smtClean="0"/>
              <a:t>Other languages have similar libraries</a:t>
            </a:r>
            <a:endParaRPr lang="en-US" dirty="0" smtClean="0"/>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smtClean="0">
                <a:solidFill>
                  <a:srgbClr val="000000"/>
                </a:solidFill>
                <a:latin typeface="Courier New" panose="02070309020205020404" pitchFamily="49" charset="0"/>
                <a:cs typeface="Courier New" panose="02070309020205020404" pitchFamily="49" charset="0"/>
              </a:rPr>
              <a:t>open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lvl="2"/>
            <a:r>
              <a:rPr lang="en-US" dirty="0" smtClean="0"/>
              <a:t>name – file name to be </a:t>
            </a:r>
            <a:r>
              <a:rPr lang="en-US" dirty="0" smtClean="0"/>
              <a:t>opened</a:t>
            </a:r>
          </a:p>
          <a:p>
            <a:pPr lvl="2"/>
            <a:r>
              <a:rPr lang="en-US" dirty="0" smtClean="0"/>
              <a:t>Defaults to read mode</a:t>
            </a:r>
          </a:p>
          <a:p>
            <a:pPr lvl="2"/>
            <a:r>
              <a:rPr lang="en-US" dirty="0" smtClean="0"/>
              <a:t>Other modes can be chosen</a:t>
            </a:r>
          </a:p>
          <a:p>
            <a:pPr lvl="2"/>
            <a:r>
              <a:rPr lang="en-US" dirty="0" smtClean="0"/>
              <a:t>Returns an object</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r>
              <a:rPr lang="en-US" dirty="0" smtClean="0"/>
              <a:t>”</a:t>
            </a:r>
            <a:endParaRPr lang="en-US" dirty="0" smtClean="0"/>
          </a:p>
          <a:p>
            <a:pPr lvl="1"/>
            <a:r>
              <a:rPr lang="en-US" dirty="0" smtClean="0"/>
              <a:t>A thread </a:t>
            </a:r>
            <a:r>
              <a:rPr lang="en-US" dirty="0" smtClean="0"/>
              <a:t>continues until its run() method terminates</a:t>
            </a:r>
          </a:p>
          <a:p>
            <a:pPr lvl="1"/>
            <a:r>
              <a:rPr lang="en-US" dirty="0" smtClean="0"/>
              <a:t>Threads </a:t>
            </a:r>
            <a:r>
              <a:rPr lang="en-US" dirty="0" smtClean="0"/>
              <a:t>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a:t>
            </a:r>
            <a:r>
              <a:rPr lang="en-US" dirty="0" smtClean="0"/>
              <a:t>returns</a:t>
            </a:r>
            <a:endParaRPr lang="en-US" dirty="0" smtClean="0"/>
          </a:p>
          <a:p>
            <a:pPr lvl="2"/>
            <a:r>
              <a:rPr lang="en-US" i="1" dirty="0" err="1" smtClean="0"/>
              <a:t>args</a:t>
            </a:r>
            <a:r>
              <a:rPr lang="en-US" i="1" dirty="0" smtClean="0"/>
              <a:t> </a:t>
            </a:r>
            <a:r>
              <a:rPr lang="en-US" dirty="0" smtClean="0"/>
              <a:t>is a tuple of </a:t>
            </a:r>
            <a:r>
              <a:rPr lang="en-US" dirty="0" smtClean="0"/>
              <a:t>arguments</a:t>
            </a:r>
            <a:endParaRPr lang="en-US" dirty="0" smtClean="0"/>
          </a:p>
          <a:p>
            <a:pPr lvl="2"/>
            <a:r>
              <a:rPr lang="en-US" dirty="0" smtClean="0"/>
              <a:t>Returns the thread </a:t>
            </a:r>
            <a:r>
              <a:rPr lang="en-US" dirty="0" smtClean="0"/>
              <a:t>identifier</a:t>
            </a:r>
            <a:endParaRPr lang="en-US" dirty="0" smtClean="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a:t>
            </a:r>
            <a:r>
              <a:rPr lang="en-US" dirty="0" smtClean="0"/>
              <a:t>wait</a:t>
            </a:r>
            <a:endParaRPr lang="en-US" dirty="0" smtClean="0"/>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a:t>
            </a:r>
            <a:r>
              <a:rPr lang="en-US" dirty="0" smtClean="0"/>
              <a:t>target thread </a:t>
            </a:r>
            <a:r>
              <a:rPr lang="en-US" dirty="0" smtClean="0"/>
              <a:t>object terminates</a:t>
            </a:r>
          </a:p>
          <a:p>
            <a:pPr lvl="2"/>
            <a:r>
              <a:rPr lang="en-US" i="1" dirty="0" smtClean="0"/>
              <a:t>timeout</a:t>
            </a:r>
            <a:r>
              <a:rPr lang="en-US" dirty="0" smtClean="0"/>
              <a:t> is </a:t>
            </a:r>
            <a:r>
              <a:rPr lang="en-US" dirty="0" smtClean="0"/>
              <a:t>the </a:t>
            </a:r>
            <a:r>
              <a:rPr lang="en-US" dirty="0" smtClean="0"/>
              <a:t>number of seconds </a:t>
            </a:r>
            <a:r>
              <a:rPr lang="en-US" dirty="0" smtClean="0"/>
              <a:t>to wait for</a:t>
            </a:r>
            <a:endParaRPr lang="en-US" dirty="0" smtClean="0"/>
          </a:p>
          <a:p>
            <a:pPr lvl="2"/>
            <a:r>
              <a:rPr lang="en-US" dirty="0" smtClean="0"/>
              <a:t>A </a:t>
            </a:r>
            <a:r>
              <a:rPr lang="en-US" dirty="0" smtClean="0"/>
              <a:t>thread can be joined many </a:t>
            </a:r>
            <a:r>
              <a:rPr lang="en-US" dirty="0" smtClean="0"/>
              <a:t>times</a:t>
            </a:r>
            <a:endParaRPr lang="en-US" dirty="0" smtClean="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a:t>
            </a:r>
            <a:r>
              <a:rPr lang="en-US" dirty="0" smtClean="0"/>
              <a:t>wants to </a:t>
            </a:r>
            <a:r>
              <a:rPr lang="en-US" dirty="0" smtClean="0"/>
              <a:t>interact with another</a:t>
            </a:r>
            <a:r>
              <a:rPr lang="en-US" dirty="0" smtClean="0"/>
              <a:t>?</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a:t>
            </a:r>
            <a:r>
              <a:rPr lang="en-US" dirty="0" smtClean="0"/>
              <a:t>objects</a:t>
            </a:r>
            <a:endParaRPr lang="en-US" dirty="0" smtClean="0"/>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a:t>
            </a:r>
            <a:r>
              <a:rPr lang="en-US" dirty="0" smtClean="0"/>
              <a:t>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a:t>
            </a:r>
            <a:r>
              <a:rPr lang="en-US" dirty="0" smtClean="0"/>
              <a:t>flag</a:t>
            </a:r>
          </a:p>
          <a:p>
            <a:pPr lvl="1"/>
            <a:r>
              <a:rPr lang="en-US" dirty="0" smtClean="0"/>
              <a:t>blocks </a:t>
            </a:r>
            <a:r>
              <a:rPr lang="en-US" dirty="0" smtClean="0"/>
              <a:t>until flag is true or until </a:t>
            </a:r>
            <a:r>
              <a:rPr lang="en-US" dirty="0" smtClean="0"/>
              <a:t>timeout</a:t>
            </a:r>
            <a:endParaRPr lang="en-US" dirty="0" smtClean="0"/>
          </a:p>
          <a:p>
            <a:pPr lvl="1"/>
            <a:r>
              <a:rPr lang="en-US" dirty="0" smtClean="0"/>
              <a:t>Allows one thread to signal an </a:t>
            </a:r>
            <a:r>
              <a:rPr lang="en-US" dirty="0" smtClean="0"/>
              <a:t>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a:t>
            </a:r>
            <a:r>
              <a:rPr lang="en-US" dirty="0" smtClean="0"/>
              <a:t>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t>
            </a:r>
            <a:r>
              <a:rPr lang="en-US" dirty="0" smtClean="0"/>
              <a:t>a function </a:t>
            </a:r>
            <a:r>
              <a:rPr lang="en-US" dirty="0" smtClean="0"/>
              <a:t>that takes an </a:t>
            </a:r>
            <a:r>
              <a:rPr lang="en-US" dirty="0" smtClean="0"/>
              <a:t>interval in seconds and a name</a:t>
            </a:r>
          </a:p>
          <a:p>
            <a:pPr lvl="2"/>
            <a:r>
              <a:rPr lang="en-US" dirty="0" smtClean="0"/>
              <a:t>The function should print the name and the current time after </a:t>
            </a:r>
            <a:r>
              <a:rPr lang="en-US" i="1" dirty="0" smtClean="0"/>
              <a:t>interval</a:t>
            </a:r>
            <a:r>
              <a:rPr lang="en-US" dirty="0" smtClean="0"/>
              <a:t> seconds have </a:t>
            </a:r>
            <a:r>
              <a:rPr lang="en-US" dirty="0" smtClean="0"/>
              <a:t>elapsed</a:t>
            </a:r>
          </a:p>
          <a:p>
            <a:pPr lvl="2"/>
            <a:r>
              <a:rPr lang="en-US" dirty="0" smtClean="0"/>
              <a:t>The function should repeat this 5 times</a:t>
            </a:r>
          </a:p>
          <a:p>
            <a:pPr lvl="1"/>
            <a:r>
              <a:rPr lang="en-US" dirty="0" smtClean="0"/>
              <a:t>Create a thread using the function you defined</a:t>
            </a:r>
          </a:p>
          <a:p>
            <a:r>
              <a:rPr lang="en-US" dirty="0" smtClean="0"/>
              <a:t>As a bonus:</a:t>
            </a:r>
            <a:endParaRPr lang="en-US" dirty="0" smtClean="0"/>
          </a:p>
          <a:p>
            <a:pPr lvl="1"/>
            <a:r>
              <a:rPr lang="en-US" dirty="0" smtClean="0"/>
              <a:t>Create two </a:t>
            </a:r>
            <a:r>
              <a:rPr lang="en-US" dirty="0" smtClean="0"/>
              <a:t>thread objects </a:t>
            </a:r>
            <a:r>
              <a:rPr lang="en-US" dirty="0" smtClean="0"/>
              <a:t>using the </a:t>
            </a:r>
            <a:r>
              <a:rPr lang="en-US" dirty="0" smtClean="0"/>
              <a:t>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a:t>
            </a:r>
            <a:r>
              <a:rPr lang="en-US" dirty="0" smtClean="0"/>
              <a:t>in Python</a:t>
            </a:r>
          </a:p>
          <a:p>
            <a:pPr lvl="1"/>
            <a:r>
              <a:rPr lang="en-US" i="1" dirty="0" err="1" smtClean="0"/>
              <a:t>hashlib</a:t>
            </a:r>
            <a:r>
              <a:rPr lang="en-US" i="1" dirty="0" smtClean="0"/>
              <a:t> </a:t>
            </a:r>
            <a:r>
              <a:rPr lang="en-US" dirty="0" smtClean="0"/>
              <a:t>for hashing</a:t>
            </a:r>
          </a:p>
          <a:p>
            <a:pPr lvl="1"/>
            <a:r>
              <a:rPr lang="en-US" dirty="0" err="1" smtClean="0"/>
              <a:t>PyCrypto</a:t>
            </a:r>
            <a:r>
              <a:rPr lang="en-US" dirty="0" smtClean="0"/>
              <a:t> </a:t>
            </a:r>
            <a:r>
              <a:rPr lang="en-US" dirty="0" smtClean="0"/>
              <a:t>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a:t>
            </a:r>
            <a:r>
              <a:rPr lang="en-US" dirty="0" smtClean="0"/>
              <a:t>the user to input a message</a:t>
            </a:r>
          </a:p>
          <a:p>
            <a:pPr lvl="2"/>
            <a:r>
              <a:rPr lang="en-US" dirty="0" smtClean="0"/>
              <a:t>Encrypt the message </a:t>
            </a:r>
            <a:r>
              <a:rPr lang="en-US" dirty="0" smtClean="0"/>
              <a:t>using a </a:t>
            </a:r>
            <a:r>
              <a:rPr lang="en-US" dirty="0" smtClean="0"/>
              <a:t>key</a:t>
            </a:r>
          </a:p>
          <a:p>
            <a:pPr lvl="2"/>
            <a:r>
              <a:rPr lang="en-US" dirty="0" smtClean="0"/>
              <a:t>Output the encrypted message to the console</a:t>
            </a:r>
          </a:p>
          <a:p>
            <a:pPr lvl="1"/>
            <a:r>
              <a:rPr lang="en-US" dirty="0" smtClean="0"/>
              <a:t>Optionally, modify the program </a:t>
            </a:r>
            <a:r>
              <a:rPr lang="en-US" dirty="0" smtClean="0"/>
              <a:t>to</a:t>
            </a:r>
          </a:p>
          <a:p>
            <a:pPr lvl="3"/>
            <a:r>
              <a:rPr lang="en-US" dirty="0"/>
              <a:t>Allow the user to input an encryption </a:t>
            </a:r>
            <a:r>
              <a:rPr lang="en-US" dirty="0" smtClean="0"/>
              <a:t>key</a:t>
            </a:r>
            <a:endParaRPr lang="en-US" dirty="0" smtClean="0"/>
          </a:p>
          <a:p>
            <a:pPr lvl="3"/>
            <a:r>
              <a:rPr lang="en-US" dirty="0" smtClean="0"/>
              <a:t>Allow the user to input an encrypted message and </a:t>
            </a:r>
            <a:r>
              <a:rPr lang="en-US" dirty="0" smtClean="0"/>
              <a:t>decryption key</a:t>
            </a:r>
            <a:endParaRPr lang="en-US" dirty="0" smtClean="0"/>
          </a:p>
          <a:p>
            <a:pPr lvl="3"/>
            <a:r>
              <a:rPr lang="en-US" dirty="0" smtClean="0"/>
              <a:t>Decrypt the message</a:t>
            </a:r>
          </a:p>
          <a:p>
            <a:pPr lvl="3"/>
            <a:r>
              <a:rPr lang="en-US" dirty="0" smtClean="0"/>
              <a:t>Output the decrypted message to the </a:t>
            </a:r>
            <a:r>
              <a:rPr lang="en-US" dirty="0" smtClean="0"/>
              <a:t>console</a:t>
            </a:r>
          </a:p>
          <a:p>
            <a:pPr lvl="3"/>
            <a:r>
              <a:rPr lang="en-US" dirty="0" smtClean="0"/>
              <a:t>Reminder: Encrypte</a:t>
            </a:r>
            <a:r>
              <a:rPr lang="en-US" dirty="0" smtClean="0"/>
              <a:t>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endParaRPr lang="en-US" dirty="0" smtClean="0"/>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t>
            </a:r>
            <a:r>
              <a:rPr lang="en-US" dirty="0" smtClean="0"/>
              <a:t>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a:t>
            </a:r>
            <a:r>
              <a:rPr lang="en-US" dirty="0" smtClean="0"/>
              <a:t>is sacrificed for availability and speed</a:t>
            </a:r>
          </a:p>
          <a:p>
            <a:pPr lvl="1"/>
            <a:r>
              <a:rPr lang="en-US" dirty="0" smtClean="0"/>
              <a:t>Scales well “horizontally”</a:t>
            </a:r>
            <a:endParaRPr lang="en-US" dirty="0" smtClean="0"/>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a:t>
            </a:r>
            <a:r>
              <a:rPr lang="en-US" dirty="0" smtClean="0"/>
              <a:t>developers</a:t>
            </a:r>
            <a:endParaRPr lang="en-US" dirty="0" smtClean="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t>
            </a:r>
            <a:r>
              <a:rPr lang="en-US" dirty="0" smtClean="0"/>
              <a:t>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a:t>
            </a:r>
            <a:r>
              <a:rPr lang="en-US" dirty="0" smtClean="0">
                <a:solidFill>
                  <a:srgbClr val="C4A174"/>
                </a:solidFill>
              </a:rPr>
              <a:t>Engineering:</a:t>
            </a:r>
            <a:r>
              <a:rPr lang="en-US" dirty="0" smtClean="0"/>
              <a:t> </a:t>
            </a:r>
            <a:r>
              <a:rPr lang="en-US" dirty="0" smtClean="0"/>
              <a:t>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a:t>
            </a:r>
            <a:r>
              <a:rPr lang="en-US" dirty="0" smtClean="0"/>
              <a:t>for small </a:t>
            </a:r>
            <a:r>
              <a:rPr lang="en-US" dirty="0" smtClean="0"/>
              <a:t>projects</a:t>
            </a:r>
          </a:p>
          <a:p>
            <a:pPr lvl="1"/>
            <a:r>
              <a:rPr lang="en-US" dirty="0" smtClean="0"/>
              <a:t>Once </a:t>
            </a:r>
            <a:r>
              <a:rPr lang="en-US" dirty="0" smtClean="0"/>
              <a:t>testing has begun, difficult to go </a:t>
            </a:r>
            <a:r>
              <a:rPr lang="en-US" dirty="0" smtClean="0"/>
              <a:t>back</a:t>
            </a:r>
            <a:endParaRPr lang="en-US" dirty="0" smtClean="0"/>
          </a:p>
          <a:p>
            <a:pPr lvl="1"/>
            <a:r>
              <a:rPr lang="en-US" dirty="0" smtClean="0"/>
              <a:t>No working software produced until late in the lifecycle</a:t>
            </a:r>
          </a:p>
          <a:p>
            <a:pPr lvl="1"/>
            <a:r>
              <a:rPr lang="en-US" dirty="0" smtClean="0"/>
              <a:t>High amounts of risk and uncertainty</a:t>
            </a:r>
          </a:p>
          <a:p>
            <a:pPr lvl="1"/>
            <a:r>
              <a:rPr lang="en-US" dirty="0" smtClean="0"/>
              <a:t>Not good for </a:t>
            </a:r>
            <a:r>
              <a:rPr lang="en-US" dirty="0" smtClean="0"/>
              <a:t>complex projects</a:t>
            </a:r>
            <a:r>
              <a:rPr lang="en-US" dirty="0" smtClean="0"/>
              <a:t>, or </a:t>
            </a:r>
            <a:r>
              <a:rPr lang="en-US" dirty="0" smtClean="0"/>
              <a:t>projects where </a:t>
            </a:r>
            <a:r>
              <a:rPr lang="en-US" dirty="0" smtClean="0"/>
              <a:t>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a:t>
            </a:r>
            <a:r>
              <a:rPr lang="en-US" dirty="0" smtClean="0"/>
              <a:t>cycles</a:t>
            </a:r>
            <a:endParaRPr lang="en-US" dirty="0" smtClean="0"/>
          </a:p>
          <a:p>
            <a:pPr lvl="1"/>
            <a:r>
              <a:rPr lang="en-US" dirty="0" smtClean="0"/>
              <a:t>Some </a:t>
            </a:r>
            <a:r>
              <a:rPr lang="en-US" dirty="0" smtClean="0"/>
              <a:t>stages cannot be started before others</a:t>
            </a:r>
          </a:p>
          <a:p>
            <a:pPr lvl="1"/>
            <a:r>
              <a:rPr lang="en-US" dirty="0" smtClean="0"/>
              <a:t>Development </a:t>
            </a:r>
            <a:r>
              <a:rPr lang="en-US" dirty="0" smtClean="0"/>
              <a:t>can be more responsive to </a:t>
            </a:r>
            <a:r>
              <a:rPr lang="en-US" dirty="0" smtClean="0"/>
              <a:t>changes</a:t>
            </a:r>
            <a:endParaRPr lang="en-US" dirty="0" smtClean="0"/>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a:t>
            </a:r>
            <a:r>
              <a:rPr lang="en-GB" dirty="0" smtClean="0"/>
              <a:t>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a:t>
            </a:r>
            <a:r>
              <a:rPr lang="en-GB" dirty="0" smtClean="0"/>
              <a:t>success</a:t>
            </a:r>
            <a:endParaRPr lang="en-GB" dirty="0" smtClean="0"/>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a:t>
            </a:r>
            <a:r>
              <a:rPr lang="en-US" dirty="0" smtClean="0"/>
              <a:t>cycles</a:t>
            </a:r>
            <a:endParaRPr lang="en-US" dirty="0" smtClean="0"/>
          </a:p>
          <a:p>
            <a:pPr lvl="1"/>
            <a:r>
              <a:rPr lang="en-US" dirty="0" smtClean="0"/>
              <a:t>Frequent small releases building on previous functionality</a:t>
            </a:r>
          </a:p>
          <a:p>
            <a:pPr lvl="1"/>
            <a:r>
              <a:rPr lang="en-US" dirty="0" smtClean="0"/>
              <a:t>Each release thoroughly tested</a:t>
            </a:r>
          </a:p>
          <a:p>
            <a:pPr lvl="1"/>
            <a:r>
              <a:rPr lang="en-US" dirty="0" smtClean="0"/>
              <a:t>Good </a:t>
            </a:r>
            <a:r>
              <a:rPr lang="en-US" dirty="0" smtClean="0"/>
              <a:t>for customer satisfaction</a:t>
            </a:r>
          </a:p>
          <a:p>
            <a:pPr lvl="1"/>
            <a:r>
              <a:rPr lang="en-US" dirty="0" smtClean="0"/>
              <a:t>Close cooperation between customers, business and developers</a:t>
            </a:r>
          </a:p>
          <a:p>
            <a:pPr lvl="1"/>
            <a:r>
              <a:rPr lang="en-US" dirty="0" smtClean="0"/>
              <a:t>Responds quickly to changes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a:t>
            </a:r>
            <a:r>
              <a:rPr lang="en-US" dirty="0" smtClean="0"/>
              <a:t>to assess effort required to produce larger deliverables</a:t>
            </a:r>
          </a:p>
          <a:p>
            <a:pPr lvl="1"/>
            <a:r>
              <a:rPr lang="en-US" dirty="0" smtClean="0"/>
              <a:t>Project can go off-track </a:t>
            </a:r>
            <a:r>
              <a:rPr lang="en-US" dirty="0" smtClean="0"/>
              <a:t>easily</a:t>
            </a:r>
            <a:endParaRPr lang="en-US" dirty="0" smtClean="0"/>
          </a:p>
          <a:p>
            <a:pPr lvl="1"/>
            <a:r>
              <a:rPr lang="en-US" dirty="0" smtClean="0"/>
              <a:t>Can </a:t>
            </a:r>
            <a:r>
              <a:rPr lang="en-US" dirty="0" smtClean="0"/>
              <a:t>be hard for new </a:t>
            </a:r>
            <a:r>
              <a:rPr lang="en-US" dirty="0" smtClean="0"/>
              <a:t>programmers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9" name="Rectangle 8"/>
          <p:cNvSpPr/>
          <p:nvPr/>
        </p:nvSpPr>
        <p:spPr>
          <a:xfrm>
            <a:off x="8186322" y="1484782"/>
            <a:ext cx="3830216" cy="4555093"/>
          </a:xfrm>
          <a:prstGeom prst="rect">
            <a:avLst/>
          </a:prstGeom>
          <a:solidFill>
            <a:schemeClr val="bg1">
              <a:alpha val="50000"/>
            </a:schemeClr>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a:t>
            </a:r>
            <a:r>
              <a:rPr lang="en-US" dirty="0" smtClean="0"/>
              <a:t>Control</a:t>
            </a:r>
          </a:p>
          <a:p>
            <a:pPr lvl="1"/>
            <a:r>
              <a:rPr lang="en-US" dirty="0" smtClean="0"/>
              <a:t>Various applications </a:t>
            </a:r>
            <a:r>
              <a:rPr lang="en-US" dirty="0" smtClean="0"/>
              <a:t>available</a:t>
            </a:r>
          </a:p>
          <a:p>
            <a:pPr lvl="2"/>
            <a:r>
              <a:rPr lang="en-US" dirty="0" smtClean="0"/>
              <a:t>Subversion</a:t>
            </a:r>
            <a:endParaRPr lang="en-US" dirty="0" smtClean="0"/>
          </a:p>
          <a:p>
            <a:pPr lvl="2"/>
            <a:r>
              <a:rPr lang="en-US" dirty="0" smtClean="0"/>
              <a:t>Mercurial</a:t>
            </a:r>
          </a:p>
          <a:p>
            <a:pPr lvl="2"/>
            <a:r>
              <a:rPr lang="en-US" dirty="0" err="1" smtClean="0"/>
              <a:t>Git</a:t>
            </a:r>
            <a:endParaRPr lang="en-US" dirty="0" smtClean="0"/>
          </a:p>
          <a:p>
            <a:pPr lvl="1"/>
            <a:r>
              <a:rPr lang="en-US" dirty="0" smtClean="0"/>
              <a:t>Cloud </a:t>
            </a:r>
            <a:r>
              <a:rPr lang="en-US" dirty="0" smtClean="0"/>
              <a:t>hosting </a:t>
            </a:r>
            <a:r>
              <a:rPr lang="en-US" dirty="0" smtClean="0"/>
              <a:t>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endParaRPr lang="en-US" dirty="0" smtClean="0"/>
          </a:p>
          <a:p>
            <a:pPr lvl="1"/>
            <a:r>
              <a:rPr lang="en-US" dirty="0" smtClean="0"/>
              <a:t>Crucial when working </a:t>
            </a:r>
            <a:r>
              <a:rPr lang="en-US" dirty="0" smtClean="0"/>
              <a:t>with </a:t>
            </a:r>
            <a:r>
              <a:rPr lang="en-US" dirty="0" smtClean="0"/>
              <a:t>other </a:t>
            </a:r>
            <a:r>
              <a:rPr lang="en-US" dirty="0" smtClean="0"/>
              <a:t>developers</a:t>
            </a:r>
            <a:endParaRPr lang="en-US" dirty="0" smtClean="0"/>
          </a:p>
          <a:p>
            <a:pPr lvl="1"/>
            <a:r>
              <a:rPr lang="en-US" dirty="0" smtClean="0"/>
              <a:t>Frequent </a:t>
            </a:r>
            <a:r>
              <a:rPr lang="en-US" dirty="0" smtClean="0"/>
              <a:t>short progress </a:t>
            </a:r>
            <a:r>
              <a:rPr lang="en-US" dirty="0" smtClean="0"/>
              <a:t>reports</a:t>
            </a:r>
            <a:endParaRPr lang="en-US" dirty="0" smtClean="0"/>
          </a:p>
          <a:p>
            <a:pPr lvl="1"/>
            <a:r>
              <a:rPr lang="en-US" dirty="0" smtClean="0"/>
              <a:t>Clear </a:t>
            </a:r>
            <a:r>
              <a:rPr lang="en-US" dirty="0" smtClean="0"/>
              <a:t>communication </a:t>
            </a:r>
            <a:r>
              <a:rPr lang="en-US" dirty="0" smtClean="0"/>
              <a:t>with </a:t>
            </a:r>
            <a:r>
              <a:rPr lang="en-US" dirty="0" smtClean="0"/>
              <a:t>testers</a:t>
            </a:r>
            <a:endParaRPr lang="en-US" dirty="0" smtClean="0"/>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endParaRPr lang="en-US" dirty="0" smtClean="0"/>
          </a:p>
          <a:p>
            <a:pPr lvl="1"/>
            <a:r>
              <a:rPr lang="en-US" dirty="0" smtClean="0"/>
              <a:t>Compartmentalize</a:t>
            </a:r>
          </a:p>
          <a:p>
            <a:pPr lvl="1"/>
            <a:r>
              <a:rPr lang="en-US" dirty="0" smtClean="0"/>
              <a:t>Draw your designs</a:t>
            </a:r>
            <a:endParaRPr lang="en-US" dirty="0" smtClean="0"/>
          </a:p>
          <a:p>
            <a:pPr lvl="1"/>
            <a:r>
              <a:rPr lang="en-US" dirty="0" smtClean="0"/>
              <a:t>Don’t code for ‘what-ifs</a:t>
            </a:r>
            <a:r>
              <a:rPr lang="en-US" dirty="0" smtClean="0"/>
              <a:t>’</a:t>
            </a:r>
          </a:p>
          <a:p>
            <a:pPr lvl="1"/>
            <a:r>
              <a:rPr lang="en-US" dirty="0" smtClean="0"/>
              <a:t>Get your data models right</a:t>
            </a:r>
            <a:endParaRPr lang="en-US" dirty="0" smtClean="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7" y="1700809"/>
            <a:ext cx="4800532" cy="4425355"/>
          </a:xfrm>
        </p:spPr>
        <p:txBody>
          <a:bodyPr>
            <a:normAutofit/>
          </a:bodyPr>
          <a:lstStyle/>
          <a:p>
            <a:r>
              <a:rPr lang="en-US" dirty="0" smtClean="0">
                <a:solidFill>
                  <a:srgbClr val="FF0000"/>
                </a:solidFill>
              </a:rPr>
              <a:t>Whiteboard photo</a:t>
            </a:r>
            <a:endParaRPr lang="en-US" dirty="0" smtClean="0">
              <a:solidFill>
                <a:srgbClr val="FF0000"/>
              </a:solidFill>
            </a:endParaRPr>
          </a:p>
        </p:txBody>
      </p:sp>
      <p:sp>
        <p:nvSpPr>
          <p:cNvPr id="3" name="Title 2"/>
          <p:cNvSpPr>
            <a:spLocks noGrp="1"/>
          </p:cNvSpPr>
          <p:nvPr>
            <p:ph type="title"/>
          </p:nvPr>
        </p:nvSpPr>
        <p:spPr/>
        <p:txBody>
          <a:bodyPr/>
          <a:lstStyle/>
          <a:p>
            <a:r>
              <a:rPr lang="en-US" dirty="0" smtClean="0"/>
              <a:t>Developing Collaboratively</a:t>
            </a:r>
            <a:endParaRPr lang="en-US" dirty="0"/>
          </a:p>
        </p:txBody>
      </p:sp>
      <p:sp>
        <p:nvSpPr>
          <p:cNvPr id="5" name="Content Placeholder 3"/>
          <p:cNvSpPr txBox="1">
            <a:spLocks/>
          </p:cNvSpPr>
          <p:nvPr/>
        </p:nvSpPr>
        <p:spPr>
          <a:xfrm>
            <a:off x="6672064" y="1700808"/>
            <a:ext cx="4800532"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srgbClr val="FF0000"/>
                </a:solidFill>
              </a:rPr>
              <a:t>Bad code </a:t>
            </a:r>
            <a:r>
              <a:rPr lang="en-US" dirty="0" err="1" smtClean="0">
                <a:solidFill>
                  <a:srgbClr val="FF0000"/>
                </a:solidFill>
              </a:rPr>
              <a:t>vs</a:t>
            </a:r>
            <a:r>
              <a:rPr lang="en-US" dirty="0" smtClean="0">
                <a:solidFill>
                  <a:srgbClr val="FF0000"/>
                </a:solidFill>
              </a:rPr>
              <a:t> good code</a:t>
            </a:r>
            <a:endParaRPr lang="en-US" dirty="0" smtClean="0">
              <a:solidFill>
                <a:srgbClr val="FF0000"/>
              </a:solidFill>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a:t>
            </a:r>
            <a:r>
              <a:rPr lang="en-US" dirty="0" smtClean="0"/>
              <a:t>often</a:t>
            </a:r>
          </a:p>
          <a:p>
            <a:pPr lvl="1"/>
            <a:r>
              <a:rPr lang="en-US" dirty="0" smtClean="0"/>
              <a:t>Keep </a:t>
            </a:r>
            <a:r>
              <a:rPr lang="en-US" dirty="0" smtClean="0"/>
              <a:t>code clear, correctly formatted and documented</a:t>
            </a:r>
          </a:p>
          <a:p>
            <a:pPr lvl="1"/>
            <a:r>
              <a:rPr lang="en-US" dirty="0" smtClean="0"/>
              <a:t>Regular code review helps ensure code </a:t>
            </a:r>
            <a:r>
              <a:rPr lang="en-US" dirty="0" smtClean="0"/>
              <a:t>quality</a:t>
            </a:r>
          </a:p>
          <a:p>
            <a:pPr lvl="1"/>
            <a:r>
              <a:rPr lang="en-US" dirty="0" smtClean="0"/>
              <a:t>Nobody likes ugly code</a:t>
            </a:r>
            <a:endParaRPr lang="en-US" dirty="0" smtClean="0"/>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endParaRPr lang="en-US" dirty="0"/>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endParaRPr lang="en-GB"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endParaRPr lang="en-US" dirty="0" smtClean="0"/>
          </a:p>
          <a:p>
            <a:r>
              <a:rPr lang="en-US" dirty="0" smtClean="0"/>
              <a:t>Be consistent</a:t>
            </a:r>
          </a:p>
          <a:p>
            <a:r>
              <a:rPr lang="en-US" dirty="0" smtClean="0"/>
              <a:t>K.I.S.S – Keep It Simple, Stupid</a:t>
            </a:r>
            <a:endParaRPr lang="en-US" dirty="0" smtClean="0"/>
          </a:p>
          <a:p>
            <a:r>
              <a:rPr lang="en-US" dirty="0" smtClean="0"/>
              <a:t>Use </a:t>
            </a:r>
            <a:r>
              <a:rPr lang="en-US" dirty="0" err="1" smtClean="0"/>
              <a:t>globals</a:t>
            </a:r>
            <a:r>
              <a:rPr lang="en-US" dirty="0" smtClean="0"/>
              <a:t> sparingly</a:t>
            </a:r>
          </a:p>
          <a:p>
            <a:r>
              <a:rPr lang="en-US" dirty="0" smtClean="0"/>
              <a:t>Don’t use magic numbers, use </a:t>
            </a:r>
            <a:r>
              <a:rPr lang="en-US" dirty="0" smtClean="0"/>
              <a:t>constants</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a:t>
            </a:r>
            <a:r>
              <a:rPr lang="en-US" dirty="0" smtClean="0"/>
              <a:t>– </a:t>
            </a:r>
            <a:r>
              <a:rPr lang="en-US" dirty="0" smtClean="0"/>
              <a:t>don’t hard-code</a:t>
            </a:r>
          </a:p>
          <a:p>
            <a:r>
              <a:rPr lang="en-US" dirty="0" smtClean="0"/>
              <a:t>Provide </a:t>
            </a:r>
            <a:r>
              <a:rPr lang="en-US" dirty="0" smtClean="0"/>
              <a:t>useful error </a:t>
            </a:r>
            <a:r>
              <a:rPr lang="en-US" dirty="0" smtClean="0"/>
              <a:t>messages (but don’t give anything away!)</a:t>
            </a:r>
            <a:endParaRPr lang="en-US" dirty="0" smtClean="0"/>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endParaRPr lang="en-US" dirty="0" smtClean="0"/>
          </a:p>
          <a:p>
            <a:r>
              <a:rPr lang="en-US" dirty="0" smtClean="0"/>
              <a:t>Validate input</a:t>
            </a:r>
          </a:p>
          <a:p>
            <a:pPr lvl="1"/>
            <a:r>
              <a:rPr lang="en-US" dirty="0" smtClean="0"/>
              <a:t>Ensure user data matches expected inputs</a:t>
            </a:r>
          </a:p>
          <a:p>
            <a:pPr lvl="1"/>
            <a:r>
              <a:rPr lang="en-US" dirty="0" smtClean="0"/>
              <a:t>Encode </a:t>
            </a:r>
            <a:r>
              <a:rPr lang="en-US" dirty="0" smtClean="0"/>
              <a:t>or otherwise escape URLs</a:t>
            </a:r>
          </a:p>
          <a:p>
            <a:pPr lvl="1"/>
            <a:r>
              <a:rPr lang="en-US" dirty="0" smtClean="0"/>
              <a:t>Format input data to avoid injection </a:t>
            </a:r>
            <a:r>
              <a:rPr lang="en-US" dirty="0" smtClean="0"/>
              <a:t>attacks</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a:t>
            </a:r>
            <a:r>
              <a:rPr lang="en-GB" sz="1200" dirty="0" smtClean="0">
                <a:latin typeface="Calibri Light" panose="020F0302020204030204" pitchFamily="34" charset="0"/>
              </a:rPr>
              <a:t>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t>
            </a:r>
            <a:r>
              <a:rPr lang="en-US" dirty="0" smtClean="0"/>
              <a:t>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endParaRPr lang="en-US" dirty="0" smtClean="0"/>
          </a:p>
          <a:p>
            <a:pPr lvl="1"/>
            <a:r>
              <a:rPr lang="en-US" dirty="0" smtClean="0"/>
              <a:t>Quality metrics</a:t>
            </a:r>
            <a:endParaRPr lang="en-US" dirty="0" smtClean="0"/>
          </a:p>
          <a:p>
            <a:pPr lvl="1"/>
            <a:r>
              <a:rPr lang="en-US" dirty="0" smtClean="0"/>
              <a:t>Testing </a:t>
            </a:r>
            <a:r>
              <a:rPr lang="en-US" dirty="0" smtClean="0"/>
              <a:t>environments</a:t>
            </a:r>
          </a:p>
          <a:p>
            <a:pPr lvl="1"/>
            <a:r>
              <a:rPr lang="en-US" dirty="0" smtClean="0"/>
              <a:t>Representative </a:t>
            </a:r>
            <a:r>
              <a:rPr lang="en-US" dirty="0" smtClean="0"/>
              <a:t>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a:t>
            </a:r>
            <a:r>
              <a:rPr lang="en-US" dirty="0" smtClean="0"/>
              <a:t>threats</a:t>
            </a:r>
          </a:p>
          <a:p>
            <a:r>
              <a:rPr lang="en-US" dirty="0" smtClean="0"/>
              <a:t>Investigate likely threat </a:t>
            </a:r>
            <a:r>
              <a:rPr lang="en-US" dirty="0" smtClean="0"/>
              <a:t>vectors</a:t>
            </a:r>
            <a:endParaRPr lang="en-US" dirty="0" smtClean="0"/>
          </a:p>
          <a:p>
            <a:r>
              <a:rPr lang="en-US" dirty="0" smtClean="0"/>
              <a:t>Create </a:t>
            </a:r>
            <a:r>
              <a:rPr lang="en-US" dirty="0" smtClean="0"/>
              <a:t>standards </a:t>
            </a:r>
            <a:r>
              <a:rPr lang="en-US" dirty="0" smtClean="0"/>
              <a:t>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48" y="2564904"/>
            <a:ext cx="4674058"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audi</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‘r8’,</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a:t>
            </a:r>
            <a:r>
              <a:rPr lang="en-US" dirty="0" smtClean="0"/>
              <a:t>program </a:t>
            </a:r>
            <a:r>
              <a:rPr lang="en-US" dirty="0" smtClean="0"/>
              <a:t>works with objects </a:t>
            </a:r>
            <a:r>
              <a:rPr lang="en-US" dirty="0" smtClean="0"/>
              <a:t>or events </a:t>
            </a:r>
            <a:r>
              <a:rPr lang="en-US" dirty="0" smtClean="0"/>
              <a:t>from </a:t>
            </a:r>
            <a:r>
              <a:rPr lang="en-US" dirty="0" smtClean="0"/>
              <a:t>real life</a:t>
            </a:r>
          </a:p>
          <a:p>
            <a:pPr lvl="1"/>
            <a:r>
              <a:rPr lang="en-US" dirty="0" smtClean="0"/>
              <a:t>For example, </a:t>
            </a:r>
            <a:r>
              <a:rPr lang="en-US" dirty="0" smtClean="0"/>
              <a:t>manufacturing software </a:t>
            </a:r>
            <a:r>
              <a:rPr lang="en-US" dirty="0" smtClean="0"/>
              <a:t>works with </a:t>
            </a:r>
            <a:r>
              <a:rPr lang="en-US" dirty="0" smtClean="0"/>
              <a:t>parts, products, inventory, etc</a:t>
            </a:r>
            <a:r>
              <a:rPr lang="en-US" dirty="0" smtClean="0"/>
              <a:t>.</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a:t>
            </a:r>
            <a:r>
              <a:rPr lang="en-US" dirty="0" smtClean="0"/>
              <a:t>only be accessed through </a:t>
            </a:r>
            <a:r>
              <a:rPr lang="en-US" dirty="0" smtClean="0"/>
              <a:t>object </a:t>
            </a:r>
            <a:r>
              <a:rPr lang="en-US" dirty="0" smtClean="0"/>
              <a:t>methods</a:t>
            </a:r>
          </a:p>
          <a:p>
            <a:pPr lvl="1"/>
            <a:r>
              <a:rPr lang="en-US" i="1" dirty="0" err="1" smtClean="0"/>
              <a:t>Accessors</a:t>
            </a:r>
            <a:r>
              <a:rPr lang="en-US" dirty="0" smtClean="0"/>
              <a:t> </a:t>
            </a:r>
            <a:r>
              <a:rPr lang="en-US" dirty="0" smtClean="0"/>
              <a:t>are methods that </a:t>
            </a:r>
            <a:r>
              <a:rPr lang="en-US" dirty="0" smtClean="0"/>
              <a:t>access object data</a:t>
            </a:r>
            <a:endParaRPr lang="en-US" dirty="0" smtClean="0"/>
          </a:p>
          <a:p>
            <a:pPr lvl="1"/>
            <a:r>
              <a:rPr lang="en-US" i="1" dirty="0" err="1" smtClean="0"/>
              <a:t>Mutators</a:t>
            </a:r>
            <a:r>
              <a:rPr lang="en-US" dirty="0" smtClean="0"/>
              <a:t> are methods that </a:t>
            </a:r>
            <a:r>
              <a:rPr lang="en-US" dirty="0" smtClean="0"/>
              <a:t>change </a:t>
            </a:r>
            <a:r>
              <a:rPr lang="en-US" dirty="0" smtClean="0"/>
              <a:t>object </a:t>
            </a:r>
            <a:r>
              <a:rPr lang="en-US" dirty="0" smtClean="0"/>
              <a:t>data</a:t>
            </a:r>
            <a:endParaRPr lang="en-US" dirty="0" smtClean="0"/>
          </a:p>
          <a:p>
            <a:pPr lvl="1"/>
            <a:r>
              <a:rPr lang="en-US" dirty="0" smtClean="0"/>
              <a:t>Hiding the internals </a:t>
            </a:r>
            <a:r>
              <a:rPr lang="en-US" dirty="0" smtClean="0"/>
              <a:t>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a:t>
            </a:r>
            <a:r>
              <a:rPr lang="en-US" dirty="0" smtClean="0"/>
              <a:t>modifiers</a:t>
            </a:r>
            <a:endParaRPr lang="en-US" dirty="0" smtClean="0"/>
          </a:p>
          <a:p>
            <a:pPr lvl="1"/>
            <a:r>
              <a:rPr lang="en-US" dirty="0" smtClean="0"/>
              <a:t>In </a:t>
            </a:r>
            <a:r>
              <a:rPr lang="en-US" dirty="0" smtClean="0"/>
              <a:t>Python, no such modifiers exist</a:t>
            </a:r>
          </a:p>
          <a:p>
            <a:pPr lvl="1"/>
            <a:r>
              <a:rPr lang="en-US" dirty="0" smtClean="0"/>
              <a:t>Conventions that </a:t>
            </a:r>
            <a:r>
              <a:rPr lang="en-US" dirty="0" smtClean="0"/>
              <a:t>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Use the ‘</a:t>
            </a:r>
            <a:r>
              <a:rPr lang="en-GB" sz="1200" dirty="0" smtClean="0">
                <a:solidFill>
                  <a:srgbClr val="008000"/>
                </a:solidFill>
                <a:highlight>
                  <a:srgbClr val="FFFFFF"/>
                </a:highlight>
                <a:latin typeface="Courier New" panose="02070309020205020404" pitchFamily="49" charset="0"/>
              </a:rPr>
              <a:t>class’ keyword to d</a:t>
            </a:r>
            <a:r>
              <a:rPr lang="en-GB" sz="1200" dirty="0" smtClean="0">
                <a:solidFill>
                  <a:srgbClr val="008000"/>
                </a:solidFill>
                <a:highlight>
                  <a:srgbClr val="FFFFFF"/>
                </a:highlight>
                <a:latin typeface="Courier New" panose="02070309020205020404" pitchFamily="49" charset="0"/>
              </a:rPr>
              <a:t>efine </a:t>
            </a:r>
            <a:r>
              <a:rPr lang="en-GB" sz="1200" dirty="0" smtClean="0">
                <a:solidFill>
                  <a:srgbClr val="008000"/>
                </a:solidFill>
                <a:highlight>
                  <a:srgbClr val="FFFFFF"/>
                </a:highlight>
                <a:latin typeface="Courier New" panose="02070309020205020404" pitchFamily="49" charset="0"/>
              </a:rPr>
              <a:t>our </a:t>
            </a:r>
            <a:r>
              <a:rPr lang="en-GB" sz="1200" dirty="0" smtClean="0">
                <a:solidFill>
                  <a:srgbClr val="008000"/>
                </a:solidFill>
                <a:highlight>
                  <a:srgbClr val="FFFFFF"/>
                </a:highlight>
                <a:latin typeface="Courier New" panose="02070309020205020404" pitchFamily="49" charset="0"/>
              </a:rPr>
              <a:t>class</a:t>
            </a:r>
            <a:endParaRPr lang="en-GB" sz="1200" dirty="0" smtClean="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a:t>
            </a:r>
            <a:r>
              <a:rPr lang="en-US" dirty="0" smtClean="0"/>
              <a:t>variable </a:t>
            </a:r>
            <a:r>
              <a:rPr lang="en-US" dirty="0" smtClean="0"/>
              <a:t>name prefixed with an </a:t>
            </a:r>
            <a:r>
              <a:rPr lang="en-US" dirty="0" smtClean="0"/>
              <a:t>underscore is treated </a:t>
            </a:r>
            <a:r>
              <a:rPr lang="en-US" dirty="0" smtClean="0"/>
              <a:t>as non-public</a:t>
            </a:r>
          </a:p>
          <a:p>
            <a:pPr lvl="1"/>
            <a:r>
              <a:rPr lang="en-US" dirty="0" smtClean="0"/>
              <a:t>A </a:t>
            </a:r>
            <a:r>
              <a:rPr lang="en-US" dirty="0" smtClean="0"/>
              <a:t>variable </a:t>
            </a:r>
            <a:r>
              <a:rPr lang="en-US" dirty="0" smtClean="0"/>
              <a:t>name prefixed with </a:t>
            </a:r>
            <a:r>
              <a:rPr lang="en-US" b="1" dirty="0" smtClean="0"/>
              <a:t>at least two leading underscores</a:t>
            </a:r>
            <a:r>
              <a:rPr lang="en-US" dirty="0" smtClean="0"/>
              <a:t> </a:t>
            </a:r>
            <a:r>
              <a:rPr lang="en-US" dirty="0" smtClean="0"/>
              <a:t>is </a:t>
            </a:r>
            <a:r>
              <a:rPr lang="en-US" dirty="0" smtClean="0"/>
              <a:t>subject to </a:t>
            </a:r>
            <a:r>
              <a:rPr lang="en-US" i="1" dirty="0" smtClean="0"/>
              <a:t>name mangling</a:t>
            </a:r>
            <a:endParaRPr lang="en-US" dirty="0" smtClean="0"/>
          </a:p>
          <a:p>
            <a:pPr lvl="1"/>
            <a:r>
              <a:rPr lang="en-US" dirty="0" smtClean="0"/>
              <a:t>Name mangling </a:t>
            </a:r>
            <a:r>
              <a:rPr lang="en-US" dirty="0" smtClean="0"/>
              <a:t>raises </a:t>
            </a:r>
            <a:r>
              <a:rPr lang="en-US" dirty="0" smtClean="0"/>
              <a:t>an error if a programmer attempts to access </a:t>
            </a:r>
            <a:r>
              <a:rPr lang="en-US" dirty="0" smtClean="0"/>
              <a:t>the variable directly</a:t>
            </a:r>
            <a:endParaRPr lang="en-US" dirty="0" smtClean="0"/>
          </a:p>
          <a:p>
            <a:pPr lvl="1"/>
            <a:r>
              <a:rPr lang="en-US" dirty="0" smtClean="0"/>
              <a:t>It </a:t>
            </a:r>
            <a:r>
              <a:rPr lang="en-US" dirty="0" smtClean="0"/>
              <a:t>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endParaRPr lang="en-US" dirty="0" smtClean="0"/>
          </a:p>
          <a:p>
            <a:pPr lvl="1"/>
            <a:r>
              <a:rPr lang="en-US" dirty="0" smtClean="0"/>
              <a:t>This </a:t>
            </a:r>
            <a:r>
              <a:rPr lang="en-US" dirty="0" smtClean="0"/>
              <a:t>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a:t>
            </a:r>
            <a:r>
              <a:rPr lang="en-US" dirty="0" smtClean="0"/>
              <a:t>objects</a:t>
            </a:r>
            <a:endParaRPr lang="en-US" dirty="0" smtClean="0"/>
          </a:p>
          <a:p>
            <a:pPr lvl="1"/>
            <a:r>
              <a:rPr lang="en-US" dirty="0" smtClean="0"/>
              <a:t>Objects can inherit attributes and </a:t>
            </a:r>
            <a:r>
              <a:rPr lang="en-US" dirty="0" smtClean="0"/>
              <a:t>behavior</a:t>
            </a:r>
            <a:endParaRPr lang="en-US" dirty="0" smtClean="0"/>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a:t>
            </a:r>
            <a:r>
              <a:rPr lang="en-US" dirty="0" smtClean="0"/>
              <a:t>gives </a:t>
            </a:r>
            <a:r>
              <a:rPr lang="en-US" dirty="0" smtClean="0"/>
              <a:t>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endParaRPr lang="en-US" dirty="0" smtClean="0"/>
          </a:p>
          <a:p>
            <a:r>
              <a:rPr lang="en-US" dirty="0" smtClean="0"/>
              <a:t>Modify </a:t>
            </a:r>
            <a:r>
              <a:rPr lang="en-US" dirty="0" smtClean="0"/>
              <a:t>the </a:t>
            </a:r>
            <a:r>
              <a:rPr lang="en-US" dirty="0" smtClean="0"/>
              <a:t>example </a:t>
            </a:r>
            <a:r>
              <a:rPr lang="en-US" dirty="0" smtClean="0"/>
              <a:t>code:</a:t>
            </a:r>
          </a:p>
          <a:p>
            <a:pPr lvl="1"/>
            <a:r>
              <a:rPr lang="en-US" dirty="0" smtClean="0"/>
              <a:t>Add attributes to the Car class to represent top speed and transmission</a:t>
            </a:r>
          </a:p>
          <a:p>
            <a:pPr lvl="2"/>
            <a:r>
              <a:rPr lang="en-US" dirty="0" smtClean="0"/>
              <a:t>The attributes cannot be </a:t>
            </a:r>
            <a:r>
              <a:rPr lang="en-US" dirty="0" smtClean="0"/>
              <a:t>None</a:t>
            </a:r>
            <a:endParaRPr lang="en-US" dirty="0" smtClean="0"/>
          </a:p>
          <a:p>
            <a:pPr lvl="2"/>
            <a:r>
              <a:rPr lang="en-US" dirty="0" smtClean="0"/>
              <a:t>The attributes should be properly encapsulated</a:t>
            </a:r>
          </a:p>
          <a:p>
            <a:r>
              <a:rPr lang="en-US" dirty="0" smtClean="0"/>
              <a:t>Bonus: Create </a:t>
            </a:r>
            <a:r>
              <a:rPr lang="en-US" dirty="0" smtClean="0"/>
              <a:t>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a:t>
            </a:r>
            <a:r>
              <a:rPr lang="en-US" dirty="0" smtClean="0"/>
              <a:t>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t>
            </a:r>
            <a:r>
              <a:rPr lang="en-US" dirty="0" smtClean="0"/>
              <a:t>a </a:t>
            </a:r>
            <a:r>
              <a:rPr lang="en-US" dirty="0" err="1" smtClean="0"/>
              <a:t>TypeError</a:t>
            </a:r>
            <a:r>
              <a:rPr lang="en-US" dirty="0" smtClean="0"/>
              <a:t> if the supplied object is not an instance of </a:t>
            </a:r>
            <a:r>
              <a:rPr lang="en-US" dirty="0" smtClean="0"/>
              <a:t>Car</a:t>
            </a:r>
            <a:endParaRPr lang="en-US" dirty="0" smtClean="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values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 statement to capture </a:t>
            </a:r>
            <a:r>
              <a:rPr lang="en-US" i="1" dirty="0" smtClean="0">
                <a:solidFill>
                  <a:srgbClr val="000000"/>
                </a:solidFill>
              </a:rPr>
              <a:t>expressions</a:t>
            </a:r>
          </a:p>
          <a:p>
            <a:endParaRPr lang="en-US" dirty="0">
              <a:solidFill>
                <a:srgbClr val="000000"/>
              </a:solidFill>
            </a:endParaRPr>
          </a:p>
          <a:p>
            <a:r>
              <a:rPr lang="en-US" b="1" dirty="0" smtClean="0">
                <a:solidFill>
                  <a:srgbClr val="0000FF"/>
                </a:solidFill>
                <a:latin typeface="Courier New" panose="02070309020205020404" pitchFamily="49" charset="0"/>
                <a:cs typeface="Courier New" panose="02070309020205020404" pitchFamily="49" charset="0"/>
              </a:rPr>
              <a:t>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a:t>
            </a:r>
            <a:r>
              <a:rPr lang="en-US" dirty="0" smtClean="0">
                <a:solidFill>
                  <a:srgbClr val="000000"/>
                </a:solidFill>
              </a:rPr>
              <a:t>returns the </a:t>
            </a:r>
            <a:r>
              <a:rPr lang="en-US" b="1" dirty="0" smtClean="0">
                <a:solidFill>
                  <a:srgbClr val="000000"/>
                </a:solidFill>
              </a:rPr>
              <a:t>value of the evaluated expression</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also provide a message with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The same as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563113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a:t>
            </a:r>
            <a:r>
              <a:rPr lang="en-GB" dirty="0" smtClean="0">
                <a:solidFill>
                  <a:srgbClr val="000000"/>
                </a:solidFill>
              </a:rPr>
              <a:t>Python</a:t>
            </a:r>
          </a:p>
          <a:p>
            <a:r>
              <a:rPr lang="en-GB" dirty="0" smtClean="0">
                <a:solidFill>
                  <a:srgbClr val="000000"/>
                </a:solidFill>
              </a:rPr>
              <a:t>An understanding of the principles of programming</a:t>
            </a: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endParaRPr lang="en-GB" dirty="0" smtClean="0"/>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a:t>
            </a:r>
            <a:r>
              <a:rPr lang="en-GB" dirty="0" smtClean="0"/>
              <a:t>in a Team</a:t>
            </a:r>
            <a:endParaRPr lang="en-GB" dirty="0"/>
          </a:p>
          <a:p>
            <a:pPr lvl="1"/>
            <a:r>
              <a:rPr lang="en-GB" dirty="0" smtClean="0"/>
              <a:t>Software </a:t>
            </a:r>
            <a:r>
              <a:rPr lang="en-GB" dirty="0" smtClean="0"/>
              <a:t>Development </a:t>
            </a:r>
            <a:r>
              <a:rPr lang="en-GB" dirty="0" smtClean="0"/>
              <a:t>Life </a:t>
            </a:r>
            <a:r>
              <a:rPr lang="en-GB" dirty="0" smtClean="0"/>
              <a:t>Cycles</a:t>
            </a:r>
          </a:p>
          <a:p>
            <a:pPr lvl="1"/>
            <a:r>
              <a:rPr lang="en-GB" dirty="0" smtClean="0"/>
              <a:t>Developing Collaboratively</a:t>
            </a:r>
            <a:endParaRPr lang="en-GB" dirty="0" smtClean="0"/>
          </a:p>
          <a:p>
            <a:pPr lvl="1"/>
            <a:r>
              <a:rPr lang="en-GB" dirty="0" smtClean="0"/>
              <a:t>Design </a:t>
            </a:r>
            <a:r>
              <a:rPr lang="en-GB" dirty="0" smtClean="0"/>
              <a:t>Practices</a:t>
            </a:r>
          </a:p>
          <a:p>
            <a:pPr lvl="1"/>
            <a:r>
              <a:rPr lang="en-GB" dirty="0" smtClean="0"/>
              <a:t>Secure Code Development</a:t>
            </a:r>
          </a:p>
          <a:p>
            <a:r>
              <a:rPr lang="en-GB" dirty="0" smtClean="0"/>
              <a:t>Object Oriented Programming</a:t>
            </a:r>
            <a:endParaRPr lang="en-GB" dirty="0" smtClean="0"/>
          </a:p>
          <a:p>
            <a:r>
              <a:rPr lang="en-GB" dirty="0" smtClean="0"/>
              <a:t>Programming </a:t>
            </a:r>
            <a:r>
              <a:rPr lang="en-GB" dirty="0" smtClean="0"/>
              <a:t>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a:t>
            </a:r>
            <a:r>
              <a:rPr lang="en-US" dirty="0" smtClean="0"/>
              <a:t>representations</a:t>
            </a:r>
          </a:p>
          <a:p>
            <a:r>
              <a:rPr lang="en-US" dirty="0" smtClean="0"/>
              <a:t>Very </a:t>
            </a:r>
            <a:r>
              <a:rPr lang="en-US" dirty="0" smtClean="0"/>
              <a:t>large numbers take up more storage space</a:t>
            </a:r>
          </a:p>
          <a:p>
            <a:r>
              <a:rPr lang="en-US" dirty="0" smtClean="0"/>
              <a:t>Generally each type has an upper and lower </a:t>
            </a:r>
            <a:r>
              <a:rPr lang="en-US" dirty="0" smtClean="0"/>
              <a:t>limit</a:t>
            </a:r>
            <a:endParaRPr lang="en-US" dirty="0" smtClean="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smtClean="0">
                <a:solidFill>
                  <a:schemeClr val="bg1"/>
                </a:solidFill>
                <a:latin typeface="Courier New" panose="02070309020205020404" pitchFamily="49" charset="0"/>
                <a:cs typeface="Courier New" panose="02070309020205020404" pitchFamily="49" charset="0"/>
              </a:rPr>
              <a:t>5 + 5</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a:t>
            </a:r>
            <a:r>
              <a:rPr lang="en-US" dirty="0" smtClean="0"/>
              <a:t>like </a:t>
            </a:r>
            <a:r>
              <a:rPr lang="en-US" dirty="0" smtClean="0"/>
              <a:t>formatting output or </a:t>
            </a:r>
            <a:r>
              <a:rPr lang="en-US" dirty="0" smtClean="0"/>
              <a:t>searching for </a:t>
            </a:r>
            <a:r>
              <a:rPr lang="en-US" dirty="0" smtClean="0"/>
              <a:t>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a:t>
            </a:r>
            <a:r>
              <a:rPr lang="en-US" dirty="0" smtClean="0"/>
              <a:t>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endParaRPr lang="en-US" dirty="0" smtClean="0">
              <a:solidFill>
                <a:srgbClr val="31383D"/>
              </a:solidFill>
            </a:endParaRP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a:t>
            </a:r>
            <a:r>
              <a:rPr lang="en-US" dirty="0" smtClean="0"/>
              <a:t>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a:t>
            </a:r>
            <a:r>
              <a:rPr lang="en-US" sz="1200" dirty="0" smtClean="0">
                <a:solidFill>
                  <a:srgbClr val="FF0000"/>
                </a:solidFill>
                <a:highlight>
                  <a:srgbClr val="FFFFFF"/>
                </a:highlight>
                <a:latin typeface="Courier New" panose="02070309020205020404" pitchFamily="49" charset="0"/>
              </a:rPr>
              <a:t>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a:t>
            </a:r>
            <a:r>
              <a:rPr lang="en-US" sz="2000" dirty="0" smtClean="0"/>
              <a:t>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a:t>
            </a:r>
            <a:r>
              <a:rPr lang="en-US" dirty="0" smtClean="0"/>
              <a:t>‘Exercises/Lists </a:t>
            </a:r>
            <a:r>
              <a:rPr lang="en-US" dirty="0" smtClean="0"/>
              <a:t>and </a:t>
            </a:r>
            <a:r>
              <a:rPr lang="en-US" dirty="0" smtClean="0"/>
              <a:t>Tuples Exercise.py</a:t>
            </a:r>
            <a:r>
              <a:rPr lang="en-US" dirty="0" smtClean="0"/>
              <a:t>’</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a:t>
            </a:r>
            <a:r>
              <a:rPr lang="en-US" dirty="0" smtClean="0"/>
              <a:t>’,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a:t>
            </a:r>
            <a:r>
              <a:rPr lang="en-GB" dirty="0" smtClean="0"/>
              <a:t>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a:t>
            </a:r>
            <a:r>
              <a:rPr lang="en-GB" dirty="0" smtClean="0"/>
              <a:t>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Write a program that will</a:t>
            </a:r>
          </a:p>
          <a:p>
            <a:pPr lvl="1"/>
            <a:r>
              <a:rPr lang="en-US" dirty="0" smtClean="0"/>
              <a:t>Prompt the user for a sum</a:t>
            </a:r>
          </a:p>
          <a:p>
            <a:pPr lvl="1"/>
            <a:r>
              <a:rPr lang="en-US" dirty="0" smtClean="0"/>
              <a:t>Calculate the result of the sum</a:t>
            </a:r>
          </a:p>
          <a:p>
            <a:pPr lvl="1"/>
            <a:r>
              <a:rPr lang="en-US" dirty="0" smtClean="0"/>
              <a:t>Output the result to the user</a:t>
            </a:r>
          </a:p>
          <a:p>
            <a:r>
              <a:rPr lang="en-US" dirty="0" smtClean="0"/>
              <a:t>Alternatively,</a:t>
            </a:r>
          </a:p>
          <a:p>
            <a:pPr lvl="1"/>
            <a:r>
              <a:rPr lang="en-US" dirty="0" smtClean="0"/>
              <a:t>Prompt the user for a value</a:t>
            </a:r>
          </a:p>
          <a:p>
            <a:pPr lvl="1"/>
            <a:r>
              <a:rPr lang="en-US" dirty="0" smtClean="0"/>
              <a:t>Prompt the user for an operator</a:t>
            </a:r>
          </a:p>
          <a:p>
            <a:pPr lvl="1"/>
            <a:r>
              <a:rPr lang="en-US" dirty="0" smtClean="0"/>
              <a:t>Prompt the user for another value</a:t>
            </a:r>
          </a:p>
          <a:p>
            <a:pPr lvl="1"/>
            <a:r>
              <a:rPr lang="en-US" dirty="0" smtClean="0"/>
              <a:t>Using the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FF"/>
                </a:solidFill>
                <a:cs typeface="Courier New" panose="02070309020205020404" pitchFamily="49" charset="0"/>
              </a:rPr>
              <a:t> </a:t>
            </a:r>
            <a:r>
              <a:rPr lang="en-US" dirty="0" smtClean="0">
                <a:solidFill>
                  <a:srgbClr val="000000"/>
                </a:solidFill>
                <a:cs typeface="Courier New" panose="02070309020205020404" pitchFamily="49" charset="0"/>
              </a:rPr>
              <a:t>function, calculate the result of the sum</a:t>
            </a:r>
          </a:p>
          <a:p>
            <a:pPr lvl="1"/>
            <a:r>
              <a:rPr lang="en-US" dirty="0" smtClean="0">
                <a:solidFill>
                  <a:srgbClr val="000000"/>
                </a:solidFill>
                <a:cs typeface="Courier New" panose="02070309020205020404" pitchFamily="49" charset="0"/>
              </a:rPr>
              <a:t>Output the result to the user</a:t>
            </a:r>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a:t>
            </a:r>
            <a:r>
              <a:rPr lang="en-US" dirty="0" smtClean="0"/>
              <a:t>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11981" y="1628800"/>
            <a:ext cx="111030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sum : '</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right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another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sum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(right)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eval</a:t>
            </a:r>
            <a:r>
              <a:rPr lang="en-US" sz="1200" dirty="0" smtClean="0">
                <a:solidFill>
                  <a:srgbClr val="000000"/>
                </a:solidFill>
                <a:highlight>
                  <a:srgbClr val="FFFFFF"/>
                </a:highlight>
                <a:latin typeface="Courier New" panose="02070309020205020404" pitchFamily="49" charset="0"/>
              </a:rPr>
              <a:t>(sum)</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3571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endParaRPr lang="en-US" dirty="0" smtClean="0"/>
          </a:p>
          <a:p>
            <a:r>
              <a:rPr lang="en-GB" dirty="0" smtClean="0"/>
              <a:t>Often </a:t>
            </a:r>
            <a:r>
              <a:rPr lang="en-GB" dirty="0" smtClean="0"/>
              <a:t>used within flow </a:t>
            </a:r>
            <a:r>
              <a:rPr lang="en-GB" dirty="0" smtClean="0"/>
              <a:t>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Write a program that will</a:t>
            </a:r>
          </a:p>
          <a:p>
            <a:pPr lvl="1"/>
            <a:r>
              <a:rPr lang="en-US" dirty="0" smtClean="0"/>
              <a:t>Prompt the user for a number</a:t>
            </a:r>
          </a:p>
          <a:p>
            <a:pPr lvl="1"/>
            <a:r>
              <a:rPr lang="en-US" dirty="0" smtClean="0"/>
              <a:t>Compare the input against a ‘secret number’ using a relationship operator (you choose which)</a:t>
            </a:r>
          </a:p>
          <a:p>
            <a:pPr lvl="1"/>
            <a:r>
              <a:rPr lang="en-US" dirty="0" smtClean="0"/>
              <a:t>Output the result</a:t>
            </a:r>
          </a:p>
          <a:p>
            <a:r>
              <a:rPr lang="en-US" dirty="0" smtClean="0"/>
              <a:t>Alternatively,</a:t>
            </a:r>
          </a:p>
          <a:p>
            <a:pPr lvl="1"/>
            <a:r>
              <a:rPr lang="en-US" dirty="0" smtClean="0"/>
              <a:t>As above, except the </a:t>
            </a:r>
            <a:r>
              <a:rPr lang="en-US" b="1" dirty="0" smtClean="0"/>
              <a:t>user</a:t>
            </a:r>
            <a:r>
              <a:rPr lang="en-US" dirty="0" smtClean="0"/>
              <a:t> can input the relationship operator to use</a:t>
            </a:r>
          </a:p>
          <a:p>
            <a:pPr lvl="2"/>
            <a:r>
              <a:rPr lang="en-US" dirty="0" smtClean="0"/>
              <a:t>(Hint: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 can help here)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a:t>
            </a:r>
            <a:r>
              <a:rPr lang="en-US" dirty="0" smtClean="0"/>
              <a:t>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&gt;=</a:t>
            </a:r>
            <a:r>
              <a:rPr lang="en-US" sz="1200" dirty="0">
                <a:solidFill>
                  <a:srgbClr val="000000"/>
                </a:solidFill>
                <a:highlight>
                  <a:srgbClr val="FFFFFF"/>
                </a:highlight>
                <a:latin typeface="Courier New" panose="02070309020205020404" pitchFamily="49" charset="0"/>
              </a:rPr>
              <a:t> secret)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&gt;= ??? is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eval</a:t>
            </a:r>
            <a:r>
              <a:rPr lang="en-US" sz="1200" dirty="0">
                <a:solidFill>
                  <a:srgbClr val="000000"/>
                </a:solidFill>
                <a:highlight>
                  <a:srgbClr val="FFFFFF"/>
                </a:highlight>
                <a:latin typeface="Courier New" panose="02070309020205020404" pitchFamily="49" charset="0"/>
              </a:rPr>
              <a:t>( 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(secret) )</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 is '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 result ) )</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0000"/>
                </a:solidFill>
                <a:highlight>
                  <a:srgbClr val="FFFFFF"/>
                </a:highlight>
                <a:latin typeface="Courier New" panose="02070309020205020404" pitchFamily="49" charset="0"/>
              </a:rPr>
              <a:t>left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right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another value: '</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left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right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'They match!'</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else:</a:t>
            </a:r>
          </a:p>
          <a:p>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'Sorry, no match!'</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0" y="3212976"/>
            <a:ext cx="11103023"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‘True’ or ‘False’ </a:t>
            </a:r>
          </a:p>
          <a:p>
            <a:r>
              <a:rPr lang="en-GB" dirty="0" smtClean="0">
                <a:solidFill>
                  <a:srgbClr val="000000"/>
                </a:solidFill>
                <a:cs typeface="Courier New" panose="02070309020205020404" pitchFamily="49" charset="0"/>
              </a:rPr>
              <a:t>Expressions can be anything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21856</TotalTime>
  <Words>15598</Words>
  <Application>Microsoft Office PowerPoint</Application>
  <PresentationFormat>Widescreen</PresentationFormat>
  <Paragraphs>3116</Paragraphs>
  <Slides>256</Slides>
  <Notes>83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256</vt:i4>
      </vt:variant>
    </vt:vector>
  </HeadingPairs>
  <TitlesOfParts>
    <vt:vector size="262"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829</cp:revision>
  <dcterms:created xsi:type="dcterms:W3CDTF">2014-07-02T14:58:32Z</dcterms:created>
  <dcterms:modified xsi:type="dcterms:W3CDTF">2016-02-08T16:01:10Z</dcterms:modified>
</cp:coreProperties>
</file>