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8"/>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95" r:id="rId37"/>
    <p:sldId id="396" r:id="rId38"/>
    <p:sldId id="302" r:id="rId39"/>
    <p:sldId id="301" r:id="rId40"/>
    <p:sldId id="422" r:id="rId41"/>
    <p:sldId id="318" r:id="rId42"/>
    <p:sldId id="304" r:id="rId43"/>
    <p:sldId id="436" r:id="rId44"/>
    <p:sldId id="429" r:id="rId45"/>
    <p:sldId id="430" r:id="rId46"/>
    <p:sldId id="319" r:id="rId47"/>
    <p:sldId id="423" r:id="rId48"/>
    <p:sldId id="437" r:id="rId49"/>
    <p:sldId id="438" r:id="rId50"/>
    <p:sldId id="320" r:id="rId51"/>
    <p:sldId id="307" r:id="rId52"/>
    <p:sldId id="439" r:id="rId53"/>
    <p:sldId id="424" r:id="rId54"/>
    <p:sldId id="425" r:id="rId55"/>
    <p:sldId id="440" r:id="rId56"/>
    <p:sldId id="426" r:id="rId57"/>
    <p:sldId id="427" r:id="rId58"/>
    <p:sldId id="496" r:id="rId59"/>
    <p:sldId id="497" r:id="rId60"/>
    <p:sldId id="313" r:id="rId61"/>
    <p:sldId id="314" r:id="rId62"/>
    <p:sldId id="316" r:id="rId63"/>
    <p:sldId id="441" r:id="rId64"/>
    <p:sldId id="498" r:id="rId65"/>
    <p:sldId id="500" r:id="rId66"/>
    <p:sldId id="324" r:id="rId67"/>
    <p:sldId id="397" r:id="rId68"/>
    <p:sldId id="398" r:id="rId69"/>
    <p:sldId id="399" r:id="rId70"/>
    <p:sldId id="400" r:id="rId71"/>
    <p:sldId id="401" r:id="rId72"/>
    <p:sldId id="402" r:id="rId73"/>
    <p:sldId id="403" r:id="rId74"/>
    <p:sldId id="404" r:id="rId75"/>
    <p:sldId id="405" r:id="rId76"/>
    <p:sldId id="406" r:id="rId77"/>
    <p:sldId id="407" r:id="rId78"/>
    <p:sldId id="408" r:id="rId79"/>
    <p:sldId id="386" r:id="rId80"/>
    <p:sldId id="387" r:id="rId81"/>
    <p:sldId id="388" r:id="rId82"/>
    <p:sldId id="389" r:id="rId83"/>
    <p:sldId id="390" r:id="rId84"/>
    <p:sldId id="391" r:id="rId85"/>
    <p:sldId id="392" r:id="rId86"/>
    <p:sldId id="393" r:id="rId87"/>
    <p:sldId id="431" r:id="rId88"/>
    <p:sldId id="451" r:id="rId89"/>
    <p:sldId id="432" r:id="rId90"/>
    <p:sldId id="433" r:id="rId91"/>
    <p:sldId id="435" r:id="rId92"/>
    <p:sldId id="434" r:id="rId93"/>
    <p:sldId id="394" r:id="rId94"/>
    <p:sldId id="317" r:id="rId95"/>
    <p:sldId id="323" r:id="rId96"/>
    <p:sldId id="442" r:id="rId97"/>
    <p:sldId id="443" r:id="rId98"/>
    <p:sldId id="444" r:id="rId99"/>
    <p:sldId id="326" r:id="rId100"/>
    <p:sldId id="445" r:id="rId101"/>
    <p:sldId id="447" r:id="rId102"/>
    <p:sldId id="448" r:id="rId103"/>
    <p:sldId id="450" r:id="rId104"/>
    <p:sldId id="449" r:id="rId105"/>
    <p:sldId id="446" r:id="rId106"/>
    <p:sldId id="331" r:id="rId107"/>
    <p:sldId id="332" r:id="rId108"/>
    <p:sldId id="334" r:id="rId109"/>
    <p:sldId id="327" r:id="rId110"/>
    <p:sldId id="329" r:id="rId111"/>
    <p:sldId id="330" r:id="rId112"/>
    <p:sldId id="328" r:id="rId113"/>
    <p:sldId id="420" r:id="rId114"/>
    <p:sldId id="333" r:id="rId115"/>
    <p:sldId id="335" r:id="rId116"/>
    <p:sldId id="339" r:id="rId117"/>
    <p:sldId id="337" r:id="rId118"/>
    <p:sldId id="336" r:id="rId119"/>
    <p:sldId id="338" r:id="rId120"/>
    <p:sldId id="341" r:id="rId121"/>
    <p:sldId id="428" r:id="rId122"/>
    <p:sldId id="342" r:id="rId123"/>
    <p:sldId id="344" r:id="rId124"/>
    <p:sldId id="347" r:id="rId125"/>
    <p:sldId id="345" r:id="rId126"/>
    <p:sldId id="346" r:id="rId127"/>
    <p:sldId id="343" r:id="rId128"/>
    <p:sldId id="350" r:id="rId129"/>
    <p:sldId id="348" r:id="rId130"/>
    <p:sldId id="349" r:id="rId131"/>
    <p:sldId id="421" r:id="rId132"/>
    <p:sldId id="409" r:id="rId133"/>
    <p:sldId id="412" r:id="rId134"/>
    <p:sldId id="410" r:id="rId135"/>
    <p:sldId id="413" r:id="rId136"/>
    <p:sldId id="414" r:id="rId137"/>
    <p:sldId id="415" r:id="rId138"/>
    <p:sldId id="417" r:id="rId139"/>
    <p:sldId id="416" r:id="rId140"/>
    <p:sldId id="419" r:id="rId141"/>
    <p:sldId id="411" r:id="rId142"/>
    <p:sldId id="464" r:id="rId143"/>
    <p:sldId id="452" r:id="rId144"/>
    <p:sldId id="460" r:id="rId145"/>
    <p:sldId id="461" r:id="rId146"/>
    <p:sldId id="462" r:id="rId147"/>
    <p:sldId id="463" r:id="rId148"/>
    <p:sldId id="465" r:id="rId149"/>
    <p:sldId id="453" r:id="rId150"/>
    <p:sldId id="454" r:id="rId151"/>
    <p:sldId id="466" r:id="rId152"/>
    <p:sldId id="467" r:id="rId153"/>
    <p:sldId id="468" r:id="rId154"/>
    <p:sldId id="469" r:id="rId155"/>
    <p:sldId id="470" r:id="rId156"/>
    <p:sldId id="471" r:id="rId157"/>
    <p:sldId id="475" r:id="rId158"/>
    <p:sldId id="476" r:id="rId159"/>
    <p:sldId id="472" r:id="rId160"/>
    <p:sldId id="457" r:id="rId161"/>
    <p:sldId id="474" r:id="rId162"/>
    <p:sldId id="473" r:id="rId163"/>
    <p:sldId id="477" r:id="rId164"/>
    <p:sldId id="455" r:id="rId165"/>
    <p:sldId id="478" r:id="rId166"/>
    <p:sldId id="480" r:id="rId167"/>
    <p:sldId id="479" r:id="rId168"/>
    <p:sldId id="456" r:id="rId169"/>
    <p:sldId id="481" r:id="rId170"/>
    <p:sldId id="482" r:id="rId171"/>
    <p:sldId id="458" r:id="rId172"/>
    <p:sldId id="483" r:id="rId173"/>
    <p:sldId id="459" r:id="rId174"/>
    <p:sldId id="484" r:id="rId175"/>
    <p:sldId id="486" r:id="rId176"/>
    <p:sldId id="418" r:id="rId177"/>
    <p:sldId id="487" r:id="rId178"/>
    <p:sldId id="488" r:id="rId179"/>
    <p:sldId id="492" r:id="rId180"/>
    <p:sldId id="489" r:id="rId181"/>
    <p:sldId id="493" r:id="rId182"/>
    <p:sldId id="490" r:id="rId183"/>
    <p:sldId id="494" r:id="rId184"/>
    <p:sldId id="491" r:id="rId185"/>
    <p:sldId id="495" r:id="rId186"/>
    <p:sldId id="485"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95"/>
            <p14:sldId id="396"/>
          </p14:sldIdLst>
        </p14:section>
        <p14:section name="Data Types" id="{7A464A34-C952-4C33-853C-9D731FCAD405}">
          <p14:sldIdLst>
            <p14:sldId id="302"/>
            <p14:sldId id="301"/>
            <p14:sldId id="422"/>
            <p14:sldId id="318"/>
            <p14:sldId id="304"/>
            <p14:sldId id="436"/>
            <p14:sldId id="429"/>
            <p14:sldId id="430"/>
            <p14:sldId id="319"/>
            <p14:sldId id="423"/>
            <p14:sldId id="437"/>
            <p14:sldId id="438"/>
            <p14:sldId id="320"/>
            <p14:sldId id="307"/>
            <p14:sldId id="439"/>
            <p14:sldId id="424"/>
            <p14:sldId id="425"/>
            <p14:sldId id="440"/>
            <p14:sldId id="426"/>
            <p14:sldId id="427"/>
            <p14:sldId id="496"/>
            <p14:sldId id="497"/>
            <p14:sldId id="313"/>
            <p14:sldId id="314"/>
            <p14:sldId id="316"/>
            <p14:sldId id="441"/>
            <p14:sldId id="498"/>
            <p14:sldId id="500"/>
            <p14:sldId id="324"/>
            <p14:sldId id="397"/>
            <p14:sldId id="398"/>
            <p14:sldId id="399"/>
            <p14:sldId id="400"/>
            <p14:sldId id="401"/>
            <p14:sldId id="402"/>
            <p14:sldId id="403"/>
            <p14:sldId id="404"/>
            <p14:sldId id="405"/>
            <p14:sldId id="406"/>
            <p14:sldId id="407"/>
            <p14:sldId id="408"/>
            <p14:sldId id="386"/>
            <p14:sldId id="387"/>
            <p14:sldId id="388"/>
            <p14:sldId id="389"/>
            <p14:sldId id="390"/>
            <p14:sldId id="391"/>
            <p14:sldId id="392"/>
            <p14:sldId id="393"/>
            <p14:sldId id="431"/>
            <p14:sldId id="451"/>
            <p14:sldId id="432"/>
            <p14:sldId id="433"/>
            <p14:sldId id="435"/>
            <p14:sldId id="434"/>
            <p14:sldId id="394"/>
            <p14:sldId id="317"/>
            <p14:sldId id="323"/>
            <p14:sldId id="442"/>
            <p14:sldId id="443"/>
            <p14:sldId id="444"/>
            <p14:sldId id="326"/>
            <p14:sldId id="445"/>
            <p14:sldId id="447"/>
            <p14:sldId id="448"/>
            <p14:sldId id="450"/>
            <p14:sldId id="449"/>
            <p14:sldId id="446"/>
            <p14:sldId id="331"/>
            <p14:sldId id="332"/>
            <p14:sldId id="334"/>
            <p14:sldId id="327"/>
            <p14:sldId id="329"/>
            <p14:sldId id="330"/>
            <p14:sldId id="328"/>
            <p14:sldId id="420"/>
            <p14:sldId id="333"/>
            <p14:sldId id="335"/>
            <p14:sldId id="339"/>
            <p14:sldId id="337"/>
            <p14:sldId id="336"/>
            <p14:sldId id="338"/>
            <p14:sldId id="341"/>
            <p14:sldId id="428"/>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64"/>
            <p14:sldId id="452"/>
            <p14:sldId id="460"/>
            <p14:sldId id="461"/>
            <p14:sldId id="462"/>
            <p14:sldId id="463"/>
            <p14:sldId id="465"/>
            <p14:sldId id="453"/>
            <p14:sldId id="454"/>
            <p14:sldId id="466"/>
            <p14:sldId id="467"/>
            <p14:sldId id="468"/>
            <p14:sldId id="469"/>
            <p14:sldId id="470"/>
            <p14:sldId id="471"/>
            <p14:sldId id="475"/>
            <p14:sldId id="476"/>
            <p14:sldId id="472"/>
            <p14:sldId id="457"/>
            <p14:sldId id="474"/>
            <p14:sldId id="473"/>
            <p14:sldId id="477"/>
            <p14:sldId id="455"/>
            <p14:sldId id="478"/>
            <p14:sldId id="480"/>
            <p14:sldId id="479"/>
            <p14:sldId id="456"/>
            <p14:sldId id="481"/>
            <p14:sldId id="482"/>
            <p14:sldId id="458"/>
            <p14:sldId id="483"/>
            <p14:sldId id="459"/>
            <p14:sldId id="484"/>
            <p14:sldId id="486"/>
            <p14:sldId id="418"/>
            <p14:sldId id="487"/>
            <p14:sldId id="488"/>
            <p14:sldId id="492"/>
            <p14:sldId id="489"/>
            <p14:sldId id="493"/>
            <p14:sldId id="490"/>
            <p14:sldId id="494"/>
            <p14:sldId id="491"/>
            <p14:sldId id="495"/>
            <p14:sldId id="48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1383D"/>
    <a:srgbClr val="C4A174"/>
    <a:srgbClr val="B6A174"/>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0" autoAdjust="0"/>
    <p:restoredTop sz="88838" autoAdjust="0"/>
  </p:normalViewPr>
  <p:slideViewPr>
    <p:cSldViewPr>
      <p:cViewPr varScale="1">
        <p:scale>
          <a:sx n="103" d="100"/>
          <a:sy n="103" d="100"/>
        </p:scale>
        <p:origin x="61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29/01/2016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2303770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Briefly</a:t>
            </a:r>
            <a:r>
              <a:rPr lang="en-GB" baseline="0" dirty="0" smtClean="0"/>
              <a:t> explain Unicode/</a:t>
            </a:r>
            <a:r>
              <a:rPr lang="en-GB" baseline="0" dirty="0" err="1" smtClean="0"/>
              <a:t>utf</a:t>
            </a:r>
            <a:r>
              <a:rPr lang="en-GB" baseline="0" dirty="0" smtClean="0"/>
              <a:t> and code pages and how it relates to </a:t>
            </a:r>
            <a:r>
              <a:rPr lang="en-GB" baseline="0" dirty="0" err="1" smtClean="0"/>
              <a:t>ascii</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43</a:t>
            </a:fld>
            <a:endParaRPr lang="en-GB" dirty="0"/>
          </a:p>
        </p:txBody>
      </p:sp>
    </p:spTree>
    <p:extLst>
      <p:ext uri="{BB962C8B-B14F-4D97-AF65-F5344CB8AC3E}">
        <p14:creationId xmlns:p14="http://schemas.microsoft.com/office/powerpoint/2010/main" val="2421163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631175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63</a:t>
            </a:fld>
            <a:endParaRPr lang="en-GB" dirty="0">
              <a:solidFill>
                <a:prstClr val="black"/>
              </a:solidFill>
            </a:endParaRPr>
          </a:p>
        </p:txBody>
      </p:sp>
    </p:spTree>
    <p:extLst>
      <p:ext uri="{BB962C8B-B14F-4D97-AF65-F5344CB8AC3E}">
        <p14:creationId xmlns:p14="http://schemas.microsoft.com/office/powerpoint/2010/main" val="388875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66</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79</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80</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81</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82</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83</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84</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85</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87</a:t>
            </a:fld>
            <a:endParaRPr lang="en-GB" dirty="0">
              <a:solidFill>
                <a:prstClr val="black"/>
              </a:solidFill>
            </a:endParaRPr>
          </a:p>
        </p:txBody>
      </p:sp>
    </p:spTree>
    <p:extLst>
      <p:ext uri="{BB962C8B-B14F-4D97-AF65-F5344CB8AC3E}">
        <p14:creationId xmlns:p14="http://schemas.microsoft.com/office/powerpoint/2010/main" val="1800127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2714129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the ways the program could be improved, i.e. be specifying a max number of retries</a:t>
            </a:r>
            <a:r>
              <a:rPr lang="en-US" baseline="0" dirty="0" smtClean="0"/>
              <a:t> from the command line or </a:t>
            </a:r>
            <a:r>
              <a:rPr lang="en-US" baseline="0" dirty="0" err="1" smtClean="0"/>
              <a:t>config</a:t>
            </a:r>
            <a:r>
              <a:rPr lang="en-US" baseline="0" dirty="0" smtClean="0"/>
              <a:t> file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89</a:t>
            </a:fld>
            <a:endParaRPr lang="en-GB" dirty="0">
              <a:solidFill>
                <a:prstClr val="black"/>
              </a:solidFill>
            </a:endParaRPr>
          </a:p>
        </p:txBody>
      </p:sp>
    </p:spTree>
    <p:extLst>
      <p:ext uri="{BB962C8B-B14F-4D97-AF65-F5344CB8AC3E}">
        <p14:creationId xmlns:p14="http://schemas.microsoft.com/office/powerpoint/2010/main" val="181430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90</a:t>
            </a:fld>
            <a:endParaRPr lang="en-GB" dirty="0"/>
          </a:p>
        </p:txBody>
      </p:sp>
    </p:spTree>
    <p:extLst>
      <p:ext uri="{BB962C8B-B14F-4D97-AF65-F5344CB8AC3E}">
        <p14:creationId xmlns:p14="http://schemas.microsoft.com/office/powerpoint/2010/main" val="330347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96</a:t>
            </a:fld>
            <a:endParaRPr lang="en-GB" dirty="0"/>
          </a:p>
        </p:txBody>
      </p:sp>
    </p:spTree>
    <p:extLst>
      <p:ext uri="{BB962C8B-B14F-4D97-AF65-F5344CB8AC3E}">
        <p14:creationId xmlns:p14="http://schemas.microsoft.com/office/powerpoint/2010/main" val="2453305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100</a:t>
            </a:fld>
            <a:endParaRPr lang="en-GB" dirty="0"/>
          </a:p>
        </p:txBody>
      </p:sp>
    </p:spTree>
    <p:extLst>
      <p:ext uri="{BB962C8B-B14F-4D97-AF65-F5344CB8AC3E}">
        <p14:creationId xmlns:p14="http://schemas.microsoft.com/office/powerpoint/2010/main" val="21461367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105</a:t>
            </a:fld>
            <a:endParaRPr lang="en-GB" dirty="0"/>
          </a:p>
        </p:txBody>
      </p:sp>
    </p:spTree>
    <p:extLst>
      <p:ext uri="{BB962C8B-B14F-4D97-AF65-F5344CB8AC3E}">
        <p14:creationId xmlns:p14="http://schemas.microsoft.com/office/powerpoint/2010/main" val="303017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113</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117</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128</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131</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140</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159</a:t>
            </a:fld>
            <a:endParaRPr lang="en-GB" dirty="0">
              <a:solidFill>
                <a:prstClr val="black"/>
              </a:solidFill>
            </a:endParaRPr>
          </a:p>
        </p:txBody>
      </p:sp>
    </p:spTree>
    <p:extLst>
      <p:ext uri="{BB962C8B-B14F-4D97-AF65-F5344CB8AC3E}">
        <p14:creationId xmlns:p14="http://schemas.microsoft.com/office/powerpoint/2010/main" val="179404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Scope</a:t>
            </a:r>
            <a:endParaRPr lang="en-US" dirty="0"/>
          </a:p>
        </p:txBody>
      </p:sp>
    </p:spTree>
    <p:extLst>
      <p:ext uri="{BB962C8B-B14F-4D97-AF65-F5344CB8AC3E}">
        <p14:creationId xmlns:p14="http://schemas.microsoft.com/office/powerpoint/2010/main" val="303024606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variable scope?</a:t>
            </a:r>
          </a:p>
          <a:p>
            <a:pPr lvl="1"/>
            <a:r>
              <a:rPr lang="en-US" dirty="0" smtClean="0"/>
              <a:t>Not all variables are accessible from all parts of the program</a:t>
            </a:r>
          </a:p>
          <a:p>
            <a:pPr lvl="1"/>
            <a:r>
              <a:rPr lang="en-US" dirty="0" smtClean="0"/>
              <a:t>Where a variable exists and for how long depends upon how it is defined</a:t>
            </a:r>
          </a:p>
          <a:p>
            <a:pPr lvl="1"/>
            <a:r>
              <a:rPr lang="en-US" dirty="0" smtClean="0"/>
              <a:t>Variables defined in the main body of a file are called </a:t>
            </a:r>
            <a:r>
              <a:rPr lang="en-US" i="1" dirty="0" smtClean="0"/>
              <a:t>global </a:t>
            </a:r>
            <a:r>
              <a:rPr lang="en-US" dirty="0" smtClean="0"/>
              <a:t>variables</a:t>
            </a:r>
          </a:p>
          <a:p>
            <a:pPr lvl="2"/>
            <a:r>
              <a:rPr lang="en-US" dirty="0" err="1" smtClean="0"/>
              <a:t>Globals</a:t>
            </a:r>
            <a:r>
              <a:rPr lang="en-US" dirty="0" smtClean="0"/>
              <a:t> are visible throughout the file and to any file which imports it</a:t>
            </a:r>
          </a:p>
          <a:p>
            <a:pPr lvl="2"/>
            <a:r>
              <a:rPr lang="en-US" dirty="0" err="1" smtClean="0"/>
              <a:t>Globals</a:t>
            </a:r>
            <a:r>
              <a:rPr lang="en-US" dirty="0" smtClean="0"/>
              <a:t> can have unexpected consequences due to their wide-ranging effects</a:t>
            </a:r>
          </a:p>
          <a:p>
            <a:pPr lvl="1"/>
            <a:r>
              <a:rPr lang="en-US" dirty="0" smtClean="0"/>
              <a:t>Variables defined inside a function are </a:t>
            </a:r>
            <a:r>
              <a:rPr lang="en-US" i="1" dirty="0" smtClean="0"/>
              <a:t>local </a:t>
            </a:r>
            <a:r>
              <a:rPr lang="en-US" dirty="0" smtClean="0"/>
              <a:t>to that function</a:t>
            </a:r>
          </a:p>
          <a:p>
            <a:pPr lvl="2"/>
            <a:r>
              <a:rPr lang="en-US" dirty="0" smtClean="0"/>
              <a:t>Locals are visible only to the function that defines them</a:t>
            </a:r>
          </a:p>
          <a:p>
            <a:pPr lvl="2"/>
            <a:r>
              <a:rPr lang="en-US" dirty="0" smtClean="0"/>
              <a:t>Locals exist only for as long as the function is executing </a:t>
            </a:r>
          </a:p>
          <a:p>
            <a:pPr lvl="1"/>
            <a:endParaRPr lang="en-US"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277762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3140968"/>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Consider this example – what will the print statement output?</a:t>
            </a:r>
            <a:endParaRPr lang="en-GB" dirty="0"/>
          </a:p>
        </p:txBody>
      </p:sp>
    </p:spTree>
    <p:extLst>
      <p:ext uri="{BB962C8B-B14F-4D97-AF65-F5344CB8AC3E}">
        <p14:creationId xmlns:p14="http://schemas.microsoft.com/office/powerpoint/2010/main" val="189417822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Scope: Example</a:t>
            </a:r>
            <a:endParaRPr lang="en-US" dirty="0"/>
          </a:p>
        </p:txBody>
      </p:sp>
      <p:sp>
        <p:nvSpPr>
          <p:cNvPr id="5" name="Rectangle 4"/>
          <p:cNvSpPr/>
          <p:nvPr/>
        </p:nvSpPr>
        <p:spPr>
          <a:xfrm>
            <a:off x="1991544" y="2996952"/>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 </a:t>
            </a:r>
            <a:r>
              <a:rPr lang="en-GB" sz="1600" b="1" dirty="0" smtClean="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endParaRPr lang="en-GB" sz="1600" dirty="0">
              <a:solidFill>
                <a:srgbClr val="31383D"/>
              </a:solidFill>
              <a:highlight>
                <a:srgbClr val="FFFFFF"/>
              </a:highlight>
              <a:latin typeface="Courier New" panose="02070309020205020404" pitchFamily="49" charset="0"/>
            </a:endParaRP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a:solidFill>
                <a:srgbClr val="31383D"/>
              </a:solidFill>
              <a:highlight>
                <a:srgbClr val="FFFFFF"/>
              </a:highlight>
              <a:latin typeface="Courier New" panose="02070309020205020404" pitchFamily="49" charset="0"/>
            </a:endParaRPr>
          </a:p>
        </p:txBody>
      </p:sp>
      <p:sp>
        <p:nvSpPr>
          <p:cNvPr id="2" name="Content Placeholder 1"/>
          <p:cNvSpPr>
            <a:spLocks noGrp="1"/>
          </p:cNvSpPr>
          <p:nvPr>
            <p:ph idx="1"/>
          </p:nvPr>
        </p:nvSpPr>
        <p:spPr>
          <a:xfrm>
            <a:off x="1007436" y="1700809"/>
            <a:ext cx="10574965" cy="1296143"/>
          </a:xfrm>
        </p:spPr>
        <p:txBody>
          <a:bodyPr/>
          <a:lstStyle/>
          <a:p>
            <a:r>
              <a:rPr lang="en-GB" dirty="0" smtClean="0"/>
              <a:t>The previous example was simple enough – but what will the program output this time?</a:t>
            </a:r>
            <a:endParaRPr lang="en-GB" dirty="0"/>
          </a:p>
        </p:txBody>
      </p:sp>
    </p:spTree>
    <p:extLst>
      <p:ext uri="{BB962C8B-B14F-4D97-AF65-F5344CB8AC3E}">
        <p14:creationId xmlns:p14="http://schemas.microsoft.com/office/powerpoint/2010/main" val="166301929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1584175"/>
          </a:xfrm>
        </p:spPr>
        <p:txBody>
          <a:bodyPr>
            <a:normAutofit/>
          </a:bodyPr>
          <a:lstStyle/>
          <a:p>
            <a:r>
              <a:rPr lang="en-US" dirty="0" smtClean="0"/>
              <a:t>Can I access a global variable from inside a function?</a:t>
            </a:r>
          </a:p>
          <a:p>
            <a:pPr lvl="1"/>
            <a:r>
              <a:rPr lang="en-US" dirty="0" smtClean="0"/>
              <a:t>The </a:t>
            </a:r>
            <a:r>
              <a:rPr lang="en-US" b="1" dirty="0" smtClean="0">
                <a:solidFill>
                  <a:srgbClr val="0000FF"/>
                </a:solidFill>
              </a:rPr>
              <a:t>global</a:t>
            </a:r>
            <a:r>
              <a:rPr lang="en-US" dirty="0" smtClean="0"/>
              <a:t> keyword is used to indicate we are operating on a global variable</a:t>
            </a:r>
            <a:endParaRPr lang="en-US" dirty="0"/>
          </a:p>
        </p:txBody>
      </p:sp>
      <p:sp>
        <p:nvSpPr>
          <p:cNvPr id="3" name="Title 2"/>
          <p:cNvSpPr>
            <a:spLocks noGrp="1"/>
          </p:cNvSpPr>
          <p:nvPr>
            <p:ph type="title"/>
          </p:nvPr>
        </p:nvSpPr>
        <p:spPr/>
        <p:txBody>
          <a:bodyPr/>
          <a:lstStyle/>
          <a:p>
            <a:r>
              <a:rPr lang="en-US" dirty="0" smtClean="0"/>
              <a:t>Scope</a:t>
            </a:r>
            <a:endParaRPr lang="en-US" dirty="0"/>
          </a:p>
        </p:txBody>
      </p:sp>
      <p:sp>
        <p:nvSpPr>
          <p:cNvPr id="5" name="Rectangle 4"/>
          <p:cNvSpPr/>
          <p:nvPr/>
        </p:nvSpPr>
        <p:spPr>
          <a:xfrm>
            <a:off x="1991544" y="3429000"/>
            <a:ext cx="7920879"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0</a:t>
            </a:r>
          </a:p>
          <a:p>
            <a:endParaRPr lang="en-GB" sz="1600" dirty="0" smtClean="0">
              <a:solidFill>
                <a:srgbClr val="31383D"/>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r>
              <a:rPr lang="en-GB" sz="1600" b="1" dirty="0" smtClean="0">
                <a:solidFill>
                  <a:srgbClr val="0000FF"/>
                </a:solidFill>
                <a:highlight>
                  <a:srgbClr val="FFFFFF"/>
                </a:highlight>
                <a:latin typeface="Courier New" panose="02070309020205020404" pitchFamily="49" charset="0"/>
              </a:rPr>
              <a:t>:</a:t>
            </a:r>
          </a:p>
          <a:p>
            <a:r>
              <a:rPr lang="en-GB" sz="1600" b="1" dirty="0">
                <a:solidFill>
                  <a:srgbClr val="0000FF"/>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global </a:t>
            </a:r>
            <a:r>
              <a:rPr lang="en-GB" sz="1600" dirty="0" smtClean="0">
                <a:solidFill>
                  <a:srgbClr val="31383D"/>
                </a:solidFill>
                <a:highlight>
                  <a:srgbClr val="FFFFFF"/>
                </a:highlight>
                <a:latin typeface="Courier New" panose="02070309020205020404" pitchFamily="49" charset="0"/>
              </a:rPr>
              <a:t>a</a:t>
            </a:r>
          </a:p>
          <a:p>
            <a:r>
              <a:rPr lang="en-GB" sz="1600" b="1" dirty="0">
                <a:solidFill>
                  <a:srgbClr val="0000FF"/>
                </a:solidFill>
                <a:highlight>
                  <a:srgbClr val="FFFFFF"/>
                </a:highlight>
                <a:latin typeface="Courier New" panose="02070309020205020404" pitchFamily="49" charset="0"/>
              </a:rPr>
              <a:t>	</a:t>
            </a:r>
            <a:r>
              <a:rPr lang="en-GB" sz="1600" dirty="0" smtClean="0">
                <a:solidFill>
                  <a:srgbClr val="31383D"/>
                </a:solidFill>
                <a:highlight>
                  <a:srgbClr val="FFFFFF"/>
                </a:highlight>
                <a:latin typeface="Courier New" panose="02070309020205020404" pitchFamily="49" charset="0"/>
              </a:rPr>
              <a:t>a</a:t>
            </a:r>
            <a:r>
              <a:rPr lang="en-GB" sz="1600" b="1" dirty="0" smtClean="0">
                <a:solidFill>
                  <a:srgbClr val="0000FF"/>
                </a:solidFill>
                <a:highlight>
                  <a:srgbClr val="FFFFFF"/>
                </a:highlight>
                <a:latin typeface="Courier New" panose="02070309020205020404" pitchFamily="49" charset="0"/>
              </a:rPr>
              <a:t> = </a:t>
            </a:r>
            <a:r>
              <a:rPr lang="en-GB" sz="1600" dirty="0" smtClean="0">
                <a:solidFill>
                  <a:srgbClr val="31383D"/>
                </a:solidFill>
                <a:highlight>
                  <a:srgbClr val="FFFFFF"/>
                </a:highlight>
                <a:latin typeface="Courier New" panose="02070309020205020404" pitchFamily="49" charset="0"/>
              </a:rPr>
              <a:t>3</a:t>
            </a:r>
          </a:p>
          <a:p>
            <a:r>
              <a:rPr lang="en-GB" sz="1600" dirty="0">
                <a:solidFill>
                  <a:srgbClr val="31383D"/>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p>
          <a:p>
            <a:endParaRPr lang="en-GB" sz="1600" dirty="0" smtClean="0">
              <a:solidFill>
                <a:srgbClr val="31383D"/>
              </a:solidFill>
              <a:highlight>
                <a:srgbClr val="FFFFFF"/>
              </a:highlight>
              <a:latin typeface="Courier New" panose="02070309020205020404" pitchFamily="49" charset="0"/>
            </a:endParaRPr>
          </a:p>
          <a:p>
            <a:r>
              <a:rPr lang="en-GB" sz="1600" dirty="0" err="1" smtClean="0">
                <a:solidFill>
                  <a:srgbClr val="31383D"/>
                </a:solidFill>
                <a:highlight>
                  <a:srgbClr val="FFFFFF"/>
                </a:highlight>
                <a:latin typeface="Courier New" panose="02070309020205020404" pitchFamily="49" charset="0"/>
              </a:rPr>
              <a:t>my_function</a:t>
            </a:r>
            <a:r>
              <a:rPr lang="en-GB" sz="1600" dirty="0" smtClean="0">
                <a:solidFill>
                  <a:srgbClr val="31383D"/>
                </a:solidFill>
                <a:highlight>
                  <a:srgbClr val="FFFFFF"/>
                </a:highlight>
                <a:latin typeface="Courier New" panose="02070309020205020404" pitchFamily="49" charset="0"/>
              </a:rPr>
              <a:t>()</a:t>
            </a:r>
          </a:p>
          <a:p>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31383D"/>
                </a:solidFill>
                <a:highlight>
                  <a:srgbClr val="FFFFFF"/>
                </a:highlight>
                <a:latin typeface="Courier New" panose="02070309020205020404" pitchFamily="49" charset="0"/>
              </a:rPr>
              <a:t>(a)</a:t>
            </a:r>
            <a:endParaRPr lang="en-GB" sz="1600" dirty="0">
              <a:solidFill>
                <a:srgbClr val="31383D"/>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29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Functions</a:t>
            </a:r>
            <a:endParaRPr lang="en-US" dirty="0"/>
          </a:p>
        </p:txBody>
      </p:sp>
    </p:spTree>
    <p:extLst>
      <p:ext uri="{BB962C8B-B14F-4D97-AF65-F5344CB8AC3E}">
        <p14:creationId xmlns:p14="http://schemas.microsoft.com/office/powerpoint/2010/main" val="23451476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Functions: Example</a:t>
            </a:r>
            <a:endParaRPr lang="en-US" dirty="0"/>
          </a:p>
        </p:txBody>
      </p:sp>
      <p:sp>
        <p:nvSpPr>
          <p:cNvPr id="5" name="Rectangle 4"/>
          <p:cNvSpPr/>
          <p:nvPr/>
        </p:nvSpPr>
        <p:spPr>
          <a:xfrm>
            <a:off x="3143672" y="1415673"/>
            <a:ext cx="5472608" cy="212365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a:solidFill>
                  <a:srgbClr val="008000"/>
                </a:solidFill>
                <a:highlight>
                  <a:srgbClr val="FFFFFF"/>
                </a:highlight>
                <a:latin typeface="Courier New" panose="02070309020205020404" pitchFamily="49" charset="0"/>
              </a:rPr>
              <a:t>#A function to sum a range of numbers</a:t>
            </a:r>
          </a:p>
          <a:p>
            <a:r>
              <a:rPr lang="en-GB" sz="1200" b="1" dirty="0" err="1">
                <a:solidFill>
                  <a:srgbClr val="0000FF"/>
                </a:solidFill>
                <a:highlight>
                  <a:srgbClr val="FFFFFF"/>
                </a:highlight>
                <a:latin typeface="Courier New" panose="02070309020205020404" pitchFamily="49" charset="0"/>
              </a:rPr>
              <a:t>def</a:t>
            </a:r>
            <a:r>
              <a:rPr lang="en-GB" sz="1200" dirty="0">
                <a:solidFill>
                  <a:srgbClr val="000000"/>
                </a:solidFill>
                <a:highlight>
                  <a:srgbClr val="FFFFFF"/>
                </a:highlight>
                <a:latin typeface="Courier New" panose="02070309020205020404" pitchFamily="49" charset="0"/>
              </a:rPr>
              <a:t> summer(</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0</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 = </a:t>
            </a:r>
            <a:r>
              <a:rPr lang="en-GB" sz="1200" b="1" dirty="0" smtClean="0">
                <a:solidFill>
                  <a:srgbClr val="0000FF"/>
                </a:solidFill>
                <a:highlight>
                  <a:srgbClr val="FFFFFF"/>
                </a:highlight>
                <a:latin typeface="Courier New" panose="02070309020205020404" pitchFamily="49" charset="0"/>
              </a:rPr>
              <a:t>range</a:t>
            </a:r>
            <a:r>
              <a:rPr lang="en-GB" sz="1200" dirty="0" smtClean="0">
                <a:solidFill>
                  <a:srgbClr val="000000"/>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upper_bound</a:t>
            </a:r>
            <a:r>
              <a:rPr lang="en-GB" sz="1200" dirty="0">
                <a:solidFill>
                  <a:srgbClr val="000000"/>
                </a:solidFill>
                <a:highlight>
                  <a:srgbClr val="FFFFFF"/>
                </a:highlight>
                <a:latin typeface="Courier New" panose="02070309020205020404" pitchFamily="49" charset="0"/>
              </a:rPr>
              <a:t>, 1)</a:t>
            </a: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count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calc_range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total += count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return</a:t>
            </a:r>
            <a:r>
              <a:rPr lang="en-GB" sz="1200" dirty="0">
                <a:solidFill>
                  <a:srgbClr val="000000"/>
                </a:solidFill>
                <a:highlight>
                  <a:srgbClr val="FFFFFF"/>
                </a:highlight>
                <a:latin typeface="Courier New" panose="02070309020205020404" pitchFamily="49" charset="0"/>
              </a:rPr>
              <a:t> total</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value = </a:t>
            </a:r>
            <a:r>
              <a:rPr lang="en-GB" sz="1200" b="1" dirty="0">
                <a:solidFill>
                  <a:srgbClr val="0000FF"/>
                </a:solidFill>
                <a:highlight>
                  <a:srgbClr val="FFFFFF"/>
                </a:highlight>
                <a:latin typeface="Courier New" panose="02070309020205020404" pitchFamily="49" charset="0"/>
              </a:rPr>
              <a:t>input</a:t>
            </a:r>
            <a:r>
              <a:rPr lang="en-GB" sz="1200" dirty="0">
                <a:solidFill>
                  <a:srgbClr val="000000"/>
                </a:solidFill>
                <a:highlight>
                  <a:srgbClr val="FFFFFF"/>
                </a:highlight>
                <a:latin typeface="Courier New" panose="02070309020205020404" pitchFamily="49" charset="0"/>
              </a:rPr>
              <a:t>(</a:t>
            </a:r>
            <a:r>
              <a:rPr lang="en-GB" sz="1200" dirty="0">
                <a:solidFill>
                  <a:srgbClr val="FF0000"/>
                </a:solidFill>
                <a:highlight>
                  <a:srgbClr val="FFFFFF"/>
                </a:highlight>
                <a:latin typeface="Courier New" panose="02070309020205020404" pitchFamily="49" charset="0"/>
              </a:rPr>
              <a:t>'Upper bound\n'</a:t>
            </a:r>
            <a:r>
              <a:rPr lang="en-GB" sz="1200" dirty="0">
                <a:solidFill>
                  <a:schemeClr val="tx1">
                    <a:lumMod val="95000"/>
                    <a:lumOff val="5000"/>
                  </a:schemeClr>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(summer(value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r>
              <a:rPr lang="en-US" dirty="0" smtClean="0"/>
              <a:t>APIs such as Google, Facebook, </a:t>
            </a:r>
            <a:r>
              <a:rPr lang="en-US" dirty="0" err="1" smtClean="0"/>
              <a:t>Reddit</a:t>
            </a:r>
            <a:r>
              <a:rPr lang="en-US" dirty="0" smtClean="0"/>
              <a:t>, </a:t>
            </a:r>
            <a:r>
              <a:rPr lang="en-US" dirty="0" err="1" smtClean="0"/>
              <a:t>Tumblr</a:t>
            </a:r>
            <a:r>
              <a:rPr lang="en-US" dirty="0" smtClean="0"/>
              <a:t>, </a:t>
            </a:r>
            <a:r>
              <a:rPr lang="en-US" dirty="0" err="1" smtClean="0"/>
              <a:t>Github</a:t>
            </a:r>
            <a:r>
              <a:rPr lang="en-US" dirty="0"/>
              <a:t> </a:t>
            </a:r>
            <a:r>
              <a:rPr lang="en-US" dirty="0" smtClean="0"/>
              <a:t>and more</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Libraries: Examples</a:t>
            </a:r>
            <a:endParaRPr lang="en-US" dirty="0"/>
          </a:p>
        </p:txBody>
      </p:sp>
      <p:sp>
        <p:nvSpPr>
          <p:cNvPr id="5" name="Rectangle 4"/>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 Simple example of using a library to generate a graph</a:t>
            </a:r>
          </a:p>
          <a:p>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import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plotly.graph_objs</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as</a:t>
            </a:r>
            <a:r>
              <a:rPr lang="en-US" sz="1200" dirty="0">
                <a:solidFill>
                  <a:srgbClr val="000000"/>
                </a:solidFill>
                <a:highlight>
                  <a:srgbClr val="FFFFFF"/>
                </a:highlight>
                <a:latin typeface="Courier New" panose="02070309020205020404" pitchFamily="49" charset="0"/>
              </a:rPr>
              <a:t> go</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data1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[160,250,190]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'US'</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data2 = </a:t>
            </a:r>
            <a:r>
              <a:rPr lang="en-US" sz="1200" dirty="0" err="1">
                <a:solidFill>
                  <a:srgbClr val="000000"/>
                </a:solidFill>
                <a:highlight>
                  <a:srgbClr val="FFFFFF"/>
                </a:highlight>
                <a:latin typeface="Courier New" panose="02070309020205020404" pitchFamily="49" charset="0"/>
              </a:rPr>
              <a:t>go.Bar</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x=</a:t>
            </a:r>
            <a:r>
              <a:rPr lang="en-US" sz="1200" dirty="0">
                <a:solidFill>
                  <a:srgbClr val="FF0000"/>
                </a:solidFill>
                <a:highlight>
                  <a:srgbClr val="FFFFFF"/>
                </a:highlight>
                <a:latin typeface="Courier New" panose="02070309020205020404" pitchFamily="49" charset="0"/>
              </a:rPr>
              <a:t>['python','</a:t>
            </a:r>
            <a:r>
              <a:rPr lang="en-US" sz="1200" dirty="0" err="1">
                <a:solidFill>
                  <a:srgbClr val="FF0000"/>
                </a:solidFill>
                <a:highlight>
                  <a:srgbClr val="FFFFFF"/>
                </a:highlight>
                <a:latin typeface="Courier New" panose="02070309020205020404" pitchFamily="49" charset="0"/>
              </a:rPr>
              <a:t>javascript</a:t>
            </a:r>
            <a:r>
              <a:rPr lang="en-US" sz="1200" dirty="0">
                <a:solidFill>
                  <a:srgbClr val="FF0000"/>
                </a:solidFill>
                <a:highlight>
                  <a:srgbClr val="FFFFFF"/>
                </a:highlight>
                <a:latin typeface="Courier New" panose="02070309020205020404" pitchFamily="49" charset="0"/>
              </a:rPr>
              <a:t>','ruby']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y=</a:t>
            </a:r>
            <a:r>
              <a:rPr lang="en-US" sz="1200" dirty="0">
                <a:solidFill>
                  <a:srgbClr val="FF0000"/>
                </a:solidFill>
                <a:highlight>
                  <a:srgbClr val="FFFFFF"/>
                </a:highlight>
                <a:latin typeface="Courier New" panose="02070309020205020404" pitchFamily="49" charset="0"/>
              </a:rPr>
              <a:t>[350,50,220]</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name=</a:t>
            </a:r>
            <a:r>
              <a:rPr lang="en-US" sz="1200" dirty="0">
                <a:solidFill>
                  <a:srgbClr val="FF0000"/>
                </a:solidFill>
                <a:highlight>
                  <a:srgbClr val="FFFFFF"/>
                </a:highlight>
                <a:latin typeface="Courier New" panose="02070309020205020404" pitchFamily="49" charset="0"/>
              </a:rPr>
              <a:t>'EU'</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data = </a:t>
            </a:r>
            <a:r>
              <a:rPr lang="en-US" sz="1200" dirty="0">
                <a:solidFill>
                  <a:srgbClr val="FF0000"/>
                </a:solidFill>
                <a:highlight>
                  <a:srgbClr val="FFFFFF"/>
                </a:highlight>
                <a:latin typeface="Courier New" panose="02070309020205020404" pitchFamily="49" charset="0"/>
              </a:rPr>
              <a:t>[ data1, data2 ]</a:t>
            </a:r>
          </a:p>
          <a:p>
            <a:r>
              <a:rPr lang="en-US" sz="1200" dirty="0">
                <a:solidFill>
                  <a:srgbClr val="000000"/>
                </a:solidFill>
                <a:highlight>
                  <a:srgbClr val="FFFFFF"/>
                </a:highlight>
                <a:latin typeface="Courier New" panose="02070309020205020404" pitchFamily="49" charset="0"/>
              </a:rPr>
              <a:t>layout = </a:t>
            </a:r>
            <a:r>
              <a:rPr lang="en-US" sz="1200" dirty="0" err="1">
                <a:solidFill>
                  <a:srgbClr val="000000"/>
                </a:solidFill>
                <a:highlight>
                  <a:srgbClr val="FFFFFF"/>
                </a:highlight>
                <a:latin typeface="Courier New" panose="02070309020205020404" pitchFamily="49" charset="0"/>
              </a:rPr>
              <a:t>go.Layout</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barmode</a:t>
            </a:r>
            <a:r>
              <a:rPr lang="en-US" sz="1200" dirty="0">
                <a:solidFill>
                  <a:srgbClr val="000000"/>
                </a:solidFill>
                <a:highlight>
                  <a:srgbClr val="FFFFFF"/>
                </a:highlight>
                <a:latin typeface="Courier New" panose="02070309020205020404" pitchFamily="49" charset="0"/>
              </a:rPr>
              <a:t> = 'group'</a:t>
            </a:r>
          </a:p>
          <a:p>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fig = </a:t>
            </a:r>
            <a:r>
              <a:rPr lang="en-US" sz="1200" dirty="0" err="1">
                <a:solidFill>
                  <a:srgbClr val="000000"/>
                </a:solidFill>
                <a:highlight>
                  <a:srgbClr val="FFFFFF"/>
                </a:highlight>
                <a:latin typeface="Courier New" panose="02070309020205020404" pitchFamily="49" charset="0"/>
              </a:rPr>
              <a:t>go.Figure</a:t>
            </a:r>
            <a:r>
              <a:rPr lang="en-US" sz="1200" dirty="0">
                <a:solidFill>
                  <a:srgbClr val="000000"/>
                </a:solidFill>
                <a:highlight>
                  <a:srgbClr val="FFFFFF"/>
                </a:highlight>
                <a:latin typeface="Courier New" panose="02070309020205020404" pitchFamily="49" charset="0"/>
              </a:rPr>
              <a:t>(data = data, layout=layout)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py.offline.plot</a:t>
            </a:r>
            <a:r>
              <a:rPr lang="en-US" sz="1200" dirty="0">
                <a:solidFill>
                  <a:srgbClr val="000000"/>
                </a:solidFill>
                <a:highlight>
                  <a:srgbClr val="FFFFFF"/>
                </a:highlight>
                <a:latin typeface="Courier New" panose="02070309020205020404" pitchFamily="49" charset="0"/>
              </a:rPr>
              <a:t>(data)</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2340586745"/>
              </p:ext>
            </p:extLst>
          </p:nvPr>
        </p:nvGraphicFramePr>
        <p:xfrm>
          <a:off x="695400" y="1700808"/>
          <a:ext cx="10945216" cy="1483360"/>
        </p:xfrm>
        <a:graphic>
          <a:graphicData uri="http://schemas.openxmlformats.org/drawingml/2006/table">
            <a:tbl>
              <a:tblPr firstRow="1" bandRow="1">
                <a:tableStyleId>{5C22544A-7EE6-4342-B048-85BDC9FD1C3A}</a:tableStyleId>
              </a:tblPr>
              <a:tblGrid>
                <a:gridCol w="1412717"/>
                <a:gridCol w="6125026"/>
                <a:gridCol w="3407473"/>
              </a:tblGrid>
              <a:tr h="370840">
                <a:tc>
                  <a:txBody>
                    <a:bodyPr/>
                    <a:lstStyle/>
                    <a:p>
                      <a:r>
                        <a:rPr lang="en-GB" dirty="0" smtClean="0"/>
                        <a:t>OS</a:t>
                      </a:r>
                      <a:endParaRPr lang="en-US" dirty="0"/>
                    </a:p>
                  </a:txBody>
                  <a:tcPr/>
                </a:tc>
                <a:tc>
                  <a:txBody>
                    <a:bodyPr/>
                    <a:lstStyle/>
                    <a:p>
                      <a:r>
                        <a:rPr lang="en-GB" dirty="0" smtClean="0"/>
                        <a:t>Path Example</a:t>
                      </a:r>
                      <a:endParaRPr lang="en-US" dirty="0"/>
                    </a:p>
                  </a:txBody>
                  <a:tcPr/>
                </a:tc>
                <a:tc>
                  <a:txBody>
                    <a:bodyPr/>
                    <a:lstStyle/>
                    <a:p>
                      <a:r>
                        <a:rPr lang="en-US" dirty="0" smtClean="0"/>
                        <a:t>Path Module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Windows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C:\Windows\System32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ntpath</a:t>
                      </a:r>
                      <a:endParaRPr lang="en-US" baseline="0" dirty="0" smtClean="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Unix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t>
                      </a:r>
                      <a:r>
                        <a:rPr lang="en-GB" dirty="0" err="1" smtClean="0"/>
                        <a:t>usr</a:t>
                      </a:r>
                      <a:r>
                        <a:rPr lang="en-GB" dirty="0" smtClean="0"/>
                        <a:t>/bin/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posixpath</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MacOS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endParaRPr lang="en-US" dirty="0"/>
                    </a:p>
                  </a:txBody>
                  <a:tcPr/>
                </a:tc>
                <a:tc>
                  <a:txBody>
                    <a:bodyPr/>
                    <a:lstStyle/>
                    <a:p>
                      <a:pPr marL="0" indent="0">
                        <a:buFont typeface="Arial" panose="020B0604020202020204" pitchFamily="34" charset="0"/>
                        <a:buNone/>
                      </a:pPr>
                      <a:r>
                        <a:rPr lang="en-US" dirty="0" err="1" smtClean="0"/>
                        <a:t>macpath</a:t>
                      </a:r>
                      <a:endParaRPr lang="en-US" dirty="0"/>
                    </a:p>
                  </a:txBody>
                  <a:tcPr/>
                </a:tc>
              </a:tr>
            </a:tbl>
          </a:graphicData>
        </a:graphic>
      </p:graphicFrame>
    </p:spTree>
    <p:extLst>
      <p:ext uri="{BB962C8B-B14F-4D97-AF65-F5344CB8AC3E}">
        <p14:creationId xmlns:p14="http://schemas.microsoft.com/office/powerpoint/2010/main" val="123843222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File IO: File Operations Examples</a:t>
            </a:r>
            <a:endParaRPr lang="en-US" dirty="0"/>
          </a:p>
        </p:txBody>
      </p:sp>
      <p:sp>
        <p:nvSpPr>
          <p:cNvPr id="5" name="Rectangle 4"/>
          <p:cNvSpPr/>
          <p:nvPr/>
        </p:nvSpPr>
        <p:spPr>
          <a:xfrm>
            <a:off x="3143672" y="1415673"/>
            <a:ext cx="5472608"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writing data to a file</a:t>
            </a:r>
          </a:p>
          <a:p>
            <a:r>
              <a:rPr lang="en-GB" sz="1200" b="1" dirty="0">
                <a:solidFill>
                  <a:srgbClr val="0000FF"/>
                </a:solidFill>
                <a:highlight>
                  <a:srgbClr val="FFFFFF"/>
                </a:highlight>
                <a:latin typeface="Courier New" panose="02070309020205020404" pitchFamily="49" charset="0"/>
              </a:rPr>
              <a:t>import</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as</a:t>
            </a:r>
            <a:r>
              <a:rPr lang="en-GB" sz="1200" dirty="0">
                <a:solidFill>
                  <a:srgbClr val="0000FF"/>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io</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io.FileIO</a:t>
            </a:r>
            <a:r>
              <a:rPr lang="en-GB" sz="1200" dirty="0">
                <a:solidFill>
                  <a:srgbClr val="FF0000"/>
                </a:solidFill>
                <a:highlight>
                  <a:srgbClr val="FFFFFF"/>
                </a:highlight>
                <a:latin typeface="Courier New" panose="02070309020205020404" pitchFamily="49" charset="0"/>
              </a:rPr>
              <a:t>("test_file.txt", mode="w")</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a:t>
            </a:r>
            <a:r>
              <a:rPr lang="en-GB" sz="1200" dirty="0">
                <a:solidFill>
                  <a:srgbClr val="FF0000"/>
                </a:solidFill>
                <a:highlight>
                  <a:srgbClr val="FFFFFF"/>
                </a:highlight>
                <a:latin typeface="Courier New" panose="02070309020205020404" pitchFamily="49" charset="0"/>
              </a:rPr>
              <a:t>"This is some text"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 = range( </a:t>
            </a:r>
            <a:r>
              <a:rPr lang="en-GB" sz="1200" dirty="0" err="1">
                <a:solidFill>
                  <a:srgbClr val="000000"/>
                </a:solidFill>
                <a:highlight>
                  <a:srgbClr val="FFFFFF"/>
                </a:highlight>
                <a:latin typeface="Courier New" panose="02070309020205020404" pitchFamily="49" charset="0"/>
              </a:rPr>
              <a:t>len</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 - 1, 0, -1)</a:t>
            </a: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(t + </a:t>
            </a:r>
            <a:r>
              <a:rPr lang="en-GB" sz="1200" dirty="0">
                <a:solidFill>
                  <a:srgbClr val="FF0000"/>
                </a:solidFill>
                <a:highlight>
                  <a:srgbClr val="FFFFFF"/>
                </a:highlight>
                <a:latin typeface="Courier New" panose="02070309020205020404" pitchFamily="49" charset="0"/>
              </a:rPr>
              <a:t>'\n'</a:t>
            </a:r>
            <a:r>
              <a:rPr lang="en-GB" sz="1200" dirty="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endParaRPr lang="en-GB" sz="1200" dirty="0">
              <a:solidFill>
                <a:srgbClr val="000000"/>
              </a:solidFill>
              <a:highlight>
                <a:srgbClr val="FFFFFF"/>
              </a:highlight>
              <a:latin typeface="Courier New" panose="02070309020205020404" pitchFamily="49" charset="0"/>
            </a:endParaRPr>
          </a:p>
          <a:p>
            <a:r>
              <a:rPr lang="en-GB" sz="1200" b="1" dirty="0">
                <a:solidFill>
                  <a:srgbClr val="0000FF"/>
                </a:solidFill>
                <a:highlight>
                  <a:srgbClr val="FFFFFF"/>
                </a:highlight>
                <a:latin typeface="Courier New" panose="02070309020205020404" pitchFamily="49" charset="0"/>
              </a:rPr>
              <a:t>for</a:t>
            </a:r>
            <a:r>
              <a:rPr lang="en-GB" sz="1200" dirty="0">
                <a:solidFill>
                  <a:srgbClr val="000000"/>
                </a:solidFill>
                <a:highlight>
                  <a:srgbClr val="FFFFFF"/>
                </a:highlight>
                <a:latin typeface="Courier New" panose="02070309020205020404" pitchFamily="49" charset="0"/>
              </a:rPr>
              <a:t> t </a:t>
            </a:r>
            <a:r>
              <a:rPr lang="en-GB" sz="1200" b="1" dirty="0">
                <a:solidFill>
                  <a:srgbClr val="0000FF"/>
                </a:solidFill>
                <a:highlight>
                  <a:srgbClr val="FFFFFF"/>
                </a:highlight>
                <a:latin typeface="Courier New" panose="02070309020205020404" pitchFamily="49" charset="0"/>
              </a:rPr>
              <a:t>in</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textRange</a:t>
            </a:r>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newFile.write</a:t>
            </a:r>
            <a:r>
              <a:rPr lang="en-GB" sz="1200" dirty="0">
                <a:solidFill>
                  <a:srgbClr val="000000"/>
                </a:solidFill>
                <a:highlight>
                  <a:srgbClr val="FFFFFF"/>
                </a:highlight>
                <a:latin typeface="Courier New" panose="02070309020205020404" pitchFamily="49" charset="0"/>
              </a:rPr>
              <a:t>(</a:t>
            </a:r>
            <a:r>
              <a:rPr lang="en-GB" sz="1200" dirty="0" err="1">
                <a:solidFill>
                  <a:srgbClr val="000000"/>
                </a:solidFill>
                <a:highlight>
                  <a:srgbClr val="FFFFFF"/>
                </a:highlight>
                <a:latin typeface="Courier New" panose="02070309020205020404" pitchFamily="49" charset="0"/>
              </a:rPr>
              <a:t>textToWrite</a:t>
            </a:r>
            <a:r>
              <a:rPr lang="en-GB" sz="1200" dirty="0">
                <a:solidFill>
                  <a:srgbClr val="000000"/>
                </a:solidFill>
                <a:highlight>
                  <a:srgbClr val="FFFFFF"/>
                </a:highlight>
                <a:latin typeface="Courier New" panose="02070309020205020404" pitchFamily="49" charset="0"/>
              </a:rPr>
              <a:t>[t])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newFile.close</a:t>
            </a:r>
            <a:r>
              <a:rPr lang="en-GB" sz="1200" dirty="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to demonstrate threading</a:t>
            </a:r>
            <a:endParaRPr lang="en-US" dirty="0"/>
          </a:p>
        </p:txBody>
      </p:sp>
      <p:sp>
        <p:nvSpPr>
          <p:cNvPr id="3" name="Title 2"/>
          <p:cNvSpPr>
            <a:spLocks noGrp="1"/>
          </p:cNvSpPr>
          <p:nvPr>
            <p:ph type="title"/>
          </p:nvPr>
        </p:nvSpPr>
        <p:spPr/>
        <p:txBody>
          <a:bodyPr/>
          <a:lstStyle/>
          <a:p>
            <a:r>
              <a:rPr lang="en-US" dirty="0" smtClean="0"/>
              <a:t>Exercise: Threading</a:t>
            </a:r>
            <a:endParaRPr lang="en-US" dirty="0"/>
          </a:p>
        </p:txBody>
      </p:sp>
    </p:spTree>
    <p:extLst>
      <p:ext uri="{BB962C8B-B14F-4D97-AF65-F5344CB8AC3E}">
        <p14:creationId xmlns:p14="http://schemas.microsoft.com/office/powerpoint/2010/main" val="370043226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55000" lnSpcReduction="20000"/>
          </a:bodyPr>
          <a:lstStyle/>
          <a:p>
            <a:r>
              <a:rPr lang="en-US" dirty="0" smtClean="0"/>
              <a:t>Crypto in General</a:t>
            </a:r>
          </a:p>
          <a:p>
            <a:pPr lvl="1"/>
            <a:r>
              <a:rPr lang="en-US" dirty="0" smtClean="0"/>
              <a:t>Hashing </a:t>
            </a:r>
            <a:r>
              <a:rPr lang="en-US" dirty="0" err="1" smtClean="0"/>
              <a:t>vs</a:t>
            </a:r>
            <a:r>
              <a:rPr lang="en-US" dirty="0" smtClean="0"/>
              <a:t> Encryption</a:t>
            </a:r>
          </a:p>
          <a:p>
            <a:pPr lvl="2"/>
            <a:r>
              <a:rPr lang="en-US" dirty="0" smtClean="0"/>
              <a:t>Hashing is a one-way function for obscuring data, e.g. storing passwords</a:t>
            </a:r>
          </a:p>
          <a:p>
            <a:pPr lvl="2"/>
            <a:r>
              <a:rPr lang="en-US" dirty="0" smtClean="0"/>
              <a:t>Encryption is reversible for transmitting data, e.g. bank details</a:t>
            </a:r>
          </a:p>
          <a:p>
            <a:r>
              <a:rPr lang="en-US" dirty="0" smtClean="0"/>
              <a:t>Crypto in Python</a:t>
            </a:r>
          </a:p>
          <a:p>
            <a:pPr lvl="1"/>
            <a:r>
              <a:rPr lang="en-US" i="1" dirty="0" err="1" smtClean="0"/>
              <a:t>hashlib</a:t>
            </a:r>
            <a:r>
              <a:rPr lang="en-US" i="1" dirty="0" smtClean="0"/>
              <a:t> </a:t>
            </a:r>
            <a:r>
              <a:rPr lang="en-US" dirty="0" smtClean="0"/>
              <a:t>for hashing</a:t>
            </a:r>
          </a:p>
          <a:p>
            <a:pPr lvl="2"/>
            <a:r>
              <a:rPr lang="en-US" dirty="0" err="1" smtClean="0"/>
              <a:t>hmac</a:t>
            </a:r>
            <a:endParaRPr lang="en-US" dirty="0" smtClean="0"/>
          </a:p>
          <a:p>
            <a:pPr lvl="2"/>
            <a:r>
              <a:rPr lang="en-US" dirty="0" smtClean="0"/>
              <a:t>md5</a:t>
            </a:r>
          </a:p>
          <a:p>
            <a:pPr lvl="2"/>
            <a:r>
              <a:rPr lang="en-US" dirty="0" err="1" smtClean="0"/>
              <a:t>sha</a:t>
            </a:r>
            <a:endParaRPr lang="en-US" dirty="0" smtClean="0"/>
          </a:p>
          <a:p>
            <a:pPr lvl="1"/>
            <a:r>
              <a:rPr lang="en-US" dirty="0" err="1" smtClean="0"/>
              <a:t>PyCrypto</a:t>
            </a:r>
            <a:r>
              <a:rPr lang="en-US" dirty="0" smtClean="0"/>
              <a:t> for encryption</a:t>
            </a:r>
          </a:p>
          <a:p>
            <a:pPr lvl="2"/>
            <a:r>
              <a:rPr lang="en-US" dirty="0" smtClean="0"/>
              <a:t>AES</a:t>
            </a:r>
          </a:p>
          <a:p>
            <a:pPr lvl="2"/>
            <a:r>
              <a:rPr lang="en-US" dirty="0" smtClean="0"/>
              <a:t>ARC2/ARC4</a:t>
            </a:r>
          </a:p>
          <a:p>
            <a:pPr lvl="2"/>
            <a:r>
              <a:rPr lang="en-US" dirty="0" smtClean="0"/>
              <a:t>Blowfish</a:t>
            </a:r>
          </a:p>
          <a:p>
            <a:pPr lvl="2"/>
            <a:r>
              <a:rPr lang="en-US" dirty="0" smtClean="0"/>
              <a:t>CAST (CAST-128)</a:t>
            </a:r>
          </a:p>
          <a:p>
            <a:pPr lvl="2"/>
            <a:r>
              <a:rPr lang="en-US" dirty="0" smtClean="0"/>
              <a:t>DES / DES3</a:t>
            </a:r>
          </a:p>
          <a:p>
            <a:pPr lvl="2"/>
            <a:r>
              <a:rPr lang="en-US" dirty="0" smtClean="0"/>
              <a:t>PKCS1_OAEP (</a:t>
            </a:r>
            <a:r>
              <a:rPr lang="en-GB" dirty="0" smtClean="0"/>
              <a:t>RSAES-OAEP)</a:t>
            </a:r>
            <a:endParaRPr lang="en-US" dirty="0" smtClean="0"/>
          </a:p>
          <a:p>
            <a:pPr lvl="2"/>
            <a:r>
              <a:rPr lang="en-US" dirty="0" smtClean="0"/>
              <a:t>PKCS1_v1_5 (</a:t>
            </a:r>
            <a:r>
              <a:rPr lang="en-GB" dirty="0" smtClean="0"/>
              <a:t>RSAES-PKCS1-v1_5)</a:t>
            </a:r>
            <a:endParaRPr lang="en-US" dirty="0" smtClean="0"/>
          </a:p>
          <a:p>
            <a:pPr lvl="2"/>
            <a:r>
              <a:rPr lang="en-US" dirty="0" smtClean="0"/>
              <a:t>XOR</a:t>
            </a:r>
            <a:endParaRPr lang="en-US" dirty="0"/>
          </a:p>
          <a:p>
            <a:pPr lvl="2"/>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94723232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endParaRPr lang="en-US" dirty="0" smtClean="0"/>
          </a:p>
          <a:p>
            <a:pPr lvl="2"/>
            <a:endParaRPr lang="en-US" dirty="0" smtClean="0"/>
          </a:p>
          <a:p>
            <a:pPr lvl="1"/>
            <a:endParaRPr lang="en-US" dirty="0"/>
          </a:p>
        </p:txBody>
      </p:sp>
      <p:sp>
        <p:nvSpPr>
          <p:cNvPr id="3" name="Title 2"/>
          <p:cNvSpPr>
            <a:spLocks noGrp="1"/>
          </p:cNvSpPr>
          <p:nvPr>
            <p:ph type="title"/>
          </p:nvPr>
        </p:nvSpPr>
        <p:spPr/>
        <p:txBody>
          <a:bodyPr/>
          <a:lstStyle/>
          <a:p>
            <a:r>
              <a:rPr lang="en-US" dirty="0" smtClean="0"/>
              <a:t>Cryptography</a:t>
            </a:r>
            <a:endParaRPr lang="en-US" dirty="0"/>
          </a:p>
        </p:txBody>
      </p:sp>
    </p:spTree>
    <p:extLst>
      <p:ext uri="{BB962C8B-B14F-4D97-AF65-F5344CB8AC3E}">
        <p14:creationId xmlns:p14="http://schemas.microsoft.com/office/powerpoint/2010/main" val="329305905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endParaRPr lang="en-US" dirty="0"/>
          </a:p>
        </p:txBody>
      </p:sp>
      <p:sp>
        <p:nvSpPr>
          <p:cNvPr id="3" name="Title 2"/>
          <p:cNvSpPr>
            <a:spLocks noGrp="1"/>
          </p:cNvSpPr>
          <p:nvPr>
            <p:ph type="title"/>
          </p:nvPr>
        </p:nvSpPr>
        <p:spPr/>
        <p:txBody>
          <a:bodyPr/>
          <a:lstStyle/>
          <a:p>
            <a:r>
              <a:rPr lang="en-US" dirty="0" smtClean="0"/>
              <a:t>Cryptography: Examples</a:t>
            </a:r>
            <a:endParaRPr lang="en-US" dirty="0"/>
          </a:p>
        </p:txBody>
      </p:sp>
    </p:spTree>
    <p:extLst>
      <p:ext uri="{BB962C8B-B14F-4D97-AF65-F5344CB8AC3E}">
        <p14:creationId xmlns:p14="http://schemas.microsoft.com/office/powerpoint/2010/main" val="307099259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Write a program to</a:t>
            </a:r>
          </a:p>
          <a:p>
            <a:pPr lvl="2"/>
            <a:r>
              <a:rPr lang="en-US" dirty="0" smtClean="0"/>
              <a:t>Allow the user to input an encryption key</a:t>
            </a:r>
          </a:p>
          <a:p>
            <a:pPr lvl="2"/>
            <a:r>
              <a:rPr lang="en-US" dirty="0" smtClean="0"/>
              <a:t>Allow the user to input a message</a:t>
            </a:r>
          </a:p>
          <a:p>
            <a:pPr lvl="2"/>
            <a:r>
              <a:rPr lang="en-US" dirty="0" smtClean="0"/>
              <a:t>Encrypt the message with the provided key</a:t>
            </a:r>
          </a:p>
          <a:p>
            <a:pPr lvl="2"/>
            <a:r>
              <a:rPr lang="en-US" dirty="0" smtClean="0"/>
              <a:t>Output the encrypted message to the console</a:t>
            </a:r>
          </a:p>
          <a:p>
            <a:pPr lvl="2"/>
            <a:r>
              <a:rPr lang="en-US" dirty="0" smtClean="0"/>
              <a:t>Optionally, modify the program to</a:t>
            </a:r>
          </a:p>
          <a:p>
            <a:pPr lvl="3"/>
            <a:r>
              <a:rPr lang="en-US" dirty="0" smtClean="0"/>
              <a:t>Allow the user to input an encrypted message and key</a:t>
            </a:r>
          </a:p>
          <a:p>
            <a:pPr lvl="3"/>
            <a:r>
              <a:rPr lang="en-US" dirty="0" smtClean="0"/>
              <a:t>Decrypt the message</a:t>
            </a:r>
          </a:p>
          <a:p>
            <a:pPr lvl="3"/>
            <a:r>
              <a:rPr lang="en-US" dirty="0" smtClean="0"/>
              <a:t>Output the decrypted message to the console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1271942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lvl="1"/>
            <a:r>
              <a:rPr lang="en-US" dirty="0" smtClean="0"/>
              <a:t>Solution goes here</a:t>
            </a:r>
          </a:p>
        </p:txBody>
      </p:sp>
      <p:sp>
        <p:nvSpPr>
          <p:cNvPr id="3" name="Title 2"/>
          <p:cNvSpPr>
            <a:spLocks noGrp="1"/>
          </p:cNvSpPr>
          <p:nvPr>
            <p:ph type="title"/>
          </p:nvPr>
        </p:nvSpPr>
        <p:spPr/>
        <p:txBody>
          <a:bodyPr/>
          <a:lstStyle/>
          <a:p>
            <a:r>
              <a:rPr lang="en-US" dirty="0" smtClean="0"/>
              <a:t>Cryptography: Exercise</a:t>
            </a:r>
            <a:endParaRPr lang="en-US" dirty="0"/>
          </a:p>
        </p:txBody>
      </p:sp>
    </p:spTree>
    <p:extLst>
      <p:ext uri="{BB962C8B-B14F-4D97-AF65-F5344CB8AC3E}">
        <p14:creationId xmlns:p14="http://schemas.microsoft.com/office/powerpoint/2010/main" val="106933237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Regular Expressions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635" y="2127412"/>
            <a:ext cx="6958730" cy="2603175"/>
          </a:xfrm>
          <a:prstGeom prst="rect">
            <a:avLst/>
          </a:prstGeom>
        </p:spPr>
      </p:pic>
      <p:sp>
        <p:nvSpPr>
          <p:cNvPr id="6" name="TextBox 5"/>
          <p:cNvSpPr txBox="1"/>
          <p:nvPr/>
        </p:nvSpPr>
        <p:spPr>
          <a:xfrm>
            <a:off x="2518581" y="4730587"/>
            <a:ext cx="7056784" cy="276999"/>
          </a:xfrm>
          <a:prstGeom prst="rect">
            <a:avLst/>
          </a:prstGeom>
          <a:noFill/>
        </p:spPr>
        <p:txBody>
          <a:bodyPr wrap="square" rtlCol="0">
            <a:spAutoFit/>
          </a:bodyPr>
          <a:lstStyle/>
          <a:p>
            <a:pPr algn="r"/>
            <a:r>
              <a:rPr lang="en-GB" sz="1200" dirty="0" smtClean="0">
                <a:latin typeface="Calibri Light" panose="020F0302020204030204" pitchFamily="34" charset="0"/>
              </a:rPr>
              <a:t>© Randall Munroe http://xkcd.com/1171/</a:t>
            </a:r>
            <a:endParaRPr lang="en-GB" sz="1200" dirty="0">
              <a:latin typeface="Calibri Light" panose="020F0302020204030204" pitchFamily="34" charset="0"/>
            </a:endParaRPr>
          </a:p>
        </p:txBody>
      </p:sp>
    </p:spTree>
    <p:extLst>
      <p:ext uri="{BB962C8B-B14F-4D97-AF65-F5344CB8AC3E}">
        <p14:creationId xmlns:p14="http://schemas.microsoft.com/office/powerpoint/2010/main" val="138956439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‘regular expression’ or ‘regex’?</a:t>
            </a:r>
          </a:p>
          <a:p>
            <a:pPr lvl="1"/>
            <a:r>
              <a:rPr lang="en-US" dirty="0" smtClean="0"/>
              <a:t>A string defining a search pattern for searching within strings</a:t>
            </a:r>
          </a:p>
          <a:p>
            <a:r>
              <a:rPr lang="en-US" dirty="0" err="1" smtClean="0"/>
              <a:t>RegEx</a:t>
            </a:r>
            <a:r>
              <a:rPr lang="en-US" dirty="0" smtClean="0"/>
              <a:t> in Python</a:t>
            </a:r>
            <a:endParaRPr lang="en-US" dirty="0"/>
          </a:p>
        </p:txBody>
      </p:sp>
      <p:sp>
        <p:nvSpPr>
          <p:cNvPr id="3" name="Title 2"/>
          <p:cNvSpPr>
            <a:spLocks noGrp="1"/>
          </p:cNvSpPr>
          <p:nvPr>
            <p:ph type="title"/>
          </p:nvPr>
        </p:nvSpPr>
        <p:spPr/>
        <p:txBody>
          <a:bodyPr/>
          <a:lstStyle/>
          <a:p>
            <a:r>
              <a:rPr lang="en-US" dirty="0" smtClean="0"/>
              <a:t>Regular Expressions</a:t>
            </a:r>
            <a:endParaRPr lang="en-US" dirty="0"/>
          </a:p>
        </p:txBody>
      </p:sp>
    </p:spTree>
    <p:extLst>
      <p:ext uri="{BB962C8B-B14F-4D97-AF65-F5344CB8AC3E}">
        <p14:creationId xmlns:p14="http://schemas.microsoft.com/office/powerpoint/2010/main" val="946406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Describe databases?</a:t>
            </a:r>
          </a:p>
          <a:p>
            <a:r>
              <a:rPr lang="en-US" dirty="0" smtClean="0"/>
              <a:t>Developers are not DBAs</a:t>
            </a:r>
          </a:p>
          <a:p>
            <a:r>
              <a:rPr lang="en-US" dirty="0" smtClean="0"/>
              <a:t>SQL / RDBMS</a:t>
            </a:r>
          </a:p>
          <a:p>
            <a:pPr lvl="1"/>
            <a:r>
              <a:rPr lang="en-US" dirty="0" smtClean="0"/>
              <a:t>RDBMS – Relational Database Management System</a:t>
            </a:r>
          </a:p>
          <a:p>
            <a:pPr lvl="2"/>
            <a:r>
              <a:rPr lang="en-US" dirty="0" smtClean="0"/>
              <a:t>Organization is based on relationships between data</a:t>
            </a:r>
          </a:p>
          <a:p>
            <a:pPr lvl="2"/>
            <a:r>
              <a:rPr lang="en-US" dirty="0" smtClean="0"/>
              <a:t>Data organized into </a:t>
            </a:r>
            <a:r>
              <a:rPr lang="en-US" i="1" dirty="0" smtClean="0"/>
              <a:t>tables</a:t>
            </a:r>
            <a:r>
              <a:rPr lang="en-US" dirty="0" smtClean="0"/>
              <a:t> containing </a:t>
            </a:r>
            <a:r>
              <a:rPr lang="en-US" i="1" dirty="0" smtClean="0"/>
              <a:t>columns</a:t>
            </a:r>
            <a:r>
              <a:rPr lang="en-US" dirty="0" smtClean="0"/>
              <a:t> and </a:t>
            </a:r>
            <a:r>
              <a:rPr lang="en-US" i="1" dirty="0" smtClean="0"/>
              <a:t>rows</a:t>
            </a:r>
          </a:p>
          <a:p>
            <a:pPr lvl="2"/>
            <a:r>
              <a:rPr lang="en-US" dirty="0" smtClean="0"/>
              <a:t>Oracle, MSSQL, MySQL, </a:t>
            </a:r>
            <a:r>
              <a:rPr lang="en-US" dirty="0" err="1" smtClean="0"/>
              <a:t>MariaDB</a:t>
            </a:r>
            <a:r>
              <a:rPr lang="en-US" dirty="0" smtClean="0"/>
              <a:t> are all examples of RDBMS</a:t>
            </a:r>
          </a:p>
          <a:p>
            <a:pPr lvl="1"/>
            <a:r>
              <a:rPr lang="en-US" dirty="0" smtClean="0"/>
              <a:t>Structured Query Language - SQL - used to interrogate databases</a:t>
            </a:r>
          </a:p>
          <a:p>
            <a:pPr lvl="1"/>
            <a:r>
              <a:rPr lang="en-US" dirty="0" smtClean="0"/>
              <a:t>Many common Open Source and proprietary RDBMS use SQL</a:t>
            </a:r>
          </a:p>
          <a:p>
            <a:pPr lvl="1"/>
            <a:r>
              <a:rPr lang="en-US" dirty="0" smtClean="0"/>
              <a:t>Easy to write simple queries</a:t>
            </a:r>
          </a:p>
          <a:p>
            <a:pPr lvl="1"/>
            <a:r>
              <a:rPr lang="en-US" dirty="0" smtClean="0"/>
              <a:t>Stored Procedures and Functions offer ways to simplify and speed up commonly used queries</a:t>
            </a:r>
          </a:p>
          <a:p>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2271265945"/>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fontScale="70000" lnSpcReduction="20000"/>
          </a:bodyPr>
          <a:lstStyle/>
          <a:p>
            <a:r>
              <a:rPr lang="en-US" dirty="0" err="1" smtClean="0"/>
              <a:t>NoSQL</a:t>
            </a:r>
            <a:r>
              <a:rPr lang="en-US" dirty="0" smtClean="0"/>
              <a:t> / </a:t>
            </a:r>
            <a:r>
              <a:rPr lang="en-US" dirty="0" err="1" smtClean="0"/>
              <a:t>BigData</a:t>
            </a:r>
            <a:endParaRPr lang="en-US" dirty="0" smtClean="0"/>
          </a:p>
          <a:p>
            <a:pPr lvl="1"/>
            <a:r>
              <a:rPr lang="en-US" dirty="0" smtClean="0"/>
              <a:t>Data is modeled in ways others than relationships familiar to us from RDMBS</a:t>
            </a:r>
          </a:p>
          <a:p>
            <a:pPr lvl="2"/>
            <a:r>
              <a:rPr lang="en-US" dirty="0" smtClean="0"/>
              <a:t>Column</a:t>
            </a:r>
          </a:p>
          <a:p>
            <a:pPr lvl="2"/>
            <a:r>
              <a:rPr lang="en-US" dirty="0" smtClean="0"/>
              <a:t>Document</a:t>
            </a:r>
          </a:p>
          <a:p>
            <a:pPr lvl="2"/>
            <a:r>
              <a:rPr lang="en-US" dirty="0" smtClean="0"/>
              <a:t>Key-value</a:t>
            </a:r>
          </a:p>
          <a:p>
            <a:pPr lvl="2"/>
            <a:r>
              <a:rPr lang="en-US" dirty="0" smtClean="0"/>
              <a:t>Graph</a:t>
            </a:r>
          </a:p>
          <a:p>
            <a:pPr lvl="2"/>
            <a:r>
              <a:rPr lang="en-US" dirty="0" smtClean="0"/>
              <a:t>Multi-model</a:t>
            </a:r>
          </a:p>
          <a:p>
            <a:pPr lvl="1"/>
            <a:r>
              <a:rPr lang="en-US" dirty="0" smtClean="0"/>
              <a:t>In many cases, consistency is sacrificed for availability and speed</a:t>
            </a:r>
          </a:p>
          <a:p>
            <a:pPr lvl="2"/>
            <a:r>
              <a:rPr lang="en-US" dirty="0" smtClean="0"/>
              <a:t>“Eventual consistency” - data is propagated to all nodes “eventually”, typically within milliseconds</a:t>
            </a:r>
          </a:p>
          <a:p>
            <a:pPr lvl="2"/>
            <a:r>
              <a:rPr lang="en-US" dirty="0" smtClean="0"/>
              <a:t>“Stale reads” - queries may not return updated data immediately, or might return inaccurate data</a:t>
            </a:r>
          </a:p>
          <a:p>
            <a:pPr lvl="1"/>
            <a:r>
              <a:rPr lang="en-US" dirty="0" smtClean="0"/>
              <a:t>Scales “horizontally” well – improve capability and performance by deploying more cluster nodes</a:t>
            </a:r>
          </a:p>
          <a:p>
            <a:pPr lvl="1"/>
            <a:r>
              <a:rPr lang="en-US" dirty="0" smtClean="0"/>
              <a:t>No prevailing query language like SQL</a:t>
            </a:r>
          </a:p>
          <a:p>
            <a:pPr lvl="2"/>
            <a:r>
              <a:rPr lang="en-US" dirty="0" smtClean="0"/>
              <a:t>Some emerging SQL++ candidates such as N1QL</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80736869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lnSpcReduction="10000"/>
          </a:bodyPr>
          <a:lstStyle/>
          <a:p>
            <a:r>
              <a:rPr lang="en-US" dirty="0"/>
              <a:t>Designing Data </a:t>
            </a:r>
            <a:r>
              <a:rPr lang="en-US" dirty="0" smtClean="0"/>
              <a:t>Models</a:t>
            </a:r>
          </a:p>
          <a:p>
            <a:pPr lvl="1"/>
            <a:r>
              <a:rPr lang="en-US" dirty="0" smtClean="0"/>
              <a:t>Database is used to store application data such as users, user data etc.</a:t>
            </a:r>
          </a:p>
          <a:p>
            <a:pPr lvl="1"/>
            <a:r>
              <a:rPr lang="en-US" dirty="0" smtClean="0"/>
              <a:t>Database tables and relationships should be designed to represent application data models and user workflows</a:t>
            </a:r>
          </a:p>
          <a:p>
            <a:pPr lvl="1"/>
            <a:r>
              <a:rPr lang="en-US" dirty="0" smtClean="0"/>
              <a:t>Some APIs such as Hibernate exist to abstract </a:t>
            </a:r>
            <a:r>
              <a:rPr lang="en-US" dirty="0" err="1" smtClean="0"/>
              <a:t>db</a:t>
            </a:r>
            <a:r>
              <a:rPr lang="en-US" dirty="0" smtClean="0"/>
              <a:t> entity design away from developers</a:t>
            </a:r>
          </a:p>
          <a:p>
            <a:pPr lvl="2"/>
            <a:r>
              <a:rPr lang="en-US" dirty="0" smtClean="0"/>
              <a:t>Database objects created automatically by code</a:t>
            </a:r>
          </a:p>
          <a:p>
            <a:pPr lvl="3"/>
            <a:r>
              <a:rPr lang="en-US" dirty="0" smtClean="0"/>
              <a:t>Can result in inefficient design</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5758262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176463"/>
          </a:xfrm>
        </p:spPr>
        <p:txBody>
          <a:bodyPr>
            <a:normAutofit/>
          </a:bodyPr>
          <a:lstStyle/>
          <a:p>
            <a:r>
              <a:rPr lang="en-US" dirty="0" smtClean="0"/>
              <a:t>Connectors</a:t>
            </a:r>
          </a:p>
          <a:p>
            <a:pPr lvl="1"/>
            <a:r>
              <a:rPr lang="en-US" dirty="0" smtClean="0"/>
              <a:t>Applications need to connect to databases in order to perform operations</a:t>
            </a:r>
          </a:p>
          <a:p>
            <a:pPr lvl="1"/>
            <a:r>
              <a:rPr lang="en-US" dirty="0" smtClean="0"/>
              <a:t>ODBC is the most common way to connect to a remote database</a:t>
            </a:r>
          </a:p>
          <a:p>
            <a:pPr lvl="1"/>
            <a:r>
              <a:rPr lang="en-US" dirty="0" smtClean="0"/>
              <a:t>ODBC drivers available for most databases and platforms</a:t>
            </a:r>
          </a:p>
          <a:p>
            <a:pPr lvl="1"/>
            <a:r>
              <a:rPr lang="en-US" dirty="0" smtClean="0"/>
              <a:t>Becoming less popular as modern web development platforms link directly to database</a:t>
            </a:r>
            <a:endParaRPr lang="en-US" dirty="0"/>
          </a:p>
        </p:txBody>
      </p:sp>
      <p:sp>
        <p:nvSpPr>
          <p:cNvPr id="3" name="Title 2"/>
          <p:cNvSpPr>
            <a:spLocks noGrp="1"/>
          </p:cNvSpPr>
          <p:nvPr>
            <p:ph type="title"/>
          </p:nvPr>
        </p:nvSpPr>
        <p:spPr/>
        <p:txBody>
          <a:bodyPr/>
          <a:lstStyle/>
          <a:p>
            <a:r>
              <a:rPr lang="en-US" dirty="0" smtClean="0"/>
              <a:t>Databases</a:t>
            </a:r>
            <a:endParaRPr lang="en-US" dirty="0"/>
          </a:p>
        </p:txBody>
      </p:sp>
    </p:spTree>
    <p:extLst>
      <p:ext uri="{BB962C8B-B14F-4D97-AF65-F5344CB8AC3E}">
        <p14:creationId xmlns:p14="http://schemas.microsoft.com/office/powerpoint/2010/main" val="105628071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fontScale="85000" lnSpcReduction="20000"/>
          </a:bodyPr>
          <a:lstStyle/>
          <a:p>
            <a:r>
              <a:rPr lang="en-US" dirty="0" smtClean="0"/>
              <a:t>Create a database</a:t>
            </a:r>
          </a:p>
          <a:p>
            <a:pPr lvl="1"/>
            <a:r>
              <a:rPr lang="en-US" dirty="0" smtClean="0"/>
              <a:t>Some system databases have already been created</a:t>
            </a:r>
          </a:p>
          <a:p>
            <a:pPr lvl="1"/>
            <a:r>
              <a:rPr lang="en-US" dirty="0" smtClean="0"/>
              <a:t>A user database is required for our application data</a:t>
            </a:r>
          </a:p>
          <a:p>
            <a:r>
              <a:rPr lang="en-US" dirty="0" smtClean="0"/>
              <a:t>Create a simple table</a:t>
            </a:r>
          </a:p>
          <a:p>
            <a:pPr lvl="1"/>
            <a:r>
              <a:rPr lang="en-US" dirty="0" smtClean="0"/>
              <a:t>Data is stored in tables</a:t>
            </a:r>
          </a:p>
          <a:p>
            <a:pPr lvl="1"/>
            <a:r>
              <a:rPr lang="en-US" dirty="0" smtClean="0"/>
              <a:t>Each table consists of columns and rows</a:t>
            </a:r>
          </a:p>
          <a:p>
            <a:pPr lvl="1"/>
            <a:r>
              <a:rPr lang="en-US" dirty="0" smtClean="0"/>
              <a:t>Each column (or ‘field’) has a data type and length</a:t>
            </a:r>
          </a:p>
          <a:p>
            <a:pPr lvl="2"/>
            <a:r>
              <a:rPr lang="en-US" dirty="0" smtClean="0"/>
              <a:t>‘</a:t>
            </a:r>
            <a:r>
              <a:rPr lang="en-US" dirty="0" err="1" smtClean="0"/>
              <a:t>Varchar</a:t>
            </a:r>
            <a:r>
              <a:rPr lang="en-US" dirty="0" smtClean="0"/>
              <a:t>’ is SQL-</a:t>
            </a:r>
            <a:r>
              <a:rPr lang="en-US" dirty="0" err="1" smtClean="0"/>
              <a:t>ese</a:t>
            </a:r>
            <a:r>
              <a:rPr lang="en-US" dirty="0" smtClean="0"/>
              <a:t> for ‘string’</a:t>
            </a:r>
          </a:p>
          <a:p>
            <a:pPr lvl="2"/>
            <a:r>
              <a:rPr lang="en-US" dirty="0" smtClean="0"/>
              <a:t>‘</a:t>
            </a:r>
            <a:r>
              <a:rPr lang="en-US" dirty="0" err="1" smtClean="0"/>
              <a:t>int</a:t>
            </a:r>
            <a:r>
              <a:rPr lang="en-US" dirty="0" smtClean="0"/>
              <a:t>’ is SQL-</a:t>
            </a:r>
            <a:r>
              <a:rPr lang="en-US" dirty="0" err="1" smtClean="0"/>
              <a:t>ese</a:t>
            </a:r>
            <a:r>
              <a:rPr lang="en-US" dirty="0" smtClean="0"/>
              <a:t> for ‘integer’</a:t>
            </a:r>
          </a:p>
        </p:txBody>
      </p:sp>
      <p:sp>
        <p:nvSpPr>
          <p:cNvPr id="4" name="Rectangle 3"/>
          <p:cNvSpPr/>
          <p:nvPr/>
        </p:nvSpPr>
        <p:spPr>
          <a:xfrm>
            <a:off x="479376" y="1556792"/>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#Connect to the database using the </a:t>
            </a:r>
            <a:r>
              <a:rPr lang="en-GB" sz="1200" dirty="0" err="1" smtClean="0">
                <a:solidFill>
                  <a:srgbClr val="008000"/>
                </a:solidFill>
                <a:highlight>
                  <a:srgbClr val="FFFFFF"/>
                </a:highlight>
                <a:latin typeface="Courier New" panose="02070309020205020404" pitchFamily="49" charset="0"/>
              </a:rPr>
              <a:t>msql</a:t>
            </a:r>
            <a:r>
              <a:rPr lang="en-GB" sz="1200" dirty="0" smtClean="0">
                <a:solidFill>
                  <a:srgbClr val="008000"/>
                </a:solidFill>
                <a:highlight>
                  <a:srgbClr val="FFFFFF"/>
                </a:highlight>
                <a:latin typeface="Courier New" panose="02070309020205020404" pitchFamily="49" charset="0"/>
              </a:rPr>
              <a:t> binary</a:t>
            </a:r>
          </a:p>
          <a:p>
            <a:r>
              <a:rPr lang="en-GB" sz="1200" dirty="0" smtClean="0">
                <a:solidFill>
                  <a:srgbClr val="000000"/>
                </a:solidFill>
                <a:highlight>
                  <a:srgbClr val="FFFFFF"/>
                </a:highlight>
                <a:latin typeface="Courier New" panose="02070309020205020404" pitchFamily="49" charset="0"/>
              </a:rPr>
              <a:t>~$ </a:t>
            </a:r>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 –u root –p</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database to use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database </a:t>
            </a:r>
            <a:r>
              <a:rPr lang="en-GB" sz="1200" dirty="0" err="1" smtClean="0">
                <a:solidFill>
                  <a:srgbClr val="000000"/>
                </a:solidFill>
                <a:highlight>
                  <a:srgbClr val="FFFFFF"/>
                </a:highlight>
                <a:latin typeface="Courier New" panose="02070309020205020404" pitchFamily="49" charset="0"/>
              </a:rPr>
              <a:t>my_db</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the ‘show’ command to confirm it’s been created</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show databases;</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Database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information_schema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my_db</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performance_schema</a:t>
            </a:r>
            <a:r>
              <a:rPr lang="en-GB" sz="1200" dirty="0">
                <a:solidFill>
                  <a:srgbClr val="000000"/>
                </a:solidFill>
                <a:highlight>
                  <a:srgbClr val="FFFFFF"/>
                </a:highlight>
                <a:latin typeface="Courier New" panose="02070309020205020404" pitchFamily="49" charset="0"/>
              </a:rPr>
              <a:t> |</a:t>
            </a:r>
          </a:p>
          <a:p>
            <a:r>
              <a:rPr lang="en-GB" sz="1200" dirty="0">
                <a:solidFill>
                  <a:srgbClr val="000000"/>
                </a:solidFill>
                <a:highlight>
                  <a:srgbClr val="FFFFFF"/>
                </a:highlight>
                <a:latin typeface="Courier New" panose="02070309020205020404" pitchFamily="49" charset="0"/>
              </a:rPr>
              <a:t>| sys                |</a:t>
            </a:r>
          </a:p>
          <a:p>
            <a:r>
              <a:rPr lang="en-GB" sz="1200" dirty="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#Create a simple table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create </a:t>
            </a:r>
            <a:r>
              <a:rPr lang="en-GB" sz="1200" dirty="0">
                <a:solidFill>
                  <a:srgbClr val="000000"/>
                </a:solidFill>
                <a:highlight>
                  <a:srgbClr val="FFFFFF"/>
                </a:highlight>
                <a:latin typeface="Courier New" panose="02070309020205020404" pitchFamily="49" charset="0"/>
              </a:rPr>
              <a:t>table persons( name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(32), age </a:t>
            </a:r>
            <a:r>
              <a:rPr lang="en-GB" sz="1200" dirty="0" err="1">
                <a:solidFill>
                  <a:srgbClr val="000000"/>
                </a:solidFill>
                <a:highlight>
                  <a:srgbClr val="FFFFFF"/>
                </a:highlight>
                <a:latin typeface="Courier New" panose="02070309020205020404" pitchFamily="49" charset="0"/>
              </a:rPr>
              <a:t>int</a:t>
            </a:r>
            <a:r>
              <a:rPr lang="en-GB" sz="1200" dirty="0">
                <a:solidFill>
                  <a:srgbClr val="000000"/>
                </a:solidFill>
                <a:highlight>
                  <a:srgbClr val="FFFFFF"/>
                </a:highlight>
                <a:latin typeface="Courier New" panose="02070309020205020404" pitchFamily="49" charset="0"/>
              </a:rPr>
              <a:t>, location </a:t>
            </a:r>
            <a:r>
              <a:rPr lang="en-GB" sz="1200" dirty="0" err="1">
                <a:solidFill>
                  <a:srgbClr val="000000"/>
                </a:solidFill>
                <a:highlight>
                  <a:srgbClr val="FFFFFF"/>
                </a:highlight>
                <a:latin typeface="Courier New" panose="02070309020205020404" pitchFamily="49" charset="0"/>
              </a:rPr>
              <a:t>varchar</a:t>
            </a:r>
            <a:r>
              <a:rPr lang="en-GB" sz="1200" dirty="0">
                <a:solidFill>
                  <a:srgbClr val="000000"/>
                </a:solidFill>
                <a:highlight>
                  <a:srgbClr val="FFFFFF"/>
                </a:highlight>
                <a:latin typeface="Courier New" panose="02070309020205020404" pitchFamily="49" charset="0"/>
              </a:rPr>
              <a:t>(256) );</a:t>
            </a:r>
          </a:p>
        </p:txBody>
      </p:sp>
    </p:spTree>
    <p:extLst>
      <p:ext uri="{BB962C8B-B14F-4D97-AF65-F5344CB8AC3E}">
        <p14:creationId xmlns:p14="http://schemas.microsoft.com/office/powerpoint/2010/main" val="29471097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Load some data into the table</a:t>
            </a:r>
          </a:p>
          <a:p>
            <a:pPr lvl="1"/>
            <a:r>
              <a:rPr lang="en-US" dirty="0" smtClean="0"/>
              <a:t>Values can be entered in several ways</a:t>
            </a:r>
          </a:p>
          <a:p>
            <a:pPr lvl="2"/>
            <a:r>
              <a:rPr lang="en-US" dirty="0" smtClean="0"/>
              <a:t>Directly via a graphical utility</a:t>
            </a:r>
          </a:p>
          <a:p>
            <a:pPr lvl="2"/>
            <a:r>
              <a:rPr lang="en-US" dirty="0" smtClean="0"/>
              <a:t>Via SQL INSERT commands from a SQL client app</a:t>
            </a:r>
          </a:p>
          <a:p>
            <a:pPr lvl="2"/>
            <a:r>
              <a:rPr lang="en-US" dirty="0" smtClean="0"/>
              <a:t>Loaded from a file</a:t>
            </a:r>
          </a:p>
          <a:p>
            <a:pPr lvl="2"/>
            <a:r>
              <a:rPr lang="en-US" dirty="0" smtClean="0"/>
              <a:t>Inserted remotely via SQL from another application</a:t>
            </a:r>
          </a:p>
        </p:txBody>
      </p:sp>
      <p:sp>
        <p:nvSpPr>
          <p:cNvPr id="4" name="Rectangle 3"/>
          <p:cNvSpPr/>
          <p:nvPr/>
        </p:nvSpPr>
        <p:spPr>
          <a:xfrm>
            <a:off x="479376" y="1556792"/>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Simple example of </a:t>
            </a:r>
            <a:r>
              <a:rPr lang="en-GB" sz="1200" dirty="0" err="1" smtClean="0">
                <a:solidFill>
                  <a:srgbClr val="008000"/>
                </a:solidFill>
                <a:highlight>
                  <a:srgbClr val="FFFFFF"/>
                </a:highlight>
                <a:latin typeface="Courier New" panose="02070309020205020404" pitchFamily="49" charset="0"/>
              </a:rPr>
              <a:t>db</a:t>
            </a:r>
            <a:r>
              <a:rPr lang="en-GB" sz="1200" dirty="0" smtClean="0">
                <a:solidFill>
                  <a:srgbClr val="008000"/>
                </a:solidFill>
                <a:highlight>
                  <a:srgbClr val="FFFFFF"/>
                </a:highlight>
                <a:latin typeface="Courier New" panose="02070309020205020404" pitchFamily="49" charset="0"/>
              </a:rPr>
              <a:t> operations</a:t>
            </a:r>
            <a:endParaRPr lang="en-GB" sz="1200" dirty="0">
              <a:solidFill>
                <a:srgbClr val="008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have prepared some data in a file, which we will load</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load data local </a:t>
            </a:r>
            <a:r>
              <a:rPr lang="en-GB" sz="1200" dirty="0" err="1">
                <a:solidFill>
                  <a:srgbClr val="000000"/>
                </a:solidFill>
                <a:highlight>
                  <a:srgbClr val="FFFFFF"/>
                </a:highlight>
                <a:latin typeface="Courier New" panose="02070309020205020404" pitchFamily="49" charset="0"/>
              </a:rPr>
              <a:t>infile</a:t>
            </a:r>
            <a:r>
              <a:rPr lang="en-GB" sz="1200" dirty="0">
                <a:solidFill>
                  <a:srgbClr val="000000"/>
                </a:solidFill>
                <a:highlight>
                  <a:srgbClr val="FFFFFF"/>
                </a:highlight>
                <a:latin typeface="Courier New" panose="02070309020205020404" pitchFamily="49" charset="0"/>
              </a:rPr>
              <a:t> 'table_data.txt' into table persons columns terminated by ',' lines terminated by '\r\n</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#Execute a select command to view the data</a:t>
            </a: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6969537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find a single record</a:t>
            </a:r>
          </a:p>
          <a:p>
            <a:r>
              <a:rPr lang="en-US" dirty="0" smtClean="0"/>
              <a:t>Use an ‘update’ query to change the age value</a:t>
            </a:r>
          </a:p>
          <a:p>
            <a:r>
              <a:rPr lang="en-US" dirty="0" smtClean="0"/>
              <a:t>Query the database again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‘where’ clause allows us to filter on columns in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 where location = ‘London’;</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‘update’ to change the values of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update persons set age = 25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(0.07 sec)</a:t>
            </a:r>
          </a:p>
          <a:p>
            <a:r>
              <a:rPr lang="en-GB" sz="1200" dirty="0">
                <a:solidFill>
                  <a:srgbClr val="000000"/>
                </a:solidFill>
                <a:highlight>
                  <a:srgbClr val="FFFFFF"/>
                </a:highlight>
                <a:latin typeface="Courier New" panose="02070309020205020404" pitchFamily="49" charset="0"/>
              </a:rPr>
              <a:t>Rows matched: 1  Changed: 1  Warnings: </a:t>
            </a:r>
            <a:r>
              <a:rPr lang="en-GB" sz="1200" dirty="0" smtClean="0">
                <a:solidFill>
                  <a:srgbClr val="000000"/>
                </a:solidFill>
                <a:highlight>
                  <a:srgbClr val="FFFFFF"/>
                </a:highlight>
                <a:latin typeface="Courier New" panose="02070309020205020404" pitchFamily="49" charset="0"/>
              </a:rPr>
              <a:t>0</a:t>
            </a:r>
          </a:p>
          <a:p>
            <a:endParaRPr lang="en-GB" sz="1200" dirty="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#Select the row again to confirm the change</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select * from persons where name = 'bob</a:t>
            </a:r>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bob  |   25 | London   |</a:t>
            </a:r>
          </a:p>
          <a:p>
            <a:r>
              <a:rPr lang="en-GB" sz="1200" dirty="0">
                <a:solidFill>
                  <a:srgbClr val="000000"/>
                </a:solidFill>
                <a:highlight>
                  <a:srgbClr val="FFFFFF"/>
                </a:highlight>
                <a:latin typeface="Courier New" panose="02070309020205020404" pitchFamily="49" charset="0"/>
              </a:rPr>
              <a:t>+------+------+----------+</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142540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delete a specific record</a:t>
            </a:r>
          </a:p>
          <a:p>
            <a:r>
              <a:rPr lang="en-US" dirty="0" smtClean="0"/>
              <a:t>Query the database to confirm the change</a:t>
            </a:r>
          </a:p>
        </p:txBody>
      </p:sp>
      <p:sp>
        <p:nvSpPr>
          <p:cNvPr id="4" name="Rectangle 3"/>
          <p:cNvSpPr/>
          <p:nvPr/>
        </p:nvSpPr>
        <p:spPr>
          <a:xfrm>
            <a:off x="479376" y="1536466"/>
            <a:ext cx="5472608"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‘delete’ statement allows us to delete records from the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a:solidFill>
                  <a:srgbClr val="000000"/>
                </a:solidFill>
                <a:highlight>
                  <a:srgbClr val="FFFFFF"/>
                </a:highlight>
                <a:latin typeface="Courier New" panose="02070309020205020404" pitchFamily="49" charset="0"/>
              </a:rPr>
              <a:t>| mike  |   23 | Bath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8000"/>
                </a:solidFill>
                <a:highlight>
                  <a:srgbClr val="FFFFFF"/>
                </a:highlight>
                <a:latin typeface="Courier New" panose="02070309020205020404" pitchFamily="49" charset="0"/>
              </a:rPr>
              <a:t>#We can use the ‘where’ clause in conjunction with ‘delete’ to remove specific records</a:t>
            </a: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a:t>
            </a:r>
            <a:r>
              <a:rPr lang="en-GB" sz="1200" dirty="0" smtClean="0">
                <a:solidFill>
                  <a:srgbClr val="000000"/>
                </a:solidFill>
                <a:highlight>
                  <a:srgbClr val="FFFFFF"/>
                </a:highlight>
                <a:latin typeface="Courier New" panose="02070309020205020404" pitchFamily="49" charset="0"/>
              </a:rPr>
              <a:t>delete from persons where location = ‘Bath';</a:t>
            </a:r>
          </a:p>
          <a:p>
            <a:endParaRPr lang="en-GB" sz="1200" dirty="0" smtClean="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Query OK, 1 row affected (0.08 sec</a:t>
            </a:r>
            <a:r>
              <a:rPr lang="en-GB" sz="1200" dirty="0" smtClean="0">
                <a:solidFill>
                  <a:srgbClr val="000000"/>
                </a:solidFill>
                <a:highlight>
                  <a:srgbClr val="FFFFFF"/>
                </a:highlight>
                <a:latin typeface="Courier New" panose="02070309020205020404" pitchFamily="49" charset="0"/>
              </a:rPr>
              <a:t>)</a:t>
            </a:r>
          </a:p>
          <a:p>
            <a:endParaRPr lang="en-GB" sz="1200" dirty="0">
              <a:solidFill>
                <a:srgbClr val="000000"/>
              </a:solidFill>
              <a:highlight>
                <a:srgbClr val="FFFFFF"/>
              </a:highlight>
              <a:latin typeface="Courier New" panose="02070309020205020404" pitchFamily="49" charset="0"/>
            </a:endParaRPr>
          </a:p>
          <a:p>
            <a:r>
              <a:rPr lang="en-GB" sz="1200" dirty="0" err="1">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location = ‘Bath';</a:t>
            </a:r>
          </a:p>
          <a:p>
            <a:r>
              <a:rPr lang="en-GB" sz="1200" dirty="0">
                <a:solidFill>
                  <a:srgbClr val="000000"/>
                </a:solidFill>
                <a:highlight>
                  <a:srgbClr val="FFFFFF"/>
                </a:highlight>
                <a:latin typeface="Courier New" panose="02070309020205020404" pitchFamily="49" charset="0"/>
              </a:rPr>
              <a:t>Empty set (0.00 sec)</a:t>
            </a:r>
            <a:endParaRPr lang="en-GB"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2398105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Databases: Examples</a:t>
            </a:r>
            <a:endParaRPr lang="en-US" dirty="0"/>
          </a:p>
        </p:txBody>
      </p:sp>
      <p:sp>
        <p:nvSpPr>
          <p:cNvPr id="5" name="Content Placeholder 3"/>
          <p:cNvSpPr>
            <a:spLocks noGrp="1"/>
          </p:cNvSpPr>
          <p:nvPr>
            <p:ph idx="1"/>
          </p:nvPr>
        </p:nvSpPr>
        <p:spPr>
          <a:xfrm>
            <a:off x="6096000" y="1628800"/>
            <a:ext cx="5808644" cy="4524315"/>
          </a:xfrm>
        </p:spPr>
        <p:txBody>
          <a:bodyPr>
            <a:normAutofit/>
          </a:bodyPr>
          <a:lstStyle/>
          <a:p>
            <a:r>
              <a:rPr lang="en-US" dirty="0" smtClean="0"/>
              <a:t>Execute a query to insert a new record</a:t>
            </a:r>
          </a:p>
          <a:p>
            <a:r>
              <a:rPr lang="en-US" dirty="0" smtClean="0"/>
              <a:t>Query the database to confirm the change</a:t>
            </a:r>
          </a:p>
        </p:txBody>
      </p:sp>
      <p:sp>
        <p:nvSpPr>
          <p:cNvPr id="4" name="Rectangle 3"/>
          <p:cNvSpPr/>
          <p:nvPr/>
        </p:nvSpPr>
        <p:spPr>
          <a:xfrm>
            <a:off x="479376" y="1536466"/>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GB" sz="1200" dirty="0" smtClean="0">
                <a:solidFill>
                  <a:srgbClr val="008000"/>
                </a:solidFill>
                <a:highlight>
                  <a:srgbClr val="FFFFFF"/>
                </a:highlight>
                <a:latin typeface="Courier New" panose="02070309020205020404" pitchFamily="49" charset="0"/>
              </a:rPr>
              <a:t>#The ‘insert’ statement allows us to add records to a database</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persons;</a:t>
            </a:r>
          </a:p>
          <a:p>
            <a:r>
              <a:rPr lang="en-GB" sz="1200" dirty="0" smtClean="0">
                <a:solidFill>
                  <a:srgbClr val="000000"/>
                </a:solidFill>
                <a:highlight>
                  <a:srgbClr val="FFFFFF"/>
                </a:highlight>
                <a:latin typeface="Courier New" panose="02070309020205020404" pitchFamily="49" charset="0"/>
              </a:rPr>
              <a:t>+-------+------+------------+</a:t>
            </a:r>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paul</a:t>
            </a:r>
            <a:r>
              <a:rPr lang="en-GB" sz="1200" dirty="0">
                <a:solidFill>
                  <a:srgbClr val="000000"/>
                </a:solidFill>
                <a:highlight>
                  <a:srgbClr val="FFFFFF"/>
                </a:highlight>
                <a:latin typeface="Courier New" panose="02070309020205020404" pitchFamily="49" charset="0"/>
              </a:rPr>
              <a:t>  |   43 | Bristol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dave</a:t>
            </a:r>
            <a:r>
              <a:rPr lang="en-GB" sz="1200" dirty="0">
                <a:solidFill>
                  <a:srgbClr val="000000"/>
                </a:solidFill>
                <a:highlight>
                  <a:srgbClr val="FFFFFF"/>
                </a:highlight>
                <a:latin typeface="Courier New" panose="02070309020205020404" pitchFamily="49" charset="0"/>
              </a:rPr>
              <a:t>  |   35 | Gloucester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keith</a:t>
            </a:r>
            <a:r>
              <a:rPr lang="en-GB" sz="1200" dirty="0">
                <a:solidFill>
                  <a:srgbClr val="000000"/>
                </a:solidFill>
                <a:highlight>
                  <a:srgbClr val="FFFFFF"/>
                </a:highlight>
                <a:latin typeface="Courier New" panose="02070309020205020404" pitchFamily="49" charset="0"/>
              </a:rPr>
              <a:t> |   28 | Reading    |</a:t>
            </a:r>
          </a:p>
          <a:p>
            <a:r>
              <a:rPr lang="en-GB" sz="1200" dirty="0">
                <a:solidFill>
                  <a:srgbClr val="000000"/>
                </a:solidFill>
                <a:highlight>
                  <a:srgbClr val="FFFFFF"/>
                </a:highlight>
                <a:latin typeface="Courier New" panose="02070309020205020404" pitchFamily="49" charset="0"/>
              </a:rPr>
              <a:t>| bob   |   58 | London     |</a:t>
            </a:r>
          </a:p>
          <a:p>
            <a:r>
              <a:rPr lang="en-GB" sz="1200" dirty="0" smtClean="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alex</a:t>
            </a:r>
            <a:r>
              <a:rPr lang="en-GB" sz="1200" dirty="0">
                <a:solidFill>
                  <a:srgbClr val="000000"/>
                </a:solidFill>
                <a:highlight>
                  <a:srgbClr val="FFFFFF"/>
                </a:highlight>
                <a:latin typeface="Courier New" panose="02070309020205020404" pitchFamily="49" charset="0"/>
              </a:rPr>
              <a:t>  |   18 | Birmingham |</a:t>
            </a:r>
          </a:p>
          <a:p>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jim</a:t>
            </a:r>
            <a:r>
              <a:rPr lang="en-GB" sz="1200" dirty="0">
                <a:solidFill>
                  <a:srgbClr val="000000"/>
                </a:solidFill>
                <a:highlight>
                  <a:srgbClr val="FFFFFF"/>
                </a:highlight>
                <a:latin typeface="Courier New" panose="02070309020205020404" pitchFamily="49" charset="0"/>
              </a:rPr>
              <a:t>   |   65 | Edinburgh  |</a:t>
            </a:r>
          </a:p>
          <a:p>
            <a:r>
              <a:rPr lang="en-GB" sz="1200" dirty="0" smtClean="0">
                <a:solidFill>
                  <a:srgbClr val="000000"/>
                </a:solidFill>
                <a:highlight>
                  <a:srgbClr val="FFFFFF"/>
                </a:highlight>
                <a:latin typeface="Courier New" panose="02070309020205020404" pitchFamily="49" charset="0"/>
              </a:rPr>
              <a:t>+-------+------+------------+</a:t>
            </a:r>
          </a:p>
          <a:p>
            <a:endParaRPr lang="en-GB"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mysql</a:t>
            </a:r>
            <a:r>
              <a:rPr lang="en-GB" sz="1200" dirty="0">
                <a:solidFill>
                  <a:srgbClr val="000000"/>
                </a:solidFill>
                <a:highlight>
                  <a:srgbClr val="FFFFFF"/>
                </a:highlight>
                <a:latin typeface="Courier New" panose="02070309020205020404" pitchFamily="49" charset="0"/>
              </a:rPr>
              <a:t>&gt; insert into persons values ('Neil', 44, </a:t>
            </a:r>
            <a:r>
              <a:rPr lang="en-GB" sz="1200" dirty="0" smtClean="0">
                <a:solidFill>
                  <a:srgbClr val="000000"/>
                </a:solidFill>
                <a:highlight>
                  <a:srgbClr val="FFFFFF"/>
                </a:highlight>
                <a:latin typeface="Courier New" panose="02070309020205020404" pitchFamily="49" charset="0"/>
              </a:rPr>
              <a:t>'Maryland');</a:t>
            </a:r>
          </a:p>
          <a:p>
            <a:endParaRPr lang="en-GB" sz="1200" dirty="0" smtClean="0">
              <a:solidFill>
                <a:srgbClr val="000000"/>
              </a:solidFill>
              <a:highlight>
                <a:srgbClr val="FFFFFF"/>
              </a:highlight>
              <a:latin typeface="Courier New" panose="02070309020205020404" pitchFamily="49" charset="0"/>
            </a:endParaRPr>
          </a:p>
          <a:p>
            <a:r>
              <a:rPr lang="en-GB" sz="1200" dirty="0" smtClean="0">
                <a:solidFill>
                  <a:srgbClr val="000000"/>
                </a:solidFill>
                <a:highlight>
                  <a:srgbClr val="FFFFFF"/>
                </a:highlight>
                <a:latin typeface="Courier New" panose="02070309020205020404" pitchFamily="49" charset="0"/>
              </a:rPr>
              <a:t>Query </a:t>
            </a:r>
            <a:r>
              <a:rPr lang="en-GB" sz="1200" dirty="0">
                <a:solidFill>
                  <a:srgbClr val="000000"/>
                </a:solidFill>
                <a:highlight>
                  <a:srgbClr val="FFFFFF"/>
                </a:highlight>
                <a:latin typeface="Courier New" panose="02070309020205020404" pitchFamily="49" charset="0"/>
              </a:rPr>
              <a:t>OK, 1 row affected (0.08 sec</a:t>
            </a:r>
            <a:r>
              <a:rPr lang="en-GB" sz="1200" dirty="0" smtClean="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mysql</a:t>
            </a:r>
            <a:r>
              <a:rPr lang="en-GB" sz="1200" dirty="0" smtClean="0">
                <a:solidFill>
                  <a:srgbClr val="000000"/>
                </a:solidFill>
                <a:highlight>
                  <a:srgbClr val="FFFFFF"/>
                </a:highlight>
                <a:latin typeface="Courier New" panose="02070309020205020404" pitchFamily="49" charset="0"/>
              </a:rPr>
              <a:t>&gt; select * from </a:t>
            </a:r>
            <a:r>
              <a:rPr lang="en-GB" sz="1200" dirty="0">
                <a:solidFill>
                  <a:srgbClr val="000000"/>
                </a:solidFill>
                <a:highlight>
                  <a:srgbClr val="FFFFFF"/>
                </a:highlight>
                <a:latin typeface="Courier New" panose="02070309020205020404" pitchFamily="49" charset="0"/>
              </a:rPr>
              <a:t>persons where </a:t>
            </a:r>
            <a:r>
              <a:rPr lang="en-GB" sz="1200" dirty="0" smtClean="0">
                <a:solidFill>
                  <a:srgbClr val="000000"/>
                </a:solidFill>
                <a:highlight>
                  <a:srgbClr val="FFFFFF"/>
                </a:highlight>
                <a:latin typeface="Courier New" panose="02070309020205020404" pitchFamily="49" charset="0"/>
              </a:rPr>
              <a:t>name = ‘Neil';</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name | age  | location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 Neil |   44 | Maryland |</a:t>
            </a:r>
          </a:p>
          <a:p>
            <a:r>
              <a:rPr lang="en-GB" sz="1200" dirty="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1 row in set (0.00 sec)</a:t>
            </a:r>
          </a:p>
        </p:txBody>
      </p:sp>
    </p:spTree>
    <p:extLst>
      <p:ext uri="{BB962C8B-B14F-4D97-AF65-F5344CB8AC3E}">
        <p14:creationId xmlns:p14="http://schemas.microsoft.com/office/powerpoint/2010/main" val="38700107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Databases</a:t>
            </a:r>
            <a:endParaRPr lang="en-US" dirty="0"/>
          </a:p>
        </p:txBody>
      </p:sp>
    </p:spTree>
    <p:extLst>
      <p:ext uri="{BB962C8B-B14F-4D97-AF65-F5344CB8AC3E}">
        <p14:creationId xmlns:p14="http://schemas.microsoft.com/office/powerpoint/2010/main" val="613608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Insert and update some rows?</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9041768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Solution goes here</a:t>
            </a:r>
            <a:endParaRPr lang="en-US" dirty="0"/>
          </a:p>
        </p:txBody>
      </p:sp>
      <p:sp>
        <p:nvSpPr>
          <p:cNvPr id="3" name="Title 2"/>
          <p:cNvSpPr>
            <a:spLocks noGrp="1"/>
          </p:cNvSpPr>
          <p:nvPr>
            <p:ph type="title"/>
          </p:nvPr>
        </p:nvSpPr>
        <p:spPr/>
        <p:txBody>
          <a:bodyPr/>
          <a:lstStyle/>
          <a:p>
            <a:r>
              <a:rPr lang="en-US" dirty="0" smtClean="0"/>
              <a:t>Exercise: Databases</a:t>
            </a:r>
            <a:endParaRPr lang="en-US" dirty="0"/>
          </a:p>
        </p:txBody>
      </p:sp>
    </p:spTree>
    <p:extLst>
      <p:ext uri="{BB962C8B-B14F-4D97-AF65-F5344CB8AC3E}">
        <p14:creationId xmlns:p14="http://schemas.microsoft.com/office/powerpoint/2010/main" val="242327412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Stack</a:t>
            </a:r>
          </a:p>
          <a:p>
            <a:pPr lvl="1"/>
            <a:r>
              <a:rPr lang="en-US" dirty="0" smtClean="0"/>
              <a:t>What is the Stack?</a:t>
            </a:r>
          </a:p>
          <a:p>
            <a:pPr lvl="2"/>
            <a:r>
              <a:rPr lang="en-US" dirty="0" smtClean="0"/>
              <a:t>A special area of memory for storing temporary variables</a:t>
            </a:r>
          </a:p>
          <a:p>
            <a:pPr lvl="2"/>
            <a:r>
              <a:rPr lang="en-US" dirty="0" smtClean="0"/>
              <a:t>Sized dynamically according to requirements, up to a maximum size</a:t>
            </a:r>
          </a:p>
          <a:p>
            <a:pPr lvl="2"/>
            <a:r>
              <a:rPr lang="en-US" dirty="0" smtClean="0"/>
              <a:t>Stack variables exist only while the function is running</a:t>
            </a:r>
          </a:p>
          <a:p>
            <a:pPr lvl="2"/>
            <a:r>
              <a:rPr lang="en-US" dirty="0" smtClean="0"/>
              <a:t>Last-In First-Out (LIFO) data structure</a:t>
            </a:r>
          </a:p>
          <a:p>
            <a:pPr lvl="2"/>
            <a:r>
              <a:rPr lang="en-US" dirty="0" smtClean="0"/>
              <a:t>Managed automatically </a:t>
            </a:r>
          </a:p>
          <a:p>
            <a:pPr lvl="2"/>
            <a:r>
              <a:rPr lang="en-US" dirty="0" smtClean="0"/>
              <a:t>Organized efficiently so that stack reads and writes are fast</a:t>
            </a:r>
          </a:p>
          <a:p>
            <a:pPr lvl="2"/>
            <a:r>
              <a:rPr lang="en-US" dirty="0" smtClean="0"/>
              <a:t>Stack overflows</a:t>
            </a:r>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2534730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Heap</a:t>
            </a:r>
          </a:p>
          <a:p>
            <a:pPr lvl="1"/>
            <a:r>
              <a:rPr lang="en-US" dirty="0" smtClean="0"/>
              <a:t>What is the Heap?</a:t>
            </a:r>
          </a:p>
          <a:p>
            <a:pPr lvl="2"/>
            <a:r>
              <a:rPr lang="en-US" dirty="0" smtClean="0"/>
              <a:t>A region of memory for longer term storage</a:t>
            </a:r>
          </a:p>
          <a:p>
            <a:pPr lvl="2"/>
            <a:r>
              <a:rPr lang="en-US" dirty="0" smtClean="0"/>
              <a:t>Not automatically managed so is less efficient</a:t>
            </a:r>
          </a:p>
          <a:p>
            <a:pPr lvl="3"/>
            <a:r>
              <a:rPr lang="en-US" dirty="0" smtClean="0"/>
              <a:t>Memory can become fragmented over time</a:t>
            </a:r>
          </a:p>
          <a:p>
            <a:pPr lvl="2"/>
            <a:r>
              <a:rPr lang="en-US" dirty="0" smtClean="0"/>
              <a:t>More space available than stack</a:t>
            </a:r>
          </a:p>
          <a:p>
            <a:pPr lvl="2"/>
            <a:r>
              <a:rPr lang="en-US" dirty="0" smtClean="0"/>
              <a:t>Can cause memory leaks if not managed correctly</a:t>
            </a:r>
          </a:p>
          <a:p>
            <a:pPr lvl="3"/>
            <a:r>
              <a:rPr lang="en-US" dirty="0" smtClean="0"/>
              <a:t>Allocated memory that has not been released remains allocated</a:t>
            </a:r>
          </a:p>
          <a:p>
            <a:pPr lvl="2"/>
            <a:r>
              <a:rPr lang="en-US" dirty="0" smtClean="0"/>
              <a:t>Slower than stack</a:t>
            </a:r>
          </a:p>
          <a:p>
            <a:pPr marL="0" indent="0">
              <a:buNone/>
            </a:pPr>
            <a:endParaRPr lang="en-US" dirty="0"/>
          </a:p>
        </p:txBody>
      </p:sp>
      <p:sp>
        <p:nvSpPr>
          <p:cNvPr id="3" name="Title 2"/>
          <p:cNvSpPr>
            <a:spLocks noGrp="1"/>
          </p:cNvSpPr>
          <p:nvPr>
            <p:ph type="title"/>
          </p:nvPr>
        </p:nvSpPr>
        <p:spPr/>
        <p:txBody>
          <a:bodyPr/>
          <a:lstStyle/>
          <a:p>
            <a:r>
              <a:rPr lang="en-US" dirty="0" smtClean="0"/>
              <a:t>Stack and Heap</a:t>
            </a:r>
            <a:endParaRPr lang="en-US" dirty="0"/>
          </a:p>
        </p:txBody>
      </p:sp>
    </p:spTree>
    <p:extLst>
      <p:ext uri="{BB962C8B-B14F-4D97-AF65-F5344CB8AC3E}">
        <p14:creationId xmlns:p14="http://schemas.microsoft.com/office/powerpoint/2010/main" val="352601250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85000" lnSpcReduction="20000"/>
          </a:bodyPr>
          <a:lstStyle/>
          <a:p>
            <a:r>
              <a:rPr lang="en-US" dirty="0" smtClean="0"/>
              <a:t>Waterfall</a:t>
            </a:r>
          </a:p>
          <a:p>
            <a:pPr lvl="1"/>
            <a:r>
              <a:rPr lang="en-US" dirty="0" smtClean="0"/>
              <a:t>Linear and sequential</a:t>
            </a:r>
          </a:p>
          <a:p>
            <a:pPr lvl="1"/>
            <a:r>
              <a:rPr lang="en-US" dirty="0" smtClean="0"/>
              <a:t>Each phase must be completed before the next commences</a:t>
            </a:r>
          </a:p>
          <a:p>
            <a:pPr lvl="1"/>
            <a:r>
              <a:rPr lang="en-US" dirty="0" smtClean="0"/>
              <a:t>Testing starts only when development is complete</a:t>
            </a:r>
          </a:p>
          <a:p>
            <a:pPr lvl="1"/>
            <a:r>
              <a:rPr lang="en-US" dirty="0" smtClean="0"/>
              <a:t>Simple and easy to understand and use</a:t>
            </a:r>
          </a:p>
          <a:p>
            <a:pPr lvl="1"/>
            <a:r>
              <a:rPr lang="en-US" dirty="0" smtClean="0"/>
              <a:t>Easy to manage due to the rigidity of the model</a:t>
            </a:r>
          </a:p>
          <a:p>
            <a:pPr lvl="1"/>
            <a:r>
              <a:rPr lang="en-US" dirty="0" smtClean="0"/>
              <a:t>Good for small project where requirements are well understood</a:t>
            </a:r>
          </a:p>
          <a:p>
            <a:pPr lvl="1"/>
            <a:r>
              <a:rPr lang="en-US" dirty="0" smtClean="0"/>
              <a:t>Once testing has begun, difficult to go back and correct design errors</a:t>
            </a:r>
          </a:p>
          <a:p>
            <a:pPr lvl="1"/>
            <a:r>
              <a:rPr lang="en-US" dirty="0" smtClean="0"/>
              <a:t>No working software produced until late in the lifecycle</a:t>
            </a:r>
          </a:p>
          <a:p>
            <a:pPr lvl="1"/>
            <a:r>
              <a:rPr lang="en-US" dirty="0" smtClean="0"/>
              <a:t>High amounts of risk and uncertainty</a:t>
            </a:r>
          </a:p>
          <a:p>
            <a:pPr lvl="1"/>
            <a:r>
              <a:rPr lang="en-US" dirty="0" smtClean="0"/>
              <a:t>Not good for complex, object-oriented or long-term projects, or projects where requirements are likely to change</a:t>
            </a:r>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45405737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Fountain</a:t>
            </a:r>
          </a:p>
          <a:p>
            <a:pPr lvl="1"/>
            <a:r>
              <a:rPr lang="en-US" dirty="0" smtClean="0"/>
              <a:t>Improvement of the Waterfall method</a:t>
            </a:r>
          </a:p>
          <a:p>
            <a:pPr lvl="1"/>
            <a:r>
              <a:rPr lang="en-US" dirty="0" smtClean="0"/>
              <a:t>More suited to object-oriented development</a:t>
            </a:r>
          </a:p>
          <a:p>
            <a:pPr lvl="1"/>
            <a:r>
              <a:rPr lang="en-US" dirty="0" smtClean="0"/>
              <a:t>Stages are performed in iterative cycles, allowing return to various stages during development</a:t>
            </a:r>
          </a:p>
          <a:p>
            <a:pPr lvl="1"/>
            <a:r>
              <a:rPr lang="en-US" dirty="0" smtClean="0"/>
              <a:t>Although some stages cannot be started before others</a:t>
            </a:r>
          </a:p>
          <a:p>
            <a:pPr lvl="1"/>
            <a:r>
              <a:rPr lang="en-US" dirty="0" smtClean="0"/>
              <a:t>Constant overlap of certain activities means development can be more responsive to changing requirements</a:t>
            </a:r>
          </a:p>
          <a:p>
            <a:pPr lvl="1"/>
            <a:endParaRPr lang="en-US" dirty="0" smtClean="0"/>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88140099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Spiral</a:t>
            </a:r>
          </a:p>
          <a:p>
            <a:pPr lvl="1"/>
            <a:r>
              <a:rPr lang="en-US" dirty="0" smtClean="0"/>
              <a:t>Has 4 phases</a:t>
            </a:r>
          </a:p>
          <a:p>
            <a:pPr lvl="2"/>
            <a:r>
              <a:rPr lang="en-GB" dirty="0" smtClean="0"/>
              <a:t>Planning</a:t>
            </a:r>
          </a:p>
          <a:p>
            <a:pPr lvl="2"/>
            <a:r>
              <a:rPr lang="en-GB" dirty="0" smtClean="0"/>
              <a:t>Risk Analysis</a:t>
            </a:r>
          </a:p>
          <a:p>
            <a:pPr lvl="2"/>
            <a:r>
              <a:rPr lang="en-GB" dirty="0" smtClean="0"/>
              <a:t>Engineering </a:t>
            </a:r>
          </a:p>
          <a:p>
            <a:pPr lvl="2"/>
            <a:r>
              <a:rPr lang="en-GB" dirty="0" smtClean="0"/>
              <a:t>Evaluation</a:t>
            </a:r>
          </a:p>
          <a:p>
            <a:pPr lvl="1"/>
            <a:r>
              <a:rPr lang="en-GB" dirty="0" smtClean="0"/>
              <a:t>Each phase repeatedly iterated allowing flexibility</a:t>
            </a:r>
          </a:p>
          <a:p>
            <a:pPr lvl="1"/>
            <a:r>
              <a:rPr lang="en-GB" dirty="0"/>
              <a:t>High amount of risk </a:t>
            </a:r>
            <a:r>
              <a:rPr lang="en-GB" dirty="0" smtClean="0"/>
              <a:t>analysis</a:t>
            </a:r>
          </a:p>
          <a:p>
            <a:pPr lvl="1"/>
            <a:r>
              <a:rPr lang="en-GB" dirty="0" smtClean="0"/>
              <a:t>Good for large and complex projects</a:t>
            </a:r>
          </a:p>
          <a:p>
            <a:pPr lvl="1"/>
            <a:r>
              <a:rPr lang="en-GB" dirty="0" smtClean="0"/>
              <a:t>Software produced early in the lifecycle</a:t>
            </a:r>
          </a:p>
          <a:p>
            <a:pPr lvl="1"/>
            <a:r>
              <a:rPr lang="en-GB" dirty="0" smtClean="0"/>
              <a:t>Can be costly to use</a:t>
            </a:r>
          </a:p>
          <a:p>
            <a:pPr lvl="1"/>
            <a:r>
              <a:rPr lang="en-GB" dirty="0" smtClean="0"/>
              <a:t>Risk Analysis phase is critical to success and can require specific expertise</a:t>
            </a:r>
          </a:p>
          <a:p>
            <a:pPr lvl="1"/>
            <a:r>
              <a:rPr lang="en-GB" dirty="0" smtClean="0"/>
              <a:t>Doesn’t work well for small projects</a:t>
            </a:r>
            <a:endParaRPr lang="en-GB" dirty="0"/>
          </a:p>
          <a:p>
            <a:pPr lvl="1"/>
            <a:endParaRPr lang="en-GB" dirty="0" smtClean="0"/>
          </a:p>
          <a:p>
            <a:pPr lvl="1"/>
            <a:endParaRPr lang="en-US" dirty="0" smtClean="0"/>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99416616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7500" lnSpcReduction="20000"/>
          </a:bodyPr>
          <a:lstStyle/>
          <a:p>
            <a:r>
              <a:rPr lang="en-US" dirty="0" smtClean="0"/>
              <a:t>Agile / XP</a:t>
            </a:r>
          </a:p>
          <a:p>
            <a:pPr lvl="1"/>
            <a:r>
              <a:rPr lang="en-US" dirty="0" smtClean="0"/>
              <a:t>Software developed in rapid incremental cycles</a:t>
            </a:r>
          </a:p>
          <a:p>
            <a:pPr lvl="1"/>
            <a:r>
              <a:rPr lang="en-US" dirty="0" smtClean="0"/>
              <a:t>Frequent small releases building on previous functionality</a:t>
            </a:r>
          </a:p>
          <a:p>
            <a:pPr lvl="1"/>
            <a:r>
              <a:rPr lang="en-US" dirty="0" smtClean="0"/>
              <a:t>Each release thoroughly tested</a:t>
            </a:r>
          </a:p>
          <a:p>
            <a:pPr lvl="1"/>
            <a:r>
              <a:rPr lang="en-US" dirty="0" smtClean="0"/>
              <a:t>Rapid continuous delivery of high quality software good for customer satisfaction</a:t>
            </a:r>
          </a:p>
          <a:p>
            <a:pPr lvl="1"/>
            <a:r>
              <a:rPr lang="en-US" dirty="0" smtClean="0"/>
              <a:t>Close cooperation between customers, business and developers</a:t>
            </a:r>
          </a:p>
          <a:p>
            <a:pPr lvl="1"/>
            <a:r>
              <a:rPr lang="en-US" dirty="0" smtClean="0"/>
              <a:t>Regular adaptation to changing circumstances</a:t>
            </a:r>
          </a:p>
          <a:p>
            <a:pPr lvl="1"/>
            <a:r>
              <a:rPr lang="en-US" dirty="0" smtClean="0"/>
              <a:t>Can be difficult to assess effort required to produce larger deliverables</a:t>
            </a:r>
          </a:p>
          <a:p>
            <a:pPr lvl="1"/>
            <a:r>
              <a:rPr lang="en-US" dirty="0" smtClean="0"/>
              <a:t>Project can go off-track easily if customer is unclear about requirements</a:t>
            </a:r>
          </a:p>
          <a:p>
            <a:pPr lvl="1"/>
            <a:r>
              <a:rPr lang="en-US" dirty="0" smtClean="0"/>
              <a:t>Developers work collaboratively on deliverables</a:t>
            </a:r>
          </a:p>
          <a:p>
            <a:pPr lvl="1"/>
            <a:r>
              <a:rPr lang="en-US" dirty="0" smtClean="0"/>
              <a:t>Decisions often taken by team as a whole rather than specific individuals</a:t>
            </a:r>
          </a:p>
          <a:p>
            <a:pPr lvl="1"/>
            <a:r>
              <a:rPr lang="en-US" dirty="0" smtClean="0"/>
              <a:t>Aims to build self-managing teams requiring less input from management</a:t>
            </a:r>
          </a:p>
          <a:p>
            <a:pPr lvl="1"/>
            <a:r>
              <a:rPr lang="en-US" dirty="0" smtClean="0"/>
              <a:t>Can be hard for new programmers due to experience required for decision making</a:t>
            </a:r>
          </a:p>
        </p:txBody>
      </p:sp>
      <p:sp>
        <p:nvSpPr>
          <p:cNvPr id="3" name="Title 2"/>
          <p:cNvSpPr>
            <a:spLocks noGrp="1"/>
          </p:cNvSpPr>
          <p:nvPr>
            <p:ph type="title"/>
          </p:nvPr>
        </p:nvSpPr>
        <p:spPr/>
        <p:txBody>
          <a:bodyPr/>
          <a:lstStyle/>
          <a:p>
            <a:r>
              <a:rPr lang="en-US" dirty="0" smtClean="0"/>
              <a:t>Software Development Lifecycles</a:t>
            </a:r>
            <a:endParaRPr lang="en-US" dirty="0"/>
          </a:p>
        </p:txBody>
      </p:sp>
    </p:spTree>
    <p:extLst>
      <p:ext uri="{BB962C8B-B14F-4D97-AF65-F5344CB8AC3E}">
        <p14:creationId xmlns:p14="http://schemas.microsoft.com/office/powerpoint/2010/main" val="342322674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47500" lnSpcReduction="20000"/>
          </a:bodyPr>
          <a:lstStyle/>
          <a:p>
            <a:r>
              <a:rPr lang="en-US" dirty="0" smtClean="0"/>
              <a:t>Version Control</a:t>
            </a:r>
          </a:p>
          <a:p>
            <a:pPr lvl="1"/>
            <a:r>
              <a:rPr lang="en-US" dirty="0" smtClean="0"/>
              <a:t>When several developers are working on the same project, code must be available to all</a:t>
            </a:r>
          </a:p>
          <a:p>
            <a:pPr lvl="1"/>
            <a:r>
              <a:rPr lang="en-US" dirty="0" smtClean="0"/>
              <a:t>Important to ensure code is not overwritten or lost</a:t>
            </a:r>
          </a:p>
          <a:p>
            <a:pPr lvl="1"/>
            <a:r>
              <a:rPr lang="en-US" dirty="0" smtClean="0"/>
              <a:t>Also to track changes to code so that errors can be identified and reverted if necessary</a:t>
            </a:r>
          </a:p>
          <a:p>
            <a:pPr lvl="1"/>
            <a:r>
              <a:rPr lang="en-US" dirty="0" smtClean="0"/>
              <a:t>Version Control Software (VCS) used to provide a central code repository</a:t>
            </a:r>
          </a:p>
          <a:p>
            <a:pPr lvl="1"/>
            <a:r>
              <a:rPr lang="en-US" dirty="0" smtClean="0"/>
              <a:t>Various different VCS providers available</a:t>
            </a:r>
          </a:p>
          <a:p>
            <a:pPr lvl="2"/>
            <a:r>
              <a:rPr lang="en-US" dirty="0" smtClean="0"/>
              <a:t>Most popular include</a:t>
            </a:r>
          </a:p>
          <a:p>
            <a:pPr lvl="3"/>
            <a:r>
              <a:rPr lang="en-US" dirty="0"/>
              <a:t>CVS (Concurrent Versions </a:t>
            </a:r>
            <a:r>
              <a:rPr lang="en-US" dirty="0" smtClean="0"/>
              <a:t>System)</a:t>
            </a:r>
          </a:p>
          <a:p>
            <a:pPr lvl="3"/>
            <a:r>
              <a:rPr lang="en-US" dirty="0" smtClean="0"/>
              <a:t>Subversion</a:t>
            </a:r>
          </a:p>
          <a:p>
            <a:pPr lvl="3"/>
            <a:r>
              <a:rPr lang="en-US" dirty="0" smtClean="0"/>
              <a:t>Mercurial</a:t>
            </a:r>
          </a:p>
          <a:p>
            <a:pPr lvl="3"/>
            <a:r>
              <a:rPr lang="en-US" dirty="0" err="1" smtClean="0"/>
              <a:t>Git</a:t>
            </a:r>
            <a:endParaRPr lang="en-US" dirty="0" smtClean="0"/>
          </a:p>
          <a:p>
            <a:pPr lvl="1"/>
            <a:r>
              <a:rPr lang="en-US" dirty="0" smtClean="0"/>
              <a:t>Cloud VCS hosting available</a:t>
            </a:r>
          </a:p>
          <a:p>
            <a:pPr lvl="2"/>
            <a:r>
              <a:rPr lang="en-US" dirty="0" err="1" smtClean="0"/>
              <a:t>Github</a:t>
            </a:r>
            <a:endParaRPr lang="en-US" dirty="0" smtClean="0"/>
          </a:p>
          <a:p>
            <a:pPr lvl="2"/>
            <a:r>
              <a:rPr lang="en-US" dirty="0" err="1" smtClean="0"/>
              <a:t>Bitbucket</a:t>
            </a:r>
            <a:endParaRPr lang="en-US" dirty="0" smtClean="0"/>
          </a:p>
          <a:p>
            <a:pPr lvl="2"/>
            <a:r>
              <a:rPr lang="en-US" dirty="0" err="1" smtClean="0"/>
              <a:t>Cloudforge</a:t>
            </a:r>
            <a:endParaRPr lang="en-US" dirty="0" smtClean="0"/>
          </a:p>
          <a:p>
            <a:r>
              <a:rPr lang="en-US" dirty="0" smtClean="0"/>
              <a:t>Communication</a:t>
            </a:r>
          </a:p>
          <a:p>
            <a:pPr lvl="1"/>
            <a:r>
              <a:rPr lang="en-US" dirty="0" smtClean="0"/>
              <a:t>Crucial when working collaboratively with other developers</a:t>
            </a:r>
          </a:p>
          <a:p>
            <a:pPr lvl="1"/>
            <a:r>
              <a:rPr lang="en-US" dirty="0" smtClean="0"/>
              <a:t>Important to ensure clear and concise communication of requirements, designs and problems</a:t>
            </a:r>
          </a:p>
          <a:p>
            <a:pPr lvl="1"/>
            <a:r>
              <a:rPr lang="en-US" dirty="0" smtClean="0"/>
              <a:t>Frequent short progress reports from developers aid team communication</a:t>
            </a:r>
          </a:p>
          <a:p>
            <a:pPr lvl="1"/>
            <a:r>
              <a:rPr lang="en-US" dirty="0" smtClean="0"/>
              <a:t>Clear and frequent communication with testers is as critical as communication with other developers</a:t>
            </a:r>
          </a:p>
          <a:p>
            <a:pPr lvl="1"/>
            <a:r>
              <a:rPr lang="en-US" dirty="0" smtClean="0"/>
              <a:t>“This is not a discipline that rewards ambiguity”</a:t>
            </a:r>
          </a:p>
          <a:p>
            <a:pPr lvl="1"/>
            <a:endParaRPr lang="en-US" dirty="0" smtClean="0"/>
          </a:p>
          <a:p>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14617137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Design</a:t>
            </a:r>
          </a:p>
          <a:p>
            <a:pPr lvl="1"/>
            <a:r>
              <a:rPr lang="en-US" dirty="0" smtClean="0"/>
              <a:t>Ensure designs are as complete as possible and agreed before development commences</a:t>
            </a:r>
          </a:p>
          <a:p>
            <a:pPr lvl="1"/>
            <a:r>
              <a:rPr lang="en-US" dirty="0" smtClean="0"/>
              <a:t>Compartmentalizing design allows for concurrent development</a:t>
            </a:r>
          </a:p>
          <a:p>
            <a:pPr lvl="1"/>
            <a:r>
              <a:rPr lang="en-US" dirty="0" smtClean="0"/>
              <a:t>Diagramming protocols such as UML can be useful for visualization</a:t>
            </a:r>
          </a:p>
          <a:p>
            <a:pPr lvl="1"/>
            <a:r>
              <a:rPr lang="en-US" dirty="0" smtClean="0"/>
              <a:t>Don’t code for ‘what-ifs’, code for the requirements</a:t>
            </a:r>
          </a:p>
          <a:p>
            <a:pPr lvl="1"/>
            <a:r>
              <a:rPr lang="en-US" dirty="0" smtClean="0"/>
              <a:t>Take care to ensure data models are appropriate to object design and workflow</a:t>
            </a:r>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3920647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Visibility</a:t>
            </a:r>
          </a:p>
          <a:p>
            <a:pPr lvl="1"/>
            <a:r>
              <a:rPr lang="en-US" dirty="0" smtClean="0"/>
              <a:t>Commit code often - don’t sit on changes for weeks on end</a:t>
            </a:r>
          </a:p>
          <a:p>
            <a:pPr lvl="1"/>
            <a:r>
              <a:rPr lang="en-US" dirty="0" smtClean="0"/>
              <a:t>Keep code clear, correctly formatted and documented</a:t>
            </a:r>
          </a:p>
          <a:p>
            <a:pPr lvl="1"/>
            <a:r>
              <a:rPr lang="en-US" dirty="0" smtClean="0"/>
              <a:t>Regular code review helps ensure code quality as well as cross-pollination</a:t>
            </a:r>
          </a:p>
          <a:p>
            <a:pPr marL="457200" lvl="1" indent="0">
              <a:buNone/>
            </a:pPr>
            <a:endParaRPr lang="en-US" dirty="0" smtClean="0"/>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Working Collaboratively</a:t>
            </a:r>
            <a:endParaRPr lang="en-US" dirty="0"/>
          </a:p>
        </p:txBody>
      </p:sp>
    </p:spTree>
    <p:extLst>
      <p:ext uri="{BB962C8B-B14F-4D97-AF65-F5344CB8AC3E}">
        <p14:creationId xmlns:p14="http://schemas.microsoft.com/office/powerpoint/2010/main" val="265580573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62500" lnSpcReduction="20000"/>
          </a:bodyPr>
          <a:lstStyle/>
          <a:p>
            <a:r>
              <a:rPr lang="en-US" dirty="0" smtClean="0"/>
              <a:t>Establish conventions before development starts – coding style, variable and function naming, commenting</a:t>
            </a:r>
          </a:p>
          <a:p>
            <a:r>
              <a:rPr lang="en-US" dirty="0" smtClean="0"/>
              <a:t>Be consistent</a:t>
            </a:r>
          </a:p>
          <a:p>
            <a:r>
              <a:rPr lang="en-US" dirty="0" smtClean="0"/>
              <a:t>Keep the code simple – the next person has to be able to understand what you wrote</a:t>
            </a:r>
          </a:p>
          <a:p>
            <a:r>
              <a:rPr lang="en-US" dirty="0" smtClean="0"/>
              <a:t>Use </a:t>
            </a:r>
            <a:r>
              <a:rPr lang="en-US" dirty="0" err="1" smtClean="0"/>
              <a:t>globals</a:t>
            </a:r>
            <a:r>
              <a:rPr lang="en-US" dirty="0" smtClean="0"/>
              <a:t> sparingly</a:t>
            </a:r>
          </a:p>
          <a:p>
            <a:r>
              <a:rPr lang="en-US" dirty="0" smtClean="0"/>
              <a:t>Don’t use magic numbers, use constants</a:t>
            </a:r>
          </a:p>
          <a:p>
            <a:r>
              <a:rPr lang="en-US" dirty="0" err="1" smtClean="0"/>
              <a:t>Sanitise</a:t>
            </a:r>
            <a:r>
              <a:rPr lang="en-US" dirty="0" smtClean="0"/>
              <a:t> your input</a:t>
            </a:r>
          </a:p>
          <a:p>
            <a:r>
              <a:rPr lang="en-US" dirty="0" smtClean="0"/>
              <a:t>Escape your output</a:t>
            </a:r>
          </a:p>
          <a:p>
            <a:r>
              <a:rPr lang="en-US" dirty="0" smtClean="0"/>
              <a:t>Portability – avoid hard-coding environmental parameters</a:t>
            </a:r>
          </a:p>
          <a:p>
            <a:r>
              <a:rPr lang="en-US" dirty="0" smtClean="0"/>
              <a:t>Provide useful error messages</a:t>
            </a:r>
          </a:p>
          <a:p>
            <a:r>
              <a:rPr lang="en-US" dirty="0"/>
              <a:t>Don’t be afraid to refactor when </a:t>
            </a:r>
            <a:r>
              <a:rPr lang="en-US" dirty="0" smtClean="0"/>
              <a:t>necessary</a:t>
            </a:r>
          </a:p>
          <a:p>
            <a:r>
              <a:rPr lang="en-US" dirty="0" smtClean="0"/>
              <a:t>Test early, test often</a:t>
            </a:r>
          </a:p>
          <a:p>
            <a:r>
              <a:rPr lang="en-US" dirty="0" smtClean="0"/>
              <a:t>Don’t write the same piece of code twice</a:t>
            </a:r>
          </a:p>
          <a:p>
            <a:r>
              <a:rPr lang="en-US" dirty="0" smtClean="0"/>
              <a:t>Don’t just start coding – think first. Then code.</a:t>
            </a: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Good Coding Practices</a:t>
            </a:r>
            <a:endParaRPr lang="en-US" dirty="0"/>
          </a:p>
        </p:txBody>
      </p:sp>
    </p:spTree>
    <p:extLst>
      <p:ext uri="{BB962C8B-B14F-4D97-AF65-F5344CB8AC3E}">
        <p14:creationId xmlns:p14="http://schemas.microsoft.com/office/powerpoint/2010/main" val="374544444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Validate input</a:t>
            </a:r>
          </a:p>
          <a:p>
            <a:r>
              <a:rPr lang="en-US" dirty="0" smtClean="0"/>
              <a:t>Heed compiler warnings</a:t>
            </a:r>
          </a:p>
          <a:p>
            <a:r>
              <a:rPr lang="en-US" dirty="0" smtClean="0"/>
              <a:t>Architect and design for security policies</a:t>
            </a:r>
          </a:p>
          <a:p>
            <a:r>
              <a:rPr lang="en-US" dirty="0" smtClean="0"/>
              <a:t>Keep it simple</a:t>
            </a:r>
          </a:p>
          <a:p>
            <a:r>
              <a:rPr lang="en-US" dirty="0" smtClean="0"/>
              <a:t>Default deny</a:t>
            </a:r>
          </a:p>
          <a:p>
            <a:r>
              <a:rPr lang="en-US" dirty="0" smtClean="0"/>
              <a:t>Adhere to the principle of least privilege</a:t>
            </a:r>
          </a:p>
          <a:p>
            <a:r>
              <a:rPr lang="en-US" dirty="0" smtClean="0"/>
              <a:t>Sanitize data sent to other systems</a:t>
            </a:r>
          </a:p>
          <a:p>
            <a:r>
              <a:rPr lang="en-US" dirty="0" err="1" smtClean="0"/>
              <a:t>Practise</a:t>
            </a:r>
            <a:r>
              <a:rPr lang="en-US" dirty="0" smtClean="0"/>
              <a:t> defense in depth</a:t>
            </a:r>
          </a:p>
          <a:p>
            <a:r>
              <a:rPr lang="en-US" dirty="0" smtClean="0"/>
              <a:t>Use effective QA techniques</a:t>
            </a:r>
          </a:p>
          <a:p>
            <a:r>
              <a:rPr lang="en-US" dirty="0" smtClean="0"/>
              <a:t>Adopt a secure coding standard</a:t>
            </a:r>
          </a:p>
          <a:p>
            <a:r>
              <a:rPr lang="en-US" dirty="0" smtClean="0"/>
              <a:t>Define security requirements</a:t>
            </a:r>
          </a:p>
          <a:p>
            <a:r>
              <a:rPr lang="en-US" dirty="0" smtClean="0"/>
              <a:t>Model threats</a:t>
            </a:r>
            <a:endParaRPr lang="en-US" dirty="0"/>
          </a:p>
        </p:txBody>
      </p:sp>
      <p:sp>
        <p:nvSpPr>
          <p:cNvPr id="3" name="Title 2"/>
          <p:cNvSpPr>
            <a:spLocks noGrp="1"/>
          </p:cNvSpPr>
          <p:nvPr>
            <p:ph type="title"/>
          </p:nvPr>
        </p:nvSpPr>
        <p:spPr/>
        <p:txBody>
          <a:bodyPr/>
          <a:lstStyle/>
          <a:p>
            <a:r>
              <a:rPr lang="en-US" dirty="0" smtClean="0"/>
              <a:t>Secure Code Development</a:t>
            </a:r>
            <a:endParaRPr lang="en-US" dirty="0"/>
          </a:p>
        </p:txBody>
      </p:sp>
    </p:spTree>
    <p:extLst>
      <p:ext uri="{BB962C8B-B14F-4D97-AF65-F5344CB8AC3E}">
        <p14:creationId xmlns:p14="http://schemas.microsoft.com/office/powerpoint/2010/main" val="34564893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do we mean by ‘compiled’ and ‘interpreted’?</a:t>
            </a:r>
          </a:p>
          <a:p>
            <a:pPr lvl="1"/>
            <a:r>
              <a:rPr lang="en-US" dirty="0" smtClean="0"/>
              <a:t>In a compiled language, a compiler translates the program instructions into code that is </a:t>
            </a:r>
            <a:r>
              <a:rPr lang="en-US" i="1" dirty="0" smtClean="0"/>
              <a:t>specific to the target machine processor and OS</a:t>
            </a:r>
            <a:endParaRPr lang="en-US" dirty="0"/>
          </a:p>
          <a:p>
            <a:pPr lvl="1"/>
            <a:r>
              <a:rPr lang="en-US" dirty="0" smtClean="0"/>
              <a:t>In an interpreted language, the source code is read and executed by another program called an </a:t>
            </a:r>
            <a:r>
              <a:rPr lang="en-US" i="1" dirty="0" smtClean="0"/>
              <a:t>interpreter</a:t>
            </a:r>
            <a:r>
              <a:rPr lang="en-US" dirty="0" smtClean="0"/>
              <a:t>, which is written specifically for the target machine processor and OS</a:t>
            </a:r>
          </a:p>
          <a:p>
            <a:pPr lvl="1"/>
            <a:endParaRPr lang="en-US" dirty="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3981667726"/>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are the advantages and disadvantages of compilation and interpretation?</a:t>
            </a:r>
          </a:p>
          <a:p>
            <a:pPr lvl="1"/>
            <a:r>
              <a:rPr lang="en-US" dirty="0" smtClean="0"/>
              <a:t>Comparing compilation and interpretation is largely </a:t>
            </a:r>
            <a:r>
              <a:rPr lang="en-US" dirty="0" err="1" smtClean="0"/>
              <a:t>dependant</a:t>
            </a:r>
            <a:r>
              <a:rPr lang="en-US" dirty="0" smtClean="0"/>
              <a:t> upon the specific implementation</a:t>
            </a:r>
          </a:p>
          <a:p>
            <a:pPr lvl="1"/>
            <a:r>
              <a:rPr lang="en-US" dirty="0" smtClean="0"/>
              <a:t>In general, compiled implementations will be faster because they are translated directly into machine code native to the target machine</a:t>
            </a:r>
          </a:p>
          <a:p>
            <a:pPr lvl="1"/>
            <a:r>
              <a:rPr lang="en-US" dirty="0" smtClean="0"/>
              <a:t>In general, interpreted implementations tend to be more portable</a:t>
            </a:r>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219670807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70000" lnSpcReduction="20000"/>
          </a:bodyPr>
          <a:lstStyle/>
          <a:p>
            <a:r>
              <a:rPr lang="en-US" dirty="0" smtClean="0"/>
              <a:t>Compiled languages</a:t>
            </a:r>
          </a:p>
          <a:p>
            <a:pPr lvl="1"/>
            <a:r>
              <a:rPr lang="en-US" dirty="0" smtClean="0"/>
              <a:t>C / C++ / C#</a:t>
            </a:r>
          </a:p>
          <a:p>
            <a:pPr lvl="1"/>
            <a:r>
              <a:rPr lang="en-US" dirty="0" smtClean="0"/>
              <a:t>COBOL</a:t>
            </a:r>
          </a:p>
          <a:p>
            <a:pPr lvl="1"/>
            <a:r>
              <a:rPr lang="en-US" dirty="0" smtClean="0"/>
              <a:t>Delphi</a:t>
            </a:r>
          </a:p>
          <a:p>
            <a:pPr lvl="1"/>
            <a:r>
              <a:rPr lang="en-US" dirty="0" smtClean="0"/>
              <a:t>Java</a:t>
            </a:r>
          </a:p>
          <a:p>
            <a:pPr lvl="1"/>
            <a:r>
              <a:rPr lang="en-US" dirty="0" smtClean="0"/>
              <a:t>Groovy</a:t>
            </a:r>
          </a:p>
          <a:p>
            <a:pPr lvl="1"/>
            <a:endParaRPr lang="en-US" dirty="0" smtClean="0"/>
          </a:p>
          <a:p>
            <a:r>
              <a:rPr lang="en-US" dirty="0" smtClean="0"/>
              <a:t>Interpreted languages</a:t>
            </a:r>
          </a:p>
          <a:p>
            <a:pPr lvl="1"/>
            <a:r>
              <a:rPr lang="en-US" dirty="0" err="1" smtClean="0"/>
              <a:t>Javascript</a:t>
            </a:r>
            <a:endParaRPr lang="en-US" dirty="0" smtClean="0"/>
          </a:p>
          <a:p>
            <a:pPr lvl="1"/>
            <a:r>
              <a:rPr lang="en-US" dirty="0" err="1" smtClean="0"/>
              <a:t>Lua</a:t>
            </a:r>
            <a:endParaRPr lang="en-US" dirty="0" smtClean="0"/>
          </a:p>
          <a:p>
            <a:pPr lvl="1"/>
            <a:r>
              <a:rPr lang="en-US" dirty="0" smtClean="0"/>
              <a:t>PHP</a:t>
            </a:r>
          </a:p>
          <a:p>
            <a:pPr lvl="1"/>
            <a:r>
              <a:rPr lang="en-US" dirty="0" smtClean="0"/>
              <a:t>Python</a:t>
            </a:r>
          </a:p>
          <a:p>
            <a:pPr lvl="1"/>
            <a:r>
              <a:rPr lang="en-US" dirty="0" smtClean="0"/>
              <a:t>Ruby</a:t>
            </a:r>
          </a:p>
          <a:p>
            <a:pPr lvl="1"/>
            <a:endParaRPr lang="en-US" dirty="0" smtClean="0"/>
          </a:p>
          <a:p>
            <a:pPr lvl="1"/>
            <a:endParaRPr lang="en-US" dirty="0"/>
          </a:p>
          <a:p>
            <a:pPr lvl="1"/>
            <a:endParaRPr lang="en-US" dirty="0" smtClean="0"/>
          </a:p>
        </p:txBody>
      </p:sp>
      <p:sp>
        <p:nvSpPr>
          <p:cNvPr id="3" name="Title 2"/>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Tree>
    <p:extLst>
      <p:ext uri="{BB962C8B-B14F-4D97-AF65-F5344CB8AC3E}">
        <p14:creationId xmlns:p14="http://schemas.microsoft.com/office/powerpoint/2010/main" val="75151235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Object Oriented Programming (OOP)?</a:t>
            </a:r>
          </a:p>
          <a:p>
            <a:pPr lvl="1"/>
            <a:r>
              <a:rPr lang="en-US" dirty="0" smtClean="0"/>
              <a:t>So far we have created modules with variables and functions</a:t>
            </a:r>
          </a:p>
          <a:p>
            <a:pPr lvl="1"/>
            <a:r>
              <a:rPr lang="en-US" dirty="0" smtClean="0"/>
              <a:t>The more data and functions comprise your code, the more important it becomes to arrange them in logical groups</a:t>
            </a:r>
          </a:p>
          <a:p>
            <a:pPr lvl="1"/>
            <a:r>
              <a:rPr lang="en-US" dirty="0" smtClean="0"/>
              <a:t>The main advantage of object orientation is that it combines data with the functions which act upon them into a single structure</a:t>
            </a:r>
          </a:p>
          <a:p>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700809"/>
            <a:ext cx="10574965" cy="4392487"/>
          </a:xfrm>
        </p:spPr>
        <p:txBody>
          <a:bodyPr>
            <a:normAutofit/>
          </a:bodyPr>
          <a:lstStyle/>
          <a:p>
            <a:r>
              <a:rPr lang="en-US" dirty="0" smtClean="0"/>
              <a:t>OOP considers that each program works with data that describes entities – objects or events - from real life</a:t>
            </a:r>
          </a:p>
          <a:p>
            <a:r>
              <a:rPr lang="en-US" dirty="0" smtClean="0"/>
              <a:t>For example, accounting software works with invoices, items, warehouses, sale orders, etc.</a:t>
            </a:r>
          </a:p>
          <a:p>
            <a:r>
              <a:rPr lang="en-US" dirty="0" smtClean="0"/>
              <a:t>This approach makes complex software faster to develop and easier to maintain</a:t>
            </a:r>
          </a:p>
          <a:p>
            <a:r>
              <a:rPr lang="en-US" dirty="0" smtClean="0"/>
              <a:t>Code reuse is easy due to four main principles of design</a:t>
            </a:r>
          </a:p>
          <a:p>
            <a:endParaRPr lang="en-US" dirty="0" smtClean="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282693216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a:t>
            </a:r>
          </a:p>
          <a:p>
            <a:pPr lvl="1"/>
            <a:r>
              <a:rPr lang="en-US" dirty="0" smtClean="0"/>
              <a:t>Data inside an object should only be accessed through an </a:t>
            </a:r>
            <a:r>
              <a:rPr lang="en-US" i="1" dirty="0" smtClean="0"/>
              <a:t>interface</a:t>
            </a:r>
            <a:r>
              <a:rPr lang="en-US" dirty="0"/>
              <a:t> </a:t>
            </a:r>
            <a:r>
              <a:rPr lang="en-US" dirty="0" smtClean="0"/>
              <a:t>– that is, the object methods</a:t>
            </a:r>
          </a:p>
          <a:p>
            <a:pPr lvl="1"/>
            <a:r>
              <a:rPr lang="en-US" dirty="0" smtClean="0"/>
              <a:t>Encapsulation is the hiding of data implementation by restricting access to object properties</a:t>
            </a:r>
          </a:p>
          <a:p>
            <a:pPr lvl="1"/>
            <a:r>
              <a:rPr lang="en-US" i="1" dirty="0" err="1" smtClean="0"/>
              <a:t>Accessors</a:t>
            </a:r>
            <a:r>
              <a:rPr lang="en-US" dirty="0" smtClean="0"/>
              <a:t> are methods that permit access to object properties</a:t>
            </a:r>
          </a:p>
          <a:p>
            <a:pPr lvl="1"/>
            <a:r>
              <a:rPr lang="en-US" i="1" dirty="0" err="1" smtClean="0"/>
              <a:t>Mutators</a:t>
            </a:r>
            <a:r>
              <a:rPr lang="en-US" dirty="0" smtClean="0"/>
              <a:t> are methods that allow us to change object state</a:t>
            </a:r>
          </a:p>
          <a:p>
            <a:pPr lvl="1"/>
            <a:r>
              <a:rPr lang="en-US" dirty="0" smtClean="0"/>
              <a:t>Hiding the internals of an object protects its integrity by preventing developers from setting an invalid or inconsistent state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6909505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Encapsulation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570224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a:t>
            </a:r>
          </a:p>
          <a:p>
            <a:pPr lvl="1"/>
            <a:r>
              <a:rPr lang="en-US" dirty="0" smtClean="0"/>
              <a:t>Development of objects in terms of their interfaces and functionality instead of implementation detail</a:t>
            </a:r>
          </a:p>
          <a:p>
            <a:pPr lvl="1"/>
            <a:r>
              <a:rPr lang="en-US" dirty="0" smtClean="0"/>
              <a:t>Create an object that serves as a template for other objects by defining a list of functions or methods they must implement</a:t>
            </a:r>
          </a:p>
          <a:p>
            <a:pPr lvl="1"/>
            <a:r>
              <a:rPr lang="en-US" dirty="0" smtClean="0"/>
              <a:t>This is known as an </a:t>
            </a:r>
            <a:r>
              <a:rPr lang="en-US" i="1" dirty="0" smtClean="0"/>
              <a:t>abstract class</a:t>
            </a:r>
            <a:r>
              <a:rPr lang="en-US" dirty="0" smtClean="0"/>
              <a:t> or </a:t>
            </a:r>
            <a:r>
              <a:rPr lang="en-US" i="1" dirty="0" smtClean="0"/>
              <a:t>interface definition</a:t>
            </a:r>
            <a:endParaRPr lang="en-US" dirty="0" smtClean="0"/>
          </a:p>
          <a:p>
            <a:pPr marL="457200" lvl="1" indent="0">
              <a:buNone/>
            </a:pP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04549846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Abstraction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5841792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a:t>
            </a:r>
          </a:p>
          <a:p>
            <a:pPr lvl="1"/>
            <a:r>
              <a:rPr lang="en-US" dirty="0" smtClean="0"/>
              <a:t>A way to reuse code of existing object or establish a subtype from an existing object</a:t>
            </a:r>
          </a:p>
          <a:p>
            <a:pPr lvl="1"/>
            <a:r>
              <a:rPr lang="en-US" dirty="0" smtClean="0"/>
              <a:t>Objects can inherit attributes and behavior from parent objects</a:t>
            </a:r>
          </a:p>
          <a:p>
            <a:pPr lvl="1"/>
            <a:r>
              <a:rPr lang="en-US" dirty="0" smtClean="0"/>
              <a:t>An object that inherits from another is called a </a:t>
            </a:r>
            <a:r>
              <a:rPr lang="en-US" i="1" dirty="0" smtClean="0"/>
              <a:t>subclass</a:t>
            </a:r>
            <a:endParaRPr lang="en-US" dirty="0" smtClean="0"/>
          </a:p>
          <a:p>
            <a:pPr lvl="1"/>
            <a:r>
              <a:rPr lang="en-US" dirty="0" smtClean="0"/>
              <a:t>An object that is a inheritance parent is called a </a:t>
            </a:r>
            <a:r>
              <a:rPr lang="en-US" i="1" dirty="0" smtClean="0"/>
              <a:t>superclass</a:t>
            </a:r>
            <a:endParaRPr lang="en-US" dirty="0" smtClean="0"/>
          </a:p>
          <a:p>
            <a:pPr lvl="1"/>
            <a:r>
              <a:rPr lang="en-US" dirty="0" smtClean="0"/>
              <a:t>This relationship of classes gives rise to a hierarchy</a:t>
            </a:r>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03705455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Inheritance example</a:t>
            </a:r>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68114114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a:t>
            </a:r>
          </a:p>
          <a:p>
            <a:pPr lvl="1"/>
            <a:r>
              <a:rPr lang="en-US" dirty="0" smtClean="0"/>
              <a:t>“One name, many forms”</a:t>
            </a:r>
          </a:p>
          <a:p>
            <a:pPr lvl="1"/>
            <a:r>
              <a:rPr lang="en-US" dirty="0" smtClean="0"/>
              <a:t>Calling code can be agnostic as to whether an object belongs to a parent class or subclass</a:t>
            </a:r>
          </a:p>
          <a:p>
            <a:pPr lvl="1"/>
            <a:r>
              <a:rPr lang="en-US" dirty="0" smtClean="0"/>
              <a:t>A function calling “</a:t>
            </a:r>
            <a:r>
              <a:rPr lang="en-US" dirty="0" err="1" smtClean="0"/>
              <a:t>getName</a:t>
            </a:r>
            <a:r>
              <a:rPr lang="en-US" dirty="0" smtClean="0"/>
              <a:t>()” on an object will work whether the object is of class Passenger or Driver</a:t>
            </a:r>
          </a:p>
          <a:p>
            <a:pPr lvl="1"/>
            <a:r>
              <a:rPr lang="en-US" dirty="0" smtClean="0"/>
              <a:t>Simplifies code external to class hierarchy</a:t>
            </a:r>
          </a:p>
          <a:p>
            <a:pPr lvl="1"/>
            <a:r>
              <a:rPr lang="en-US" dirty="0" smtClean="0"/>
              <a:t>Enables more modular code</a:t>
            </a:r>
          </a:p>
          <a:p>
            <a:pPr lvl="1"/>
            <a:endParaRPr lang="en-US" dirty="0" smtClean="0"/>
          </a:p>
          <a:p>
            <a:pPr lvl="1"/>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377269811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Polymorphism example</a:t>
            </a:r>
            <a:endParaRPr lang="en-US" dirty="0"/>
          </a:p>
        </p:txBody>
      </p:sp>
      <p:sp>
        <p:nvSpPr>
          <p:cNvPr id="3" name="Title 2"/>
          <p:cNvSpPr>
            <a:spLocks noGrp="1"/>
          </p:cNvSpPr>
          <p:nvPr>
            <p:ph type="title"/>
          </p:nvPr>
        </p:nvSpPr>
        <p:spPr/>
        <p:txBody>
          <a:bodyPr/>
          <a:lstStyle/>
          <a:p>
            <a:r>
              <a:rPr lang="en-US" dirty="0" smtClean="0"/>
              <a:t>Object Oriented Programming</a:t>
            </a:r>
            <a:endParaRPr lang="en-US" dirty="0"/>
          </a:p>
        </p:txBody>
      </p:sp>
    </p:spTree>
    <p:extLst>
      <p:ext uri="{BB962C8B-B14F-4D97-AF65-F5344CB8AC3E}">
        <p14:creationId xmlns:p14="http://schemas.microsoft.com/office/powerpoint/2010/main" val="193360327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54309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Data takes many forms and different types of data must be represented appropriately</a:t>
            </a:r>
          </a:p>
          <a:p>
            <a:r>
              <a:rPr lang="en-US" dirty="0" smtClean="0"/>
              <a:t>Python uses the following </a:t>
            </a:r>
            <a:r>
              <a:rPr lang="en-US" i="1" dirty="0" smtClean="0"/>
              <a:t>data types</a:t>
            </a:r>
            <a:endParaRPr lang="en-US" dirty="0" smtClean="0"/>
          </a:p>
          <a:p>
            <a:pPr lvl="1"/>
            <a:r>
              <a:rPr lang="en-US" dirty="0" smtClean="0"/>
              <a:t>Numbers</a:t>
            </a:r>
          </a:p>
          <a:p>
            <a:pPr lvl="1"/>
            <a:r>
              <a:rPr lang="en-US" dirty="0" smtClean="0"/>
              <a:t>Strings</a:t>
            </a:r>
          </a:p>
          <a:p>
            <a:pPr lvl="1"/>
            <a:r>
              <a:rPr lang="en-US" dirty="0" smtClean="0"/>
              <a:t>Booleans</a:t>
            </a:r>
          </a:p>
          <a:p>
            <a:pPr lvl="1"/>
            <a:r>
              <a:rPr lang="en-US" dirty="0" smtClean="0"/>
              <a:t>Lists and Tuples</a:t>
            </a:r>
          </a:p>
          <a:p>
            <a:pPr lvl="1"/>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35628802"/>
              </p:ext>
            </p:extLst>
          </p:nvPr>
        </p:nvGraphicFramePr>
        <p:xfrm>
          <a:off x="695399" y="4221088"/>
          <a:ext cx="10887001" cy="1854200"/>
        </p:xfrm>
        <a:graphic>
          <a:graphicData uri="http://schemas.openxmlformats.org/drawingml/2006/table">
            <a:tbl>
              <a:tblPr firstRow="1" bandRow="1">
                <a:tableStyleId>{5C22544A-7EE6-4342-B048-85BDC9FD1C3A}</a:tableStyleId>
              </a:tblPr>
              <a:tblGrid>
                <a:gridCol w="1556880"/>
                <a:gridCol w="6498709"/>
                <a:gridCol w="2831412"/>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
        <p:nvSpPr>
          <p:cNvPr id="4" name="Content Placeholder 3"/>
          <p:cNvSpPr>
            <a:spLocks noGrp="1"/>
          </p:cNvSpPr>
          <p:nvPr>
            <p:ph idx="1"/>
          </p:nvPr>
        </p:nvSpPr>
        <p:spPr>
          <a:xfrm>
            <a:off x="695400" y="1700809"/>
            <a:ext cx="10887001" cy="2160239"/>
          </a:xfrm>
        </p:spPr>
        <p:txBody>
          <a:bodyPr>
            <a:normAutofit fontScale="70000" lnSpcReduction="20000"/>
          </a:bodyPr>
          <a:lstStyle/>
          <a:p>
            <a:r>
              <a:rPr lang="en-US" dirty="0" smtClean="0"/>
              <a:t>Every language has a way to represent numeric values</a:t>
            </a:r>
          </a:p>
          <a:p>
            <a:r>
              <a:rPr lang="en-US" dirty="0" smtClean="0"/>
              <a:t>Numeric values can have many representations, for example, whole numbers, negative numbers, or fractions</a:t>
            </a:r>
          </a:p>
          <a:p>
            <a:r>
              <a:rPr lang="en-US" dirty="0" smtClean="0"/>
              <a:t>Very large numbers take up more storage space</a:t>
            </a:r>
          </a:p>
          <a:p>
            <a:r>
              <a:rPr lang="en-US" dirty="0" smtClean="0"/>
              <a:t>Generally each type has an upper and lower limit</a:t>
            </a:r>
          </a:p>
          <a:p>
            <a:r>
              <a:rPr lang="en-US" dirty="0" smtClean="0"/>
              <a:t>Python uses the numeric types below</a:t>
            </a:r>
            <a:endParaRPr lang="en-US" dirty="0"/>
          </a:p>
        </p:txBody>
      </p:sp>
    </p:spTree>
    <p:extLst>
      <p:ext uri="{BB962C8B-B14F-4D97-AF65-F5344CB8AC3E}">
        <p14:creationId xmlns:p14="http://schemas.microsoft.com/office/powerpoint/2010/main" val="309497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 Examples</a:t>
            </a:r>
            <a:endParaRPr lang="en-US" dirty="0"/>
          </a:p>
        </p:txBody>
      </p:sp>
      <p:sp>
        <p:nvSpPr>
          <p:cNvPr id="5" name="Rectangle 4"/>
          <p:cNvSpPr/>
          <p:nvPr/>
        </p:nvSpPr>
        <p:spPr>
          <a:xfrm>
            <a:off x="767408" y="1700808"/>
            <a:ext cx="10742984"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10.0</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b="1" dirty="0" err="1" smtClean="0">
                <a:solidFill>
                  <a:srgbClr val="0000FF"/>
                </a:solidFill>
                <a:highlight>
                  <a:srgbClr val="FFFFFF"/>
                </a:highlight>
                <a:latin typeface="Courier New" panose="02070309020205020404" pitchFamily="49" charset="0"/>
              </a:rPr>
              <a:t>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float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10.32</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long</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10</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 complex</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10.32+0j</a:t>
            </a:r>
            <a:r>
              <a:rPr lang="en-US" sz="1200" dirty="0" smtClean="0">
                <a:solidFill>
                  <a:srgbClr val="000000"/>
                </a:solidFill>
                <a:highlight>
                  <a:srgbClr val="FFFFFF"/>
                </a:highlight>
                <a:latin typeface="Courier New" panose="02070309020205020404" pitchFamily="49" charset="0"/>
              </a:rPr>
              <a:t>)</a:t>
            </a:r>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What is a string?</a:t>
            </a:r>
          </a:p>
          <a:p>
            <a:pPr lvl="1"/>
            <a:r>
              <a:rPr lang="en-US" dirty="0" smtClean="0"/>
              <a:t>A series of alphanumeric characters</a:t>
            </a:r>
          </a:p>
          <a:p>
            <a:pPr lvl="1"/>
            <a:r>
              <a:rPr lang="en-US" dirty="0" smtClean="0"/>
              <a:t>Includes numbers, alphabetic characters, punctuation, </a:t>
            </a:r>
          </a:p>
          <a:p>
            <a:pPr lvl="1"/>
            <a:r>
              <a:rPr lang="en-US" dirty="0" smtClean="0"/>
              <a:t>Can be anything from user input to contents of a web page or representations of program data </a:t>
            </a:r>
          </a:p>
          <a:p>
            <a:r>
              <a:rPr lang="en-US" dirty="0" smtClean="0"/>
              <a:t>Encoding</a:t>
            </a:r>
          </a:p>
          <a:p>
            <a:pPr lvl="1"/>
            <a:r>
              <a:rPr lang="en-US" dirty="0" smtClean="0"/>
              <a:t>In the early days of computing, different ways of storing character data were invented</a:t>
            </a:r>
          </a:p>
          <a:p>
            <a:pPr lvl="1"/>
            <a:r>
              <a:rPr lang="en-US" dirty="0" smtClean="0"/>
              <a:t>This means in the wild, string data can come in different forms or </a:t>
            </a:r>
            <a:r>
              <a:rPr lang="en-US" i="1" dirty="0" smtClean="0"/>
              <a:t>encodings</a:t>
            </a:r>
            <a:r>
              <a:rPr lang="en-US" dirty="0" smtClean="0"/>
              <a:t>.</a:t>
            </a:r>
          </a:p>
          <a:p>
            <a:pPr lvl="1"/>
            <a:r>
              <a:rPr lang="en-US" dirty="0" smtClean="0"/>
              <a:t>The most common are ASCII, UTF-8, and UTF-16</a:t>
            </a:r>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In many languages, strings are objects which have methods</a:t>
            </a:r>
          </a:p>
          <a:p>
            <a:r>
              <a:rPr lang="en-US" dirty="0" smtClean="0"/>
              <a:t>Most methods are concerned with string </a:t>
            </a:r>
            <a:r>
              <a:rPr lang="en-US" dirty="0"/>
              <a:t>manipulation</a:t>
            </a:r>
          </a:p>
          <a:p>
            <a:pPr lvl="1"/>
            <a:r>
              <a:rPr lang="en-US" dirty="0"/>
              <a:t>One of the most common </a:t>
            </a:r>
            <a:r>
              <a:rPr lang="en-US" dirty="0" smtClean="0"/>
              <a:t>operations – things like composing output, searching for words or extracting </a:t>
            </a:r>
            <a:r>
              <a:rPr lang="en-US" dirty="0" err="1" smtClean="0"/>
              <a:t>urls</a:t>
            </a:r>
            <a:endParaRPr lang="en-US" dirty="0"/>
          </a:p>
          <a:p>
            <a:pPr lvl="1"/>
            <a:r>
              <a:rPr lang="en-US" dirty="0"/>
              <a:t>Any built-in type can be converted</a:t>
            </a:r>
          </a:p>
          <a:p>
            <a:pPr lvl="1"/>
            <a:r>
              <a:rPr lang="en-US" dirty="0"/>
              <a:t>Methods include adding, splitting, replacing, capitalization, finding, formatting and more</a:t>
            </a:r>
          </a:p>
          <a:p>
            <a:endParaRPr lang="en-US" dirty="0" smtClean="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196959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805927071"/>
              </p:ext>
            </p:extLst>
          </p:nvPr>
        </p:nvGraphicFramePr>
        <p:xfrm>
          <a:off x="641252" y="1556792"/>
          <a:ext cx="10783339" cy="4394200"/>
        </p:xfrm>
        <a:graphic>
          <a:graphicData uri="http://schemas.openxmlformats.org/drawingml/2006/table">
            <a:tbl>
              <a:tblPr firstRow="1" bandRow="1">
                <a:tableStyleId>{5C22544A-7EE6-4342-B048-85BDC9FD1C3A}</a:tableStyleId>
              </a:tblPr>
              <a:tblGrid>
                <a:gridCol w="2937249"/>
                <a:gridCol w="4919893"/>
                <a:gridCol w="2926197"/>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US" dirty="0" err="1" smtClean="0">
                          <a:solidFill>
                            <a:srgbClr val="0000FF"/>
                          </a:solidFill>
                          <a:latin typeface="Courier New" panose="02070309020205020404" pitchFamily="49" charset="0"/>
                          <a:cs typeface="Courier New" panose="02070309020205020404" pitchFamily="49" charset="0"/>
                        </a:rPr>
                        <a:t>str</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arg</a:t>
                      </a:r>
                      <a:r>
                        <a:rPr lang="en-US"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a:t>
                      </a:r>
                      <a:r>
                        <a:rPr lang="en-US" baseline="0" dirty="0" smtClean="0"/>
                        <a:t> a string representation of </a:t>
                      </a:r>
                      <a:r>
                        <a:rPr lang="en-US" i="1" baseline="0" dirty="0" err="1" smtClean="0"/>
                        <a:t>arg</a:t>
                      </a:r>
                      <a:r>
                        <a:rPr lang="en-US" i="0" baseline="0" dirty="0" smtClean="0"/>
                        <a:t> </a:t>
                      </a:r>
                      <a:endParaRPr lang="en-US" dirty="0"/>
                    </a:p>
                  </a:txBody>
                  <a:tcPr/>
                </a:tc>
                <a:tc>
                  <a:txBody>
                    <a:bodyPr/>
                    <a:lstStyle/>
                    <a:p>
                      <a:r>
                        <a:rPr lang="en-US" dirty="0" err="1" smtClean="0"/>
                        <a:t>oldstring</a:t>
                      </a:r>
                      <a:r>
                        <a:rPr lang="en-US" dirty="0" smtClean="0"/>
                        <a:t> = </a:t>
                      </a:r>
                      <a:r>
                        <a:rPr lang="en-US" dirty="0" err="1" smtClean="0"/>
                        <a:t>str</a:t>
                      </a:r>
                      <a:r>
                        <a:rPr lang="en-US" dirty="0" smtClean="0"/>
                        <a:t>(56)</a:t>
                      </a:r>
                    </a:p>
                    <a:p>
                      <a:r>
                        <a:rPr lang="en-US" dirty="0" err="1" smtClean="0"/>
                        <a:t>otherstring</a:t>
                      </a:r>
                      <a:r>
                        <a:rPr lang="en-US" dirty="0" smtClean="0"/>
                        <a:t> = </a:t>
                      </a:r>
                      <a:r>
                        <a:rPr lang="en-US" dirty="0" err="1" smtClean="0"/>
                        <a:t>str</a:t>
                      </a:r>
                      <a:r>
                        <a:rPr lang="en-US" dirty="0" smtClean="0"/>
                        <a:t>(True)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capitalize()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string with the first character capitalized</a:t>
                      </a:r>
                      <a:r>
                        <a:rPr lang="en-GB" baseline="0" dirty="0" smtClean="0"/>
                        <a:t> and the rest lowercased</a:t>
                      </a:r>
                      <a:endParaRPr lang="en-US" dirty="0"/>
                    </a:p>
                  </a:txBody>
                  <a:tcPr/>
                </a:tc>
                <a:tc>
                  <a:txBody>
                    <a:bodyPr/>
                    <a:lstStyle/>
                    <a:p>
                      <a:r>
                        <a:rPr lang="en-GB" dirty="0" err="1" smtClean="0"/>
                        <a:t>newstring</a:t>
                      </a:r>
                      <a:r>
                        <a:rPr lang="en-GB" dirty="0" smtClean="0"/>
                        <a:t> = </a:t>
                      </a:r>
                      <a:r>
                        <a:rPr lang="en-GB" dirty="0" err="1" smtClean="0"/>
                        <a:t>oldstring.capitalize</a:t>
                      </a:r>
                      <a:r>
                        <a:rPr lang="en-GB" dirty="0" smtClean="0"/>
                        <a:t>()</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find</a:t>
                      </a:r>
                      <a:r>
                        <a:rPr lang="en-GB" i="1" dirty="0" smtClean="0">
                          <a:solidFill>
                            <a:srgbClr val="0000FF"/>
                          </a:solidFill>
                          <a:latin typeface="Courier New" panose="02070309020205020404" pitchFamily="49" charset="0"/>
                          <a:cs typeface="Courier New" panose="02070309020205020404" pitchFamily="49" charset="0"/>
                        </a:rPr>
                        <a:t>(sub[, start, end</a:t>
                      </a:r>
                      <a:r>
                        <a:rPr lang="en-GB"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Find the first occurrence of the specified</a:t>
                      </a:r>
                      <a:r>
                        <a:rPr lang="en-GB" baseline="0" dirty="0" smtClean="0"/>
                        <a:t> substring</a:t>
                      </a:r>
                      <a:endParaRPr lang="en-US" b="1" dirty="0"/>
                    </a:p>
                  </a:txBody>
                  <a:tcPr/>
                </a:tc>
                <a:tc>
                  <a:txBody>
                    <a:bodyPr/>
                    <a:lstStyle/>
                    <a:p>
                      <a:r>
                        <a:rPr lang="en-GB" dirty="0" smtClean="0"/>
                        <a:t>‘some </a:t>
                      </a:r>
                      <a:r>
                        <a:rPr lang="en-GB" dirty="0" err="1" smtClean="0"/>
                        <a:t>text’.find</a:t>
                      </a:r>
                      <a:r>
                        <a:rPr lang="en-GB" dirty="0" smtClean="0"/>
                        <a:t>(‘text’)</a:t>
                      </a:r>
                    </a:p>
                    <a:p>
                      <a:r>
                        <a:rPr lang="en-GB" dirty="0" err="1" smtClean="0"/>
                        <a:t>oldstring.find</a:t>
                      </a:r>
                      <a:r>
                        <a:rPr lang="en-GB" dirty="0" smtClean="0"/>
                        <a:t>(‘text’,5,15)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format(</a:t>
                      </a:r>
                      <a:r>
                        <a:rPr lang="en-GB" i="1" dirty="0" err="1" smtClean="0">
                          <a:solidFill>
                            <a:srgbClr val="0000FF"/>
                          </a:solidFill>
                          <a:latin typeface="Courier New" panose="02070309020205020404" pitchFamily="49" charset="0"/>
                          <a:cs typeface="Courier New" panose="02070309020205020404" pitchFamily="49" charset="0"/>
                        </a:rPr>
                        <a:t>args</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Replace occurrences of fields</a:t>
                      </a:r>
                      <a:r>
                        <a:rPr lang="en-GB" b="0" baseline="0" dirty="0" smtClean="0"/>
                        <a:t> {} with argument values</a:t>
                      </a:r>
                      <a:endParaRPr lang="en-US" b="0" dirty="0"/>
                    </a:p>
                  </a:txBody>
                  <a:tcPr/>
                </a:tc>
                <a:tc>
                  <a:txBody>
                    <a:bodyPr/>
                    <a:lstStyle/>
                    <a:p>
                      <a:r>
                        <a:rPr lang="en-GB" dirty="0" smtClean="0"/>
                        <a:t>‘2 + 2 = {0}’.format(4)</a:t>
                      </a:r>
                    </a:p>
                    <a:p>
                      <a:r>
                        <a:rPr lang="en-GB" dirty="0" smtClean="0"/>
                        <a:t>‘2 + {0} = {1}’.format(2, 2+2)</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replace(</a:t>
                      </a:r>
                      <a:r>
                        <a:rPr lang="en-US" i="1" dirty="0" smtClean="0">
                          <a:solidFill>
                            <a:srgbClr val="0000FF"/>
                          </a:solidFill>
                          <a:latin typeface="Courier New" panose="02070309020205020404" pitchFamily="49" charset="0"/>
                          <a:cs typeface="Courier New" panose="02070309020205020404" pitchFamily="49" charset="0"/>
                        </a:rPr>
                        <a:t>old, new[,count]</a:t>
                      </a:r>
                      <a:r>
                        <a:rPr lang="en-US"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will all occurrences of </a:t>
                      </a:r>
                      <a:r>
                        <a:rPr lang="en-US" b="0" i="1" baseline="0" dirty="0" smtClean="0"/>
                        <a:t>old</a:t>
                      </a:r>
                      <a:r>
                        <a:rPr lang="en-US" b="0" i="0" baseline="0" dirty="0" smtClean="0"/>
                        <a:t> replaced by </a:t>
                      </a:r>
                      <a:r>
                        <a:rPr lang="en-US" b="0" i="1" baseline="0" dirty="0" smtClean="0"/>
                        <a:t>new</a:t>
                      </a:r>
                      <a:r>
                        <a:rPr lang="en-US" b="0" i="0" baseline="0" dirty="0" smtClean="0"/>
                        <a:t>. Optionally provide </a:t>
                      </a:r>
                      <a:r>
                        <a:rPr lang="en-US" b="0" i="1" baseline="0" dirty="0" smtClean="0"/>
                        <a:t>count</a:t>
                      </a:r>
                      <a:r>
                        <a:rPr lang="en-US" b="0" i="0" baseline="0" dirty="0" smtClean="0"/>
                        <a:t> to only replace the first </a:t>
                      </a:r>
                      <a:r>
                        <a:rPr lang="en-US" b="0" i="1" baseline="0" dirty="0" smtClean="0"/>
                        <a:t>count</a:t>
                      </a:r>
                      <a:r>
                        <a:rPr lang="en-US" b="0" i="0" baseline="0" dirty="0" smtClean="0"/>
                        <a:t> occurrences</a:t>
                      </a:r>
                      <a:endParaRPr lang="en-US" b="0" dirty="0"/>
                    </a:p>
                  </a:txBody>
                  <a:tcPr/>
                </a:tc>
                <a:tc>
                  <a:txBody>
                    <a:bodyPr/>
                    <a:lstStyle/>
                    <a:p>
                      <a:r>
                        <a:rPr lang="en-GB" baseline="0" dirty="0" err="1" smtClean="0"/>
                        <a:t>newstring.replace</a:t>
                      </a:r>
                      <a:r>
                        <a:rPr lang="en-GB" baseline="0" dirty="0" smtClean="0"/>
                        <a:t>(‘</a:t>
                      </a:r>
                      <a:r>
                        <a:rPr lang="en-GB" baseline="0" dirty="0" err="1" smtClean="0"/>
                        <a:t>string’,’variable</a:t>
                      </a:r>
                      <a:r>
                        <a:rPr lang="en-GB" baseline="0" dirty="0" smtClean="0"/>
                        <a:t>’)</a:t>
                      </a:r>
                    </a:p>
                    <a:p>
                      <a:r>
                        <a:rPr lang="en-GB" baseline="0" dirty="0" err="1" smtClean="0"/>
                        <a:t>newstring.replace</a:t>
                      </a:r>
                      <a:r>
                        <a:rPr lang="en-GB" baseline="0" dirty="0" smtClean="0"/>
                        <a:t>(‘a’,’o’,2)</a:t>
                      </a:r>
                    </a:p>
                  </a:txBody>
                  <a:tcPr/>
                </a:tc>
              </a:tr>
            </a:tbl>
          </a:graphicData>
        </a:graphic>
      </p:graphicFrame>
    </p:spTree>
    <p:extLst>
      <p:ext uri="{BB962C8B-B14F-4D97-AF65-F5344CB8AC3E}">
        <p14:creationId xmlns:p14="http://schemas.microsoft.com/office/powerpoint/2010/main" val="5715092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Python Methods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736029977"/>
              </p:ext>
            </p:extLst>
          </p:nvPr>
        </p:nvGraphicFramePr>
        <p:xfrm>
          <a:off x="641252" y="1556792"/>
          <a:ext cx="10783339" cy="4028440"/>
        </p:xfrm>
        <a:graphic>
          <a:graphicData uri="http://schemas.openxmlformats.org/drawingml/2006/table">
            <a:tbl>
              <a:tblPr firstRow="1" bandRow="1">
                <a:tableStyleId>{5C22544A-7EE6-4342-B048-85BDC9FD1C3A}</a:tableStyleId>
              </a:tblPr>
              <a:tblGrid>
                <a:gridCol w="3222500"/>
                <a:gridCol w="4320480"/>
                <a:gridCol w="3240359"/>
              </a:tblGrid>
              <a:tr h="370840">
                <a:tc>
                  <a:txBody>
                    <a:bodyPr/>
                    <a:lstStyle/>
                    <a:p>
                      <a:r>
                        <a:rPr lang="en-GB" dirty="0" smtClean="0"/>
                        <a:t>Method</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split</a:t>
                      </a:r>
                      <a:r>
                        <a:rPr lang="en-GB" i="1" dirty="0" smtClean="0">
                          <a:solidFill>
                            <a:srgbClr val="0000FF"/>
                          </a:solidFill>
                          <a:latin typeface="Courier New" panose="02070309020205020404" pitchFamily="49" charset="0"/>
                          <a:cs typeface="Courier New" panose="02070309020205020404" pitchFamily="49" charset="0"/>
                        </a:rPr>
                        <a:t>(</a:t>
                      </a:r>
                      <a:r>
                        <a:rPr lang="en-GB" i="1" dirty="0" err="1" smtClean="0">
                          <a:solidFill>
                            <a:srgbClr val="0000FF"/>
                          </a:solidFill>
                          <a:latin typeface="Courier New" panose="02070309020205020404" pitchFamily="49" charset="0"/>
                          <a:cs typeface="Courier New" panose="02070309020205020404" pitchFamily="49" charset="0"/>
                        </a:rPr>
                        <a:t>sep</a:t>
                      </a:r>
                      <a:r>
                        <a:rPr lang="en-GB" i="1" dirty="0" smtClean="0">
                          <a:solidFill>
                            <a:srgbClr val="0000FF"/>
                          </a:solidFill>
                          <a:latin typeface="Courier New" panose="02070309020205020404" pitchFamily="49" charset="0"/>
                          <a:cs typeface="Courier New" panose="02070309020205020404" pitchFamily="49" charset="0"/>
                        </a:rPr>
                        <a:t>[, </a:t>
                      </a:r>
                      <a:r>
                        <a:rPr lang="en-GB" i="1" dirty="0" err="1" smtClean="0">
                          <a:solidFill>
                            <a:srgbClr val="0000FF"/>
                          </a:solidFill>
                          <a:latin typeface="Courier New" panose="02070309020205020404" pitchFamily="49" charset="0"/>
                          <a:cs typeface="Courier New" panose="02070309020205020404" pitchFamily="49" charset="0"/>
                        </a:rPr>
                        <a:t>maxsplit</a:t>
                      </a:r>
                      <a:r>
                        <a:rPr lang="en-GB" i="1" dirty="0" smtClean="0">
                          <a:solidFill>
                            <a:srgbClr val="0000FF"/>
                          </a:solidFill>
                          <a:latin typeface="Courier New" panose="02070309020205020404" pitchFamily="49" charset="0"/>
                          <a:cs typeface="Courier New" panose="02070309020205020404" pitchFamily="49" charset="0"/>
                        </a:rPr>
                        <a:t>])</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a list of </a:t>
                      </a:r>
                      <a:r>
                        <a:rPr lang="en-GB" i="1" dirty="0" err="1" smtClean="0"/>
                        <a:t>maxsplit</a:t>
                      </a:r>
                      <a:r>
                        <a:rPr lang="en-GB" i="1" dirty="0" smtClean="0"/>
                        <a:t> </a:t>
                      </a:r>
                      <a:r>
                        <a:rPr lang="en-GB" dirty="0" smtClean="0"/>
                        <a:t>words in the string using</a:t>
                      </a:r>
                      <a:r>
                        <a:rPr lang="en-GB" baseline="0" dirty="0" smtClean="0"/>
                        <a:t> </a:t>
                      </a:r>
                      <a:r>
                        <a:rPr lang="en-GB" i="1" baseline="0" dirty="0" err="1" smtClean="0"/>
                        <a:t>sep</a:t>
                      </a:r>
                      <a:r>
                        <a:rPr lang="en-GB" i="0" baseline="0" dirty="0" smtClean="0"/>
                        <a:t> as a delimiter.</a:t>
                      </a:r>
                      <a:endParaRPr lang="en-US" dirty="0"/>
                    </a:p>
                  </a:txBody>
                  <a:tcPr/>
                </a:tc>
                <a:tc>
                  <a:txBody>
                    <a:bodyPr/>
                    <a:lstStyle/>
                    <a:p>
                      <a:r>
                        <a:rPr lang="en-GB" dirty="0" smtClean="0"/>
                        <a:t>list = ‘a, list, of, </a:t>
                      </a:r>
                      <a:r>
                        <a:rPr lang="en-GB" dirty="0" err="1" smtClean="0"/>
                        <a:t>values’.split</a:t>
                      </a:r>
                      <a:r>
                        <a:rPr lang="en-GB" dirty="0" smtClean="0"/>
                        <a:t>(‘,’)</a:t>
                      </a:r>
                      <a:endParaRPr lang="en-US" dirty="0"/>
                    </a:p>
                  </a:txBody>
                  <a:tcPr/>
                </a:tc>
              </a:tr>
              <a:tr h="370840">
                <a:tc>
                  <a:txBody>
                    <a:bodyPr/>
                    <a:lstStyle/>
                    <a:p>
                      <a:pPr algn="ctr"/>
                      <a:r>
                        <a:rPr lang="en-US" i="0" dirty="0" err="1" smtClean="0">
                          <a:solidFill>
                            <a:srgbClr val="0000FF"/>
                          </a:solidFill>
                          <a:latin typeface="Courier New" panose="02070309020205020404" pitchFamily="49" charset="0"/>
                          <a:cs typeface="Courier New" panose="02070309020205020404" pitchFamily="49" charset="0"/>
                        </a:rPr>
                        <a:t>splitlines</a:t>
                      </a:r>
                      <a:r>
                        <a:rPr lang="en-US" i="1" dirty="0" smtClean="0">
                          <a:solidFill>
                            <a:srgbClr val="0000FF"/>
                          </a:solidFill>
                          <a:latin typeface="Courier New" panose="02070309020205020404" pitchFamily="49" charset="0"/>
                          <a:cs typeface="Courier New" panose="02070309020205020404" pitchFamily="49" charset="0"/>
                        </a:rPr>
                        <a:t>([</a:t>
                      </a:r>
                      <a:r>
                        <a:rPr lang="en-US" i="1" dirty="0" err="1" smtClean="0">
                          <a:solidFill>
                            <a:srgbClr val="0000FF"/>
                          </a:solidFill>
                          <a:latin typeface="Courier New" panose="02070309020205020404" pitchFamily="49" charset="0"/>
                          <a:cs typeface="Courier New" panose="02070309020205020404" pitchFamily="49" charset="0"/>
                        </a:rPr>
                        <a:t>keepends</a:t>
                      </a:r>
                      <a:r>
                        <a:rPr lang="en-US" i="0" dirty="0" smtClean="0">
                          <a:solidFill>
                            <a:srgbClr val="0000FF"/>
                          </a:solidFill>
                          <a:latin typeface="Courier New" panose="02070309020205020404" pitchFamily="49" charset="0"/>
                          <a:cs typeface="Courier New" panose="02070309020205020404" pitchFamily="49" charset="0"/>
                        </a:rPr>
                        <a:t>])</a:t>
                      </a:r>
                      <a:endParaRPr lang="en-US" i="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As above except the string is split at</a:t>
                      </a:r>
                      <a:r>
                        <a:rPr lang="en-GB" baseline="0" dirty="0" smtClean="0"/>
                        <a:t> line boundaries. Line breaks are discarded unless </a:t>
                      </a:r>
                      <a:r>
                        <a:rPr lang="en-GB" i="1" baseline="0" dirty="0" err="1" smtClean="0"/>
                        <a:t>keepends</a:t>
                      </a:r>
                      <a:r>
                        <a:rPr lang="en-GB" i="0" baseline="0" dirty="0" smtClean="0"/>
                        <a:t> is True</a:t>
                      </a:r>
                      <a:endParaRPr lang="en-US" b="1" dirty="0"/>
                    </a:p>
                  </a:txBody>
                  <a:tcPr/>
                </a:tc>
                <a:tc>
                  <a:txBody>
                    <a:bodyPr/>
                    <a:lstStyle/>
                    <a:p>
                      <a:r>
                        <a:rPr lang="en-GB" dirty="0" smtClean="0"/>
                        <a:t>‘some\</a:t>
                      </a:r>
                      <a:r>
                        <a:rPr lang="en-GB" dirty="0" err="1" smtClean="0"/>
                        <a:t>nmultiline</a:t>
                      </a:r>
                      <a:r>
                        <a:rPr lang="en-GB" dirty="0" smtClean="0"/>
                        <a:t>\</a:t>
                      </a:r>
                      <a:r>
                        <a:rPr lang="en-GB" dirty="0" err="1" smtClean="0"/>
                        <a:t>ntext</a:t>
                      </a:r>
                      <a:r>
                        <a:rPr lang="en-GB" dirty="0" smtClean="0"/>
                        <a:t>’.</a:t>
                      </a:r>
                      <a:r>
                        <a:rPr lang="en-GB" dirty="0" err="1" smtClean="0"/>
                        <a:t>splitlines</a:t>
                      </a:r>
                      <a:r>
                        <a:rPr lang="en-GB" dirty="0" smtClean="0"/>
                        <a:t>()</a:t>
                      </a:r>
                      <a:endParaRPr lang="en-US" dirty="0"/>
                    </a:p>
                  </a:txBody>
                  <a:tcPr/>
                </a:tc>
              </a:tr>
              <a:tr h="370840">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strip</a:t>
                      </a:r>
                      <a:r>
                        <a:rPr lang="en-US" i="1" dirty="0" smtClean="0">
                          <a:solidFill>
                            <a:srgbClr val="0000FF"/>
                          </a:solidFill>
                          <a:latin typeface="Courier New" panose="02070309020205020404" pitchFamily="49" charset="0"/>
                          <a:cs typeface="Courier New" panose="02070309020205020404" pitchFamily="49" charset="0"/>
                        </a:rPr>
                        <a:t>([chars])</a:t>
                      </a:r>
                      <a:endParaRPr lang="en-US" i="1"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b="0" dirty="0" smtClean="0"/>
                        <a:t>Returns a copy</a:t>
                      </a:r>
                      <a:r>
                        <a:rPr lang="en-US" b="0" baseline="0" dirty="0" smtClean="0"/>
                        <a:t> of the string with leading and trailing chars removed. Removes whitespace only unless </a:t>
                      </a:r>
                      <a:r>
                        <a:rPr lang="en-US" b="0" i="1" baseline="0" dirty="0" smtClean="0"/>
                        <a:t>chars</a:t>
                      </a:r>
                      <a:r>
                        <a:rPr lang="en-US" b="0" i="0" baseline="0" dirty="0" smtClean="0"/>
                        <a:t> is specified</a:t>
                      </a:r>
                      <a:endParaRPr lang="en-US" b="0" dirty="0"/>
                    </a:p>
                  </a:txBody>
                  <a:tcPr/>
                </a:tc>
                <a:tc>
                  <a:txBody>
                    <a:bodyPr/>
                    <a:lstStyle/>
                    <a:p>
                      <a:r>
                        <a:rPr lang="en-US" dirty="0" smtClean="0"/>
                        <a:t>‘   a string   ‘.strip()</a:t>
                      </a:r>
                    </a:p>
                    <a:p>
                      <a:r>
                        <a:rPr lang="en-US" dirty="0" smtClean="0"/>
                        <a:t>‘</a:t>
                      </a:r>
                      <a:r>
                        <a:rPr lang="en-US" dirty="0" err="1" smtClean="0"/>
                        <a:t>xxAGamerTagxx</a:t>
                      </a:r>
                      <a:r>
                        <a:rPr lang="en-US" dirty="0" smtClean="0"/>
                        <a:t>’.strip(‘xx’)</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join(</a:t>
                      </a:r>
                      <a:r>
                        <a:rPr lang="en-GB" i="1" dirty="0" err="1" smtClean="0">
                          <a:solidFill>
                            <a:srgbClr val="0000FF"/>
                          </a:solidFill>
                          <a:latin typeface="Courier New" panose="02070309020205020404" pitchFamily="49" charset="0"/>
                          <a:cs typeface="Courier New" panose="02070309020205020404" pitchFamily="49" charset="0"/>
                        </a:rPr>
                        <a:t>iterable</a:t>
                      </a:r>
                      <a:r>
                        <a:rPr lang="en-GB" i="0"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Return a string which is a</a:t>
                      </a:r>
                      <a:r>
                        <a:rPr lang="en-GB" b="0" baseline="0" dirty="0" smtClean="0"/>
                        <a:t> concatenation of all the strings in </a:t>
                      </a:r>
                      <a:r>
                        <a:rPr lang="en-GB" b="0" i="1" baseline="0" dirty="0" err="1" smtClean="0"/>
                        <a:t>iterable</a:t>
                      </a:r>
                      <a:r>
                        <a:rPr lang="en-GB" b="0" i="0" baseline="0" dirty="0" smtClean="0"/>
                        <a:t> – for example, a list or tuple</a:t>
                      </a:r>
                      <a:endParaRPr lang="en-US" b="0" dirty="0"/>
                    </a:p>
                  </a:txBody>
                  <a:tcPr/>
                </a:tc>
                <a:tc>
                  <a:txBody>
                    <a:bodyPr/>
                    <a:lstStyle/>
                    <a:p>
                      <a:r>
                        <a:rPr lang="en-GB" dirty="0" err="1" smtClean="0"/>
                        <a:t>newstring</a:t>
                      </a:r>
                      <a:r>
                        <a:rPr lang="en-GB" dirty="0" smtClean="0"/>
                        <a:t> = </a:t>
                      </a:r>
                      <a:r>
                        <a:rPr lang="en-GB" dirty="0" err="1" smtClean="0"/>
                        <a:t>str.join</a:t>
                      </a:r>
                      <a:r>
                        <a:rPr lang="en-GB" dirty="0" smtClean="0"/>
                        <a:t>( [ ‘A’, ‘string’, ‘made’, ‘from’,’</a:t>
                      </a:r>
                      <a:r>
                        <a:rPr lang="en-GB" dirty="0" err="1" smtClean="0"/>
                        <a:t>iterable</a:t>
                      </a:r>
                      <a:r>
                        <a:rPr lang="en-GB" dirty="0" smtClean="0"/>
                        <a:t>’])</a:t>
                      </a:r>
                      <a:endParaRPr lang="en-GB" baseline="0" dirty="0" smtClean="0"/>
                    </a:p>
                  </a:txBody>
                  <a:tcPr/>
                </a:tc>
              </a:tr>
            </a:tbl>
          </a:graphicData>
        </a:graphic>
      </p:graphicFrame>
    </p:spTree>
    <p:extLst>
      <p:ext uri="{BB962C8B-B14F-4D97-AF65-F5344CB8AC3E}">
        <p14:creationId xmlns:p14="http://schemas.microsoft.com/office/powerpoint/2010/main" val="12048609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Strings: Examples</a:t>
            </a:r>
            <a:endParaRPr lang="en-US" dirty="0"/>
          </a:p>
        </p:txBody>
      </p:sp>
      <p:sp>
        <p:nvSpPr>
          <p:cNvPr id="5" name="Rectangle 4"/>
          <p:cNvSpPr/>
          <p:nvPr/>
        </p:nvSpPr>
        <p:spPr>
          <a:xfrm>
            <a:off x="695400" y="1700808"/>
            <a:ext cx="10742984" cy="323165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‘a python string’</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a:t>
            </a:r>
          </a:p>
          <a:p>
            <a:r>
              <a:rPr lang="en-US" sz="1200" dirty="0" smtClean="0">
                <a:solidFill>
                  <a:srgbClr val="000000"/>
                </a:solidFill>
                <a:highlight>
                  <a:srgbClr val="FFFFFF"/>
                </a:highlight>
                <a:latin typeface="Courier New" panose="02070309020205020404" pitchFamily="49" charset="0"/>
              </a:rPr>
              <a:t>a python string</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(a[0:8])</a:t>
            </a:r>
          </a:p>
          <a:p>
            <a:r>
              <a:rPr lang="en-US" sz="1200" dirty="0" smtClean="0">
                <a:solidFill>
                  <a:srgbClr val="000000"/>
                </a:solidFill>
                <a:highlight>
                  <a:srgbClr val="FFFFFF"/>
                </a:highlight>
                <a:latin typeface="Courier New" panose="02070309020205020404" pitchFamily="49" charset="0"/>
              </a:rPr>
              <a:t>a python</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b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a[0:8]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'is a </a:t>
            </a:r>
            <a:r>
              <a:rPr lang="en-GB" sz="1200" dirty="0" smtClean="0">
                <a:solidFill>
                  <a:srgbClr val="008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(b)</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a python is a constrictor</a:t>
            </a:r>
          </a:p>
          <a:p>
            <a:r>
              <a:rPr lang="en-US" sz="1200" dirty="0" smtClean="0">
                <a:solidFill>
                  <a:srgbClr val="008000"/>
                </a:solidFill>
                <a:highlight>
                  <a:srgbClr val="FFFFFF"/>
                </a:highlight>
                <a:latin typeface="Courier New" panose="02070309020205020404" pitchFamily="49" charset="0"/>
              </a:rPr>
              <a:t>&gt;&gt;&gt;</a:t>
            </a:r>
            <a:r>
              <a:rPr lang="en-GB" sz="1200" dirty="0" smtClean="0">
                <a:solidFill>
                  <a:srgbClr val="000000"/>
                </a:solidFill>
                <a:highlight>
                  <a:srgbClr val="FFFFFF"/>
                </a:highlight>
                <a:latin typeface="Courier New" panose="02070309020205020404" pitchFamily="49" charset="0"/>
              </a:rPr>
              <a:t>c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b.</a:t>
            </a:r>
            <a:r>
              <a:rPr lang="en-GB" sz="1200" b="1" dirty="0" err="1">
                <a:solidFill>
                  <a:srgbClr val="0000FF"/>
                </a:solidFill>
                <a:highlight>
                  <a:srgbClr val="FFFFFF"/>
                </a:highlight>
                <a:latin typeface="Courier New" panose="02070309020205020404" pitchFamily="49" charset="0"/>
              </a:rPr>
              <a:t>replace</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python'</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'an anaconda</a:t>
            </a:r>
            <a:r>
              <a:rPr lang="en-GB" sz="1200" dirty="0" smtClean="0">
                <a:solidFill>
                  <a:srgbClr val="008000"/>
                </a:solidFill>
                <a:highlight>
                  <a:srgbClr val="FFFFFF"/>
                </a:highlight>
                <a:latin typeface="Courier New" panose="02070309020205020404" pitchFamily="49" charset="0"/>
              </a:rPr>
              <a:t>'</a:t>
            </a:r>
            <a:r>
              <a:rPr lang="en-GB"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(c)</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capitalize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a:t>
            </a:r>
            <a:r>
              <a:rPr lang="en-US" sz="1200" dirty="0" smtClean="0">
                <a:solidFill>
                  <a:srgbClr val="000000"/>
                </a:solidFill>
                <a:highlight>
                  <a:srgbClr val="FFFFFF"/>
                </a:highlight>
                <a:latin typeface="Courier New" panose="02070309020205020404" pitchFamily="49" charset="0"/>
              </a:rPr>
              <a:t>constrictor</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a:t>
            </a:r>
            <a:r>
              <a:rPr lang="en-US" sz="1200" b="1" dirty="0" err="1" smtClean="0">
                <a:solidFill>
                  <a:srgbClr val="0000FF"/>
                </a:solidFill>
                <a:highlight>
                  <a:srgbClr val="FFFFFF"/>
                </a:highlight>
                <a:latin typeface="Courier New" panose="02070309020205020404" pitchFamily="49" charset="0"/>
              </a:rPr>
              <a:t>swapcase</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AN ANACONDA IS A CONSTRICTOR</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sp>
        <p:nvSpPr>
          <p:cNvPr id="4" name="Content Placeholder 3"/>
          <p:cNvSpPr>
            <a:spLocks noGrp="1"/>
          </p:cNvSpPr>
          <p:nvPr>
            <p:ph idx="1"/>
          </p:nvPr>
        </p:nvSpPr>
        <p:spPr>
          <a:xfrm>
            <a:off x="1007436" y="1700809"/>
            <a:ext cx="10574965" cy="4425355"/>
          </a:xfrm>
        </p:spPr>
        <p:txBody>
          <a:bodyPr>
            <a:normAutofit/>
          </a:bodyPr>
          <a:lstStyle/>
          <a:p>
            <a:r>
              <a:rPr lang="en-US" dirty="0" smtClean="0"/>
              <a:t>What is a Boolean value?</a:t>
            </a:r>
          </a:p>
          <a:p>
            <a:pPr lvl="1"/>
            <a:r>
              <a:rPr lang="en-US" dirty="0" smtClean="0"/>
              <a:t>Named after mathematician George Boole, Booleans represent logical </a:t>
            </a:r>
            <a:r>
              <a:rPr lang="en-US" b="1" dirty="0" smtClean="0">
                <a:solidFill>
                  <a:srgbClr val="0000FF"/>
                </a:solidFill>
              </a:rPr>
              <a:t>true</a:t>
            </a:r>
            <a:r>
              <a:rPr lang="en-US" dirty="0" smtClean="0"/>
              <a:t> or </a:t>
            </a:r>
            <a:r>
              <a:rPr lang="en-US" b="1" dirty="0" smtClean="0">
                <a:solidFill>
                  <a:srgbClr val="0000FF"/>
                </a:solidFill>
              </a:rPr>
              <a:t>false</a:t>
            </a:r>
          </a:p>
          <a:p>
            <a:pPr lvl="1"/>
            <a:r>
              <a:rPr lang="en-US" dirty="0" smtClean="0"/>
              <a:t>They are used in conjunction with Boolean operators such as </a:t>
            </a:r>
            <a:r>
              <a:rPr lang="en-US" b="1" dirty="0" smtClean="0">
                <a:solidFill>
                  <a:srgbClr val="0000FF"/>
                </a:solidFill>
              </a:rPr>
              <a:t>and</a:t>
            </a:r>
            <a:r>
              <a:rPr lang="en-US" dirty="0" smtClean="0"/>
              <a:t>, </a:t>
            </a:r>
            <a:r>
              <a:rPr lang="en-US" b="1" dirty="0" smtClean="0">
                <a:solidFill>
                  <a:srgbClr val="0000FF"/>
                </a:solidFill>
              </a:rPr>
              <a:t>or</a:t>
            </a:r>
            <a:r>
              <a:rPr lang="en-US" dirty="0" smtClean="0"/>
              <a:t>, </a:t>
            </a:r>
            <a:r>
              <a:rPr lang="en-US" b="1" dirty="0" smtClean="0">
                <a:solidFill>
                  <a:srgbClr val="0000FF"/>
                </a:solidFill>
              </a:rPr>
              <a:t>not</a:t>
            </a:r>
          </a:p>
          <a:p>
            <a:pPr lvl="1"/>
            <a:r>
              <a:rPr lang="en-US" dirty="0" smtClean="0"/>
              <a:t>Almost every language uses Boolean logic as an integral component of flow control and decision making</a:t>
            </a:r>
          </a:p>
          <a:p>
            <a:pPr lvl="1"/>
            <a:endParaRPr lang="en-US" dirty="0" smtClean="0"/>
          </a:p>
        </p:txBody>
      </p:sp>
    </p:spTree>
    <p:extLst>
      <p:ext uri="{BB962C8B-B14F-4D97-AF65-F5344CB8AC3E}">
        <p14:creationId xmlns:p14="http://schemas.microsoft.com/office/powerpoint/2010/main" val="211239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166575543"/>
              </p:ext>
            </p:extLst>
          </p:nvPr>
        </p:nvGraphicFramePr>
        <p:xfrm>
          <a:off x="767408" y="2564904"/>
          <a:ext cx="10657184" cy="2199640"/>
        </p:xfrm>
        <a:graphic>
          <a:graphicData uri="http://schemas.openxmlformats.org/drawingml/2006/table">
            <a:tbl>
              <a:tblPr firstRow="1" bandRow="1">
                <a:tableStyleId>{5C22544A-7EE6-4342-B048-85BDC9FD1C3A}</a:tableStyleId>
              </a:tblPr>
              <a:tblGrid>
                <a:gridCol w="985184"/>
                <a:gridCol w="4271400"/>
                <a:gridCol w="2376264"/>
                <a:gridCol w="3024336"/>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US" dirty="0" smtClean="0"/>
                        <a:t>Assignment</a:t>
                      </a:r>
                      <a:endParaRPr lang="en-US" dirty="0"/>
                    </a:p>
                  </a:txBody>
                  <a:tcPr/>
                </a:tc>
                <a:tc>
                  <a:txBody>
                    <a:bodyPr/>
                    <a:lstStyle/>
                    <a:p>
                      <a:r>
                        <a:rPr lang="en-US" dirty="0" smtClean="0"/>
                        <a:t>Comparison</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False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None, ‘False’, zero of any numeric</a:t>
                      </a:r>
                      <a:r>
                        <a:rPr lang="en-GB" baseline="0" dirty="0" smtClean="0"/>
                        <a:t> type (0, 0.0, 0L, 0j), any empty sequence ( ‘’,(),[] ), any empty mapping ( {}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False</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 True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err="1" smtClean="0"/>
                        <a:t>booleanVar</a:t>
                      </a:r>
                      <a:r>
                        <a:rPr lang="en-US" baseline="0" dirty="0" smtClean="0"/>
                        <a:t> is not True</a:t>
                      </a:r>
                      <a:endParaRPr lang="en-US" dirty="0" smtClean="0"/>
                    </a:p>
                    <a:p>
                      <a:pPr marL="285750" indent="-285750">
                        <a:buFont typeface="Arial" panose="020B0604020202020204" pitchFamily="34" charset="0"/>
                        <a:buChar char="•"/>
                      </a:pPr>
                      <a:r>
                        <a:rPr lang="en-US" dirty="0" err="1" smtClean="0"/>
                        <a:t>booleanVar</a:t>
                      </a:r>
                      <a:r>
                        <a:rPr lang="en-US" baseline="0" dirty="0" smtClean="0"/>
                        <a:t> </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True</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Everything else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err="1" smtClean="0"/>
                        <a:t>booleanVar</a:t>
                      </a:r>
                      <a:r>
                        <a:rPr lang="en-US" baseline="0" dirty="0" smtClean="0"/>
                        <a:t> = True</a:t>
                      </a:r>
                    </a:p>
                    <a:p>
                      <a:pPr marL="0" indent="0">
                        <a:buFont typeface="Arial" panose="020B0604020202020204" pitchFamily="34" charset="0"/>
                        <a:buNone/>
                      </a:pPr>
                      <a:endParaRPr lang="en-US" dirty="0"/>
                    </a:p>
                  </a:txBody>
                  <a:tcPr/>
                </a:tc>
                <a:tc>
                  <a:txBody>
                    <a:bodyPr/>
                    <a:lstStyle/>
                    <a:p>
                      <a:pPr marL="285750" indent="-285750">
                        <a:buFont typeface="Arial" panose="020B0604020202020204" pitchFamily="34" charset="0"/>
                        <a:buChar char="•"/>
                      </a:pPr>
                      <a:r>
                        <a:rPr lang="en-US" baseline="0" dirty="0" err="1" smtClean="0"/>
                        <a:t>booleanVar</a:t>
                      </a:r>
                      <a:r>
                        <a:rPr lang="en-US" baseline="0" dirty="0" smtClean="0"/>
                        <a:t> == True</a:t>
                      </a:r>
                    </a:p>
                    <a:p>
                      <a:pPr marL="285750" indent="-285750">
                        <a:buFont typeface="Arial" panose="020B0604020202020204" pitchFamily="34" charset="0"/>
                        <a:buChar char="•"/>
                      </a:pPr>
                      <a:r>
                        <a:rPr lang="en-US" baseline="0" dirty="0" err="1" smtClean="0"/>
                        <a:t>booleanVar</a:t>
                      </a:r>
                      <a:r>
                        <a:rPr lang="en-US" baseline="0" dirty="0" smtClean="0"/>
                        <a:t> is True</a:t>
                      </a:r>
                    </a:p>
                    <a:p>
                      <a:pPr marL="285750" indent="-285750">
                        <a:buFont typeface="Arial" panose="020B0604020202020204" pitchFamily="34" charset="0"/>
                        <a:buChar char="•"/>
                      </a:pPr>
                      <a:r>
                        <a:rPr lang="en-US" baseline="0" dirty="0" smtClean="0"/>
                        <a:t>not </a:t>
                      </a:r>
                      <a:r>
                        <a:rPr lang="en-US" baseline="0" dirty="0" err="1" smtClean="0"/>
                        <a:t>booleanVar</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a:bodyPr>
          <a:lstStyle/>
          <a:p>
            <a:pPr lvl="1"/>
            <a:r>
              <a:rPr lang="en-US" dirty="0" smtClean="0"/>
              <a:t>Boolean variables in Python take the following forms</a:t>
            </a:r>
          </a:p>
        </p:txBody>
      </p:sp>
    </p:spTree>
    <p:extLst>
      <p:ext uri="{BB962C8B-B14F-4D97-AF65-F5344CB8AC3E}">
        <p14:creationId xmlns:p14="http://schemas.microsoft.com/office/powerpoint/2010/main" val="115041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236208825"/>
              </p:ext>
            </p:extLst>
          </p:nvPr>
        </p:nvGraphicFramePr>
        <p:xfrm>
          <a:off x="609600" y="3429000"/>
          <a:ext cx="11175032" cy="2304256"/>
        </p:xfrm>
        <a:graphic>
          <a:graphicData uri="http://schemas.openxmlformats.org/drawingml/2006/table">
            <a:tbl>
              <a:tblPr firstRow="1" bandRow="1">
                <a:tableStyleId>{5C22544A-7EE6-4342-B048-85BDC9FD1C3A}</a:tableStyleId>
              </a:tblPr>
              <a:tblGrid>
                <a:gridCol w="2108497"/>
                <a:gridCol w="6042199"/>
                <a:gridCol w="3024336"/>
              </a:tblGrid>
              <a:tr h="476621">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476621">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and</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both sides are true, otherwise</a:t>
                      </a:r>
                      <a:r>
                        <a:rPr lang="en-GB" baseline="0" dirty="0" smtClean="0"/>
                        <a:t>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baseline="0" dirty="0" smtClean="0"/>
                        <a:t> and </a:t>
                      </a:r>
                      <a:r>
                        <a:rPr lang="en-US" baseline="0" dirty="0" err="1" smtClean="0"/>
                        <a:t>hate_py</a:t>
                      </a:r>
                      <a:r>
                        <a:rPr lang="en-US" baseline="0" dirty="0" smtClean="0"/>
                        <a:t>)</a:t>
                      </a:r>
                    </a:p>
                  </a:txBody>
                  <a:tcPr/>
                </a:tc>
              </a:tr>
              <a:tr h="528352">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or</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either side is true, otherwise 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print(</a:t>
                      </a:r>
                      <a:r>
                        <a:rPr lang="en-US" dirty="0" err="1" smtClean="0"/>
                        <a:t>like_py</a:t>
                      </a:r>
                      <a:r>
                        <a:rPr lang="en-US" dirty="0" smtClean="0"/>
                        <a:t> or </a:t>
                      </a:r>
                      <a:r>
                        <a:rPr lang="en-US" dirty="0" err="1" smtClean="0"/>
                        <a:t>hate_py</a:t>
                      </a:r>
                      <a:r>
                        <a:rPr lang="en-US" dirty="0" smtClean="0"/>
                        <a:t>)</a:t>
                      </a:r>
                      <a:endParaRPr lang="en-US" baseline="0" dirty="0" smtClean="0"/>
                    </a:p>
                  </a:txBody>
                  <a:tcPr/>
                </a:tc>
              </a:tr>
              <a:tr h="822662">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Invert the</a:t>
                      </a:r>
                      <a:r>
                        <a:rPr lang="en-US" baseline="0" dirty="0" smtClean="0"/>
                        <a:t> value of the following variable or expression</a:t>
                      </a:r>
                      <a:endParaRPr lang="en-US" dirty="0"/>
                    </a:p>
                  </a:txBody>
                  <a:tcPr/>
                </a:tc>
                <a:tc>
                  <a:txBody>
                    <a:bodyPr/>
                    <a:lstStyle/>
                    <a:p>
                      <a:pPr marL="0" indent="0">
                        <a:buFont typeface="Arial" panose="020B0604020202020204" pitchFamily="34" charset="0"/>
                        <a:buNone/>
                      </a:pPr>
                      <a:r>
                        <a:rPr lang="en-US" dirty="0" smtClean="0"/>
                        <a:t>print(</a:t>
                      </a:r>
                      <a:r>
                        <a:rPr lang="en-US" dirty="0" err="1" smtClean="0"/>
                        <a:t>like_py</a:t>
                      </a:r>
                      <a:r>
                        <a:rPr lang="en-US" dirty="0" smtClean="0"/>
                        <a:t> and not </a:t>
                      </a:r>
                      <a:r>
                        <a:rPr lang="en-US" dirty="0" err="1" smtClean="0"/>
                        <a:t>hate_py</a:t>
                      </a:r>
                      <a:r>
                        <a:rPr lang="en-US" dirty="0" smtClean="0"/>
                        <a:t>)</a:t>
                      </a:r>
                      <a:endParaRPr lang="en-US" dirty="0"/>
                    </a:p>
                  </a:txBody>
                  <a:tcPr/>
                </a:tc>
              </a:tr>
            </a:tbl>
          </a:graphicData>
        </a:graphic>
      </p:graphicFrame>
      <p:sp>
        <p:nvSpPr>
          <p:cNvPr id="4" name="Content Placeholder 3"/>
          <p:cNvSpPr>
            <a:spLocks noGrp="1"/>
          </p:cNvSpPr>
          <p:nvPr>
            <p:ph idx="1"/>
          </p:nvPr>
        </p:nvSpPr>
        <p:spPr>
          <a:xfrm>
            <a:off x="1007436" y="1700809"/>
            <a:ext cx="10574965" cy="648071"/>
          </a:xfrm>
        </p:spPr>
        <p:txBody>
          <a:bodyPr>
            <a:normAutofit fontScale="70000" lnSpcReduction="20000"/>
          </a:bodyPr>
          <a:lstStyle/>
          <a:p>
            <a:pPr lvl="1"/>
            <a:r>
              <a:rPr lang="en-US" dirty="0" smtClean="0"/>
              <a:t>Boolean operators are used to compare Boolean variables or expressions</a:t>
            </a:r>
          </a:p>
          <a:p>
            <a:pPr lvl="2"/>
            <a:r>
              <a:rPr lang="en-US" dirty="0" smtClean="0"/>
              <a:t>A Boolean expression is one which, when evaluated, will return either a logical true or false value</a:t>
            </a:r>
          </a:p>
        </p:txBody>
      </p:sp>
      <p:sp>
        <p:nvSpPr>
          <p:cNvPr id="6" name="Rectangle 5"/>
          <p:cNvSpPr/>
          <p:nvPr/>
        </p:nvSpPr>
        <p:spPr>
          <a:xfrm>
            <a:off x="839417" y="2376339"/>
            <a:ext cx="10742984" cy="83099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True</a:t>
            </a:r>
          </a:p>
          <a:p>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False</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37734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 Examples</a:t>
            </a:r>
            <a:endParaRPr lang="en-US" dirty="0"/>
          </a:p>
        </p:txBody>
      </p:sp>
      <p:sp>
        <p:nvSpPr>
          <p:cNvPr id="6" name="Rectangle 5"/>
          <p:cNvSpPr/>
          <p:nvPr/>
        </p:nvSpPr>
        <p:spPr>
          <a:xfrm>
            <a:off x="695400" y="1844824"/>
            <a:ext cx="10742984" cy="249299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like_py</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smtClean="0">
                <a:solidFill>
                  <a:srgbClr val="000000"/>
                </a:solidFill>
                <a:highlight>
                  <a:srgbClr val="FFFFFF"/>
                </a:highlight>
                <a:latin typeface="Courier New" panose="02070309020205020404" pitchFamily="49" charset="0"/>
              </a:rPr>
              <a:t>)</a:t>
            </a:r>
            <a:endParaRPr lang="en-US"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False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or</a:t>
            </a:r>
            <a:r>
              <a:rPr lang="en-US" sz="1200" dirty="0" smtClean="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 </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&gt;&gt;&gt;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like_py</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and not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hate_py</a:t>
            </a:r>
            <a:r>
              <a:rPr lang="en-US" sz="1200" dirty="0">
                <a:solidFill>
                  <a:srgbClr val="000000"/>
                </a:solidFill>
                <a:highlight>
                  <a:srgbClr val="FFFFFF"/>
                </a:highlight>
                <a:latin typeface="Courier New" panose="02070309020205020404" pitchFamily="49" charset="0"/>
              </a:rPr>
              <a:t>)</a:t>
            </a:r>
            <a:endParaRPr lang="en-GB" sz="1200" dirty="0" smtClean="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True</a:t>
            </a:r>
          </a:p>
          <a:p>
            <a:r>
              <a:rPr lang="en-US" sz="1200" dirty="0" smtClean="0">
                <a:solidFill>
                  <a:srgbClr val="008000"/>
                </a:solidFill>
                <a:highlight>
                  <a:srgbClr val="FFFFFF"/>
                </a:highlight>
                <a:latin typeface="Courier New" panose="02070309020205020404" pitchFamily="49" charset="0"/>
              </a:rPr>
              <a:t>&gt;&gt;&gt;</a:t>
            </a:r>
            <a:r>
              <a:rPr lang="en-GB" sz="1200" dirty="0">
                <a:solidFill>
                  <a:srgbClr val="000000"/>
                </a:solidFill>
                <a:highlight>
                  <a:srgbClr val="FFFFFF"/>
                </a:highlight>
                <a:latin typeface="Courier New" panose="02070309020205020404" pitchFamily="49" charset="0"/>
              </a:rPr>
              <a:t> a </a:t>
            </a:r>
            <a:r>
              <a:rPr lang="en-GB" sz="1200" b="1" dirty="0">
                <a:solidFill>
                  <a:srgbClr val="0000FF"/>
                </a:solidFill>
                <a:highlight>
                  <a:srgbClr val="FFFFFF"/>
                </a:highlight>
                <a:latin typeface="Courier New" panose="02070309020205020404" pitchFamily="49" charset="0"/>
              </a:rPr>
              <a:t>= </a:t>
            </a:r>
            <a:r>
              <a:rPr lang="en-GB" sz="1200" b="1" dirty="0" err="1">
                <a:solidFill>
                  <a:srgbClr val="0000FF"/>
                </a:solidFill>
                <a:highlight>
                  <a:srgbClr val="FFFFFF"/>
                </a:highlight>
                <a:latin typeface="Courier New" panose="02070309020205020404" pitchFamily="49" charset="0"/>
              </a:rPr>
              <a:t>raw_input</a:t>
            </a:r>
            <a:r>
              <a:rPr lang="en-GB" sz="1200" dirty="0">
                <a:solidFill>
                  <a:srgbClr val="000000"/>
                </a:solidFill>
                <a:highlight>
                  <a:srgbClr val="FFFFFF"/>
                </a:highlight>
                <a:latin typeface="Courier New" panose="02070309020205020404" pitchFamily="49" charset="0"/>
              </a:rPr>
              <a:t>(</a:t>
            </a:r>
            <a:r>
              <a:rPr lang="en-GB" sz="1200" dirty="0">
                <a:solidFill>
                  <a:srgbClr val="008000"/>
                </a:solidFill>
                <a:highlight>
                  <a:srgbClr val="FFFFFF"/>
                </a:highlight>
                <a:latin typeface="Courier New" panose="02070309020205020404" pitchFamily="49" charset="0"/>
              </a:rPr>
              <a:t>'A </a:t>
            </a:r>
            <a:r>
              <a:rPr lang="en-GB" sz="1200" dirty="0" err="1">
                <a:solidFill>
                  <a:srgbClr val="008000"/>
                </a:solidFill>
                <a:highlight>
                  <a:srgbClr val="FFFFFF"/>
                </a:highlight>
                <a:latin typeface="Courier New" panose="02070309020205020404" pitchFamily="49" charset="0"/>
              </a:rPr>
              <a:t>boolean</a:t>
            </a:r>
            <a:r>
              <a:rPr lang="en-GB" sz="1200" dirty="0">
                <a:solidFill>
                  <a:srgbClr val="008000"/>
                </a:solidFill>
                <a:highlight>
                  <a:srgbClr val="FFFFFF"/>
                </a:highlight>
                <a:latin typeface="Courier New" panose="02070309020205020404" pitchFamily="49" charset="0"/>
              </a:rPr>
              <a:t> </a:t>
            </a:r>
            <a:r>
              <a:rPr lang="en-GB" sz="1200" dirty="0" smtClean="0">
                <a:solidFill>
                  <a:srgbClr val="008000"/>
                </a:solidFill>
                <a:highlight>
                  <a:srgbClr val="FFFFFF"/>
                </a:highlight>
                <a:latin typeface="Courier New" panose="02070309020205020404" pitchFamily="49" charset="0"/>
              </a:rPr>
              <a:t>value\n'</a:t>
            </a:r>
            <a:r>
              <a:rPr lang="en-GB" sz="1200" dirty="0" smtClean="0">
                <a:solidFill>
                  <a:srgbClr val="000000"/>
                </a:solidFill>
                <a:highlight>
                  <a:srgbClr val="FFFFFF"/>
                </a:highlight>
                <a:latin typeface="Courier New" panose="02070309020205020404" pitchFamily="49" charset="0"/>
              </a:rPr>
              <a:t>)</a:t>
            </a:r>
          </a:p>
          <a:p>
            <a:r>
              <a:rPr lang="en-GB" sz="1200" dirty="0">
                <a:solidFill>
                  <a:srgbClr val="000000"/>
                </a:solidFill>
                <a:highlight>
                  <a:srgbClr val="FFFFFF"/>
                </a:highlight>
                <a:latin typeface="Courier New" panose="02070309020205020404" pitchFamily="49" charset="0"/>
              </a:rPr>
              <a:t>A </a:t>
            </a:r>
            <a:r>
              <a:rPr lang="en-GB" sz="1200" dirty="0" err="1">
                <a:solidFill>
                  <a:srgbClr val="000000"/>
                </a:solidFill>
                <a:highlight>
                  <a:srgbClr val="FFFFFF"/>
                </a:highlight>
                <a:latin typeface="Courier New" panose="02070309020205020404" pitchFamily="49" charset="0"/>
              </a:rPr>
              <a:t>boolean</a:t>
            </a:r>
            <a:r>
              <a:rPr lang="en-GB" sz="1200" dirty="0">
                <a:solidFill>
                  <a:srgbClr val="000000"/>
                </a:solidFill>
                <a:highlight>
                  <a:srgbClr val="FFFFFF"/>
                </a:highlight>
                <a:latin typeface="Courier New" panose="02070309020205020404" pitchFamily="49" charset="0"/>
              </a:rPr>
              <a:t> </a:t>
            </a:r>
            <a:r>
              <a:rPr lang="en-GB" sz="1200" dirty="0" smtClean="0">
                <a:solidFill>
                  <a:srgbClr val="000000"/>
                </a:solidFill>
                <a:highlight>
                  <a:srgbClr val="FFFFFF"/>
                </a:highlight>
                <a:latin typeface="Courier New" panose="02070309020205020404" pitchFamily="49" charset="0"/>
              </a:rPr>
              <a:t>value</a:t>
            </a:r>
          </a:p>
          <a:p>
            <a:r>
              <a:rPr lang="en-GB" sz="1200" b="1" dirty="0" smtClean="0">
                <a:solidFill>
                  <a:srgbClr val="0000FF"/>
                </a:solidFill>
                <a:highlight>
                  <a:srgbClr val="FFFFFF"/>
                </a:highlight>
                <a:latin typeface="Courier New" panose="02070309020205020404" pitchFamily="49" charset="0"/>
              </a:rPr>
              <a:t>1</a:t>
            </a:r>
          </a:p>
          <a:p>
            <a:r>
              <a:rPr lang="en-US" sz="1200" dirty="0">
                <a:solidFill>
                  <a:srgbClr val="008000"/>
                </a:solidFill>
                <a:highlight>
                  <a:srgbClr val="FFFFFF"/>
                </a:highlight>
                <a:latin typeface="Courier New" panose="02070309020205020404" pitchFamily="49" charset="0"/>
              </a:rPr>
              <a:t>&gt;&gt;&gt;</a:t>
            </a:r>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True</a:t>
            </a: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lists and tuples?</a:t>
            </a:r>
          </a:p>
          <a:p>
            <a:pPr lvl="1"/>
            <a:r>
              <a:rPr lang="en-US" sz="2000" dirty="0" smtClean="0"/>
              <a:t>Numbers, strings and Booleans are great, but there are many times when you will want to represent more complex data</a:t>
            </a:r>
          </a:p>
          <a:p>
            <a:pPr lvl="1"/>
            <a:r>
              <a:rPr lang="en-US" sz="2000" dirty="0" smtClean="0"/>
              <a:t>Most languages have ways to store data in useful ways</a:t>
            </a:r>
          </a:p>
          <a:p>
            <a:pPr lvl="1"/>
            <a:r>
              <a:rPr lang="en-US" sz="2000" dirty="0" smtClean="0"/>
              <a:t>Lists and tuples, along with dictionaries, are some of Python’s ways of handling this</a:t>
            </a:r>
          </a:p>
          <a:p>
            <a:r>
              <a:rPr lang="en-US" sz="2400" dirty="0" smtClean="0"/>
              <a:t>So what are they then?</a:t>
            </a:r>
          </a:p>
          <a:p>
            <a:pPr lvl="1"/>
            <a:r>
              <a:rPr lang="en-US" sz="2000" dirty="0" smtClean="0"/>
              <a:t>Both are ways of holding several items of data at once, similar to a mathematical set</a:t>
            </a:r>
          </a:p>
          <a:p>
            <a:pPr lvl="1"/>
            <a:r>
              <a:rPr lang="en-US" sz="2000" dirty="0" smtClean="0"/>
              <a:t>Lists are dynamic – their contents can change</a:t>
            </a:r>
          </a:p>
          <a:p>
            <a:pPr lvl="1"/>
            <a:r>
              <a:rPr lang="en-US" sz="2000" dirty="0" smtClean="0"/>
              <a:t>Tuples are immutable – their contents cannot change</a:t>
            </a:r>
          </a:p>
          <a:p>
            <a:pPr lvl="1"/>
            <a:r>
              <a:rPr lang="en-US" sz="2000" dirty="0" smtClean="0"/>
              <a:t>Both can be used in flow control statements as the </a:t>
            </a:r>
            <a:r>
              <a:rPr lang="en-US" sz="2000" i="1" dirty="0" smtClean="0"/>
              <a:t>iterator</a:t>
            </a:r>
            <a:r>
              <a:rPr lang="en-US" sz="2000" dirty="0" smtClean="0"/>
              <a:t> </a:t>
            </a:r>
          </a:p>
          <a:p>
            <a:pPr marL="457200" lvl="1" indent="0">
              <a:buNone/>
            </a:pPr>
            <a:endParaRPr lang="en-US" sz="2000" dirty="0" smtClean="0"/>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List are</a:t>
            </a:r>
          </a:p>
          <a:p>
            <a:pPr lvl="1"/>
            <a:r>
              <a:rPr lang="en-US" sz="2400" dirty="0" smtClean="0"/>
              <a:t>Constructed using comma separated values between square brackets – for example, [1, 2, 3]</a:t>
            </a:r>
          </a:p>
          <a:p>
            <a:pPr lvl="1"/>
            <a:r>
              <a:rPr lang="en-US" sz="2400" dirty="0" smtClean="0"/>
              <a:t>Each element in the list has an index</a:t>
            </a:r>
          </a:p>
          <a:p>
            <a:pPr lvl="1"/>
            <a:r>
              <a:rPr lang="en-US" sz="2400" dirty="0"/>
              <a:t>Indices </a:t>
            </a:r>
            <a:r>
              <a:rPr lang="en-US" sz="2400" dirty="0" smtClean="0"/>
              <a:t>start at zero – we say they’re ‘zero-based’</a:t>
            </a:r>
          </a:p>
          <a:p>
            <a:pPr lvl="1"/>
            <a:r>
              <a:rPr lang="en-US" sz="2400" dirty="0" smtClean="0"/>
              <a:t>Elements can be of mixed data types – numbers, strings, objects</a:t>
            </a:r>
          </a:p>
          <a:p>
            <a:pPr lvl="1"/>
            <a:r>
              <a:rPr lang="en-US" sz="2400" dirty="0" smtClean="0"/>
              <a:t>Like strings, in Python Lists have built-in methods for</a:t>
            </a:r>
          </a:p>
          <a:p>
            <a:pPr lvl="2"/>
            <a:r>
              <a:rPr lang="en-US" sz="1600" dirty="0" smtClean="0"/>
              <a:t>Indexing</a:t>
            </a:r>
          </a:p>
          <a:p>
            <a:pPr lvl="2"/>
            <a:r>
              <a:rPr lang="en-US" sz="1600" dirty="0" smtClean="0"/>
              <a:t>Adding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6025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#Numeric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5, 8, 13, 21]</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#Object types</a:t>
            </a:r>
          </a:p>
          <a:p>
            <a:r>
              <a:rPr lang="en-US" sz="1200" dirty="0" err="1">
                <a:solidFill>
                  <a:srgbClr val="000000"/>
                </a:solidFill>
                <a:highlight>
                  <a:srgbClr val="FFFFFF"/>
                </a:highlight>
                <a:latin typeface="Courier New" panose="02070309020205020404" pitchFamily="49" charset="0"/>
              </a:rPr>
              <a:t>theguide</a:t>
            </a:r>
            <a:r>
              <a:rPr lang="en-US" sz="1200" dirty="0">
                <a:solidFill>
                  <a:srgbClr val="000000"/>
                </a:solidFill>
                <a:highlight>
                  <a:srgbClr val="FFFFFF"/>
                </a:highlight>
                <a:latin typeface="Courier New" panose="02070309020205020404" pitchFamily="49" charset="0"/>
              </a:rPr>
              <a:t> = </a:t>
            </a:r>
            <a:r>
              <a:rPr lang="en-US" sz="1200" dirty="0" err="1">
                <a:solidFill>
                  <a:srgbClr val="000000"/>
                </a:solidFill>
                <a:highlight>
                  <a:srgbClr val="FFFFFF"/>
                </a:highlight>
                <a:latin typeface="Courier New" panose="02070309020205020404" pitchFamily="49" charset="0"/>
              </a:rPr>
              <a:t>books.Guide</a:t>
            </a:r>
            <a:r>
              <a:rPr lang="en-US" sz="1200" dirty="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#Mixed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[‘Ford’, True, ‘Prefect’, 42, </a:t>
            </a:r>
            <a:r>
              <a:rPr lang="en-US" sz="1200" dirty="0" err="1" smtClean="0">
                <a:solidFill>
                  <a:srgbClr val="FF0000"/>
                </a:solidFill>
                <a:highlight>
                  <a:srgbClr val="FFFFFF"/>
                </a:highlight>
                <a:latin typeface="Courier New" panose="02070309020205020404" pitchFamily="49" charset="0"/>
              </a:rPr>
              <a:t>theguide</a:t>
            </a:r>
            <a:r>
              <a:rPr lang="en-US" sz="1200" dirty="0" smtClean="0">
                <a:solidFill>
                  <a:srgbClr val="FF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[5])</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[1:3])</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[0] + ‘ ‘ + </a:t>
            </a:r>
            <a:r>
              <a:rPr lang="en-US" sz="1200" dirty="0" err="1" smtClean="0">
                <a:solidFill>
                  <a:srgbClr val="000000"/>
                </a:solidFill>
                <a:highlight>
                  <a:srgbClr val="FFFFFF"/>
                </a:highlight>
                <a:latin typeface="Courier New" panose="02070309020205020404" pitchFamily="49" charset="0"/>
              </a:rPr>
              <a:t>clist</a:t>
            </a:r>
            <a:r>
              <a:rPr lang="en-US" sz="1200" dirty="0" smtClean="0">
                <a:solidFill>
                  <a:srgbClr val="000000"/>
                </a:solidFill>
                <a:highlight>
                  <a:srgbClr val="FFFFFF"/>
                </a:highlight>
                <a:latin typeface="Courier New" panose="02070309020205020404" pitchFamily="49" charset="0"/>
              </a:rPr>
              <a:t>[2])</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b_index</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can contain</a:t>
            </a:r>
          </a:p>
          <a:p>
            <a:pPr lvl="1"/>
            <a:r>
              <a:rPr lang="en-US" sz="2000" dirty="0" smtClean="0"/>
              <a:t>Numbers</a:t>
            </a:r>
          </a:p>
          <a:p>
            <a:pPr lvl="1"/>
            <a:r>
              <a:rPr lang="en-US" sz="2000" dirty="0" smtClean="0"/>
              <a:t>Strings</a:t>
            </a:r>
          </a:p>
          <a:p>
            <a:pPr lvl="1"/>
            <a:r>
              <a:rPr lang="en-US" sz="2000" dirty="0" smtClean="0"/>
              <a:t>Objects</a:t>
            </a:r>
          </a:p>
          <a:p>
            <a:pPr lvl="1"/>
            <a:r>
              <a:rPr lang="en-US" sz="2000" dirty="0" smtClean="0"/>
              <a:t>A mixture of the above</a:t>
            </a:r>
          </a:p>
          <a:p>
            <a:r>
              <a:rPr lang="en-US" sz="2400" dirty="0" smtClean="0"/>
              <a:t>List elements can be accessed by index</a:t>
            </a:r>
          </a:p>
          <a:p>
            <a:r>
              <a:rPr lang="en-US" sz="2400" dirty="0" smtClean="0"/>
              <a:t>Lists can be sliced</a:t>
            </a:r>
          </a:p>
          <a:p>
            <a:r>
              <a:rPr lang="en-US" sz="2400" dirty="0" smtClean="0"/>
              <a:t>Lists can be used in expressions</a:t>
            </a:r>
          </a:p>
          <a:p>
            <a:r>
              <a:rPr lang="en-US" sz="2400" dirty="0" smtClean="0"/>
              <a:t>Variables can provide the list index</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72915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Lists: Examples</a:t>
            </a:r>
            <a:endParaRPr lang="en-US" dirty="0"/>
          </a:p>
        </p:txBody>
      </p:sp>
      <p:sp>
        <p:nvSpPr>
          <p:cNvPr id="5" name="Rectangle 4"/>
          <p:cNvSpPr/>
          <p:nvPr/>
        </p:nvSpPr>
        <p:spPr>
          <a:xfrm>
            <a:off x="263352" y="1484784"/>
            <a:ext cx="5472608" cy="4708981"/>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Updating</a:t>
            </a:r>
          </a:p>
          <a:p>
            <a:r>
              <a:rPr lang="en-US" sz="1200" dirty="0" err="1">
                <a:solidFill>
                  <a:srgbClr val="000000"/>
                </a:solidFill>
                <a:highlight>
                  <a:srgbClr val="FFFFFF"/>
                </a:highlight>
                <a:latin typeface="Courier New" panose="02070309020205020404" pitchFamily="49" charset="0"/>
              </a:rPr>
              <a:t>alist</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5</a:t>
            </a:r>
            <a:r>
              <a:rPr lang="en-US" sz="1200" dirty="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15</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alist.append</a:t>
            </a:r>
            <a:r>
              <a:rPr lang="en-US" sz="1200" dirty="0">
                <a:solidFill>
                  <a:srgbClr val="000000"/>
                </a:solidFill>
                <a:highlight>
                  <a:srgbClr val="FFFFFF"/>
                </a:highlight>
                <a:latin typeface="Courier New" panose="02070309020205020404" pitchFamily="49" charset="0"/>
              </a:rPr>
              <a:t>(</a:t>
            </a:r>
            <a:r>
              <a:rPr lang="en-US" sz="1200" dirty="0">
                <a:solidFill>
                  <a:srgbClr val="FF0000"/>
                </a:solidFill>
                <a:highlight>
                  <a:srgbClr val="FFFFFF"/>
                </a:highlight>
                <a:latin typeface="Courier New" panose="02070309020205020404" pitchFamily="49" charset="0"/>
              </a:rPr>
              <a:t>15</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a:solidFill>
                  <a:srgbClr val="000000"/>
                </a:solidFill>
                <a:highlight>
                  <a:srgbClr val="FFFFFF"/>
                </a:highlight>
                <a:latin typeface="Courier New" panose="02070309020205020404" pitchFamily="49" charset="0"/>
              </a:rPr>
              <a:t>alist.extend</a:t>
            </a:r>
            <a:r>
              <a:rPr lang="en-US" sz="1200" dirty="0">
                <a:solidFill>
                  <a:srgbClr val="000000"/>
                </a:solidFill>
                <a:highlight>
                  <a:srgbClr val="FFFFFF"/>
                </a:highlight>
                <a:latin typeface="Courier New" panose="02070309020205020404" pitchFamily="49" charset="0"/>
              </a:rPr>
              <a:t>(</a:t>
            </a:r>
            <a:r>
              <a:rPr lang="en-US" sz="1200" dirty="0" err="1">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blist.remove</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‘Bart’</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item = </a:t>
            </a:r>
            <a:r>
              <a:rPr lang="en-US" sz="1200" dirty="0" err="1" smtClean="0">
                <a:solidFill>
                  <a:srgbClr val="000000"/>
                </a:solidFill>
                <a:highlight>
                  <a:srgbClr val="FFFFFF"/>
                </a:highlight>
                <a:latin typeface="Courier New" panose="02070309020205020404" pitchFamily="49" charset="0"/>
              </a:rPr>
              <a:t>blist.pop</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2</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index = </a:t>
            </a:r>
            <a:r>
              <a:rPr lang="en-US" sz="1200" dirty="0" err="1" smtClean="0">
                <a:solidFill>
                  <a:srgbClr val="000000"/>
                </a:solidFill>
                <a:highlight>
                  <a:srgbClr val="FFFFFF"/>
                </a:highlight>
                <a:latin typeface="Courier New" panose="02070309020205020404" pitchFamily="49" charset="0"/>
              </a:rPr>
              <a:t>blist.index</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a:t>
            </a:r>
            <a:r>
              <a:rPr lang="en-US" sz="1200" dirty="0" err="1" smtClean="0">
                <a:solidFill>
                  <a:srgbClr val="FF0000"/>
                </a:solidFill>
                <a:highlight>
                  <a:srgbClr val="FFFFFF"/>
                </a:highlight>
                <a:latin typeface="Courier New" panose="02070309020205020404" pitchFamily="49" charset="0"/>
              </a:rPr>
              <a:t>Magggie</a:t>
            </a:r>
            <a:r>
              <a:rPr lang="en-US" sz="1200" dirty="0" smtClean="0">
                <a:solidFill>
                  <a:srgbClr val="FF000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(item)</a:t>
            </a: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(index)</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Lists are mutable</a:t>
            </a:r>
          </a:p>
          <a:p>
            <a:r>
              <a:rPr lang="en-US" sz="2400" dirty="0" smtClean="0"/>
              <a:t>Values can be changed</a:t>
            </a:r>
          </a:p>
          <a:p>
            <a:r>
              <a:rPr lang="en-US" sz="2400" dirty="0" smtClean="0"/>
              <a:t>Values can be added</a:t>
            </a:r>
          </a:p>
          <a:p>
            <a:r>
              <a:rPr lang="en-US" sz="2400" dirty="0" smtClean="0"/>
              <a:t>One list can be added to another</a:t>
            </a:r>
          </a:p>
          <a:p>
            <a:r>
              <a:rPr lang="en-US" sz="2400" dirty="0" smtClean="0"/>
              <a:t>Values can be removed</a:t>
            </a:r>
          </a:p>
          <a:p>
            <a:r>
              <a:rPr lang="en-US" sz="2400" dirty="0" smtClean="0"/>
              <a:t>Values can be popped – removed and returned</a:t>
            </a:r>
          </a:p>
          <a:p>
            <a:r>
              <a:rPr lang="en-US" sz="2400" dirty="0" smtClean="0"/>
              <a:t>Values can be located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89733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18" end="18"/>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The main characteristics of a Tuple are</a:t>
            </a:r>
          </a:p>
          <a:p>
            <a:pPr lvl="1"/>
            <a:r>
              <a:rPr lang="en-US" sz="2400" dirty="0" smtClean="0"/>
              <a:t>Constructed using comma separated values between parentheses – for example, (1, 2, 3)</a:t>
            </a:r>
          </a:p>
          <a:p>
            <a:pPr lvl="1"/>
            <a:r>
              <a:rPr lang="en-US" sz="2400" dirty="0" smtClean="0"/>
              <a:t>Like </a:t>
            </a:r>
            <a:r>
              <a:rPr lang="en-US" sz="2400" dirty="0"/>
              <a:t>L</a:t>
            </a:r>
            <a:r>
              <a:rPr lang="en-US" sz="2400" dirty="0" smtClean="0"/>
              <a:t>ists, each element in the tuple has an index</a:t>
            </a:r>
          </a:p>
          <a:p>
            <a:pPr lvl="1"/>
            <a:r>
              <a:rPr lang="en-US" sz="2400" dirty="0" smtClean="0"/>
              <a:t>Similarly, indices are zero-based</a:t>
            </a:r>
          </a:p>
          <a:p>
            <a:pPr lvl="1"/>
            <a:r>
              <a:rPr lang="en-US" sz="2400" dirty="0" smtClean="0"/>
              <a:t>Like Lists again, elements can be of mixed data types – numbers, strings, objects</a:t>
            </a:r>
          </a:p>
          <a:p>
            <a:pPr lvl="1"/>
            <a:r>
              <a:rPr lang="en-US" sz="2400" dirty="0" smtClean="0"/>
              <a:t>Tuples have built-in methods for</a:t>
            </a:r>
          </a:p>
          <a:p>
            <a:pPr lvl="2"/>
            <a:r>
              <a:rPr lang="en-US" sz="1600" dirty="0" smtClean="0"/>
              <a:t>Indexing</a:t>
            </a:r>
          </a:p>
          <a:p>
            <a:pPr lvl="2"/>
            <a:r>
              <a:rPr lang="en-US" sz="1600" dirty="0" smtClean="0"/>
              <a:t>Slicing</a:t>
            </a:r>
          </a:p>
          <a:p>
            <a:pPr lvl="2"/>
            <a:r>
              <a:rPr lang="en-US" sz="1600" dirty="0"/>
              <a:t>C</a:t>
            </a:r>
            <a:r>
              <a:rPr lang="en-US" sz="1600" dirty="0" smtClean="0"/>
              <a:t>hecking for membership</a:t>
            </a:r>
          </a:p>
          <a:p>
            <a:pPr lvl="2"/>
            <a:r>
              <a:rPr lang="en-US" sz="1600" dirty="0"/>
              <a:t>D</a:t>
            </a:r>
            <a:r>
              <a:rPr lang="en-US" sz="1600" dirty="0" smtClean="0"/>
              <a:t>etermining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51669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Tuples</a:t>
            </a:r>
            <a:endParaRPr lang="en-US" dirty="0"/>
          </a:p>
        </p:txBody>
      </p:sp>
      <p:sp>
        <p:nvSpPr>
          <p:cNvPr id="9" name="Rectangle 8"/>
          <p:cNvSpPr/>
          <p:nvPr/>
        </p:nvSpPr>
        <p:spPr>
          <a:xfrm>
            <a:off x="263352" y="1484784"/>
            <a:ext cx="5472608"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tuples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(1, 2, 3, 4, 5, 6)</a:t>
            </a:r>
          </a:p>
          <a:p>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(‘Peter’, ‘Lois’, ‘Chris’, ‘</a:t>
            </a:r>
            <a:r>
              <a:rPr lang="en-US" sz="1200" dirty="0" err="1" smtClean="0">
                <a:solidFill>
                  <a:srgbClr val="FF0000"/>
                </a:solidFill>
                <a:highlight>
                  <a:srgbClr val="FFFFFF"/>
                </a:highlight>
                <a:latin typeface="Courier New" panose="02070309020205020404" pitchFamily="49" charset="0"/>
              </a:rPr>
              <a:t>Stewie</a:t>
            </a:r>
            <a:r>
              <a:rPr lang="en-US" sz="1200" dirty="0" smtClean="0">
                <a:solidFill>
                  <a:srgbClr val="FF0000"/>
                </a:solidFill>
                <a:highlight>
                  <a:srgbClr val="FFFFFF"/>
                </a:highlight>
                <a:latin typeface="Courier New" panose="02070309020205020404" pitchFamily="49" charset="0"/>
              </a:rPr>
              <a:t>’, ‘Brian’)</a:t>
            </a:r>
          </a:p>
          <a:p>
            <a:r>
              <a:rPr lang="en-US" sz="1200" dirty="0" err="1" smtClean="0">
                <a:solidFill>
                  <a:srgbClr val="000000"/>
                </a:solidFill>
                <a:highlight>
                  <a:srgbClr val="FFFFFF"/>
                </a:highlight>
                <a:latin typeface="Courier New" panose="02070309020205020404" pitchFamily="49" charset="0"/>
              </a:rPr>
              <a:t>ctuple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(‘Meg’)</a:t>
            </a:r>
          </a:p>
          <a:p>
            <a:r>
              <a:rPr lang="en-US" sz="1200" dirty="0" err="1" smtClean="0">
                <a:solidFill>
                  <a:srgbClr val="000000"/>
                </a:solidFill>
                <a:highlight>
                  <a:srgbClr val="FFFFFF"/>
                </a:highlight>
                <a:latin typeface="Courier New" panose="02070309020205020404" pitchFamily="49" charset="0"/>
              </a:rPr>
              <a:t>dtuple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[1]</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[1</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2]</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fails because tuples are immutable</a:t>
            </a:r>
          </a:p>
          <a:p>
            <a:r>
              <a:rPr lang="en-US" sz="1200" b="1" dirty="0" smtClean="0">
                <a:solidFill>
                  <a:srgbClr val="0000FF"/>
                </a:solidFill>
                <a:highlight>
                  <a:srgbClr val="FFFFFF"/>
                </a:highlight>
                <a:latin typeface="Courier New" panose="02070309020205020404" pitchFamily="49" charset="0"/>
              </a:rPr>
              <a:t>try</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atuple</a:t>
            </a:r>
            <a:r>
              <a:rPr lang="en-US" sz="1200" dirty="0" smtClean="0">
                <a:solidFill>
                  <a:srgbClr val="000000"/>
                </a:solidFill>
                <a:highlight>
                  <a:srgbClr val="FFFFFF"/>
                </a:highlight>
                <a:latin typeface="Courier New" panose="02070309020205020404" pitchFamily="49" charset="0"/>
              </a:rPr>
              <a:t>[2]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42</a:t>
            </a:r>
          </a:p>
          <a:p>
            <a:r>
              <a:rPr lang="en-US" sz="1200" b="1" dirty="0" smtClean="0">
                <a:solidFill>
                  <a:srgbClr val="0000FF"/>
                </a:solidFill>
                <a:highlight>
                  <a:srgbClr val="FFFFFF"/>
                </a:highlight>
                <a:latin typeface="Courier New" panose="02070309020205020404" pitchFamily="49" charset="0"/>
              </a:rPr>
              <a:t>except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FF0000"/>
                </a:solidFill>
                <a:highlight>
                  <a:srgbClr val="FFFFFF"/>
                </a:highlight>
                <a:latin typeface="Courier New" panose="02070309020205020404" pitchFamily="49" charset="0"/>
              </a:rPr>
              <a:t>(‘An error was caught’)</a:t>
            </a:r>
          </a:p>
          <a:p>
            <a:endParaRPr lang="en-US" sz="1200" b="1" dirty="0" smtClean="0">
              <a:solidFill>
                <a:srgbClr val="0000FF"/>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However we can construct a new tuple from two others</a:t>
            </a:r>
          </a:p>
          <a:p>
            <a:r>
              <a:rPr lang="en-US" sz="1200" dirty="0" err="1" smtClean="0">
                <a:solidFill>
                  <a:srgbClr val="000000"/>
                </a:solidFill>
                <a:highlight>
                  <a:srgbClr val="FFFFFF"/>
                </a:highlight>
                <a:latin typeface="Courier New" panose="02070309020205020404" pitchFamily="49" charset="0"/>
              </a:rPr>
              <a:t>etuple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ctuple</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Or the contents of other objects</a:t>
            </a:r>
          </a:p>
          <a:p>
            <a:r>
              <a:rPr lang="en-US" sz="1200" dirty="0" err="1" smtClean="0">
                <a:solidFill>
                  <a:srgbClr val="000000"/>
                </a:solidFill>
                <a:highlight>
                  <a:srgbClr val="FFFFFF"/>
                </a:highlight>
                <a:latin typeface="Courier New" panose="02070309020205020404" pitchFamily="49" charset="0"/>
              </a:rPr>
              <a:t>ftuple</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[3], </a:t>
            </a:r>
            <a:r>
              <a:rPr lang="en-US" sz="1200" dirty="0" err="1" smtClean="0">
                <a:solidFill>
                  <a:srgbClr val="000000"/>
                </a:solidFill>
                <a:highlight>
                  <a:srgbClr val="FFFFFF"/>
                </a:highlight>
                <a:latin typeface="Courier New" panose="02070309020205020404" pitchFamily="49" charset="0"/>
              </a:rPr>
              <a:t>btuple</a:t>
            </a:r>
            <a:r>
              <a:rPr lang="en-US" sz="1200" dirty="0" smtClean="0">
                <a:solidFill>
                  <a:srgbClr val="000000"/>
                </a:solidFill>
                <a:highlight>
                  <a:srgbClr val="FFFFFF"/>
                </a:highlight>
                <a:latin typeface="Courier New" panose="02070309020205020404" pitchFamily="49" charset="0"/>
              </a:rPr>
              <a:t>[4])</a:t>
            </a:r>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5951984" y="1484784"/>
            <a:ext cx="5630417" cy="4680520"/>
          </a:xfrm>
        </p:spPr>
        <p:txBody>
          <a:bodyPr>
            <a:normAutofit/>
          </a:bodyPr>
          <a:lstStyle/>
          <a:p>
            <a:r>
              <a:rPr lang="en-US" dirty="0" smtClean="0"/>
              <a:t>Tuples are immutable</a:t>
            </a:r>
          </a:p>
          <a:p>
            <a:r>
              <a:rPr lang="en-US" sz="2400" dirty="0" smtClean="0"/>
              <a:t>Can be created using various data types</a:t>
            </a:r>
          </a:p>
          <a:p>
            <a:r>
              <a:rPr lang="en-US" sz="2400" dirty="0" smtClean="0"/>
              <a:t>Including empty tuples</a:t>
            </a:r>
          </a:p>
          <a:p>
            <a:r>
              <a:rPr lang="en-US" sz="2400" dirty="0" smtClean="0"/>
              <a:t>Elements can be referenced by index</a:t>
            </a:r>
          </a:p>
          <a:p>
            <a:r>
              <a:rPr lang="en-US" sz="2400" dirty="0" smtClean="0"/>
              <a:t>Tuples can be sliced</a:t>
            </a:r>
          </a:p>
          <a:p>
            <a:r>
              <a:rPr lang="en-US" sz="2400" dirty="0" smtClean="0"/>
              <a:t>Values </a:t>
            </a:r>
            <a:r>
              <a:rPr lang="en-US" sz="2400" dirty="0"/>
              <a:t>cannot be </a:t>
            </a:r>
            <a:r>
              <a:rPr lang="en-US" sz="2400" dirty="0" smtClean="0"/>
              <a:t>changed</a:t>
            </a:r>
          </a:p>
          <a:p>
            <a:r>
              <a:rPr lang="en-US" sz="2400" dirty="0" smtClean="0"/>
              <a:t>We can make new tuples by combining existing ones</a:t>
            </a:r>
          </a:p>
          <a:p>
            <a:r>
              <a:rPr lang="en-US" sz="2400" dirty="0" smtClean="0"/>
              <a:t>Or from elements of existing tuples</a:t>
            </a:r>
            <a:endParaRPr lang="en-US" sz="2400" dirty="0"/>
          </a:p>
          <a:p>
            <a:endParaRPr lang="en-US" sz="2400"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238730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9" end="19"/>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9">
                                            <p:txEl>
                                              <p:pRg st="21" end="2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Lists and Tuples</a:t>
            </a:r>
            <a:endParaRPr lang="en-US" dirty="0"/>
          </a:p>
        </p:txBody>
      </p:sp>
    </p:spTree>
    <p:extLst>
      <p:ext uri="{BB962C8B-B14F-4D97-AF65-F5344CB8AC3E}">
        <p14:creationId xmlns:p14="http://schemas.microsoft.com/office/powerpoint/2010/main" val="167777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‘Lists and Tuples.py’</a:t>
            </a:r>
          </a:p>
          <a:p>
            <a:r>
              <a:rPr lang="en-US" dirty="0" smtClean="0"/>
              <a:t>Follow the instructions found in the comments</a:t>
            </a:r>
            <a:endParaRPr lang="en-US" dirty="0"/>
          </a:p>
        </p:txBody>
      </p:sp>
      <p:sp>
        <p:nvSpPr>
          <p:cNvPr id="3" name="Title 2"/>
          <p:cNvSpPr>
            <a:spLocks noGrp="1"/>
          </p:cNvSpPr>
          <p:nvPr>
            <p:ph type="title"/>
          </p:nvPr>
        </p:nvSpPr>
        <p:spPr/>
        <p:txBody>
          <a:bodyPr/>
          <a:lstStyle/>
          <a:p>
            <a:r>
              <a:rPr lang="en-US" dirty="0" smtClean="0"/>
              <a:t>Exercise: Lists and Tuples</a:t>
            </a:r>
            <a:endParaRPr lang="en-US" dirty="0"/>
          </a:p>
        </p:txBody>
      </p:sp>
    </p:spTree>
    <p:extLst>
      <p:ext uri="{BB962C8B-B14F-4D97-AF65-F5344CB8AC3E}">
        <p14:creationId xmlns:p14="http://schemas.microsoft.com/office/powerpoint/2010/main" val="3402019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Lists and Tuples</a:t>
            </a:r>
            <a:endParaRPr lang="en-US" dirty="0"/>
          </a:p>
        </p:txBody>
      </p:sp>
      <p:sp>
        <p:nvSpPr>
          <p:cNvPr id="5" name="Rectangle 4"/>
          <p:cNvSpPr/>
          <p:nvPr/>
        </p:nvSpPr>
        <p:spPr>
          <a:xfrm>
            <a:off x="695400" y="1844824"/>
            <a:ext cx="10742984"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GB" sz="1200" dirty="0" err="1" smtClean="0">
                <a:solidFill>
                  <a:srgbClr val="000000"/>
                </a:solidFill>
                <a:highlight>
                  <a:srgbClr val="FFFFFF"/>
                </a:highlight>
                <a:latin typeface="Courier New" panose="02070309020205020404" pitchFamily="49" charset="0"/>
              </a:rPr>
              <a:t>short_words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'an', 'of', 'are', 'the'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long_words</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a:solidFill>
                  <a:srgbClr val="008000"/>
                </a:solidFill>
                <a:highlight>
                  <a:srgbClr val="FFFFFF"/>
                </a:highlight>
                <a:latin typeface="Courier New" panose="02070309020205020404" pitchFamily="49" charset="0"/>
              </a:rPr>
              <a:t>'python', 'part', 'language', 'lists', 'important' </a:t>
            </a:r>
            <a:r>
              <a:rPr lang="en-GB" sz="1200" dirty="0">
                <a:solidFill>
                  <a:srgbClr val="000000"/>
                </a:solidFill>
                <a:highlight>
                  <a:srgbClr val="FFFFFF"/>
                </a:highlight>
                <a:latin typeface="Courier New" panose="02070309020205020404" pitchFamily="49" charset="0"/>
              </a:rPr>
              <a:t>)</a:t>
            </a:r>
          </a:p>
          <a:p>
            <a:r>
              <a:rPr lang="en-GB" sz="1200" dirty="0" err="1" smtClean="0">
                <a:solidFill>
                  <a:srgbClr val="000000"/>
                </a:solidFill>
                <a:highlight>
                  <a:srgbClr val="FFFFFF"/>
                </a:highlight>
                <a:latin typeface="Courier New" panose="02070309020205020404" pitchFamily="49" charset="0"/>
              </a:rPr>
              <a:t>output_list</a:t>
            </a:r>
            <a:r>
              <a:rPr lang="en-GB" sz="1200" dirty="0" smtClean="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short_words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long_words</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smtClean="0">
                <a:solidFill>
                  <a:srgbClr val="000000"/>
                </a:solidFill>
                <a:highlight>
                  <a:srgbClr val="FFFFFF"/>
                </a:highlight>
                <a:latin typeface="Courier New" panose="02070309020205020404" pitchFamily="49" charset="0"/>
              </a:rPr>
              <a:t>]]</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0</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1</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2</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3</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4</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5</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6</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7</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capitalize</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 '</a:t>
            </a:r>
          </a:p>
          <a:p>
            <a:r>
              <a:rPr lang="en-GB" sz="1200" dirty="0" smtClean="0">
                <a:solidFill>
                  <a:srgbClr val="000000"/>
                </a:solidFill>
                <a:highlight>
                  <a:srgbClr val="FFFFFF"/>
                </a:highlight>
                <a:latin typeface="Courier New" panose="02070309020205020404" pitchFamily="49" charset="0"/>
              </a:rPr>
              <a:t>output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err="1">
                <a:solidFill>
                  <a:srgbClr val="000000"/>
                </a:solidFill>
                <a:highlight>
                  <a:srgbClr val="FFFFFF"/>
                </a:highlight>
                <a:latin typeface="Courier New" panose="02070309020205020404" pitchFamily="49" charset="0"/>
              </a:rPr>
              <a:t>output_list</a:t>
            </a:r>
            <a:r>
              <a:rPr lang="en-GB" sz="1200" dirty="0">
                <a:solidFill>
                  <a:srgbClr val="000000"/>
                </a:solidFill>
                <a:highlight>
                  <a:srgbClr val="FFFFFF"/>
                </a:highlight>
                <a:latin typeface="Courier New" panose="02070309020205020404" pitchFamily="49" charset="0"/>
              </a:rPr>
              <a:t>[</a:t>
            </a:r>
            <a:r>
              <a:rPr lang="en-GB" sz="1200" b="1" dirty="0">
                <a:solidFill>
                  <a:srgbClr val="0000FF"/>
                </a:solidFill>
                <a:highlight>
                  <a:srgbClr val="FFFFFF"/>
                </a:highlight>
                <a:latin typeface="Courier New" panose="02070309020205020404" pitchFamily="49" charset="0"/>
              </a:rPr>
              <a:t>8</a:t>
            </a:r>
            <a:r>
              <a:rPr lang="en-GB" sz="1200" dirty="0">
                <a:solidFill>
                  <a:srgbClr val="000000"/>
                </a:solidFill>
                <a:highlight>
                  <a:srgbClr val="FFFFFF"/>
                </a:highlight>
                <a:latin typeface="Courier New" panose="02070309020205020404" pitchFamily="49" charset="0"/>
              </a:rPr>
              <a:t>] </a:t>
            </a:r>
            <a:r>
              <a:rPr lang="en-GB" sz="1200" b="1" dirty="0">
                <a:solidFill>
                  <a:srgbClr val="0000FF"/>
                </a:solidFill>
                <a:highlight>
                  <a:srgbClr val="FFFFFF"/>
                </a:highlight>
                <a:latin typeface="Courier New" panose="02070309020205020404" pitchFamily="49" charset="0"/>
              </a:rPr>
              <a:t>+</a:t>
            </a:r>
            <a:r>
              <a:rPr lang="en-GB" sz="1200" dirty="0">
                <a:solidFill>
                  <a:srgbClr val="000000"/>
                </a:solidFill>
                <a:highlight>
                  <a:srgbClr val="FFFFFF"/>
                </a:highlight>
                <a:latin typeface="Courier New" panose="02070309020205020404" pitchFamily="49" charset="0"/>
              </a:rPr>
              <a:t> </a:t>
            </a:r>
            <a:r>
              <a:rPr lang="en-GB" sz="1200" dirty="0">
                <a:solidFill>
                  <a:srgbClr val="008000"/>
                </a:solidFill>
                <a:highlight>
                  <a:srgbClr val="FFFFFF"/>
                </a:highlight>
                <a:latin typeface="Courier New" panose="02070309020205020404" pitchFamily="49" charset="0"/>
              </a:rPr>
              <a:t>'.'</a:t>
            </a:r>
          </a:p>
          <a:p>
            <a:r>
              <a:rPr lang="en-GB" sz="1200" b="1" dirty="0" smtClean="0">
                <a:solidFill>
                  <a:srgbClr val="0000FF"/>
                </a:solidFill>
                <a:highlight>
                  <a:srgbClr val="FFFFFF"/>
                </a:highlight>
                <a:latin typeface="Courier New" panose="02070309020205020404" pitchFamily="49" charset="0"/>
              </a:rPr>
              <a:t>print</a:t>
            </a:r>
            <a:r>
              <a:rPr lang="en-GB" sz="1200" dirty="0" smtClean="0">
                <a:solidFill>
                  <a:srgbClr val="000000"/>
                </a:solidFill>
                <a:highlight>
                  <a:srgbClr val="FFFFFF"/>
                </a:highlight>
                <a:latin typeface="Courier New" panose="02070309020205020404" pitchFamily="49" charset="0"/>
              </a:rPr>
              <a:t>(output)</a:t>
            </a:r>
          </a:p>
          <a:p>
            <a:endParaRPr lang="en-GB" sz="1200" dirty="0">
              <a:solidFill>
                <a:srgbClr val="000000"/>
              </a:solidFill>
              <a:highlight>
                <a:srgbClr val="FFFFFF"/>
              </a:highlight>
              <a:latin typeface="Courier New" panose="02070309020205020404" pitchFamily="49" charset="0"/>
            </a:endParaRPr>
          </a:p>
          <a:p>
            <a:r>
              <a:rPr lang="en-GB" sz="1200" dirty="0">
                <a:solidFill>
                  <a:srgbClr val="000000"/>
                </a:solidFill>
                <a:highlight>
                  <a:srgbClr val="FFFFFF"/>
                </a:highlight>
                <a:latin typeface="Courier New" panose="02070309020205020404" pitchFamily="49" charset="0"/>
              </a:rPr>
              <a:t>Lists are an important part of the Python language.</a:t>
            </a:r>
          </a:p>
        </p:txBody>
      </p:sp>
    </p:spTree>
    <p:extLst>
      <p:ext uri="{BB962C8B-B14F-4D97-AF65-F5344CB8AC3E}">
        <p14:creationId xmlns:p14="http://schemas.microsoft.com/office/powerpoint/2010/main" val="2487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is a dictionary?</a:t>
            </a:r>
          </a:p>
          <a:p>
            <a:pPr lvl="1"/>
            <a:r>
              <a:rPr lang="en-US" dirty="0"/>
              <a:t>Also known as ‘associative </a:t>
            </a:r>
            <a:r>
              <a:rPr lang="en-US" dirty="0" smtClean="0"/>
              <a:t>array’ </a:t>
            </a:r>
            <a:r>
              <a:rPr lang="en-US" dirty="0"/>
              <a:t>or ‘</a:t>
            </a:r>
            <a:r>
              <a:rPr lang="en-US" dirty="0" smtClean="0"/>
              <a:t>map’, a dictionary is an unordered </a:t>
            </a:r>
            <a:r>
              <a:rPr lang="en-US" dirty="0"/>
              <a:t>set of </a:t>
            </a:r>
            <a:r>
              <a:rPr lang="en-US" i="1" dirty="0" err="1"/>
              <a:t>key:value</a:t>
            </a:r>
            <a:r>
              <a:rPr lang="en-US" dirty="0"/>
              <a:t> </a:t>
            </a:r>
            <a:r>
              <a:rPr lang="en-US" dirty="0" smtClean="0"/>
              <a:t>pairs</a:t>
            </a:r>
          </a:p>
          <a:p>
            <a:r>
              <a:rPr lang="en-US" dirty="0" smtClean="0"/>
              <a:t>Dictionaries are extremely useful tools for storing data</a:t>
            </a:r>
          </a:p>
          <a:p>
            <a:r>
              <a:rPr lang="en-US" dirty="0" smtClean="0"/>
              <a:t>Constructed using curly braces – {}</a:t>
            </a:r>
          </a:p>
          <a:p>
            <a:pPr lvl="1"/>
            <a:r>
              <a:rPr lang="en-US" dirty="0" smtClean="0"/>
              <a:t>{‘name’: ‘Paul’, ‘location’: ‘Bristol’}</a:t>
            </a:r>
          </a:p>
          <a:p>
            <a:r>
              <a:rPr lang="en-US" dirty="0" smtClean="0"/>
              <a:t>Indexed by unique keys</a:t>
            </a:r>
          </a:p>
          <a:p>
            <a:pPr lvl="1"/>
            <a:r>
              <a:rPr lang="en-US" dirty="0" smtClean="0"/>
              <a:t>Keys cannot be sets, lists, or other similar objects</a:t>
            </a:r>
          </a:p>
          <a:p>
            <a:r>
              <a:rPr lang="en-US" dirty="0" smtClean="0"/>
              <a:t>Can be used as </a:t>
            </a:r>
            <a:r>
              <a:rPr lang="en-US" i="1" dirty="0" smtClean="0"/>
              <a:t>iterator</a:t>
            </a:r>
            <a:r>
              <a:rPr lang="en-US" dirty="0" smtClean="0"/>
              <a:t> in flow control statements</a:t>
            </a:r>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Dictionaries are mutable</a:t>
            </a:r>
          </a:p>
          <a:p>
            <a:r>
              <a:rPr lang="en-US" dirty="0" smtClean="0"/>
              <a:t>Dictionaries have built-in methods for</a:t>
            </a:r>
          </a:p>
          <a:p>
            <a:pPr lvl="1"/>
            <a:r>
              <a:rPr lang="en-US" dirty="0" smtClean="0"/>
              <a:t>Accessing</a:t>
            </a:r>
          </a:p>
          <a:p>
            <a:pPr lvl="1"/>
            <a:r>
              <a:rPr lang="en-US" dirty="0" smtClean="0"/>
              <a:t>Searching</a:t>
            </a:r>
            <a:endParaRPr lang="en-US" dirty="0"/>
          </a:p>
          <a:p>
            <a:pPr lvl="1"/>
            <a:r>
              <a:rPr lang="en-US" dirty="0" smtClean="0"/>
              <a:t>Removing</a:t>
            </a:r>
          </a:p>
          <a:p>
            <a:pPr lvl="1"/>
            <a:r>
              <a:rPr lang="en-US" dirty="0" smtClean="0"/>
              <a:t>Iterating</a:t>
            </a:r>
          </a:p>
          <a:p>
            <a:r>
              <a:rPr lang="en-US" dirty="0" smtClean="0"/>
              <a:t>Some statement keywords provide method shortcuts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Dictionaries: Examples</a:t>
            </a:r>
            <a:endParaRPr lang="en-US" dirty="0"/>
          </a:p>
        </p:txBody>
      </p:sp>
      <p:sp>
        <p:nvSpPr>
          <p:cNvPr id="5" name="Rectangle 4"/>
          <p:cNvSpPr/>
          <p:nvPr/>
        </p:nvSpPr>
        <p:spPr>
          <a:xfrm>
            <a:off x="263352" y="1412776"/>
            <a:ext cx="5472608" cy="415498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Creating dictionaries</a:t>
            </a:r>
            <a:endParaRPr lang="en-US" sz="1200" dirty="0">
              <a:solidFill>
                <a:srgbClr val="008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{‘Alex’: 10, ‘Bob’: 20, ‘Chris’: 30}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a:t>
            </a:r>
          </a:p>
          <a:p>
            <a:r>
              <a:rPr lang="en-US" sz="1200" dirty="0" err="1" smtClean="0">
                <a:solidFill>
                  <a:srgbClr val="000000"/>
                </a:solidFill>
                <a:highlight>
                  <a:srgbClr val="FFFFFF"/>
                </a:highlight>
                <a:latin typeface="Courier New" panose="02070309020205020404" pitchFamily="49" charset="0"/>
              </a:rPr>
              <a:t>cdict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([(‘Alex’,10),(‘Bob’,20),(‘Chris’,30)])</a:t>
            </a:r>
          </a:p>
          <a:p>
            <a:r>
              <a:rPr lang="en-US" sz="1200" dirty="0" err="1" smtClean="0">
                <a:solidFill>
                  <a:srgbClr val="000000"/>
                </a:solidFill>
                <a:highlight>
                  <a:srgbClr val="FFFFFF"/>
                </a:highlight>
                <a:latin typeface="Courier New" panose="02070309020205020404" pitchFamily="49" charset="0"/>
              </a:rPr>
              <a:t>ddict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highlight>
                  <a:srgbClr val="FFFFFF"/>
                </a:highlight>
                <a:latin typeface="Courier New" panose="02070309020205020404" pitchFamily="49" charset="0"/>
              </a:rPr>
              <a:t>dict</a:t>
            </a:r>
            <a:r>
              <a:rPr lang="en-US" sz="1200" dirty="0" smtClean="0">
                <a:solidFill>
                  <a:srgbClr val="FF0000"/>
                </a:solidFill>
                <a:highlight>
                  <a:srgbClr val="FFFFFF"/>
                </a:highlight>
                <a:latin typeface="Courier New" panose="02070309020205020404" pitchFamily="49" charset="0"/>
              </a:rPr>
              <a:t>(Alex=10, Bob=20, Chris=30)</a:t>
            </a:r>
          </a:p>
          <a:p>
            <a:endParaRPr lang="en-US" sz="1200" dirty="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Accessing by key</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[‘Alex’]</a:t>
            </a:r>
          </a:p>
          <a:p>
            <a:r>
              <a:rPr lang="en-US" sz="1200" dirty="0">
                <a:solidFill>
                  <a:srgbClr val="008000"/>
                </a:solidFill>
                <a:highlight>
                  <a:srgbClr val="FFFFFF"/>
                </a:highlight>
                <a:latin typeface="Courier New" panose="02070309020205020404" pitchFamily="49" charset="0"/>
              </a:rPr>
              <a:t># Accessing by </a:t>
            </a:r>
            <a:r>
              <a:rPr lang="en-US" sz="1200" dirty="0" smtClean="0">
                <a:solidFill>
                  <a:srgbClr val="008000"/>
                </a:solidFill>
                <a:highlight>
                  <a:srgbClr val="FFFFFF"/>
                </a:highlight>
                <a:latin typeface="Courier New" panose="02070309020205020404" pitchFamily="49" charset="0"/>
              </a:rPr>
              <a:t>iteration</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for</a:t>
            </a:r>
            <a:r>
              <a:rPr lang="en-US" sz="1200" dirty="0" smtClean="0">
                <a:solidFill>
                  <a:srgbClr val="000000"/>
                </a:solidFill>
                <a:highlight>
                  <a:srgbClr val="FFFFFF"/>
                </a:highlight>
                <a:latin typeface="Courier New" panose="02070309020205020404" pitchFamily="49" charset="0"/>
              </a:rPr>
              <a:t> key </a:t>
            </a:r>
            <a:r>
              <a:rPr lang="en-US" sz="1200" b="1" dirty="0" smtClean="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r>
              <a:rPr lang="en-US" sz="1200" dirty="0" smtClean="0">
                <a:solidFill>
                  <a:srgbClr val="000000"/>
                </a:solidFill>
                <a:highlight>
                  <a:srgbClr val="FFFFFF"/>
                </a:highlight>
                <a:latin typeface="Courier New" panose="02070309020205020404" pitchFamily="49" charset="0"/>
              </a:rPr>
              <a:t>)</a:t>
            </a:r>
          </a:p>
          <a:p>
            <a:endParaRPr lang="en-US" sz="1200" dirty="0" smtClean="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Updating by key</a:t>
            </a:r>
          </a:p>
          <a:p>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[‘Bob’]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40</a:t>
            </a:r>
          </a:p>
          <a:p>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0</a:t>
            </a:r>
          </a:p>
          <a:p>
            <a:r>
              <a:rPr lang="en-US" sz="1200" b="1" dirty="0">
                <a:solidFill>
                  <a:srgbClr val="0000FF"/>
                </a:solidFill>
                <a:highlight>
                  <a:srgbClr val="FFFFFF"/>
                </a:highlight>
                <a:latin typeface="Courier New" panose="02070309020205020404" pitchFamily="49" charset="0"/>
              </a:rPr>
              <a:t>for</a:t>
            </a:r>
            <a:r>
              <a:rPr lang="en-US" sz="1200" dirty="0">
                <a:solidFill>
                  <a:srgbClr val="000000"/>
                </a:solidFill>
                <a:highlight>
                  <a:srgbClr val="FFFFFF"/>
                </a:highlight>
                <a:latin typeface="Courier New" panose="02070309020205020404" pitchFamily="49" charset="0"/>
              </a:rPr>
              <a:t> key </a:t>
            </a:r>
            <a:r>
              <a:rPr lang="en-US" sz="1200" b="1" dirty="0">
                <a:solidFill>
                  <a:srgbClr val="0000FF"/>
                </a:solidFill>
                <a:highlight>
                  <a:srgbClr val="FFFFFF"/>
                </a:highlight>
                <a:latin typeface="Courier New" panose="02070309020205020404" pitchFamily="49" charset="0"/>
              </a:rPr>
              <a:t>in</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adict</a:t>
            </a:r>
            <a:r>
              <a:rPr lang="en-US" sz="1200" b="1" dirty="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adict</a:t>
            </a:r>
            <a:r>
              <a:rPr lang="en-US" sz="1200" dirty="0" smtClean="0">
                <a:solidFill>
                  <a:srgbClr val="FF0000"/>
                </a:solidFill>
                <a:highlight>
                  <a:srgbClr val="FFFFFF"/>
                </a:highlight>
                <a:latin typeface="Courier New" panose="02070309020205020404" pitchFamily="49" charset="0"/>
              </a:rPr>
              <a:t>[key]</a:t>
            </a:r>
          </a:p>
          <a:p>
            <a:endParaRPr lang="en-US" sz="1200" dirty="0" smtClean="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bdict</a:t>
            </a:r>
            <a:r>
              <a:rPr lang="en-US" sz="1200" dirty="0" smtClean="0">
                <a:solidFill>
                  <a:srgbClr val="FF0000"/>
                </a:solidFill>
                <a:highlight>
                  <a:srgbClr val="FFFFFF"/>
                </a:highlight>
                <a:latin typeface="Courier New" panose="02070309020205020404" pitchFamily="49" charset="0"/>
              </a:rPr>
              <a:t>[‘sum’]</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b="1" dirty="0" smtClean="0">
              <a:solidFill>
                <a:srgbClr val="0000FF"/>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412776"/>
            <a:ext cx="5558409" cy="4680520"/>
          </a:xfrm>
        </p:spPr>
        <p:txBody>
          <a:bodyPr>
            <a:normAutofit/>
          </a:bodyPr>
          <a:lstStyle/>
          <a:p>
            <a:r>
              <a:rPr lang="en-US" sz="2400" dirty="0" smtClean="0"/>
              <a:t>Dictionaries </a:t>
            </a:r>
            <a:r>
              <a:rPr lang="en-US" sz="2400" dirty="0"/>
              <a:t>have several constructors</a:t>
            </a:r>
          </a:p>
          <a:p>
            <a:r>
              <a:rPr lang="en-US" sz="2400" dirty="0" smtClean="0"/>
              <a:t>Values can be accessed by key</a:t>
            </a:r>
          </a:p>
          <a:p>
            <a:r>
              <a:rPr lang="en-US" sz="2400" dirty="0" smtClean="0"/>
              <a:t>Keys can be iterated</a:t>
            </a:r>
          </a:p>
          <a:p>
            <a:r>
              <a:rPr lang="en-US" sz="2400" dirty="0" smtClean="0"/>
              <a:t>Values can be changed</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6" end="1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7" end="1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18" end="18"/>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Dictionaries</a:t>
            </a:r>
            <a:endParaRPr lang="en-US" dirty="0"/>
          </a:p>
        </p:txBody>
      </p:sp>
    </p:spTree>
    <p:extLst>
      <p:ext uri="{BB962C8B-B14F-4D97-AF65-F5344CB8AC3E}">
        <p14:creationId xmlns:p14="http://schemas.microsoft.com/office/powerpoint/2010/main" val="23712747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Open the file Exercieses/Dictionaries.py</a:t>
            </a:r>
          </a:p>
          <a:p>
            <a:r>
              <a:rPr lang="en-US" dirty="0" smtClean="0"/>
              <a:t>Follow the instructions given in the comments</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13345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Exercise: Dictionaries</a:t>
            </a:r>
            <a:endParaRPr lang="en-US" dirty="0"/>
          </a:p>
        </p:txBody>
      </p:sp>
      <p:sp>
        <p:nvSpPr>
          <p:cNvPr id="5" name="Rectangle 4"/>
          <p:cNvSpPr/>
          <p:nvPr/>
        </p:nvSpPr>
        <p:spPr>
          <a:xfrm>
            <a:off x="695400" y="1628800"/>
            <a:ext cx="10742984" cy="452431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Set the values of the dictionary fields below from user input</a:t>
            </a:r>
          </a:p>
          <a:p>
            <a:r>
              <a:rPr lang="en-US" sz="1200" dirty="0">
                <a:solidFill>
                  <a:srgbClr val="000000"/>
                </a:solidFill>
                <a:highlight>
                  <a:srgbClr val="FFFFFF"/>
                </a:highlight>
                <a:latin typeface="Courier New" panose="02070309020205020404" pitchFamily="49" charset="0"/>
              </a:rPr>
              <a:t>car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'make'</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'model'</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'year'</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make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make: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model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 </a:t>
            </a:r>
            <a:r>
              <a:rPr lang="en-US" sz="1200" dirty="0">
                <a:solidFill>
                  <a:srgbClr val="008000"/>
                </a:solidFill>
                <a:highlight>
                  <a:srgbClr val="FFFFFF"/>
                </a:highlight>
                <a:latin typeface="Courier New" panose="02070309020205020404" pitchFamily="49" charset="0"/>
              </a:rPr>
              <a:t>'Enter model: '</a:t>
            </a:r>
            <a:r>
              <a:rPr lang="en-US" sz="1200" dirty="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year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year: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make</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model</a:t>
            </a: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year</a:t>
            </a:r>
          </a:p>
          <a:p>
            <a:r>
              <a:rPr lang="en-US" sz="1200" dirty="0">
                <a:solidFill>
                  <a:srgbClr val="008000"/>
                </a:solidFill>
                <a:highlight>
                  <a:srgbClr val="FFFFFF"/>
                </a:highlight>
                <a:latin typeface="Courier New" panose="02070309020205020404" pitchFamily="49" charset="0"/>
              </a:rPr>
              <a:t># Then get the user to input values for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engine size and fuel type</a:t>
            </a:r>
          </a:p>
          <a:p>
            <a:r>
              <a:rPr lang="en-US" sz="1200" dirty="0">
                <a:solidFill>
                  <a:srgbClr val="008000"/>
                </a:solidFill>
                <a:highlight>
                  <a:srgbClr val="FFFFFF"/>
                </a:highlight>
                <a:latin typeface="Courier New" panose="02070309020205020404" pitchFamily="49" charset="0"/>
              </a:rPr>
              <a:t># and add the values to the car dictionary with appropriate keys</a:t>
            </a:r>
          </a:p>
          <a:p>
            <a:r>
              <a:rPr lang="en-US" sz="1200" dirty="0" err="1">
                <a:solidFill>
                  <a:srgbClr val="000000"/>
                </a:solidFill>
                <a:highlight>
                  <a:srgbClr val="FFFFFF"/>
                </a:highlight>
                <a:latin typeface="Courier New" panose="02070309020205020404" pitchFamily="49" charset="0"/>
              </a:rPr>
              <a:t>colour</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engine_size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008000"/>
                </a:solidFill>
                <a:highlight>
                  <a:srgbClr val="FFFFFF"/>
                </a:highlight>
                <a:latin typeface="Courier New" panose="02070309020205020404" pitchFamily="49" charset="0"/>
              </a:rPr>
              <a:t>'Enter </a:t>
            </a:r>
            <a:r>
              <a:rPr lang="en-US" sz="1200" dirty="0">
                <a:solidFill>
                  <a:srgbClr val="008000"/>
                </a:solidFill>
                <a:highlight>
                  <a:srgbClr val="FFFFFF"/>
                </a:highlight>
                <a:latin typeface="Courier New" panose="02070309020205020404" pitchFamily="49" charset="0"/>
              </a:rPr>
              <a:t>engine size: '</a:t>
            </a:r>
            <a:r>
              <a:rPr lang="en-US" sz="1200" dirty="0">
                <a:solidFill>
                  <a:srgbClr val="000000"/>
                </a:solidFill>
                <a:highlight>
                  <a:srgbClr val="FFFFFF"/>
                </a:highlight>
                <a:latin typeface="Courier New" panose="02070309020205020404" pitchFamily="49" charset="0"/>
              </a:rPr>
              <a:t>)</a:t>
            </a:r>
          </a:p>
          <a:p>
            <a:r>
              <a:rPr lang="en-US" sz="1200" dirty="0" err="1">
                <a:solidFill>
                  <a:srgbClr val="000000"/>
                </a:solidFill>
                <a:highlight>
                  <a:srgbClr val="FFFFFF"/>
                </a:highlight>
                <a:latin typeface="Courier New" panose="02070309020205020404" pitchFamily="49" charset="0"/>
              </a:rPr>
              <a:t>fuel_type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a:t>
            </a:r>
            <a:r>
              <a:rPr lang="en-US" sz="1200" b="1" dirty="0" err="1">
                <a:solidFill>
                  <a:srgbClr val="0000FF"/>
                </a:solidFill>
                <a:highlight>
                  <a:srgbClr val="FFFFFF"/>
                </a:highlight>
                <a:latin typeface="Courier New" panose="02070309020205020404" pitchFamily="49" charset="0"/>
              </a:rPr>
              <a:t>raw_input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'Enter fuel type: '</a:t>
            </a:r>
            <a:r>
              <a:rPr lang="en-US" sz="1200" dirty="0">
                <a:solidFill>
                  <a:srgbClr val="000000"/>
                </a:solidFill>
                <a:highlight>
                  <a:srgbClr val="FFFFFF"/>
                </a:highlight>
                <a:latin typeface="Courier New" panose="02070309020205020404" pitchFamily="49" charset="0"/>
              </a:rPr>
              <a:t>)</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colour</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engine_size</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fuel_type</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finally output the contents of the dictionary in a human-friendly style</a:t>
            </a: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'You have a {} {} {} {} with a {} {} engine'</a:t>
            </a:r>
            <a:r>
              <a:rPr lang="en-US" sz="1200" dirty="0">
                <a:solidFill>
                  <a:srgbClr val="000000"/>
                </a:solidFill>
                <a:highlight>
                  <a:srgbClr val="FFFFFF"/>
                </a:highlight>
                <a:latin typeface="Courier New" panose="02070309020205020404" pitchFamily="49" charset="0"/>
              </a:rPr>
              <a:t>).</a:t>
            </a:r>
            <a:r>
              <a:rPr lang="en-US" sz="1200" b="1" dirty="0">
                <a:solidFill>
                  <a:srgbClr val="0000FF"/>
                </a:solidFill>
                <a:highlight>
                  <a:srgbClr val="FFFFFF"/>
                </a:highlight>
                <a:latin typeface="Courier New" panose="02070309020205020404" pitchFamily="49" charset="0"/>
              </a:rPr>
              <a:t>format(car</a:t>
            </a:r>
            <a:r>
              <a:rPr lang="en-US" sz="1200" dirty="0">
                <a:solidFill>
                  <a:srgbClr val="000000"/>
                </a:solidFill>
                <a:highlight>
                  <a:srgbClr val="FFFFFF"/>
                </a:highlight>
                <a:latin typeface="Courier New" panose="02070309020205020404" pitchFamily="49" charset="0"/>
              </a:rPr>
              <a:t>[</a:t>
            </a:r>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colour</a:t>
            </a:r>
            <a:r>
              <a:rPr lang="en-US" sz="1200" dirty="0">
                <a:solidFill>
                  <a:srgbClr val="00800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'year'</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'make'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'model'</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'engine'</a:t>
            </a:r>
            <a:r>
              <a:rPr lang="en-US" sz="1200" dirty="0">
                <a:solidFill>
                  <a:srgbClr val="000000"/>
                </a:solidFill>
                <a:highlight>
                  <a:srgbClr val="FFFFFF"/>
                </a:highlight>
                <a:latin typeface="Courier New" panose="02070309020205020404" pitchFamily="49" charset="0"/>
              </a:rPr>
              <a:t>], car[</a:t>
            </a:r>
            <a:r>
              <a:rPr lang="en-US" sz="1200" dirty="0">
                <a:solidFill>
                  <a:srgbClr val="008000"/>
                </a:solidFill>
                <a:highlight>
                  <a:srgbClr val="FFFFFF"/>
                </a:highlight>
                <a:latin typeface="Courier New" panose="02070309020205020404" pitchFamily="49" charset="0"/>
              </a:rPr>
              <a:t>'fuel'</a:t>
            </a:r>
            <a:r>
              <a:rPr lang="en-US" sz="1200" dirty="0">
                <a:solidFill>
                  <a:srgbClr val="000000"/>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570058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provide a means to repeat instructions</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a:t>
            </a:r>
            <a:endParaRPr lang="en-US" dirty="0"/>
          </a:p>
          <a:p>
            <a:r>
              <a:rPr lang="en-GB" dirty="0" smtClean="0"/>
              <a:t>Python </a:t>
            </a:r>
            <a:r>
              <a:rPr lang="en-GB" dirty="0" smtClean="0">
                <a:solidFill>
                  <a:srgbClr val="0000FF"/>
                </a:solidFill>
                <a:latin typeface="Courier New" panose="02070309020205020404" pitchFamily="49" charset="0"/>
                <a:cs typeface="Courier New" panose="02070309020205020404" pitchFamily="49" charset="0"/>
              </a:rPr>
              <a:t>for</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for</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for </a:t>
            </a:r>
            <a:r>
              <a:rPr lang="en-GB" i="1" dirty="0" smtClean="0">
                <a:solidFill>
                  <a:prstClr val="black"/>
                </a:solidFill>
                <a:latin typeface="Courier New" panose="02070309020205020404" pitchFamily="49" charset="0"/>
                <a:cs typeface="Courier New" panose="02070309020205020404" pitchFamily="49" charset="0"/>
              </a:rPr>
              <a:t>item </a:t>
            </a:r>
            <a:r>
              <a:rPr lang="en-GB" dirty="0" smtClean="0">
                <a:solidFill>
                  <a:prstClr val="black"/>
                </a:solidFill>
                <a:latin typeface="Courier New" panose="02070309020205020404" pitchFamily="49" charset="0"/>
                <a:cs typeface="Courier New" panose="02070309020205020404" pitchFamily="49" charset="0"/>
              </a:rPr>
              <a:t>in</a:t>
            </a:r>
            <a:r>
              <a:rPr lang="en-GB" i="1" dirty="0" smtClean="0">
                <a:solidFill>
                  <a:prstClr val="black"/>
                </a:solidFill>
                <a:latin typeface="Courier New" panose="02070309020205020404" pitchFamily="49" charset="0"/>
                <a:cs typeface="Courier New" panose="02070309020205020404" pitchFamily="49" charset="0"/>
              </a:rPr>
              <a:t> expression</a:t>
            </a:r>
            <a:r>
              <a:rPr lang="en-GB" dirty="0" smtClean="0">
                <a:solidFill>
                  <a:prstClr val="black"/>
                </a:solidFill>
                <a:latin typeface="Courier New" panose="02070309020205020404" pitchFamily="49" charset="0"/>
                <a:cs typeface="Courier New" panose="02070309020205020404" pitchFamily="49" charset="0"/>
              </a:rPr>
              <a:t>:</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else:</a:t>
            </a:r>
          </a:p>
          <a:p>
            <a:pPr marL="0" indent="0">
              <a:buFont typeface="Arial" panose="020B0604020202020204" pitchFamily="34" charset="0"/>
              <a:buNone/>
            </a:pPr>
            <a:r>
              <a:rPr lang="en-GB" dirty="0" smtClean="0">
                <a:solidFill>
                  <a:prstClr val="black"/>
                </a:solidFill>
                <a:latin typeface="Courier New" panose="02070309020205020404" pitchFamily="49" charset="0"/>
                <a:cs typeface="Courier New" panose="02070309020205020404" pitchFamily="49" charset="0"/>
              </a:rPr>
              <a:t>    do something when items are 	exhausted</a:t>
            </a:r>
          </a:p>
        </p:txBody>
      </p:sp>
    </p:spTree>
    <p:extLst>
      <p:ext uri="{BB962C8B-B14F-4D97-AF65-F5344CB8AC3E}">
        <p14:creationId xmlns:p14="http://schemas.microsoft.com/office/powerpoint/2010/main" val="2197312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normAutofit fontScale="85000" lnSpcReduction="20000"/>
          </a:bodyPr>
          <a:lstStyle/>
          <a:p>
            <a:r>
              <a:rPr lang="en-GB" dirty="0" smtClean="0">
                <a:solidFill>
                  <a:srgbClr val="31383D"/>
                </a:solidFill>
                <a:cs typeface="Courier New" panose="02070309020205020404" pitchFamily="49" charset="0"/>
              </a:rPr>
              <a:t>The Python </a:t>
            </a:r>
            <a:r>
              <a:rPr lang="en-GB" dirty="0" smtClean="0">
                <a:solidFill>
                  <a:srgbClr val="0000FF"/>
                </a:solidFill>
                <a:latin typeface="Courier New" panose="02070309020205020404" pitchFamily="49" charset="0"/>
                <a:cs typeface="Courier New" panose="02070309020205020404" pitchFamily="49" charset="0"/>
              </a:rPr>
              <a:t>range()</a:t>
            </a:r>
            <a:r>
              <a:rPr lang="en-GB" dirty="0" smtClean="0"/>
              <a:t> function provides a means to iterate over a sequence of numbers</a:t>
            </a:r>
          </a:p>
          <a:p>
            <a:r>
              <a:rPr lang="en-GB" dirty="0" smtClean="0"/>
              <a:t>This is extremely useful when writing a loop that runs for a specific number of iterations</a:t>
            </a:r>
            <a:endParaRPr lang="en-US" dirty="0"/>
          </a:p>
          <a:p>
            <a:r>
              <a:rPr lang="en-GB" dirty="0" smtClean="0"/>
              <a:t>Other languages have similar ways to constrain loops</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range() </a:t>
            </a:r>
            <a:r>
              <a:rPr lang="en-GB" dirty="0" smtClean="0"/>
              <a:t>function</a:t>
            </a:r>
            <a:endParaRPr lang="en-US" dirty="0"/>
          </a:p>
        </p:txBody>
      </p:sp>
      <p:sp>
        <p:nvSpPr>
          <p:cNvPr id="6" name="Rectangle 5"/>
          <p:cNvSpPr/>
          <p:nvPr/>
        </p:nvSpPr>
        <p:spPr>
          <a:xfrm>
            <a:off x="1775520" y="3717032"/>
            <a:ext cx="7920879" cy="230832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(10)</a:t>
            </a:r>
          </a:p>
          <a:p>
            <a:r>
              <a:rPr lang="en-US" sz="1600" dirty="0" smtClean="0">
                <a:solidFill>
                  <a:srgbClr val="808080"/>
                </a:solidFill>
                <a:highlight>
                  <a:srgbClr val="FFFFFF"/>
                </a:highlight>
                <a:latin typeface="Courier New" panose="02070309020205020404" pitchFamily="49" charset="0"/>
              </a:rPr>
              <a:t>[0, 1, 2, 3, 4, 5,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(5, 10</a:t>
            </a:r>
            <a:r>
              <a:rPr lang="en-US" sz="1600" dirty="0">
                <a:solidFill>
                  <a:srgbClr val="808080"/>
                </a:solidFill>
                <a:highlight>
                  <a:srgbClr val="FFFFFF"/>
                </a:highlight>
                <a:latin typeface="Courier New" panose="02070309020205020404" pitchFamily="49" charset="0"/>
              </a:rPr>
              <a:t>)</a:t>
            </a:r>
          </a:p>
          <a:p>
            <a:r>
              <a:rPr lang="en-US" sz="1600" dirty="0" smtClean="0">
                <a:solidFill>
                  <a:srgbClr val="808080"/>
                </a:solidFill>
                <a:highlight>
                  <a:srgbClr val="FFFFFF"/>
                </a:highlight>
                <a:latin typeface="Courier New" panose="02070309020205020404" pitchFamily="49" charset="0"/>
              </a:rPr>
              <a:t>[5</a:t>
            </a:r>
            <a:r>
              <a:rPr lang="en-US" sz="1600" dirty="0">
                <a:solidFill>
                  <a:srgbClr val="808080"/>
                </a:solidFill>
                <a:highlight>
                  <a:srgbClr val="FFFFFF"/>
                </a:highlight>
                <a:latin typeface="Courier New" panose="02070309020205020404" pitchFamily="49" charset="0"/>
              </a:rPr>
              <a:t>, 6, 7, 8, 9]</a:t>
            </a:r>
          </a:p>
          <a:p>
            <a:r>
              <a:rPr lang="en-US" sz="1600" b="1" dirty="0">
                <a:solidFill>
                  <a:srgbClr val="FF0000"/>
                </a:solidFill>
                <a:highlight>
                  <a:srgbClr val="FFFFFF"/>
                </a:highlight>
                <a:latin typeface="Courier New" panose="02070309020205020404" pitchFamily="49" charset="0"/>
              </a:rPr>
              <a:t>&gt;&gt;&gt; </a:t>
            </a:r>
            <a:r>
              <a:rPr lang="en-US" sz="1600" b="1" dirty="0" smtClean="0">
                <a:solidFill>
                  <a:srgbClr val="0000FF"/>
                </a:solidFill>
                <a:highlight>
                  <a:srgbClr val="FFFFFF"/>
                </a:highlight>
                <a:latin typeface="Courier New" panose="02070309020205020404" pitchFamily="49" charset="0"/>
              </a:rPr>
              <a:t>range</a:t>
            </a:r>
            <a:r>
              <a:rPr lang="en-US" sz="1600" dirty="0" smtClean="0">
                <a:solidFill>
                  <a:srgbClr val="808080"/>
                </a:solidFill>
                <a:highlight>
                  <a:srgbClr val="FFFFFF"/>
                </a:highlight>
                <a:latin typeface="Courier New" panose="02070309020205020404" pitchFamily="49" charset="0"/>
              </a:rPr>
              <a:t>(0, 10, 3)</a:t>
            </a:r>
            <a:endParaRPr lang="en-US" sz="1600" dirty="0">
              <a:solidFill>
                <a:srgbClr val="808080"/>
              </a:solidFill>
              <a:highlight>
                <a:srgbClr val="FFFFFF"/>
              </a:highlight>
              <a:latin typeface="Courier New" panose="02070309020205020404" pitchFamily="49" charset="0"/>
            </a:endParaRPr>
          </a:p>
          <a:p>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0, 3, 6, 9</a:t>
            </a:r>
            <a:r>
              <a:rPr lang="en-US" sz="1600" dirty="0">
                <a:solidFill>
                  <a:srgbClr val="808080"/>
                </a:solidFill>
                <a:highlight>
                  <a:srgbClr val="FFFFFF"/>
                </a:highlight>
                <a:latin typeface="Courier New" panose="02070309020205020404" pitchFamily="49" charset="0"/>
              </a:rPr>
              <a:t>]</a:t>
            </a:r>
          </a:p>
          <a:p>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97801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 2</a:t>
            </a:r>
            <a:endParaRPr lang="en-US" dirty="0"/>
          </a:p>
        </p:txBody>
      </p:sp>
      <p:sp>
        <p:nvSpPr>
          <p:cNvPr id="5" name="Rectangle 4"/>
          <p:cNvSpPr/>
          <p:nvPr/>
        </p:nvSpPr>
        <p:spPr>
          <a:xfrm>
            <a:off x="172945" y="1501033"/>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retries = 5</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smtClean="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f</a:t>
            </a:r>
            <a:r>
              <a:rPr lang="en-US" sz="1600" b="1" dirty="0" smtClean="0">
                <a:solidFill>
                  <a:srgbClr val="0000FF"/>
                </a:solidFill>
                <a:highlight>
                  <a:srgbClr val="FFFFFF"/>
                </a:highlight>
                <a:latin typeface="Courier New" panose="02070309020205020404" pitchFamily="49" charset="0"/>
              </a:rPr>
              <a:t>or</a:t>
            </a:r>
            <a:r>
              <a:rPr lang="en-US" sz="1600" dirty="0" smtClean="0">
                <a:solidFill>
                  <a:srgbClr val="000000"/>
                </a:solidFill>
                <a:highlight>
                  <a:srgbClr val="FFFFFF"/>
                </a:highlight>
                <a:latin typeface="Courier New" panose="02070309020205020404" pitchFamily="49" charset="0"/>
              </a:rPr>
              <a:t> attempt </a:t>
            </a:r>
            <a:r>
              <a:rPr lang="en-US" sz="1600" b="1" dirty="0" smtClean="0">
                <a:solidFill>
                  <a:srgbClr val="0000FF"/>
                </a:solidFill>
                <a:highlight>
                  <a:srgbClr val="FFFFFF"/>
                </a:highlight>
                <a:latin typeface="Courier New" panose="02070309020205020404" pitchFamily="49" charset="0"/>
              </a:rPr>
              <a:t>in</a:t>
            </a:r>
            <a:r>
              <a:rPr lang="en-US" sz="1600" dirty="0" smtClean="0">
                <a:solidFill>
                  <a:srgbClr val="000000"/>
                </a:solidFill>
                <a:highlight>
                  <a:srgbClr val="FFFFFF"/>
                </a:highlight>
                <a:latin typeface="Courier New" panose="02070309020205020404" pitchFamily="49" charset="0"/>
              </a:rPr>
              <a:t> range(0, retries)</a:t>
            </a:r>
            <a:r>
              <a:rPr lang="en-US" sz="1600" b="1" dirty="0" smtClean="0">
                <a:solidFill>
                  <a:srgbClr val="0000FF"/>
                </a:solidFill>
                <a:highlight>
                  <a:srgbClr val="FFFFFF"/>
                </a:highlight>
                <a:latin typeface="Courier New" panose="02070309020205020404" pitchFamily="49" charset="0"/>
              </a:rPr>
              <a:t>:</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if</a:t>
            </a:r>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smtClean="0">
                <a:solidFill>
                  <a:srgbClr val="000000"/>
                </a:solidFill>
                <a:highlight>
                  <a:srgbClr val="FFFFFF"/>
                </a:highlight>
                <a:latin typeface="Courier New" panose="02070309020205020404" pitchFamily="49" charset="0"/>
              </a:rPr>
              <a:t>	</a:t>
            </a:r>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a:t>
            </a:r>
            <a:r>
              <a:rPr lang="en-US" sz="1600" dirty="0" smtClean="0">
                <a:solidFill>
                  <a:srgbClr val="808080"/>
                </a:solidFill>
                <a:highlight>
                  <a:srgbClr val="FFFFFF"/>
                </a:highlight>
                <a:latin typeface="Courier New" panose="02070309020205020404" pitchFamily="49" charset="0"/>
              </a:rPr>
              <a:t>Paul also 		loves Python!“</a:t>
            </a:r>
          </a:p>
          <a:p>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break</a:t>
            </a:r>
            <a:endParaRPr lang="en-US" sz="1600" b="1" dirty="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	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dirty="0" smtClean="0">
                <a:solidFill>
                  <a:srgbClr val="000000"/>
                </a:solidFill>
                <a:highlight>
                  <a:srgbClr val="FFFFFF"/>
                </a:highlight>
                <a:latin typeface="Courier New" panose="02070309020205020404" pitchFamily="49" charset="0"/>
              </a:rPr>
              <a:t>	</a:t>
            </a:r>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t>
            </a:r>
            <a:r>
              <a:rPr lang="en-US" sz="1600" dirty="0" smtClean="0">
                <a:solidFill>
                  <a:srgbClr val="808080"/>
                </a:solidFill>
                <a:highlight>
                  <a:srgbClr val="FFFFFF"/>
                </a:highlight>
                <a:latin typeface="Courier New" panose="02070309020205020404" pitchFamily="49" charset="0"/>
              </a:rPr>
              <a:t>Failed“</a:t>
            </a:r>
          </a:p>
          <a:p>
            <a:r>
              <a:rPr lang="en-US" sz="1600" dirty="0" smtClean="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a:t>
            </a:r>
            <a:r>
              <a:rPr lang="en-US" sz="1600" dirty="0" smtClean="0">
                <a:solidFill>
                  <a:srgbClr val="808080"/>
                </a:solidFill>
                <a:highlight>
                  <a:srgbClr val="FFFFFF"/>
                </a:highlight>
                <a:latin typeface="Courier New" panose="02070309020205020404" pitchFamily="49" charset="0"/>
              </a:rPr>
              <a:t>			password</a:t>
            </a:r>
            <a:r>
              <a:rPr lang="en-US" sz="1600" dirty="0">
                <a:solidFill>
                  <a:srgbClr val="808080"/>
                </a:solidFill>
                <a:highlight>
                  <a:srgbClr val="FFFFFF"/>
                </a:highlight>
                <a:latin typeface="Courier New" panose="02070309020205020404" pitchFamily="49" charset="0"/>
              </a:rPr>
              <a:t>? </a:t>
            </a:r>
            <a:r>
              <a:rPr lang="en-US" sz="1600" dirty="0" smtClean="0">
                <a:solidFill>
                  <a:srgbClr val="808080"/>
                </a:solidFill>
                <a:highlight>
                  <a:srgbClr val="FFFFFF"/>
                </a:highlight>
                <a:latin typeface="Courier New" panose="02070309020205020404" pitchFamily="49" charset="0"/>
              </a:rPr>
              <a:t>"</a:t>
            </a:r>
            <a:r>
              <a:rPr lang="en-US" sz="1600" b="1" dirty="0" smtClean="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else:</a:t>
            </a:r>
          </a:p>
          <a:p>
            <a:r>
              <a:rPr lang="en-US" sz="1600" b="1" dirty="0" smtClean="0">
                <a:solidFill>
                  <a:srgbClr val="0000FF"/>
                </a:solidFill>
                <a:highlight>
                  <a:srgbClr val="FFFFFF"/>
                </a:highlight>
                <a:latin typeface="Courier New" panose="02070309020205020404" pitchFamily="49" charset="0"/>
              </a:rPr>
              <a:t>	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354761" y="1425725"/>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and </a:t>
            </a:r>
            <a:r>
              <a:rPr lang="en-GB" sz="1400" dirty="0" err="1" smtClean="0">
                <a:solidFill>
                  <a:prstClr val="white"/>
                </a:solidFill>
              </a:rPr>
              <a:t>init</a:t>
            </a:r>
            <a:endParaRPr lang="en-US" sz="1400" dirty="0">
              <a:solidFill>
                <a:prstClr val="white"/>
              </a:solidFill>
            </a:endParaRPr>
          </a:p>
        </p:txBody>
      </p:sp>
      <p:grpSp>
        <p:nvGrpSpPr>
          <p:cNvPr id="21" name="Group 20"/>
          <p:cNvGrpSpPr/>
          <p:nvPr/>
        </p:nvGrpSpPr>
        <p:grpSpPr>
          <a:xfrm>
            <a:off x="9036875" y="2612733"/>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24" name="Group 23"/>
          <p:cNvGrpSpPr/>
          <p:nvPr/>
        </p:nvGrpSpPr>
        <p:grpSpPr>
          <a:xfrm>
            <a:off x="9036875" y="1932833"/>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1" name="Rounded Rectangle 40"/>
          <p:cNvSpPr/>
          <p:nvPr/>
        </p:nvSpPr>
        <p:spPr>
          <a:xfrm>
            <a:off x="8538584" y="55556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“Goodbye!”</a:t>
            </a:r>
            <a:endParaRPr lang="en-US" sz="1400" dirty="0">
              <a:solidFill>
                <a:prstClr val="white"/>
              </a:solidFill>
            </a:endParaRPr>
          </a:p>
        </p:txBody>
      </p:sp>
      <p:grpSp>
        <p:nvGrpSpPr>
          <p:cNvPr id="42" name="Group 41"/>
          <p:cNvGrpSpPr/>
          <p:nvPr/>
        </p:nvGrpSpPr>
        <p:grpSpPr>
          <a:xfrm>
            <a:off x="11163377" y="5406450"/>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40" name="Rounded Rectangle 39"/>
          <p:cNvSpPr/>
          <p:nvPr/>
        </p:nvSpPr>
        <p:spPr>
          <a:xfrm>
            <a:off x="8354761" y="2113079"/>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45" name="Rounded Rectangle 44"/>
          <p:cNvSpPr/>
          <p:nvPr/>
        </p:nvSpPr>
        <p:spPr>
          <a:xfrm>
            <a:off x="8365526" y="2789323"/>
            <a:ext cx="1440160" cy="451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Start Loop</a:t>
            </a:r>
            <a:endParaRPr lang="en-US" sz="1400" dirty="0">
              <a:solidFill>
                <a:prstClr val="white"/>
              </a:solidFill>
            </a:endParaRPr>
          </a:p>
        </p:txBody>
      </p:sp>
      <p:grpSp>
        <p:nvGrpSpPr>
          <p:cNvPr id="46" name="Group 45"/>
          <p:cNvGrpSpPr/>
          <p:nvPr/>
        </p:nvGrpSpPr>
        <p:grpSpPr>
          <a:xfrm>
            <a:off x="9036875" y="3304170"/>
            <a:ext cx="151651" cy="126376"/>
            <a:chOff x="2200949" y="1037650"/>
            <a:chExt cx="181981" cy="151651"/>
          </a:xfrm>
        </p:grpSpPr>
        <p:sp>
          <p:nvSpPr>
            <p:cNvPr id="47" name="Right Arrow 46"/>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8"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49" name="Group 48"/>
          <p:cNvGrpSpPr/>
          <p:nvPr/>
        </p:nvGrpSpPr>
        <p:grpSpPr>
          <a:xfrm>
            <a:off x="11266570" y="4013970"/>
            <a:ext cx="151651" cy="126376"/>
            <a:chOff x="2200949" y="1037650"/>
            <a:chExt cx="181981" cy="151651"/>
          </a:xfrm>
          <a:solidFill>
            <a:srgbClr val="92D050"/>
          </a:solidFill>
        </p:grpSpPr>
        <p:sp>
          <p:nvSpPr>
            <p:cNvPr id="50" name="Right Arrow 49"/>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1"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9" name="Rounded Rectangle 8"/>
          <p:cNvSpPr/>
          <p:nvPr/>
        </p:nvSpPr>
        <p:spPr>
          <a:xfrm>
            <a:off x="10055858" y="3485114"/>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Password Correct</a:t>
            </a:r>
            <a:endParaRPr lang="en-US" sz="1400" dirty="0">
              <a:solidFill>
                <a:prstClr val="white"/>
              </a:solidFill>
            </a:endParaRPr>
          </a:p>
        </p:txBody>
      </p:sp>
      <p:sp>
        <p:nvSpPr>
          <p:cNvPr id="12" name="Rounded Rectangle 11"/>
          <p:cNvSpPr/>
          <p:nvPr/>
        </p:nvSpPr>
        <p:spPr>
          <a:xfrm>
            <a:off x="9264351" y="4169035"/>
            <a:ext cx="1139717" cy="482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prstClr val="white"/>
                </a:solidFill>
              </a:rPr>
              <a:t>Print </a:t>
            </a:r>
            <a:r>
              <a:rPr lang="en-GB" sz="1400" dirty="0" smtClean="0">
                <a:solidFill>
                  <a:prstClr val="white"/>
                </a:solidFill>
              </a:rPr>
              <a:t>“Failed</a:t>
            </a:r>
            <a:r>
              <a:rPr lang="en-GB" sz="1400" dirty="0">
                <a:solidFill>
                  <a:prstClr val="white"/>
                </a:solidFill>
              </a:rPr>
              <a:t>”</a:t>
            </a:r>
            <a:endParaRPr lang="en-US" sz="1400" dirty="0">
              <a:solidFill>
                <a:prstClr val="white"/>
              </a:solidFill>
            </a:endParaRPr>
          </a:p>
        </p:txBody>
      </p:sp>
      <p:sp>
        <p:nvSpPr>
          <p:cNvPr id="13" name="Rounded Rectangle 12"/>
          <p:cNvSpPr/>
          <p:nvPr/>
        </p:nvSpPr>
        <p:spPr>
          <a:xfrm>
            <a:off x="10531334" y="4174170"/>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“Accepted”</a:t>
            </a:r>
            <a:endParaRPr lang="en-US" sz="1400" dirty="0">
              <a:solidFill>
                <a:prstClr val="white"/>
              </a:solidFill>
            </a:endParaRPr>
          </a:p>
        </p:txBody>
      </p:sp>
      <p:sp>
        <p:nvSpPr>
          <p:cNvPr id="14" name="Rounded Rectangle 13"/>
          <p:cNvSpPr/>
          <p:nvPr/>
        </p:nvSpPr>
        <p:spPr>
          <a:xfrm>
            <a:off x="10531334" y="487554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Print Secret Message</a:t>
            </a:r>
            <a:endParaRPr lang="en-US" sz="1400" dirty="0">
              <a:solidFill>
                <a:prstClr val="white"/>
              </a:solidFill>
            </a:endParaRPr>
          </a:p>
        </p:txBody>
      </p:sp>
      <p:grpSp>
        <p:nvGrpSpPr>
          <p:cNvPr id="18" name="Group 17"/>
          <p:cNvGrpSpPr/>
          <p:nvPr/>
        </p:nvGrpSpPr>
        <p:grpSpPr>
          <a:xfrm>
            <a:off x="11175588" y="4702778"/>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3" name="Group 32"/>
          <p:cNvGrpSpPr/>
          <p:nvPr/>
        </p:nvGrpSpPr>
        <p:grpSpPr>
          <a:xfrm>
            <a:off x="8462984" y="4013970"/>
            <a:ext cx="151200" cy="1492308"/>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36" name="Group 35"/>
          <p:cNvGrpSpPr/>
          <p:nvPr/>
        </p:nvGrpSpPr>
        <p:grpSpPr>
          <a:xfrm rot="16200000">
            <a:off x="9822836" y="3600576"/>
            <a:ext cx="247268" cy="218777"/>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
        <p:nvSpPr>
          <p:cNvPr id="52" name="Rounded Rectangle 51"/>
          <p:cNvSpPr/>
          <p:nvPr/>
        </p:nvSpPr>
        <p:spPr>
          <a:xfrm>
            <a:off x="8843003" y="4867275"/>
            <a:ext cx="1561066" cy="4883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Get Message</a:t>
            </a:r>
            <a:endParaRPr lang="en-US" sz="1400" dirty="0">
              <a:solidFill>
                <a:prstClr val="white"/>
              </a:solidFill>
            </a:endParaRPr>
          </a:p>
        </p:txBody>
      </p:sp>
      <p:sp>
        <p:nvSpPr>
          <p:cNvPr id="62" name="Rounded Rectangle 61"/>
          <p:cNvSpPr/>
          <p:nvPr/>
        </p:nvSpPr>
        <p:spPr>
          <a:xfrm>
            <a:off x="8354761" y="3474950"/>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If attempt in range</a:t>
            </a:r>
            <a:endParaRPr lang="en-US" sz="1400" dirty="0">
              <a:solidFill>
                <a:prstClr val="white"/>
              </a:solidFill>
            </a:endParaRPr>
          </a:p>
        </p:txBody>
      </p:sp>
      <p:sp>
        <p:nvSpPr>
          <p:cNvPr id="66" name="Rounded Rectangle 65"/>
          <p:cNvSpPr/>
          <p:nvPr/>
        </p:nvSpPr>
        <p:spPr>
          <a:xfrm>
            <a:off x="10531334" y="5585895"/>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prstClr val="white"/>
                </a:solidFill>
              </a:rPr>
              <a:t>Finish</a:t>
            </a:r>
            <a:endParaRPr lang="en-US" sz="1400" dirty="0">
              <a:solidFill>
                <a:prstClr val="white"/>
              </a:solidFill>
            </a:endParaRPr>
          </a:p>
        </p:txBody>
      </p:sp>
      <p:grpSp>
        <p:nvGrpSpPr>
          <p:cNvPr id="67" name="Group 66"/>
          <p:cNvGrpSpPr/>
          <p:nvPr/>
        </p:nvGrpSpPr>
        <p:grpSpPr>
          <a:xfrm>
            <a:off x="10129973" y="4002605"/>
            <a:ext cx="142492" cy="136859"/>
            <a:chOff x="2200949" y="1037643"/>
            <a:chExt cx="181981" cy="151658"/>
          </a:xfrm>
          <a:solidFill>
            <a:srgbClr val="FF0000"/>
          </a:solidFill>
        </p:grpSpPr>
        <p:sp>
          <p:nvSpPr>
            <p:cNvPr id="68" name="Right Arrow 6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9" name="Right Arrow 4"/>
            <p:cNvSpPr/>
            <p:nvPr/>
          </p:nvSpPr>
          <p:spPr>
            <a:xfrm>
              <a:off x="2237354" y="1037643"/>
              <a:ext cx="109190"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0" name="Group 69"/>
          <p:cNvGrpSpPr/>
          <p:nvPr/>
        </p:nvGrpSpPr>
        <p:grpSpPr>
          <a:xfrm>
            <a:off x="10134228" y="4702778"/>
            <a:ext cx="151651" cy="126376"/>
            <a:chOff x="2200949" y="1037650"/>
            <a:chExt cx="181981" cy="151651"/>
          </a:xfrm>
        </p:grpSpPr>
        <p:sp>
          <p:nvSpPr>
            <p:cNvPr id="71" name="Right Arrow 7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3" name="Group 72"/>
          <p:cNvGrpSpPr/>
          <p:nvPr/>
        </p:nvGrpSpPr>
        <p:grpSpPr>
          <a:xfrm rot="10800000">
            <a:off x="8884331" y="4013970"/>
            <a:ext cx="151200" cy="796175"/>
            <a:chOff x="2200949" y="1037650"/>
            <a:chExt cx="181981" cy="151651"/>
          </a:xfrm>
        </p:grpSpPr>
        <p:sp>
          <p:nvSpPr>
            <p:cNvPr id="74" name="Right Arrow 73"/>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5"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grpSp>
        <p:nvGrpSpPr>
          <p:cNvPr id="79" name="Group 78"/>
          <p:cNvGrpSpPr/>
          <p:nvPr/>
        </p:nvGrpSpPr>
        <p:grpSpPr>
          <a:xfrm rot="16200000">
            <a:off x="10174430" y="5595239"/>
            <a:ext cx="151200" cy="411397"/>
            <a:chOff x="2200949" y="1037650"/>
            <a:chExt cx="181981" cy="151651"/>
          </a:xfrm>
        </p:grpSpPr>
        <p:sp>
          <p:nvSpPr>
            <p:cNvPr id="80" name="Right Arrow 79"/>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1"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311150">
                <a:lnSpc>
                  <a:spcPct val="90000"/>
                </a:lnSpc>
                <a:spcBef>
                  <a:spcPct val="0"/>
                </a:spcBef>
                <a:spcAft>
                  <a:spcPct val="35000"/>
                </a:spcAft>
              </a:pPr>
              <a:endParaRPr lang="en-US" sz="500">
                <a:solidFill>
                  <a:prstClr val="white"/>
                </a:solidFill>
              </a:endParaRPr>
            </a:p>
          </p:txBody>
        </p:sp>
      </p:grpSp>
    </p:spTree>
    <p:extLst>
      <p:ext uri="{BB962C8B-B14F-4D97-AF65-F5344CB8AC3E}">
        <p14:creationId xmlns:p14="http://schemas.microsoft.com/office/powerpoint/2010/main" val="3050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1" grpId="0" animBg="1"/>
      <p:bldP spid="40" grpId="0" animBg="1"/>
      <p:bldP spid="45" grpId="0" animBg="1"/>
      <p:bldP spid="9" grpId="0" animBg="1"/>
      <p:bldP spid="12" grpId="0" animBg="1"/>
      <p:bldP spid="13" grpId="0" animBg="1"/>
      <p:bldP spid="14" grpId="0" animBg="1"/>
      <p:bldP spid="52" grpId="0" animBg="1"/>
      <p:bldP spid="62" grpId="0" animBg="1"/>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for loops – </a:t>
            </a:r>
            <a:r>
              <a:rPr lang="en-US" dirty="0" err="1" smtClean="0"/>
              <a:t>FizzBuzz</a:t>
            </a:r>
            <a:r>
              <a:rPr lang="en-US" dirty="0" smtClean="0"/>
              <a:t> function</a:t>
            </a:r>
            <a:endParaRPr lang="en-US" dirty="0"/>
          </a:p>
        </p:txBody>
      </p:sp>
    </p:spTree>
    <p:extLst>
      <p:ext uri="{BB962C8B-B14F-4D97-AF65-F5344CB8AC3E}">
        <p14:creationId xmlns:p14="http://schemas.microsoft.com/office/powerpoint/2010/main" val="13865036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Write a program that will:</a:t>
            </a:r>
          </a:p>
          <a:p>
            <a:pPr lvl="1"/>
            <a:r>
              <a:rPr lang="en-US" dirty="0" smtClean="0"/>
              <a:t>Accept a numeric upper bound from user input</a:t>
            </a:r>
          </a:p>
          <a:p>
            <a:pPr lvl="1"/>
            <a:r>
              <a:rPr lang="en-US" dirty="0" smtClean="0"/>
              <a:t>Examine each value between 0 and the upper bound and</a:t>
            </a:r>
          </a:p>
          <a:p>
            <a:pPr lvl="2"/>
            <a:r>
              <a:rPr lang="en-US" dirty="0" smtClean="0"/>
              <a:t>Output ‘Fizz’ if the value is divisible by 3</a:t>
            </a:r>
          </a:p>
          <a:p>
            <a:pPr lvl="2"/>
            <a:r>
              <a:rPr lang="en-US" dirty="0" smtClean="0"/>
              <a:t>Output ‘Buzz’ if the value is divisible by 5</a:t>
            </a:r>
          </a:p>
          <a:p>
            <a:pPr lvl="2"/>
            <a:r>
              <a:rPr lang="en-US" dirty="0" smtClean="0"/>
              <a:t>Output ‘</a:t>
            </a:r>
            <a:r>
              <a:rPr lang="en-US" dirty="0" err="1" smtClean="0"/>
              <a:t>FizzBuzz</a:t>
            </a:r>
            <a:r>
              <a:rPr lang="en-US" dirty="0" smtClean="0"/>
              <a:t>’ if the value is divisible by 3 and 5</a:t>
            </a:r>
          </a:p>
          <a:p>
            <a:pPr lvl="2"/>
            <a:r>
              <a:rPr lang="en-US" dirty="0" smtClean="0"/>
              <a:t>Output the number if none of the above conditions are met</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a:t>
            </a:r>
            <a:r>
              <a:rPr lang="en-US" dirty="0" err="1" smtClean="0"/>
              <a:t>FizzBuzz</a:t>
            </a:r>
            <a:endParaRPr lang="en-US" dirty="0"/>
          </a:p>
        </p:txBody>
      </p:sp>
    </p:spTree>
    <p:extLst>
      <p:ext uri="{BB962C8B-B14F-4D97-AF65-F5344CB8AC3E}">
        <p14:creationId xmlns:p14="http://schemas.microsoft.com/office/powerpoint/2010/main" val="21069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
        <p:nvSpPr>
          <p:cNvPr id="8" name="Rectangle 7"/>
          <p:cNvSpPr/>
          <p:nvPr/>
        </p:nvSpPr>
        <p:spPr>
          <a:xfrm>
            <a:off x="1991544" y="1556792"/>
            <a:ext cx="7920879" cy="4278094"/>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smtClean="0">
                <a:solidFill>
                  <a:srgbClr val="008000"/>
                </a:solidFill>
                <a:highlight>
                  <a:srgbClr val="FFFFFF"/>
                </a:highlight>
                <a:latin typeface="Courier New" panose="02070309020205020404" pitchFamily="49" charset="0"/>
              </a:rPr>
              <a:t>usr</a:t>
            </a:r>
            <a:r>
              <a:rPr lang="en-US" sz="1600" dirty="0" smtClean="0">
                <a:solidFill>
                  <a:srgbClr val="008000"/>
                </a:solidFill>
                <a:highlight>
                  <a:srgbClr val="FFFFFF"/>
                </a:highlight>
                <a:latin typeface="Courier New" panose="02070309020205020404" pitchFamily="49" charset="0"/>
              </a:rPr>
              <a:t>/bin/python</a:t>
            </a:r>
          </a:p>
          <a:p>
            <a:endParaRPr lang="en-US" sz="1600" dirty="0">
              <a:solidFill>
                <a:srgbClr val="000000"/>
              </a:solidFill>
              <a:highlight>
                <a:srgbClr val="FFFFFF"/>
              </a:highlight>
              <a:latin typeface="Courier New" panose="02070309020205020404" pitchFamily="49" charset="0"/>
            </a:endParaRPr>
          </a:p>
          <a:p>
            <a:r>
              <a:rPr lang="en-GB" sz="1600" b="1" dirty="0" err="1" smtClean="0">
                <a:solidFill>
                  <a:srgbClr val="0000FF"/>
                </a:solidFill>
                <a:highlight>
                  <a:srgbClr val="FFFFFF"/>
                </a:highlight>
                <a:latin typeface="Courier New" panose="02070309020205020404" pitchFamily="49" charset="0"/>
              </a:rPr>
              <a:t>def</a:t>
            </a:r>
            <a:r>
              <a:rPr lang="en-GB" sz="1600" dirty="0" smtClean="0">
                <a:solidFill>
                  <a:srgbClr val="0000FF"/>
                </a:solidFill>
                <a:highlight>
                  <a:srgbClr val="FFFFFF"/>
                </a:highlight>
                <a:latin typeface="Courier New" panose="02070309020205020404" pitchFamily="49" charset="0"/>
              </a:rPr>
              <a:t> </a:t>
            </a:r>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(ceiling</a:t>
            </a:r>
            <a:r>
              <a:rPr lang="en-GB" sz="1600" dirty="0">
                <a:solidFill>
                  <a:srgbClr val="000000"/>
                </a:solidFill>
                <a:highlight>
                  <a:srgbClr val="FFFFFF"/>
                </a:highlight>
                <a:latin typeface="Courier New" panose="02070309020205020404" pitchFamily="49" charset="0"/>
              </a:rPr>
              <a:t>)</a:t>
            </a:r>
            <a:r>
              <a:rPr lang="en-GB" sz="1600" b="1" dirty="0">
                <a:solidFill>
                  <a:srgbClr val="0000FF"/>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dirty="0" smtClean="0">
                <a:solidFill>
                  <a:srgbClr val="008000"/>
                </a:solidFill>
                <a:highlight>
                  <a:srgbClr val="FFFFFF"/>
                </a:highlight>
                <a:latin typeface="Courier New" panose="02070309020205020404" pitchFamily="49" charset="0"/>
              </a:rPr>
              <a:t># Print fizz on mod 3, buzz on mod 5, </a:t>
            </a:r>
            <a:r>
              <a:rPr lang="en-GB" sz="1600" dirty="0" err="1" smtClean="0">
                <a:solidFill>
                  <a:srgbClr val="008000"/>
                </a:solidFill>
                <a:highlight>
                  <a:srgbClr val="FFFFFF"/>
                </a:highlight>
                <a:latin typeface="Courier New" panose="02070309020205020404" pitchFamily="49" charset="0"/>
              </a:rPr>
              <a:t>fizzbuzz</a:t>
            </a:r>
            <a:r>
              <a:rPr lang="en-GB" sz="1600" dirty="0" smtClean="0">
                <a:solidFill>
                  <a:srgbClr val="008000"/>
                </a:solidFill>
                <a:highlight>
                  <a:srgbClr val="FFFFFF"/>
                </a:highlight>
                <a:latin typeface="Courier New" panose="02070309020205020404" pitchFamily="49" charset="0"/>
              </a:rPr>
              <a:t> for both</a:t>
            </a:r>
          </a:p>
          <a:p>
            <a:r>
              <a:rPr lang="en-GB" sz="1600" dirty="0" smtClean="0">
                <a:solidFill>
                  <a:srgbClr val="000000"/>
                </a:solidFill>
                <a:highlight>
                  <a:srgbClr val="FFFFFF"/>
                </a:highlight>
                <a:latin typeface="Courier New" panose="02070309020205020404" pitchFamily="49" charset="0"/>
              </a:rPr>
              <a:t>    </a:t>
            </a:r>
            <a:r>
              <a:rPr lang="en-GB" sz="1600" b="1" dirty="0" smtClean="0">
                <a:solidFill>
                  <a:srgbClr val="0000FF"/>
                </a:solidFill>
                <a:highlight>
                  <a:srgbClr val="FFFFFF"/>
                </a:highlight>
                <a:latin typeface="Courier New" panose="02070309020205020404" pitchFamily="49" charset="0"/>
              </a:rPr>
              <a:t>print</a:t>
            </a:r>
            <a:r>
              <a:rPr lang="en-GB" sz="1600" dirty="0" smtClean="0">
                <a:solidFill>
                  <a:srgbClr val="000000"/>
                </a:solidFill>
                <a:highlight>
                  <a:srgbClr val="FFFFFF"/>
                </a:highlight>
                <a:latin typeface="Courier New" panose="02070309020205020404" pitchFamily="49" charset="0"/>
              </a:rPr>
              <a:t>(</a:t>
            </a:r>
            <a:r>
              <a:rPr lang="en-GB" sz="1600" dirty="0" smtClean="0">
                <a:solidFill>
                  <a:srgbClr val="FF0000"/>
                </a:solidFill>
                <a:highlight>
                  <a:srgbClr val="FFFFFF"/>
                </a:highlight>
                <a:latin typeface="Courier New" panose="02070309020205020404" pitchFamily="49" charset="0"/>
              </a:rPr>
              <a:t>'\</a:t>
            </a:r>
            <a:r>
              <a:rPr lang="en-GB" sz="1600" dirty="0" err="1" smtClean="0">
                <a:solidFill>
                  <a:srgbClr val="FF0000"/>
                </a:solidFill>
                <a:highlight>
                  <a:srgbClr val="FFFFFF"/>
                </a:highlight>
                <a:latin typeface="Courier New" panose="02070309020205020404" pitchFamily="49" charset="0"/>
              </a:rPr>
              <a:t>nFizzBuzz</a:t>
            </a:r>
            <a:r>
              <a:rPr lang="en-GB" sz="1600" dirty="0" smtClean="0">
                <a:solidFill>
                  <a:srgbClr val="FF0000"/>
                </a:solidFill>
                <a:highlight>
                  <a:srgbClr val="FFFFFF"/>
                </a:highlight>
                <a:latin typeface="Courier New" panose="02070309020205020404" pitchFamily="49" charset="0"/>
              </a:rPr>
              <a:t>\n'</a:t>
            </a:r>
            <a:r>
              <a:rPr lang="en-GB" sz="1600" dirty="0" smtClean="0">
                <a:solidFill>
                  <a:srgbClr val="000000"/>
                </a:solidFill>
                <a:highlight>
                  <a:srgbClr val="FFFFFF"/>
                </a:highlight>
                <a:latin typeface="Courier New" panose="02070309020205020404" pitchFamily="49" charset="0"/>
              </a:rPr>
              <a:t>)</a:t>
            </a:r>
          </a:p>
          <a:p>
            <a:r>
              <a:rPr lang="en-GB" sz="1600" dirty="0" smtClean="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for</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in</a:t>
            </a:r>
            <a:r>
              <a:rPr lang="en-GB" sz="1600" dirty="0">
                <a:solidFill>
                  <a:srgbClr val="000000"/>
                </a:solidFill>
                <a:highlight>
                  <a:srgbClr val="FFFFFF"/>
                </a:highlight>
                <a:latin typeface="Courier New" panose="02070309020205020404" pitchFamily="49" charset="0"/>
              </a:rPr>
              <a:t> range(1, ceiling)</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if</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 </a:t>
            </a:r>
            <a:r>
              <a:rPr lang="en-GB" sz="1600" b="1" dirty="0">
                <a:solidFill>
                  <a:srgbClr val="0000FF"/>
                </a:solidFill>
                <a:highlight>
                  <a:srgbClr val="FFFFFF"/>
                </a:highlight>
                <a:latin typeface="Courier New" panose="02070309020205020404" pitchFamily="49" charset="0"/>
              </a:rPr>
              <a:t>and</a:t>
            </a:r>
            <a:r>
              <a:rPr lang="en-GB" sz="1600" dirty="0">
                <a:solidFill>
                  <a:srgbClr val="000000"/>
                </a:solidFill>
                <a:highlight>
                  <a:srgbClr val="FFFFFF"/>
                </a:highlight>
                <a:latin typeface="Courier New" panose="02070309020205020404" pitchFamily="49" charset="0"/>
              </a:rPr>
              <a:t> 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a:t>
            </a:r>
            <a:r>
              <a:rPr lang="en-GB" sz="1600" dirty="0" err="1">
                <a:solidFill>
                  <a:srgbClr val="FF0000"/>
                </a:solidFill>
                <a:highlight>
                  <a:srgbClr val="FFFFFF"/>
                </a:highlight>
                <a:latin typeface="Courier New" panose="02070309020205020404" pitchFamily="49" charset="0"/>
              </a:rPr>
              <a:t>FizzBuzz</a:t>
            </a:r>
            <a:r>
              <a:rPr lang="en-GB" sz="1600" dirty="0">
                <a:solidFill>
                  <a:srgbClr val="FF0000"/>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5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'Buzz'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err="1">
                <a:solidFill>
                  <a:srgbClr val="0000FF"/>
                </a:solidFill>
                <a:highlight>
                  <a:srgbClr val="FFFFFF"/>
                </a:highlight>
                <a:latin typeface="Courier New" panose="02070309020205020404" pitchFamily="49" charset="0"/>
              </a:rPr>
              <a:t>elif</a:t>
            </a:r>
            <a:r>
              <a:rPr lang="en-GB" sz="1600" dirty="0">
                <a:solidFill>
                  <a:srgbClr val="0000FF"/>
                </a:solidFill>
                <a:highlight>
                  <a:srgbClr val="FFFFFF"/>
                </a:highlight>
                <a:latin typeface="Courier New" panose="02070309020205020404" pitchFamily="49" charset="0"/>
              </a:rPr>
              <a:t> </a:t>
            </a:r>
            <a:r>
              <a:rPr lang="en-GB" sz="1600" dirty="0">
                <a:solidFill>
                  <a:srgbClr val="000000"/>
                </a:solidFill>
                <a:highlight>
                  <a:srgbClr val="FFFFFF"/>
                </a:highlight>
                <a:latin typeface="Courier New" panose="02070309020205020404" pitchFamily="49" charset="0"/>
              </a:rPr>
              <a:t>counter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3 </a:t>
            </a:r>
            <a:r>
              <a:rPr lang="en-GB" sz="1600" b="1" dirty="0">
                <a:solidFill>
                  <a:srgbClr val="0000FF"/>
                </a:solidFill>
                <a:highlight>
                  <a:srgbClr val="FFFFFF"/>
                </a:highlight>
                <a:latin typeface="Courier New" panose="02070309020205020404" pitchFamily="49" charset="0"/>
              </a:rPr>
              <a:t>==</a:t>
            </a:r>
            <a:r>
              <a:rPr lang="en-GB" sz="1600" dirty="0">
                <a:solidFill>
                  <a:srgbClr val="000000"/>
                </a:solidFill>
                <a:highlight>
                  <a:srgbClr val="FFFFFF"/>
                </a:highlight>
                <a:latin typeface="Courier New" panose="02070309020205020404" pitchFamily="49" charset="0"/>
              </a:rPr>
              <a:t> 0</a:t>
            </a:r>
            <a:r>
              <a:rPr lang="en-GB" sz="1600" b="1" dirty="0">
                <a:solidFill>
                  <a:srgbClr val="0000FF"/>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'Fizz'</a:t>
            </a:r>
            <a:r>
              <a:rPr lang="en-GB" sz="1600" dirty="0">
                <a:solidFill>
                  <a:srgbClr val="000000"/>
                </a:solidFill>
                <a:highlight>
                  <a:srgbClr val="FFFFFF"/>
                </a:highlight>
                <a:latin typeface="Courier New" panose="02070309020205020404" pitchFamily="49" charset="0"/>
              </a:rPr>
              <a:t>)</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else:</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 counter</a:t>
            </a:r>
          </a:p>
          <a:p>
            <a:r>
              <a:rPr lang="en-GB" sz="1600" dirty="0">
                <a:solidFill>
                  <a:srgbClr val="000000"/>
                </a:solidFill>
                <a:highlight>
                  <a:srgbClr val="FFFFFF"/>
                </a:highlight>
                <a:latin typeface="Courier New" panose="02070309020205020404" pitchFamily="49" charset="0"/>
              </a:rPr>
              <a:t>    </a:t>
            </a:r>
            <a:r>
              <a:rPr lang="en-GB" sz="1600" b="1" dirty="0">
                <a:solidFill>
                  <a:srgbClr val="0000FF"/>
                </a:solidFill>
                <a:highlight>
                  <a:srgbClr val="FFFFFF"/>
                </a:highlight>
                <a:latin typeface="Courier New" panose="02070309020205020404" pitchFamily="49" charset="0"/>
              </a:rPr>
              <a:t>print</a:t>
            </a:r>
            <a:r>
              <a:rPr lang="en-GB" sz="1600" dirty="0">
                <a:solidFill>
                  <a:srgbClr val="000000"/>
                </a:solidFill>
                <a:highlight>
                  <a:srgbClr val="FFFFFF"/>
                </a:highlight>
                <a:latin typeface="Courier New" panose="02070309020205020404" pitchFamily="49" charset="0"/>
              </a:rPr>
              <a:t>(</a:t>
            </a:r>
            <a:r>
              <a:rPr lang="en-GB" sz="1600" dirty="0">
                <a:solidFill>
                  <a:srgbClr val="FF0000"/>
                </a:solidFill>
                <a:highlight>
                  <a:srgbClr val="FFFFFF"/>
                </a:highlight>
                <a:latin typeface="Courier New" panose="02070309020205020404" pitchFamily="49" charset="0"/>
              </a:rPr>
              <a:t>'Done</a:t>
            </a:r>
            <a:r>
              <a:rPr lang="en-GB" sz="1600" dirty="0" smtClean="0">
                <a:solidFill>
                  <a:srgbClr val="FF0000"/>
                </a:solidFill>
                <a:highlight>
                  <a:srgbClr val="FFFFFF"/>
                </a:highlight>
                <a:latin typeface="Courier New" panose="02070309020205020404" pitchFamily="49" charset="0"/>
              </a:rPr>
              <a:t>!'</a:t>
            </a:r>
            <a:r>
              <a:rPr lang="en-GB" sz="1600" dirty="0" smtClean="0">
                <a:solidFill>
                  <a:srgbClr val="000000"/>
                </a:solidFill>
                <a:highlight>
                  <a:srgbClr val="FFFFFF"/>
                </a:highlight>
                <a:latin typeface="Courier New" panose="02070309020205020404" pitchFamily="49" charset="0"/>
              </a:rPr>
              <a:t>)</a:t>
            </a:r>
          </a:p>
          <a:p>
            <a:endParaRPr lang="en-GB" sz="1600" dirty="0">
              <a:solidFill>
                <a:srgbClr val="000000"/>
              </a:solidFill>
              <a:highlight>
                <a:srgbClr val="FFFFFF"/>
              </a:highlight>
              <a:latin typeface="Courier New" panose="02070309020205020404" pitchFamily="49" charset="0"/>
            </a:endParaRPr>
          </a:p>
          <a:p>
            <a:r>
              <a:rPr lang="en-GB" sz="1600" dirty="0" err="1" smtClean="0">
                <a:solidFill>
                  <a:srgbClr val="000000"/>
                </a:solidFill>
                <a:highlight>
                  <a:srgbClr val="FFFFFF"/>
                </a:highlight>
                <a:latin typeface="Courier New" panose="02070309020205020404" pitchFamily="49" charset="0"/>
              </a:rPr>
              <a:t>fizzBuzzExercise</a:t>
            </a:r>
            <a:r>
              <a:rPr lang="en-GB" sz="1600" dirty="0" smtClean="0">
                <a:solidFill>
                  <a:srgbClr val="000000"/>
                </a:solidFill>
                <a:highlight>
                  <a:srgbClr val="FFFFFF"/>
                </a:highlight>
                <a:latin typeface="Courier New" panose="02070309020205020404" pitchFamily="49" charset="0"/>
              </a:rPr>
              <a:t>(100</a:t>
            </a:r>
            <a:r>
              <a:rPr lang="en-GB" sz="1600" dirty="0">
                <a:solidFill>
                  <a:srgbClr val="000000"/>
                </a:solidFill>
                <a:highlight>
                  <a:srgbClr val="FFFFFF"/>
                </a:highlight>
                <a:latin typeface="Courier New" panose="02070309020205020404" pitchFamily="49" charset="0"/>
              </a:rPr>
              <a:t>)</a:t>
            </a:r>
            <a:endParaRPr lang="en-GB" sz="16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129794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983432" y="1556793"/>
            <a:ext cx="10574965" cy="1728192"/>
          </a:xfrm>
        </p:spPr>
        <p:txBody>
          <a:bodyPr>
            <a:normAutofit fontScale="77500" lnSpcReduction="20000"/>
          </a:bodyPr>
          <a:lstStyle/>
          <a:p>
            <a:r>
              <a:rPr lang="en-US" dirty="0" smtClean="0"/>
              <a:t>Membership and Identity operators</a:t>
            </a:r>
          </a:p>
          <a:p>
            <a:pPr lvl="1"/>
            <a:r>
              <a:rPr lang="en-US" dirty="0" smtClean="0"/>
              <a:t>Often we will want to test if a value or expression is present in a collection –for this we use membership operators</a:t>
            </a:r>
          </a:p>
          <a:p>
            <a:pPr lvl="1"/>
            <a:r>
              <a:rPr lang="en-US" dirty="0" smtClean="0"/>
              <a:t>Sometimes we will want to test if two variables are references to the same data – or same location in memory. For this we use identity operators</a:t>
            </a:r>
          </a:p>
        </p:txBody>
      </p:sp>
      <p:sp>
        <p:nvSpPr>
          <p:cNvPr id="3" name="Title 2"/>
          <p:cNvSpPr>
            <a:spLocks noGrp="1"/>
          </p:cNvSpPr>
          <p:nvPr>
            <p:ph type="title"/>
          </p:nvPr>
        </p:nvSpPr>
        <p:spPr/>
        <p:txBody>
          <a:bodyPr/>
          <a:lstStyle/>
          <a:p>
            <a:r>
              <a:rPr lang="en-US" dirty="0" smtClean="0"/>
              <a:t>Operators Part 2</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3574655670"/>
              </p:ext>
            </p:extLst>
          </p:nvPr>
        </p:nvGraphicFramePr>
        <p:xfrm>
          <a:off x="551384" y="3286128"/>
          <a:ext cx="11175032" cy="2926080"/>
        </p:xfrm>
        <a:graphic>
          <a:graphicData uri="http://schemas.openxmlformats.org/drawingml/2006/table">
            <a:tbl>
              <a:tblPr firstRow="1" bandRow="1">
                <a:tableStyleId>{5C22544A-7EE6-4342-B048-85BDC9FD1C3A}</a:tableStyleId>
              </a:tblPr>
              <a:tblGrid>
                <a:gridCol w="2108497"/>
                <a:gridCol w="6042199"/>
                <a:gridCol w="3024336"/>
              </a:tblGrid>
              <a:tr h="344394">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US" dirty="0" smtClean="0"/>
                        <a:t>Example</a:t>
                      </a:r>
                      <a:endParaRPr lang="en-US" dirty="0"/>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in [ ‘a’, ‘b’, ‘c’]</a:t>
                      </a:r>
                    </a:p>
                  </a:txBody>
                  <a:tcPr/>
                </a:tc>
              </a:tr>
              <a:tr h="356713">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not</a:t>
                      </a:r>
                      <a:r>
                        <a:rPr lang="en-GB" baseline="0" dirty="0" smtClean="0">
                          <a:solidFill>
                            <a:srgbClr val="0000FF"/>
                          </a:solidFill>
                          <a:latin typeface="Courier New" panose="02070309020205020404" pitchFamily="49" charset="0"/>
                          <a:cs typeface="Courier New" panose="02070309020205020404" pitchFamily="49" charset="0"/>
                        </a:rPr>
                        <a:t> in</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Returns true if the value</a:t>
                      </a:r>
                      <a:r>
                        <a:rPr lang="en-GB" baseline="0" dirty="0" smtClean="0"/>
                        <a:t> on the left is </a:t>
                      </a:r>
                      <a:r>
                        <a:rPr lang="en-GB" b="1" baseline="0" dirty="0" smtClean="0"/>
                        <a:t>not</a:t>
                      </a:r>
                      <a:r>
                        <a:rPr lang="en-GB" baseline="0" dirty="0" smtClean="0"/>
                        <a:t> present in the collection on the right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smtClean="0"/>
                        <a:t>‘a’ not in [ ‘a’, ‘b’, ‘c’]</a:t>
                      </a:r>
                    </a:p>
                  </a:txBody>
                  <a:tcPr/>
                </a:tc>
              </a:tr>
              <a:tr h="602689">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US" dirty="0" smtClean="0"/>
                        <a:t>Returns true if the value on the left is the same object as the value</a:t>
                      </a:r>
                      <a:r>
                        <a:rPr lang="en-US" baseline="0" dirty="0" smtClean="0"/>
                        <a:t> on the right</a:t>
                      </a:r>
                      <a:endParaRPr lang="en-US" dirty="0"/>
                    </a:p>
                  </a:txBody>
                  <a:tcPr/>
                </a:tc>
                <a:tc>
                  <a:txBody>
                    <a:bodyPr/>
                    <a:lstStyle/>
                    <a:p>
                      <a:pPr marL="0" indent="0">
                        <a:buFont typeface="Arial" panose="020B0604020202020204" pitchFamily="34" charset="0"/>
                        <a:buNone/>
                      </a:pPr>
                      <a:r>
                        <a:rPr lang="en-US" baseline="0" dirty="0" smtClean="0"/>
                        <a:t>b is a</a:t>
                      </a:r>
                      <a:endParaRPr lang="en-US" dirty="0"/>
                    </a:p>
                  </a:txBody>
                  <a:tcPr/>
                </a:tc>
              </a:tr>
              <a:tr h="397771">
                <a:tc>
                  <a:txBody>
                    <a:bodyPr/>
                    <a:lstStyle/>
                    <a:p>
                      <a:pPr algn="ctr"/>
                      <a:r>
                        <a:rPr lang="en-US" dirty="0" smtClean="0">
                          <a:solidFill>
                            <a:srgbClr val="0000FF"/>
                          </a:solidFill>
                          <a:latin typeface="Courier New" panose="02070309020205020404" pitchFamily="49" charset="0"/>
                          <a:cs typeface="Courier New" panose="02070309020205020404" pitchFamily="49" charset="0"/>
                        </a:rPr>
                        <a:t>is</a:t>
                      </a:r>
                      <a:r>
                        <a:rPr lang="en-US" baseline="0" dirty="0" smtClean="0">
                          <a:solidFill>
                            <a:srgbClr val="0000FF"/>
                          </a:solidFill>
                          <a:latin typeface="Courier New" panose="02070309020205020404" pitchFamily="49" charset="0"/>
                          <a:cs typeface="Courier New" panose="02070309020205020404" pitchFamily="49" charset="0"/>
                        </a:rPr>
                        <a:t> not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Returns true if the value on the left is </a:t>
                      </a:r>
                      <a:r>
                        <a:rPr lang="en-US" b="1" dirty="0" smtClean="0"/>
                        <a:t>not</a:t>
                      </a:r>
                      <a:r>
                        <a:rPr lang="en-US" dirty="0" smtClean="0"/>
                        <a:t> the same object as the value</a:t>
                      </a:r>
                      <a:r>
                        <a:rPr lang="en-US" baseline="0" dirty="0" smtClean="0"/>
                        <a:t> on the right</a:t>
                      </a:r>
                      <a:endParaRPr lang="en-US" dirty="0" smtClean="0"/>
                    </a:p>
                  </a:txBody>
                  <a:tcPr/>
                </a:tc>
                <a:tc>
                  <a:txBody>
                    <a:bodyPr/>
                    <a:lstStyle/>
                    <a:p>
                      <a:pPr marL="0" indent="0">
                        <a:buFont typeface="Arial" panose="020B0604020202020204" pitchFamily="34" charset="0"/>
                        <a:buNone/>
                      </a:pPr>
                      <a:r>
                        <a:rPr lang="en-US" dirty="0" smtClean="0"/>
                        <a:t>b</a:t>
                      </a:r>
                      <a:r>
                        <a:rPr lang="en-US" baseline="0" dirty="0" smtClean="0"/>
                        <a:t> is not a</a:t>
                      </a:r>
                      <a:endParaRPr lang="en-US" dirty="0"/>
                    </a:p>
                  </a:txBody>
                  <a:tcPr/>
                </a:tc>
              </a:tr>
            </a:tbl>
          </a:graphicData>
        </a:graphic>
      </p:graphicFrame>
    </p:spTree>
    <p:extLst>
      <p:ext uri="{BB962C8B-B14F-4D97-AF65-F5344CB8AC3E}">
        <p14:creationId xmlns:p14="http://schemas.microsoft.com/office/powerpoint/2010/main" val="393325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Membership: Examples</a:t>
            </a:r>
            <a:endParaRPr lang="en-US" dirty="0"/>
          </a:p>
        </p:txBody>
      </p:sp>
      <p:sp>
        <p:nvSpPr>
          <p:cNvPr id="6" name="Rectangle 5"/>
          <p:cNvSpPr/>
          <p:nvPr/>
        </p:nvSpPr>
        <p:spPr>
          <a:xfrm>
            <a:off x="609600" y="1556792"/>
            <a:ext cx="5472608" cy="267765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(‘A value to find’)</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‘not found’</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
        <p:nvSpPr>
          <p:cNvPr id="4" name="Content Placeholder 3"/>
          <p:cNvSpPr>
            <a:spLocks noGrp="1"/>
          </p:cNvSpPr>
          <p:nvPr>
            <p:ph idx="1"/>
          </p:nvPr>
        </p:nvSpPr>
        <p:spPr>
          <a:xfrm>
            <a:off x="6312024" y="1570534"/>
            <a:ext cx="5641304" cy="4666778"/>
          </a:xfrm>
        </p:spPr>
        <p:txBody>
          <a:bodyPr>
            <a:normAutofit/>
          </a:bodyPr>
          <a:lstStyle/>
          <a:p>
            <a:r>
              <a:rPr lang="en-US" dirty="0" smtClean="0"/>
              <a:t>Membership operators vastly simplify finding values in a list or tuple</a:t>
            </a:r>
          </a:p>
          <a:p>
            <a:pPr marL="0" indent="0">
              <a:buNone/>
            </a:pPr>
            <a:endParaRPr lang="en-US" dirty="0" smtClean="0"/>
          </a:p>
          <a:p>
            <a:endParaRPr lang="en-US" dirty="0" smtClean="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Membership operators</a:t>
            </a:r>
            <a:endParaRPr lang="en-US" dirty="0"/>
          </a:p>
        </p:txBody>
      </p:sp>
    </p:spTree>
    <p:extLst>
      <p:ext uri="{BB962C8B-B14F-4D97-AF65-F5344CB8AC3E}">
        <p14:creationId xmlns:p14="http://schemas.microsoft.com/office/powerpoint/2010/main" val="37576694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Modify the preceding example to:</a:t>
            </a:r>
          </a:p>
          <a:p>
            <a:pPr lvl="1"/>
            <a:r>
              <a:rPr lang="en-US" dirty="0" smtClean="0"/>
              <a:t>Add the user entered value to the list if not found</a:t>
            </a:r>
          </a:p>
          <a:p>
            <a:pPr lvl="1"/>
            <a:r>
              <a:rPr lang="en-US" dirty="0" smtClean="0"/>
              <a:t>Prompt the user to try again</a:t>
            </a:r>
          </a:p>
          <a:p>
            <a:pPr lvl="1"/>
            <a:r>
              <a:rPr lang="en-US" dirty="0" smtClean="0"/>
              <a:t>Return to the start if the user chooses ‘yes’</a:t>
            </a:r>
          </a:p>
          <a:p>
            <a:pPr lvl="1"/>
            <a:r>
              <a:rPr lang="en-US" dirty="0" smtClean="0"/>
              <a:t>Repeat until the user enters a value in the list or chooses ‘no’</a:t>
            </a:r>
          </a:p>
          <a:p>
            <a:pPr marL="914400" lvl="2" indent="0">
              <a:buNone/>
            </a:pPr>
            <a:endParaRPr lang="en-US" dirty="0"/>
          </a:p>
        </p:txBody>
      </p:sp>
      <p:sp>
        <p:nvSpPr>
          <p:cNvPr id="3" name="Title 2"/>
          <p:cNvSpPr>
            <a:spLocks noGrp="1"/>
          </p:cNvSpPr>
          <p:nvPr>
            <p:ph type="title"/>
          </p:nvPr>
        </p:nvSpPr>
        <p:spPr/>
        <p:txBody>
          <a:bodyPr/>
          <a:lstStyle/>
          <a:p>
            <a:r>
              <a:rPr lang="en-US" dirty="0" smtClean="0"/>
              <a:t>Exercise: Membership operators</a:t>
            </a:r>
            <a:endParaRPr lang="en-US" dirty="0"/>
          </a:p>
        </p:txBody>
      </p:sp>
    </p:spTree>
    <p:extLst>
      <p:ext uri="{BB962C8B-B14F-4D97-AF65-F5344CB8AC3E}">
        <p14:creationId xmlns:p14="http://schemas.microsoft.com/office/powerpoint/2010/main" val="1614948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Exercise: Membership operators</a:t>
            </a:r>
            <a:endParaRPr lang="en-US" dirty="0"/>
          </a:p>
        </p:txBody>
      </p:sp>
      <p:sp>
        <p:nvSpPr>
          <p:cNvPr id="6" name="Rectangle 5"/>
          <p:cNvSpPr/>
          <p:nvPr/>
        </p:nvSpPr>
        <p:spPr>
          <a:xfrm>
            <a:off x="609600" y="1556792"/>
            <a:ext cx="10887000" cy="433965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membership</a:t>
            </a:r>
          </a:p>
          <a:p>
            <a:r>
              <a:rPr lang="en-US" sz="1200" b="1" dirty="0" err="1" smtClean="0">
                <a:solidFill>
                  <a:srgbClr val="0000FF"/>
                </a:solidFill>
                <a:highlight>
                  <a:srgbClr val="FFFFFF"/>
                </a:highlight>
                <a:latin typeface="Courier New" panose="02070309020205020404" pitchFamily="49" charset="0"/>
              </a:rPr>
              <a:t>def</a:t>
            </a:r>
            <a:r>
              <a:rPr lang="en-US" sz="1200" dirty="0">
                <a:highlight>
                  <a:srgbClr val="FFFFFF"/>
                </a:highlight>
                <a:latin typeface="Courier New" panose="02070309020205020404" pitchFamily="49" charset="0"/>
              </a:rPr>
              <a:t> </a:t>
            </a:r>
            <a:r>
              <a:rPr lang="en-US" sz="1200" dirty="0" smtClean="0">
                <a:highlight>
                  <a:srgbClr val="FFFFFF"/>
                </a:highlight>
                <a:latin typeface="Courier New" panose="02070309020205020404" pitchFamily="49" charset="0"/>
              </a:rPr>
              <a:t>searcher()</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Input a value</a:t>
            </a:r>
            <a:endParaRPr lang="en-US" sz="1200" dirty="0">
              <a:solidFill>
                <a:srgbClr val="008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FF0000"/>
                </a:solidFill>
                <a:highlight>
                  <a:srgbClr val="FFFFFF"/>
                </a:highlight>
                <a:latin typeface="Courier New" panose="02070309020205020404" pitchFamily="49" charset="0"/>
              </a:rPr>
              <a:t>(‘A value to find’)</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Test if it’s in the list</a:t>
            </a:r>
            <a:endParaRPr lang="en-US" sz="1200" dirty="0">
              <a:solidFill>
                <a:srgbClr val="008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in</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else:</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print</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 not found’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Add it to the list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blist.</a:t>
            </a:r>
            <a:r>
              <a:rPr lang="en-US" sz="1200" b="1" dirty="0" err="1" smtClean="0">
                <a:solidFill>
                  <a:srgbClr val="0000FF"/>
                </a:solidFill>
                <a:highlight>
                  <a:srgbClr val="FFFFFF"/>
                </a:highlight>
                <a:latin typeface="Courier New" panose="02070309020205020404" pitchFamily="49" charset="0"/>
              </a:rPr>
              <a:t>append</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value_to_find</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Ask if we want to go again</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 = </a:t>
            </a:r>
            <a:r>
              <a:rPr lang="en-US" sz="1200" b="1" dirty="0" smtClean="0">
                <a:solidFill>
                  <a:srgbClr val="0000FF"/>
                </a:solidFill>
                <a:highlight>
                  <a:srgbClr val="FFFFFF"/>
                </a:highlight>
                <a:latin typeface="Courier New" panose="02070309020205020404" pitchFamily="49" charset="0"/>
              </a:rPr>
              <a:t>input</a:t>
            </a:r>
            <a:r>
              <a:rPr lang="en-US" sz="1200" dirty="0" smtClean="0">
                <a:solidFill>
                  <a:srgbClr val="000000"/>
                </a:solidFill>
                <a:highlight>
                  <a:srgbClr val="FFFFFF"/>
                </a:highlight>
                <a:latin typeface="Courier New" panose="02070309020205020404" pitchFamily="49" charset="0"/>
              </a:rPr>
              <a:t>(</a:t>
            </a:r>
            <a:r>
              <a:rPr lang="en-US" sz="1200" dirty="0" smtClean="0">
                <a:solidFill>
                  <a:srgbClr val="FF0000"/>
                </a:solidFill>
                <a:highlight>
                  <a:srgbClr val="FFFFFF"/>
                </a:highlight>
                <a:latin typeface="Courier New" panose="02070309020205020404" pitchFamily="49" charset="0"/>
              </a:rPr>
              <a:t>‘Try again? y/n’\n</a:t>
            </a:r>
            <a:r>
              <a:rPr lang="en-US" sz="1200" dirty="0" smtClean="0">
                <a:solidFill>
                  <a:srgbClr val="000000"/>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try_again</a:t>
            </a:r>
            <a:r>
              <a:rPr lang="en-US" sz="1200" dirty="0" smtClean="0">
                <a:solidFill>
                  <a:srgbClr val="000000"/>
                </a:solidFill>
                <a:highlight>
                  <a:srgbClr val="FFFFFF"/>
                </a:highlight>
                <a:latin typeface="Courier New" panose="02070309020205020404" pitchFamily="49" charset="0"/>
              </a:rPr>
              <a:t>)</a:t>
            </a:r>
            <a:r>
              <a:rPr lang="en-US" sz="1200" b="1" dirty="0" smtClean="0">
                <a:solidFill>
                  <a:srgbClr val="0000FF"/>
                </a:solidFill>
                <a:highlight>
                  <a:srgbClr val="FFFFFF"/>
                </a:highlight>
                <a:latin typeface="Courier New" panose="02070309020205020404" pitchFamily="49" charset="0"/>
              </a:rPr>
              <a:t>:</a:t>
            </a:r>
          </a:p>
          <a:p>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		searcher()</a:t>
            </a: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	# Otherwise exit</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21753514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Identity: Examples</a:t>
            </a:r>
            <a:endParaRPr lang="en-US" dirty="0"/>
          </a:p>
        </p:txBody>
      </p:sp>
      <p:sp>
        <p:nvSpPr>
          <p:cNvPr id="5" name="Rectangle 4"/>
          <p:cNvSpPr/>
          <p:nvPr/>
        </p:nvSpPr>
        <p:spPr>
          <a:xfrm>
            <a:off x="609600" y="1484784"/>
            <a:ext cx="5472608" cy="341632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#String types</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80"/>
                </a:solidFill>
                <a:highlight>
                  <a:srgbClr val="FFFFFF"/>
                </a:highlight>
                <a:latin typeface="Courier New" panose="02070309020205020404" pitchFamily="49" charset="0"/>
              </a:rPr>
              <a: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[‘Homer’, ‘Marge’, ‘Bart’, ‘Lisa’, ‘Maggie’]</a:t>
            </a:r>
          </a:p>
          <a:p>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8000"/>
                </a:solidFill>
                <a:highlight>
                  <a:srgbClr val="FFFFFF"/>
                </a:highlight>
                <a:latin typeface="Courier New" panose="02070309020205020404" pitchFamily="49" charset="0"/>
              </a:rPr>
              <a:t># Test for identity</a:t>
            </a:r>
            <a:endParaRPr lang="en-US" sz="1200" dirty="0">
              <a:solidFill>
                <a:srgbClr val="000000"/>
              </a:solidFill>
              <a:highlight>
                <a:srgbClr val="FFFFFF"/>
              </a:highlight>
              <a:latin typeface="Courier New" panose="02070309020205020404" pitchFamily="49" charset="0"/>
            </a:endParaRPr>
          </a:p>
          <a:p>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[2]</a:t>
            </a:r>
          </a:p>
          <a:p>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 </a:t>
            </a:r>
            <a:r>
              <a:rPr lang="en-US" sz="1200" dirty="0" err="1" smtClean="0">
                <a:solidFill>
                  <a:srgbClr val="000000"/>
                </a:solidFill>
                <a:highlight>
                  <a:srgbClr val="FFFFFF"/>
                </a:highlight>
                <a:latin typeface="Courier New" panose="02070309020205020404" pitchFamily="49" charset="0"/>
              </a:rPr>
              <a:t>blist</a:t>
            </a:r>
            <a:r>
              <a:rPr lang="en-US" sz="1200" dirty="0" smtClean="0">
                <a:solidFill>
                  <a:srgbClr val="000000"/>
                </a:solidFill>
                <a:highlight>
                  <a:srgbClr val="FFFFFF"/>
                </a:highlight>
                <a:latin typeface="Courier New" panose="02070309020205020404" pitchFamily="49" charset="0"/>
              </a:rPr>
              <a:t>[1]</a:t>
            </a:r>
          </a:p>
          <a:p>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if</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is</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second_value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	print</a:t>
            </a:r>
            <a:r>
              <a:rPr lang="en-US" sz="1200" dirty="0" smtClean="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(‘Found it!’)</a:t>
            </a:r>
            <a:endParaRPr lang="en-US" sz="1200" dirty="0">
              <a:solidFill>
                <a:srgbClr val="FF0000"/>
              </a:solidFill>
              <a:highlight>
                <a:srgbClr val="FFFFFF"/>
              </a:highlight>
              <a:latin typeface="Courier New" panose="02070309020205020404" pitchFamily="49" charset="0"/>
            </a:endParaRPr>
          </a:p>
          <a:p>
            <a:r>
              <a:rPr lang="en-US" sz="1200" b="1" dirty="0" err="1" smtClean="0">
                <a:solidFill>
                  <a:srgbClr val="0000FF"/>
                </a:solidFill>
                <a:highlight>
                  <a:srgbClr val="FFFFFF"/>
                </a:highlight>
                <a:latin typeface="Courier New" panose="02070309020205020404" pitchFamily="49" charset="0"/>
              </a:rPr>
              <a:t>elif</a:t>
            </a:r>
            <a:r>
              <a:rPr lang="en-US" sz="1200" b="1" dirty="0" smtClean="0">
                <a:solidFill>
                  <a:srgbClr val="0000FF"/>
                </a:solidFill>
                <a:highlight>
                  <a:srgbClr val="FFFFFF"/>
                </a:highlight>
                <a:latin typeface="Courier New" panose="02070309020205020404" pitchFamily="49" charset="0"/>
              </a:rPr>
              <a:t> </a:t>
            </a:r>
            <a:r>
              <a:rPr lang="en-US" sz="1200" dirty="0" err="1">
                <a:solidFill>
                  <a:srgbClr val="000000"/>
                </a:solidFill>
                <a:highlight>
                  <a:srgbClr val="FFFFFF"/>
                </a:highlight>
                <a:latin typeface="Courier New" panose="02070309020205020404" pitchFamily="49" charset="0"/>
              </a:rPr>
              <a:t>first_value</a:t>
            </a:r>
            <a:r>
              <a:rPr lang="en-US" sz="1200" dirty="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is</a:t>
            </a:r>
            <a:r>
              <a:rPr lang="en-US" sz="1200" dirty="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 </a:t>
            </a:r>
            <a:r>
              <a:rPr lang="en-US" sz="1200" b="1" dirty="0" smtClean="0">
                <a:solidFill>
                  <a:srgbClr val="0000FF"/>
                </a:solidFill>
                <a:highlight>
                  <a:srgbClr val="FFFFFF"/>
                </a:highlight>
                <a:latin typeface="Courier New" panose="02070309020205020404" pitchFamily="49" charset="0"/>
              </a:rPr>
              <a:t>:</a:t>
            </a:r>
            <a:endParaRPr lang="en-US" sz="1200" dirty="0" smtClean="0">
              <a:solidFill>
                <a:srgbClr val="000000"/>
              </a:solidFill>
              <a:highlight>
                <a:srgbClr val="FFFFFF"/>
              </a:highlight>
              <a:latin typeface="Courier New" panose="02070309020205020404" pitchFamily="49" charset="0"/>
            </a:endParaRP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 print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a:t>
            </a:r>
            <a:r>
              <a:rPr lang="en-US" sz="1200" dirty="0" err="1" smtClean="0">
                <a:solidFill>
                  <a:srgbClr val="000000"/>
                </a:solidFill>
                <a:highlight>
                  <a:srgbClr val="FFFFFF"/>
                </a:highlight>
                <a:latin typeface="Courier New" panose="02070309020205020404" pitchFamily="49" charset="0"/>
              </a:rPr>
              <a:t>first_value</a:t>
            </a:r>
            <a:r>
              <a:rPr lang="en-US" sz="1200" dirty="0" smtClean="0">
                <a:solidFill>
                  <a:srgbClr val="000000"/>
                </a:solidFill>
                <a:highlight>
                  <a:srgbClr val="FFFFFF"/>
                </a:highlight>
                <a:latin typeface="Courier New" panose="02070309020205020404" pitchFamily="49" charset="0"/>
              </a:rPr>
              <a:t> + </a:t>
            </a:r>
            <a:r>
              <a:rPr lang="en-US" sz="1200" dirty="0" smtClean="0">
                <a:solidFill>
                  <a:srgbClr val="FF0000"/>
                </a:solidFill>
                <a:highlight>
                  <a:srgbClr val="FFFFFF"/>
                </a:highlight>
                <a:latin typeface="Courier New" panose="02070309020205020404" pitchFamily="49" charset="0"/>
              </a:rPr>
              <a:t>‘ is ’ </a:t>
            </a:r>
            <a:r>
              <a:rPr lang="en-US" sz="1200" dirty="0" smtClean="0">
                <a:solidFill>
                  <a:srgbClr val="000000"/>
                </a:solidFill>
                <a:highlight>
                  <a:srgbClr val="FFFFFF"/>
                </a:highlight>
                <a:latin typeface="Courier New" panose="02070309020205020404" pitchFamily="49" charset="0"/>
              </a:rPr>
              <a:t>+ </a:t>
            </a:r>
            <a:r>
              <a:rPr lang="en-US" sz="1200" dirty="0" err="1" smtClean="0">
                <a:solidFill>
                  <a:srgbClr val="000000"/>
                </a:solidFill>
                <a:highlight>
                  <a:srgbClr val="FFFFFF"/>
                </a:highlight>
                <a:latin typeface="Courier New" panose="02070309020205020404" pitchFamily="49" charset="0"/>
              </a:rPr>
              <a:t>third_value</a:t>
            </a:r>
            <a:r>
              <a:rPr lang="en-US" sz="1200" dirty="0" smtClean="0">
                <a:solidFill>
                  <a:srgbClr val="000000"/>
                </a:solidFill>
                <a:highlight>
                  <a:srgbClr val="FFFFFF"/>
                </a:highlight>
                <a:latin typeface="Courier New" panose="02070309020205020404" pitchFamily="49" charset="0"/>
              </a:rPr>
              <a:t>)</a:t>
            </a:r>
            <a:endParaRPr lang="en-US" sz="1200" dirty="0">
              <a:solidFill>
                <a:srgbClr val="000000"/>
              </a:solidFill>
              <a:highlight>
                <a:srgbClr val="FFFFFF"/>
              </a:highlight>
              <a:latin typeface="Courier New" panose="02070309020205020404" pitchFamily="49" charset="0"/>
            </a:endParaRPr>
          </a:p>
          <a:p>
            <a:r>
              <a:rPr lang="en-US" sz="1200" b="1" dirty="0" smtClean="0">
                <a:solidFill>
                  <a:srgbClr val="0000FF"/>
                </a:solidFill>
                <a:highlight>
                  <a:srgbClr val="FFFFFF"/>
                </a:highlight>
                <a:latin typeface="Courier New" panose="02070309020205020404" pitchFamily="49" charset="0"/>
              </a:rPr>
              <a:t>else:</a:t>
            </a:r>
          </a:p>
          <a:p>
            <a:r>
              <a:rPr lang="en-US" sz="1200" dirty="0" smtClean="0">
                <a:solidFill>
                  <a:srgbClr val="000000"/>
                </a:solidFill>
                <a:highlight>
                  <a:srgbClr val="FFFFFF"/>
                </a:highlight>
                <a:latin typeface="Courier New" panose="02070309020205020404" pitchFamily="49" charset="0"/>
              </a:rPr>
              <a:t>	</a:t>
            </a:r>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t>
            </a:r>
            <a:r>
              <a:rPr lang="en-US" sz="1200" dirty="0" smtClean="0">
                <a:solidFill>
                  <a:srgbClr val="FF0000"/>
                </a:solidFill>
                <a:highlight>
                  <a:srgbClr val="FFFFFF"/>
                </a:highlight>
                <a:latin typeface="Courier New" panose="02070309020205020404" pitchFamily="49" charset="0"/>
              </a:rPr>
              <a:t>(‘Something went wrong!’)</a:t>
            </a:r>
          </a:p>
          <a:p>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11997</TotalTime>
  <Words>10098</Words>
  <Application>Microsoft Office PowerPoint</Application>
  <PresentationFormat>Widescreen</PresentationFormat>
  <Paragraphs>2099</Paragraphs>
  <Slides>186</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186</vt:i4>
      </vt:variant>
    </vt:vector>
  </HeadingPairs>
  <TitlesOfParts>
    <vt:vector size="192" baseType="lpstr">
      <vt:lpstr>Arial</vt:lpstr>
      <vt:lpstr>Calibri</vt:lpstr>
      <vt:lpstr>Calibri Light</vt:lpstr>
      <vt:lpstr>Courier New</vt:lpstr>
      <vt:lpstr>Rockwell</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Python’s Interactive Interpreter</vt:lpstr>
      <vt:lpstr>Interactive Interpreter</vt:lpstr>
      <vt:lpstr>Data Types and Variables</vt:lpstr>
      <vt:lpstr>Data Types</vt:lpstr>
      <vt:lpstr>Numbers</vt:lpstr>
      <vt:lpstr>Numbers: Examples</vt:lpstr>
      <vt:lpstr>Strings</vt:lpstr>
      <vt:lpstr>Strings</vt:lpstr>
      <vt:lpstr>Strings: Python Methods</vt:lpstr>
      <vt:lpstr>Strings: Python Methods</vt:lpstr>
      <vt:lpstr>Strings: Examples</vt:lpstr>
      <vt:lpstr>Booleans</vt:lpstr>
      <vt:lpstr>Booleans</vt:lpstr>
      <vt:lpstr>Booleans</vt:lpstr>
      <vt:lpstr>Booleans: Examples</vt:lpstr>
      <vt:lpstr>Lists and Tuples</vt:lpstr>
      <vt:lpstr>Lists and Tuples</vt:lpstr>
      <vt:lpstr>Lists: Examples</vt:lpstr>
      <vt:lpstr>Lists: Examples</vt:lpstr>
      <vt:lpstr>Lists and Tuples</vt:lpstr>
      <vt:lpstr>Tuples</vt:lpstr>
      <vt:lpstr>Exercise: Lists and Tuples</vt:lpstr>
      <vt:lpstr>Exercise: Lists and Tuples</vt:lpstr>
      <vt:lpstr>Exercise: Lists and Tuples</vt:lpstr>
      <vt:lpstr>Dictionaries</vt:lpstr>
      <vt:lpstr>Dictionaries</vt:lpstr>
      <vt:lpstr>Dictionaries: Examples</vt:lpstr>
      <vt:lpstr>Exercise: Dictionaries</vt:lpstr>
      <vt:lpstr>Dictionaries</vt:lpstr>
      <vt:lpstr>Exercise: Dictionaries</vt:lpstr>
      <vt:lpstr>Exercise: Data Types</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Introducing the for Statement</vt:lpstr>
      <vt:lpstr>Introducing the range() function</vt:lpstr>
      <vt:lpstr>Flow Control: Password Example 2</vt:lpstr>
      <vt:lpstr>Exercise: for loops – FizzBuzz function</vt:lpstr>
      <vt:lpstr>Exercise: FizzBuzz</vt:lpstr>
      <vt:lpstr>Exercise : Solution</vt:lpstr>
      <vt:lpstr>Introduction to Flow Summary</vt:lpstr>
      <vt:lpstr>Operators Part 2</vt:lpstr>
      <vt:lpstr>Membership: Examples</vt:lpstr>
      <vt:lpstr>Exercise: Membership operators</vt:lpstr>
      <vt:lpstr>Exercise: Membership operators</vt:lpstr>
      <vt:lpstr>Exercise: Membership operators</vt:lpstr>
      <vt:lpstr>Identity: Examples</vt:lpstr>
      <vt:lpstr>Introduction to Scope</vt:lpstr>
      <vt:lpstr>Scope</vt:lpstr>
      <vt:lpstr>Scope: Example</vt:lpstr>
      <vt:lpstr>Scope: Example</vt:lpstr>
      <vt:lpstr>Scope</vt:lpstr>
      <vt:lpstr>Introduction to Functions</vt:lpstr>
      <vt:lpstr>Functions</vt:lpstr>
      <vt:lpstr>Functions: Example</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Exercise: Threading</vt:lpstr>
      <vt:lpstr>Exercise: Threading</vt:lpstr>
      <vt:lpstr>Cryptography</vt:lpstr>
      <vt:lpstr>Cryptography</vt:lpstr>
      <vt:lpstr>Cryptography: Examples</vt:lpstr>
      <vt:lpstr>Cryptography: Exercise</vt:lpstr>
      <vt:lpstr>Cryptography: Exercise</vt:lpstr>
      <vt:lpstr>Regular Expressions</vt:lpstr>
      <vt:lpstr>Regular Expressions</vt:lpstr>
      <vt:lpstr>Databases</vt:lpstr>
      <vt:lpstr>Databases</vt:lpstr>
      <vt:lpstr>Databases</vt:lpstr>
      <vt:lpstr>Databases</vt:lpstr>
      <vt:lpstr>Databases: Examples</vt:lpstr>
      <vt:lpstr>Databases: Examples</vt:lpstr>
      <vt:lpstr>Databases: Examples</vt:lpstr>
      <vt:lpstr>Databases: Examples</vt:lpstr>
      <vt:lpstr>Databases: Examples</vt:lpstr>
      <vt:lpstr>Exercise: Databases</vt:lpstr>
      <vt:lpstr>Exercise: Databases</vt:lpstr>
      <vt:lpstr>Exercise: Databases</vt:lpstr>
      <vt:lpstr>Stack and Heap</vt:lpstr>
      <vt:lpstr>Stack and Heap</vt:lpstr>
      <vt:lpstr>Software Development Lifecycles</vt:lpstr>
      <vt:lpstr>Software Development Lifecycles</vt:lpstr>
      <vt:lpstr>Software Development Lifecycles</vt:lpstr>
      <vt:lpstr>Software Development Lifecycles</vt:lpstr>
      <vt:lpstr>Working Collaboratively</vt:lpstr>
      <vt:lpstr>Working Collaboratively</vt:lpstr>
      <vt:lpstr>Working Collaboratively</vt:lpstr>
      <vt:lpstr>Good Coding Practices</vt:lpstr>
      <vt:lpstr>Secure Code Development</vt:lpstr>
      <vt:lpstr>Compiled vs Interpreted</vt:lpstr>
      <vt:lpstr>Compiled vs Interpreted</vt:lpstr>
      <vt:lpstr>Compiled vs Interpreted</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Object Oriented Programming</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456</cp:revision>
  <dcterms:created xsi:type="dcterms:W3CDTF">2014-07-02T14:58:32Z</dcterms:created>
  <dcterms:modified xsi:type="dcterms:W3CDTF">2016-01-29T10:48:45Z</dcterms:modified>
</cp:coreProperties>
</file>