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9"/>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422" r:id="rId41"/>
    <p:sldId id="318" r:id="rId42"/>
    <p:sldId id="304" r:id="rId43"/>
    <p:sldId id="436" r:id="rId44"/>
    <p:sldId id="429" r:id="rId45"/>
    <p:sldId id="430" r:id="rId46"/>
    <p:sldId id="319" r:id="rId47"/>
    <p:sldId id="423" r:id="rId48"/>
    <p:sldId id="437" r:id="rId49"/>
    <p:sldId id="438" r:id="rId50"/>
    <p:sldId id="320" r:id="rId51"/>
    <p:sldId id="307" r:id="rId52"/>
    <p:sldId id="439" r:id="rId53"/>
    <p:sldId id="424" r:id="rId54"/>
    <p:sldId id="425" r:id="rId55"/>
    <p:sldId id="440" r:id="rId56"/>
    <p:sldId id="426" r:id="rId57"/>
    <p:sldId id="427" r:id="rId58"/>
    <p:sldId id="313" r:id="rId59"/>
    <p:sldId id="314" r:id="rId60"/>
    <p:sldId id="316" r:id="rId61"/>
    <p:sldId id="441" r:id="rId62"/>
    <p:sldId id="324" r:id="rId63"/>
    <p:sldId id="397" r:id="rId64"/>
    <p:sldId id="398" r:id="rId65"/>
    <p:sldId id="399" r:id="rId66"/>
    <p:sldId id="400" r:id="rId67"/>
    <p:sldId id="401" r:id="rId68"/>
    <p:sldId id="402" r:id="rId69"/>
    <p:sldId id="403" r:id="rId70"/>
    <p:sldId id="404" r:id="rId71"/>
    <p:sldId id="405" r:id="rId72"/>
    <p:sldId id="406" r:id="rId73"/>
    <p:sldId id="407" r:id="rId74"/>
    <p:sldId id="408" r:id="rId75"/>
    <p:sldId id="386" r:id="rId76"/>
    <p:sldId id="387" r:id="rId77"/>
    <p:sldId id="388" r:id="rId78"/>
    <p:sldId id="389" r:id="rId79"/>
    <p:sldId id="390" r:id="rId80"/>
    <p:sldId id="391" r:id="rId81"/>
    <p:sldId id="392" r:id="rId82"/>
    <p:sldId id="393" r:id="rId83"/>
    <p:sldId id="431" r:id="rId84"/>
    <p:sldId id="451" r:id="rId85"/>
    <p:sldId id="432" r:id="rId86"/>
    <p:sldId id="433" r:id="rId87"/>
    <p:sldId id="435" r:id="rId88"/>
    <p:sldId id="434" r:id="rId89"/>
    <p:sldId id="394" r:id="rId90"/>
    <p:sldId id="317" r:id="rId91"/>
    <p:sldId id="323" r:id="rId92"/>
    <p:sldId id="442" r:id="rId93"/>
    <p:sldId id="443" r:id="rId94"/>
    <p:sldId id="444" r:id="rId95"/>
    <p:sldId id="326" r:id="rId96"/>
    <p:sldId id="445" r:id="rId97"/>
    <p:sldId id="447" r:id="rId98"/>
    <p:sldId id="448" r:id="rId99"/>
    <p:sldId id="450" r:id="rId100"/>
    <p:sldId id="449" r:id="rId101"/>
    <p:sldId id="446" r:id="rId102"/>
    <p:sldId id="331" r:id="rId103"/>
    <p:sldId id="332" r:id="rId104"/>
    <p:sldId id="334" r:id="rId105"/>
    <p:sldId id="327" r:id="rId106"/>
    <p:sldId id="329" r:id="rId107"/>
    <p:sldId id="330" r:id="rId108"/>
    <p:sldId id="328" r:id="rId109"/>
    <p:sldId id="420" r:id="rId110"/>
    <p:sldId id="333" r:id="rId111"/>
    <p:sldId id="335" r:id="rId112"/>
    <p:sldId id="339" r:id="rId113"/>
    <p:sldId id="337" r:id="rId114"/>
    <p:sldId id="336" r:id="rId115"/>
    <p:sldId id="338" r:id="rId116"/>
    <p:sldId id="341" r:id="rId117"/>
    <p:sldId id="428" r:id="rId118"/>
    <p:sldId id="342" r:id="rId119"/>
    <p:sldId id="344" r:id="rId120"/>
    <p:sldId id="347" r:id="rId121"/>
    <p:sldId id="345" r:id="rId122"/>
    <p:sldId id="346" r:id="rId123"/>
    <p:sldId id="343" r:id="rId124"/>
    <p:sldId id="350" r:id="rId125"/>
    <p:sldId id="348" r:id="rId126"/>
    <p:sldId id="349" r:id="rId127"/>
    <p:sldId id="421" r:id="rId128"/>
    <p:sldId id="409" r:id="rId129"/>
    <p:sldId id="412" r:id="rId130"/>
    <p:sldId id="410" r:id="rId131"/>
    <p:sldId id="413" r:id="rId132"/>
    <p:sldId id="414" r:id="rId133"/>
    <p:sldId id="415" r:id="rId134"/>
    <p:sldId id="417" r:id="rId135"/>
    <p:sldId id="416" r:id="rId136"/>
    <p:sldId id="419" r:id="rId137"/>
    <p:sldId id="411" r:id="rId138"/>
    <p:sldId id="464" r:id="rId139"/>
    <p:sldId id="452" r:id="rId140"/>
    <p:sldId id="460" r:id="rId141"/>
    <p:sldId id="461" r:id="rId142"/>
    <p:sldId id="462" r:id="rId143"/>
    <p:sldId id="463" r:id="rId144"/>
    <p:sldId id="465" r:id="rId145"/>
    <p:sldId id="453" r:id="rId146"/>
    <p:sldId id="454" r:id="rId147"/>
    <p:sldId id="466" r:id="rId148"/>
    <p:sldId id="467" r:id="rId149"/>
    <p:sldId id="468" r:id="rId150"/>
    <p:sldId id="469" r:id="rId151"/>
    <p:sldId id="470" r:id="rId152"/>
    <p:sldId id="471" r:id="rId153"/>
    <p:sldId id="475" r:id="rId154"/>
    <p:sldId id="476" r:id="rId155"/>
    <p:sldId id="472" r:id="rId156"/>
    <p:sldId id="457" r:id="rId157"/>
    <p:sldId id="474" r:id="rId158"/>
    <p:sldId id="473" r:id="rId159"/>
    <p:sldId id="477" r:id="rId160"/>
    <p:sldId id="455" r:id="rId161"/>
    <p:sldId id="478" r:id="rId162"/>
    <p:sldId id="480" r:id="rId163"/>
    <p:sldId id="479" r:id="rId164"/>
    <p:sldId id="456" r:id="rId165"/>
    <p:sldId id="458" r:id="rId166"/>
    <p:sldId id="459" r:id="rId167"/>
    <p:sldId id="418" r:id="rId1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313"/>
            <p14:sldId id="314"/>
            <p14:sldId id="316"/>
            <p14:sldId id="441"/>
            <p14:sldId id="324"/>
            <p14:sldId id="397"/>
            <p14:sldId id="398"/>
            <p14:sldId id="399"/>
            <p14:sldId id="400"/>
            <p14:sldId id="401"/>
            <p14:sldId id="402"/>
            <p14:sldId id="403"/>
            <p14:sldId id="404"/>
            <p14:sldId id="405"/>
            <p14:sldId id="406"/>
            <p14:sldId id="407"/>
            <p14:sldId id="408"/>
            <p14:sldId id="386"/>
            <p14:sldId id="387"/>
            <p14:sldId id="388"/>
            <p14:sldId id="389"/>
            <p14:sldId id="390"/>
            <p14:sldId id="391"/>
            <p14:sldId id="392"/>
            <p14:sldId id="393"/>
            <p14:sldId id="431"/>
            <p14:sldId id="451"/>
            <p14:sldId id="432"/>
            <p14:sldId id="433"/>
            <p14:sldId id="435"/>
            <p14:sldId id="434"/>
            <p14:sldId id="394"/>
            <p14:sldId id="317"/>
            <p14:sldId id="323"/>
            <p14:sldId id="442"/>
            <p14:sldId id="443"/>
            <p14:sldId id="444"/>
            <p14:sldId id="326"/>
            <p14:sldId id="445"/>
            <p14:sldId id="447"/>
            <p14:sldId id="448"/>
            <p14:sldId id="450"/>
            <p14:sldId id="449"/>
            <p14:sldId id="446"/>
            <p14:sldId id="331"/>
            <p14:sldId id="332"/>
            <p14:sldId id="334"/>
            <p14:sldId id="327"/>
            <p14:sldId id="329"/>
            <p14:sldId id="330"/>
            <p14:sldId id="328"/>
            <p14:sldId id="420"/>
            <p14:sldId id="333"/>
            <p14:sldId id="335"/>
            <p14:sldId id="339"/>
            <p14:sldId id="337"/>
            <p14:sldId id="336"/>
            <p14:sldId id="338"/>
            <p14:sldId id="341"/>
            <p14:sldId id="428"/>
            <p14:sldId id="342"/>
            <p14:sldId id="344"/>
            <p14:sldId id="347"/>
            <p14:sldId id="345"/>
            <p14:sldId id="346"/>
            <p14:sldId id="343"/>
            <p14:sldId id="350"/>
            <p14:sldId id="348"/>
            <p14:sldId id="349"/>
            <p14:sldId id="421"/>
            <p14:sldId id="409"/>
            <p14:sldId id="412"/>
            <p14:sldId id="410"/>
            <p14:sldId id="413"/>
            <p14:sldId id="414"/>
            <p14:sldId id="415"/>
            <p14:sldId id="417"/>
            <p14:sldId id="416"/>
            <p14:sldId id="419"/>
            <p14:sldId id="411"/>
            <p14:sldId id="464"/>
            <p14:sldId id="452"/>
            <p14:sldId id="460"/>
            <p14:sldId id="461"/>
            <p14:sldId id="462"/>
            <p14:sldId id="463"/>
            <p14:sldId id="465"/>
            <p14:sldId id="453"/>
            <p14:sldId id="454"/>
            <p14:sldId id="466"/>
            <p14:sldId id="467"/>
            <p14:sldId id="468"/>
            <p14:sldId id="469"/>
            <p14:sldId id="470"/>
            <p14:sldId id="471"/>
            <p14:sldId id="475"/>
            <p14:sldId id="476"/>
            <p14:sldId id="472"/>
            <p14:sldId id="457"/>
            <p14:sldId id="474"/>
            <p14:sldId id="473"/>
            <p14:sldId id="477"/>
            <p14:sldId id="455"/>
            <p14:sldId id="478"/>
            <p14:sldId id="480"/>
            <p14:sldId id="479"/>
            <p14:sldId id="456"/>
            <p14:sldId id="458"/>
            <p14:sldId id="459"/>
            <p14:sldId id="41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31383D"/>
    <a:srgbClr val="0000FF"/>
    <a:srgbClr val="C4A174"/>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0" autoAdjust="0"/>
    <p:restoredTop sz="88838" autoAdjust="0"/>
  </p:normalViewPr>
  <p:slideViewPr>
    <p:cSldViewPr>
      <p:cViewPr varScale="1">
        <p:scale>
          <a:sx n="103" d="100"/>
          <a:sy n="10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27/01/2016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57</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61</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62</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75</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76</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83</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84</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85</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104</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109</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113</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124</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127</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136</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155</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584175"/>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indicate we are operating on a global variable</a:t>
            </a:r>
            <a:endParaRPr lang="en-US" dirty="0"/>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3429000"/>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3143672" y="1415673"/>
            <a:ext cx="547260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Debugging: Examples</a:t>
            </a:r>
            <a:endParaRPr lang="en-US" dirty="0"/>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3143672" y="1415673"/>
            <a:ext cx="54726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Threading: Examples</a:t>
            </a:r>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 demonstrate threading</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p:txBody>
      </p:sp>
      <p:sp>
        <p:nvSpPr>
          <p:cNvPr id="3" name="Title 2"/>
          <p:cNvSpPr>
            <a:spLocks noGrp="1"/>
          </p:cNvSpPr>
          <p:nvPr>
            <p:ph type="title"/>
          </p:nvPr>
        </p:nvSpPr>
        <p:spPr/>
        <p:txBody>
          <a:bodyPr/>
          <a:lstStyle/>
          <a:p>
            <a:r>
              <a:rPr lang="en-US" dirty="0" smtClean="0"/>
              <a:t>Cryptography: Examples</a:t>
            </a:r>
            <a:endParaRPr lang="en-US" dirty="0"/>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Write a program to</a:t>
            </a:r>
          </a:p>
          <a:p>
            <a:pPr lvl="2"/>
            <a:r>
              <a:rPr lang="en-US" dirty="0" smtClean="0"/>
              <a:t>Allow the user to input an encryption key</a:t>
            </a:r>
          </a:p>
          <a:p>
            <a:pPr lvl="2"/>
            <a:r>
              <a:rPr lang="en-US" dirty="0" smtClean="0"/>
              <a:t>Allow the user to input a message</a:t>
            </a:r>
          </a:p>
          <a:p>
            <a:pPr lvl="2"/>
            <a:r>
              <a:rPr lang="en-US" dirty="0" smtClean="0"/>
              <a:t>Encrypt the message with the provided key</a:t>
            </a:r>
          </a:p>
          <a:p>
            <a:pPr lvl="2"/>
            <a:r>
              <a:rPr lang="en-US" dirty="0" smtClean="0"/>
              <a:t>Output the encrypted message to the console</a:t>
            </a:r>
          </a:p>
          <a:p>
            <a:pPr lvl="2"/>
            <a:r>
              <a:rPr lang="en-US" dirty="0" smtClean="0"/>
              <a:t>Optionally, modify the program to</a:t>
            </a:r>
          </a:p>
          <a:p>
            <a:pPr lvl="3"/>
            <a:r>
              <a:rPr lang="en-US" dirty="0" smtClean="0"/>
              <a:t>Allow the user to input an encrypted message and key</a:t>
            </a:r>
          </a:p>
          <a:p>
            <a:pPr lvl="3"/>
            <a:r>
              <a:rPr lang="en-US" dirty="0" smtClean="0"/>
              <a:t>Decrypt the message</a:t>
            </a:r>
          </a:p>
          <a:p>
            <a:pPr lvl="3"/>
            <a:r>
              <a:rPr lang="en-US" dirty="0" smtClean="0"/>
              <a:t>Output the decrypted message to the console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Solution goes here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Describe databases?</a:t>
            </a:r>
          </a:p>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a:t>
            </a:r>
            <a:r>
              <a:rPr lang="en-US" dirty="0" smtClean="0"/>
              <a:t>represent </a:t>
            </a:r>
            <a:r>
              <a:rPr lang="en-US" dirty="0" smtClean="0"/>
              <a:t>application data </a:t>
            </a:r>
            <a:r>
              <a:rPr lang="en-US" dirty="0" smtClean="0"/>
              <a:t>models and user workflows</a:t>
            </a:r>
            <a:endParaRPr lang="en-US" dirty="0" smtClean="0"/>
          </a:p>
          <a:p>
            <a:pPr lvl="1"/>
            <a:r>
              <a:rPr lang="en-US" dirty="0" smtClean="0"/>
              <a:t>Some APIs </a:t>
            </a:r>
            <a:r>
              <a:rPr lang="en-US" dirty="0" smtClean="0"/>
              <a:t>such as Hibernate exist to </a:t>
            </a:r>
            <a:r>
              <a:rPr lang="en-US" dirty="0" smtClean="0"/>
              <a:t>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a:t>
            </a:r>
            <a:r>
              <a:rPr lang="en-US" dirty="0" smtClean="0"/>
              <a:t>popular </a:t>
            </a:r>
            <a:r>
              <a:rPr lang="en-US" dirty="0" smtClean="0"/>
              <a:t>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t>
            </a:r>
            <a:r>
              <a:rPr lang="en-US" dirty="0" smtClean="0"/>
              <a:t>a simple </a:t>
            </a:r>
            <a:r>
              <a:rPr lang="en-US" dirty="0" smtClean="0"/>
              <a:t>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endParaRPr lang="en-US" dirty="0" smtClean="0"/>
          </a:p>
        </p:txBody>
      </p:sp>
      <p:sp>
        <p:nvSpPr>
          <p:cNvPr id="4" name="Rectangle 3"/>
          <p:cNvSpPr/>
          <p:nvPr/>
        </p:nvSpPr>
        <p:spPr>
          <a:xfrm>
            <a:off x="479376" y="1556792"/>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endParaRPr lang="en-GB" sz="1200" dirty="0" smtClean="0">
              <a:solidFill>
                <a:srgbClr val="008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endParaRPr lang="en-US" dirty="0" smtClean="0"/>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endParaRPr lang="en-US" dirty="0" smtClean="0"/>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Insert and update some rows?</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r>
              <a:rPr lang="en-US" dirty="0" smtClean="0"/>
              <a:t>?</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Last-In First-Out (LIFO) data structure</a:t>
            </a:r>
          </a:p>
          <a:p>
            <a:pPr lvl="2"/>
            <a:r>
              <a:rPr lang="en-US" dirty="0" smtClean="0"/>
              <a:t>Managed automatically </a:t>
            </a:r>
          </a:p>
          <a:p>
            <a:pPr lvl="2"/>
            <a:r>
              <a:rPr lang="en-US" dirty="0" smtClean="0"/>
              <a:t>Organized efficiently so that stack reads and writes are fast</a:t>
            </a:r>
          </a:p>
          <a:p>
            <a:pPr lvl="2"/>
            <a:r>
              <a:rPr lang="en-US" dirty="0" smtClean="0"/>
              <a:t>Stack overflows</a:t>
            </a:r>
            <a:endParaRPr lang="en-US" dirty="0" smtClean="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endParaRPr lang="en-US" dirty="0" smtClean="0"/>
          </a:p>
          <a:p>
            <a:pPr lvl="1"/>
            <a:r>
              <a:rPr lang="en-US" dirty="0" smtClean="0"/>
              <a:t>What is the </a:t>
            </a:r>
            <a:r>
              <a:rPr lang="en-US" dirty="0" smtClean="0"/>
              <a:t>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endParaRPr lang="en-US" dirty="0" smtClean="0"/>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lvl="1"/>
            <a:r>
              <a:rPr lang="en-US" dirty="0" smtClean="0"/>
              <a:t>Good for small project where requirements are well understood</a:t>
            </a:r>
          </a:p>
          <a:p>
            <a:pPr lvl="1"/>
            <a:r>
              <a:rPr lang="en-US" dirty="0" smtClean="0"/>
              <a:t>Once testing has begun, difficult to go back and correct design errors</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object-oriented or long-term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iterative cycles, allowing return to various stages during development</a:t>
            </a:r>
          </a:p>
          <a:p>
            <a:pPr lvl="1"/>
            <a:r>
              <a:rPr lang="en-US" dirty="0" smtClean="0"/>
              <a:t>Although some stages cannot be started before others</a:t>
            </a:r>
          </a:p>
          <a:p>
            <a:pPr lvl="1"/>
            <a:r>
              <a:rPr lang="en-US" dirty="0" smtClean="0"/>
              <a:t>Constant overlap of certain activities means development can be more responsive to changing requirements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 and can require specific expertise</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Agile / XP</a:t>
            </a:r>
          </a:p>
          <a:p>
            <a:pPr lvl="1"/>
            <a:r>
              <a:rPr lang="en-US" dirty="0" smtClean="0"/>
              <a:t>Software developed in rapid incremental cycles</a:t>
            </a:r>
          </a:p>
          <a:p>
            <a:pPr lvl="1"/>
            <a:r>
              <a:rPr lang="en-US" dirty="0" smtClean="0"/>
              <a:t>Frequent small releases building on previous functionality</a:t>
            </a:r>
          </a:p>
          <a:p>
            <a:pPr lvl="1"/>
            <a:r>
              <a:rPr lang="en-US" dirty="0" smtClean="0"/>
              <a:t>Each release thoroughly tested</a:t>
            </a:r>
          </a:p>
          <a:p>
            <a:pPr lvl="1"/>
            <a:r>
              <a:rPr lang="en-US" dirty="0" smtClean="0"/>
              <a:t>Rapid continuous delivery of high quality software good for customer satisfaction</a:t>
            </a:r>
          </a:p>
          <a:p>
            <a:pPr lvl="1"/>
            <a:r>
              <a:rPr lang="en-US" dirty="0" smtClean="0"/>
              <a:t>Close cooperation between customers, business and developers</a:t>
            </a:r>
          </a:p>
          <a:p>
            <a:pPr lvl="1"/>
            <a:r>
              <a:rPr lang="en-US" dirty="0" smtClean="0"/>
              <a:t>Regular adaptation to changing circumstances</a:t>
            </a:r>
          </a:p>
          <a:p>
            <a:pPr lvl="1"/>
            <a:r>
              <a:rPr lang="en-US" dirty="0" smtClean="0"/>
              <a:t>Can be difficult to assess effort required to produce larger deliverables</a:t>
            </a:r>
          </a:p>
          <a:p>
            <a:pPr lvl="1"/>
            <a:r>
              <a:rPr lang="en-US" dirty="0" smtClean="0"/>
              <a:t>Project can go off-track easily if customer is unclear about requirements</a:t>
            </a:r>
          </a:p>
          <a:p>
            <a:pPr lvl="1"/>
            <a:r>
              <a:rPr lang="en-US" dirty="0" smtClean="0"/>
              <a:t>Developers work collaboratively on deliverables</a:t>
            </a:r>
          </a:p>
          <a:p>
            <a:pPr lvl="1"/>
            <a:r>
              <a:rPr lang="en-US" dirty="0" smtClean="0"/>
              <a:t>Decisions often taken by team as a whole rather than specific individuals</a:t>
            </a:r>
          </a:p>
          <a:p>
            <a:pPr lvl="1"/>
            <a:r>
              <a:rPr lang="en-US" dirty="0" smtClean="0"/>
              <a:t>Aims to build self-managing teams requiring less input from management</a:t>
            </a:r>
          </a:p>
          <a:p>
            <a:pPr lvl="1"/>
            <a:r>
              <a:rPr lang="en-US" dirty="0" smtClean="0"/>
              <a:t>Can be hard for new programmers due to experience required for decision making</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r>
              <a:rPr lang="en-US" dirty="0" smtClean="0"/>
              <a:t>Communication</a:t>
            </a:r>
          </a:p>
          <a:p>
            <a:r>
              <a:rPr lang="en-US" dirty="0" smtClean="0"/>
              <a:t>Design</a:t>
            </a:r>
          </a:p>
          <a:p>
            <a:r>
              <a:rPr lang="en-US" dirty="0" smtClean="0"/>
              <a:t>Visibility</a:t>
            </a:r>
          </a:p>
          <a:p>
            <a:endParaRPr lang="en-US" dirty="0"/>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a:t>
            </a:r>
            <a:r>
              <a:rPr lang="en-US" smtClean="0"/>
              <a:t>, string </a:t>
            </a:r>
            <a:r>
              <a:rPr lang="en-US" dirty="0" smtClean="0"/>
              <a:t>data can come in different forms or </a:t>
            </a:r>
            <a:r>
              <a:rPr lang="en-US" i="1" dirty="0" smtClean="0"/>
              <a:t>encodings</a:t>
            </a:r>
            <a:r>
              <a:rPr lang="en-US" dirty="0" smtClean="0"/>
              <a:t>.</a:t>
            </a:r>
          </a:p>
          <a:p>
            <a:pPr lvl="1"/>
            <a:r>
              <a:rPr lang="en-US" dirty="0" smtClean="0"/>
              <a:t>The most common are ASCII, UTF-8, and UTF-16</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if true: print “exercise complete”</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fontScale="77500" lnSpcReduction="20000"/>
          </a:bodyPr>
          <a:lstStyle/>
          <a:p>
            <a:r>
              <a:rPr lang="en-US" dirty="0" smtClean="0"/>
              <a:t>Membership and Identity operators</a:t>
            </a:r>
          </a:p>
          <a:p>
            <a:pPr lvl="1"/>
            <a:r>
              <a:rPr lang="en-US" dirty="0" smtClean="0"/>
              <a:t>Often we will want to test if a value or expression is present in a collection –for this we use membership operators</a:t>
            </a:r>
          </a:p>
          <a:p>
            <a:pPr lvl="1"/>
            <a:r>
              <a:rPr lang="en-US" dirty="0" smtClean="0"/>
              <a:t>Sometimes we will want to test if two variables are references to the same data – or same location in memory. For this we use identity operators</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2"/>
            <a:r>
              <a:rPr lang="en-US" dirty="0" err="1" smtClean="0"/>
              <a:t>Globals</a:t>
            </a:r>
            <a:r>
              <a:rPr lang="en-US" dirty="0" smtClean="0"/>
              <a:t> are visible throughout the file and to any file which imports it</a:t>
            </a:r>
          </a:p>
          <a:p>
            <a:pPr lvl="2"/>
            <a:r>
              <a:rPr lang="en-US" dirty="0" err="1" smtClean="0"/>
              <a:t>Globals</a:t>
            </a:r>
            <a:r>
              <a:rPr lang="en-US" dirty="0" smtClean="0"/>
              <a:t> can have unexpected consequences due to their wide-ranging effects</a:t>
            </a:r>
          </a:p>
          <a:p>
            <a:pPr lvl="1"/>
            <a:r>
              <a:rPr lang="en-US" dirty="0" smtClean="0"/>
              <a:t>Variables defined inside a function are </a:t>
            </a:r>
            <a:r>
              <a:rPr lang="en-US" i="1" dirty="0" smtClean="0"/>
              <a:t>local </a:t>
            </a:r>
            <a:r>
              <a:rPr lang="en-US" dirty="0" smtClean="0"/>
              <a:t>to that function</a:t>
            </a:r>
          </a:p>
          <a:p>
            <a:pPr lvl="2"/>
            <a:r>
              <a:rPr lang="en-US" dirty="0" smtClean="0"/>
              <a:t>Locals are visible only to the function that defines them</a:t>
            </a:r>
          </a:p>
          <a:p>
            <a:pPr lvl="2"/>
            <a:r>
              <a:rPr lang="en-US" dirty="0" smtClean="0"/>
              <a:t>Locals exist only for as long as the function is executing </a:t>
            </a:r>
          </a:p>
          <a:p>
            <a:pPr lvl="1"/>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10208</TotalTime>
  <Words>8684</Words>
  <Application>Microsoft Office PowerPoint</Application>
  <PresentationFormat>Widescreen</PresentationFormat>
  <Paragraphs>1878</Paragraphs>
  <Slides>167</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167</vt:i4>
      </vt:variant>
    </vt:vector>
  </HeadingPairs>
  <TitlesOfParts>
    <vt:vector size="173"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Dictionaries</vt:lpstr>
      <vt:lpstr>Dictionaries</vt:lpstr>
      <vt:lpstr>Dictionaries: Examples</vt:lpstr>
      <vt:lpstr>Exercise: Dictionaries</vt:lpstr>
      <vt:lpstr>Exercise: Data Types</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Introducing the if Statement</vt:lpstr>
      <vt:lpstr>Flow Control: Password Example</vt:lpstr>
      <vt:lpstr>Exercise: if true: print “exercise complete”</vt:lpstr>
      <vt:lpstr>Exercise : Solution</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Exercise: Membership operators</vt:lpstr>
      <vt:lpstr>Exercise: Membership operators</vt:lpstr>
      <vt:lpstr>Exercise: Membership operators</vt:lpstr>
      <vt:lpstr>Identity: Examples</vt:lpstr>
      <vt:lpstr>Introduction to Scope</vt:lpstr>
      <vt:lpstr>Scope</vt:lpstr>
      <vt:lpstr>Scope: Example</vt:lpstr>
      <vt:lpstr>Scope: Example</vt:lpstr>
      <vt:lpstr>Scope</vt:lpstr>
      <vt:lpstr>Introduction to Functions</vt:lpstr>
      <vt:lpstr>Functions</vt:lpstr>
      <vt:lpstr>Functions: Example</vt:lpstr>
      <vt:lpstr>Exercise: Functions</vt:lpstr>
      <vt:lpstr>Libraries, a.k.a Modules</vt:lpstr>
      <vt:lpstr>Libraries, a.k.a Modules</vt:lpstr>
      <vt:lpstr>Libraries, a.k.a Modules</vt:lpstr>
      <vt:lpstr>Libraries: Examples</vt:lpstr>
      <vt:lpstr>Exercise: Libraries</vt:lpstr>
      <vt:lpstr>Debugging</vt:lpstr>
      <vt:lpstr>Debugging</vt:lpstr>
      <vt:lpstr>Debugging: Examples</vt:lpstr>
      <vt:lpstr>Exercise: Debugging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Error Handling</vt:lpstr>
      <vt:lpstr>Error Handling: Example</vt:lpstr>
      <vt:lpstr>Exercise: Error Handling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Cryptography</vt:lpstr>
      <vt:lpstr>Cryptography</vt:lpstr>
      <vt:lpstr>Cryptography: Examples</vt:lpstr>
      <vt:lpstr>Cryptography: Exercise</vt:lpstr>
      <vt:lpstr>Cryptography: Exercise</vt:lpstr>
      <vt:lpstr>Regular Expressions</vt:lpstr>
      <vt:lpstr>Regular Expressions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Stack and Heap</vt:lpstr>
      <vt:lpstr>Stack and Heap</vt:lpstr>
      <vt:lpstr>Software Development Lifecycles</vt:lpstr>
      <vt:lpstr>Software Development Lifecycles</vt:lpstr>
      <vt:lpstr>Software Development Lifecycles</vt:lpstr>
      <vt:lpstr>Software Development Lifecycles</vt:lpstr>
      <vt:lpstr>Working Collaboratively</vt:lpstr>
      <vt:lpstr>Good Coding Practices</vt:lpstr>
      <vt:lpstr>Compiled vs Interpreted</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384</cp:revision>
  <dcterms:created xsi:type="dcterms:W3CDTF">2014-07-02T14:58:32Z</dcterms:created>
  <dcterms:modified xsi:type="dcterms:W3CDTF">2016-01-27T12:15:40Z</dcterms:modified>
</cp:coreProperties>
</file>