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0"/>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75" r:id="rId26"/>
    <p:sldId id="376" r:id="rId27"/>
    <p:sldId id="377" r:id="rId28"/>
    <p:sldId id="378" r:id="rId29"/>
    <p:sldId id="379" r:id="rId30"/>
    <p:sldId id="380" r:id="rId31"/>
    <p:sldId id="381" r:id="rId32"/>
    <p:sldId id="382" r:id="rId33"/>
    <p:sldId id="383" r:id="rId34"/>
    <p:sldId id="384" r:id="rId35"/>
    <p:sldId id="385" r:id="rId36"/>
    <p:sldId id="395" r:id="rId37"/>
    <p:sldId id="396" r:id="rId38"/>
    <p:sldId id="302" r:id="rId39"/>
    <p:sldId id="301" r:id="rId40"/>
    <p:sldId id="422" r:id="rId41"/>
    <p:sldId id="318" r:id="rId42"/>
    <p:sldId id="304" r:id="rId43"/>
    <p:sldId id="436" r:id="rId44"/>
    <p:sldId id="429" r:id="rId45"/>
    <p:sldId id="430" r:id="rId46"/>
    <p:sldId id="319" r:id="rId47"/>
    <p:sldId id="423" r:id="rId48"/>
    <p:sldId id="437" r:id="rId49"/>
    <p:sldId id="438" r:id="rId50"/>
    <p:sldId id="320" r:id="rId51"/>
    <p:sldId id="307" r:id="rId52"/>
    <p:sldId id="439" r:id="rId53"/>
    <p:sldId id="424" r:id="rId54"/>
    <p:sldId id="425" r:id="rId55"/>
    <p:sldId id="440" r:id="rId56"/>
    <p:sldId id="426" r:id="rId57"/>
    <p:sldId id="427" r:id="rId58"/>
    <p:sldId id="313" r:id="rId59"/>
    <p:sldId id="314" r:id="rId60"/>
    <p:sldId id="316" r:id="rId61"/>
    <p:sldId id="441" r:id="rId62"/>
    <p:sldId id="324" r:id="rId63"/>
    <p:sldId id="397" r:id="rId64"/>
    <p:sldId id="398" r:id="rId65"/>
    <p:sldId id="399" r:id="rId66"/>
    <p:sldId id="400" r:id="rId67"/>
    <p:sldId id="401" r:id="rId68"/>
    <p:sldId id="402" r:id="rId69"/>
    <p:sldId id="403" r:id="rId70"/>
    <p:sldId id="404" r:id="rId71"/>
    <p:sldId id="405" r:id="rId72"/>
    <p:sldId id="406" r:id="rId73"/>
    <p:sldId id="407" r:id="rId74"/>
    <p:sldId id="408" r:id="rId75"/>
    <p:sldId id="386" r:id="rId76"/>
    <p:sldId id="387" r:id="rId77"/>
    <p:sldId id="388" r:id="rId78"/>
    <p:sldId id="389" r:id="rId79"/>
    <p:sldId id="390" r:id="rId80"/>
    <p:sldId id="391" r:id="rId81"/>
    <p:sldId id="392" r:id="rId82"/>
    <p:sldId id="393" r:id="rId83"/>
    <p:sldId id="431" r:id="rId84"/>
    <p:sldId id="451" r:id="rId85"/>
    <p:sldId id="432" r:id="rId86"/>
    <p:sldId id="433" r:id="rId87"/>
    <p:sldId id="435" r:id="rId88"/>
    <p:sldId id="434" r:id="rId89"/>
    <p:sldId id="394" r:id="rId90"/>
    <p:sldId id="317" r:id="rId91"/>
    <p:sldId id="323" r:id="rId92"/>
    <p:sldId id="442" r:id="rId93"/>
    <p:sldId id="443" r:id="rId94"/>
    <p:sldId id="444" r:id="rId95"/>
    <p:sldId id="326" r:id="rId96"/>
    <p:sldId id="445" r:id="rId97"/>
    <p:sldId id="447" r:id="rId98"/>
    <p:sldId id="448" r:id="rId99"/>
    <p:sldId id="450" r:id="rId100"/>
    <p:sldId id="449" r:id="rId101"/>
    <p:sldId id="446" r:id="rId102"/>
    <p:sldId id="331" r:id="rId103"/>
    <p:sldId id="332" r:id="rId104"/>
    <p:sldId id="334" r:id="rId105"/>
    <p:sldId id="327" r:id="rId106"/>
    <p:sldId id="329" r:id="rId107"/>
    <p:sldId id="330" r:id="rId108"/>
    <p:sldId id="328" r:id="rId109"/>
    <p:sldId id="420" r:id="rId110"/>
    <p:sldId id="333" r:id="rId111"/>
    <p:sldId id="335" r:id="rId112"/>
    <p:sldId id="339" r:id="rId113"/>
    <p:sldId id="337" r:id="rId114"/>
    <p:sldId id="336" r:id="rId115"/>
    <p:sldId id="338" r:id="rId116"/>
    <p:sldId id="341" r:id="rId117"/>
    <p:sldId id="428" r:id="rId118"/>
    <p:sldId id="342" r:id="rId119"/>
    <p:sldId id="344" r:id="rId120"/>
    <p:sldId id="347" r:id="rId121"/>
    <p:sldId id="345" r:id="rId122"/>
    <p:sldId id="346" r:id="rId123"/>
    <p:sldId id="343" r:id="rId124"/>
    <p:sldId id="350" r:id="rId125"/>
    <p:sldId id="348" r:id="rId126"/>
    <p:sldId id="349" r:id="rId127"/>
    <p:sldId id="421" r:id="rId128"/>
    <p:sldId id="409" r:id="rId129"/>
    <p:sldId id="412" r:id="rId130"/>
    <p:sldId id="410" r:id="rId131"/>
    <p:sldId id="413" r:id="rId132"/>
    <p:sldId id="414" r:id="rId133"/>
    <p:sldId id="415" r:id="rId134"/>
    <p:sldId id="417" r:id="rId135"/>
    <p:sldId id="416" r:id="rId136"/>
    <p:sldId id="419" r:id="rId137"/>
    <p:sldId id="411" r:id="rId138"/>
    <p:sldId id="418" r:id="rId1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95"/>
            <p14:sldId id="396"/>
          </p14:sldIdLst>
        </p14:section>
        <p14:section name="Data Types" id="{7A464A34-C952-4C33-853C-9D731FCAD405}">
          <p14:sldIdLst>
            <p14:sldId id="302"/>
            <p14:sldId id="301"/>
            <p14:sldId id="422"/>
            <p14:sldId id="318"/>
            <p14:sldId id="304"/>
            <p14:sldId id="436"/>
            <p14:sldId id="429"/>
            <p14:sldId id="430"/>
            <p14:sldId id="319"/>
            <p14:sldId id="423"/>
            <p14:sldId id="437"/>
            <p14:sldId id="438"/>
            <p14:sldId id="320"/>
            <p14:sldId id="307"/>
            <p14:sldId id="439"/>
            <p14:sldId id="424"/>
            <p14:sldId id="425"/>
            <p14:sldId id="440"/>
            <p14:sldId id="426"/>
            <p14:sldId id="427"/>
            <p14:sldId id="313"/>
            <p14:sldId id="314"/>
            <p14:sldId id="316"/>
            <p14:sldId id="441"/>
            <p14:sldId id="324"/>
            <p14:sldId id="397"/>
            <p14:sldId id="398"/>
            <p14:sldId id="399"/>
            <p14:sldId id="400"/>
            <p14:sldId id="401"/>
            <p14:sldId id="402"/>
            <p14:sldId id="403"/>
            <p14:sldId id="404"/>
            <p14:sldId id="405"/>
            <p14:sldId id="406"/>
            <p14:sldId id="407"/>
            <p14:sldId id="408"/>
            <p14:sldId id="386"/>
            <p14:sldId id="387"/>
            <p14:sldId id="388"/>
            <p14:sldId id="389"/>
            <p14:sldId id="390"/>
            <p14:sldId id="391"/>
            <p14:sldId id="392"/>
            <p14:sldId id="393"/>
            <p14:sldId id="431"/>
            <p14:sldId id="451"/>
            <p14:sldId id="432"/>
            <p14:sldId id="433"/>
            <p14:sldId id="435"/>
            <p14:sldId id="434"/>
            <p14:sldId id="394"/>
            <p14:sldId id="317"/>
            <p14:sldId id="323"/>
            <p14:sldId id="442"/>
            <p14:sldId id="443"/>
            <p14:sldId id="444"/>
            <p14:sldId id="326"/>
            <p14:sldId id="445"/>
            <p14:sldId id="447"/>
            <p14:sldId id="448"/>
            <p14:sldId id="450"/>
            <p14:sldId id="449"/>
            <p14:sldId id="446"/>
            <p14:sldId id="331"/>
            <p14:sldId id="332"/>
            <p14:sldId id="334"/>
            <p14:sldId id="327"/>
            <p14:sldId id="329"/>
            <p14:sldId id="330"/>
            <p14:sldId id="328"/>
            <p14:sldId id="420"/>
            <p14:sldId id="333"/>
            <p14:sldId id="335"/>
            <p14:sldId id="339"/>
            <p14:sldId id="337"/>
            <p14:sldId id="336"/>
            <p14:sldId id="338"/>
            <p14:sldId id="341"/>
            <p14:sldId id="428"/>
            <p14:sldId id="342"/>
            <p14:sldId id="344"/>
            <p14:sldId id="347"/>
            <p14:sldId id="345"/>
            <p14:sldId id="346"/>
            <p14:sldId id="343"/>
            <p14:sldId id="350"/>
            <p14:sldId id="348"/>
            <p14:sldId id="349"/>
            <p14:sldId id="421"/>
            <p14:sldId id="409"/>
            <p14:sldId id="412"/>
            <p14:sldId id="410"/>
            <p14:sldId id="413"/>
            <p14:sldId id="414"/>
            <p14:sldId id="415"/>
            <p14:sldId id="417"/>
            <p14:sldId id="416"/>
            <p14:sldId id="419"/>
            <p14:sldId id="411"/>
            <p14:sldId id="41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383D"/>
    <a:srgbClr val="0000FF"/>
    <a:srgbClr val="008000"/>
    <a:srgbClr val="C4A174"/>
    <a:srgbClr val="B6A17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60" autoAdjust="0"/>
    <p:restoredTop sz="88838" autoAdjust="0"/>
  </p:normalViewPr>
  <p:slideViewPr>
    <p:cSldViewPr>
      <p:cViewPr varScale="1">
        <p:scale>
          <a:sx n="99" d="100"/>
          <a:sy n="99" d="100"/>
        </p:scale>
        <p:origin x="84" y="1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E2B6A-6088-4E38-8C14-9D4C8D8E0C45}">
      <dsp:nvSpPr>
        <dsp:cNvPr id="0" name=""/>
        <dsp:cNvSpPr/>
      </dsp:nvSpPr>
      <dsp:spPr>
        <a:xfrm>
          <a:off x="1510934" y="1364"/>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Start</a:t>
          </a:r>
          <a:endParaRPr lang="en-US" sz="1700" kern="1200" dirty="0"/>
        </a:p>
      </dsp:txBody>
      <dsp:txXfrm>
        <a:off x="1522779" y="13209"/>
        <a:ext cx="1538321" cy="380714"/>
      </dsp:txXfrm>
    </dsp:sp>
    <dsp:sp modelId="{EBD957B8-5044-4437-8E69-192C1B73A0D1}">
      <dsp:nvSpPr>
        <dsp:cNvPr id="0" name=""/>
        <dsp:cNvSpPr/>
      </dsp:nvSpPr>
      <dsp:spPr>
        <a:xfrm rot="5400000">
          <a:off x="2216114" y="415879"/>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431044"/>
        <a:ext cx="109189" cy="106156"/>
      </dsp:txXfrm>
    </dsp:sp>
    <dsp:sp modelId="{394229BB-DC0E-43C1-AE25-86A595FF7AEE}">
      <dsp:nvSpPr>
        <dsp:cNvPr id="0" name=""/>
        <dsp:cNvSpPr/>
      </dsp:nvSpPr>
      <dsp:spPr>
        <a:xfrm>
          <a:off x="1510934" y="607971"/>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619816"/>
        <a:ext cx="1538321" cy="380714"/>
      </dsp:txXfrm>
    </dsp:sp>
    <dsp:sp modelId="{E9CCAF9B-4428-49D5-A531-3E4ED9DD8D36}">
      <dsp:nvSpPr>
        <dsp:cNvPr id="0" name=""/>
        <dsp:cNvSpPr/>
      </dsp:nvSpPr>
      <dsp:spPr>
        <a:xfrm rot="5400000">
          <a:off x="2216114" y="1022485"/>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037650"/>
        <a:ext cx="109189" cy="106156"/>
      </dsp:txXfrm>
    </dsp:sp>
    <dsp:sp modelId="{A74C78E4-8832-4C13-934B-AA751647A1C6}">
      <dsp:nvSpPr>
        <dsp:cNvPr id="0" name=""/>
        <dsp:cNvSpPr/>
      </dsp:nvSpPr>
      <dsp:spPr>
        <a:xfrm>
          <a:off x="1510934" y="1214577"/>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226422"/>
        <a:ext cx="1538321" cy="380714"/>
      </dsp:txXfrm>
    </dsp:sp>
    <dsp:sp modelId="{5D7DAF9D-6DD3-4180-A544-BA7A5F0447DD}">
      <dsp:nvSpPr>
        <dsp:cNvPr id="0" name=""/>
        <dsp:cNvSpPr/>
      </dsp:nvSpPr>
      <dsp:spPr>
        <a:xfrm rot="5400000">
          <a:off x="2216114" y="1629091"/>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644256"/>
        <a:ext cx="109189" cy="106156"/>
      </dsp:txXfrm>
    </dsp:sp>
    <dsp:sp modelId="{ADB7B8A9-F6E1-4FED-A7A6-24EC1EFB1EAB}">
      <dsp:nvSpPr>
        <dsp:cNvPr id="0" name=""/>
        <dsp:cNvSpPr/>
      </dsp:nvSpPr>
      <dsp:spPr>
        <a:xfrm>
          <a:off x="1510934" y="1821183"/>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833028"/>
        <a:ext cx="1538321" cy="380714"/>
      </dsp:txXfrm>
    </dsp:sp>
    <dsp:sp modelId="{7E8A4308-E336-4422-BC13-C1C779D43AAF}">
      <dsp:nvSpPr>
        <dsp:cNvPr id="0" name=""/>
        <dsp:cNvSpPr/>
      </dsp:nvSpPr>
      <dsp:spPr>
        <a:xfrm rot="5400000">
          <a:off x="2216114" y="2235697"/>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250862"/>
        <a:ext cx="109189" cy="106156"/>
      </dsp:txXfrm>
    </dsp:sp>
    <dsp:sp modelId="{DD84BFB4-0252-4197-A95E-14458D33A13B}">
      <dsp:nvSpPr>
        <dsp:cNvPr id="0" name=""/>
        <dsp:cNvSpPr/>
      </dsp:nvSpPr>
      <dsp:spPr>
        <a:xfrm>
          <a:off x="1510934" y="2427789"/>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2439634"/>
        <a:ext cx="1538321" cy="380714"/>
      </dsp:txXfrm>
    </dsp:sp>
    <dsp:sp modelId="{CBA859AF-B4D2-4B6C-9BE6-10B45B364C82}">
      <dsp:nvSpPr>
        <dsp:cNvPr id="0" name=""/>
        <dsp:cNvSpPr/>
      </dsp:nvSpPr>
      <dsp:spPr>
        <a:xfrm rot="5400000">
          <a:off x="2216114" y="2842304"/>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857469"/>
        <a:ext cx="109189" cy="106156"/>
      </dsp:txXfrm>
    </dsp:sp>
    <dsp:sp modelId="{59035E21-6807-4867-98C2-36089ED27B58}">
      <dsp:nvSpPr>
        <dsp:cNvPr id="0" name=""/>
        <dsp:cNvSpPr/>
      </dsp:nvSpPr>
      <dsp:spPr>
        <a:xfrm>
          <a:off x="1510934" y="3034396"/>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Finish</a:t>
          </a:r>
          <a:endParaRPr lang="en-US" sz="1700" kern="1200" dirty="0"/>
        </a:p>
      </dsp:txBody>
      <dsp:txXfrm>
        <a:off x="1522779" y="3046241"/>
        <a:ext cx="1538321" cy="38071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22/01/2016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Complex</a:t>
            </a:r>
            <a:r>
              <a:rPr lang="en-GB" baseline="0" dirty="0" smtClean="0"/>
              <a:t> numbers have a real and imaginary part.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40</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Briefly</a:t>
            </a:r>
            <a:r>
              <a:rPr lang="en-GB" baseline="0" dirty="0" smtClean="0"/>
              <a:t> explain Unicode/</a:t>
            </a:r>
            <a:r>
              <a:rPr lang="en-GB" baseline="0" dirty="0" err="1" smtClean="0"/>
              <a:t>utf</a:t>
            </a:r>
            <a:r>
              <a:rPr lang="en-GB" baseline="0" dirty="0" smtClean="0"/>
              <a:t> and code pages and how it relates to </a:t>
            </a:r>
            <a:r>
              <a:rPr lang="en-GB" baseline="0" dirty="0" err="1" smtClean="0"/>
              <a:t>ascii</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42</a:t>
            </a:fld>
            <a:endParaRPr lang="en-GB" dirty="0"/>
          </a:p>
        </p:txBody>
      </p:sp>
    </p:spTree>
    <p:extLst>
      <p:ext uri="{BB962C8B-B14F-4D97-AF65-F5344CB8AC3E}">
        <p14:creationId xmlns:p14="http://schemas.microsoft.com/office/powerpoint/2010/main" val="23037709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Briefly</a:t>
            </a:r>
            <a:r>
              <a:rPr lang="en-GB" baseline="0" dirty="0" smtClean="0"/>
              <a:t> explain Unicode/</a:t>
            </a:r>
            <a:r>
              <a:rPr lang="en-GB" baseline="0" dirty="0" err="1" smtClean="0"/>
              <a:t>utf</a:t>
            </a:r>
            <a:r>
              <a:rPr lang="en-GB" baseline="0" dirty="0" smtClean="0"/>
              <a:t> and code pages and how it relates to </a:t>
            </a:r>
            <a:r>
              <a:rPr lang="en-GB" baseline="0" dirty="0" err="1" smtClean="0"/>
              <a:t>ascii</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43</a:t>
            </a:fld>
            <a:endParaRPr lang="en-GB" dirty="0"/>
          </a:p>
        </p:txBody>
      </p:sp>
    </p:spTree>
    <p:extLst>
      <p:ext uri="{BB962C8B-B14F-4D97-AF65-F5344CB8AC3E}">
        <p14:creationId xmlns:p14="http://schemas.microsoft.com/office/powerpoint/2010/main" val="24211631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57</a:t>
            </a:fld>
            <a:endParaRPr lang="en-GB" dirty="0">
              <a:solidFill>
                <a:prstClr val="black"/>
              </a:solidFill>
            </a:endParaRPr>
          </a:p>
        </p:txBody>
      </p:sp>
    </p:spTree>
    <p:extLst>
      <p:ext uri="{BB962C8B-B14F-4D97-AF65-F5344CB8AC3E}">
        <p14:creationId xmlns:p14="http://schemas.microsoft.com/office/powerpoint/2010/main" val="6311759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61</a:t>
            </a:fld>
            <a:endParaRPr lang="en-GB" dirty="0">
              <a:solidFill>
                <a:prstClr val="black"/>
              </a:solidFill>
            </a:endParaRPr>
          </a:p>
        </p:txBody>
      </p:sp>
    </p:spTree>
    <p:extLst>
      <p:ext uri="{BB962C8B-B14F-4D97-AF65-F5344CB8AC3E}">
        <p14:creationId xmlns:p14="http://schemas.microsoft.com/office/powerpoint/2010/main" val="38887521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62</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69</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70</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75</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computer program starts and runs through the code one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76</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a:t>
            </a:r>
          </a:p>
        </p:txBody>
      </p:sp>
      <p:sp>
        <p:nvSpPr>
          <p:cNvPr id="4" name="Slide Number Placeholder 3"/>
          <p:cNvSpPr>
            <a:spLocks noGrp="1"/>
          </p:cNvSpPr>
          <p:nvPr>
            <p:ph type="sldNum" sz="quarter" idx="10"/>
          </p:nvPr>
        </p:nvSpPr>
        <p:spPr/>
        <p:txBody>
          <a:bodyPr/>
          <a:lstStyle/>
          <a:p>
            <a:fld id="{D2FD33D1-5F8B-45B7-9940-CBFFF9C06F51}" type="slidenum">
              <a:rPr lang="en-GB" smtClean="0"/>
              <a:t>77</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a:t>
            </a:r>
          </a:p>
        </p:txBody>
      </p:sp>
      <p:sp>
        <p:nvSpPr>
          <p:cNvPr id="4" name="Slide Number Placeholder 3"/>
          <p:cNvSpPr>
            <a:spLocks noGrp="1"/>
          </p:cNvSpPr>
          <p:nvPr>
            <p:ph type="sldNum" sz="quarter" idx="10"/>
          </p:nvPr>
        </p:nvSpPr>
        <p:spPr/>
        <p:txBody>
          <a:bodyPr/>
          <a:lstStyle/>
          <a:p>
            <a:fld id="{D2FD33D1-5F8B-45B7-9940-CBFFF9C06F51}" type="slidenum">
              <a:rPr lang="en-GB" smtClean="0"/>
              <a:t>78</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79</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80</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81</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83</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84</a:t>
            </a:fld>
            <a:endParaRPr lang="en-GB" dirty="0">
              <a:solidFill>
                <a:prstClr val="black"/>
              </a:solidFill>
            </a:endParaRPr>
          </a:p>
        </p:txBody>
      </p:sp>
    </p:spTree>
    <p:extLst>
      <p:ext uri="{BB962C8B-B14F-4D97-AF65-F5344CB8AC3E}">
        <p14:creationId xmlns:p14="http://schemas.microsoft.com/office/powerpoint/2010/main" val="27141293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the ways the program could be improved, i.e. be specifying a max number of retries</a:t>
            </a:r>
            <a:r>
              <a:rPr lang="en-US" baseline="0" dirty="0" smtClean="0"/>
              <a:t> from the command line or </a:t>
            </a:r>
            <a:r>
              <a:rPr lang="en-US" baseline="0" dirty="0" err="1" smtClean="0"/>
              <a:t>config</a:t>
            </a:r>
            <a:r>
              <a:rPr lang="en-US" baseline="0" dirty="0" smtClean="0"/>
              <a:t> file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85</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86</a:t>
            </a:fld>
            <a:endParaRPr lang="en-GB" dirty="0"/>
          </a:p>
        </p:txBody>
      </p:sp>
    </p:spTree>
    <p:extLst>
      <p:ext uri="{BB962C8B-B14F-4D97-AF65-F5344CB8AC3E}">
        <p14:creationId xmlns:p14="http://schemas.microsoft.com/office/powerpoint/2010/main" val="33034718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92</a:t>
            </a:fld>
            <a:endParaRPr lang="en-GB" dirty="0"/>
          </a:p>
        </p:txBody>
      </p:sp>
    </p:spTree>
    <p:extLst>
      <p:ext uri="{BB962C8B-B14F-4D97-AF65-F5344CB8AC3E}">
        <p14:creationId xmlns:p14="http://schemas.microsoft.com/office/powerpoint/2010/main" val="24533053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96</a:t>
            </a:fld>
            <a:endParaRPr lang="en-GB" dirty="0"/>
          </a:p>
        </p:txBody>
      </p:sp>
    </p:spTree>
    <p:extLst>
      <p:ext uri="{BB962C8B-B14F-4D97-AF65-F5344CB8AC3E}">
        <p14:creationId xmlns:p14="http://schemas.microsoft.com/office/powerpoint/2010/main" val="21461367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101</a:t>
            </a:fld>
            <a:endParaRPr lang="en-GB" dirty="0"/>
          </a:p>
        </p:txBody>
      </p:sp>
    </p:spTree>
    <p:extLst>
      <p:ext uri="{BB962C8B-B14F-4D97-AF65-F5344CB8AC3E}">
        <p14:creationId xmlns:p14="http://schemas.microsoft.com/office/powerpoint/2010/main" val="3030172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104</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109</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113</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124</a:t>
            </a:fld>
            <a:endParaRPr lang="en-GB" dirty="0">
              <a:solidFill>
                <a:prstClr val="black"/>
              </a:solidFill>
            </a:endParaRPr>
          </a:p>
        </p:txBody>
      </p:sp>
    </p:spTree>
    <p:extLst>
      <p:ext uri="{BB962C8B-B14F-4D97-AF65-F5344CB8AC3E}">
        <p14:creationId xmlns:p14="http://schemas.microsoft.com/office/powerpoint/2010/main" val="2078836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127</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136</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To put that into a real life example, we can compare a computer program to a set of directions to a given location. If written correctly (important) and followed in the correct sequence a set of directions will guide the reader to a given destination. Any mistakes in the sequence of instructions or the instructions themselves will not yield the desired result.</a:t>
            </a:r>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584175"/>
          </a:xfrm>
        </p:spPr>
        <p:txBody>
          <a:bodyPr>
            <a:normAutofit/>
          </a:bodyPr>
          <a:lstStyle/>
          <a:p>
            <a:r>
              <a:rPr lang="en-US" dirty="0" smtClean="0"/>
              <a:t>Can I access a global variable from inside a function?</a:t>
            </a:r>
            <a:endParaRPr lang="en-US" dirty="0" smtClean="0"/>
          </a:p>
          <a:p>
            <a:pPr lvl="1"/>
            <a:r>
              <a:rPr lang="en-US" dirty="0" smtClean="0"/>
              <a:t>The </a:t>
            </a:r>
            <a:r>
              <a:rPr lang="en-US" b="1" dirty="0" smtClean="0">
                <a:solidFill>
                  <a:srgbClr val="0000FF"/>
                </a:solidFill>
              </a:rPr>
              <a:t>global</a:t>
            </a:r>
            <a:r>
              <a:rPr lang="en-US" dirty="0" smtClean="0"/>
              <a:t> keyword is used to indicate we are operating on a global variable</a:t>
            </a:r>
            <a:endParaRPr lang="en-US" dirty="0"/>
          </a:p>
        </p:txBody>
      </p:sp>
      <p:sp>
        <p:nvSpPr>
          <p:cNvPr id="3" name="Title 2"/>
          <p:cNvSpPr>
            <a:spLocks noGrp="1"/>
          </p:cNvSpPr>
          <p:nvPr>
            <p:ph type="title"/>
          </p:nvPr>
        </p:nvSpPr>
        <p:spPr/>
        <p:txBody>
          <a:bodyPr/>
          <a:lstStyle/>
          <a:p>
            <a:r>
              <a:rPr lang="en-US" dirty="0" smtClean="0"/>
              <a:t>Scope</a:t>
            </a:r>
            <a:endParaRPr lang="en-US" dirty="0"/>
          </a:p>
        </p:txBody>
      </p:sp>
      <p:sp>
        <p:nvSpPr>
          <p:cNvPr id="5" name="Rectangle 4"/>
          <p:cNvSpPr/>
          <p:nvPr/>
        </p:nvSpPr>
        <p:spPr>
          <a:xfrm>
            <a:off x="1991544" y="3429000"/>
            <a:ext cx="792087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smtClean="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global </a:t>
            </a:r>
            <a:r>
              <a:rPr lang="en-GB" sz="1600" dirty="0" smtClean="0">
                <a:solidFill>
                  <a:srgbClr val="31383D"/>
                </a:solidFill>
                <a:highlight>
                  <a:srgbClr val="FFFFFF"/>
                </a:highlight>
                <a:latin typeface="Courier New" panose="02070309020205020404" pitchFamily="49" charset="0"/>
              </a:rPr>
              <a:t>a</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endParaRPr lang="en-GB" sz="1600" dirty="0">
              <a:solidFill>
                <a:srgbClr val="31383D"/>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98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a:t>
            </a:r>
            <a:r>
              <a:rPr lang="en-US" dirty="0" smtClean="0"/>
              <a:t>Functions</a:t>
            </a:r>
            <a:endParaRPr lang="en-US" dirty="0"/>
          </a:p>
        </p:txBody>
      </p:sp>
    </p:spTree>
    <p:extLst>
      <p:ext uri="{BB962C8B-B14F-4D97-AF65-F5344CB8AC3E}">
        <p14:creationId xmlns:p14="http://schemas.microsoft.com/office/powerpoint/2010/main" val="234514766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A function definition is an executable statement wrapping any number of statements or expressions</a:t>
            </a:r>
          </a:p>
          <a:p>
            <a:r>
              <a:rPr lang="en-US" dirty="0" smtClean="0"/>
              <a:t>The function definition does not execute the function body; this get executed when the function is invoked</a:t>
            </a:r>
          </a:p>
          <a:p>
            <a:r>
              <a:rPr lang="en-US" dirty="0" smtClean="0"/>
              <a:t>Can specify zero or more parameters</a:t>
            </a:r>
          </a:p>
          <a:p>
            <a:r>
              <a:rPr lang="en-US" dirty="0" smtClean="0"/>
              <a:t>Can return objects</a:t>
            </a:r>
          </a:p>
          <a:p>
            <a:r>
              <a:rPr lang="en-US" dirty="0" smtClean="0"/>
              <a:t>Parameters can be supplied with default values</a:t>
            </a:r>
          </a:p>
          <a:p>
            <a:r>
              <a:rPr lang="en-US" dirty="0" smtClean="0"/>
              <a:t>Helps compartmentalize application logic</a:t>
            </a:r>
            <a:endParaRPr lang="en-US" dirty="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78872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3143672" y="1415673"/>
            <a:ext cx="5472608"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#A 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a:solidFill>
                  <a:schemeClr val="tx1">
                    <a:lumMod val="95000"/>
                    <a:lumOff val="5000"/>
                  </a:schemeClr>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(summer(value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Security</a:t>
            </a:r>
            <a:endParaRPr lang="en-US" dirty="0"/>
          </a:p>
          <a:p>
            <a:pPr lvl="1"/>
            <a:r>
              <a:rPr lang="en-US" dirty="0" smtClean="0"/>
              <a:t>Support</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 graph</a:t>
            </a:r>
          </a:p>
          <a:p>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plotly</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as</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plotly.graph_objs</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as</a:t>
            </a:r>
            <a:r>
              <a:rPr lang="en-US" sz="1200" dirty="0">
                <a:solidFill>
                  <a:srgbClr val="000000"/>
                </a:solidFill>
                <a:highlight>
                  <a:srgbClr val="FFFFFF"/>
                </a:highlight>
                <a:latin typeface="Courier New" panose="02070309020205020404" pitchFamily="49" charset="0"/>
              </a:rPr>
              <a:t> go</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data1 = </a:t>
            </a:r>
            <a:r>
              <a:rPr lang="en-US" sz="1200" dirty="0" err="1">
                <a:solidFill>
                  <a:srgbClr val="000000"/>
                </a:solidFill>
                <a:highlight>
                  <a:srgbClr val="FFFFFF"/>
                </a:highlight>
                <a:latin typeface="Courier New" panose="02070309020205020404" pitchFamily="49" charset="0"/>
              </a:rPr>
              <a:t>go.Bar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x=</a:t>
            </a:r>
            <a:r>
              <a:rPr lang="en-US" sz="1200" dirty="0">
                <a:solidFill>
                  <a:srgbClr val="FF0000"/>
                </a:solidFill>
                <a:highlight>
                  <a:srgbClr val="FFFFFF"/>
                </a:highlight>
                <a:latin typeface="Courier New" panose="02070309020205020404" pitchFamily="49" charset="0"/>
              </a:rPr>
              <a:t>['python','</a:t>
            </a:r>
            <a:r>
              <a:rPr lang="en-US" sz="1200" dirty="0" err="1">
                <a:solidFill>
                  <a:srgbClr val="FF0000"/>
                </a:solidFill>
                <a:highlight>
                  <a:srgbClr val="FFFFFF"/>
                </a:highlight>
                <a:latin typeface="Courier New" panose="02070309020205020404" pitchFamily="49" charset="0"/>
              </a:rPr>
              <a:t>javascript</a:t>
            </a:r>
            <a:r>
              <a:rPr lang="en-US" sz="1200" dirty="0">
                <a:solidFill>
                  <a:srgbClr val="FF0000"/>
                </a:solidFill>
                <a:highlight>
                  <a:srgbClr val="FFFFFF"/>
                </a:highlight>
                <a:latin typeface="Courier New" panose="02070309020205020404" pitchFamily="49" charset="0"/>
              </a:rPr>
              <a:t>','ruby']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y=</a:t>
            </a:r>
            <a:r>
              <a:rPr lang="en-US" sz="1200" dirty="0">
                <a:solidFill>
                  <a:srgbClr val="FF0000"/>
                </a:solidFill>
                <a:highlight>
                  <a:srgbClr val="FFFFFF"/>
                </a:highlight>
                <a:latin typeface="Courier New" panose="02070309020205020404" pitchFamily="49" charset="0"/>
              </a:rPr>
              <a:t>[160,250,190]</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name=</a:t>
            </a:r>
            <a:r>
              <a:rPr lang="en-US" sz="1200" dirty="0">
                <a:solidFill>
                  <a:srgbClr val="FF0000"/>
                </a:solidFill>
                <a:highlight>
                  <a:srgbClr val="FFFFFF"/>
                </a:highlight>
                <a:latin typeface="Courier New" panose="02070309020205020404" pitchFamily="49" charset="0"/>
              </a:rPr>
              <a:t>'US'</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data2 = </a:t>
            </a:r>
            <a:r>
              <a:rPr lang="en-US" sz="1200" dirty="0" err="1">
                <a:solidFill>
                  <a:srgbClr val="000000"/>
                </a:solidFill>
                <a:highlight>
                  <a:srgbClr val="FFFFFF"/>
                </a:highlight>
                <a:latin typeface="Courier New" panose="02070309020205020404" pitchFamily="49" charset="0"/>
              </a:rPr>
              <a:t>go.Bar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x=</a:t>
            </a:r>
            <a:r>
              <a:rPr lang="en-US" sz="1200" dirty="0">
                <a:solidFill>
                  <a:srgbClr val="FF0000"/>
                </a:solidFill>
                <a:highlight>
                  <a:srgbClr val="FFFFFF"/>
                </a:highlight>
                <a:latin typeface="Courier New" panose="02070309020205020404" pitchFamily="49" charset="0"/>
              </a:rPr>
              <a:t>['python','</a:t>
            </a:r>
            <a:r>
              <a:rPr lang="en-US" sz="1200" dirty="0" err="1">
                <a:solidFill>
                  <a:srgbClr val="FF0000"/>
                </a:solidFill>
                <a:highlight>
                  <a:srgbClr val="FFFFFF"/>
                </a:highlight>
                <a:latin typeface="Courier New" panose="02070309020205020404" pitchFamily="49" charset="0"/>
              </a:rPr>
              <a:t>javascript</a:t>
            </a:r>
            <a:r>
              <a:rPr lang="en-US" sz="1200" dirty="0">
                <a:solidFill>
                  <a:srgbClr val="FF0000"/>
                </a:solidFill>
                <a:highlight>
                  <a:srgbClr val="FFFFFF"/>
                </a:highlight>
                <a:latin typeface="Courier New" panose="02070309020205020404" pitchFamily="49" charset="0"/>
              </a:rPr>
              <a:t>','ruby']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y=</a:t>
            </a:r>
            <a:r>
              <a:rPr lang="en-US" sz="1200" dirty="0">
                <a:solidFill>
                  <a:srgbClr val="FF0000"/>
                </a:solidFill>
                <a:highlight>
                  <a:srgbClr val="FFFFFF"/>
                </a:highlight>
                <a:latin typeface="Courier New" panose="02070309020205020404" pitchFamily="49" charset="0"/>
              </a:rPr>
              <a:t>[350,50,220]</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name=</a:t>
            </a:r>
            <a:r>
              <a:rPr lang="en-US" sz="1200" dirty="0">
                <a:solidFill>
                  <a:srgbClr val="FF0000"/>
                </a:solidFill>
                <a:highlight>
                  <a:srgbClr val="FFFFFF"/>
                </a:highlight>
                <a:latin typeface="Courier New" panose="02070309020205020404" pitchFamily="49" charset="0"/>
              </a:rPr>
              <a:t>'EU'</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 = </a:t>
            </a:r>
            <a:r>
              <a:rPr lang="en-US" sz="1200" dirty="0">
                <a:solidFill>
                  <a:srgbClr val="FF0000"/>
                </a:solidFill>
                <a:highlight>
                  <a:srgbClr val="FFFFFF"/>
                </a:highlight>
                <a:latin typeface="Courier New" panose="02070309020205020404" pitchFamily="49" charset="0"/>
              </a:rPr>
              <a:t>[ data1, data2 ]</a:t>
            </a:r>
          </a:p>
          <a:p>
            <a:r>
              <a:rPr lang="en-US" sz="1200" dirty="0">
                <a:solidFill>
                  <a:srgbClr val="000000"/>
                </a:solidFill>
                <a:highlight>
                  <a:srgbClr val="FFFFFF"/>
                </a:highlight>
                <a:latin typeface="Courier New" panose="02070309020205020404" pitchFamily="49" charset="0"/>
              </a:rPr>
              <a:t>layout = </a:t>
            </a:r>
            <a:r>
              <a:rPr lang="en-US" sz="1200" dirty="0" err="1">
                <a:solidFill>
                  <a:srgbClr val="000000"/>
                </a:solidFill>
                <a:highlight>
                  <a:srgbClr val="FFFFFF"/>
                </a:highlight>
                <a:latin typeface="Courier New" panose="02070309020205020404" pitchFamily="49" charset="0"/>
              </a:rPr>
              <a:t>go.Layout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barmode</a:t>
            </a:r>
            <a:r>
              <a:rPr lang="en-US" sz="1200" dirty="0">
                <a:solidFill>
                  <a:srgbClr val="000000"/>
                </a:solidFill>
                <a:highlight>
                  <a:srgbClr val="FFFFFF"/>
                </a:highlight>
                <a:latin typeface="Courier New" panose="02070309020205020404" pitchFamily="49" charset="0"/>
              </a:rPr>
              <a:t> = 'group'</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fig = </a:t>
            </a:r>
            <a:r>
              <a:rPr lang="en-US" sz="1200" dirty="0" err="1">
                <a:solidFill>
                  <a:srgbClr val="000000"/>
                </a:solidFill>
                <a:highlight>
                  <a:srgbClr val="FFFFFF"/>
                </a:highlight>
                <a:latin typeface="Courier New" panose="02070309020205020404" pitchFamily="49" charset="0"/>
              </a:rPr>
              <a:t>go.Figure</a:t>
            </a:r>
            <a:r>
              <a:rPr lang="en-US" sz="1200" dirty="0">
                <a:solidFill>
                  <a:srgbClr val="000000"/>
                </a:solidFill>
                <a:highlight>
                  <a:srgbClr val="FFFFFF"/>
                </a:highlight>
                <a:latin typeface="Courier New" panose="02070309020205020404" pitchFamily="49" charset="0"/>
              </a:rPr>
              <a:t>(data = data, layout=layout)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py.offline.plot</a:t>
            </a:r>
            <a:r>
              <a:rPr lang="en-US" sz="1200" dirty="0">
                <a:solidFill>
                  <a:srgbClr val="000000"/>
                </a:solidFill>
                <a:highlight>
                  <a:srgbClr val="FFFFFF"/>
                </a:highlight>
                <a:latin typeface="Courier New" panose="02070309020205020404" pitchFamily="49" charset="0"/>
              </a:rPr>
              <a:t>(data)</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2</a:t>
            </a:r>
            <a:r>
              <a:rPr lang="en-US" sz="3600" baseline="30000" dirty="0" smtClean="0"/>
              <a:t>nd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do we mean by ‘debugging’?</a:t>
            </a:r>
          </a:p>
          <a:p>
            <a:pPr lvl="1"/>
            <a:r>
              <a:rPr lang="en-GB" dirty="0"/>
              <a:t>Identifying and correcting errors in </a:t>
            </a:r>
            <a:r>
              <a:rPr lang="en-GB" dirty="0" smtClean="0"/>
              <a:t>a program</a:t>
            </a:r>
          </a:p>
          <a:p>
            <a:pPr lvl="1"/>
            <a:endParaRPr lang="en-GB" dirty="0"/>
          </a:p>
          <a:p>
            <a:r>
              <a:rPr lang="en-GB" dirty="0" smtClean="0"/>
              <a:t>Types of bug</a:t>
            </a:r>
          </a:p>
          <a:p>
            <a:pPr lvl="1"/>
            <a:r>
              <a:rPr lang="en-GB" dirty="0" smtClean="0"/>
              <a:t>Cosmetic – a problem with the appearance of the software</a:t>
            </a:r>
          </a:p>
          <a:p>
            <a:pPr lvl="1"/>
            <a:r>
              <a:rPr lang="en-GB" dirty="0"/>
              <a:t>Logical </a:t>
            </a:r>
            <a:r>
              <a:rPr lang="en-GB" dirty="0" smtClean="0"/>
              <a:t>or </a:t>
            </a:r>
            <a:r>
              <a:rPr lang="en-GB" dirty="0"/>
              <a:t>semantic </a:t>
            </a:r>
            <a:r>
              <a:rPr lang="en-GB" dirty="0" smtClean="0"/>
              <a:t>– the software </a:t>
            </a:r>
            <a:r>
              <a:rPr lang="en-GB" dirty="0"/>
              <a:t>works but produces unexpected </a:t>
            </a:r>
            <a:r>
              <a:rPr lang="en-GB" dirty="0" smtClean="0"/>
              <a:t>results</a:t>
            </a:r>
          </a:p>
          <a:p>
            <a:pPr lvl="1"/>
            <a:r>
              <a:rPr lang="en-GB" dirty="0"/>
              <a:t>Runtime - errors that cause </a:t>
            </a:r>
            <a:r>
              <a:rPr lang="en-GB" dirty="0" smtClean="0"/>
              <a:t>the software to </a:t>
            </a:r>
            <a:r>
              <a:rPr lang="en-GB" dirty="0"/>
              <a:t>crash even though it compiles </a:t>
            </a:r>
            <a:r>
              <a:rPr lang="en-GB" dirty="0" smtClean="0"/>
              <a:t>correctly or otherwise </a:t>
            </a:r>
            <a:r>
              <a:rPr lang="en-GB" dirty="0"/>
              <a:t>appears ok</a:t>
            </a:r>
            <a:endParaRPr lang="en-GB" dirty="0" smtClean="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Strategies</a:t>
            </a:r>
          </a:p>
          <a:p>
            <a:pPr lvl="1"/>
            <a:r>
              <a:rPr lang="en-US" dirty="0" smtClean="0"/>
              <a:t>Replication, replication, replication</a:t>
            </a:r>
          </a:p>
          <a:p>
            <a:pPr lvl="2"/>
            <a:r>
              <a:rPr lang="en-GB" dirty="0" smtClean="0"/>
              <a:t>The </a:t>
            </a:r>
            <a:r>
              <a:rPr lang="en-GB" dirty="0"/>
              <a:t>m</a:t>
            </a:r>
            <a:r>
              <a:rPr lang="en-GB" dirty="0" smtClean="0"/>
              <a:t>ost </a:t>
            </a:r>
            <a:r>
              <a:rPr lang="en-GB" dirty="0"/>
              <a:t>important factor in fixing a bug is being able to replicate </a:t>
            </a:r>
            <a:r>
              <a:rPr lang="en-GB" dirty="0" smtClean="0"/>
              <a:t>it</a:t>
            </a:r>
          </a:p>
          <a:p>
            <a:pPr lvl="1"/>
            <a:r>
              <a:rPr lang="en-US" dirty="0" smtClean="0"/>
              <a:t>Console logging</a:t>
            </a:r>
          </a:p>
          <a:p>
            <a:pPr lvl="2"/>
            <a:r>
              <a:rPr lang="en-GB" dirty="0"/>
              <a:t>Output variables to console </a:t>
            </a:r>
            <a:r>
              <a:rPr lang="en-GB" dirty="0" smtClean="0"/>
              <a:t>for inspection </a:t>
            </a:r>
            <a:r>
              <a:rPr lang="en-GB" dirty="0"/>
              <a:t>during </a:t>
            </a:r>
            <a:r>
              <a:rPr lang="en-GB" dirty="0" smtClean="0"/>
              <a:t>execution</a:t>
            </a:r>
          </a:p>
          <a:p>
            <a:pPr lvl="1"/>
            <a:r>
              <a:rPr lang="en-US" dirty="0"/>
              <a:t>Stack </a:t>
            </a:r>
            <a:r>
              <a:rPr lang="en-US" dirty="0" smtClean="0"/>
              <a:t>trace</a:t>
            </a:r>
          </a:p>
          <a:p>
            <a:pPr lvl="2"/>
            <a:r>
              <a:rPr lang="en-GB" dirty="0"/>
              <a:t>When provided by an exception can point to the precise line of code that is causing the </a:t>
            </a:r>
            <a:r>
              <a:rPr lang="en-GB" dirty="0" smtClean="0"/>
              <a:t>problem</a:t>
            </a:r>
          </a:p>
          <a:p>
            <a:pPr lvl="1"/>
            <a:r>
              <a:rPr lang="en-US" dirty="0"/>
              <a:t>Debugger </a:t>
            </a:r>
            <a:r>
              <a:rPr lang="en-US" dirty="0" smtClean="0"/>
              <a:t>instrumentation</a:t>
            </a:r>
          </a:p>
          <a:p>
            <a:pPr lvl="2"/>
            <a:r>
              <a:rPr lang="en-US" dirty="0" smtClean="0"/>
              <a:t>Breakpoints</a:t>
            </a:r>
          </a:p>
          <a:p>
            <a:pPr lvl="2"/>
            <a:r>
              <a:rPr lang="en-US" dirty="0" smtClean="0"/>
              <a:t>Stepping through or into</a:t>
            </a:r>
          </a:p>
          <a:p>
            <a:pPr lvl="2"/>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Debugging: Examples</a:t>
            </a:r>
            <a:endParaRPr lang="en-US" dirty="0"/>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 – JSON, XML, CSV, TXT, BIN, DOC, XLS, PPT</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108134982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pPr lvl="1"/>
            <a:r>
              <a:rPr lang="en-US" dirty="0" smtClean="0"/>
              <a:t>What’s the ‘path’ to the file?</a:t>
            </a:r>
          </a:p>
          <a:p>
            <a:pPr lvl="2"/>
            <a:r>
              <a:rPr lang="en-US" dirty="0" smtClean="0"/>
              <a:t>The route from the root of the drive to the file</a:t>
            </a:r>
          </a:p>
          <a:p>
            <a:pPr lvl="2"/>
            <a:r>
              <a:rPr lang="en-US" dirty="0" smtClean="0"/>
              <a:t>Operating systems express paths differently</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267794517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457200" lvl="2" indent="-457200"/>
            <a:r>
              <a:rPr lang="en-US" dirty="0"/>
              <a:t>How do we account for the differences in path syntax between operating systems?</a:t>
            </a:r>
          </a:p>
          <a:p>
            <a:pPr lvl="1"/>
            <a:r>
              <a:rPr lang="en-US" dirty="0" smtClean="0"/>
              <a:t>In Python, use the </a:t>
            </a:r>
            <a:r>
              <a:rPr lang="en-US" dirty="0" err="1" smtClean="0"/>
              <a:t>os.path</a:t>
            </a:r>
            <a:r>
              <a:rPr lang="en-US" dirty="0" smtClean="0"/>
              <a:t> module</a:t>
            </a:r>
          </a:p>
          <a:p>
            <a:pPr lvl="1"/>
            <a:r>
              <a:rPr lang="en-US" dirty="0" smtClean="0"/>
              <a:t>Python always loads the path module suitable for the operating system it is running on</a:t>
            </a:r>
          </a:p>
          <a:p>
            <a:pPr lvl="1"/>
            <a:r>
              <a:rPr lang="en-US" dirty="0" smtClean="0"/>
              <a:t>Specific modules can be loaded to manipulate paths that are always in one of the different formats</a:t>
            </a:r>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110699329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340586745"/>
              </p:ext>
            </p:extLst>
          </p:nvPr>
        </p:nvGraphicFramePr>
        <p:xfrm>
          <a:off x="695400" y="1700808"/>
          <a:ext cx="10945216" cy="1483360"/>
        </p:xfrm>
        <a:graphic>
          <a:graphicData uri="http://schemas.openxmlformats.org/drawingml/2006/table">
            <a:tbl>
              <a:tblPr firstRow="1" bandRow="1">
                <a:tableStyleId>{5C22544A-7EE6-4342-B048-85BDC9FD1C3A}</a:tableStyleId>
              </a:tblPr>
              <a:tblGrid>
                <a:gridCol w="1412717"/>
                <a:gridCol w="6125026"/>
                <a:gridCol w="3407473"/>
              </a:tblGrid>
              <a:tr h="37084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MacOS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en-US" dirty="0"/>
                    </a:p>
                  </a:txBody>
                  <a:tcPr/>
                </a:tc>
                <a:tc>
                  <a:txBody>
                    <a:bodyPr/>
                    <a:lstStyle/>
                    <a:p>
                      <a:pPr marL="0" indent="0">
                        <a:buFont typeface="Arial" panose="020B0604020202020204" pitchFamily="34" charset="0"/>
                        <a:buNone/>
                      </a:pPr>
                      <a:r>
                        <a:rPr lang="en-US" dirty="0" err="1" smtClean="0"/>
                        <a:t>macpath</a:t>
                      </a:r>
                      <a:endParaRPr lang="en-US" dirty="0"/>
                    </a:p>
                  </a:txBody>
                  <a:tcPr/>
                </a:tc>
              </a:tr>
            </a:tbl>
          </a:graphicData>
        </a:graphic>
      </p:graphicFrame>
    </p:spTree>
    <p:extLst>
      <p:ext uri="{BB962C8B-B14F-4D97-AF65-F5344CB8AC3E}">
        <p14:creationId xmlns:p14="http://schemas.microsoft.com/office/powerpoint/2010/main" val="123843222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File IO: Path Examples</a:t>
            </a:r>
            <a:endParaRPr lang="en-US" dirty="0"/>
          </a:p>
        </p:txBody>
      </p:sp>
    </p:spTree>
    <p:extLst>
      <p:ext uri="{BB962C8B-B14F-4D97-AF65-F5344CB8AC3E}">
        <p14:creationId xmlns:p14="http://schemas.microsoft.com/office/powerpoint/2010/main" val="322412410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How do we open a file?</a:t>
            </a:r>
          </a:p>
          <a:p>
            <a:pPr lvl="1"/>
            <a:r>
              <a:rPr lang="en-US" dirty="0" smtClean="0"/>
              <a:t>open(</a:t>
            </a:r>
            <a:r>
              <a:rPr lang="en-US" i="1" dirty="0" smtClean="0"/>
              <a:t>name[,mode[,buffering]]</a:t>
            </a:r>
            <a:r>
              <a:rPr lang="en-US" dirty="0" smtClean="0"/>
              <a:t>)</a:t>
            </a:r>
          </a:p>
          <a:p>
            <a:pPr lvl="2"/>
            <a:r>
              <a:rPr lang="en-US" dirty="0" smtClean="0"/>
              <a:t>name – file name to be opened</a:t>
            </a:r>
          </a:p>
          <a:p>
            <a:pPr lvl="2"/>
            <a:r>
              <a:rPr lang="en-US" dirty="0" smtClean="0"/>
              <a:t>mode – string indicating how the file is to be opened</a:t>
            </a:r>
          </a:p>
          <a:p>
            <a:pPr lvl="3"/>
            <a:r>
              <a:rPr lang="en-US" dirty="0" smtClean="0"/>
              <a:t>r – for reading</a:t>
            </a:r>
          </a:p>
          <a:p>
            <a:pPr lvl="3"/>
            <a:r>
              <a:rPr lang="en-US" dirty="0" smtClean="0"/>
              <a:t>w – for writing</a:t>
            </a:r>
          </a:p>
          <a:p>
            <a:pPr lvl="3"/>
            <a:r>
              <a:rPr lang="en-US" dirty="0" smtClean="0"/>
              <a:t>a – for appending</a:t>
            </a:r>
          </a:p>
          <a:p>
            <a:pPr lvl="3"/>
            <a:r>
              <a:rPr lang="en-US" dirty="0" smtClean="0"/>
              <a:t>defaults to ‘r’</a:t>
            </a:r>
          </a:p>
          <a:p>
            <a:pPr lvl="2"/>
            <a:r>
              <a:rPr lang="en-US" dirty="0" smtClean="0"/>
              <a:t>buffering – optional argument indicating desired buffer size</a:t>
            </a:r>
          </a:p>
          <a:p>
            <a:pPr lvl="3"/>
            <a:r>
              <a:rPr lang="en-US" dirty="0" smtClean="0"/>
              <a:t>0 – </a:t>
            </a:r>
            <a:r>
              <a:rPr lang="en-US" dirty="0" err="1" smtClean="0"/>
              <a:t>unbuffered</a:t>
            </a:r>
            <a:endParaRPr lang="en-US" dirty="0" smtClean="0"/>
          </a:p>
          <a:p>
            <a:pPr lvl="3"/>
            <a:r>
              <a:rPr lang="en-US" dirty="0" smtClean="0"/>
              <a:t>1 – line buffered</a:t>
            </a:r>
          </a:p>
          <a:p>
            <a:pPr lvl="3"/>
            <a:r>
              <a:rPr lang="en-US" dirty="0" smtClean="0"/>
              <a:t>any other positive value in bytes</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8704678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2</a:t>
            </a:r>
            <a:r>
              <a:rPr lang="en-US" sz="4000" baseline="30000" dirty="0"/>
              <a:t>nd</a:t>
            </a:r>
            <a:r>
              <a:rPr lang="en-US" sz="4000" dirty="0"/>
              <a:t> left</a:t>
            </a:r>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But I want to read </a:t>
            </a:r>
            <a:r>
              <a:rPr lang="en-US" i="1" dirty="0" smtClean="0"/>
              <a:t>and</a:t>
            </a:r>
            <a:r>
              <a:rPr lang="en-US" dirty="0" smtClean="0"/>
              <a:t> write!</a:t>
            </a:r>
          </a:p>
          <a:p>
            <a:pPr lvl="1"/>
            <a:r>
              <a:rPr lang="en-US" dirty="0" smtClean="0"/>
              <a:t>append a ‘+’ to the mode to open the file for updating (reading and writing)</a:t>
            </a:r>
          </a:p>
          <a:p>
            <a:pPr lvl="2"/>
            <a:r>
              <a:rPr lang="en-US" dirty="0" smtClean="0"/>
              <a:t>r+, w+, a+</a:t>
            </a:r>
            <a:endParaRPr lang="en-US" dirty="0"/>
          </a:p>
          <a:p>
            <a:pPr lvl="1"/>
            <a:r>
              <a:rPr lang="en-US" dirty="0" smtClean="0"/>
              <a:t>note that ‘w+’ truncates the file</a:t>
            </a:r>
          </a:p>
          <a:p>
            <a:pPr lvl="1"/>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62258865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But what about binary data?</a:t>
            </a:r>
          </a:p>
          <a:p>
            <a:pPr lvl="1"/>
            <a:r>
              <a:rPr lang="en-US" dirty="0" smtClean="0"/>
              <a:t>open() defaults to text mode</a:t>
            </a:r>
          </a:p>
          <a:p>
            <a:pPr lvl="1"/>
            <a:r>
              <a:rPr lang="en-US" dirty="0" smtClean="0"/>
              <a:t>append ‘b’ to the mode for binary on systems that differentiate between text and binary data</a:t>
            </a:r>
            <a:endParaRPr lang="en-US" dirty="0"/>
          </a:p>
          <a:p>
            <a:pPr lvl="2"/>
            <a:r>
              <a:rPr lang="en-US" dirty="0" err="1" smtClean="0"/>
              <a:t>rb</a:t>
            </a:r>
            <a:r>
              <a:rPr lang="en-US" dirty="0" smtClean="0"/>
              <a:t>, </a:t>
            </a:r>
            <a:r>
              <a:rPr lang="en-US" dirty="0" err="1" smtClean="0"/>
              <a:t>wb</a:t>
            </a:r>
            <a:r>
              <a:rPr lang="en-US" dirty="0" smtClean="0"/>
              <a:t>, </a:t>
            </a:r>
            <a:r>
              <a:rPr lang="en-US" dirty="0" err="1" smtClean="0"/>
              <a:t>ab</a:t>
            </a:r>
            <a:endParaRPr lang="en-US" dirty="0" smtClean="0"/>
          </a:p>
          <a:p>
            <a:pPr lvl="1"/>
            <a:r>
              <a:rPr lang="en-US" dirty="0" smtClean="0"/>
              <a:t>Has no effect on systems that don’t differentiate</a:t>
            </a:r>
          </a:p>
          <a:p>
            <a:pPr lvl="1"/>
            <a:endParaRPr lang="en-US" dirty="0" smtClean="0"/>
          </a:p>
          <a:p>
            <a:pPr marL="914400" lvl="2"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176079725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Can I delete files?</a:t>
            </a:r>
          </a:p>
          <a:p>
            <a:pPr lvl="1"/>
            <a:r>
              <a:rPr lang="en-US" dirty="0" err="1" smtClean="0"/>
              <a:t>os.remove</a:t>
            </a:r>
            <a:r>
              <a:rPr lang="en-US" dirty="0" smtClean="0"/>
              <a:t>(</a:t>
            </a:r>
            <a:r>
              <a:rPr lang="en-US" i="1" dirty="0" smtClean="0"/>
              <a:t>path</a:t>
            </a:r>
            <a:r>
              <a:rPr lang="en-US" dirty="0" smtClean="0"/>
              <a:t>)</a:t>
            </a:r>
          </a:p>
          <a:p>
            <a:r>
              <a:rPr lang="en-US" dirty="0" smtClean="0"/>
              <a:t>What about directories?</a:t>
            </a:r>
          </a:p>
          <a:p>
            <a:pPr lvl="1"/>
            <a:r>
              <a:rPr lang="en-US" dirty="0" err="1" smtClean="0"/>
              <a:t>os.rmdir</a:t>
            </a:r>
            <a:r>
              <a:rPr lang="en-US" dirty="0" smtClean="0"/>
              <a:t>(</a:t>
            </a:r>
            <a:r>
              <a:rPr lang="en-US" i="1" dirty="0" smtClean="0"/>
              <a:t>path</a:t>
            </a:r>
            <a:r>
              <a:rPr lang="en-US" dirty="0" smtClean="0"/>
              <a:t>)</a:t>
            </a:r>
            <a:endParaRPr lang="en-US" dirty="0"/>
          </a:p>
          <a:p>
            <a:pPr lvl="1"/>
            <a:r>
              <a:rPr lang="en-US" dirty="0" err="1" smtClean="0"/>
              <a:t>os.removedirs</a:t>
            </a:r>
            <a:r>
              <a:rPr lang="en-US" dirty="0" smtClean="0"/>
              <a:t>(</a:t>
            </a:r>
            <a:r>
              <a:rPr lang="en-US" i="1" dirty="0" smtClean="0"/>
              <a:t>path</a:t>
            </a:r>
            <a:r>
              <a:rPr lang="en-US" dirty="0" smtClean="0"/>
              <a:t>)</a:t>
            </a:r>
            <a:endParaRPr lang="en-US" dirty="0"/>
          </a:p>
          <a:p>
            <a:r>
              <a:rPr lang="en-US" dirty="0" smtClean="0"/>
              <a:t>Can I do anything else?</a:t>
            </a:r>
          </a:p>
          <a:p>
            <a:pPr lvl="1"/>
            <a:r>
              <a:rPr lang="en-US" dirty="0" err="1" smtClean="0"/>
              <a:t>os.listdir</a:t>
            </a:r>
            <a:r>
              <a:rPr lang="en-US" dirty="0" smtClean="0"/>
              <a:t>(</a:t>
            </a:r>
            <a:r>
              <a:rPr lang="en-US" i="1" dirty="0"/>
              <a:t>path</a:t>
            </a:r>
            <a:r>
              <a:rPr lang="en-US" dirty="0" smtClean="0"/>
              <a:t>)</a:t>
            </a:r>
          </a:p>
          <a:p>
            <a:pPr lvl="1"/>
            <a:r>
              <a:rPr lang="en-US" dirty="0" err="1" smtClean="0"/>
              <a:t>os.rename</a:t>
            </a:r>
            <a:r>
              <a:rPr lang="en-US" dirty="0" smtClean="0"/>
              <a:t>(</a:t>
            </a:r>
            <a:r>
              <a:rPr lang="en-US" i="1" dirty="0" err="1" smtClean="0"/>
              <a:t>src,dest</a:t>
            </a:r>
            <a:r>
              <a:rPr lang="en-US" dirty="0" smtClean="0"/>
              <a:t>)</a:t>
            </a:r>
          </a:p>
          <a:p>
            <a:pPr lvl="1"/>
            <a:r>
              <a:rPr lang="en-US" dirty="0" err="1" smtClean="0"/>
              <a:t>os.mkdir</a:t>
            </a:r>
            <a:r>
              <a:rPr lang="en-US" dirty="0" smtClean="0"/>
              <a:t>(</a:t>
            </a:r>
            <a:r>
              <a:rPr lang="en-US" i="1" dirty="0" smtClean="0"/>
              <a:t>path[,mode]</a:t>
            </a:r>
            <a:r>
              <a:rPr lang="en-US" dirty="0" smtClean="0"/>
              <a:t>)</a:t>
            </a: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348545126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3143672" y="1415673"/>
            <a:ext cx="5472608"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4795369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103485775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3143672" y="1415673"/>
            <a:ext cx="5472608" cy="46166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 or initial thread of control</a:t>
            </a:r>
          </a:p>
          <a:p>
            <a:pPr lvl="1"/>
            <a:r>
              <a:rPr lang="en-US" dirty="0" smtClean="0"/>
              <a:t>Once started, a thread continues until its run() method terminates</a:t>
            </a:r>
          </a:p>
          <a:p>
            <a:pPr lvl="2"/>
            <a:r>
              <a:rPr lang="en-US" dirty="0" smtClean="0"/>
              <a:t>Either normally or via unhandled exception</a:t>
            </a:r>
          </a:p>
          <a:p>
            <a:pPr lvl="1"/>
            <a:r>
              <a:rPr lang="en-US" dirty="0" smtClean="0"/>
              <a:t>Threads 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returns or terminates due to an unhandled exception</a:t>
            </a:r>
          </a:p>
          <a:p>
            <a:pPr lvl="2"/>
            <a:r>
              <a:rPr lang="en-US" i="1" dirty="0" err="1" smtClean="0"/>
              <a:t>args</a:t>
            </a:r>
            <a:r>
              <a:rPr lang="en-US" i="1" dirty="0" smtClean="0"/>
              <a:t> </a:t>
            </a:r>
            <a:r>
              <a:rPr lang="en-US" dirty="0" smtClean="0"/>
              <a:t>is a tuple of arguments – use an empty tuple for functions with no arguments</a:t>
            </a:r>
          </a:p>
          <a:p>
            <a:pPr lvl="2"/>
            <a:r>
              <a:rPr lang="en-US" dirty="0" smtClean="0"/>
              <a:t>Returns the thread identifier</a:t>
            </a:r>
          </a:p>
          <a:p>
            <a:pPr lvl="1"/>
            <a:r>
              <a:rPr lang="en-US" dirty="0" err="1" smtClean="0"/>
              <a:t>threading.Thread</a:t>
            </a:r>
            <a:endParaRPr lang="en-US" dirty="0" smtClean="0"/>
          </a:p>
          <a:p>
            <a:pPr lvl="2"/>
            <a:r>
              <a:rPr lang="en-US" dirty="0" smtClean="0"/>
              <a:t>Provide a callable object to the constructor</a:t>
            </a:r>
          </a:p>
          <a:p>
            <a:pPr lvl="2"/>
            <a:r>
              <a:rPr lang="en-US" dirty="0" smtClean="0"/>
              <a:t>Subclass and override </a:t>
            </a:r>
            <a:r>
              <a:rPr lang="en-US" i="1" dirty="0" smtClean="0"/>
              <a:t>run() </a:t>
            </a:r>
            <a:r>
              <a:rPr lang="en-US" dirty="0" smtClean="0"/>
              <a:t>and </a:t>
            </a:r>
            <a:r>
              <a:rPr lang="en-US" i="1" dirty="0" smtClean="0"/>
              <a:t>__</a:t>
            </a:r>
            <a:r>
              <a:rPr lang="en-US" i="1" dirty="0" err="1" smtClean="0"/>
              <a:t>init</a:t>
            </a:r>
            <a:r>
              <a:rPr lang="en-US" i="1" dirty="0" smtClean="0"/>
              <a:t>__</a:t>
            </a:r>
            <a:r>
              <a:rPr lang="en-US" dirty="0" smtClean="0"/>
              <a:t>() methods</a:t>
            </a:r>
            <a:endParaRPr lang="en-US" dirty="0"/>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2"/>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wait before making a decision</a:t>
            </a:r>
          </a:p>
          <a:p>
            <a:pPr lvl="1"/>
            <a:r>
              <a:rPr lang="en-US" dirty="0" err="1" smtClean="0"/>
              <a:t>Thread.join</a:t>
            </a:r>
            <a:r>
              <a:rPr lang="en-US" dirty="0" smtClean="0"/>
              <a:t>([</a:t>
            </a:r>
            <a:r>
              <a:rPr lang="en-US" i="1" dirty="0" smtClean="0"/>
              <a:t>timeout</a:t>
            </a:r>
            <a:r>
              <a:rPr lang="en-US" dirty="0" smtClean="0"/>
              <a:t>])</a:t>
            </a:r>
          </a:p>
          <a:p>
            <a:pPr lvl="2"/>
            <a:r>
              <a:rPr lang="en-US" dirty="0" smtClean="0"/>
              <a:t>Makes the current thread wait until the referenced thread object terminates</a:t>
            </a:r>
          </a:p>
          <a:p>
            <a:pPr lvl="2"/>
            <a:r>
              <a:rPr lang="en-US" i="1" dirty="0" smtClean="0"/>
              <a:t>timeout</a:t>
            </a:r>
            <a:r>
              <a:rPr lang="en-US" dirty="0" smtClean="0"/>
              <a:t> is a floating point number representing the number of seconds the current thread should be blocked for</a:t>
            </a:r>
          </a:p>
          <a:p>
            <a:pPr lvl="2"/>
            <a:r>
              <a:rPr lang="en-US" dirty="0" smtClean="0"/>
              <a:t>Does not return so you must call </a:t>
            </a:r>
            <a:r>
              <a:rPr lang="en-US" i="1" dirty="0" err="1" smtClean="0"/>
              <a:t>isAlive</a:t>
            </a:r>
            <a:r>
              <a:rPr lang="en-US" i="1" dirty="0" smtClean="0"/>
              <a:t>()</a:t>
            </a:r>
            <a:r>
              <a:rPr lang="en-US" dirty="0" smtClean="0"/>
              <a:t> when the calling thread resumes to determine if a timeout occurred</a:t>
            </a:r>
          </a:p>
          <a:p>
            <a:pPr lvl="2"/>
            <a:r>
              <a:rPr lang="en-US" dirty="0" smtClean="0"/>
              <a:t>A thread can be joined many times</a:t>
            </a:r>
          </a:p>
          <a:p>
            <a:pPr lvl="2"/>
            <a:r>
              <a:rPr lang="en-US" dirty="0" smtClean="0"/>
              <a:t>Raises </a:t>
            </a:r>
            <a:r>
              <a:rPr lang="en-US" dirty="0" err="1" smtClean="0"/>
              <a:t>RuntimeError</a:t>
            </a:r>
            <a:r>
              <a:rPr lang="en-US" dirty="0" smtClean="0"/>
              <a:t> </a:t>
            </a:r>
            <a:endParaRPr lang="en-US" dirty="0"/>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happens when more than one thread may wish to interact with another?</a:t>
            </a:r>
          </a:p>
          <a:p>
            <a:r>
              <a:rPr lang="en-US" dirty="0" smtClean="0"/>
              <a:t>Lock objects</a:t>
            </a:r>
          </a:p>
          <a:p>
            <a:pPr lvl="1"/>
            <a:r>
              <a:rPr lang="en-US" dirty="0" smtClean="0"/>
              <a:t>A lock can be either ‘locked’ or ‘unlocked’</a:t>
            </a:r>
          </a:p>
          <a:p>
            <a:pPr lvl="1"/>
            <a:r>
              <a:rPr lang="en-US" dirty="0" smtClean="0"/>
              <a:t>When locked, blocks until a call to release in another thread unlocks it</a:t>
            </a:r>
          </a:p>
          <a:p>
            <a:r>
              <a:rPr lang="en-US" dirty="0" smtClean="0"/>
              <a:t>Semaphore objects</a:t>
            </a:r>
          </a:p>
          <a:p>
            <a:pPr lvl="1"/>
            <a:r>
              <a:rPr lang="en-US" dirty="0" smtClean="0"/>
              <a:t>Uses a counter to blocking state</a:t>
            </a:r>
          </a:p>
          <a:p>
            <a:pPr lvl="1"/>
            <a:r>
              <a:rPr lang="en-US" dirty="0" smtClean="0"/>
              <a:t>Used to guard limited resources, e.g. databases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t>Event objects</a:t>
            </a:r>
          </a:p>
          <a:p>
            <a:pPr lvl="1"/>
            <a:r>
              <a:rPr lang="en-US" dirty="0" smtClean="0"/>
              <a:t>Uses an internal flag that can be </a:t>
            </a:r>
            <a:r>
              <a:rPr lang="en-US" i="1" dirty="0" smtClean="0"/>
              <a:t>set()</a:t>
            </a:r>
            <a:r>
              <a:rPr lang="en-US" dirty="0" smtClean="0"/>
              <a:t> or </a:t>
            </a:r>
            <a:r>
              <a:rPr lang="en-US" i="1" dirty="0" smtClean="0"/>
              <a:t>clear()</a:t>
            </a:r>
            <a:r>
              <a:rPr lang="en-US" dirty="0" err="1" smtClean="0"/>
              <a:t>ed</a:t>
            </a:r>
            <a:endParaRPr lang="en-US" dirty="0" smtClean="0"/>
          </a:p>
          <a:p>
            <a:pPr lvl="1"/>
            <a:r>
              <a:rPr lang="en-US" i="1" dirty="0" smtClean="0"/>
              <a:t>wait([timeout])</a:t>
            </a:r>
            <a:r>
              <a:rPr lang="en-US" dirty="0" smtClean="0"/>
              <a:t> method blocks until flag is true or until the provided timeout</a:t>
            </a:r>
          </a:p>
          <a:p>
            <a:pPr lvl="1"/>
            <a:r>
              <a:rPr lang="en-US" dirty="0" smtClean="0"/>
              <a:t>Allows one thread to signal an event for other threads to wait for</a:t>
            </a:r>
          </a:p>
          <a:p>
            <a:pPr lvl="1"/>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Often we will want to create deferred or recurring processes</a:t>
            </a:r>
          </a:p>
          <a:p>
            <a:r>
              <a:rPr lang="en-US" dirty="0" err="1" smtClean="0"/>
              <a:t>threading.Timer</a:t>
            </a:r>
            <a:r>
              <a:rPr lang="en-US" dirty="0" smtClean="0"/>
              <a:t>(</a:t>
            </a:r>
            <a:r>
              <a:rPr lang="en-US" i="1" dirty="0" smtClean="0"/>
              <a:t>interval, function, </a:t>
            </a:r>
            <a:r>
              <a:rPr lang="en-US" i="1" dirty="0" err="1" smtClean="0"/>
              <a:t>args</a:t>
            </a:r>
            <a:r>
              <a:rPr lang="en-US" i="1" dirty="0" smtClean="0"/>
              <a:t>=[], </a:t>
            </a:r>
            <a:r>
              <a:rPr lang="en-US" i="1" dirty="0" err="1" smtClean="0"/>
              <a:t>kwargs</a:t>
            </a:r>
            <a:r>
              <a:rPr lang="en-US" i="1" dirty="0" smtClean="0"/>
              <a:t>={}</a:t>
            </a:r>
            <a:r>
              <a:rPr lang="en-US" dirty="0" smtClean="0"/>
              <a:t>)</a:t>
            </a: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Since it’s a subclass of Thread, the function will either return or raise a </a:t>
            </a:r>
            <a:r>
              <a:rPr lang="en-US" dirty="0" err="1" smtClean="0"/>
              <a:t>ThreadError</a:t>
            </a:r>
            <a:endParaRPr lang="en-US" dirty="0" smtClean="0"/>
          </a:p>
          <a:p>
            <a:pPr lvl="1"/>
            <a:r>
              <a:rPr lang="en-US" dirty="0" smtClean="0"/>
              <a:t>A 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Threading: Examples</a:t>
            </a:r>
            <a:endParaRPr lang="en-US" dirty="0"/>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4148235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2"/>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FF0000"/>
                </a:solidFill>
              </a:rPr>
              <a:t>EXPLAIN how to use </a:t>
            </a:r>
            <a:r>
              <a:rPr lang="en-US" dirty="0" err="1" smtClean="0">
                <a:solidFill>
                  <a:srgbClr val="FF0000"/>
                </a:solidFill>
              </a:rPr>
              <a:t>raw_input</a:t>
            </a:r>
            <a:r>
              <a:rPr lang="en-US" dirty="0" smtClean="0">
                <a:solidFill>
                  <a:srgbClr val="FF0000"/>
                </a:solidFill>
              </a:rPr>
              <a:t>() :P</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1: </a:t>
            </a:r>
            <a:r>
              <a:rPr lang="en-US" dirty="0" smtClean="0"/>
              <a:t>Recap</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FF0000"/>
                </a:solidFill>
              </a:rPr>
              <a:t>The practical ability to develop applications  in Python</a:t>
            </a: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33409435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a:t>
            </a:r>
            <a:r>
              <a:rPr lang="en-US" dirty="0" smtClean="0"/>
              <a:t>Variables</a:t>
            </a:r>
            <a:endParaRPr lang="en-US" dirty="0"/>
          </a:p>
        </p:txBody>
      </p:sp>
    </p:spTree>
    <p:extLst>
      <p:ext uri="{BB962C8B-B14F-4D97-AF65-F5344CB8AC3E}">
        <p14:creationId xmlns:p14="http://schemas.microsoft.com/office/powerpoint/2010/main" val="8277327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Data takes many forms and different types of data must be represented appropriately</a:t>
            </a:r>
          </a:p>
          <a:p>
            <a:r>
              <a:rPr lang="en-US" dirty="0" smtClean="0"/>
              <a:t>Python uses the following </a:t>
            </a:r>
            <a:r>
              <a:rPr lang="en-US" i="1" dirty="0" smtClean="0"/>
              <a:t>data types</a:t>
            </a:r>
            <a:endParaRPr lang="en-US" dirty="0" smtClean="0"/>
          </a:p>
          <a:p>
            <a:pPr lvl="1"/>
            <a:r>
              <a:rPr lang="en-US" dirty="0" smtClean="0"/>
              <a:t>Numbers</a:t>
            </a:r>
            <a:endParaRPr lang="en-US" dirty="0" smtClean="0"/>
          </a:p>
          <a:p>
            <a:pPr lvl="1"/>
            <a:r>
              <a:rPr lang="en-US" dirty="0" smtClean="0"/>
              <a:t>Strings</a:t>
            </a:r>
          </a:p>
          <a:p>
            <a:pPr lvl="1"/>
            <a:r>
              <a:rPr lang="en-US" dirty="0" smtClean="0"/>
              <a:t>Booleans</a:t>
            </a:r>
          </a:p>
          <a:p>
            <a:pPr lvl="1"/>
            <a:r>
              <a:rPr lang="en-US" dirty="0" smtClean="0"/>
              <a:t>Lists and Tuples</a:t>
            </a:r>
          </a:p>
          <a:p>
            <a:pPr lvl="1"/>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fontScale="92500" lnSpcReduction="20000"/>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Functions</a:t>
            </a:r>
          </a:p>
          <a:p>
            <a:pPr lvl="1"/>
            <a:r>
              <a:rPr lang="en-GB" dirty="0" smtClean="0"/>
              <a:t>Libraries</a:t>
            </a:r>
          </a:p>
          <a:p>
            <a:pPr lvl="1"/>
            <a:r>
              <a:rPr lang="en-GB" dirty="0" smtClean="0"/>
              <a:t>Debugging</a:t>
            </a:r>
          </a:p>
          <a:p>
            <a:pPr lvl="1"/>
            <a:r>
              <a:rPr lang="en-GB" dirty="0" smtClean="0"/>
              <a:t>File IO</a:t>
            </a:r>
          </a:p>
          <a:p>
            <a:pPr lvl="1"/>
            <a:r>
              <a:rPr lang="en-GB" dirty="0" smtClean="0"/>
              <a:t>Error Handling</a:t>
            </a:r>
          </a:p>
          <a:p>
            <a:pPr lvl="1"/>
            <a:r>
              <a:rPr lang="en-GB" dirty="0" smtClean="0"/>
              <a:t>Threading</a:t>
            </a:r>
          </a:p>
          <a:p>
            <a:r>
              <a:rPr lang="en-GB" dirty="0"/>
              <a:t>Programming with Lua</a:t>
            </a:r>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lstStyle/>
          <a:p>
            <a:r>
              <a:rPr lang="en-GB" dirty="0" smtClean="0"/>
              <a:t>Developing in a Team</a:t>
            </a:r>
            <a:endParaRPr lang="en-GB" dirty="0"/>
          </a:p>
          <a:p>
            <a:pPr lvl="1"/>
            <a:r>
              <a:rPr lang="en-GB" dirty="0" smtClean="0"/>
              <a:t>Software Design Life Cycle</a:t>
            </a:r>
          </a:p>
          <a:p>
            <a:pPr lvl="1"/>
            <a:r>
              <a:rPr lang="en-GB" dirty="0" smtClean="0"/>
              <a:t>Design Practices</a:t>
            </a:r>
          </a:p>
          <a:p>
            <a:pPr lvl="1"/>
            <a:r>
              <a:rPr lang="en-GB" dirty="0" smtClean="0"/>
              <a:t>Source Code Management</a:t>
            </a:r>
          </a:p>
          <a:p>
            <a:pPr lvl="1"/>
            <a:r>
              <a:rPr lang="en-GB" dirty="0" smtClean="0"/>
              <a:t>Code Reviews</a:t>
            </a:r>
          </a:p>
          <a:p>
            <a:r>
              <a:rPr lang="en-GB" dirty="0" smtClean="0"/>
              <a:t>Programming with Apache Lucene</a:t>
            </a:r>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graphicFrame>
        <p:nvGraphicFramePr>
          <p:cNvPr id="6" name="Content Placeholder 4"/>
          <p:cNvGraphicFramePr>
            <a:graphicFrameLocks/>
          </p:cNvGraphicFramePr>
          <p:nvPr>
            <p:extLst>
              <p:ext uri="{D42A27DB-BD31-4B8C-83A1-F6EECF244321}">
                <p14:modId xmlns:p14="http://schemas.microsoft.com/office/powerpoint/2010/main" val="35628802"/>
              </p:ext>
            </p:extLst>
          </p:nvPr>
        </p:nvGraphicFramePr>
        <p:xfrm>
          <a:off x="695399" y="4221088"/>
          <a:ext cx="10887001" cy="1854200"/>
        </p:xfrm>
        <a:graphic>
          <a:graphicData uri="http://schemas.openxmlformats.org/drawingml/2006/table">
            <a:tbl>
              <a:tblPr firstRow="1" bandRow="1">
                <a:tableStyleId>{5C22544A-7EE6-4342-B048-85BDC9FD1C3A}</a:tableStyleId>
              </a:tblPr>
              <a:tblGrid>
                <a:gridCol w="1556880"/>
                <a:gridCol w="6498709"/>
                <a:gridCol w="2831412"/>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err="1" smtClean="0">
                          <a:solidFill>
                            <a:srgbClr val="0000FF"/>
                          </a:solidFill>
                          <a:latin typeface="Courier New" panose="02070309020205020404" pitchFamily="49" charset="0"/>
                          <a:cs typeface="Courier New" panose="02070309020205020404" pitchFamily="49" charset="0"/>
                        </a:rPr>
                        <a:t>int</a:t>
                      </a: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 signed integer (whole number)</a:t>
                      </a:r>
                      <a:endParaRPr lang="en-US" dirty="0"/>
                    </a:p>
                  </a:txBody>
                  <a:tcPr/>
                </a:tc>
                <a:tc>
                  <a:txBody>
                    <a:bodyPr/>
                    <a:lstStyle/>
                    <a:p>
                      <a:r>
                        <a:rPr lang="en-GB" dirty="0" smtClean="0"/>
                        <a:t>1,2,</a:t>
                      </a:r>
                      <a:r>
                        <a:rPr lang="en-GB" baseline="0" dirty="0" smtClean="0"/>
                        <a:t>3,4,5</a:t>
                      </a:r>
                      <a:r>
                        <a:rPr lang="en-GB" baseline="0"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long()</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 long integer</a:t>
                      </a:r>
                      <a:endParaRPr lang="en-US" b="1" dirty="0"/>
                    </a:p>
                  </a:txBody>
                  <a:tcPr/>
                </a:tc>
                <a:tc>
                  <a:txBody>
                    <a:bodyPr/>
                    <a:lstStyle/>
                    <a:p>
                      <a:r>
                        <a:rPr lang="en-GB" dirty="0" smtClean="0"/>
                        <a:t>78421974L</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float()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A floating</a:t>
                      </a:r>
                      <a:r>
                        <a:rPr lang="en-GB" b="0" baseline="0" dirty="0" smtClean="0"/>
                        <a:t> point number</a:t>
                      </a:r>
                      <a:endParaRPr lang="en-US" b="0" dirty="0"/>
                    </a:p>
                  </a:txBody>
                  <a:tcPr/>
                </a:tc>
                <a:tc>
                  <a:txBody>
                    <a:bodyPr/>
                    <a:lstStyle/>
                    <a:p>
                      <a:r>
                        <a:rPr lang="en-GB" dirty="0" smtClean="0"/>
                        <a:t>3.141592768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complex()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A mathematically</a:t>
                      </a:r>
                      <a:r>
                        <a:rPr lang="en-GB" b="0" baseline="0" dirty="0" smtClean="0"/>
                        <a:t> complex </a:t>
                      </a:r>
                      <a:r>
                        <a:rPr lang="en-GB" b="0" dirty="0" smtClean="0"/>
                        <a:t>number</a:t>
                      </a:r>
                      <a:endParaRPr lang="en-US" b="0" dirty="0"/>
                    </a:p>
                  </a:txBody>
                  <a:tcPr/>
                </a:tc>
                <a:tc>
                  <a:txBody>
                    <a:bodyPr/>
                    <a:lstStyle/>
                    <a:p>
                      <a:r>
                        <a:rPr lang="en-GB" dirty="0" smtClean="0"/>
                        <a:t>3.14j</a:t>
                      </a:r>
                      <a:endParaRPr lang="en-GB" baseline="0" dirty="0" smtClean="0"/>
                    </a:p>
                  </a:txBody>
                  <a:tcPr/>
                </a:tc>
              </a:tr>
            </a:tbl>
          </a:graphicData>
        </a:graphic>
      </p:graphicFrame>
      <p:sp>
        <p:nvSpPr>
          <p:cNvPr id="4" name="Content Placeholder 3"/>
          <p:cNvSpPr>
            <a:spLocks noGrp="1"/>
          </p:cNvSpPr>
          <p:nvPr>
            <p:ph idx="1"/>
          </p:nvPr>
        </p:nvSpPr>
        <p:spPr>
          <a:xfrm>
            <a:off x="695400" y="1700809"/>
            <a:ext cx="10887001" cy="2160239"/>
          </a:xfrm>
        </p:spPr>
        <p:txBody>
          <a:bodyPr>
            <a:normAutofit fontScale="70000" lnSpcReduction="20000"/>
          </a:bodyPr>
          <a:lstStyle/>
          <a:p>
            <a:r>
              <a:rPr lang="en-US" dirty="0" smtClean="0"/>
              <a:t>Every language has a way to represent numeric values</a:t>
            </a:r>
          </a:p>
          <a:p>
            <a:r>
              <a:rPr lang="en-US" dirty="0" smtClean="0"/>
              <a:t>Numeric values can have many representations, for example, whole numbers, negative numbers, or fractions</a:t>
            </a:r>
          </a:p>
          <a:p>
            <a:r>
              <a:rPr lang="en-US" dirty="0" smtClean="0"/>
              <a:t>Very large numbers take up more storage space</a:t>
            </a:r>
          </a:p>
          <a:p>
            <a:r>
              <a:rPr lang="en-US" dirty="0" smtClean="0"/>
              <a:t>Generally each type has an upper and lower limit</a:t>
            </a:r>
          </a:p>
          <a:p>
            <a:r>
              <a:rPr lang="en-US" dirty="0" smtClean="0"/>
              <a:t>Python uses the numeric types below</a:t>
            </a:r>
            <a:endParaRPr lang="en-US" dirty="0"/>
          </a:p>
        </p:txBody>
      </p:sp>
    </p:spTree>
    <p:extLst>
      <p:ext uri="{BB962C8B-B14F-4D97-AF65-F5344CB8AC3E}">
        <p14:creationId xmlns:p14="http://schemas.microsoft.com/office/powerpoint/2010/main" val="30949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endParaRPr lang="en-US" dirty="0"/>
          </a:p>
        </p:txBody>
      </p:sp>
      <p:sp>
        <p:nvSpPr>
          <p:cNvPr id="3" name="Title 2"/>
          <p:cNvSpPr>
            <a:spLocks noGrp="1"/>
          </p:cNvSpPr>
          <p:nvPr>
            <p:ph type="title"/>
          </p:nvPr>
        </p:nvSpPr>
        <p:spPr/>
        <p:txBody>
          <a:bodyPr/>
          <a:lstStyle/>
          <a:p>
            <a:r>
              <a:rPr lang="en-US" dirty="0" smtClean="0"/>
              <a:t>Numbers: Examples</a:t>
            </a:r>
            <a:endParaRPr lang="en-US" dirty="0"/>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What is a </a:t>
            </a:r>
            <a:r>
              <a:rPr lang="en-US" dirty="0" smtClean="0"/>
              <a:t>string?</a:t>
            </a:r>
          </a:p>
          <a:p>
            <a:pPr lvl="1"/>
            <a:r>
              <a:rPr lang="en-US" dirty="0" smtClean="0"/>
              <a:t>A series of alphanumeric characters</a:t>
            </a:r>
          </a:p>
          <a:p>
            <a:pPr lvl="1"/>
            <a:r>
              <a:rPr lang="en-US" dirty="0" smtClean="0"/>
              <a:t>Includes numbers, alphabetic characters, punctuation, </a:t>
            </a:r>
          </a:p>
          <a:p>
            <a:pPr lvl="1"/>
            <a:r>
              <a:rPr lang="en-US" dirty="0" smtClean="0"/>
              <a:t>Can be anything from user input to contents of a web page or representations of program data </a:t>
            </a:r>
          </a:p>
          <a:p>
            <a:r>
              <a:rPr lang="en-US" dirty="0" smtClean="0"/>
              <a:t>Encoding</a:t>
            </a:r>
          </a:p>
          <a:p>
            <a:pPr lvl="1"/>
            <a:r>
              <a:rPr lang="en-US" dirty="0" smtClean="0"/>
              <a:t>In the early days of computing, different ways of storing character data were invented</a:t>
            </a:r>
          </a:p>
          <a:p>
            <a:pPr lvl="1"/>
            <a:r>
              <a:rPr lang="en-US" dirty="0" smtClean="0"/>
              <a:t>This means in the wild</a:t>
            </a:r>
            <a:r>
              <a:rPr lang="en-US" smtClean="0"/>
              <a:t>, string </a:t>
            </a:r>
            <a:r>
              <a:rPr lang="en-US" dirty="0" smtClean="0"/>
              <a:t>data can come in </a:t>
            </a:r>
            <a:r>
              <a:rPr lang="en-US" dirty="0" smtClean="0"/>
              <a:t>different forms or </a:t>
            </a:r>
            <a:r>
              <a:rPr lang="en-US" i="1" dirty="0" smtClean="0"/>
              <a:t>encodings</a:t>
            </a:r>
            <a:r>
              <a:rPr lang="en-US" dirty="0" smtClean="0"/>
              <a:t>.</a:t>
            </a:r>
          </a:p>
          <a:p>
            <a:pPr lvl="1"/>
            <a:r>
              <a:rPr lang="en-US" dirty="0" smtClean="0"/>
              <a:t>The most common are ASCII, UTF-8, and UTF-16</a:t>
            </a:r>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 many languages, strings are objects which have methods</a:t>
            </a:r>
          </a:p>
          <a:p>
            <a:r>
              <a:rPr lang="en-US" dirty="0" smtClean="0"/>
              <a:t>Most methods are concerned with string </a:t>
            </a:r>
            <a:r>
              <a:rPr lang="en-US" dirty="0"/>
              <a:t>manipulation</a:t>
            </a:r>
          </a:p>
          <a:p>
            <a:pPr lvl="1"/>
            <a:r>
              <a:rPr lang="en-US" dirty="0"/>
              <a:t>One of the most common </a:t>
            </a:r>
            <a:r>
              <a:rPr lang="en-US" dirty="0" smtClean="0"/>
              <a:t>operations – things like composing output, searching for words or extracting </a:t>
            </a:r>
            <a:r>
              <a:rPr lang="en-US" dirty="0" err="1" smtClean="0"/>
              <a:t>urls</a:t>
            </a:r>
            <a:endParaRPr lang="en-US" dirty="0"/>
          </a:p>
          <a:p>
            <a:pPr lvl="1"/>
            <a:r>
              <a:rPr lang="en-US" dirty="0"/>
              <a:t>Any built-in type can be converted</a:t>
            </a:r>
          </a:p>
          <a:p>
            <a:pPr lvl="1"/>
            <a:r>
              <a:rPr lang="en-US" dirty="0"/>
              <a:t>Methods include adding, splitting, replacing, capitalization, finding, formatting and more</a:t>
            </a:r>
          </a:p>
          <a:p>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196959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Strings: Examples</a:t>
            </a:r>
            <a:endParaRPr lang="en-US" dirty="0"/>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sp>
        <p:nvSpPr>
          <p:cNvPr id="4" name="Content Placeholder 3"/>
          <p:cNvSpPr>
            <a:spLocks noGrp="1"/>
          </p:cNvSpPr>
          <p:nvPr>
            <p:ph idx="1"/>
          </p:nvPr>
        </p:nvSpPr>
        <p:spPr>
          <a:xfrm>
            <a:off x="1007436" y="1700809"/>
            <a:ext cx="10574965" cy="4425355"/>
          </a:xfrm>
        </p:spPr>
        <p:txBody>
          <a:bodyPr>
            <a:normAutofit/>
          </a:bodyPr>
          <a:lstStyle/>
          <a:p>
            <a:r>
              <a:rPr lang="en-US" dirty="0" smtClean="0"/>
              <a:t>What is a Boolean value?</a:t>
            </a:r>
          </a:p>
          <a:p>
            <a:pPr lvl="1"/>
            <a:r>
              <a:rPr lang="en-US" dirty="0" smtClean="0"/>
              <a:t>Named after mathematician George Boole, Booleans represent logical </a:t>
            </a:r>
            <a:r>
              <a:rPr lang="en-US" b="1" dirty="0" smtClean="0">
                <a:solidFill>
                  <a:srgbClr val="0000FF"/>
                </a:solidFill>
              </a:rPr>
              <a:t>true</a:t>
            </a:r>
            <a:r>
              <a:rPr lang="en-US" dirty="0" smtClean="0"/>
              <a:t> or </a:t>
            </a:r>
            <a:r>
              <a:rPr lang="en-US" b="1" dirty="0" smtClean="0">
                <a:solidFill>
                  <a:srgbClr val="0000FF"/>
                </a:solidFill>
              </a:rPr>
              <a:t>false</a:t>
            </a:r>
          </a:p>
          <a:p>
            <a:pPr lvl="1"/>
            <a:r>
              <a:rPr lang="en-US" dirty="0" smtClean="0"/>
              <a:t>They are used in conjunction with Boolean operators such as </a:t>
            </a:r>
            <a:r>
              <a:rPr lang="en-US" b="1" dirty="0" smtClean="0">
                <a:solidFill>
                  <a:srgbClr val="0000FF"/>
                </a:solidFill>
              </a:rPr>
              <a:t>and</a:t>
            </a:r>
            <a:r>
              <a:rPr lang="en-US" dirty="0" smtClean="0"/>
              <a:t>, </a:t>
            </a:r>
            <a:r>
              <a:rPr lang="en-US" b="1" dirty="0" smtClean="0">
                <a:solidFill>
                  <a:srgbClr val="0000FF"/>
                </a:solidFill>
              </a:rPr>
              <a:t>or</a:t>
            </a:r>
            <a:r>
              <a:rPr lang="en-US" dirty="0" smtClean="0"/>
              <a:t>, </a:t>
            </a:r>
            <a:r>
              <a:rPr lang="en-US" b="1" dirty="0" smtClean="0">
                <a:solidFill>
                  <a:srgbClr val="0000FF"/>
                </a:solidFill>
              </a:rPr>
              <a:t>not</a:t>
            </a:r>
          </a:p>
          <a:p>
            <a:pPr lvl="1"/>
            <a:r>
              <a:rPr lang="en-US" dirty="0" smtClean="0"/>
              <a:t>Almost every language uses Boolean logic as an integral component of flow control and decision making</a:t>
            </a:r>
          </a:p>
          <a:p>
            <a:pPr lvl="1"/>
            <a:endParaRPr lang="en-US" dirty="0" smtClean="0"/>
          </a:p>
        </p:txBody>
      </p:sp>
    </p:spTree>
    <p:extLst>
      <p:ext uri="{BB962C8B-B14F-4D97-AF65-F5344CB8AC3E}">
        <p14:creationId xmlns:p14="http://schemas.microsoft.com/office/powerpoint/2010/main" val="21123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166575543"/>
              </p:ext>
            </p:extLst>
          </p:nvPr>
        </p:nvGraphicFramePr>
        <p:xfrm>
          <a:off x="767408" y="2564904"/>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a:bodyPr>
          <a:lstStyle/>
          <a:p>
            <a:pPr lvl="1"/>
            <a:r>
              <a:rPr lang="en-US" dirty="0" smtClean="0"/>
              <a:t>Boolean variables in Python take the following forms</a:t>
            </a:r>
          </a:p>
        </p:txBody>
      </p:sp>
    </p:spTree>
    <p:extLst>
      <p:ext uri="{BB962C8B-B14F-4D97-AF65-F5344CB8AC3E}">
        <p14:creationId xmlns:p14="http://schemas.microsoft.com/office/powerpoint/2010/main" val="11504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4236208825"/>
              </p:ext>
            </p:extLst>
          </p:nvPr>
        </p:nvGraphicFramePr>
        <p:xfrm>
          <a:off x="609600" y="3429000"/>
          <a:ext cx="11175032" cy="2304256"/>
        </p:xfrm>
        <a:graphic>
          <a:graphicData uri="http://schemas.openxmlformats.org/drawingml/2006/table">
            <a:tbl>
              <a:tblPr firstRow="1" bandRow="1">
                <a:tableStyleId>{5C22544A-7EE6-4342-B048-85BDC9FD1C3A}</a:tableStyleId>
              </a:tblPr>
              <a:tblGrid>
                <a:gridCol w="2108497"/>
                <a:gridCol w="6042199"/>
                <a:gridCol w="3024336"/>
              </a:tblGrid>
              <a:tr h="476621">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476621">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and</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both sides are true, otherwise</a:t>
                      </a:r>
                      <a:r>
                        <a:rPr lang="en-GB" baseline="0" dirty="0" smtClean="0"/>
                        <a:t>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baseline="0" dirty="0" smtClean="0"/>
                        <a:t> and </a:t>
                      </a:r>
                      <a:r>
                        <a:rPr lang="en-US" baseline="0" dirty="0" err="1" smtClean="0"/>
                        <a:t>hate_py</a:t>
                      </a:r>
                      <a:r>
                        <a:rPr lang="en-US" baseline="0" dirty="0" smtClean="0"/>
                        <a:t>)</a:t>
                      </a:r>
                      <a:endParaRPr lang="en-US" baseline="0" dirty="0" smtClean="0"/>
                    </a:p>
                  </a:txBody>
                  <a:tcPr/>
                </a:tc>
              </a:tr>
              <a:tr h="528352">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or</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either side is true, otherwise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dirty="0" smtClean="0"/>
                        <a:t> or </a:t>
                      </a:r>
                      <a:r>
                        <a:rPr lang="en-US" dirty="0" err="1" smtClean="0"/>
                        <a:t>hate_py</a:t>
                      </a:r>
                      <a:r>
                        <a:rPr lang="en-US" dirty="0" smtClean="0"/>
                        <a:t>)</a:t>
                      </a:r>
                      <a:endParaRPr lang="en-US" baseline="0" dirty="0" smtClean="0"/>
                    </a:p>
                  </a:txBody>
                  <a:tcPr/>
                </a:tc>
              </a:tr>
              <a:tr h="822662">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Invert the</a:t>
                      </a:r>
                      <a:r>
                        <a:rPr lang="en-US" baseline="0" dirty="0" smtClean="0"/>
                        <a:t> value of the following variable or expression</a:t>
                      </a:r>
                      <a:endParaRPr lang="en-US" dirty="0"/>
                    </a:p>
                  </a:txBody>
                  <a:tcPr/>
                </a:tc>
                <a:tc>
                  <a:txBody>
                    <a:bodyPr/>
                    <a:lstStyle/>
                    <a:p>
                      <a:pPr marL="0" indent="0">
                        <a:buFont typeface="Arial" panose="020B0604020202020204" pitchFamily="34" charset="0"/>
                        <a:buNone/>
                      </a:pPr>
                      <a:r>
                        <a:rPr lang="en-US" dirty="0" smtClean="0"/>
                        <a:t>print(</a:t>
                      </a:r>
                      <a:r>
                        <a:rPr lang="en-US" dirty="0" err="1" smtClean="0"/>
                        <a:t>like_py</a:t>
                      </a:r>
                      <a:r>
                        <a:rPr lang="en-US" dirty="0" smtClean="0"/>
                        <a:t> and not </a:t>
                      </a:r>
                      <a:r>
                        <a:rPr lang="en-US" dirty="0" err="1" smtClean="0"/>
                        <a:t>hate_py</a:t>
                      </a:r>
                      <a:r>
                        <a:rPr lang="en-US" dirty="0" smtClean="0"/>
                        <a:t>)</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fontScale="70000" lnSpcReduction="20000"/>
          </a:bodyPr>
          <a:lstStyle/>
          <a:p>
            <a:pPr lvl="1"/>
            <a:r>
              <a:rPr lang="en-US" dirty="0" smtClean="0"/>
              <a:t>Boolean operators are used to compare Boolean variables or expressions</a:t>
            </a:r>
          </a:p>
          <a:p>
            <a:pPr lvl="2"/>
            <a:r>
              <a:rPr lang="en-US" dirty="0" smtClean="0"/>
              <a:t>A Boolean expression is one which, when evaluated, will return either a logical true or false value</a:t>
            </a:r>
          </a:p>
        </p:txBody>
      </p:sp>
      <p:sp>
        <p:nvSpPr>
          <p:cNvPr id="6" name="Rectangle 5"/>
          <p:cNvSpPr/>
          <p:nvPr/>
        </p:nvSpPr>
        <p:spPr>
          <a:xfrm>
            <a:off x="839417" y="2376339"/>
            <a:ext cx="10742984" cy="83099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True</a:t>
            </a:r>
          </a:p>
          <a:p>
            <a:r>
              <a:rPr lang="en-US" sz="1200" dirty="0" err="1" smtClean="0">
                <a:solidFill>
                  <a:srgbClr val="000000"/>
                </a:solidFill>
                <a:highlight>
                  <a:srgbClr val="FFFFFF"/>
                </a:highlight>
                <a:latin typeface="Courier New" panose="02070309020205020404" pitchFamily="49" charset="0"/>
              </a:rPr>
              <a:t>hate</a:t>
            </a:r>
            <a:r>
              <a:rPr lang="en-US" sz="1200" dirty="0" err="1" smtClean="0">
                <a:solidFill>
                  <a:srgbClr val="000000"/>
                </a:solidFill>
                <a:highlight>
                  <a:srgbClr val="FFFFFF"/>
                </a:highlight>
                <a:latin typeface="Courier New" panose="02070309020205020404" pitchFamily="49" charset="0"/>
              </a:rPr>
              <a:t>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False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773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Booleans: Examples</a:t>
            </a:r>
            <a:endParaRPr lang="en-US" dirty="0"/>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lists and tuples?</a:t>
            </a:r>
          </a:p>
          <a:p>
            <a:pPr lvl="1"/>
            <a:r>
              <a:rPr lang="en-US" sz="2000" dirty="0" smtClean="0"/>
              <a:t>Numbers, strings and Booleans are great, but there are many times when you will want to represent more complex data</a:t>
            </a:r>
          </a:p>
          <a:p>
            <a:pPr lvl="1"/>
            <a:r>
              <a:rPr lang="en-US" sz="2000" dirty="0" smtClean="0"/>
              <a:t>Most languages have ways to store data in useful ways</a:t>
            </a:r>
          </a:p>
          <a:p>
            <a:pPr lvl="1"/>
            <a:r>
              <a:rPr lang="en-US" sz="2000" dirty="0" smtClean="0"/>
              <a:t>Lists and tuples, along with dictionaries, are some of Python’s ways of handling this</a:t>
            </a:r>
          </a:p>
          <a:p>
            <a:r>
              <a:rPr lang="en-US" sz="2400" dirty="0" smtClean="0"/>
              <a:t>So what are they then?</a:t>
            </a:r>
          </a:p>
          <a:p>
            <a:pPr lvl="1"/>
            <a:r>
              <a:rPr lang="en-US" sz="2000" dirty="0" smtClean="0"/>
              <a:t>Both are ways of holding several items of data at once, similar to a mathematical set</a:t>
            </a:r>
          </a:p>
          <a:p>
            <a:pPr lvl="1"/>
            <a:r>
              <a:rPr lang="en-US" sz="2000" dirty="0" smtClean="0"/>
              <a:t>Lists are dynamic – their contents can change</a:t>
            </a:r>
          </a:p>
          <a:p>
            <a:pPr lvl="1"/>
            <a:r>
              <a:rPr lang="en-US" sz="2000" dirty="0" smtClean="0"/>
              <a:t>Tuples are immutable – their contents cannot change</a:t>
            </a:r>
          </a:p>
          <a:p>
            <a:pPr lvl="1"/>
            <a:r>
              <a:rPr lang="en-US" sz="2000" dirty="0" smtClean="0"/>
              <a:t>Both can be used in flow control statements as the </a:t>
            </a:r>
            <a:r>
              <a:rPr lang="en-US" sz="2000" i="1" dirty="0" smtClean="0"/>
              <a:t>iterator</a:t>
            </a:r>
            <a:r>
              <a:rPr lang="en-US" sz="2000" dirty="0" smtClean="0"/>
              <a:t> </a:t>
            </a:r>
          </a:p>
          <a:p>
            <a:pPr marL="457200" lvl="1" indent="0">
              <a:buNone/>
            </a:pPr>
            <a:endParaRPr lang="en-US" sz="20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List are</a:t>
            </a:r>
            <a:endParaRPr lang="en-US" dirty="0" smtClean="0"/>
          </a:p>
          <a:p>
            <a:pPr lvl="1"/>
            <a:r>
              <a:rPr lang="en-US" sz="2400" dirty="0" smtClean="0"/>
              <a:t>Constructed using comma </a:t>
            </a:r>
            <a:r>
              <a:rPr lang="en-US" sz="2400" dirty="0" smtClean="0"/>
              <a:t>separated values between square </a:t>
            </a:r>
            <a:r>
              <a:rPr lang="en-US" sz="2400" dirty="0" smtClean="0"/>
              <a:t>brackets – for example, [1, 2, 3]</a:t>
            </a:r>
            <a:endParaRPr lang="en-US" sz="2400" dirty="0" smtClean="0"/>
          </a:p>
          <a:p>
            <a:pPr lvl="1"/>
            <a:r>
              <a:rPr lang="en-US" sz="2400" dirty="0" smtClean="0"/>
              <a:t>Each element </a:t>
            </a:r>
            <a:r>
              <a:rPr lang="en-US" sz="2400" dirty="0" smtClean="0"/>
              <a:t>in the list has </a:t>
            </a:r>
            <a:r>
              <a:rPr lang="en-US" sz="2400" dirty="0" smtClean="0"/>
              <a:t>an </a:t>
            </a:r>
            <a:r>
              <a:rPr lang="en-US" sz="2400" dirty="0" smtClean="0"/>
              <a:t>index</a:t>
            </a:r>
          </a:p>
          <a:p>
            <a:pPr lvl="1"/>
            <a:r>
              <a:rPr lang="en-US" sz="2400" dirty="0"/>
              <a:t>Indices </a:t>
            </a:r>
            <a:r>
              <a:rPr lang="en-US" sz="2400" dirty="0" smtClean="0"/>
              <a:t>start at zero – we say they’re ‘zero-based’</a:t>
            </a:r>
            <a:endParaRPr lang="en-US" sz="2400" dirty="0" smtClean="0"/>
          </a:p>
          <a:p>
            <a:pPr lvl="1"/>
            <a:r>
              <a:rPr lang="en-US" sz="2400" dirty="0" smtClean="0"/>
              <a:t>Elements can be of mixed data </a:t>
            </a:r>
            <a:r>
              <a:rPr lang="en-US" sz="2400" dirty="0" smtClean="0"/>
              <a:t>types – numbers, strings, objects</a:t>
            </a:r>
            <a:endParaRPr lang="en-US" sz="2400" dirty="0" smtClean="0"/>
          </a:p>
          <a:p>
            <a:pPr lvl="1"/>
            <a:r>
              <a:rPr lang="en-US" sz="2400" dirty="0" smtClean="0"/>
              <a:t>Like strings, in Python Lists have built-in methods for</a:t>
            </a:r>
          </a:p>
          <a:p>
            <a:pPr lvl="2"/>
            <a:r>
              <a:rPr lang="en-US" sz="1600" dirty="0" smtClean="0"/>
              <a:t>Indexing</a:t>
            </a:r>
          </a:p>
          <a:p>
            <a:pPr lvl="2"/>
            <a:r>
              <a:rPr lang="en-US" sz="1600" dirty="0" smtClean="0"/>
              <a:t>Adding</a:t>
            </a:r>
          </a:p>
          <a:p>
            <a:pPr lvl="2"/>
            <a:r>
              <a:rPr lang="en-US" sz="1600" dirty="0" smtClean="0"/>
              <a:t>Slicing</a:t>
            </a:r>
          </a:p>
          <a:p>
            <a:pPr lvl="2"/>
            <a:r>
              <a:rPr lang="en-US" sz="1600" dirty="0"/>
              <a:t>C</a:t>
            </a:r>
            <a:r>
              <a:rPr lang="en-US" sz="1600" dirty="0" smtClean="0"/>
              <a:t>hecking </a:t>
            </a:r>
            <a:r>
              <a:rPr lang="en-US" sz="1600" dirty="0" smtClean="0"/>
              <a:t>for </a:t>
            </a:r>
            <a:r>
              <a:rPr lang="en-US" sz="1600" dirty="0" smtClean="0"/>
              <a:t>membership</a:t>
            </a:r>
          </a:p>
          <a:p>
            <a:pPr lvl="2"/>
            <a:r>
              <a:rPr lang="en-US" sz="1600" dirty="0"/>
              <a:t>D</a:t>
            </a:r>
            <a:r>
              <a:rPr lang="en-US" sz="1600" dirty="0" smtClean="0"/>
              <a:t>etermining sequence </a:t>
            </a:r>
            <a:r>
              <a:rPr lang="en-US" sz="1600" dirty="0" smtClean="0"/>
              <a:t>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60254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#Object types</a:t>
            </a:r>
            <a:endParaRPr lang="en-US" sz="1200" dirty="0" smtClean="0">
              <a:solidFill>
                <a:srgbClr val="008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theguide</a:t>
            </a:r>
            <a:r>
              <a:rPr lang="en-US" sz="1200" dirty="0">
                <a:solidFill>
                  <a:srgbClr val="000000"/>
                </a:solidFill>
                <a:highlight>
                  <a:srgbClr val="FFFFFF"/>
                </a:highlight>
                <a:latin typeface="Courier New" panose="02070309020205020404" pitchFamily="49" charset="0"/>
              </a:rPr>
              <a:t> = </a:t>
            </a:r>
            <a:r>
              <a:rPr lang="en-US" sz="1200" dirty="0" err="1">
                <a:solidFill>
                  <a:srgbClr val="000000"/>
                </a:solidFill>
                <a:highlight>
                  <a:srgbClr val="FFFFFF"/>
                </a:highlight>
                <a:latin typeface="Courier New" panose="02070309020205020404" pitchFamily="49" charset="0"/>
              </a:rPr>
              <a:t>books.Guide</a:t>
            </a:r>
            <a:r>
              <a:rPr lang="en-US" sz="1200" dirty="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42, </a:t>
            </a:r>
            <a:r>
              <a:rPr lang="en-US" sz="1200" dirty="0" err="1" smtClean="0">
                <a:solidFill>
                  <a:srgbClr val="FF0000"/>
                </a:solidFill>
                <a:highlight>
                  <a:srgbClr val="FFFFFF"/>
                </a:highlight>
                <a:latin typeface="Courier New" panose="02070309020205020404" pitchFamily="49" charset="0"/>
              </a:rPr>
              <a:t>theguide</a:t>
            </a:r>
            <a:r>
              <a:rPr lang="en-US" sz="1200" dirty="0" smtClean="0">
                <a:solidFill>
                  <a:srgbClr val="FF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a:t>
            </a:r>
            <a:r>
              <a:rPr lang="en-US" sz="1200" dirty="0" smtClean="0">
                <a:solidFill>
                  <a:srgbClr val="000000"/>
                </a:solidFill>
                <a:highlight>
                  <a:srgbClr val="FFFFFF"/>
                </a:highlight>
                <a:latin typeface="Courier New" panose="02070309020205020404" pitchFamily="49" charset="0"/>
              </a:rPr>
              <a:t>]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can contain</a:t>
            </a:r>
          </a:p>
          <a:p>
            <a:pPr lvl="1"/>
            <a:r>
              <a:rPr lang="en-US" sz="2000" dirty="0" smtClean="0"/>
              <a:t>Numbers</a:t>
            </a:r>
          </a:p>
          <a:p>
            <a:pPr lvl="1"/>
            <a:r>
              <a:rPr lang="en-US" sz="2000" dirty="0" smtClean="0"/>
              <a:t>Strings</a:t>
            </a:r>
          </a:p>
          <a:p>
            <a:pPr lvl="1"/>
            <a:r>
              <a:rPr lang="en-US" sz="2000" dirty="0" smtClean="0"/>
              <a:t>Objects</a:t>
            </a:r>
          </a:p>
          <a:p>
            <a:pPr lvl="1"/>
            <a:r>
              <a:rPr lang="en-US" sz="2000" dirty="0" smtClean="0"/>
              <a:t>A mixture of the above</a:t>
            </a:r>
          </a:p>
          <a:p>
            <a:r>
              <a:rPr lang="en-US" sz="2400" dirty="0" smtClean="0"/>
              <a:t>List elements can be accessed by index</a:t>
            </a:r>
          </a:p>
          <a:p>
            <a:r>
              <a:rPr lang="en-US" sz="2400" dirty="0" smtClean="0"/>
              <a:t>Lists can be sliced</a:t>
            </a:r>
          </a:p>
          <a:p>
            <a:r>
              <a:rPr lang="en-US" sz="2400" dirty="0" smtClean="0"/>
              <a:t>Lists can be used in expressions</a:t>
            </a:r>
          </a:p>
          <a:p>
            <a:r>
              <a:rPr lang="en-US" sz="2400" dirty="0" smtClean="0"/>
              <a:t>Variables can provide the list index</a:t>
            </a:r>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2915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4" end="1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item)</a:t>
            </a:r>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are mutable</a:t>
            </a:r>
          </a:p>
          <a:p>
            <a:r>
              <a:rPr lang="en-US" sz="2400" dirty="0" smtClean="0"/>
              <a:t>Values can be changed</a:t>
            </a:r>
          </a:p>
          <a:p>
            <a:r>
              <a:rPr lang="en-US" sz="2400" dirty="0" smtClean="0"/>
              <a:t>Values can be added</a:t>
            </a:r>
          </a:p>
          <a:p>
            <a:r>
              <a:rPr lang="en-US" sz="2400" dirty="0" smtClean="0"/>
              <a:t>One list can be added to another</a:t>
            </a:r>
          </a:p>
          <a:p>
            <a:r>
              <a:rPr lang="en-US" sz="2400" dirty="0" smtClean="0"/>
              <a:t>Values can be removed</a:t>
            </a:r>
          </a:p>
          <a:p>
            <a:r>
              <a:rPr lang="en-US" sz="2400" dirty="0" smtClean="0"/>
              <a:t>Values can be popped – removed and returned</a:t>
            </a:r>
          </a:p>
          <a:p>
            <a:r>
              <a:rPr lang="en-US" sz="2400" dirty="0" smtClean="0"/>
              <a:t>Values can be located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8973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8" end="1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Tuple are</a:t>
            </a:r>
            <a:endParaRPr lang="en-US" dirty="0" smtClean="0"/>
          </a:p>
          <a:p>
            <a:pPr lvl="1"/>
            <a:r>
              <a:rPr lang="en-US" sz="2400" dirty="0" smtClean="0"/>
              <a:t>Constructed using comma </a:t>
            </a:r>
            <a:r>
              <a:rPr lang="en-US" sz="2400" dirty="0" smtClean="0"/>
              <a:t>separated values between </a:t>
            </a:r>
            <a:r>
              <a:rPr lang="en-US" sz="2400" dirty="0" smtClean="0"/>
              <a:t>parentheses – for example, (1, 2, 3)</a:t>
            </a:r>
            <a:endParaRPr lang="en-US" sz="2400" dirty="0" smtClean="0"/>
          </a:p>
          <a:p>
            <a:pPr lvl="1"/>
            <a:r>
              <a:rPr lang="en-US" sz="2400" dirty="0" smtClean="0"/>
              <a:t>Like </a:t>
            </a:r>
            <a:r>
              <a:rPr lang="en-US" sz="2400" dirty="0"/>
              <a:t>L</a:t>
            </a:r>
            <a:r>
              <a:rPr lang="en-US" sz="2400" dirty="0" smtClean="0"/>
              <a:t>ists, each </a:t>
            </a:r>
            <a:r>
              <a:rPr lang="en-US" sz="2400" dirty="0" smtClean="0"/>
              <a:t>element </a:t>
            </a:r>
            <a:r>
              <a:rPr lang="en-US" sz="2400" dirty="0" smtClean="0"/>
              <a:t>in the tuple has </a:t>
            </a:r>
            <a:r>
              <a:rPr lang="en-US" sz="2400" dirty="0" smtClean="0"/>
              <a:t>an </a:t>
            </a:r>
            <a:r>
              <a:rPr lang="en-US" sz="2400" dirty="0" smtClean="0"/>
              <a:t>index</a:t>
            </a:r>
          </a:p>
          <a:p>
            <a:pPr lvl="1"/>
            <a:r>
              <a:rPr lang="en-US" sz="2400" dirty="0" smtClean="0"/>
              <a:t>Similarly, indices are zero-based</a:t>
            </a:r>
            <a:endParaRPr lang="en-US" sz="2400" dirty="0" smtClean="0"/>
          </a:p>
          <a:p>
            <a:pPr lvl="1"/>
            <a:r>
              <a:rPr lang="en-US" sz="2400" dirty="0" smtClean="0"/>
              <a:t>Like Lists again, elements </a:t>
            </a:r>
            <a:r>
              <a:rPr lang="en-US" sz="2400" dirty="0" smtClean="0"/>
              <a:t>can be of mixed data </a:t>
            </a:r>
            <a:r>
              <a:rPr lang="en-US" sz="2400" dirty="0" smtClean="0"/>
              <a:t>types – numbers, strings, objects</a:t>
            </a:r>
          </a:p>
          <a:p>
            <a:pPr lvl="1"/>
            <a:r>
              <a:rPr lang="en-US" sz="2400" dirty="0" smtClean="0"/>
              <a:t>Tuples have built-in methods for</a:t>
            </a:r>
          </a:p>
          <a:p>
            <a:pPr lvl="2"/>
            <a:r>
              <a:rPr lang="en-US" sz="1600" dirty="0" smtClean="0"/>
              <a:t>Indexing</a:t>
            </a:r>
          </a:p>
          <a:p>
            <a:pPr lvl="2"/>
            <a:r>
              <a:rPr lang="en-US" sz="1600" dirty="0" smtClean="0"/>
              <a:t>Slicing</a:t>
            </a:r>
          </a:p>
          <a:p>
            <a:pPr lvl="2"/>
            <a:r>
              <a:rPr lang="en-US" sz="1600" dirty="0"/>
              <a:t>C</a:t>
            </a:r>
            <a:r>
              <a:rPr lang="en-US" sz="1600" dirty="0" smtClean="0"/>
              <a:t>hecking </a:t>
            </a:r>
            <a:r>
              <a:rPr lang="en-US" sz="1600" dirty="0" smtClean="0"/>
              <a:t>for </a:t>
            </a:r>
            <a:r>
              <a:rPr lang="en-US" sz="1600" dirty="0" smtClean="0"/>
              <a:t>membership</a:t>
            </a:r>
          </a:p>
          <a:p>
            <a:pPr lvl="2"/>
            <a:r>
              <a:rPr lang="en-US" sz="1600" dirty="0"/>
              <a:t>D</a:t>
            </a:r>
            <a:r>
              <a:rPr lang="en-US" sz="1600" dirty="0" smtClean="0"/>
              <a:t>etermining sequence </a:t>
            </a:r>
            <a:r>
              <a:rPr lang="en-US" sz="1600" dirty="0" smtClean="0"/>
              <a:t>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51669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Tuples are immutable</a:t>
            </a:r>
          </a:p>
          <a:p>
            <a:r>
              <a:rPr lang="en-US" sz="2400" dirty="0" smtClean="0"/>
              <a:t>Can be created using various data types</a:t>
            </a:r>
          </a:p>
          <a:p>
            <a:r>
              <a:rPr lang="en-US" sz="2400" dirty="0" smtClean="0"/>
              <a:t>Including empty tuples</a:t>
            </a:r>
          </a:p>
          <a:p>
            <a:r>
              <a:rPr lang="en-US" sz="2400" dirty="0" smtClean="0"/>
              <a:t>Elements can be referenced by index</a:t>
            </a:r>
          </a:p>
          <a:p>
            <a:r>
              <a:rPr lang="en-US" sz="2400" dirty="0" smtClean="0"/>
              <a:t>Tuples can be sliced</a:t>
            </a:r>
          </a:p>
          <a:p>
            <a:r>
              <a:rPr lang="en-US" sz="2400" dirty="0" smtClean="0"/>
              <a:t>Values </a:t>
            </a:r>
            <a:r>
              <a:rPr lang="en-US" sz="2400" dirty="0"/>
              <a:t>cannot be </a:t>
            </a:r>
            <a:r>
              <a:rPr lang="en-US" sz="2400" dirty="0" smtClean="0"/>
              <a:t>changed</a:t>
            </a:r>
          </a:p>
          <a:p>
            <a:r>
              <a:rPr lang="en-US" sz="2400" dirty="0" smtClean="0"/>
              <a:t>We can make new tuples by combining existing ones</a:t>
            </a:r>
          </a:p>
          <a:p>
            <a:r>
              <a:rPr lang="en-US" sz="2400" dirty="0" smtClean="0"/>
              <a:t>Or from elements of existing tuples</a:t>
            </a:r>
            <a:endParaRPr lang="en-US" sz="2400" dirty="0"/>
          </a:p>
          <a:p>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38730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8" end="1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xEl>
                                              <p:pRg st="21" end="2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6777732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a dictionary?</a:t>
            </a:r>
          </a:p>
          <a:p>
            <a:pPr lvl="1"/>
            <a:r>
              <a:rPr lang="en-US" dirty="0"/>
              <a:t>Also known as ‘associative </a:t>
            </a:r>
            <a:r>
              <a:rPr lang="en-US" dirty="0" smtClean="0"/>
              <a:t>array’ </a:t>
            </a:r>
            <a:r>
              <a:rPr lang="en-US" dirty="0"/>
              <a:t>or ‘</a:t>
            </a:r>
            <a:r>
              <a:rPr lang="en-US" dirty="0" smtClean="0"/>
              <a:t>map’, a dictionary is an unordered </a:t>
            </a:r>
            <a:r>
              <a:rPr lang="en-US" dirty="0"/>
              <a:t>set of </a:t>
            </a:r>
            <a:r>
              <a:rPr lang="en-US" i="1" dirty="0" err="1"/>
              <a:t>key:value</a:t>
            </a:r>
            <a:r>
              <a:rPr lang="en-US" dirty="0"/>
              <a:t> </a:t>
            </a:r>
            <a:r>
              <a:rPr lang="en-US" dirty="0" smtClean="0"/>
              <a:t>pairs</a:t>
            </a:r>
          </a:p>
          <a:p>
            <a:r>
              <a:rPr lang="en-US" dirty="0" smtClean="0"/>
              <a:t>Dictionaries are extremely useful tools for storing data</a:t>
            </a:r>
          </a:p>
          <a:p>
            <a:r>
              <a:rPr lang="en-US" dirty="0" smtClean="0"/>
              <a:t>Constructed using curly braces – {}</a:t>
            </a:r>
          </a:p>
          <a:p>
            <a:pPr lvl="1"/>
            <a:r>
              <a:rPr lang="en-US" dirty="0" smtClean="0"/>
              <a:t>{‘name’: ‘Paul’, ‘location’: ‘Bristol’}</a:t>
            </a:r>
            <a:endParaRPr lang="en-US" dirty="0" smtClean="0"/>
          </a:p>
          <a:p>
            <a:r>
              <a:rPr lang="en-US" dirty="0" smtClean="0"/>
              <a:t>Indexed </a:t>
            </a:r>
            <a:r>
              <a:rPr lang="en-US" dirty="0" smtClean="0"/>
              <a:t>by </a:t>
            </a:r>
            <a:r>
              <a:rPr lang="en-US" dirty="0" smtClean="0"/>
              <a:t>unique keys</a:t>
            </a:r>
          </a:p>
          <a:p>
            <a:pPr lvl="1"/>
            <a:r>
              <a:rPr lang="en-US" dirty="0" smtClean="0"/>
              <a:t>Keys cannot be sets, lists, or other similar objects</a:t>
            </a:r>
            <a:endParaRPr lang="en-US" dirty="0" smtClean="0"/>
          </a:p>
          <a:p>
            <a:r>
              <a:rPr lang="en-US" dirty="0" smtClean="0"/>
              <a:t>Can be used as </a:t>
            </a:r>
            <a:r>
              <a:rPr lang="en-US" i="1" dirty="0" smtClean="0"/>
              <a:t>iterator</a:t>
            </a:r>
            <a:r>
              <a:rPr lang="en-US" dirty="0" smtClean="0"/>
              <a:t> in flow control statements</a:t>
            </a:r>
            <a:endParaRPr lang="en-US" dirty="0" smtClean="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Dictionaries are mutable</a:t>
            </a:r>
          </a:p>
          <a:p>
            <a:r>
              <a:rPr lang="en-US" dirty="0" smtClean="0"/>
              <a:t>Dictionaries have built-in methods for</a:t>
            </a:r>
          </a:p>
          <a:p>
            <a:pPr lvl="1"/>
            <a:r>
              <a:rPr lang="en-US" dirty="0" smtClean="0"/>
              <a:t>Accessing</a:t>
            </a:r>
            <a:endParaRPr lang="en-US" dirty="0" smtClean="0"/>
          </a:p>
          <a:p>
            <a:pPr lvl="1"/>
            <a:r>
              <a:rPr lang="en-US" dirty="0" smtClean="0"/>
              <a:t>Searching</a:t>
            </a:r>
            <a:endParaRPr lang="en-US" dirty="0"/>
          </a:p>
          <a:p>
            <a:pPr lvl="1"/>
            <a:r>
              <a:rPr lang="en-US" dirty="0" smtClean="0"/>
              <a:t>Removing</a:t>
            </a:r>
          </a:p>
          <a:p>
            <a:pPr lvl="1"/>
            <a:r>
              <a:rPr lang="en-US" dirty="0" smtClean="0"/>
              <a:t>Iterating</a:t>
            </a:r>
          </a:p>
          <a:p>
            <a:r>
              <a:rPr lang="en-US" dirty="0" smtClean="0"/>
              <a:t>Some statement keywords provide method shortcuts</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263352" y="1412776"/>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412776"/>
            <a:ext cx="5558409" cy="4680520"/>
          </a:xfrm>
        </p:spPr>
        <p:txBody>
          <a:bodyPr>
            <a:normAutofit/>
          </a:bodyPr>
          <a:lstStyle/>
          <a:p>
            <a:r>
              <a:rPr lang="en-US" sz="2400" dirty="0" smtClean="0"/>
              <a:t>Dictionaries </a:t>
            </a:r>
            <a:r>
              <a:rPr lang="en-US" sz="2400" dirty="0"/>
              <a:t>have several constructors</a:t>
            </a:r>
          </a:p>
          <a:p>
            <a:r>
              <a:rPr lang="en-US" sz="2400" dirty="0" smtClean="0"/>
              <a:t>Values can be accessed by key</a:t>
            </a:r>
          </a:p>
          <a:p>
            <a:r>
              <a:rPr lang="en-US" sz="2400" dirty="0" smtClean="0"/>
              <a:t>Keys can be iterated</a:t>
            </a:r>
          </a:p>
          <a:p>
            <a:r>
              <a:rPr lang="en-US" sz="2400" dirty="0" smtClean="0"/>
              <a:t>Values can be changed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t>
            </a:r>
            <a:r>
              <a:rPr lang="en-US" dirty="0" smtClean="0"/>
              <a:t>Dictionaries</a:t>
            </a:r>
            <a:endParaRPr lang="en-US" dirty="0"/>
          </a:p>
        </p:txBody>
      </p:sp>
    </p:spTree>
    <p:extLst>
      <p:ext uri="{BB962C8B-B14F-4D97-AF65-F5344CB8AC3E}">
        <p14:creationId xmlns:p14="http://schemas.microsoft.com/office/powerpoint/2010/main" val="237127479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Operators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Identify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Are used to conduct mathematical operations against a set of values</a:t>
            </a:r>
          </a:p>
          <a:p>
            <a:r>
              <a:rPr lang="en-GB" dirty="0" smtClean="0"/>
              <a:t>Some of these operations include:</a:t>
            </a:r>
          </a:p>
          <a:p>
            <a:pPr lvl="1"/>
            <a:r>
              <a:rPr lang="en-GB" dirty="0" smtClean="0"/>
              <a:t>Addition</a:t>
            </a:r>
          </a:p>
          <a:p>
            <a:pPr lvl="1"/>
            <a:r>
              <a:rPr lang="en-GB" dirty="0" smtClean="0"/>
              <a:t>Subtraction</a:t>
            </a:r>
          </a:p>
          <a:p>
            <a:pPr lvl="1"/>
            <a:r>
              <a:rPr lang="en-GB" dirty="0" smtClean="0"/>
              <a:t>Division</a:t>
            </a:r>
          </a:p>
          <a:p>
            <a:pPr lvl="1"/>
            <a:r>
              <a:rPr lang="en-GB" dirty="0" smtClean="0"/>
              <a:t>Multiplication</a:t>
            </a:r>
            <a:endParaRPr lang="en-US" dirty="0" smtClean="0"/>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noGrp="1"/>
          </p:cNvGraphicFramePr>
          <p:nvPr>
            <p:ph idx="1"/>
            <p:extLst/>
          </p:nvPr>
        </p:nvGraphicFramePr>
        <p:xfrm>
          <a:off x="1008063" y="1700213"/>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409010708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FF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a:t>
            </a:r>
            <a:r>
              <a:rPr lang="en-US" dirty="0" smtClean="0"/>
              <a:t>Solution</a:t>
            </a:r>
            <a:endParaRPr lang="en-US" dirty="0"/>
          </a:p>
        </p:txBody>
      </p:sp>
    </p:spTree>
    <p:extLst>
      <p:ext uri="{BB962C8B-B14F-4D97-AF65-F5344CB8AC3E}">
        <p14:creationId xmlns:p14="http://schemas.microsoft.com/office/powerpoint/2010/main" val="315723656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These operators compare the values on either sides of them and decide the relation among </a:t>
            </a:r>
            <a:r>
              <a:rPr lang="en-US" dirty="0" smtClean="0"/>
              <a:t>them</a:t>
            </a:r>
          </a:p>
          <a:p>
            <a:r>
              <a:rPr lang="en-GB" dirty="0" smtClean="0"/>
              <a:t>Relational operators are often used within flow control</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119336" y="2250341"/>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Python!"</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if true: print “exercise complete”</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a:t>
            </a:r>
            <a:r>
              <a:rPr lang="en-GB" dirty="0" smtClean="0"/>
              <a:t>statements provide a means to </a:t>
            </a:r>
            <a:r>
              <a:rPr lang="en-GB" dirty="0" smtClean="0"/>
              <a:t>repeat instructions</a:t>
            </a:r>
            <a:endParaRPr lang="en-GB" dirty="0" smtClean="0"/>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a:t>
            </a:r>
            <a:r>
              <a:rPr lang="en-GB" dirty="0" smtClean="0"/>
              <a:t>statements</a:t>
            </a:r>
            <a:endParaRPr lang="en-US" dirty="0"/>
          </a:p>
          <a:p>
            <a:r>
              <a:rPr lang="en-GB" dirty="0" smtClean="0"/>
              <a:t>Python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a:t>
            </a:r>
            <a:r>
              <a:rPr lang="en-GB" dirty="0" smtClean="0"/>
              <a:t>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fontScale="92500" lnSpcReduction="10000"/>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endParaRPr lang="en-GB" dirty="0" smtClean="0">
              <a:solidFill>
                <a:prstClr val="black"/>
              </a:solidFill>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a:t>
            </a:r>
            <a:r>
              <a:rPr lang="en-GB" dirty="0" smtClean="0">
                <a:solidFill>
                  <a:prstClr val="black"/>
                </a:solidFill>
                <a:latin typeface="Courier New" panose="02070309020205020404" pitchFamily="49" charset="0"/>
                <a:cs typeface="Courier New" panose="02070309020205020404" pitchFamily="49" charset="0"/>
              </a:rPr>
              <a:t>something</a:t>
            </a:r>
            <a:endParaRPr lang="en-GB" dirty="0" smtClean="0">
              <a:solidFill>
                <a:prstClr val="black"/>
              </a:solidFill>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else:</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 </a:t>
            </a:r>
            <a:r>
              <a:rPr lang="en-GB" dirty="0" smtClean="0">
                <a:solidFill>
                  <a:prstClr val="black"/>
                </a:solidFill>
                <a:latin typeface="Courier New" panose="02070309020205020404" pitchFamily="49" charset="0"/>
                <a:cs typeface="Courier New" panose="02070309020205020404" pitchFamily="49" charset="0"/>
              </a:rPr>
              <a:t>when items are 	exhausted</a:t>
            </a:r>
            <a:endParaRPr lang="en-GB" dirty="0" smtClean="0">
              <a:solidFill>
                <a:prstClr val="black"/>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9731250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normAutofit fontScale="85000" lnSpcReduction="20000"/>
          </a:bodyPr>
          <a:lstStyle/>
          <a:p>
            <a:r>
              <a:rPr lang="en-GB" dirty="0" smtClean="0">
                <a:solidFill>
                  <a:srgbClr val="31383D"/>
                </a:solidFill>
                <a:cs typeface="Courier New" panose="02070309020205020404" pitchFamily="49" charset="0"/>
              </a:rPr>
              <a:t>The Python </a:t>
            </a:r>
            <a:r>
              <a:rPr lang="en-GB" dirty="0" smtClean="0">
                <a:solidFill>
                  <a:srgbClr val="0000FF"/>
                </a:solidFill>
                <a:latin typeface="Courier New" panose="02070309020205020404" pitchFamily="49" charset="0"/>
                <a:cs typeface="Courier New" panose="02070309020205020404" pitchFamily="49" charset="0"/>
              </a:rPr>
              <a:t>range()</a:t>
            </a:r>
            <a:r>
              <a:rPr lang="en-GB" dirty="0" smtClean="0"/>
              <a:t> function provides </a:t>
            </a:r>
            <a:r>
              <a:rPr lang="en-GB" dirty="0" smtClean="0"/>
              <a:t>a means to </a:t>
            </a:r>
            <a:r>
              <a:rPr lang="en-GB" dirty="0" smtClean="0"/>
              <a:t>iterate over a sequence of numbers</a:t>
            </a:r>
            <a:endParaRPr lang="en-GB" dirty="0" smtClean="0"/>
          </a:p>
          <a:p>
            <a:r>
              <a:rPr lang="en-GB" dirty="0" smtClean="0"/>
              <a:t>This is extremely useful when writing a loop that runs for a specific number of iterations</a:t>
            </a:r>
            <a:endParaRPr lang="en-US" dirty="0"/>
          </a:p>
          <a:p>
            <a:r>
              <a:rPr lang="en-GB" dirty="0" smtClean="0"/>
              <a:t>Other languages have similar ways to constrain loops</a:t>
            </a:r>
            <a:endParaRPr lang="en-GB" dirty="0" smtClean="0"/>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range() </a:t>
            </a:r>
            <a:r>
              <a:rPr lang="en-GB" dirty="0" smtClean="0"/>
              <a:t>function</a:t>
            </a:r>
            <a:endParaRPr lang="en-US" dirty="0"/>
          </a:p>
        </p:txBody>
      </p:sp>
      <p:sp>
        <p:nvSpPr>
          <p:cNvPr id="6" name="Rectangle 5"/>
          <p:cNvSpPr/>
          <p:nvPr/>
        </p:nvSpPr>
        <p:spPr>
          <a:xfrm>
            <a:off x="1775520" y="3717032"/>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(10)</a:t>
            </a:r>
          </a:p>
          <a:p>
            <a:r>
              <a:rPr lang="en-US" sz="1600" dirty="0" smtClean="0">
                <a:solidFill>
                  <a:srgbClr val="808080"/>
                </a:solidFill>
                <a:highlight>
                  <a:srgbClr val="FFFFFF"/>
                </a:highlight>
                <a:latin typeface="Courier New" panose="02070309020205020404" pitchFamily="49" charset="0"/>
              </a:rPr>
              <a:t>[0, 1, 2, 3, 4, 5,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(5, 10</a:t>
            </a:r>
            <a:r>
              <a:rPr lang="en-US" sz="1600" dirty="0">
                <a:solidFill>
                  <a:srgbClr val="808080"/>
                </a:solidFill>
                <a:highlight>
                  <a:srgbClr val="FFFFFF"/>
                </a:highlight>
                <a:latin typeface="Courier New" panose="02070309020205020404" pitchFamily="49" charset="0"/>
              </a:rPr>
              <a:t>)</a:t>
            </a:r>
          </a:p>
          <a:p>
            <a:r>
              <a:rPr lang="en-US" sz="1600" dirty="0" smtClean="0">
                <a:solidFill>
                  <a:srgbClr val="808080"/>
                </a:solidFill>
                <a:highlight>
                  <a:srgbClr val="FFFFFF"/>
                </a:highlight>
                <a:latin typeface="Courier New" panose="02070309020205020404" pitchFamily="49" charset="0"/>
              </a:rPr>
              <a:t>[5</a:t>
            </a:r>
            <a:r>
              <a:rPr lang="en-US" sz="1600" dirty="0">
                <a:solidFill>
                  <a:srgbClr val="808080"/>
                </a:solidFill>
                <a:highlight>
                  <a:srgbClr val="FFFFFF"/>
                </a:highlight>
                <a:latin typeface="Courier New" panose="02070309020205020404" pitchFamily="49" charset="0"/>
              </a:rPr>
              <a:t>,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(0, 10, 3)</a:t>
            </a:r>
            <a:endParaRPr lang="en-US" sz="1600" dirty="0">
              <a:solidFill>
                <a:srgbClr val="808080"/>
              </a:solidFill>
              <a:highlight>
                <a:srgbClr val="FFFFFF"/>
              </a:highlight>
              <a:latin typeface="Courier New" panose="02070309020205020404" pitchFamily="49" charset="0"/>
            </a:endParaRPr>
          </a:p>
          <a:p>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0, 3, 6, 9</a:t>
            </a:r>
            <a:r>
              <a:rPr lang="en-US" sz="1600" dirty="0">
                <a:solidFill>
                  <a:srgbClr val="808080"/>
                </a:solidFill>
                <a:highlight>
                  <a:srgbClr val="FFFFFF"/>
                </a:highlight>
                <a:latin typeface="Courier New" panose="02070309020205020404" pitchFamily="49" charset="0"/>
              </a:rPr>
              <a:t>]</a:t>
            </a:r>
          </a:p>
          <a:p>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9780140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a:t>
            </a:r>
            <a:r>
              <a:rPr lang="en-US" dirty="0" smtClean="0"/>
              <a:t>Example 2</a:t>
            </a:r>
            <a:endParaRPr lang="en-US" dirty="0"/>
          </a:p>
        </p:txBody>
      </p:sp>
      <p:sp>
        <p:nvSpPr>
          <p:cNvPr id="5" name="Rectangle 4"/>
          <p:cNvSpPr/>
          <p:nvPr/>
        </p:nvSpPr>
        <p:spPr>
          <a:xfrm>
            <a:off x="172945" y="1501033"/>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range(0,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a:t>
            </a:r>
            <a:r>
              <a:rPr lang="en-US" sz="1600" dirty="0" smtClean="0">
                <a:solidFill>
                  <a:srgbClr val="808080"/>
                </a:solidFill>
                <a:highlight>
                  <a:srgbClr val="FFFFFF"/>
                </a:highlight>
                <a:latin typeface="Courier New" panose="02070309020205020404" pitchFamily="49" charset="0"/>
              </a:rPr>
              <a:t>Paul also 		loves 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
            </a:r>
            <a:r>
              <a:rPr lang="en-GB" sz="1400" dirty="0" smtClean="0">
                <a:solidFill>
                  <a:prstClr val="white"/>
                </a:solidFill>
              </a:rPr>
              <a:t>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animBg="1"/>
      <p:bldP spid="40" grpId="0" animBg="1"/>
      <p:bldP spid="45" grpId="0" animBg="1"/>
      <p:bldP spid="9" grpId="0" animBg="1"/>
      <p:bldP spid="12" grpId="0" animBg="1"/>
      <p:bldP spid="13" grpId="0" animBg="1"/>
      <p:bldP spid="14" grpId="0" animBg="1"/>
      <p:bldP spid="52" grpId="0" animBg="1"/>
      <p:bldP spid="62" grpId="0" animBg="1"/>
      <p:bldP spid="66"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dirty="0" smtClean="0"/>
              <a:t>for loops – </a:t>
            </a:r>
            <a:r>
              <a:rPr lang="en-US" dirty="0" err="1" smtClean="0"/>
              <a:t>FizzBuzz</a:t>
            </a:r>
            <a:r>
              <a:rPr lang="en-US" dirty="0" smtClean="0"/>
              <a:t> function</a:t>
            </a:r>
            <a:endParaRPr lang="en-US" dirty="0"/>
          </a:p>
        </p:txBody>
      </p:sp>
    </p:spTree>
    <p:extLst>
      <p:ext uri="{BB962C8B-B14F-4D97-AF65-F5344CB8AC3E}">
        <p14:creationId xmlns:p14="http://schemas.microsoft.com/office/powerpoint/2010/main" val="138650365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Accept a numeric upper bound from user input</a:t>
            </a:r>
          </a:p>
          <a:p>
            <a:pPr lvl="1"/>
            <a:r>
              <a:rPr lang="en-US" dirty="0" smtClean="0"/>
              <a:t>Examine each value between 0 and the upper bound and</a:t>
            </a:r>
          </a:p>
          <a:p>
            <a:pPr lvl="2"/>
            <a:r>
              <a:rPr lang="en-US" dirty="0" smtClean="0"/>
              <a:t>Output ‘Fizz’ if the value is divisible by 3</a:t>
            </a:r>
          </a:p>
          <a:p>
            <a:pPr lvl="2"/>
            <a:r>
              <a:rPr lang="en-US" dirty="0" smtClean="0"/>
              <a:t>Output ‘Buzz’ if the value is divisible by 5</a:t>
            </a:r>
          </a:p>
          <a:p>
            <a:pPr lvl="2"/>
            <a:r>
              <a:rPr lang="en-US" dirty="0" smtClean="0"/>
              <a:t>Output ‘</a:t>
            </a:r>
            <a:r>
              <a:rPr lang="en-US" dirty="0" err="1" smtClean="0"/>
              <a:t>FizzBuzz</a:t>
            </a:r>
            <a:r>
              <a:rPr lang="en-US" dirty="0" smtClean="0"/>
              <a:t>’ if the value is divisible by 3 and 5</a:t>
            </a:r>
          </a:p>
          <a:p>
            <a:pPr lvl="2"/>
            <a:r>
              <a:rPr lang="en-US" dirty="0" smtClean="0"/>
              <a:t>Output the number if none of the above conditions are met</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a:t>
            </a:r>
            <a:r>
              <a:rPr lang="en-US" dirty="0" err="1" smtClean="0"/>
              <a:t>FizzBuzz</a:t>
            </a:r>
            <a:endParaRPr lang="en-US" dirty="0"/>
          </a:p>
        </p:txBody>
      </p:sp>
    </p:spTree>
    <p:extLst>
      <p:ext uri="{BB962C8B-B14F-4D97-AF65-F5344CB8AC3E}">
        <p14:creationId xmlns:p14="http://schemas.microsoft.com/office/powerpoint/2010/main" val="21069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
        <p:nvSpPr>
          <p:cNvPr id="8" name="Rectangle 7"/>
          <p:cNvSpPr/>
          <p:nvPr/>
        </p:nvSpPr>
        <p:spPr>
          <a:xfrm>
            <a:off x="1991544" y="1556792"/>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(ceiling</a:t>
            </a:r>
            <a:r>
              <a:rPr lang="en-GB" sz="1600" dirty="0">
                <a:solidFill>
                  <a:srgbClr val="000000"/>
                </a:solidFill>
                <a:highlight>
                  <a:srgbClr val="FFFFFF"/>
                </a:highlight>
                <a:latin typeface="Courier New" panose="02070309020205020404" pitchFamily="49" charset="0"/>
              </a:rPr>
              <a:t>)</a:t>
            </a:r>
            <a:r>
              <a:rPr lang="en-GB" sz="1600" b="1" dirty="0">
                <a:solidFill>
                  <a:srgbClr val="0000FF"/>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dirty="0" smtClean="0">
                <a:solidFill>
                  <a:srgbClr val="008000"/>
                </a:solidFill>
                <a:highlight>
                  <a:srgbClr val="FFFFFF"/>
                </a:highlight>
                <a:latin typeface="Courier New" panose="02070309020205020404" pitchFamily="49" charset="0"/>
              </a:rPr>
              <a:t># Print fizz on mod 3, buzz on mod 5, </a:t>
            </a:r>
            <a:r>
              <a:rPr lang="en-GB" sz="1600" dirty="0" err="1" smtClean="0">
                <a:solidFill>
                  <a:srgbClr val="008000"/>
                </a:solidFill>
                <a:highlight>
                  <a:srgbClr val="FFFFFF"/>
                </a:highlight>
                <a:latin typeface="Courier New" panose="02070309020205020404" pitchFamily="49" charset="0"/>
              </a:rPr>
              <a:t>fizzbuzz</a:t>
            </a:r>
            <a:r>
              <a:rPr lang="en-GB" sz="1600" dirty="0" smtClean="0">
                <a:solidFill>
                  <a:srgbClr val="008000"/>
                </a:solidFill>
                <a:highlight>
                  <a:srgbClr val="FFFFFF"/>
                </a:highlight>
                <a:latin typeface="Courier New" panose="02070309020205020404" pitchFamily="49" charset="0"/>
              </a:rPr>
              <a:t> for both</a:t>
            </a:r>
          </a:p>
          <a:p>
            <a:r>
              <a:rPr lang="en-GB" sz="1600" dirty="0" smtClean="0">
                <a:solidFill>
                  <a:srgbClr val="000000"/>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000000"/>
                </a:solidFill>
                <a:highlight>
                  <a:srgbClr val="FFFFFF"/>
                </a:highlight>
                <a:latin typeface="Courier New" panose="02070309020205020404" pitchFamily="49" charset="0"/>
              </a:rPr>
              <a:t>(</a:t>
            </a:r>
            <a:r>
              <a:rPr lang="en-GB" sz="1600" dirty="0" smtClean="0">
                <a:solidFill>
                  <a:srgbClr val="FF0000"/>
                </a:solidFill>
                <a:highlight>
                  <a:srgbClr val="FFFFFF"/>
                </a:highlight>
                <a:latin typeface="Courier New" panose="02070309020205020404" pitchFamily="49" charset="0"/>
              </a:rPr>
              <a:t>'\</a:t>
            </a:r>
            <a:r>
              <a:rPr lang="en-GB" sz="1600" dirty="0" err="1" smtClean="0">
                <a:solidFill>
                  <a:srgbClr val="FF0000"/>
                </a:solidFill>
                <a:highlight>
                  <a:srgbClr val="FFFFFF"/>
                </a:highlight>
                <a:latin typeface="Courier New" panose="02070309020205020404" pitchFamily="49" charset="0"/>
              </a:rPr>
              <a:t>nFizzBuzz</a:t>
            </a:r>
            <a:r>
              <a:rPr lang="en-GB" sz="1600" dirty="0" smtClean="0">
                <a:solidFill>
                  <a:srgbClr val="FF0000"/>
                </a:solidFill>
                <a:highlight>
                  <a:srgbClr val="FFFFFF"/>
                </a:highlight>
                <a:latin typeface="Courier New" panose="02070309020205020404" pitchFamily="49" charset="0"/>
              </a:rPr>
              <a:t>\n'</a:t>
            </a:r>
            <a:r>
              <a:rPr lang="en-GB" sz="1600" dirty="0" smtClean="0">
                <a:solidFill>
                  <a:srgbClr val="000000"/>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for</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in</a:t>
            </a:r>
            <a:r>
              <a:rPr lang="en-GB" sz="1600" dirty="0">
                <a:solidFill>
                  <a:srgbClr val="000000"/>
                </a:solidFill>
                <a:highlight>
                  <a:srgbClr val="FFFFFF"/>
                </a:highlight>
                <a:latin typeface="Courier New" panose="02070309020205020404" pitchFamily="49" charset="0"/>
              </a:rPr>
              <a:t> range(1, ceiling)</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if</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 </a:t>
            </a:r>
            <a:r>
              <a:rPr lang="en-GB" sz="1600" b="1" dirty="0">
                <a:solidFill>
                  <a:srgbClr val="0000FF"/>
                </a:solidFill>
                <a:highlight>
                  <a:srgbClr val="FFFFFF"/>
                </a:highlight>
                <a:latin typeface="Courier New" panose="02070309020205020404" pitchFamily="49" charset="0"/>
              </a:rPr>
              <a:t>and</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a:t>
            </a:r>
            <a:r>
              <a:rPr lang="en-GB" sz="1600" dirty="0" err="1">
                <a:solidFill>
                  <a:srgbClr val="FF0000"/>
                </a:solidFill>
                <a:highlight>
                  <a:srgbClr val="FFFFFF"/>
                </a:highlight>
                <a:latin typeface="Courier New" panose="02070309020205020404" pitchFamily="49" charset="0"/>
              </a:rPr>
              <a:t>FizzBuzz</a:t>
            </a:r>
            <a:r>
              <a:rPr lang="en-GB" sz="1600" dirty="0">
                <a:solidFill>
                  <a:srgbClr val="FF0000"/>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'Buzz'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'Fizz'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else:</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 counter</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'Done</a:t>
            </a:r>
            <a:r>
              <a:rPr lang="en-GB" sz="1600" dirty="0" smtClean="0">
                <a:solidFill>
                  <a:srgbClr val="FF0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endParaRPr lang="en-GB" sz="1600" dirty="0">
              <a:solidFill>
                <a:srgbClr val="000000"/>
              </a:solidFill>
              <a:highlight>
                <a:srgbClr val="FFFFFF"/>
              </a:highlight>
              <a:latin typeface="Courier New" panose="02070309020205020404" pitchFamily="49" charset="0"/>
            </a:endParaRPr>
          </a:p>
          <a:p>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(100</a:t>
            </a:r>
            <a:r>
              <a:rPr lang="en-GB" sz="1600" dirty="0">
                <a:solidFill>
                  <a:srgbClr val="000000"/>
                </a:solidFill>
                <a:highlight>
                  <a:srgbClr val="FFFFFF"/>
                </a:highlight>
                <a:latin typeface="Courier New" panose="02070309020205020404" pitchFamily="49" charset="0"/>
              </a:rPr>
              <a:t>)</a:t>
            </a:r>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2979462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Introduction to Flow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556793"/>
            <a:ext cx="10574965" cy="1728192"/>
          </a:xfrm>
        </p:spPr>
        <p:txBody>
          <a:bodyPr>
            <a:normAutofit fontScale="77500" lnSpcReduction="20000"/>
          </a:bodyPr>
          <a:lstStyle/>
          <a:p>
            <a:r>
              <a:rPr lang="en-US" dirty="0" smtClean="0"/>
              <a:t>Membership and Identity operators</a:t>
            </a:r>
          </a:p>
          <a:p>
            <a:pPr lvl="1"/>
            <a:r>
              <a:rPr lang="en-US" dirty="0" smtClean="0"/>
              <a:t>Often we will want to test if a value or expression is present in a collection –for this we use membership operators</a:t>
            </a:r>
          </a:p>
          <a:p>
            <a:pPr lvl="1"/>
            <a:r>
              <a:rPr lang="en-US" dirty="0" smtClean="0"/>
              <a:t>Sometimes we will want to test if two variables are references to the same data – or same location in memory. For this we use identity operators</a:t>
            </a:r>
            <a:endParaRPr lang="en-US" dirty="0" smtClean="0"/>
          </a:p>
        </p:txBody>
      </p:sp>
      <p:sp>
        <p:nvSpPr>
          <p:cNvPr id="3" name="Title 2"/>
          <p:cNvSpPr>
            <a:spLocks noGrp="1"/>
          </p:cNvSpPr>
          <p:nvPr>
            <p:ph type="title"/>
          </p:nvPr>
        </p:nvSpPr>
        <p:spPr/>
        <p:txBody>
          <a:bodyPr/>
          <a:lstStyle/>
          <a:p>
            <a:r>
              <a:rPr lang="en-US" dirty="0" smtClean="0"/>
              <a:t>Operators Part 2</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74655670"/>
              </p:ext>
            </p:extLst>
          </p:nvPr>
        </p:nvGraphicFramePr>
        <p:xfrm>
          <a:off x="551384" y="3286128"/>
          <a:ext cx="11175032" cy="2926080"/>
        </p:xfrm>
        <a:graphic>
          <a:graphicData uri="http://schemas.openxmlformats.org/drawingml/2006/table">
            <a:tbl>
              <a:tblPr firstRow="1" bandRow="1">
                <a:tableStyleId>{5C22544A-7EE6-4342-B048-85BDC9FD1C3A}</a:tableStyleId>
              </a:tblPr>
              <a:tblGrid>
                <a:gridCol w="2108497"/>
                <a:gridCol w="6042199"/>
                <a:gridCol w="3024336"/>
              </a:tblGrid>
              <a:tr h="344394">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in [ ‘a’, ‘b’, ‘c’]</a:t>
                      </a:r>
                      <a:endParaRPr lang="en-US" baseline="0" dirty="0" smtClean="0"/>
                    </a:p>
                  </a:txBody>
                  <a:tcPr/>
                </a:tc>
              </a:tr>
              <a:tr h="356713">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not</a:t>
                      </a:r>
                      <a:r>
                        <a:rPr lang="en-GB" baseline="0" dirty="0" smtClean="0">
                          <a:solidFill>
                            <a:srgbClr val="0000FF"/>
                          </a:solidFill>
                          <a:latin typeface="Courier New" panose="02070309020205020404" pitchFamily="49" charset="0"/>
                          <a:cs typeface="Courier New" panose="02070309020205020404" pitchFamily="49" charset="0"/>
                        </a:rPr>
                        <a:t> 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a:t>
                      </a:r>
                      <a:r>
                        <a:rPr lang="en-GB" b="1" baseline="0" dirty="0" smtClean="0"/>
                        <a:t>not</a:t>
                      </a:r>
                      <a:r>
                        <a:rPr lang="en-GB" baseline="0" dirty="0" smtClean="0"/>
                        <a:t>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not in [ ‘a’, ‘b’, ‘c’]</a:t>
                      </a:r>
                      <a:endParaRPr lang="en-US" baseline="0" dirty="0" smtClean="0"/>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 true if the value on the left is the same object as the value</a:t>
                      </a:r>
                      <a:r>
                        <a:rPr lang="en-US" baseline="0" dirty="0" smtClean="0"/>
                        <a:t> on the right</a:t>
                      </a:r>
                      <a:endParaRPr lang="en-US" dirty="0"/>
                    </a:p>
                  </a:txBody>
                  <a:tcPr/>
                </a:tc>
                <a:tc>
                  <a:txBody>
                    <a:bodyPr/>
                    <a:lstStyle/>
                    <a:p>
                      <a:pPr marL="0" indent="0">
                        <a:buFont typeface="Arial" panose="020B0604020202020204" pitchFamily="34" charset="0"/>
                        <a:buNone/>
                      </a:pPr>
                      <a:r>
                        <a:rPr lang="en-US" baseline="0" dirty="0" smtClean="0"/>
                        <a:t>b is a</a:t>
                      </a:r>
                      <a:endParaRPr lang="en-US" dirty="0"/>
                    </a:p>
                  </a:txBody>
                  <a:tcPr/>
                </a:tc>
              </a:tr>
              <a:tr h="397771">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r>
                        <a:rPr lang="en-US" baseline="0" dirty="0" smtClean="0">
                          <a:solidFill>
                            <a:srgbClr val="0000FF"/>
                          </a:solidFill>
                          <a:latin typeface="Courier New" panose="02070309020205020404" pitchFamily="49" charset="0"/>
                          <a:cs typeface="Courier New" panose="02070309020205020404" pitchFamily="49" charset="0"/>
                        </a:rPr>
                        <a:t> 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true if the value on the left is </a:t>
                      </a:r>
                      <a:r>
                        <a:rPr lang="en-US" b="1" dirty="0" smtClean="0"/>
                        <a:t>not</a:t>
                      </a:r>
                      <a:r>
                        <a:rPr lang="en-US" dirty="0" smtClean="0"/>
                        <a:t> the same object as the value</a:t>
                      </a:r>
                      <a:r>
                        <a:rPr lang="en-US" baseline="0" dirty="0" smtClean="0"/>
                        <a:t> on the right</a:t>
                      </a:r>
                      <a:endParaRPr lang="en-US" dirty="0" smtClean="0"/>
                    </a:p>
                  </a:txBody>
                  <a:tcPr/>
                </a:tc>
                <a:tc>
                  <a:txBody>
                    <a:bodyPr/>
                    <a:lstStyle/>
                    <a:p>
                      <a:pPr marL="0" indent="0">
                        <a:buFont typeface="Arial" panose="020B0604020202020204" pitchFamily="34" charset="0"/>
                        <a:buNone/>
                      </a:pPr>
                      <a:r>
                        <a:rPr lang="en-US" dirty="0" smtClean="0"/>
                        <a:t>b</a:t>
                      </a:r>
                      <a:r>
                        <a:rPr lang="en-US" baseline="0" dirty="0" smtClean="0"/>
                        <a:t> is not a</a:t>
                      </a:r>
                      <a:endParaRPr lang="en-US" dirty="0"/>
                    </a:p>
                  </a:txBody>
                  <a:tcPr/>
                </a:tc>
              </a:tr>
            </a:tbl>
          </a:graphicData>
        </a:graphic>
      </p:graphicFrame>
    </p:spTree>
    <p:extLst>
      <p:ext uri="{BB962C8B-B14F-4D97-AF65-F5344CB8AC3E}">
        <p14:creationId xmlns:p14="http://schemas.microsoft.com/office/powerpoint/2010/main" val="39332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609600" y="1556792"/>
            <a:ext cx="547260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 value to find’)</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‘not found’</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t>Membership operators vastly simplify finding values in a list or tuple</a:t>
            </a:r>
          </a:p>
          <a:p>
            <a:pPr marL="0" indent="0">
              <a:buNone/>
            </a:pPr>
            <a:endParaRPr lang="en-US" dirty="0" smtClean="0"/>
          </a:p>
          <a:p>
            <a:endParaRPr lang="en-US" dirty="0" smtClean="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dirty="0" smtClean="0"/>
              <a:t>Membership operators</a:t>
            </a:r>
            <a:endParaRPr lang="en-US" dirty="0"/>
          </a:p>
        </p:txBody>
      </p:sp>
    </p:spTree>
    <p:extLst>
      <p:ext uri="{BB962C8B-B14F-4D97-AF65-F5344CB8AC3E}">
        <p14:creationId xmlns:p14="http://schemas.microsoft.com/office/powerpoint/2010/main" val="375766946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the preceding example to:</a:t>
            </a:r>
          </a:p>
          <a:p>
            <a:pPr lvl="1"/>
            <a:r>
              <a:rPr lang="en-US" dirty="0" smtClean="0"/>
              <a:t>Add the user entered value to the list if not found</a:t>
            </a:r>
          </a:p>
          <a:p>
            <a:pPr lvl="1"/>
            <a:r>
              <a:rPr lang="en-US" dirty="0" smtClean="0"/>
              <a:t>Prompt the user to try again</a:t>
            </a:r>
          </a:p>
          <a:p>
            <a:pPr lvl="1"/>
            <a:r>
              <a:rPr lang="en-US" dirty="0" smtClean="0"/>
              <a:t>Return to the start if the user chooses ‘yes’</a:t>
            </a:r>
          </a:p>
          <a:p>
            <a:pPr lvl="1"/>
            <a:r>
              <a:rPr lang="en-US" dirty="0" smtClean="0"/>
              <a:t>Repeat until the user enters a value in the list or chooses ‘no’</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Membership operators</a:t>
            </a:r>
            <a:endParaRPr lang="en-US" dirty="0"/>
          </a:p>
        </p:txBody>
      </p:sp>
    </p:spTree>
    <p:extLst>
      <p:ext uri="{BB962C8B-B14F-4D97-AF65-F5344CB8AC3E}">
        <p14:creationId xmlns:p14="http://schemas.microsoft.com/office/powerpoint/2010/main" val="161494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Exercise: Membership operators</a:t>
            </a:r>
            <a:endParaRPr lang="en-US" dirty="0"/>
          </a:p>
        </p:txBody>
      </p:sp>
      <p:sp>
        <p:nvSpPr>
          <p:cNvPr id="6" name="Rectangle 5"/>
          <p:cNvSpPr/>
          <p:nvPr/>
        </p:nvSpPr>
        <p:spPr>
          <a:xfrm>
            <a:off x="609600" y="1556792"/>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a:t>
            </a:r>
            <a:r>
              <a:rPr lang="en-US" sz="1200" dirty="0" smtClean="0">
                <a:solidFill>
                  <a:srgbClr val="008000"/>
                </a:solidFill>
                <a:highlight>
                  <a:srgbClr val="FFFFFF"/>
                </a:highlight>
                <a:latin typeface="Courier New" panose="02070309020205020404" pitchFamily="49" charset="0"/>
              </a:rPr>
              <a:t>membership</a:t>
            </a:r>
          </a:p>
          <a:p>
            <a:r>
              <a:rPr lang="en-US" sz="1200" b="1" dirty="0" err="1" smtClean="0">
                <a:solidFill>
                  <a:srgbClr val="0000FF"/>
                </a:solidFill>
                <a:highlight>
                  <a:srgbClr val="FFFFFF"/>
                </a:highlight>
                <a:latin typeface="Courier New" panose="02070309020205020404" pitchFamily="49" charset="0"/>
              </a:rPr>
              <a:t>def</a:t>
            </a:r>
            <a:r>
              <a:rPr lang="en-US" sz="1200" dirty="0">
                <a:highlight>
                  <a:srgbClr val="FFFFFF"/>
                </a:highlight>
                <a:latin typeface="Courier New" panose="02070309020205020404" pitchFamily="49" charset="0"/>
              </a:rPr>
              <a:t> </a:t>
            </a:r>
            <a:r>
              <a:rPr lang="en-US" sz="1200" dirty="0" smtClean="0">
                <a:highlight>
                  <a:srgbClr val="FFFFFF"/>
                </a:highlight>
                <a:latin typeface="Courier New" panose="02070309020205020404" pitchFamily="49" charset="0"/>
              </a:rPr>
              <a:t>searcher()</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Input a value</a:t>
            </a:r>
            <a:endParaRPr lang="en-US" sz="1200" dirty="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 value to find</a:t>
            </a:r>
            <a:r>
              <a:rPr lang="en-US" sz="1200" dirty="0" smtClean="0">
                <a:solidFill>
                  <a:srgbClr val="FF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Test if it’s in the list</a:t>
            </a:r>
            <a:endParaRPr lang="en-US" sz="1200" dirty="0">
              <a:solidFill>
                <a:srgbClr val="008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else</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 not </a:t>
            </a:r>
            <a:r>
              <a:rPr lang="en-US" sz="1200" dirty="0" smtClean="0">
                <a:solidFill>
                  <a:srgbClr val="FF0000"/>
                </a:solidFill>
                <a:highlight>
                  <a:srgbClr val="FFFFFF"/>
                </a:highlight>
                <a:latin typeface="Courier New" panose="02070309020205020404" pitchFamily="49" charset="0"/>
              </a:rPr>
              <a:t>found</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Add it to the list</a:t>
            </a:r>
            <a:endParaRPr lang="en-US" sz="1200" dirty="0" smtClean="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b="1" dirty="0" err="1" smtClean="0">
                <a:solidFill>
                  <a:srgbClr val="0000FF"/>
                </a:solidFill>
                <a:highlight>
                  <a:srgbClr val="FFFFFF"/>
                </a:highlight>
                <a:latin typeface="Courier New" panose="02070309020205020404" pitchFamily="49" charset="0"/>
              </a:rPr>
              <a:t>append</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Ask if we want to go again</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‘Try again? </a:t>
            </a:r>
            <a:r>
              <a:rPr lang="en-US" sz="1200" dirty="0" smtClean="0">
                <a:solidFill>
                  <a:srgbClr val="FF0000"/>
                </a:solidFill>
                <a:highlight>
                  <a:srgbClr val="FFFFFF"/>
                </a:highlight>
                <a:latin typeface="Courier New" panose="02070309020205020404" pitchFamily="49" charset="0"/>
              </a:rPr>
              <a:t>y/n’\n</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searcher()</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Otherwise exit</a:t>
            </a:r>
            <a:endParaRPr lang="en-US" sz="1200" dirty="0" smtClean="0">
              <a:solidFill>
                <a:srgbClr val="008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21753514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609600" y="1484784"/>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a:t>
            </a:r>
            <a:r>
              <a:rPr lang="en-US" dirty="0" smtClean="0"/>
              <a:t>Scope</a:t>
            </a:r>
            <a:endParaRPr lang="en-US" dirty="0"/>
          </a:p>
        </p:txBody>
      </p:sp>
    </p:spTree>
    <p:extLst>
      <p:ext uri="{BB962C8B-B14F-4D97-AF65-F5344CB8AC3E}">
        <p14:creationId xmlns:p14="http://schemas.microsoft.com/office/powerpoint/2010/main" val="303024606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variabl</a:t>
            </a:r>
            <a:r>
              <a:rPr lang="en-US" dirty="0" smtClean="0"/>
              <a:t>e scope?</a:t>
            </a:r>
          </a:p>
          <a:p>
            <a:pPr lvl="1"/>
            <a:r>
              <a:rPr lang="en-US" dirty="0" smtClean="0"/>
              <a:t>Not all variables are accessible from all parts of the program</a:t>
            </a:r>
          </a:p>
          <a:p>
            <a:pPr lvl="1"/>
            <a:r>
              <a:rPr lang="en-US" dirty="0" smtClean="0"/>
              <a:t>Where a variable exists and for how long depends upon how it is defined</a:t>
            </a:r>
          </a:p>
          <a:p>
            <a:pPr lvl="1"/>
            <a:r>
              <a:rPr lang="en-US" dirty="0" smtClean="0"/>
              <a:t>Variables defined in the main body of a file are called </a:t>
            </a:r>
            <a:r>
              <a:rPr lang="en-US" i="1" dirty="0" smtClean="0"/>
              <a:t>global </a:t>
            </a:r>
            <a:r>
              <a:rPr lang="en-US" dirty="0" smtClean="0"/>
              <a:t>variables</a:t>
            </a:r>
          </a:p>
          <a:p>
            <a:pPr lvl="2"/>
            <a:r>
              <a:rPr lang="en-US" dirty="0" err="1" smtClean="0"/>
              <a:t>Globals</a:t>
            </a:r>
            <a:r>
              <a:rPr lang="en-US" dirty="0" smtClean="0"/>
              <a:t> are visible throughout the file and to any file which imports it</a:t>
            </a:r>
          </a:p>
          <a:p>
            <a:pPr lvl="2"/>
            <a:r>
              <a:rPr lang="en-US" dirty="0" err="1" smtClean="0"/>
              <a:t>Globals</a:t>
            </a:r>
            <a:r>
              <a:rPr lang="en-US" dirty="0" smtClean="0"/>
              <a:t> can have unexpected consequences due to their wide-ranging effects</a:t>
            </a:r>
          </a:p>
          <a:p>
            <a:pPr lvl="1"/>
            <a:r>
              <a:rPr lang="en-US" dirty="0" smtClean="0"/>
              <a:t>Variables defined inside a function are </a:t>
            </a:r>
            <a:r>
              <a:rPr lang="en-US" i="1" dirty="0" smtClean="0"/>
              <a:t>local </a:t>
            </a:r>
            <a:r>
              <a:rPr lang="en-US" dirty="0" smtClean="0"/>
              <a:t>to that function</a:t>
            </a:r>
          </a:p>
          <a:p>
            <a:pPr lvl="2"/>
            <a:r>
              <a:rPr lang="en-US" dirty="0" smtClean="0"/>
              <a:t>Locals are visible only to the function that defines them</a:t>
            </a:r>
          </a:p>
          <a:p>
            <a:pPr lvl="2"/>
            <a:r>
              <a:rPr lang="en-US" dirty="0" smtClean="0"/>
              <a:t>Locals exist only for as long as the function is executing </a:t>
            </a:r>
          </a:p>
          <a:p>
            <a:pPr lvl="1"/>
            <a:endParaRPr lang="en-US" dirty="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7776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3140968"/>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Consider this example – what will the print statement output?</a:t>
            </a:r>
            <a:endParaRPr lang="en-GB" dirty="0"/>
          </a:p>
        </p:txBody>
      </p:sp>
    </p:spTree>
    <p:extLst>
      <p:ext uri="{BB962C8B-B14F-4D97-AF65-F5344CB8AC3E}">
        <p14:creationId xmlns:p14="http://schemas.microsoft.com/office/powerpoint/2010/main" val="189417822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2996952"/>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 </a:t>
            </a:r>
            <a:r>
              <a:rPr lang="en-GB" sz="1600" b="1" dirty="0" smtClean="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The previous example was simple enough – but what will the program output this time?</a:t>
            </a:r>
            <a:endParaRPr lang="en-GB" dirty="0"/>
          </a:p>
        </p:txBody>
      </p:sp>
    </p:spTree>
    <p:extLst>
      <p:ext uri="{BB962C8B-B14F-4D97-AF65-F5344CB8AC3E}">
        <p14:creationId xmlns:p14="http://schemas.microsoft.com/office/powerpoint/2010/main" val="1663019291"/>
      </p:ext>
    </p:extLst>
  </p:cSld>
  <p:clrMapOvr>
    <a:masterClrMapping/>
  </p:clrMapOvr>
  <p:timing>
    <p:tnLst>
      <p:par>
        <p:cTn id="1" dur="indefinite" restart="never" nodeType="tmRoot"/>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9568</TotalTime>
  <Words>6937</Words>
  <Application>Microsoft Office PowerPoint</Application>
  <PresentationFormat>Widescreen</PresentationFormat>
  <Paragraphs>1573</Paragraphs>
  <Slides>138</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138</vt:i4>
      </vt:variant>
    </vt:vector>
  </HeadingPairs>
  <TitlesOfParts>
    <vt:vector size="144"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Exercise 1: Master of the Hello World</vt:lpstr>
      <vt:lpstr>Exercise 1: Recap</vt:lpstr>
      <vt:lpstr>Python Comments</vt:lpstr>
      <vt:lpstr>Comments - Why</vt:lpstr>
      <vt:lpstr>Comments – Single Line</vt:lpstr>
      <vt:lpstr>Comments – Multiline</vt:lpstr>
      <vt:lpstr>Comments – Before</vt:lpstr>
      <vt:lpstr>PowerPoint Presentation</vt:lpstr>
      <vt:lpstr>Exercise: Champion of Comments</vt:lpstr>
      <vt:lpstr>Exercise 2: Solution</vt:lpstr>
      <vt:lpstr>Python’s Interactive Interpreter</vt:lpstr>
      <vt:lpstr>Interactive Interpreter</vt:lpstr>
      <vt:lpstr>Data Types and Variables</vt:lpstr>
      <vt:lpstr>Data Types</vt:lpstr>
      <vt:lpstr>Numbers</vt:lpstr>
      <vt:lpstr>Numbers: Examples</vt:lpstr>
      <vt:lpstr>Strings</vt:lpstr>
      <vt:lpstr>Strings</vt:lpstr>
      <vt:lpstr>Strings: Python Methods</vt:lpstr>
      <vt:lpstr>Strings: Python Methods</vt:lpstr>
      <vt:lpstr>Strings: Examples</vt:lpstr>
      <vt:lpstr>Booleans</vt:lpstr>
      <vt:lpstr>Booleans</vt:lpstr>
      <vt:lpstr>Booleans</vt:lpstr>
      <vt:lpstr>Booleans: Examples</vt:lpstr>
      <vt:lpstr>Lists and Tuples</vt:lpstr>
      <vt:lpstr>Lists and Tuples</vt:lpstr>
      <vt:lpstr>Lists: Examples</vt:lpstr>
      <vt:lpstr>Lists: Examples</vt:lpstr>
      <vt:lpstr>Lists and Tuples</vt:lpstr>
      <vt:lpstr>Tuples</vt:lpstr>
      <vt:lpstr>Exercise: Lists and Tuples</vt:lpstr>
      <vt:lpstr>Dictionaries</vt:lpstr>
      <vt:lpstr>Dictionaries</vt:lpstr>
      <vt:lpstr>Dictionaries: Examples</vt:lpstr>
      <vt:lpstr>Exercise: Dictionaries</vt:lpstr>
      <vt:lpstr>Exercise: Data Types</vt:lpstr>
      <vt:lpstr>Operators</vt:lpstr>
      <vt:lpstr>Operators Explained</vt:lpstr>
      <vt:lpstr>Operators Explained (Contd.)</vt:lpstr>
      <vt:lpstr>Operators – Arithmetic</vt:lpstr>
      <vt:lpstr>Arithmetic Operators</vt:lpstr>
      <vt:lpstr>Arithmetic Operators</vt:lpstr>
      <vt:lpstr>Arithmetic Operator: Example</vt:lpstr>
      <vt:lpstr>Exercise: Arithmetic Operations</vt:lpstr>
      <vt:lpstr>PowerPoint Presentation</vt:lpstr>
      <vt:lpstr>Exercise: Solution</vt:lpstr>
      <vt:lpstr>Operators – Relational</vt:lpstr>
      <vt:lpstr>Relational Operators</vt:lpstr>
      <vt:lpstr>Introduction to Flow Control</vt:lpstr>
      <vt:lpstr>Flow Control</vt:lpstr>
      <vt:lpstr>Flow Control</vt:lpstr>
      <vt:lpstr>Flow Control</vt:lpstr>
      <vt:lpstr>Introducing the if Statement</vt:lpstr>
      <vt:lpstr>Flow Control: Password Example</vt:lpstr>
      <vt:lpstr>Exercise: if true: print “exercise complete”</vt:lpstr>
      <vt:lpstr>Exercise : Solution</vt:lpstr>
      <vt:lpstr>Introducing the for Statement</vt:lpstr>
      <vt:lpstr>Introducing the range() function</vt:lpstr>
      <vt:lpstr>Flow Control: Password Example 2</vt:lpstr>
      <vt:lpstr>Exercise: for loops – FizzBuzz function</vt:lpstr>
      <vt:lpstr>Exercise: FizzBuzz</vt:lpstr>
      <vt:lpstr>Exercise : Solution</vt:lpstr>
      <vt:lpstr>Introduction to Flow Summary</vt:lpstr>
      <vt:lpstr>Operators Part 2</vt:lpstr>
      <vt:lpstr>Membership: Examples</vt:lpstr>
      <vt:lpstr>Exercise: Membership operators</vt:lpstr>
      <vt:lpstr>Exercise: Membership operators</vt:lpstr>
      <vt:lpstr>Exercise: Membership operators</vt:lpstr>
      <vt:lpstr>Identity: Examples</vt:lpstr>
      <vt:lpstr>Introduction to Scope</vt:lpstr>
      <vt:lpstr>Scope</vt:lpstr>
      <vt:lpstr>Scope: Example</vt:lpstr>
      <vt:lpstr>Scope: Example</vt:lpstr>
      <vt:lpstr>Scope</vt:lpstr>
      <vt:lpstr>Introduction to Functions</vt:lpstr>
      <vt:lpstr>Functions</vt:lpstr>
      <vt:lpstr>Functions: Example</vt:lpstr>
      <vt:lpstr>Exercise: Functions</vt:lpstr>
      <vt:lpstr>Libraries, a.k.a Modules</vt:lpstr>
      <vt:lpstr>Libraries, a.k.a Modules</vt:lpstr>
      <vt:lpstr>Libraries, a.k.a Modules</vt:lpstr>
      <vt:lpstr>Libraries: Examples</vt:lpstr>
      <vt:lpstr>Exercise: Libraries</vt:lpstr>
      <vt:lpstr>Debugging</vt:lpstr>
      <vt:lpstr>Debugging</vt:lpstr>
      <vt:lpstr>Debugging: Examples</vt:lpstr>
      <vt:lpstr>Exercise: Debugging</vt:lpstr>
      <vt:lpstr>File types</vt:lpstr>
      <vt:lpstr>File IO</vt:lpstr>
      <vt:lpstr>File IO</vt:lpstr>
      <vt:lpstr>File IO</vt:lpstr>
      <vt:lpstr>File IO: Path Examples</vt:lpstr>
      <vt:lpstr>File IO: File Operations</vt:lpstr>
      <vt:lpstr>File IO: File Operations</vt:lpstr>
      <vt:lpstr>File IO: File Operations</vt:lpstr>
      <vt:lpstr>File IO</vt:lpstr>
      <vt:lpstr>File IO: File Operations Examples</vt:lpstr>
      <vt:lpstr>Exercise: File Operations</vt:lpstr>
      <vt:lpstr>Error Handling</vt:lpstr>
      <vt:lpstr>Error Handling: Example</vt:lpstr>
      <vt:lpstr>Exercise: Error Handling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PowerPoint Presentation</vt:lpstr>
      <vt:lpstr>PowerPoint Presentation</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320</cp:revision>
  <dcterms:created xsi:type="dcterms:W3CDTF">2014-07-02T14:58:32Z</dcterms:created>
  <dcterms:modified xsi:type="dcterms:W3CDTF">2016-01-25T13:40:25Z</dcterms:modified>
</cp:coreProperties>
</file>