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431" r:id="rId45"/>
    <p:sldId id="432" r:id="rId46"/>
    <p:sldId id="433" r:id="rId47"/>
    <p:sldId id="435" r:id="rId48"/>
    <p:sldId id="434"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302" r:id="rId65"/>
    <p:sldId id="301" r:id="rId66"/>
    <p:sldId id="422" r:id="rId67"/>
    <p:sldId id="318" r:id="rId68"/>
    <p:sldId id="304" r:id="rId69"/>
    <p:sldId id="429" r:id="rId70"/>
    <p:sldId id="430" r:id="rId71"/>
    <p:sldId id="319" r:id="rId72"/>
    <p:sldId id="423" r:id="rId73"/>
    <p:sldId id="320" r:id="rId74"/>
    <p:sldId id="307" r:id="rId75"/>
    <p:sldId id="424" r:id="rId76"/>
    <p:sldId id="425" r:id="rId77"/>
    <p:sldId id="309" r:id="rId78"/>
    <p:sldId id="426" r:id="rId79"/>
    <p:sldId id="427" r:id="rId80"/>
    <p:sldId id="313" r:id="rId81"/>
    <p:sldId id="314" r:id="rId82"/>
    <p:sldId id="316" r:id="rId83"/>
    <p:sldId id="324" r:id="rId84"/>
    <p:sldId id="317" r:id="rId85"/>
    <p:sldId id="322" r:id="rId86"/>
    <p:sldId id="323" r:id="rId87"/>
    <p:sldId id="325" r:id="rId88"/>
    <p:sldId id="326" r:id="rId89"/>
    <p:sldId id="331" r:id="rId90"/>
    <p:sldId id="332" r:id="rId91"/>
    <p:sldId id="334" r:id="rId92"/>
    <p:sldId id="327" r:id="rId93"/>
    <p:sldId id="329" r:id="rId94"/>
    <p:sldId id="330" r:id="rId95"/>
    <p:sldId id="328" r:id="rId96"/>
    <p:sldId id="420" r:id="rId97"/>
    <p:sldId id="333" r:id="rId98"/>
    <p:sldId id="335" r:id="rId99"/>
    <p:sldId id="339" r:id="rId100"/>
    <p:sldId id="337" r:id="rId101"/>
    <p:sldId id="336" r:id="rId102"/>
    <p:sldId id="338" r:id="rId103"/>
    <p:sldId id="341" r:id="rId104"/>
    <p:sldId id="428" r:id="rId105"/>
    <p:sldId id="342" r:id="rId106"/>
    <p:sldId id="344" r:id="rId107"/>
    <p:sldId id="347" r:id="rId108"/>
    <p:sldId id="345" r:id="rId109"/>
    <p:sldId id="346" r:id="rId110"/>
    <p:sldId id="343" r:id="rId111"/>
    <p:sldId id="350" r:id="rId112"/>
    <p:sldId id="348" r:id="rId113"/>
    <p:sldId id="349" r:id="rId114"/>
    <p:sldId id="421" r:id="rId115"/>
    <p:sldId id="409" r:id="rId116"/>
    <p:sldId id="412" r:id="rId117"/>
    <p:sldId id="410" r:id="rId118"/>
    <p:sldId id="413" r:id="rId119"/>
    <p:sldId id="414" r:id="rId120"/>
    <p:sldId id="415" r:id="rId121"/>
    <p:sldId id="417" r:id="rId122"/>
    <p:sldId id="416" r:id="rId123"/>
    <p:sldId id="419" r:id="rId124"/>
    <p:sldId id="411" r:id="rId125"/>
    <p:sldId id="418" r:id="rId1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431"/>
            <p14:sldId id="432"/>
            <p14:sldId id="433"/>
            <p14:sldId id="435"/>
            <p14:sldId id="434"/>
            <p14:sldId id="394"/>
            <p14:sldId id="395"/>
            <p14:sldId id="396"/>
            <p14:sldId id="397"/>
            <p14:sldId id="398"/>
            <p14:sldId id="399"/>
            <p14:sldId id="400"/>
            <p14:sldId id="401"/>
            <p14:sldId id="402"/>
            <p14:sldId id="403"/>
            <p14:sldId id="404"/>
            <p14:sldId id="405"/>
            <p14:sldId id="406"/>
            <p14:sldId id="407"/>
            <p14:sldId id="408"/>
          </p14:sldIdLst>
        </p14:section>
        <p14:section name="Data Types" id="{7A464A34-C952-4C33-853C-9D731FCAD405}">
          <p14:sldIdLst>
            <p14:sldId id="302"/>
            <p14:sldId id="301"/>
            <p14:sldId id="422"/>
            <p14:sldId id="318"/>
            <p14:sldId id="304"/>
            <p14:sldId id="429"/>
            <p14:sldId id="430"/>
            <p14:sldId id="319"/>
            <p14:sldId id="423"/>
            <p14:sldId id="320"/>
            <p14:sldId id="307"/>
            <p14:sldId id="424"/>
            <p14:sldId id="425"/>
            <p14:sldId id="309"/>
            <p14:sldId id="426"/>
            <p14:sldId id="427"/>
            <p14:sldId id="313"/>
            <p14:sldId id="314"/>
            <p14:sldId id="316"/>
            <p14:sldId id="324"/>
            <p14:sldId id="317"/>
            <p14:sldId id="322"/>
            <p14:sldId id="323"/>
            <p14:sldId id="325"/>
            <p14:sldId id="32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C4A174"/>
    <a:srgbClr val="B6A174"/>
    <a:srgbClr val="00FF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8838" autoAdjust="0"/>
  </p:normalViewPr>
  <p:slideViewPr>
    <p:cSldViewPr>
      <p:cViewPr varScale="1">
        <p:scale>
          <a:sx n="100" d="100"/>
          <a:sy n="100" d="100"/>
        </p:scale>
        <p:origin x="78"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22/01/2016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44</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45</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58</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79</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83</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91</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111</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114</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123</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 provide a means to </a:t>
            </a:r>
            <a:r>
              <a:rPr lang="en-GB" dirty="0" smtClean="0"/>
              <a:t>repeat instructions</a:t>
            </a:r>
            <a:endParaRPr lang="en-GB" dirty="0" smtClean="0"/>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endParaRPr lang="en-GB" dirty="0" smtClean="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a:t>
            </a:r>
            <a:r>
              <a:rPr lang="en-GB" dirty="0" smtClean="0">
                <a:solidFill>
                  <a:prstClr val="black"/>
                </a:solidFill>
                <a:latin typeface="Courier New" panose="02070309020205020404" pitchFamily="49" charset="0"/>
                <a:cs typeface="Courier New" panose="02070309020205020404" pitchFamily="49" charset="0"/>
              </a:rPr>
              <a:t>something</a:t>
            </a:r>
            <a:endParaRPr lang="en-GB" dirty="0" smtClean="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a:t>
            </a:r>
            <a:r>
              <a:rPr lang="en-GB" dirty="0" smtClean="0">
                <a:solidFill>
                  <a:prstClr val="black"/>
                </a:solidFill>
                <a:latin typeface="Courier New" panose="02070309020205020404" pitchFamily="49" charset="0"/>
                <a:cs typeface="Courier New" panose="02070309020205020404" pitchFamily="49" charset="0"/>
              </a:rPr>
              <a:t>when items are 	exhausted</a:t>
            </a:r>
            <a:endParaRPr lang="en-GB" dirty="0" smtClean="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73125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a:t>
            </a:r>
            <a:r>
              <a:rPr lang="en-US" dirty="0" smtClean="0"/>
              <a:t>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range(1,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a:t>
            </a:r>
            <a:r>
              <a:rPr lang="en-US" sz="1600" dirty="0" smtClean="0">
                <a:solidFill>
                  <a:srgbClr val="808080"/>
                </a:solidFill>
                <a:highlight>
                  <a:srgbClr val="FFFFFF"/>
                </a:highlight>
                <a:latin typeface="Courier New" panose="02070309020205020404" pitchFamily="49" charset="0"/>
              </a:rPr>
              <a:t>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7" name="Group 26"/>
          <p:cNvGrpSpPr/>
          <p:nvPr/>
        </p:nvGrpSpPr>
        <p:grpSpPr>
          <a:xfrm>
            <a:off x="7202143" y="6055631"/>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0" name="Group 29"/>
          <p:cNvGrpSpPr/>
          <p:nvPr/>
        </p:nvGrpSpPr>
        <p:grpSpPr>
          <a:xfrm rot="7800000">
            <a:off x="6247604" y="5995552"/>
            <a:ext cx="108350" cy="175244"/>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grpSp>
        <p:nvGrpSpPr>
          <p:cNvPr id="53" name="Group 52"/>
          <p:cNvGrpSpPr/>
          <p:nvPr/>
        </p:nvGrpSpPr>
        <p:grpSpPr>
          <a:xfrm rot="10800000">
            <a:off x="6604711" y="5717776"/>
            <a:ext cx="185657" cy="587248"/>
            <a:chOff x="2200949" y="1037650"/>
            <a:chExt cx="181981" cy="151651"/>
          </a:xfrm>
        </p:grpSpPr>
        <p:sp>
          <p:nvSpPr>
            <p:cNvPr id="54" name="Right Arrow 5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56" name="Group 55"/>
          <p:cNvGrpSpPr/>
          <p:nvPr/>
        </p:nvGrpSpPr>
        <p:grpSpPr>
          <a:xfrm rot="14400000">
            <a:off x="5739327" y="6017793"/>
            <a:ext cx="108350" cy="175244"/>
            <a:chOff x="2200949" y="1037650"/>
            <a:chExt cx="181981" cy="151651"/>
          </a:xfrm>
        </p:grpSpPr>
        <p:sp>
          <p:nvSpPr>
            <p:cNvPr id="57" name="Right Arrow 5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
            </a:r>
            <a:r>
              <a:rPr lang="en-GB" sz="1400" dirty="0" smtClean="0">
                <a:solidFill>
                  <a:prstClr val="white"/>
                </a:solidFill>
              </a:rPr>
              <a:t>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6" name="Group 75"/>
          <p:cNvGrpSpPr/>
          <p:nvPr/>
        </p:nvGrpSpPr>
        <p:grpSpPr>
          <a:xfrm>
            <a:off x="9421107" y="5407725"/>
            <a:ext cx="151651" cy="126376"/>
            <a:chOff x="2200949" y="1037650"/>
            <a:chExt cx="181981" cy="151651"/>
          </a:xfrm>
        </p:grpSpPr>
        <p:sp>
          <p:nvSpPr>
            <p:cNvPr id="77" name="Right Arrow 7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t>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1763614285"/>
              </p:ext>
            </p:extLst>
          </p:nvPr>
        </p:nvGraphicFramePr>
        <p:xfrm>
          <a:off x="695400" y="1700808"/>
          <a:ext cx="10574338" cy="1854200"/>
        </p:xfrm>
        <a:graphic>
          <a:graphicData uri="http://schemas.openxmlformats.org/drawingml/2006/table">
            <a:tbl>
              <a:tblPr firstRow="1" bandRow="1">
                <a:tableStyleId>{5C22544A-7EE6-4342-B048-85BDC9FD1C3A}</a:tableStyleId>
              </a:tblPr>
              <a:tblGrid>
                <a:gridCol w="1512168"/>
                <a:gridCol w="6312073"/>
                <a:gridCol w="2750097"/>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r>
                        <a:rPr lang="en-GB" baseline="0"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Tree>
    <p:extLst>
      <p:ext uri="{BB962C8B-B14F-4D97-AF65-F5344CB8AC3E}">
        <p14:creationId xmlns:p14="http://schemas.microsoft.com/office/powerpoint/2010/main" val="30949713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a:t>
            </a:r>
            <a:r>
              <a:rPr lang="en-US" dirty="0" smtClean="0"/>
              <a:t>string</a:t>
            </a:r>
          </a:p>
          <a:p>
            <a:pPr lvl="1"/>
            <a:r>
              <a:rPr lang="en-US" dirty="0" smtClean="0"/>
              <a:t>A series of alphanumeric characters</a:t>
            </a:r>
            <a:endParaRPr lang="en-US" dirty="0" smtClean="0"/>
          </a:p>
          <a:p>
            <a:r>
              <a:rPr lang="en-US" dirty="0" smtClean="0"/>
              <a:t>String </a:t>
            </a:r>
            <a:r>
              <a:rPr lang="en-US" dirty="0" smtClean="0"/>
              <a:t>manipulation</a:t>
            </a:r>
          </a:p>
          <a:p>
            <a:pPr lvl="1"/>
            <a:r>
              <a:rPr lang="en-US" dirty="0" smtClean="0"/>
              <a:t>One of the most common operations</a:t>
            </a:r>
          </a:p>
          <a:p>
            <a:pPr lvl="1"/>
            <a:r>
              <a:rPr lang="en-US" dirty="0" smtClean="0"/>
              <a:t>Any built-in type can be converted</a:t>
            </a:r>
          </a:p>
          <a:p>
            <a:pPr lvl="1"/>
            <a:r>
              <a:rPr lang="en-US" dirty="0" smtClean="0"/>
              <a:t>Methods include adding, splitting, replacing, capitalization, finding, formatting and more</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885888808"/>
              </p:ext>
            </p:extLst>
          </p:nvPr>
        </p:nvGraphicFramePr>
        <p:xfrm>
          <a:off x="695400" y="1700808"/>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Tree>
    <p:extLst>
      <p:ext uri="{BB962C8B-B14F-4D97-AF65-F5344CB8AC3E}">
        <p14:creationId xmlns:p14="http://schemas.microsoft.com/office/powerpoint/2010/main" val="21123984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3143672" y="1415673"/>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theguide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books.Guide</a:t>
            </a:r>
            <a:r>
              <a:rPr lang="en-US" sz="1200" dirty="0" smtClean="0">
                <a:solidFill>
                  <a:srgbClr val="00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3143672" y="1415673"/>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alist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3143672" y="1415673"/>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alist.append</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3143672" y="1415673"/>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FF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Membership</a:t>
            </a:r>
          </a:p>
          <a:p>
            <a:pPr lvl="1"/>
            <a:r>
              <a:rPr lang="en-US" dirty="0" smtClean="0"/>
              <a:t>in, not in</a:t>
            </a:r>
          </a:p>
          <a:p>
            <a:r>
              <a:rPr lang="en-US" dirty="0" smtClean="0"/>
              <a:t>Identity</a:t>
            </a:r>
          </a:p>
          <a:p>
            <a:pPr lvl="1"/>
            <a:r>
              <a:rPr lang="en-US" dirty="0" smtClean="0"/>
              <a:t>is, is not</a:t>
            </a:r>
            <a:endParaRPr lang="en-US" dirty="0"/>
          </a:p>
        </p:txBody>
      </p:sp>
      <p:sp>
        <p:nvSpPr>
          <p:cNvPr id="3" name="Title 2"/>
          <p:cNvSpPr>
            <a:spLocks noGrp="1"/>
          </p:cNvSpPr>
          <p:nvPr>
            <p:ph type="title"/>
          </p:nvPr>
        </p:nvSpPr>
        <p:spPr/>
        <p:txBody>
          <a:bodyPr/>
          <a:lstStyle/>
          <a:p>
            <a:r>
              <a:rPr lang="en-US" dirty="0" smtClean="0"/>
              <a:t>Operators Part 2</a:t>
            </a:r>
            <a:endParaRPr lang="en-US" dirty="0"/>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Test for membership in strings, lists or tuples</a:t>
            </a:r>
          </a:p>
          <a:p>
            <a:r>
              <a:rPr lang="en-US" dirty="0"/>
              <a:t>i</a:t>
            </a:r>
            <a:r>
              <a:rPr lang="en-US" dirty="0" smtClean="0"/>
              <a:t>n</a:t>
            </a:r>
          </a:p>
          <a:p>
            <a:pPr lvl="1"/>
            <a:r>
              <a:rPr lang="en-US" dirty="0" smtClean="0"/>
              <a:t>True if it finds a variable in the specified sequence, otherwise False</a:t>
            </a:r>
          </a:p>
          <a:p>
            <a:r>
              <a:rPr lang="en-US" dirty="0" smtClean="0"/>
              <a:t>not in</a:t>
            </a:r>
          </a:p>
          <a:p>
            <a:pPr lvl="1"/>
            <a:r>
              <a:rPr lang="en-US" dirty="0" smtClean="0"/>
              <a:t>True if it does not find a variable in the specified sequence, otherwise False</a:t>
            </a:r>
            <a:endParaRPr lang="en-US" dirty="0"/>
          </a:p>
        </p:txBody>
      </p:sp>
      <p:sp>
        <p:nvSpPr>
          <p:cNvPr id="3" name="Title 2"/>
          <p:cNvSpPr>
            <a:spLocks noGrp="1"/>
          </p:cNvSpPr>
          <p:nvPr>
            <p:ph type="title"/>
          </p:nvPr>
        </p:nvSpPr>
        <p:spPr/>
        <p:txBody>
          <a:bodyPr/>
          <a:lstStyle/>
          <a:p>
            <a:r>
              <a:rPr lang="en-US" dirty="0" smtClean="0"/>
              <a:t>Membership Operators</a:t>
            </a:r>
            <a:endParaRPr lang="en-US" dirty="0"/>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143672" y="1415673"/>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Compare the memory locations of two objects</a:t>
            </a:r>
          </a:p>
          <a:p>
            <a:pPr lvl="1"/>
            <a:r>
              <a:rPr lang="en-US" dirty="0" smtClean="0"/>
              <a:t>is</a:t>
            </a:r>
          </a:p>
          <a:p>
            <a:pPr lvl="2"/>
            <a:r>
              <a:rPr lang="en-US" dirty="0" smtClean="0"/>
              <a:t>True if variables on both sides of the operator point to the same object, otherwise False</a:t>
            </a:r>
          </a:p>
          <a:p>
            <a:pPr lvl="1"/>
            <a:r>
              <a:rPr lang="en-US" dirty="0" smtClean="0"/>
              <a:t>is not </a:t>
            </a:r>
          </a:p>
          <a:p>
            <a:pPr lvl="2"/>
            <a:r>
              <a:rPr lang="en-US" dirty="0" smtClean="0"/>
              <a:t>False if variables on both sides of the operator point to the same object, otherwise True</a:t>
            </a:r>
          </a:p>
          <a:p>
            <a:pPr lvl="1"/>
            <a:endParaRPr lang="en-US" dirty="0"/>
          </a:p>
        </p:txBody>
      </p:sp>
      <p:sp>
        <p:nvSpPr>
          <p:cNvPr id="3" name="Title 2"/>
          <p:cNvSpPr>
            <a:spLocks noGrp="1"/>
          </p:cNvSpPr>
          <p:nvPr>
            <p:ph type="title"/>
          </p:nvPr>
        </p:nvSpPr>
        <p:spPr/>
        <p:txBody>
          <a:bodyPr/>
          <a:lstStyle/>
          <a:p>
            <a:r>
              <a:rPr lang="en-US" dirty="0" smtClean="0"/>
              <a:t>Identity Operators</a:t>
            </a:r>
            <a:endParaRPr lang="en-US" dirty="0"/>
          </a:p>
        </p:txBody>
      </p:sp>
    </p:spTree>
    <p:extLst>
      <p:ext uri="{BB962C8B-B14F-4D97-AF65-F5344CB8AC3E}">
        <p14:creationId xmlns:p14="http://schemas.microsoft.com/office/powerpoint/2010/main" val="415227828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3143672" y="1415673"/>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5039</TotalTime>
  <Words>5726</Words>
  <Application>Microsoft Office PowerPoint</Application>
  <PresentationFormat>Widescreen</PresentationFormat>
  <Paragraphs>1366</Paragraphs>
  <Slides>125</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125</vt:i4>
      </vt:variant>
    </vt:vector>
  </HeadingPairs>
  <TitlesOfParts>
    <vt:vector size="131"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Introducing the for Statement</vt:lpstr>
      <vt:lpstr>Flow Control: Password Example 2</vt:lpstr>
      <vt:lpstr>Exercise: for loops – FizzBuzz function</vt:lpstr>
      <vt:lpstr>Exercise: FizzBuzz</vt:lpstr>
      <vt:lpstr>Exercise : Solution</vt:lpstr>
      <vt:lpstr>Introduction to Flow Summary</vt:lpstr>
      <vt:lpstr>Python’s Interactive Interpreter</vt:lpstr>
      <vt:lpstr>Interactive Interpreter</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Data Types and Variables</vt:lpstr>
      <vt:lpstr>Data Types</vt:lpstr>
      <vt:lpstr>Numbers</vt:lpstr>
      <vt:lpstr>Numbers: Examples</vt:lpstr>
      <vt:lpstr>Strings</vt:lpstr>
      <vt:lpstr>Strings: Methods</vt:lpstr>
      <vt:lpstr>Strings: Methods</vt:lpstr>
      <vt:lpstr>Strings: Examples</vt:lpstr>
      <vt:lpstr>Booleans</vt:lpstr>
      <vt:lpstr>Booleans: Examples</vt:lpstr>
      <vt:lpstr>Lists and Tuples</vt:lpstr>
      <vt:lpstr>Lists: Examples</vt:lpstr>
      <vt:lpstr>Lists: Examples</vt:lpstr>
      <vt:lpstr>Tuples</vt:lpstr>
      <vt:lpstr>Tuples</vt:lpstr>
      <vt:lpstr>Exercise: Lists and Tuples</vt:lpstr>
      <vt:lpstr>Dictionaries</vt:lpstr>
      <vt:lpstr>Dictionaries</vt:lpstr>
      <vt:lpstr>Dictionaries: Examples</vt:lpstr>
      <vt:lpstr>Exercise: Data Types</vt:lpstr>
      <vt:lpstr>Operators Part 2</vt:lpstr>
      <vt:lpstr>Membership Operators</vt:lpstr>
      <vt:lpstr>Membership: Examples</vt:lpstr>
      <vt:lpstr>Identity Operators</vt:lpstr>
      <vt:lpstr>Identity: Examples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PowerPoint Presentation</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248</cp:revision>
  <dcterms:created xsi:type="dcterms:W3CDTF">2014-07-02T14:58:32Z</dcterms:created>
  <dcterms:modified xsi:type="dcterms:W3CDTF">2016-01-22T10:11:23Z</dcterms:modified>
</cp:coreProperties>
</file>