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3"/>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95" r:id="rId19"/>
    <p:sldId id="396" r:id="rId20"/>
    <p:sldId id="368" r:id="rId21"/>
    <p:sldId id="369" r:id="rId22"/>
    <p:sldId id="370" r:id="rId23"/>
    <p:sldId id="371" r:id="rId24"/>
    <p:sldId id="372" r:id="rId25"/>
    <p:sldId id="373" r:id="rId26"/>
    <p:sldId id="374" r:id="rId27"/>
    <p:sldId id="375" r:id="rId28"/>
    <p:sldId id="377" r:id="rId29"/>
    <p:sldId id="585" r:id="rId30"/>
    <p:sldId id="376" r:id="rId31"/>
    <p:sldId id="378" r:id="rId32"/>
    <p:sldId id="379" r:id="rId33"/>
    <p:sldId id="380" r:id="rId34"/>
    <p:sldId id="381" r:id="rId35"/>
    <p:sldId id="382" r:id="rId36"/>
    <p:sldId id="383" r:id="rId37"/>
    <p:sldId id="384" r:id="rId38"/>
    <p:sldId id="385" r:id="rId39"/>
    <p:sldId id="302" r:id="rId40"/>
    <p:sldId id="301" r:id="rId41"/>
    <p:sldId id="583" r:id="rId42"/>
    <p:sldId id="534" r:id="rId43"/>
    <p:sldId id="558" r:id="rId44"/>
    <p:sldId id="422" r:id="rId45"/>
    <p:sldId id="318" r:id="rId46"/>
    <p:sldId id="557" r:id="rId47"/>
    <p:sldId id="559" r:id="rId48"/>
    <p:sldId id="304" r:id="rId49"/>
    <p:sldId id="436" r:id="rId50"/>
    <p:sldId id="319" r:id="rId51"/>
    <p:sldId id="556" r:id="rId52"/>
    <p:sldId id="560" r:id="rId53"/>
    <p:sldId id="423" r:id="rId54"/>
    <p:sldId id="437" r:id="rId55"/>
    <p:sldId id="438" r:id="rId56"/>
    <p:sldId id="320" r:id="rId57"/>
    <p:sldId id="565" r:id="rId58"/>
    <p:sldId id="561" r:id="rId59"/>
    <p:sldId id="307" r:id="rId60"/>
    <p:sldId id="439" r:id="rId61"/>
    <p:sldId id="424" r:id="rId62"/>
    <p:sldId id="425" r:id="rId63"/>
    <p:sldId id="440" r:id="rId64"/>
    <p:sldId id="426" r:id="rId65"/>
    <p:sldId id="427" r:id="rId66"/>
    <p:sldId id="496" r:id="rId67"/>
    <p:sldId id="497" r:id="rId68"/>
    <p:sldId id="562" r:id="rId69"/>
    <p:sldId id="313" r:id="rId70"/>
    <p:sldId id="314" r:id="rId71"/>
    <p:sldId id="316" r:id="rId72"/>
    <p:sldId id="441" r:id="rId73"/>
    <p:sldId id="498" r:id="rId74"/>
    <p:sldId id="500" r:id="rId75"/>
    <p:sldId id="324" r:id="rId76"/>
    <p:sldId id="397" r:id="rId77"/>
    <p:sldId id="398" r:id="rId78"/>
    <p:sldId id="399" r:id="rId79"/>
    <p:sldId id="400" r:id="rId80"/>
    <p:sldId id="401" r:id="rId81"/>
    <p:sldId id="403" r:id="rId82"/>
    <p:sldId id="404" r:id="rId83"/>
    <p:sldId id="405" r:id="rId84"/>
    <p:sldId id="589" r:id="rId85"/>
    <p:sldId id="407" r:id="rId86"/>
    <p:sldId id="408" r:id="rId87"/>
    <p:sldId id="568" r:id="rId88"/>
    <p:sldId id="569" r:id="rId89"/>
    <p:sldId id="386" r:id="rId90"/>
    <p:sldId id="387" r:id="rId91"/>
    <p:sldId id="388" r:id="rId92"/>
    <p:sldId id="389" r:id="rId93"/>
    <p:sldId id="563" r:id="rId94"/>
    <p:sldId id="390" r:id="rId95"/>
    <p:sldId id="391" r:id="rId96"/>
    <p:sldId id="392" r:id="rId97"/>
    <p:sldId id="393" r:id="rId98"/>
    <p:sldId id="570" r:id="rId99"/>
    <p:sldId id="564" r:id="rId100"/>
    <p:sldId id="431" r:id="rId101"/>
    <p:sldId id="432" r:id="rId102"/>
    <p:sldId id="451" r:id="rId103"/>
    <p:sldId id="433" r:id="rId104"/>
    <p:sldId id="435" r:id="rId105"/>
    <p:sldId id="434" r:id="rId106"/>
    <p:sldId id="394" r:id="rId107"/>
    <p:sldId id="590" r:id="rId108"/>
    <p:sldId id="317" r:id="rId109"/>
    <p:sldId id="323" r:id="rId110"/>
    <p:sldId id="326" r:id="rId111"/>
    <p:sldId id="442" r:id="rId112"/>
    <p:sldId id="443" r:id="rId113"/>
    <p:sldId id="444" r:id="rId114"/>
    <p:sldId id="446" r:id="rId115"/>
    <p:sldId id="535" r:id="rId116"/>
    <p:sldId id="536" r:id="rId117"/>
    <p:sldId id="503" r:id="rId118"/>
    <p:sldId id="332" r:id="rId119"/>
    <p:sldId id="334" r:id="rId120"/>
    <p:sldId id="571" r:id="rId121"/>
    <p:sldId id="572" r:id="rId122"/>
    <p:sldId id="445" r:id="rId123"/>
    <p:sldId id="447" r:id="rId124"/>
    <p:sldId id="537" r:id="rId125"/>
    <p:sldId id="448" r:id="rId126"/>
    <p:sldId id="450" r:id="rId127"/>
    <p:sldId id="449" r:id="rId128"/>
    <p:sldId id="538" r:id="rId129"/>
    <p:sldId id="573" r:id="rId130"/>
    <p:sldId id="574" r:id="rId131"/>
    <p:sldId id="502" r:id="rId132"/>
    <p:sldId id="327" r:id="rId133"/>
    <p:sldId id="329" r:id="rId134"/>
    <p:sldId id="330" r:id="rId135"/>
    <p:sldId id="577" r:id="rId136"/>
    <p:sldId id="328" r:id="rId137"/>
    <p:sldId id="420" r:id="rId138"/>
    <p:sldId id="575" r:id="rId139"/>
    <p:sldId id="576" r:id="rId140"/>
    <p:sldId id="507" r:id="rId141"/>
    <p:sldId id="333" r:id="rId142"/>
    <p:sldId id="335" r:id="rId143"/>
    <p:sldId id="591" r:id="rId144"/>
    <p:sldId id="339" r:id="rId145"/>
    <p:sldId id="337" r:id="rId146"/>
    <p:sldId id="505" r:id="rId147"/>
    <p:sldId id="506" r:id="rId148"/>
    <p:sldId id="508" r:id="rId149"/>
    <p:sldId id="504" r:id="rId150"/>
    <p:sldId id="338" r:id="rId151"/>
    <p:sldId id="341" r:id="rId152"/>
    <p:sldId id="344" r:id="rId153"/>
    <p:sldId id="592" r:id="rId154"/>
    <p:sldId id="347" r:id="rId155"/>
    <p:sldId id="346" r:id="rId156"/>
    <p:sldId id="343" r:id="rId157"/>
    <p:sldId id="350" r:id="rId158"/>
    <p:sldId id="521" r:id="rId159"/>
    <p:sldId id="523" r:id="rId160"/>
    <p:sldId id="509" r:id="rId161"/>
    <p:sldId id="348" r:id="rId162"/>
    <p:sldId id="349" r:id="rId163"/>
    <p:sldId id="421" r:id="rId164"/>
    <p:sldId id="526" r:id="rId165"/>
    <p:sldId id="525" r:id="rId166"/>
    <p:sldId id="510" r:id="rId167"/>
    <p:sldId id="409" r:id="rId168"/>
    <p:sldId id="412" r:id="rId169"/>
    <p:sldId id="410" r:id="rId170"/>
    <p:sldId id="413" r:id="rId171"/>
    <p:sldId id="414" r:id="rId172"/>
    <p:sldId id="415" r:id="rId173"/>
    <p:sldId id="417" r:id="rId174"/>
    <p:sldId id="416" r:id="rId175"/>
    <p:sldId id="419" r:id="rId176"/>
    <p:sldId id="464" r:id="rId177"/>
    <p:sldId id="411" r:id="rId178"/>
    <p:sldId id="511" r:id="rId179"/>
    <p:sldId id="452" r:id="rId180"/>
    <p:sldId id="460" r:id="rId181"/>
    <p:sldId id="461" r:id="rId182"/>
    <p:sldId id="462" r:id="rId183"/>
    <p:sldId id="463" r:id="rId184"/>
    <p:sldId id="512" r:id="rId185"/>
    <p:sldId id="465" r:id="rId186"/>
    <p:sldId id="453" r:id="rId187"/>
    <p:sldId id="513" r:id="rId188"/>
    <p:sldId id="454" r:id="rId189"/>
    <p:sldId id="540" r:id="rId190"/>
    <p:sldId id="539" r:id="rId191"/>
    <p:sldId id="466" r:id="rId192"/>
    <p:sldId id="467" r:id="rId193"/>
    <p:sldId id="468" r:id="rId194"/>
    <p:sldId id="469" r:id="rId195"/>
    <p:sldId id="470" r:id="rId196"/>
    <p:sldId id="471" r:id="rId197"/>
    <p:sldId id="475" r:id="rId198"/>
    <p:sldId id="476" r:id="rId199"/>
    <p:sldId id="472" r:id="rId200"/>
    <p:sldId id="457" r:id="rId201"/>
    <p:sldId id="474" r:id="rId202"/>
    <p:sldId id="514" r:id="rId203"/>
    <p:sldId id="473" r:id="rId204"/>
    <p:sldId id="541" r:id="rId205"/>
    <p:sldId id="477" r:id="rId206"/>
    <p:sldId id="555" r:id="rId207"/>
    <p:sldId id="515" r:id="rId208"/>
    <p:sldId id="455" r:id="rId209"/>
    <p:sldId id="542" r:id="rId210"/>
    <p:sldId id="478" r:id="rId211"/>
    <p:sldId id="543" r:id="rId212"/>
    <p:sldId id="480" r:id="rId213"/>
    <p:sldId id="479" r:id="rId214"/>
    <p:sldId id="545" r:id="rId215"/>
    <p:sldId id="544" r:id="rId216"/>
    <p:sldId id="516" r:id="rId217"/>
    <p:sldId id="546" r:id="rId218"/>
    <p:sldId id="550" r:id="rId219"/>
    <p:sldId id="586" r:id="rId220"/>
    <p:sldId id="547" r:id="rId221"/>
    <p:sldId id="481" r:id="rId222"/>
    <p:sldId id="551" r:id="rId223"/>
    <p:sldId id="587" r:id="rId224"/>
    <p:sldId id="482" r:id="rId225"/>
    <p:sldId id="580" r:id="rId226"/>
    <p:sldId id="582" r:id="rId227"/>
    <p:sldId id="552" r:id="rId228"/>
    <p:sldId id="517" r:id="rId229"/>
    <p:sldId id="458" r:id="rId230"/>
    <p:sldId id="548" r:id="rId231"/>
    <p:sldId id="549" r:id="rId232"/>
    <p:sldId id="518" r:id="rId233"/>
    <p:sldId id="483" r:id="rId234"/>
    <p:sldId id="553" r:id="rId235"/>
    <p:sldId id="527" r:id="rId236"/>
    <p:sldId id="528" r:id="rId237"/>
    <p:sldId id="529" r:id="rId238"/>
    <p:sldId id="519" r:id="rId239"/>
    <p:sldId id="459" r:id="rId240"/>
    <p:sldId id="484" r:id="rId241"/>
    <p:sldId id="486" r:id="rId242"/>
    <p:sldId id="520" r:id="rId243"/>
    <p:sldId id="487" r:id="rId244"/>
    <p:sldId id="554" r:id="rId245"/>
    <p:sldId id="488" r:id="rId246"/>
    <p:sldId id="530" r:id="rId247"/>
    <p:sldId id="492" r:id="rId248"/>
    <p:sldId id="531" r:id="rId249"/>
    <p:sldId id="532" r:id="rId250"/>
    <p:sldId id="489" r:id="rId251"/>
    <p:sldId id="493" r:id="rId252"/>
    <p:sldId id="490" r:id="rId253"/>
    <p:sldId id="494" r:id="rId254"/>
    <p:sldId id="533" r:id="rId255"/>
    <p:sldId id="491" r:id="rId256"/>
    <p:sldId id="495" r:id="rId257"/>
    <p:sldId id="579" r:id="rId258"/>
    <p:sldId id="578" r:id="rId259"/>
    <p:sldId id="584" r:id="rId260"/>
    <p:sldId id="429" r:id="rId261"/>
    <p:sldId id="430" r:id="rId2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95"/>
            <p14:sldId id="396"/>
            <p14:sldId id="368"/>
            <p14:sldId id="369"/>
            <p14:sldId id="370"/>
            <p14:sldId id="371"/>
            <p14:sldId id="372"/>
            <p14:sldId id="373"/>
            <p14:sldId id="374"/>
            <p14:sldId id="375"/>
            <p14:sldId id="377"/>
            <p14:sldId id="585"/>
            <p14:sldId id="376"/>
            <p14:sldId id="378"/>
            <p14:sldId id="379"/>
            <p14:sldId id="380"/>
            <p14:sldId id="381"/>
            <p14:sldId id="382"/>
            <p14:sldId id="383"/>
            <p14:sldId id="384"/>
            <p14:sldId id="385"/>
          </p14:sldIdLst>
        </p14:section>
        <p14:section name="Data Types" id="{7A464A34-C952-4C33-853C-9D731FCAD405}">
          <p14:sldIdLst>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561"/>
            <p14:sldId id="307"/>
            <p14:sldId id="439"/>
            <p14:sldId id="424"/>
            <p14:sldId id="425"/>
            <p14:sldId id="440"/>
            <p14:sldId id="426"/>
            <p14:sldId id="427"/>
            <p14:sldId id="496"/>
            <p14:sldId id="497"/>
            <p14:sldId id="562"/>
            <p14:sldId id="313"/>
            <p14:sldId id="314"/>
            <p14:sldId id="316"/>
            <p14:sldId id="441"/>
            <p14:sldId id="498"/>
            <p14:sldId id="500"/>
            <p14:sldId id="324"/>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64"/>
            <p14:sldId id="431"/>
            <p14:sldId id="432"/>
            <p14:sldId id="451"/>
            <p14:sldId id="433"/>
            <p14:sldId id="435"/>
            <p14:sldId id="434"/>
            <p14:sldId id="394"/>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8"/>
            <p14:sldId id="504"/>
            <p14:sldId id="338"/>
            <p14:sldId id="341"/>
            <p14:sldId id="344"/>
            <p14:sldId id="592"/>
            <p14:sldId id="347"/>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540"/>
            <p14:sldId id="539"/>
            <p14:sldId id="466"/>
            <p14:sldId id="467"/>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7"/>
            <p14:sldId id="482"/>
            <p14:sldId id="580"/>
            <p14:sldId id="582"/>
            <p14:sldId id="552"/>
            <p14:sldId id="517"/>
            <p14:sldId id="458"/>
            <p14:sldId id="548"/>
            <p14:sldId id="549"/>
            <p14:sldId id="518"/>
            <p14:sldId id="483"/>
            <p14:sldId id="553"/>
            <p14:sldId id="527"/>
            <p14:sldId id="528"/>
            <p14:sldId id="529"/>
            <p14:sldId id="519"/>
            <p14:sldId id="459"/>
            <p14:sldId id="484"/>
            <p14:sldId id="486"/>
            <p14:sldId id="520"/>
            <p14:sldId id="487"/>
            <p14:sldId id="554"/>
            <p14:sldId id="488"/>
            <p14:sldId id="530"/>
            <p14:sldId id="492"/>
            <p14:sldId id="531"/>
            <p14:sldId id="532"/>
            <p14:sldId id="489"/>
            <p14:sldId id="493"/>
            <p14:sldId id="490"/>
            <p14:sldId id="494"/>
            <p14:sldId id="533"/>
            <p14:sldId id="491"/>
            <p14:sldId id="495"/>
            <p14:sldId id="579"/>
            <p14:sldId id="578"/>
            <p14:sldId id="584"/>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080808"/>
    <a:srgbClr val="C4A174"/>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71577" autoAdjust="0"/>
  </p:normalViewPr>
  <p:slideViewPr>
    <p:cSldViewPr>
      <p:cViewPr varScale="1">
        <p:scale>
          <a:sx n="83" d="100"/>
          <a:sy n="83" d="100"/>
        </p:scale>
        <p:origin x="12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theme" Target="theme/theme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29/02/2016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132</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133</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137</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139</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140</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142</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145</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147</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424337276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150</a:t>
            </a:fld>
            <a:endParaRPr lang="en-GB" dirty="0"/>
          </a:p>
        </p:txBody>
      </p:sp>
    </p:spTree>
    <p:extLst>
      <p:ext uri="{BB962C8B-B14F-4D97-AF65-F5344CB8AC3E}">
        <p14:creationId xmlns:p14="http://schemas.microsoft.com/office/powerpoint/2010/main" val="292154627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151</a:t>
            </a:fld>
            <a:endParaRPr lang="en-GB" dirty="0"/>
          </a:p>
        </p:txBody>
      </p:sp>
    </p:spTree>
    <p:extLst>
      <p:ext uri="{BB962C8B-B14F-4D97-AF65-F5344CB8AC3E}">
        <p14:creationId xmlns:p14="http://schemas.microsoft.com/office/powerpoint/2010/main" val="168166828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101760865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276116926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40809477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333683897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22314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157</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159</a:t>
            </a:fld>
            <a:endParaRPr lang="en-GB" dirty="0"/>
          </a:p>
        </p:txBody>
      </p:sp>
    </p:spTree>
    <p:extLst>
      <p:ext uri="{BB962C8B-B14F-4D97-AF65-F5344CB8AC3E}">
        <p14:creationId xmlns:p14="http://schemas.microsoft.com/office/powerpoint/2010/main" val="400199061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160</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163</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a:t>
            </a:r>
            <a:r>
              <a:rPr lang="en-GB" b="0" baseline="0" dirty="0" smtClean="0"/>
              <a:t>make sure that </a:t>
            </a:r>
            <a:r>
              <a:rPr lang="en-GB" b="0" baseline="0" dirty="0" smtClean="0"/>
              <a:t>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177</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183</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Databases</a:t>
            </a:r>
            <a:endParaRPr lang="en-GB" b="0" dirty="0" smtClean="0"/>
          </a:p>
          <a:p>
            <a:endParaRPr lang="en-GB" b="0" dirty="0" smtClean="0"/>
          </a:p>
          <a:p>
            <a:r>
              <a:rPr lang="en-GB" b="0" dirty="0" smtClean="0"/>
              <a:t>When we are writing</a:t>
            </a:r>
            <a:r>
              <a:rPr lang="en-GB" b="0" baseline="0" dirty="0" smtClean="0"/>
              <a:t> simple applications that consume an input and provide an output, we have little or no data to store. When we seek to develop more complex applications, we will very likely wish to store data in some way. One of the most popular and effective ways of persisting application data is to use a database.</a:t>
            </a:r>
          </a:p>
          <a:p>
            <a:endParaRPr lang="en-GB" b="0" baseline="0" dirty="0" smtClean="0"/>
          </a:p>
          <a:p>
            <a:r>
              <a:rPr lang="en-GB" b="0" baseline="0" dirty="0" smtClean="0"/>
              <a:t>Databases are able to store large amounts of data and model complex relationships between data entities. Data is split into </a:t>
            </a:r>
            <a:r>
              <a:rPr lang="en-GB" b="0" i="1" baseline="0" dirty="0" smtClean="0"/>
              <a:t>tables</a:t>
            </a:r>
            <a:r>
              <a:rPr lang="en-GB" b="0" i="0" baseline="0" dirty="0" smtClean="0"/>
              <a:t>, which are formed of </a:t>
            </a:r>
            <a:r>
              <a:rPr lang="en-GB" b="0" i="1" baseline="0" dirty="0" smtClean="0"/>
              <a:t>rows</a:t>
            </a:r>
            <a:r>
              <a:rPr lang="en-GB" b="0" i="0" baseline="0" dirty="0" smtClean="0"/>
              <a:t> and </a:t>
            </a:r>
            <a:r>
              <a:rPr lang="en-GB" b="0" i="1" baseline="0" dirty="0" smtClean="0"/>
              <a:t>columns</a:t>
            </a:r>
            <a:r>
              <a:rPr lang="en-GB" b="0" i="0" baseline="0" dirty="0" smtClean="0"/>
              <a:t>. A single item of data is called a </a:t>
            </a:r>
            <a:r>
              <a:rPr lang="en-GB" b="0" i="1" baseline="0" dirty="0" smtClean="0"/>
              <a:t>cell </a:t>
            </a:r>
            <a:r>
              <a:rPr lang="en-GB" b="0" i="0" baseline="0" dirty="0" smtClean="0"/>
              <a:t>or </a:t>
            </a:r>
            <a:r>
              <a:rPr lang="en-GB" b="0" i="1" baseline="0" dirty="0" smtClean="0"/>
              <a:t>field.</a:t>
            </a:r>
          </a:p>
          <a:p>
            <a:endParaRPr lang="en-GB" b="0" i="1" baseline="0" dirty="0" smtClean="0"/>
          </a:p>
          <a:p>
            <a:r>
              <a:rPr lang="en-GB" b="0" i="0" baseline="0" dirty="0" smtClean="0"/>
              <a:t>This probably sounds a lot like an Excel spreadsheet; that’s because an Excel workbook can be considered a primitive form of database. A worksheet is analogous to a table, and of course the rows, columns and fields are the same.</a:t>
            </a:r>
            <a:endParaRPr lang="en-GB" b="0" i="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2845173413"/>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an example of a relational database table representing a list of cars. Each column has a name and when created will have had a data type specified. Relational databases are not dynamically typed, unlike </a:t>
            </a:r>
            <a:r>
              <a:rPr lang="en-GB" dirty="0" err="1" smtClean="0"/>
              <a:t>noSQL</a:t>
            </a:r>
            <a:r>
              <a:rPr lang="en-GB" dirty="0" smtClean="0"/>
              <a:t> databases such as </a:t>
            </a:r>
            <a:r>
              <a:rPr lang="en-GB" dirty="0" err="1" smtClean="0"/>
              <a:t>MongoDb</a:t>
            </a:r>
            <a:r>
              <a:rPr lang="en-GB" baseline="0" dirty="0" smtClean="0"/>
              <a:t> or </a:t>
            </a:r>
            <a:r>
              <a:rPr lang="en-GB" baseline="0" dirty="0" err="1" smtClean="0"/>
              <a:t>Couchbase</a:t>
            </a:r>
            <a:r>
              <a:rPr lang="en-GB" baseline="0" dirty="0" smtClean="0"/>
              <a:t>, so we must declare the data type and, in the case of </a:t>
            </a:r>
            <a:r>
              <a:rPr lang="en-GB" baseline="0" dirty="0" err="1" smtClean="0"/>
              <a:t>datatypes</a:t>
            </a:r>
            <a:r>
              <a:rPr lang="en-GB" baseline="0" dirty="0" smtClean="0"/>
              <a:t> such as string (or </a:t>
            </a:r>
            <a:r>
              <a:rPr lang="en-GB" i="1" baseline="0" dirty="0" err="1" smtClean="0"/>
              <a:t>varchar</a:t>
            </a:r>
            <a:r>
              <a:rPr lang="en-GB" i="0" baseline="0" dirty="0" smtClean="0"/>
              <a:t>, as it called in the SQL world) we must usually provide a field length.</a:t>
            </a:r>
          </a:p>
          <a:p>
            <a:endParaRPr lang="en-GB" i="0" baseline="0" dirty="0" smtClean="0"/>
          </a:p>
          <a:p>
            <a:r>
              <a:rPr lang="en-GB" i="0" baseline="0" dirty="0" smtClean="0"/>
              <a:t>In order to make our database more efficient, we will usually want to specify a </a:t>
            </a:r>
            <a:r>
              <a:rPr lang="en-GB" i="1" baseline="0" dirty="0" smtClean="0"/>
              <a:t>key</a:t>
            </a:r>
            <a:r>
              <a:rPr lang="en-GB" i="0" baseline="0" dirty="0" smtClean="0"/>
              <a:t> value for each table. This is a value that can be used to uniquely identify each row; in our car case above, we have provided registration, a value unique to each car. There are many techniques for creating key values, such as automatically incrementing numeric fields, or composite keys formed from several columns. Whichever technique we choose, we must ensure that the resultant key value is unique to each row.</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189</a:t>
            </a:fld>
            <a:endParaRPr lang="en-GB" dirty="0"/>
          </a:p>
        </p:txBody>
      </p:sp>
    </p:spTree>
    <p:extLst>
      <p:ext uri="{BB962C8B-B14F-4D97-AF65-F5344CB8AC3E}">
        <p14:creationId xmlns:p14="http://schemas.microsoft.com/office/powerpoint/2010/main" val="363143058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developers</a:t>
            </a:r>
            <a:r>
              <a:rPr lang="en-GB" baseline="0" dirty="0" smtClean="0"/>
              <a:t> often make extensive use of databases, it is important to remember that developers are not expected to be database administrators – DBAs – and in many commercial environments that role will be filled by a professional DBA with significant expertise in managing and configuring an RDMBS. It does benefit us as developers, however, to understand the fundamentals of database operation.</a:t>
            </a:r>
          </a:p>
          <a:p>
            <a:endParaRPr lang="en-GB" baseline="0" dirty="0" smtClean="0"/>
          </a:p>
          <a:p>
            <a:r>
              <a:rPr lang="en-GB" baseline="0" dirty="0" smtClean="0"/>
              <a:t>So far, the kinds of databases we have talked about have been </a:t>
            </a:r>
            <a:r>
              <a:rPr lang="en-GB" i="1" baseline="0" dirty="0" err="1" smtClean="0"/>
              <a:t>RDBMS</a:t>
            </a:r>
            <a:r>
              <a:rPr lang="en-GB" i="0" baseline="0" dirty="0" err="1" smtClean="0"/>
              <a:t>es</a:t>
            </a:r>
            <a:r>
              <a:rPr lang="en-GB" i="0" baseline="0" dirty="0" smtClean="0"/>
              <a:t> – Relational Database Management Systems. These will be familiar to us as Oracle, Microsoft SQL Server, MySQL, </a:t>
            </a:r>
            <a:r>
              <a:rPr lang="en-GB" i="0" baseline="0" dirty="0" err="1" smtClean="0"/>
              <a:t>MariaDb</a:t>
            </a:r>
            <a:r>
              <a:rPr lang="en-GB" i="0" baseline="0" dirty="0" smtClean="0"/>
              <a:t> and others. They are characterized as having data organized into tables of rows and columns, modelling relationships between the data entities. Typically, Structured Query Language – SQL – is used to query and manipulate data. SQL is a programming language specifically designed for managing data held in an RDBMS, which offers us a convenient tool capable of easily crafting simple or complex queries to return data either in bulk or conforming to a very specific set of criteria. It also provides means to compile frequently used queries to simplify and speed up database operations.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204115725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relatively recent alternative to the RDBMS is the emerging </a:t>
            </a:r>
            <a:r>
              <a:rPr lang="en-GB" dirty="0" err="1" smtClean="0"/>
              <a:t>NoSQL</a:t>
            </a:r>
            <a:r>
              <a:rPr lang="en-GB" dirty="0" smtClean="0"/>
              <a:t> or “Big Data” solution.</a:t>
            </a:r>
            <a:r>
              <a:rPr lang="en-GB" baseline="0" dirty="0" smtClean="0"/>
              <a:t> Instead of the table-column-row organisation familiar to us from the RDMBS world, data are instead stored in various different schema depending upon the database chosen. </a:t>
            </a:r>
          </a:p>
          <a:p>
            <a:r>
              <a:rPr lang="en-GB" baseline="0" dirty="0" smtClean="0"/>
              <a:t>Column store databases store data as sections of columns of data instead of rows.  </a:t>
            </a:r>
          </a:p>
          <a:p>
            <a:r>
              <a:rPr lang="en-GB" baseline="0" dirty="0" smtClean="0"/>
              <a:t>Key-value databases store data without defining a schema by persisting data as a value against an indexed key. Document databases expand on the key-value store concept by storing data in a complex ‘document’ object that contains data, with an indexed key.</a:t>
            </a:r>
          </a:p>
          <a:p>
            <a:r>
              <a:rPr lang="en-GB" baseline="0" dirty="0" smtClean="0"/>
              <a:t>Graph databases are based on graph theory and are designed for data with interconnected elements whose relationships are well represented as a graph.</a:t>
            </a:r>
          </a:p>
          <a:p>
            <a:endParaRPr lang="en-GB" baseline="0" dirty="0" smtClean="0"/>
          </a:p>
          <a:p>
            <a:r>
              <a:rPr lang="en-GB" baseline="0" dirty="0" err="1" smtClean="0"/>
              <a:t>NoSQL</a:t>
            </a:r>
            <a:r>
              <a:rPr lang="en-GB" baseline="0" dirty="0" smtClean="0"/>
              <a:t> databases are, in general, designed to be distributed. In order to maximise availability and speed, consistency of data between nodes is sacrificed. This means that in a distributed system consisting of 3 nodes, new data is not guaranteed to be represented across all nodes immediately – they are considered to be “eventually consistent” – that is, data should be represented across all nodes eventually, usually within milliseconds.</a:t>
            </a:r>
          </a:p>
          <a:p>
            <a:r>
              <a:rPr lang="en-GB" baseline="0" dirty="0" smtClean="0"/>
              <a:t>However, this replication strategy means that all nodes respond quickly to requests, and the overall distributed system is fault tolerant. This also means that deploying additional nodes to the cluster is a relatively simple matter and does not add any noticeable performance overhead.</a:t>
            </a:r>
          </a:p>
          <a:p>
            <a:endParaRPr lang="en-GB" baseline="0" dirty="0" smtClean="0"/>
          </a:p>
          <a:p>
            <a:r>
              <a:rPr lang="en-GB" baseline="0" dirty="0" smtClean="0"/>
              <a:t>One drawback of these database models is the lack of a prevailing query language to facilitate data access. Instead, queries must be planned for in advance and designed for by the developer. </a:t>
            </a:r>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3648799564"/>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typically use databases to store our application</a:t>
            </a:r>
            <a:r>
              <a:rPr lang="en-GB" baseline="0" dirty="0" smtClean="0"/>
              <a:t> data. We create tables in our database to represent our entities and their properties – such as </a:t>
            </a:r>
            <a:r>
              <a:rPr lang="en-GB" baseline="0" dirty="0" smtClean="0"/>
              <a:t>users, products or inventory. We are able to model their relationships in the database and use </a:t>
            </a:r>
            <a:r>
              <a:rPr lang="en-GB" baseline="0" dirty="0" err="1" smtClean="0"/>
              <a:t>thos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101648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199</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216</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218</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225</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226</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228</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232</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238</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242</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259</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aseline="0" dirty="0" err="1" smtClean="0"/>
              <a:t>raw_input</a:t>
            </a:r>
            <a:r>
              <a:rPr lang="en-GB" baseline="0" dirty="0" smtClean="0"/>
              <a:t> function is probably the most useful function for capturing user data because it always returns a string value.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32</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expository comments 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incompatible 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numeric type for the calculation. For example, when performing division, the resultant 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err="1" smtClean="0"/>
              <a:t>datatypes</a:t>
            </a:r>
            <a:r>
              <a:rPr lang="en-GB" baseline="0" dirty="0" smtClean="0"/>
              <a:t> 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45</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tokenise or 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explicitly</a:t>
            </a:r>
            <a:r>
              <a:rPr lang="en-GB" b="0" baseline="0" dirty="0" smtClean="0"/>
              <a:t> declaring 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6500880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being a </a:t>
            </a:r>
            <a:r>
              <a:rPr lang="en-GB" b="0" i="0" baseline="0" dirty="0" err="1" smtClean="0"/>
              <a:t>datatype</a:t>
            </a:r>
            <a:r>
              <a:rPr lang="en-GB" b="0" i="0" baseline="0" dirty="0" smtClean="0"/>
              <a:t> of themselves, can contain values of any </a:t>
            </a:r>
            <a:r>
              <a:rPr lang="en-GB" b="0" i="0" baseline="0" dirty="0" err="1" smtClean="0"/>
              <a:t>datatype</a:t>
            </a:r>
            <a:r>
              <a:rPr lang="en-GB" b="0" i="0" baseline="0" dirty="0" smtClean="0"/>
              <a:t>. Values need not be the same </a:t>
            </a:r>
            <a:r>
              <a:rPr lang="en-GB" b="0" i="0" baseline="0" dirty="0" err="1" smtClean="0"/>
              <a:t>datatype</a:t>
            </a:r>
            <a:r>
              <a:rPr lang="en-GB" b="0" i="0" baseline="0" dirty="0" smtClean="0"/>
              <a:t>;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60</a:t>
            </a:fld>
            <a:endParaRPr lang="en-GB" dirty="0"/>
          </a:p>
        </p:txBody>
      </p:sp>
    </p:spTree>
    <p:extLst>
      <p:ext uri="{BB962C8B-B14F-4D97-AF65-F5344CB8AC3E}">
        <p14:creationId xmlns:p14="http://schemas.microsoft.com/office/powerpoint/2010/main" val="247931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3688257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4063069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7913923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3939873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67</a:t>
            </a:fld>
            <a:endParaRPr lang="en-GB" dirty="0"/>
          </a:p>
        </p:txBody>
      </p:sp>
    </p:spTree>
    <p:extLst>
      <p:ext uri="{BB962C8B-B14F-4D97-AF65-F5344CB8AC3E}">
        <p14:creationId xmlns:p14="http://schemas.microsoft.com/office/powerpoint/2010/main" val="250569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31868407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a:t>
            </a:r>
            <a:r>
              <a:rPr lang="en-GB" b="0" baseline="0" dirty="0" smtClean="0"/>
              <a:t> 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31808074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71</a:t>
            </a:fld>
            <a:endParaRPr lang="en-GB" dirty="0"/>
          </a:p>
        </p:txBody>
      </p:sp>
    </p:spTree>
    <p:extLst>
      <p:ext uri="{BB962C8B-B14F-4D97-AF65-F5344CB8AC3E}">
        <p14:creationId xmlns:p14="http://schemas.microsoft.com/office/powerpoint/2010/main" val="12469590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72</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39175152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0103473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Whilst 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86</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88</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92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93</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94</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95</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99</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100</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103</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108</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109</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110</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113</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114</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115</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116</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118</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35360" y="1570534"/>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r>
              <a:rPr lang="en-US"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3</a:t>
            </a:r>
            <a:r>
              <a:rPr lang="en-US" sz="3600" baseline="30000" dirty="0" smtClean="0"/>
              <a:t>rd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700808"/>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700808"/>
            <a:ext cx="1051316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r>
              <a:rPr lang="en-US" dirty="0" smtClean="0"/>
              <a:t>Bonus points:</a:t>
            </a:r>
          </a:p>
          <a:p>
            <a:pPr lvl="1"/>
            <a:r>
              <a:rPr lang="en-US"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10356" y="1628800"/>
            <a:ext cx="10667779"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Support</a:t>
            </a:r>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3" y="1628800"/>
            <a:ext cx="10570581"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76363026"/>
              </p:ext>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95400" y="1844824"/>
            <a:ext cx="10716137"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06057038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latin typeface="Courier New" panose="02070309020205020404" pitchFamily="49" charset="0"/>
                <a:cs typeface="Courier New" panose="02070309020205020404" pitchFamily="49" charset="0"/>
              </a:rPr>
              <a:t>()</a:t>
            </a:r>
          </a:p>
          <a:p>
            <a:pPr lvl="2"/>
            <a:r>
              <a:rPr lang="en-US" dirty="0" smtClean="0"/>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latin typeface="Courier New" panose="02070309020205020404" pitchFamily="49" charset="0"/>
                <a:cs typeface="Courier New" panose="02070309020205020404" pitchFamily="49" charset="0"/>
              </a:rPr>
              <a:t>()</a:t>
            </a:r>
          </a:p>
          <a:p>
            <a:pPr lvl="2"/>
            <a:r>
              <a:rPr lang="en-US" dirty="0" smtClean="0">
                <a:cs typeface="Courier New" panose="02070309020205020404" pitchFamily="49" charset="0"/>
              </a:rPr>
              <a:t>Reads a single line from the file</a:t>
            </a:r>
          </a:p>
          <a:p>
            <a:r>
              <a:rPr lang="en-US" dirty="0"/>
              <a:t>How do we </a:t>
            </a:r>
            <a:r>
              <a:rPr lang="en-US" dirty="0" smtClean="0"/>
              <a:t>write to a </a:t>
            </a:r>
            <a:r>
              <a:rPr lang="en-US" dirty="0"/>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latin typeface="Courier New" panose="02070309020205020404" pitchFamily="49" charset="0"/>
                <a:cs typeface="Courier New" panose="02070309020205020404" pitchFamily="49" charset="0"/>
              </a:rPr>
              <a:t>(string)</a:t>
            </a:r>
            <a:endParaRPr lang="en-US" dirty="0">
              <a:latin typeface="Courier New" panose="02070309020205020404" pitchFamily="49" charset="0"/>
              <a:cs typeface="Courier New" panose="02070309020205020404" pitchFamily="49" charset="0"/>
            </a:endParaRPr>
          </a:p>
          <a:p>
            <a:pPr lvl="2"/>
            <a:r>
              <a:rPr lang="en-US" dirty="0" smtClean="0"/>
              <a:t>Writes the supplied string</a:t>
            </a:r>
            <a:endParaRPr lang="en-US" dirty="0">
              <a:cs typeface="Courier New" panose="02070309020205020404" pitchFamily="49" charset="0"/>
            </a:endParaRPr>
          </a:p>
          <a:p>
            <a:pPr lvl="1"/>
            <a:endParaRPr lang="en-US" dirty="0" smtClean="0"/>
          </a:p>
          <a:p>
            <a:pPr marL="914400" lvl="2" indent="0">
              <a:buFont typeface="Arial" panose="020B0604020202020204" pitchFamily="34" charset="0"/>
              <a:buNone/>
            </a:pP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a:t>
            </a:r>
            <a:r>
              <a:rPr lang="en-US" dirty="0" smtClean="0"/>
              <a:t>for </a:t>
            </a:r>
            <a:r>
              <a:rPr lang="en-US" dirty="0" smtClean="0"/>
              <a:t>encryption and hashing</a:t>
            </a:r>
            <a:endParaRPr lang="en-US" dirty="0" smtClean="0"/>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t>
            </a:r>
            <a:r>
              <a:rPr lang="en-US" dirty="0" smtClean="0"/>
              <a:t>an algorithm and key of your choice</a:t>
            </a:r>
            <a:endParaRPr lang="en-US" dirty="0" smtClean="0"/>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28841111"/>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ABC 123</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XYZ 789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r>
                        <a:rPr lang="en-US" dirty="0" smtClean="0"/>
                        <a:t>LMN 456</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r>
                        <a:rPr lang="en-US" dirty="0" smtClean="0"/>
                        <a:t>OUTATIME</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r>
                        <a:rPr lang="en-GB" sz="1800" b="0" i="0" kern="1200" dirty="0" smtClean="0">
                          <a:solidFill>
                            <a:schemeClr val="dk1"/>
                          </a:solidFill>
                          <a:effectLst/>
                          <a:latin typeface="+mn-lt"/>
                          <a:ea typeface="+mn-ea"/>
                          <a:cs typeface="+mn-cs"/>
                        </a:rPr>
                        <a:t>KYZ 2Y5</a:t>
                      </a: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925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 store</a:t>
            </a:r>
            <a:endParaRPr lang="en-US" dirty="0" smtClean="0"/>
          </a:p>
          <a:p>
            <a:pPr lvl="2"/>
            <a:r>
              <a:rPr lang="en-US" dirty="0" smtClean="0"/>
              <a:t>Key-value</a:t>
            </a:r>
          </a:p>
          <a:p>
            <a:pPr lvl="2"/>
            <a:r>
              <a:rPr lang="en-US" dirty="0" smtClean="0"/>
              <a:t>Document</a:t>
            </a:r>
            <a:endParaRPr lang="en-US" dirty="0" smtClean="0"/>
          </a:p>
          <a:p>
            <a:pPr lvl="2"/>
            <a:r>
              <a:rPr lang="en-US" dirty="0" smtClean="0"/>
              <a:t>Graph</a:t>
            </a:r>
          </a:p>
          <a:p>
            <a:pPr lvl="1"/>
            <a:r>
              <a:rPr lang="en-US" dirty="0" smtClean="0"/>
              <a:t>Consistency </a:t>
            </a:r>
            <a:r>
              <a:rPr lang="en-US" dirty="0" smtClean="0"/>
              <a:t>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a:t>
            </a:r>
            <a:r>
              <a:rPr lang="en-US" dirty="0" smtClean="0"/>
              <a:t>abstract design </a:t>
            </a:r>
            <a:r>
              <a:rPr lang="en-US" dirty="0" smtClean="0"/>
              <a:t>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52616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 XP</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5" name="Rectangle 4"/>
          <p:cNvSpPr/>
          <p:nvPr/>
        </p:nvSpPr>
        <p:spPr>
          <a:xfrm>
            <a:off x="182256"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
        <p:nvSpPr>
          <p:cNvPr id="6" name="Rectangle 5"/>
          <p:cNvSpPr/>
          <p:nvPr/>
        </p:nvSpPr>
        <p:spPr>
          <a:xfrm>
            <a:off x="4191359" y="1484783"/>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8" name="Rectangle 7"/>
          <p:cNvSpPr/>
          <p:nvPr/>
        </p:nvSpPr>
        <p:spPr>
          <a:xfrm>
            <a:off x="8186322" y="1484782"/>
            <a:ext cx="3830216" cy="455509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21.4</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113.1</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84.5</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'3ds</a:t>
            </a:r>
            <a:r>
              <a:rPr lang="en-GB" sz="1000" dirty="0" smtClean="0">
                <a:solidFill>
                  <a:srgbClr val="008000"/>
                </a:solidFill>
                <a:highlight>
                  <a:srgbClr val="FFFFFF"/>
                </a:highlight>
                <a:latin typeface="Courier New" panose="02070309020205020404" pitchFamily="49" charset="0"/>
              </a:rPr>
              <a:t>'</a:t>
            </a:r>
            <a:r>
              <a:rPr lang="en-GB" sz="1000" b="1" dirty="0" smtClean="0">
                <a:solidFill>
                  <a:srgbClr val="0000FF"/>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11.7</a:t>
            </a:r>
            <a:r>
              <a:rPr lang="en-GB" sz="1000" dirty="0" smtClean="0">
                <a:solidFill>
                  <a:srgbClr val="31383D"/>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smtClean="0">
                <a:solidFill>
                  <a:srgbClr val="008000"/>
                </a:solidFill>
                <a:highlight>
                  <a:srgbClr val="FFFFFF"/>
                </a:highlight>
                <a:latin typeface="Courier New" panose="02070309020205020404" pitchFamily="49" charset="0"/>
              </a:rPr>
              <a:t>9.3</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a:t>
            </a:r>
            <a:r>
              <a:rPr lang="en-GB" sz="1000" dirty="0" smtClean="0">
                <a:solidFill>
                  <a:srgbClr val="008000"/>
                </a:solidFill>
                <a:highlight>
                  <a:srgbClr val="FFFFFF"/>
                </a:highlight>
                <a:latin typeface="Courier New" panose="02070309020205020404" pitchFamily="49" charset="0"/>
              </a:rPr>
              <a:t>name: </a:t>
            </a:r>
            <a:r>
              <a:rPr lang="en-GB" sz="1000" dirty="0">
                <a:solidFill>
                  <a:srgbClr val="008000"/>
                </a:solidFill>
                <a:highlight>
                  <a:srgbClr val="FFFFFF"/>
                </a:highlight>
                <a:latin typeface="Courier New" panose="02070309020205020404" pitchFamily="49" charset="0"/>
              </a:rPr>
              <a:t>\n'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b="1" dirty="0" err="1" smtClean="0">
                <a:solidFill>
                  <a:srgbClr val="0000FF"/>
                </a:solidFill>
                <a:highlight>
                  <a:srgbClr val="FFFFFF"/>
                </a:highlight>
                <a:latin typeface="Courier New" panose="02070309020205020404" pitchFamily="49" charset="0"/>
              </a:rPr>
              <a:t>int</a:t>
            </a:r>
            <a:r>
              <a:rPr lang="en-GB" sz="1000" dirty="0" smtClean="0">
                <a:solidFill>
                  <a:srgbClr val="000000"/>
                </a:solidFill>
                <a:highlight>
                  <a:srgbClr val="FFFFFF"/>
                </a:highlight>
                <a:latin typeface="Courier New" panose="02070309020205020404" pitchFamily="49" charset="0"/>
              </a:rPr>
              <a:t>(</a:t>
            </a:r>
            <a:r>
              <a:rPr lang="en-GB" sz="1000" dirty="0" err="1" smtClean="0">
                <a:solidFill>
                  <a:srgbClr val="000000"/>
                </a:solidFill>
                <a:highlight>
                  <a:srgbClr val="FFFFFF"/>
                </a:highlight>
                <a:latin typeface="Courier New" panose="02070309020205020404" pitchFamily="49" charset="0"/>
              </a:rPr>
              <a:t>a_dict</a:t>
            </a:r>
            <a:r>
              <a:rPr lang="en-GB" sz="1000" dirty="0" smtClean="0">
                <a:solidFill>
                  <a:srgbClr val="000000"/>
                </a:solidFill>
                <a:highlight>
                  <a:srgbClr val="FFFFFF"/>
                </a:highlight>
                <a:latin typeface="Courier New" panose="02070309020205020404" pitchFamily="49" charset="0"/>
              </a:rPr>
              <a:t>[key])</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a:t>
            </a:r>
            <a:r>
              <a:rPr lang="en-GB" sz="1000" dirty="0" smtClean="0">
                <a:solidFill>
                  <a:srgbClr val="008000"/>
                </a:solidFill>
                <a:highlight>
                  <a:srgbClr val="FFFFFF"/>
                </a:highlight>
                <a:latin typeface="Courier New" panose="02070309020205020404" pitchFamily="49" charset="0"/>
              </a:rPr>
              <a:t>sales were </a:t>
            </a:r>
            <a:r>
              <a:rPr lang="en-GB" sz="1000" dirty="0">
                <a:solidFill>
                  <a:srgbClr val="008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a:t>
            </a:r>
            <a:r>
              <a:rPr lang="en-GB" sz="1000" dirty="0" smtClean="0">
                <a:solidFill>
                  <a:srgbClr val="000000"/>
                </a:solidFill>
                <a:highlight>
                  <a:srgbClr val="FFFFFF"/>
                </a:highlight>
                <a:latin typeface="Courier New" panose="02070309020205020404" pitchFamily="49" charset="0"/>
              </a:rPr>
              <a:t>(</a:t>
            </a:r>
            <a:r>
              <a:rPr lang="en-GB" sz="1000" dirty="0" smtClean="0">
                <a:solidFill>
                  <a:srgbClr val="008000"/>
                </a:solidFill>
                <a:highlight>
                  <a:srgbClr val="FFFFFF"/>
                </a:highlight>
                <a:latin typeface="Courier New" panose="02070309020205020404" pitchFamily="49" charset="0"/>
              </a:rPr>
              <a:t>‘Not found.'</a:t>
            </a:r>
            <a:r>
              <a:rPr lang="en-GB" sz="1000" dirty="0" smtClean="0">
                <a:solidFill>
                  <a:srgbClr val="000000"/>
                </a:solidFill>
                <a:highlight>
                  <a:srgbClr val="FFFFFF"/>
                </a:highlight>
                <a:latin typeface="Courier New" panose="02070309020205020404" pitchFamily="49" charset="0"/>
              </a:rPr>
              <a:t>)</a:t>
            </a:r>
            <a:endParaRPr lang="en-GB" sz="1000" dirty="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a:t>
            </a:r>
            <a:r>
              <a:rPr lang="en-GB" sz="1000" dirty="0" smtClean="0">
                <a:solidFill>
                  <a:srgbClr val="008000"/>
                </a:solidFill>
                <a:highlight>
                  <a:srgbClr val="FFFFFF"/>
                </a:highlight>
                <a:latin typeface="Courier New" panose="02070309020205020404" pitchFamily="49" charset="0"/>
              </a:rPr>
              <a:t>thrown</a:t>
            </a:r>
            <a:endParaRPr lang="en-GB" sz="1000" dirty="0">
              <a:solidFill>
                <a:srgbClr val="008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
        <p:nvSpPr>
          <p:cNvPr id="7" name="Rectangle 6"/>
          <p:cNvSpPr/>
          <p:nvPr/>
        </p:nvSpPr>
        <p:spPr>
          <a:xfrm>
            <a:off x="8182877" y="1484782"/>
            <a:ext cx="3830216" cy="4555093"/>
          </a:xfrm>
          <a:prstGeom prst="rect">
            <a:avLst/>
          </a:prstGeom>
          <a:noFill/>
          <a:ln w="28575">
            <a:solidFill>
              <a:srgbClr val="008000"/>
            </a:solidFill>
          </a:ln>
          <a:effectLst/>
        </p:spPr>
        <p:txBody>
          <a:bodyPr wrap="square">
            <a:spAutoFit/>
          </a:bodyPr>
          <a:lstStyle/>
          <a:p>
            <a:r>
              <a:rPr lang="en-GB" sz="1000" dirty="0" smtClean="0">
                <a:solidFill>
                  <a:srgbClr val="008000"/>
                </a:solidFill>
                <a:highlight>
                  <a:srgbClr val="FFFFFF"/>
                </a:highlight>
                <a:latin typeface="Courier New" panose="02070309020205020404" pitchFamily="49" charset="0"/>
              </a:rPr>
              <a:t># Exercise solution</a:t>
            </a:r>
            <a:endParaRPr lang="en-GB" sz="1000" dirty="0">
              <a:solidFill>
                <a:srgbClr val="008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r>
              <a:rPr lang="en-GB" sz="10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 </a:t>
            </a:r>
            <a:r>
              <a:rPr lang="en-GB" sz="1000" dirty="0">
                <a:solidFill>
                  <a:srgbClr val="008000"/>
                </a:solidFill>
                <a:highlight>
                  <a:srgbClr val="FFFFFF"/>
                </a:highlight>
                <a:latin typeface="Courier New" panose="02070309020205020404" pitchFamily="49" charset="0"/>
              </a:rPr>
              <a:t>'pc'</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'21.4'</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a:t>
            </a:r>
            <a:r>
              <a:rPr lang="en-GB" sz="1000" dirty="0" err="1">
                <a:solidFill>
                  <a:srgbClr val="008000"/>
                </a:solidFill>
                <a:highlight>
                  <a:srgbClr val="FFFFFF"/>
                </a:highlight>
                <a:latin typeface="Courier New" panose="02070309020205020404" pitchFamily="49" charset="0"/>
              </a:rPr>
              <a:t>xbox</a:t>
            </a:r>
            <a:r>
              <a:rPr lang="en-GB" sz="1000" dirty="0">
                <a:solidFill>
                  <a:srgbClr val="008000"/>
                </a:solidFill>
                <a:highlight>
                  <a:srgbClr val="FFFFFF"/>
                </a:highlight>
                <a:latin typeface="Courier New" panose="02070309020205020404" pitchFamily="49" charset="0"/>
              </a:rPr>
              <a:t> 360'</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'113.1'</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'ps3'</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'84.5'</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'3ds'</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'11.7'</a:t>
            </a:r>
            <a:r>
              <a:rPr lang="en-GB" sz="1000" dirty="0">
                <a:solidFill>
                  <a:srgbClr val="31383D"/>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'Wii'</a:t>
            </a:r>
            <a:r>
              <a:rPr lang="en-GB" sz="1000" b="1" dirty="0">
                <a:solidFill>
                  <a:srgbClr val="0000FF"/>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 '9.3'</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t>
            </a:r>
          </a:p>
          <a:p>
            <a:r>
              <a:rPr lang="en-GB" sz="1000" b="1" dirty="0">
                <a:solidFill>
                  <a:srgbClr val="0000FF"/>
                </a:solidFill>
                <a:highlight>
                  <a:srgbClr val="FFFFFF"/>
                </a:highlight>
                <a:latin typeface="Courier New" panose="02070309020205020404" pitchFamily="49" charset="0"/>
              </a:rPr>
              <a:t>while</a:t>
            </a:r>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'end'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try:</a:t>
            </a:r>
          </a:p>
          <a:p>
            <a:r>
              <a:rPr lang="en-GB" sz="1000" dirty="0">
                <a:solidFill>
                  <a:srgbClr val="000000"/>
                </a:solidFill>
                <a:highlight>
                  <a:srgbClr val="FFFFFF"/>
                </a:highlight>
                <a:latin typeface="Courier New" panose="02070309020205020404" pitchFamily="49" charset="0"/>
              </a:rPr>
              <a:t>        selection </a:t>
            </a:r>
            <a:r>
              <a:rPr lang="en-GB" sz="1000" b="1" dirty="0">
                <a:solidFill>
                  <a:srgbClr val="0000FF"/>
                </a:solidFill>
                <a:highlight>
                  <a:srgbClr val="FFFFFF"/>
                </a:highlight>
                <a:latin typeface="Courier New" panose="02070309020205020404" pitchFamily="49" charset="0"/>
              </a:rPr>
              <a:t>= </a:t>
            </a:r>
            <a:r>
              <a:rPr lang="en-GB" sz="1000" b="1" dirty="0" err="1">
                <a:solidFill>
                  <a:srgbClr val="0000FF"/>
                </a:solidFill>
                <a:highlight>
                  <a:srgbClr val="FFFFFF"/>
                </a:highlight>
                <a:latin typeface="Courier New" panose="02070309020205020404" pitchFamily="49" charset="0"/>
              </a:rPr>
              <a:t>raw_input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'Enter a platform name: \n'</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if </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'all'</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 0</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for</a:t>
            </a:r>
            <a:r>
              <a:rPr lang="en-GB" sz="1000" dirty="0">
                <a:solidFill>
                  <a:srgbClr val="000000"/>
                </a:solidFill>
                <a:highlight>
                  <a:srgbClr val="FFFFFF"/>
                </a:highlight>
                <a:latin typeface="Courier New" panose="02070309020205020404" pitchFamily="49" charset="0"/>
              </a:rPr>
              <a:t> key </a:t>
            </a:r>
            <a:r>
              <a:rPr lang="en-GB" sz="1000" b="1" dirty="0">
                <a:solidFill>
                  <a:srgbClr val="0000FF"/>
                </a:solidFill>
                <a:highlight>
                  <a:srgbClr val="FFFFFF"/>
                </a:highlight>
                <a:latin typeface="Courier New" panose="02070309020205020404" pitchFamily="49" charset="0"/>
              </a:rPr>
              <a:t>in</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b="1" dirty="0">
                <a:solidFill>
                  <a:srgbClr val="0000FF"/>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total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'Total =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total)</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else:</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total game sales in 2015 were '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a_dict</a:t>
            </a:r>
            <a:r>
              <a:rPr lang="en-GB" sz="1000" dirty="0">
                <a:solidFill>
                  <a:srgbClr val="000000"/>
                </a:solidFill>
                <a:highlight>
                  <a:srgbClr val="FFFFFF"/>
                </a:highlight>
                <a:latin typeface="Courier New" panose="02070309020205020404" pitchFamily="49" charset="0"/>
              </a:rPr>
              <a:t>[selection])</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KeyError</a:t>
            </a:r>
            <a:r>
              <a:rPr lang="en-GB" sz="1000" dirty="0">
                <a:solidFill>
                  <a:srgbClr val="008000"/>
                </a:solidFill>
                <a:highlight>
                  <a:srgbClr val="FFFFFF"/>
                </a:highlight>
                <a:latin typeface="Courier New" panose="02070309020205020404" pitchFamily="49" charset="0"/>
              </a:rPr>
              <a:t> may be thrown if the user input an invalid key</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00"/>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KeyError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print( selection </a:t>
            </a:r>
            <a:r>
              <a:rPr lang="en-GB" sz="1000" b="1" dirty="0">
                <a:solidFill>
                  <a:srgbClr val="0000FF"/>
                </a:solidFill>
                <a:highlight>
                  <a:srgbClr val="FFFFFF"/>
                </a:highlight>
                <a:latin typeface="Courier New" panose="02070309020205020404" pitchFamily="49" charset="0"/>
              </a:rPr>
              <a:t>+</a:t>
            </a:r>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not found'</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a:solidFill>
                  <a:srgbClr val="008000"/>
                </a:solidFill>
                <a:highlight>
                  <a:srgbClr val="FFFFFF"/>
                </a:highlight>
                <a:latin typeface="Courier New" panose="02070309020205020404" pitchFamily="49" charset="0"/>
              </a:rPr>
              <a:t># A </a:t>
            </a:r>
            <a:r>
              <a:rPr lang="en-GB" sz="1000" dirty="0" err="1">
                <a:solidFill>
                  <a:srgbClr val="008000"/>
                </a:solidFill>
                <a:highlight>
                  <a:srgbClr val="FFFFFF"/>
                </a:highlight>
                <a:latin typeface="Courier New" panose="02070309020205020404" pitchFamily="49" charset="0"/>
              </a:rPr>
              <a:t>TypeError</a:t>
            </a:r>
            <a:r>
              <a:rPr lang="en-GB" sz="1000" dirty="0">
                <a:solidFill>
                  <a:srgbClr val="008000"/>
                </a:solidFill>
                <a:highlight>
                  <a:srgbClr val="FFFFFF"/>
                </a:highlight>
                <a:latin typeface="Courier New" panose="02070309020205020404" pitchFamily="49" charset="0"/>
              </a:rPr>
              <a:t> may be thrown attempting to add values</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except</a:t>
            </a:r>
            <a:r>
              <a:rPr lang="en-GB" sz="1000" dirty="0">
                <a:solidFill>
                  <a:srgbClr val="0000FF"/>
                </a:solidFill>
                <a:highlight>
                  <a:srgbClr val="FFFFFF"/>
                </a:highlight>
                <a:latin typeface="Courier New" panose="02070309020205020404" pitchFamily="49" charset="0"/>
              </a:rPr>
              <a:t> </a:t>
            </a:r>
            <a:r>
              <a:rPr lang="en-GB" sz="1000" dirty="0" err="1">
                <a:solidFill>
                  <a:srgbClr val="000000"/>
                </a:solidFill>
                <a:highlight>
                  <a:srgbClr val="FFFFFF"/>
                </a:highlight>
                <a:latin typeface="Courier New" panose="02070309020205020404" pitchFamily="49" charset="0"/>
              </a:rPr>
              <a:t>TypeError</a:t>
            </a:r>
            <a:r>
              <a:rPr lang="en-GB" sz="1000" dirty="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b="1" dirty="0">
                <a:solidFill>
                  <a:srgbClr val="0000FF"/>
                </a:solidFill>
                <a:highlight>
                  <a:srgbClr val="FFFFFF"/>
                </a:highlight>
                <a:latin typeface="Courier New" panose="02070309020205020404" pitchFamily="49" charset="0"/>
              </a:rPr>
              <a:t>print</a:t>
            </a:r>
            <a:r>
              <a:rPr lang="en-GB" sz="1000" dirty="0">
                <a:solidFill>
                  <a:srgbClr val="000000"/>
                </a:solidFill>
                <a:highlight>
                  <a:srgbClr val="FFFFFF"/>
                </a:highlight>
                <a:latin typeface="Courier New" panose="02070309020205020404" pitchFamily="49" charset="0"/>
              </a:rPr>
              <a:t>(</a:t>
            </a:r>
            <a:r>
              <a:rPr lang="en-GB" sz="1000" dirty="0">
                <a:solidFill>
                  <a:srgbClr val="008000"/>
                </a:solidFill>
                <a:highlight>
                  <a:srgbClr val="FFFFFF"/>
                </a:highlight>
                <a:latin typeface="Courier New" panose="02070309020205020404" pitchFamily="49" charset="0"/>
              </a:rPr>
              <a:t>'An error occurred during calculations'</a:t>
            </a:r>
            <a:r>
              <a:rPr lang="en-GB" sz="1000" dirty="0">
                <a:solidFill>
                  <a:srgbClr val="000000"/>
                </a:solidFill>
                <a:highlight>
                  <a:srgbClr val="FFFFFF"/>
                </a:highlight>
                <a:latin typeface="Courier New" panose="02070309020205020404" pitchFamily="49" charset="0"/>
              </a:rPr>
              <a:t>)</a:t>
            </a: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later</a:t>
            </a:r>
          </a:p>
          <a:p>
            <a:pPr lvl="1"/>
            <a:r>
              <a:rPr lang="en-US" dirty="0" smtClean="0"/>
              <a:t>Compartmentalize</a:t>
            </a:r>
          </a:p>
          <a:p>
            <a:pPr lvl="1"/>
            <a:r>
              <a:rPr lang="en-US" dirty="0" smtClean="0"/>
              <a:t>Draw your designs</a:t>
            </a:r>
          </a:p>
          <a:p>
            <a:pPr lvl="1"/>
            <a:r>
              <a:rPr lang="en-US" dirty="0" smtClean="0"/>
              <a:t>Don’t code for ‘what-ifs’</a:t>
            </a:r>
          </a:p>
          <a:p>
            <a:pPr lvl="1"/>
            <a:r>
              <a:rPr lang="en-US" dirty="0" smtClean="0"/>
              <a:t>Get 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911424" y="1518406"/>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quality</a:t>
            </a:r>
          </a:p>
          <a:p>
            <a:pPr lvl="1"/>
            <a:r>
              <a:rPr lang="en-US" dirty="0" smtClean="0"/>
              <a:t>Nobody likes ugly code</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700808"/>
            <a:ext cx="10881708"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2" name="Content Placeholder 1"/>
          <p:cNvSpPr>
            <a:spLocks noGrp="1"/>
          </p:cNvSpPr>
          <p:nvPr>
            <p:ph idx="1"/>
          </p:nvPr>
        </p:nvSpPr>
        <p:spPr/>
        <p:txBody>
          <a:bodyPr/>
          <a:lstStyle/>
          <a:p>
            <a:r>
              <a:rPr lang="en-GB" dirty="0" smtClean="0"/>
              <a:t>Have a standard and stick to it</a:t>
            </a:r>
          </a:p>
          <a:p>
            <a:r>
              <a:rPr lang="en-GB" dirty="0" smtClean="0"/>
              <a:t>Name variables and functions sensibly</a:t>
            </a:r>
          </a:p>
          <a:p>
            <a:r>
              <a:rPr lang="en-GB" dirty="0" smtClean="0"/>
              <a:t>Break complex operations into functions</a:t>
            </a:r>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Coding standards help everyone</a:t>
            </a:r>
          </a:p>
          <a:p>
            <a:r>
              <a:rPr lang="en-US" dirty="0" smtClean="0"/>
              <a:t>Be consistent</a:t>
            </a:r>
          </a:p>
          <a:p>
            <a:r>
              <a:rPr lang="en-US" dirty="0" smtClean="0"/>
              <a:t>K.I.S.S – Keep It Simple, Stupid</a:t>
            </a:r>
          </a:p>
          <a:p>
            <a:r>
              <a:rPr lang="en-US" dirty="0" smtClean="0"/>
              <a:t>Use </a:t>
            </a:r>
            <a:r>
              <a:rPr lang="en-US" dirty="0" err="1" smtClean="0"/>
              <a:t>globals</a:t>
            </a:r>
            <a:r>
              <a:rPr lang="en-US" dirty="0" smtClean="0"/>
              <a:t> sparingly</a:t>
            </a:r>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err="1" smtClean="0"/>
              <a:t>Sanitise</a:t>
            </a:r>
            <a:r>
              <a:rPr lang="en-US" dirty="0" smtClean="0"/>
              <a:t> your input</a:t>
            </a:r>
          </a:p>
          <a:p>
            <a:r>
              <a:rPr lang="en-US" dirty="0" smtClean="0"/>
              <a:t>Escape your output</a:t>
            </a:r>
          </a:p>
          <a:p>
            <a:r>
              <a:rPr lang="en-US" dirty="0" smtClean="0"/>
              <a:t>Portability – don’t hard-code</a:t>
            </a:r>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a:t>Don’t write the same piece of code twice</a:t>
            </a:r>
          </a:p>
          <a:p>
            <a:r>
              <a:rPr lang="en-US" dirty="0"/>
              <a:t>Don’t 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Secure Code Development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428" y="2127412"/>
            <a:ext cx="8457143" cy="2603175"/>
          </a:xfrm>
          <a:prstGeom prst="rect">
            <a:avLst/>
          </a:prstGeom>
        </p:spPr>
      </p:pic>
      <p:sp>
        <p:nvSpPr>
          <p:cNvPr id="6" name="TextBox 5"/>
          <p:cNvSpPr txBox="1"/>
          <p:nvPr/>
        </p:nvSpPr>
        <p:spPr>
          <a:xfrm>
            <a:off x="3267787"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http://xkcd.com/327/</a:t>
            </a:r>
            <a:endParaRPr lang="en-GB" sz="1200" dirty="0">
              <a:latin typeface="Calibri Light" panose="020F0302020204030204" pitchFamily="34" charset="0"/>
            </a:endParaRPr>
          </a:p>
        </p:txBody>
      </p:sp>
    </p:spTree>
    <p:extLst>
      <p:ext uri="{BB962C8B-B14F-4D97-AF65-F5344CB8AC3E}">
        <p14:creationId xmlns:p14="http://schemas.microsoft.com/office/powerpoint/2010/main" val="2645825870"/>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r>
              <a:rPr lang="en-US" dirty="0" smtClean="0"/>
              <a:t>Investigate likely threat vectors</a:t>
            </a:r>
          </a:p>
          <a:p>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6" name="Content Placeholder 3"/>
          <p:cNvSpPr>
            <a:spLocks noGrp="1"/>
          </p:cNvSpPr>
          <p:nvPr>
            <p:ph idx="1"/>
          </p:nvPr>
        </p:nvSpPr>
        <p:spPr>
          <a:xfrm>
            <a:off x="1007436" y="1700809"/>
            <a:ext cx="10574965" cy="720079"/>
          </a:xfrm>
        </p:spPr>
        <p:txBody>
          <a:bodyPr>
            <a:normAutofit/>
          </a:bodyPr>
          <a:lstStyle/>
          <a:p>
            <a:r>
              <a:rPr lang="en-US" dirty="0" smtClean="0"/>
              <a:t>Everything is an object, with attributes</a:t>
            </a:r>
          </a:p>
          <a:p>
            <a:endParaRPr lang="en-US" dirty="0"/>
          </a:p>
          <a:p>
            <a:pPr marL="0" indent="0">
              <a:buNone/>
            </a:pPr>
            <a:endParaRPr lang="en-US" dirty="0" smtClean="0"/>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586" y="2564904"/>
            <a:ext cx="3903782" cy="2592287"/>
          </a:xfrm>
          <a:prstGeom prst="rect">
            <a:avLst/>
          </a:prstGeom>
        </p:spPr>
      </p:pic>
      <p:sp>
        <p:nvSpPr>
          <p:cNvPr id="9" name="Rectangle 8"/>
          <p:cNvSpPr/>
          <p:nvPr/>
        </p:nvSpPr>
        <p:spPr>
          <a:xfrm>
            <a:off x="6384031" y="2564903"/>
            <a:ext cx="519836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GB" sz="1000" dirty="0" smtClean="0">
              <a:solidFill>
                <a:srgbClr val="000000"/>
              </a:solidFill>
              <a:highlight>
                <a:srgbClr val="FFFFFF"/>
              </a:highlight>
              <a:latin typeface="Courier New" panose="02070309020205020404" pitchFamily="49" charset="0"/>
            </a:endParaRP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a:p>
            <a:r>
              <a:rPr lang="en-GB" sz="1000" dirty="0" smtClean="0">
                <a:solidFill>
                  <a:srgbClr val="000000"/>
                </a:solidFill>
                <a:highlight>
                  <a:srgbClr val="FFFFFF"/>
                </a:highlight>
                <a:latin typeface="Courier New" panose="02070309020205020404" pitchFamily="49" charset="0"/>
              </a:rPr>
              <a:t>{</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‘car’: {</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‘make’ : ‘</a:t>
            </a:r>
            <a:r>
              <a:rPr lang="en-GB" sz="1000" dirty="0" err="1" smtClean="0">
                <a:solidFill>
                  <a:srgbClr val="000000"/>
                </a:solidFill>
                <a:highlight>
                  <a:srgbClr val="FFFFFF"/>
                </a:highlight>
                <a:latin typeface="Courier New" panose="02070309020205020404" pitchFamily="49" charset="0"/>
              </a:rPr>
              <a:t>shelby</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	    ‘model’ : ‘mustang’,</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‘colour’ : ‘white’,</a:t>
            </a:r>
            <a:r>
              <a:rPr lang="en-GB" sz="1000" dirty="0">
                <a:solidFill>
                  <a:srgbClr val="000000"/>
                </a:solidFill>
                <a:highlight>
                  <a:srgbClr val="FFFFFF"/>
                </a:highlight>
                <a:latin typeface="Courier New" panose="02070309020205020404" pitchFamily="49" charset="0"/>
              </a:rPr>
              <a:t>	</a:t>
            </a:r>
            <a:endParaRPr lang="en-GB" sz="1000" dirty="0" smtClean="0">
              <a:solidFill>
                <a:srgbClr val="000000"/>
              </a:solidFill>
              <a:highlight>
                <a:srgbClr val="FFFFFF"/>
              </a:highlight>
              <a:latin typeface="Courier New" panose="02070309020205020404" pitchFamily="49" charset="0"/>
            </a:endParaRP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‘engine’ : ‘4.2L V8’,</a:t>
            </a:r>
          </a:p>
          <a:p>
            <a:r>
              <a:rPr lang="en-GB" sz="1000" dirty="0" smtClean="0">
                <a:solidFill>
                  <a:srgbClr val="000000"/>
                </a:solidFill>
                <a:highlight>
                  <a:srgbClr val="FFFFFF"/>
                </a:highlight>
                <a:latin typeface="Courier New" panose="02070309020205020404" pitchFamily="49" charset="0"/>
              </a:rPr>
              <a:t>	    ‘wheels’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‘4’,</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   ‘doors’ : ‘2’,</a:t>
            </a:r>
          </a:p>
          <a:p>
            <a:r>
              <a:rPr lang="en-GB" sz="1000" dirty="0" smtClean="0">
                <a:solidFill>
                  <a:srgbClr val="000000"/>
                </a:solidFill>
                <a:highlight>
                  <a:srgbClr val="FFFFFF"/>
                </a:highlight>
                <a:latin typeface="Courier New" panose="02070309020205020404" pitchFamily="49" charset="0"/>
              </a:rPr>
              <a:t>	    ‘fuel’ </a:t>
            </a:r>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‘gas’</a:t>
            </a:r>
          </a:p>
          <a:p>
            <a:r>
              <a:rPr lang="en-GB" sz="1000" dirty="0">
                <a:solidFill>
                  <a:srgbClr val="000000"/>
                </a:solidFill>
                <a:highlight>
                  <a:srgbClr val="FFFFFF"/>
                </a:highlight>
                <a:latin typeface="Courier New" panose="02070309020205020404" pitchFamily="49" charset="0"/>
              </a:rPr>
              <a:t>	</a:t>
            </a:r>
            <a:r>
              <a:rPr lang="en-GB" sz="1000" dirty="0" smtClean="0">
                <a:solidFill>
                  <a:srgbClr val="000000"/>
                </a:solidFill>
                <a:highlight>
                  <a:srgbClr val="FFFFFF"/>
                </a:highlight>
                <a:latin typeface="Courier New" panose="02070309020205020404" pitchFamily="49" charset="0"/>
              </a:rPr>
              <a:t>}</a:t>
            </a:r>
          </a:p>
          <a:p>
            <a:r>
              <a:rPr lang="en-GB" sz="1000" dirty="0" smtClean="0">
                <a:solidFill>
                  <a:srgbClr val="000000"/>
                </a:solidFill>
                <a:highlight>
                  <a:srgbClr val="FFFFFF"/>
                </a:highlight>
                <a:latin typeface="Courier New" panose="02070309020205020404" pitchFamily="49" charset="0"/>
              </a:rPr>
              <a:t>}</a:t>
            </a:r>
          </a:p>
          <a:p>
            <a:endParaRPr lang="en-GB" sz="1000" dirty="0" smtClean="0">
              <a:solidFill>
                <a:srgbClr val="000000"/>
              </a:solidFill>
              <a:highlight>
                <a:srgbClr val="FFFFFF"/>
              </a:highlight>
              <a:latin typeface="Courier New" panose="02070309020205020404" pitchFamily="49" charset="0"/>
            </a:endParaRPr>
          </a:p>
          <a:p>
            <a:endParaRPr lang="en-GB" sz="1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a:t>What is Object Oriented Programming (OOP)?</a:t>
            </a:r>
          </a:p>
          <a:p>
            <a:pPr lvl="1"/>
            <a:r>
              <a:rPr lang="en-US" dirty="0" smtClean="0"/>
              <a:t>Each program works with objects or events from real life</a:t>
            </a:r>
          </a:p>
          <a:p>
            <a:pPr lvl="1"/>
            <a:r>
              <a:rPr lang="en-US" dirty="0" smtClean="0"/>
              <a:t>For example, manufacturing software works with parts, products, inventory, etc.</a:t>
            </a:r>
          </a:p>
          <a:p>
            <a:pPr lvl="1"/>
            <a:r>
              <a:rPr lang="en-US" dirty="0" smtClean="0"/>
              <a:t>This approach makes complex software faster to develop and easier to maintain</a:t>
            </a:r>
          </a:p>
          <a:p>
            <a:pPr lvl="1"/>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412280533"/>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Object data should only be accessed through object methods</a:t>
            </a:r>
          </a:p>
          <a:p>
            <a:pPr lvl="1"/>
            <a:r>
              <a:rPr lang="en-US" i="1" dirty="0" err="1" smtClean="0"/>
              <a:t>Accessors</a:t>
            </a:r>
            <a:r>
              <a:rPr lang="en-US" dirty="0" smtClean="0"/>
              <a:t> are methods that access object data</a:t>
            </a:r>
          </a:p>
          <a:p>
            <a:pPr lvl="1"/>
            <a:r>
              <a:rPr lang="en-US" i="1" dirty="0" err="1" smtClean="0"/>
              <a:t>Mutators</a:t>
            </a:r>
            <a:r>
              <a:rPr lang="en-US" dirty="0" smtClean="0"/>
              <a:t> are methods that change object data</a:t>
            </a:r>
          </a:p>
          <a:p>
            <a:pPr lvl="1"/>
            <a:r>
              <a:rPr lang="en-US" dirty="0" smtClean="0"/>
              <a:t>Hiding the internals protects integrity</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a:t>
            </a:r>
          </a:p>
          <a:p>
            <a:pPr lvl="1"/>
            <a:r>
              <a:rPr lang="en-US" dirty="0" smtClean="0"/>
              <a:t>In Python, no such modifiers exist</a:t>
            </a:r>
          </a:p>
          <a:p>
            <a:pPr lvl="1"/>
            <a:r>
              <a:rPr lang="en-US" dirty="0" smtClean="0"/>
              <a:t>Conventions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OOP : Encapsulation Example</a:t>
            </a:r>
            <a:endParaRPr lang="en-US" dirty="0"/>
          </a:p>
        </p:txBody>
      </p:sp>
      <p:sp>
        <p:nvSpPr>
          <p:cNvPr id="5" name="Rectangle 4"/>
          <p:cNvSpPr/>
          <p:nvPr/>
        </p:nvSpPr>
        <p:spPr>
          <a:xfrm>
            <a:off x="609600" y="1556792"/>
            <a:ext cx="10887000"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Use the ‘class’ keyword to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This method is required</a:t>
            </a:r>
          </a:p>
          <a:p>
            <a:r>
              <a:rPr lang="en-GB" sz="1200" dirty="0" smtClean="0">
                <a:solidFill>
                  <a:srgbClr val="000000"/>
                </a:solidFill>
                <a:highlight>
                  <a:srgbClr val="FFFFFF"/>
                </a:highlight>
                <a:latin typeface="Courier New" panose="02070309020205020404" pitchFamily="49" charset="0"/>
              </a:rPr>
              <a:t>    </a:t>
            </a:r>
            <a:r>
              <a:rPr lang="en-GB" sz="1200" b="1" dirty="0" err="1" smtClean="0">
                <a:solidFill>
                  <a:srgbClr val="0000FF"/>
                </a:solidFill>
                <a:highlight>
                  <a:srgbClr val="FFFFFF"/>
                </a:highlight>
                <a:latin typeface="Courier New" panose="02070309020205020404" pitchFamily="49" charset="0"/>
              </a:rPr>
              <a:t>def</a:t>
            </a:r>
            <a:r>
              <a:rPr lang="en-GB" sz="1200" dirty="0" smtClean="0">
                <a:solidFill>
                  <a:srgbClr val="0000FF"/>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__</a:t>
            </a:r>
            <a:r>
              <a:rPr lang="en-GB" sz="1200" dirty="0" err="1" smtClean="0">
                <a:solidFill>
                  <a:srgbClr val="000000"/>
                </a:solidFill>
                <a:highlight>
                  <a:srgbClr val="FFFFFF"/>
                </a:highlight>
                <a:latin typeface="Courier New" panose="02070309020205020404" pitchFamily="49" charset="0"/>
              </a:rPr>
              <a:t>init</a:t>
            </a:r>
            <a:r>
              <a:rPr lang="en-GB" sz="1200" dirty="0" smtClean="0">
                <a:solidFill>
                  <a:srgbClr val="000000"/>
                </a:solidFill>
                <a:highlight>
                  <a:srgbClr val="FFFFFF"/>
                </a:highlight>
                <a:latin typeface="Courier New" panose="02070309020205020404" pitchFamily="49" charset="0"/>
              </a:rPr>
              <a:t>__(self)</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methods</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A variable name prefixed with an underscore is treated as non-public</a:t>
            </a:r>
          </a:p>
          <a:p>
            <a:pPr lvl="1"/>
            <a:r>
              <a:rPr lang="en-US" dirty="0" smtClean="0"/>
              <a:t>A variable name prefixed with </a:t>
            </a:r>
            <a:r>
              <a:rPr lang="en-US" b="1" dirty="0" smtClean="0"/>
              <a:t>at least two leading underscores</a:t>
            </a:r>
            <a:r>
              <a:rPr lang="en-US" dirty="0" smtClean="0"/>
              <a:t> is subject to </a:t>
            </a:r>
            <a:r>
              <a:rPr lang="en-US" i="1" dirty="0" smtClean="0"/>
              <a:t>name mangling</a:t>
            </a:r>
            <a:endParaRPr lang="en-US" dirty="0" smtClean="0"/>
          </a:p>
          <a:p>
            <a:pPr lvl="1"/>
            <a:r>
              <a:rPr lang="en-US" dirty="0" smtClean="0"/>
              <a:t>Name mangling raises an error if a programmer attempts to access the variable directly</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
        <p:nvSpPr>
          <p:cNvPr id="2" name="Striped Right Arrow 1"/>
          <p:cNvSpPr/>
          <p:nvPr/>
        </p:nvSpPr>
        <p:spPr>
          <a:xfrm>
            <a:off x="5346812" y="3284984"/>
            <a:ext cx="1152128" cy="86409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2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objects</a:t>
            </a:r>
          </a:p>
          <a:p>
            <a:pPr lvl="1"/>
            <a:r>
              <a:rPr lang="en-US" dirty="0" smtClean="0"/>
              <a:t>Objects can inherit attributes and behavior</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gives rise to a </a:t>
            </a:r>
            <a:r>
              <a:rPr lang="en-US" dirty="0"/>
              <a:t>hierarchy of classes </a:t>
            </a:r>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access or mutate variables and methods defined by Person </a:t>
            </a:r>
            <a:r>
              <a:rPr lang="en-US" i="1" dirty="0" smtClean="0"/>
              <a:t>and </a:t>
            </a:r>
            <a:r>
              <a:rPr lang="en-US" dirty="0" smtClean="0"/>
              <a:t>Human</a:t>
            </a:r>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Person or Human</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Exercise</a:t>
            </a:r>
            <a:endParaRPr lang="en-US" dirty="0"/>
          </a:p>
        </p:txBody>
      </p:sp>
      <p:sp>
        <p:nvSpPr>
          <p:cNvPr id="7" name="Content Placeholder 3"/>
          <p:cNvSpPr>
            <a:spLocks noGrp="1"/>
          </p:cNvSpPr>
          <p:nvPr>
            <p:ph idx="1"/>
          </p:nvPr>
        </p:nvSpPr>
        <p:spPr>
          <a:xfrm>
            <a:off x="1007436" y="1700809"/>
            <a:ext cx="10574965" cy="4464495"/>
          </a:xfrm>
        </p:spPr>
        <p:txBody>
          <a:bodyPr>
            <a:normAutofit fontScale="77500" lnSpcReduction="20000"/>
          </a:bodyPr>
          <a:lstStyle/>
          <a:p>
            <a:r>
              <a:rPr lang="en-US" dirty="0"/>
              <a:t>Open the file ‘Examples/Car.py</a:t>
            </a:r>
            <a:r>
              <a:rPr lang="en-US" dirty="0" smtClean="0"/>
              <a:t>’</a:t>
            </a:r>
          </a:p>
          <a:p>
            <a:r>
              <a:rPr lang="en-US" dirty="0" smtClean="0"/>
              <a:t>Modify the example code:</a:t>
            </a:r>
          </a:p>
          <a:p>
            <a:pPr lvl="1"/>
            <a:r>
              <a:rPr lang="en-US" dirty="0" smtClean="0"/>
              <a:t>Add attributes to the Car class to represent top speed and transmission</a:t>
            </a:r>
          </a:p>
          <a:p>
            <a:pPr lvl="2"/>
            <a:r>
              <a:rPr lang="en-US" dirty="0" smtClean="0"/>
              <a:t>The attributes cannot be None</a:t>
            </a:r>
          </a:p>
          <a:p>
            <a:pPr lvl="2"/>
            <a:r>
              <a:rPr lang="en-US" dirty="0" smtClean="0"/>
              <a:t>The attributes should be properly encapsulated</a:t>
            </a:r>
          </a:p>
          <a:p>
            <a:r>
              <a:rPr lang="en-US" dirty="0" smtClean="0"/>
              <a:t>Bonus: Create a class to represent the Driver</a:t>
            </a:r>
          </a:p>
          <a:p>
            <a:pPr lvl="2"/>
            <a:r>
              <a:rPr lang="en-US" dirty="0" smtClean="0"/>
              <a:t>The class should extend Passenger</a:t>
            </a:r>
          </a:p>
          <a:p>
            <a:pPr lvl="2"/>
            <a:r>
              <a:rPr lang="en-US" dirty="0" smtClean="0"/>
              <a:t>The class should be able to represent the driver’s ability to operate automatic or manual transmission</a:t>
            </a:r>
          </a:p>
          <a:p>
            <a:pPr lvl="1"/>
            <a:r>
              <a:rPr lang="en-US" dirty="0" smtClean="0"/>
              <a:t>Super Double Bonus: Driver should contain a method that will accept an instance of Car and</a:t>
            </a:r>
          </a:p>
          <a:p>
            <a:pPr lvl="3"/>
            <a:r>
              <a:rPr lang="en-US" dirty="0" smtClean="0"/>
              <a:t>Return ‘True’ if the driver is able to drive the supplied Car</a:t>
            </a:r>
          </a:p>
          <a:p>
            <a:pPr lvl="3"/>
            <a:r>
              <a:rPr lang="en-US" dirty="0"/>
              <a:t>Return </a:t>
            </a:r>
            <a:r>
              <a:rPr lang="en-US" dirty="0" smtClean="0"/>
              <a:t>‘False’ </a:t>
            </a:r>
            <a:r>
              <a:rPr lang="en-US" dirty="0"/>
              <a:t>if the driver is </a:t>
            </a:r>
            <a:r>
              <a:rPr lang="en-US" dirty="0" smtClean="0"/>
              <a:t>unable </a:t>
            </a:r>
            <a:r>
              <a:rPr lang="en-US" dirty="0"/>
              <a:t>to drive the supplied </a:t>
            </a:r>
            <a:r>
              <a:rPr lang="en-US" dirty="0" smtClean="0"/>
              <a:t>Car</a:t>
            </a:r>
          </a:p>
          <a:p>
            <a:pPr lvl="3"/>
            <a:r>
              <a:rPr lang="en-US" dirty="0" smtClean="0"/>
              <a:t>Now You’re Just Showing Off:</a:t>
            </a:r>
          </a:p>
          <a:p>
            <a:pPr lvl="4"/>
            <a:r>
              <a:rPr lang="en-US" dirty="0" smtClean="0"/>
              <a:t>Raise a </a:t>
            </a:r>
            <a:r>
              <a:rPr lang="en-US" dirty="0" err="1" smtClean="0"/>
              <a:t>TypeError</a:t>
            </a:r>
            <a:r>
              <a:rPr lang="en-US" dirty="0" smtClean="0"/>
              <a:t> if the supplied object is not an instance of Car</a:t>
            </a:r>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772816"/>
            <a:ext cx="108817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Additions to Car.py</a:t>
            </a:r>
          </a:p>
          <a:p>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getTopSpeed</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setTopSpeed</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topspeed</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top_speed</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topspeed</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getTransmission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setTransmission</a:t>
            </a:r>
            <a:r>
              <a:rPr lang="en-GB" sz="1200" dirty="0">
                <a:solidFill>
                  <a:srgbClr val="000000"/>
                </a:solidFill>
                <a:highlight>
                  <a:srgbClr val="FFFFFF"/>
                </a:highlight>
                <a:latin typeface="Courier New" panose="02070309020205020404" pitchFamily="49" charset="0"/>
              </a:rPr>
              <a:t>(self, transmission)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(transmission).lower()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'manual', 'stick', 'auto', 'automatic'</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(transmission)</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TypeError</a:t>
            </a:r>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3574976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OOP:</a:t>
            </a:r>
            <a:r>
              <a:rPr lang="en-US" dirty="0" smtClean="0"/>
              <a:t> Solution</a:t>
            </a:r>
            <a:endParaRPr lang="en-US" dirty="0"/>
          </a:p>
        </p:txBody>
      </p:sp>
      <p:sp>
        <p:nvSpPr>
          <p:cNvPr id="5" name="Rectangle 4"/>
          <p:cNvSpPr/>
          <p:nvPr/>
        </p:nvSpPr>
        <p:spPr>
          <a:xfrm>
            <a:off x="609600" y="1556792"/>
            <a:ext cx="108817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#Bonus Driver class</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Car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Driver(Passenger)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 </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['auto'])</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Passenger.__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getCanDrive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setCanDrive</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can_drive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Bonus method</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canDriveCar</a:t>
            </a:r>
            <a:r>
              <a:rPr lang="en-GB" sz="1200" dirty="0">
                <a:solidFill>
                  <a:srgbClr val="000000"/>
                </a:solidFill>
                <a:highlight>
                  <a:srgbClr val="FFFFFF"/>
                </a:highlight>
                <a:latin typeface="Courier New" panose="02070309020205020404" pitchFamily="49" charset="0"/>
              </a:rPr>
              <a:t>(self, car)</a:t>
            </a:r>
            <a:r>
              <a:rPr lang="en-GB" sz="1200" b="1" dirty="0">
                <a:solidFill>
                  <a:srgbClr val="0000FF"/>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ShowOff</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not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isinstance</a:t>
            </a:r>
            <a:r>
              <a:rPr lang="en-GB" sz="1200" dirty="0">
                <a:solidFill>
                  <a:srgbClr val="000000"/>
                </a:solidFill>
                <a:highlight>
                  <a:srgbClr val="FFFFFF"/>
                </a:highlight>
                <a:latin typeface="Courier New" panose="02070309020205020404" pitchFamily="49" charset="0"/>
              </a:rPr>
              <a:t>(car,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raise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car.getTransmission</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can_drive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True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False</a:t>
            </a:r>
          </a:p>
        </p:txBody>
      </p:sp>
    </p:spTree>
    <p:extLst>
      <p:ext uri="{BB962C8B-B14F-4D97-AF65-F5344CB8AC3E}">
        <p14:creationId xmlns:p14="http://schemas.microsoft.com/office/powerpoint/2010/main" val="2673537860"/>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Use the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a:solidFill>
                  <a:srgbClr val="0000FF"/>
                </a:solidFill>
                <a:latin typeface="Courier New" panose="02070309020205020404" pitchFamily="49" charset="0"/>
                <a:cs typeface="Courier New" panose="02070309020205020404" pitchFamily="49" charset="0"/>
              </a:rPr>
              <a:t>raw_input</a:t>
            </a:r>
            <a:r>
              <a:rPr lang="en-US" b="1" dirty="0">
                <a:solidFill>
                  <a:srgbClr val="0000FF"/>
                </a:solidFill>
                <a:latin typeface="Courier New" panose="02070309020205020404" pitchFamily="49" charset="0"/>
                <a:cs typeface="Courier New" panose="02070309020205020404" pitchFamily="49" charset="0"/>
              </a:rPr>
              <a:t>()</a:t>
            </a:r>
            <a:r>
              <a:rPr lang="en-US" dirty="0">
                <a:solidFill>
                  <a:srgbClr val="000000"/>
                </a:solidFill>
              </a:rPr>
              <a:t> returns a </a:t>
            </a:r>
            <a:r>
              <a:rPr lang="en-US" b="1" dirty="0">
                <a:solidFill>
                  <a:srgbClr val="000000"/>
                </a:solidFill>
              </a:rPr>
              <a:t>string value</a:t>
            </a:r>
            <a:endParaRPr lang="en-US" dirty="0">
              <a:solidFill>
                <a:srgbClr val="000000"/>
              </a:solidFill>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FF"/>
                </a:solidFill>
                <a:latin typeface="Courier New" panose="02070309020205020404" pitchFamily="49" charset="0"/>
                <a:cs typeface="Courier New" panose="02070309020205020404" pitchFamily="49" charset="0"/>
              </a:rPr>
              <a:t>raw_input</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DAVE 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pPr lvl="1"/>
            <a:r>
              <a:rPr lang="en-GB" dirty="0" smtClean="0"/>
              <a:t>Cryptography</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normAutofit fontScale="92500" lnSpcReduction="10000"/>
          </a:bodyPr>
          <a:lstStyle/>
          <a:p>
            <a:r>
              <a:rPr lang="en-GB" dirty="0"/>
              <a:t>Programming with </a:t>
            </a:r>
            <a:r>
              <a:rPr lang="en-GB" dirty="0" smtClean="0"/>
              <a:t>Python</a:t>
            </a:r>
          </a:p>
          <a:p>
            <a:pPr lvl="1"/>
            <a:r>
              <a:rPr lang="en-GB" dirty="0" smtClean="0"/>
              <a:t>Regular Expressions</a:t>
            </a:r>
          </a:p>
          <a:p>
            <a:pPr lvl="1"/>
            <a:r>
              <a:rPr lang="en-GB"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endParaRPr lang="en-GB" dirty="0"/>
          </a:p>
          <a:p>
            <a:pPr lvl="1"/>
            <a:r>
              <a:rPr lang="en-GB" dirty="0" smtClean="0"/>
              <a:t>Software Development Life Cycles</a:t>
            </a:r>
          </a:p>
          <a:p>
            <a:pPr lvl="1"/>
            <a:r>
              <a:rPr lang="en-GB" dirty="0" smtClean="0"/>
              <a:t>Developing Collaboratively</a:t>
            </a:r>
          </a:p>
          <a:p>
            <a:pPr lvl="1"/>
            <a:r>
              <a:rPr lang="en-GB" dirty="0" smtClean="0"/>
              <a:t>Design Practices</a:t>
            </a:r>
          </a:p>
          <a:p>
            <a:pPr lvl="1"/>
            <a:r>
              <a:rPr lang="en-GB" dirty="0" smtClean="0"/>
              <a:t>Secure Code Development</a:t>
            </a:r>
          </a:p>
          <a:p>
            <a:r>
              <a:rPr lang="en-GB" dirty="0" smtClean="0"/>
              <a:t>Object Oriented Programming</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numeric values</a:t>
            </a:r>
          </a:p>
          <a:p>
            <a:r>
              <a:rPr lang="en-US" dirty="0" smtClean="0"/>
              <a:t>Numeric values 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783151" y="256490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endParaRPr lang="en-GB" sz="1200" dirty="0" smtClean="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1</a:t>
            </a:r>
          </a:p>
          <a:p>
            <a:endParaRPr lang="en-GB"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700808"/>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 Using the following variables, what will be output?</a:t>
            </a:r>
          </a:p>
          <a:p>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1</a:t>
            </a:r>
          </a:p>
          <a:p>
            <a:r>
              <a:rPr lang="en-US" sz="1200" dirty="0">
                <a:solidFill>
                  <a:srgbClr val="000000"/>
                </a:solidFill>
                <a:highlight>
                  <a:srgbClr val="FFFFFF"/>
                </a:highlight>
                <a:latin typeface="Courier New" panose="02070309020205020404" pitchFamily="49" charset="0"/>
              </a:rPr>
              <a:t>oranges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a:t>
            </a:r>
          </a:p>
          <a:p>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bananas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False</a:t>
            </a:r>
          </a:p>
          <a:p>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True</a:t>
            </a:r>
          </a:p>
          <a:p>
            <a:r>
              <a:rPr lang="en-US" sz="1200" dirty="0">
                <a:solidFill>
                  <a:srgbClr val="000000"/>
                </a:solidFill>
                <a:highlight>
                  <a:srgbClr val="FFFFFF"/>
                </a:highlight>
                <a:latin typeface="Courier New" panose="02070309020205020404" pitchFamily="49" charset="0"/>
              </a:rPr>
              <a:t>pomegranate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'potato'</a:t>
            </a:r>
          </a:p>
          <a:p>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'pip'</a:t>
            </a:r>
            <a:r>
              <a:rPr lang="en-US" sz="1200" dirty="0">
                <a:solidFill>
                  <a:srgbClr val="000000"/>
                </a:solidFill>
                <a:highlight>
                  <a:srgbClr val="FFFFFF"/>
                </a:highlight>
                <a:latin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rPr>
              <a:t>coconut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(apples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oranges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(pears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apples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(kumquats </a:t>
            </a:r>
            <a:r>
              <a:rPr lang="en-US" sz="1200" b="1" dirty="0">
                <a:solidFill>
                  <a:srgbClr val="0000FF"/>
                </a:solidFill>
                <a:highlight>
                  <a:srgbClr val="FFFFFF"/>
                </a:highlight>
                <a:latin typeface="Courier New" panose="02070309020205020404" pitchFamily="49" charset="0"/>
              </a:rPr>
              <a:t>or</a:t>
            </a:r>
            <a:r>
              <a:rPr lang="en-US" sz="1200" dirty="0">
                <a:solidFill>
                  <a:srgbClr val="000000"/>
                </a:solidFill>
                <a:highlight>
                  <a:srgbClr val="FFFFFF"/>
                </a:highlight>
                <a:latin typeface="Courier New" panose="02070309020205020404" pitchFamily="49" charset="0"/>
              </a:rPr>
              <a:t> coconut</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(durian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pears</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False</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bool</a:t>
            </a:r>
            <a:r>
              <a:rPr lang="en-US" sz="1200" dirty="0">
                <a:solidFill>
                  <a:srgbClr val="000000"/>
                </a:solidFill>
                <a:highlight>
                  <a:srgbClr val="FFFFFF"/>
                </a:highlight>
                <a:latin typeface="Courier New" panose="02070309020205020404" pitchFamily="49" charset="0"/>
              </a:rPr>
              <a:t>(strawberry </a:t>
            </a:r>
            <a:r>
              <a:rPr lang="en-US" sz="1200" b="1" dirty="0">
                <a:solidFill>
                  <a:srgbClr val="0000FF"/>
                </a:solidFill>
                <a:highlight>
                  <a:srgbClr val="FFFFFF"/>
                </a:highlight>
                <a:latin typeface="Courier New" panose="02070309020205020404" pitchFamily="49" charset="0"/>
              </a:rPr>
              <a:t>and</a:t>
            </a:r>
            <a:r>
              <a:rPr lang="en-US" sz="1200" dirty="0">
                <a:solidFill>
                  <a:srgbClr val="000000"/>
                </a:solidFill>
                <a:highlight>
                  <a:srgbClr val="FFFFFF"/>
                </a:highlight>
                <a:latin typeface="Courier New" panose="02070309020205020404" pitchFamily="49" charset="0"/>
              </a:rPr>
              <a:t> pomegranate</a:t>
            </a:r>
            <a:r>
              <a:rPr lang="en-US" sz="1200" dirty="0" smtClean="0">
                <a:solidFill>
                  <a:srgbClr val="000000"/>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True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Lists and Tuples</a:t>
            </a:r>
            <a:endParaRPr lang="en-US" dirty="0"/>
          </a:p>
        </p:txBody>
      </p:sp>
    </p:spTree>
    <p:extLst>
      <p:ext uri="{BB962C8B-B14F-4D97-AF65-F5344CB8AC3E}">
        <p14:creationId xmlns:p14="http://schemas.microsoft.com/office/powerpoint/2010/main" val="1915194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Dictionaries</a:t>
            </a:r>
            <a:endParaRPr lang="en-US" dirty="0"/>
          </a:p>
        </p:txBody>
      </p:sp>
    </p:spTree>
    <p:extLst>
      <p:ext uri="{BB962C8B-B14F-4D97-AF65-F5344CB8AC3E}">
        <p14:creationId xmlns:p14="http://schemas.microsoft.com/office/powerpoint/2010/main" val="39159758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to input two integer variables</a:t>
            </a:r>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61610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32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Write a program that will</a:t>
            </a:r>
          </a:p>
          <a:p>
            <a:pPr lvl="1"/>
            <a:r>
              <a:rPr lang="en-US" dirty="0"/>
              <a:t>Allow the user to input two integer variables</a:t>
            </a:r>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r>
              <a:rPr lang="en-US" dirty="0" smtClean="0"/>
              <a:t>Bonus </a:t>
            </a:r>
            <a:r>
              <a:rPr lang="en-US" dirty="0"/>
              <a:t>points:</a:t>
            </a:r>
          </a:p>
          <a:p>
            <a:pPr lvl="2"/>
            <a:r>
              <a:rPr lang="en-US" dirty="0" smtClean="0"/>
              <a:t>Use what you have learned already to output the results of the comparisons as ‘yes’ or ‘no’</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points</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responses = ( </a:t>
            </a:r>
            <a:r>
              <a:rPr lang="en-US" sz="1200" b="1" dirty="0">
                <a:solidFill>
                  <a:srgbClr val="008000"/>
                </a:solidFill>
                <a:latin typeface="Courier New" panose="02070309020205020404" pitchFamily="49" charset="0"/>
                <a:cs typeface="Courier New" panose="02070309020205020404" pitchFamily="49" charset="0"/>
              </a:rPr>
              <a:t>'yes'</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'no'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&gt;=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responses[</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&lt;=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 numeric value from user input</a:t>
            </a:r>
          </a:p>
          <a:p>
            <a:pPr lvl="1"/>
            <a:r>
              <a:rPr lang="en-US" dirty="0" smtClean="0">
                <a:solidFill>
                  <a:srgbClr val="31383D"/>
                </a:solidFill>
              </a:rPr>
              <a:t>Output a message if the number is odd</a:t>
            </a:r>
          </a:p>
          <a:p>
            <a:pPr lvl="1"/>
            <a:r>
              <a:rPr lang="en-US" dirty="0" smtClean="0">
                <a:solidFill>
                  <a:srgbClr val="31383D"/>
                </a:solidFill>
              </a:rPr>
              <a:t>Output a message if the number is even</a:t>
            </a:r>
          </a:p>
          <a:p>
            <a:pPr lvl="1"/>
            <a:r>
              <a:rPr lang="en-US"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65382"/>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 Boolean value</a:t>
            </a: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28931</TotalTime>
  <Words>26107</Words>
  <Application>Microsoft Office PowerPoint</Application>
  <PresentationFormat>Widescreen</PresentationFormat>
  <Paragraphs>3411</Paragraphs>
  <Slides>261</Slides>
  <Notes>173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261</vt:i4>
      </vt:variant>
    </vt:vector>
  </HeadingPairs>
  <TitlesOfParts>
    <vt:vector size="267"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1: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Data Types: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Dictionaries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Exercise: Solution</vt:lpstr>
      <vt:lpstr>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OOP : Encapsulation Example</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OOP: Exercise</vt:lpstr>
      <vt:lpstr>OOP: Solution</vt:lpstr>
      <vt:lpstr>OOP: Solution</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1172</cp:revision>
  <dcterms:created xsi:type="dcterms:W3CDTF">2014-07-02T14:58:32Z</dcterms:created>
  <dcterms:modified xsi:type="dcterms:W3CDTF">2016-03-01T07:43:04Z</dcterms:modified>
</cp:coreProperties>
</file>