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5" r:id="rId15"/>
    <p:sldId id="366" r:id="rId16"/>
    <p:sldId id="367" r:id="rId17"/>
    <p:sldId id="395" r:id="rId18"/>
    <p:sldId id="396" r:id="rId19"/>
    <p:sldId id="368" r:id="rId20"/>
    <p:sldId id="369" r:id="rId21"/>
    <p:sldId id="370" r:id="rId22"/>
    <p:sldId id="371" r:id="rId23"/>
    <p:sldId id="372" r:id="rId24"/>
    <p:sldId id="373" r:id="rId25"/>
    <p:sldId id="374" r:id="rId26"/>
    <p:sldId id="375" r:id="rId27"/>
    <p:sldId id="377" r:id="rId28"/>
    <p:sldId id="585" r:id="rId29"/>
    <p:sldId id="376" r:id="rId30"/>
    <p:sldId id="623" r:id="rId31"/>
    <p:sldId id="624" r:id="rId32"/>
    <p:sldId id="378" r:id="rId33"/>
    <p:sldId id="379" r:id="rId34"/>
    <p:sldId id="380" r:id="rId35"/>
    <p:sldId id="381" r:id="rId36"/>
    <p:sldId id="382" r:id="rId37"/>
    <p:sldId id="383" r:id="rId38"/>
    <p:sldId id="384" r:id="rId39"/>
    <p:sldId id="625" r:id="rId40"/>
    <p:sldId id="626" r:id="rId41"/>
    <p:sldId id="302" r:id="rId42"/>
    <p:sldId id="301" r:id="rId43"/>
    <p:sldId id="583" r:id="rId44"/>
    <p:sldId id="534" r:id="rId45"/>
    <p:sldId id="558" r:id="rId46"/>
    <p:sldId id="422" r:id="rId47"/>
    <p:sldId id="318" r:id="rId48"/>
    <p:sldId id="557" r:id="rId49"/>
    <p:sldId id="559" r:id="rId50"/>
    <p:sldId id="304" r:id="rId51"/>
    <p:sldId id="436" r:id="rId52"/>
    <p:sldId id="319" r:id="rId53"/>
    <p:sldId id="556" r:id="rId54"/>
    <p:sldId id="560" r:id="rId55"/>
    <p:sldId id="423" r:id="rId56"/>
    <p:sldId id="437" r:id="rId57"/>
    <p:sldId id="438" r:id="rId58"/>
    <p:sldId id="320" r:id="rId59"/>
    <p:sldId id="565" r:id="rId60"/>
    <p:sldId id="397" r:id="rId61"/>
    <p:sldId id="398" r:id="rId62"/>
    <p:sldId id="399" r:id="rId63"/>
    <p:sldId id="400" r:id="rId64"/>
    <p:sldId id="401" r:id="rId65"/>
    <p:sldId id="403" r:id="rId66"/>
    <p:sldId id="404" r:id="rId67"/>
    <p:sldId id="405" r:id="rId68"/>
    <p:sldId id="589" r:id="rId69"/>
    <p:sldId id="407" r:id="rId70"/>
    <p:sldId id="408" r:id="rId71"/>
    <p:sldId id="568" r:id="rId72"/>
    <p:sldId id="569" r:id="rId73"/>
    <p:sldId id="386" r:id="rId74"/>
    <p:sldId id="387" r:id="rId75"/>
    <p:sldId id="388" r:id="rId76"/>
    <p:sldId id="389" r:id="rId77"/>
    <p:sldId id="563" r:id="rId78"/>
    <p:sldId id="390" r:id="rId79"/>
    <p:sldId id="391" r:id="rId80"/>
    <p:sldId id="392" r:id="rId81"/>
    <p:sldId id="393" r:id="rId82"/>
    <p:sldId id="570" r:id="rId83"/>
    <p:sldId id="594" r:id="rId84"/>
    <p:sldId id="595" r:id="rId85"/>
    <p:sldId id="596" r:id="rId86"/>
    <p:sldId id="597" r:id="rId87"/>
    <p:sldId id="598" r:id="rId88"/>
    <p:sldId id="599" r:id="rId89"/>
    <p:sldId id="600" r:id="rId90"/>
    <p:sldId id="601" r:id="rId91"/>
    <p:sldId id="602" r:id="rId92"/>
    <p:sldId id="603" r:id="rId93"/>
    <p:sldId id="604" r:id="rId94"/>
    <p:sldId id="605" r:id="rId95"/>
    <p:sldId id="606" r:id="rId96"/>
    <p:sldId id="607" r:id="rId97"/>
    <p:sldId id="608" r:id="rId98"/>
    <p:sldId id="609" r:id="rId99"/>
    <p:sldId id="610" r:id="rId100"/>
    <p:sldId id="564" r:id="rId101"/>
    <p:sldId id="431" r:id="rId102"/>
    <p:sldId id="432" r:id="rId103"/>
    <p:sldId id="451" r:id="rId104"/>
    <p:sldId id="433" r:id="rId105"/>
    <p:sldId id="435" r:id="rId106"/>
    <p:sldId id="434" r:id="rId107"/>
    <p:sldId id="394"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590" r:id="rId121"/>
    <p:sldId id="317" r:id="rId122"/>
    <p:sldId id="323" r:id="rId123"/>
    <p:sldId id="326" r:id="rId124"/>
    <p:sldId id="442" r:id="rId125"/>
    <p:sldId id="443" r:id="rId126"/>
    <p:sldId id="444" r:id="rId127"/>
    <p:sldId id="446" r:id="rId128"/>
    <p:sldId id="535" r:id="rId129"/>
    <p:sldId id="536" r:id="rId130"/>
    <p:sldId id="503" r:id="rId131"/>
    <p:sldId id="332" r:id="rId132"/>
    <p:sldId id="334" r:id="rId133"/>
    <p:sldId id="571" r:id="rId134"/>
    <p:sldId id="572" r:id="rId135"/>
    <p:sldId id="445" r:id="rId136"/>
    <p:sldId id="447" r:id="rId137"/>
    <p:sldId id="537" r:id="rId138"/>
    <p:sldId id="448" r:id="rId139"/>
    <p:sldId id="450" r:id="rId140"/>
    <p:sldId id="449" r:id="rId141"/>
    <p:sldId id="538" r:id="rId142"/>
    <p:sldId id="573" r:id="rId143"/>
    <p:sldId id="574" r:id="rId144"/>
    <p:sldId id="502" r:id="rId145"/>
    <p:sldId id="327" r:id="rId146"/>
    <p:sldId id="329" r:id="rId147"/>
    <p:sldId id="330" r:id="rId148"/>
    <p:sldId id="577" r:id="rId149"/>
    <p:sldId id="328" r:id="rId150"/>
    <p:sldId id="420" r:id="rId151"/>
    <p:sldId id="575" r:id="rId152"/>
    <p:sldId id="576" r:id="rId153"/>
    <p:sldId id="507" r:id="rId154"/>
    <p:sldId id="333" r:id="rId155"/>
    <p:sldId id="335" r:id="rId156"/>
    <p:sldId id="591" r:id="rId157"/>
    <p:sldId id="339" r:id="rId158"/>
    <p:sldId id="337" r:id="rId159"/>
    <p:sldId id="505" r:id="rId160"/>
    <p:sldId id="506" r:id="rId161"/>
    <p:sldId id="509" r:id="rId162"/>
    <p:sldId id="348" r:id="rId163"/>
    <p:sldId id="349" r:id="rId164"/>
    <p:sldId id="421" r:id="rId165"/>
    <p:sldId id="526" r:id="rId166"/>
    <p:sldId id="525" r:id="rId167"/>
    <p:sldId id="510" r:id="rId168"/>
    <p:sldId id="409" r:id="rId169"/>
    <p:sldId id="412" r:id="rId170"/>
    <p:sldId id="410" r:id="rId171"/>
    <p:sldId id="413" r:id="rId172"/>
    <p:sldId id="414" r:id="rId173"/>
    <p:sldId id="415" r:id="rId174"/>
    <p:sldId id="417" r:id="rId175"/>
    <p:sldId id="416" r:id="rId176"/>
    <p:sldId id="419" r:id="rId177"/>
    <p:sldId id="464" r:id="rId178"/>
    <p:sldId id="411" r:id="rId179"/>
    <p:sldId id="511" r:id="rId180"/>
    <p:sldId id="452" r:id="rId181"/>
    <p:sldId id="460" r:id="rId182"/>
    <p:sldId id="461" r:id="rId183"/>
    <p:sldId id="462" r:id="rId184"/>
    <p:sldId id="463" r:id="rId185"/>
    <p:sldId id="513" r:id="rId186"/>
    <p:sldId id="454" r:id="rId187"/>
    <p:sldId id="540" r:id="rId188"/>
    <p:sldId id="539" r:id="rId189"/>
    <p:sldId id="466" r:id="rId190"/>
    <p:sldId id="467" r:id="rId191"/>
    <p:sldId id="593"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7" r:id="rId223"/>
    <p:sldId id="482" r:id="rId224"/>
    <p:sldId id="580" r:id="rId225"/>
    <p:sldId id="582" r:id="rId226"/>
    <p:sldId id="552" r:id="rId227"/>
    <p:sldId id="517" r:id="rId228"/>
    <p:sldId id="458" r:id="rId229"/>
    <p:sldId id="548" r:id="rId230"/>
    <p:sldId id="549" r:id="rId231"/>
    <p:sldId id="518" r:id="rId232"/>
    <p:sldId id="483" r:id="rId233"/>
    <p:sldId id="527" r:id="rId234"/>
    <p:sldId id="528" r:id="rId235"/>
    <p:sldId id="529" r:id="rId236"/>
    <p:sldId id="519" r:id="rId237"/>
    <p:sldId id="459" r:id="rId238"/>
    <p:sldId id="484" r:id="rId239"/>
    <p:sldId id="486" r:id="rId240"/>
    <p:sldId id="584" r:id="rId241"/>
    <p:sldId id="628" r:id="rId242"/>
    <p:sldId id="629" r:id="rId243"/>
    <p:sldId id="630" r:id="rId244"/>
    <p:sldId id="631" r:id="rId245"/>
    <p:sldId id="632" r:id="rId246"/>
    <p:sldId id="633" r:id="rId247"/>
    <p:sldId id="627" r:id="rId248"/>
    <p:sldId id="635" r:id="rId249"/>
    <p:sldId id="636" r:id="rId250"/>
    <p:sldId id="634" r:id="rId251"/>
    <p:sldId id="429" r:id="rId252"/>
    <p:sldId id="430" r:id="rId25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628"/>
            <p14:sldId id="629"/>
            <p14:sldId id="630"/>
            <p14:sldId id="631"/>
            <p14:sldId id="632"/>
            <p14:sldId id="633"/>
            <p14:sldId id="627"/>
            <p14:sldId id="635"/>
            <p14:sldId id="636"/>
            <p14:sldId id="63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A174"/>
    <a:srgbClr val="0000FF"/>
    <a:srgbClr val="000000"/>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9" autoAdjust="0"/>
    <p:restoredTop sz="71577" autoAdjust="0"/>
  </p:normalViewPr>
  <p:slideViewPr>
    <p:cSldViewPr>
      <p:cViewPr varScale="1">
        <p:scale>
          <a:sx n="83" d="100"/>
          <a:sy n="83" d="100"/>
        </p:scale>
        <p:origin x="13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t>
        <a:bodyPr/>
        <a:lstStyle/>
        <a:p>
          <a:endParaRPr lang="en-GB"/>
        </a:p>
      </dgm:t>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t>
        <a:bodyPr/>
        <a:lstStyle/>
        <a:p>
          <a:endParaRPr lang="en-GB"/>
        </a:p>
      </dgm:t>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t>
        <a:bodyPr/>
        <a:lstStyle/>
        <a:p>
          <a:endParaRPr lang="en-GB"/>
        </a:p>
      </dgm:t>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t>
        <a:bodyPr/>
        <a:lstStyle/>
        <a:p>
          <a:endParaRPr lang="en-GB"/>
        </a:p>
      </dgm:t>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t>
        <a:bodyPr/>
        <a:lstStyle/>
        <a:p>
          <a:endParaRPr lang="en-GB"/>
        </a:p>
      </dgm:t>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t>
        <a:bodyPr/>
        <a:lstStyle/>
        <a:p>
          <a:endParaRPr lang="en-GB"/>
        </a:p>
      </dgm:t>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t>
        <a:bodyPr/>
        <a:lstStyle/>
        <a:p>
          <a:endParaRPr lang="en-GB"/>
        </a:p>
      </dgm:t>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9166B6E8-473D-4828-B869-8FB447FDC241}" type="presOf" srcId="{031E0AD9-DC6B-47E3-B481-EC4D81EB5C03}" destId="{938A37A5-03A6-4FBE-8332-364896561769}" srcOrd="0" destOrd="0" presId="urn:microsoft.com/office/officeart/2005/8/layout/vList6"/>
    <dgm:cxn modelId="{C7238194-52F9-41F3-931B-6CB0251C0831}" type="presOf" srcId="{D0F52E73-78E3-4E7E-8EBA-5B8B1FD0E603}" destId="{923B4B4A-5F35-4C2B-BCA3-8623F4A0F46A}"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0AB249D6-8882-4E9D-BB4E-BF601E5D249B}" srcId="{ED402CE8-B2B7-4421-AFC7-A1C982175058}" destId="{A36A0FE9-637B-4D27-B4AD-44BE0A205625}" srcOrd="5" destOrd="0" parTransId="{2F97431F-D7D5-4D1C-A5AB-14FBD591D683}" sibTransId="{AB1EEA25-45AD-46A8-88E6-30874BFB687E}"/>
    <dgm:cxn modelId="{2BB2C9B4-D691-4C29-8832-0A899E64966C}" srcId="{9D080B94-58F4-4831-A2EB-727E56B84E9A}" destId="{30F4ADF2-5352-43D4-833F-202D672AF4B5}" srcOrd="0" destOrd="0" parTransId="{68332B8F-2E35-4E4C-B5BE-138EBE81C98B}" sibTransId="{0AD0A85F-8026-45D5-9132-7FC92291E5BC}"/>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E97B14-EBBC-4D63-9452-80CC20F4551D}" type="datetimeFigureOut">
              <a:rPr lang="en-GB" smtClean="0"/>
              <a:t>04/03/2016</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158</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164</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baseline="0" dirty="0" smtClean="0"/>
          </a:p>
          <a:p>
            <a:r>
              <a:rPr lang="en-GB" baseline="0" dirty="0" smtClean="0"/>
              <a:t>Words we enter are treated as commands, unless they are enclosed in quotes (“”). Words inside quotes – “hello world” – are treated as human language and not programming instructions.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endParaRPr lang="en-GB" baseline="0" dirty="0" smtClean="0"/>
          </a:p>
          <a:p>
            <a:endParaRPr lang="en-GB" baseline="0" dirty="0" smtClean="0"/>
          </a:p>
          <a:p>
            <a:r>
              <a:rPr lang="en-GB" b="1" baseline="0" dirty="0" smtClean="0"/>
              <a:t>Column store </a:t>
            </a:r>
            <a:r>
              <a:rPr lang="en-GB" baseline="0" dirty="0" smtClean="0"/>
              <a:t>databases store data as sections of columns of data instead of rows.  </a:t>
            </a:r>
          </a:p>
          <a:p>
            <a:r>
              <a:rPr lang="en-GB" b="1" baseline="0" dirty="0" smtClean="0"/>
              <a:t>Key-value </a:t>
            </a:r>
            <a:r>
              <a:rPr lang="en-GB" baseline="0" dirty="0" smtClean="0"/>
              <a:t>databases store data without defining a schema by persisting data as a value against an indexed key. </a:t>
            </a:r>
            <a:endParaRPr lang="en-GB" baseline="0" dirty="0" smtClean="0"/>
          </a:p>
          <a:p>
            <a:r>
              <a:rPr lang="en-GB" b="1" baseline="0" dirty="0" smtClean="0"/>
              <a:t>Document </a:t>
            </a:r>
            <a:r>
              <a:rPr lang="en-GB" baseline="0" dirty="0" smtClean="0"/>
              <a:t>databases expand on the key-value store concept by storing data in a complex ‘document’ object that contains data, with an indexed key.</a:t>
            </a:r>
          </a:p>
          <a:p>
            <a:r>
              <a:rPr lang="en-GB" b="1" baseline="0" dirty="0" smtClean="0"/>
              <a:t>Graph </a:t>
            </a:r>
            <a:r>
              <a:rPr lang="en-GB" baseline="0" dirty="0" smtClean="0"/>
              <a:t>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we may find ourselves working with applications</a:t>
            </a:r>
            <a:r>
              <a:rPr lang="en-GB" baseline="0" dirty="0" smtClean="0"/>
              <a:t> that manage large stores of data to be indexed and searched. Existing software such as our RDBMS may provide us with some search capability, however a dedicated full-text search application such as Apache </a:t>
            </a:r>
            <a:r>
              <a:rPr lang="en-GB" baseline="0" dirty="0" err="1" smtClean="0"/>
              <a:t>Lucene</a:t>
            </a:r>
            <a:r>
              <a:rPr lang="en-GB" baseline="0" dirty="0" smtClean="0"/>
              <a:t> can provide faster and more flexible responses.</a:t>
            </a:r>
          </a:p>
          <a:p>
            <a:endParaRPr lang="en-GB" baseline="0" dirty="0" smtClean="0"/>
          </a:p>
          <a:p>
            <a:r>
              <a:rPr lang="en-GB" baseline="0" dirty="0" smtClean="0"/>
              <a:t>Writing code to perform full-text search over large document collections is hard. As with many problems in programming, solutions already exist which we can take advantage of.</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321740109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a:t>
            </a:r>
            <a:r>
              <a:rPr lang="en-GB" dirty="0" err="1" smtClean="0"/>
              <a:t>Lucene</a:t>
            </a:r>
            <a:r>
              <a:rPr lang="en-GB" dirty="0" smtClean="0"/>
              <a:t> is an open-source Java-based full-text</a:t>
            </a:r>
            <a:r>
              <a:rPr lang="en-GB" baseline="0" dirty="0" smtClean="0"/>
              <a:t> search engine. We can embed the engine in our application if we wish, although as it is a Java library we will need to either be developing a Java application or have some means to wrap Java code for inclusion in our application.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1134723071"/>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contrast,</a:t>
            </a:r>
            <a:r>
              <a:rPr lang="en-GB" baseline="0" dirty="0" smtClean="0"/>
              <a:t> </a:t>
            </a:r>
            <a:r>
              <a:rPr lang="en-GB" baseline="0" dirty="0" err="1" smtClean="0"/>
              <a:t>Solr</a:t>
            </a:r>
            <a:r>
              <a:rPr lang="en-GB" baseline="0" dirty="0" smtClean="0"/>
              <a:t> is a web application that uses the </a:t>
            </a:r>
            <a:r>
              <a:rPr lang="en-GB" baseline="0" dirty="0" err="1" smtClean="0"/>
              <a:t>Lucene</a:t>
            </a:r>
            <a:r>
              <a:rPr lang="en-GB" baseline="0" dirty="0" smtClean="0"/>
              <a:t> engine – we say it </a:t>
            </a:r>
            <a:r>
              <a:rPr lang="en-GB" i="1" baseline="0" dirty="0" smtClean="0"/>
              <a:t>wraps</a:t>
            </a:r>
            <a:r>
              <a:rPr lang="en-GB" i="0" baseline="0" dirty="0" smtClean="0"/>
              <a:t> </a:t>
            </a:r>
            <a:r>
              <a:rPr lang="en-GB" i="0" baseline="0" dirty="0" err="1" smtClean="0"/>
              <a:t>Lucene</a:t>
            </a:r>
            <a:r>
              <a:rPr lang="en-GB" i="0" baseline="0" dirty="0" smtClean="0"/>
              <a:t> – and provides access to full-text searching without the need to add Java code to our application.</a:t>
            </a:r>
          </a:p>
          <a:p>
            <a:endParaRPr lang="en-GB" i="0" baseline="0" dirty="0" smtClean="0"/>
          </a:p>
          <a:p>
            <a:r>
              <a:rPr lang="en-GB" i="0" baseline="0" dirty="0" err="1" smtClean="0"/>
              <a:t>Solr</a:t>
            </a:r>
            <a:r>
              <a:rPr lang="en-GB" i="0" baseline="0" dirty="0" smtClean="0"/>
              <a:t> client libraries are available for several languages, in addition to a web interface provided by the server itself. Since we are querying a service, it is much easier to use in non-Java applications, and in fact could be shared by many different applications.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6153918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a:t>
            </a:r>
            <a:r>
              <a:rPr lang="en-GB" baseline="0" dirty="0" smtClean="0"/>
              <a:t> to the basic searching and manipulation, </a:t>
            </a:r>
            <a:r>
              <a:rPr lang="en-GB" baseline="0" dirty="0" err="1" smtClean="0"/>
              <a:t>Solr</a:t>
            </a:r>
            <a:r>
              <a:rPr lang="en-GB" baseline="0" dirty="0" smtClean="0"/>
              <a:t> adds many extra features to </a:t>
            </a:r>
            <a:r>
              <a:rPr lang="en-GB" baseline="0" dirty="0" err="1" smtClean="0"/>
              <a:t>Lucene</a:t>
            </a:r>
            <a:r>
              <a:rPr lang="en-GB" baseline="0" dirty="0" smtClean="0"/>
              <a:t> such as caching, replication, hit highlighting, the web management interface and more. As a web application it requires a servlet container such as Apache Tomcat or Jetty to run, and can de deployed, configured and queried (via the web interface) without any programming knowledge.</a:t>
            </a:r>
          </a:p>
          <a:p>
            <a:endParaRPr lang="en-GB" baseline="0" dirty="0" smtClean="0"/>
          </a:p>
          <a:p>
            <a:r>
              <a:rPr lang="en-GB" baseline="0" dirty="0" smtClean="0"/>
              <a:t>In general, if we wish to embed search directly into our application or have highly customized requirements, we should use </a:t>
            </a:r>
            <a:r>
              <a:rPr lang="en-GB" baseline="0" dirty="0" err="1" smtClean="0"/>
              <a:t>Lucene</a:t>
            </a:r>
            <a:r>
              <a:rPr lang="en-GB" baseline="0" dirty="0" smtClean="0"/>
              <a:t>. If we wish to provide search capability to our (non-Java) application, or group of applications, and are able to deploy a separate service, we should use </a:t>
            </a:r>
            <a:r>
              <a:rPr lang="en-GB" baseline="0" dirty="0" err="1" smtClean="0"/>
              <a:t>Solr</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244</a:t>
            </a:fld>
            <a:endParaRPr lang="en-GB" dirty="0"/>
          </a:p>
        </p:txBody>
      </p:sp>
    </p:spTree>
    <p:extLst>
      <p:ext uri="{BB962C8B-B14F-4D97-AF65-F5344CB8AC3E}">
        <p14:creationId xmlns:p14="http://schemas.microsoft.com/office/powerpoint/2010/main" val="341397384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add </a:t>
            </a:r>
            <a:r>
              <a:rPr lang="en-GB" dirty="0" err="1" smtClean="0"/>
              <a:t>Solr</a:t>
            </a:r>
            <a:r>
              <a:rPr lang="en-GB" dirty="0" smtClean="0"/>
              <a:t> search capability</a:t>
            </a:r>
            <a:r>
              <a:rPr lang="en-GB" baseline="0" dirty="0" smtClean="0"/>
              <a:t> to our Python application, we can use the </a:t>
            </a:r>
            <a:r>
              <a:rPr lang="en-GB" baseline="0" dirty="0" err="1" smtClean="0"/>
              <a:t>pysolr</a:t>
            </a:r>
            <a:r>
              <a:rPr lang="en-GB" baseline="0" dirty="0" smtClean="0"/>
              <a:t> library. This provides us with a simple and easy to use interface into our </a:t>
            </a:r>
            <a:r>
              <a:rPr lang="en-GB" baseline="0" dirty="0" err="1" smtClean="0"/>
              <a:t>Solr</a:t>
            </a:r>
            <a:r>
              <a:rPr lang="en-GB" baseline="0" dirty="0" smtClean="0"/>
              <a:t> server.</a:t>
            </a:r>
          </a:p>
          <a:p>
            <a:endParaRPr lang="en-GB" baseline="0" dirty="0" smtClean="0"/>
          </a:p>
          <a:p>
            <a:r>
              <a:rPr lang="en-GB" baseline="0" dirty="0" smtClean="0"/>
              <a:t>At a minimum we must provide a URL or IP address for our server. We can provide other configuration details such as a default timeout if required. Once we have provided these details, we receive an object representing the </a:t>
            </a:r>
            <a:r>
              <a:rPr lang="en-GB" baseline="0" dirty="0" err="1" smtClean="0"/>
              <a:t>Solr</a:t>
            </a:r>
            <a:r>
              <a:rPr lang="en-GB" baseline="0" dirty="0" smtClean="0"/>
              <a:t> instance. We can call methods on this object such as </a:t>
            </a:r>
            <a:r>
              <a:rPr lang="en-GB" b="1" baseline="0" dirty="0" smtClean="0"/>
              <a:t>add()</a:t>
            </a:r>
            <a:r>
              <a:rPr lang="en-GB" b="0" baseline="0" dirty="0" smtClean="0"/>
              <a:t>, </a:t>
            </a:r>
            <a:r>
              <a:rPr lang="en-GB" b="1" baseline="0" dirty="0" smtClean="0"/>
              <a:t>search()</a:t>
            </a:r>
            <a:r>
              <a:rPr lang="en-GB" b="0" baseline="0" dirty="0" smtClean="0"/>
              <a:t> and </a:t>
            </a:r>
            <a:r>
              <a:rPr lang="en-GB" b="1" baseline="0" dirty="0" smtClean="0"/>
              <a:t>delete()</a:t>
            </a:r>
            <a:r>
              <a:rPr lang="en-GB" b="0" baseline="0" dirty="0" smtClean="0"/>
              <a: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245</a:t>
            </a:fld>
            <a:endParaRPr lang="en-GB" dirty="0"/>
          </a:p>
        </p:txBody>
      </p:sp>
    </p:spTree>
    <p:extLst>
      <p:ext uri="{BB962C8B-B14F-4D97-AF65-F5344CB8AC3E}">
        <p14:creationId xmlns:p14="http://schemas.microsoft.com/office/powerpoint/2010/main" val="40405941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begin by connecting to </a:t>
            </a:r>
            <a:r>
              <a:rPr lang="en-GB" dirty="0" err="1" smtClean="0"/>
              <a:t>Solr</a:t>
            </a:r>
            <a:r>
              <a:rPr lang="en-GB" dirty="0" smtClean="0"/>
              <a:t> using the </a:t>
            </a:r>
            <a:r>
              <a:rPr lang="en-GB" b="1" dirty="0" err="1" smtClean="0"/>
              <a:t>pysolr.Solr</a:t>
            </a:r>
            <a:r>
              <a:rPr lang="en-GB" b="1" dirty="0" smtClean="0"/>
              <a:t>()</a:t>
            </a:r>
            <a:r>
              <a:rPr lang="en-GB" b="0" baseline="0" dirty="0" smtClean="0"/>
              <a:t> method. This returns an object representing our connection to the </a:t>
            </a:r>
            <a:r>
              <a:rPr lang="en-GB" b="0" baseline="0" dirty="0" err="1" smtClean="0"/>
              <a:t>Solr</a:t>
            </a:r>
            <a:r>
              <a:rPr lang="en-GB" b="0" baseline="0" dirty="0" smtClean="0"/>
              <a:t> instance.</a:t>
            </a:r>
          </a:p>
          <a:p>
            <a:endParaRPr lang="en-GB" b="0" baseline="0" dirty="0" smtClean="0"/>
          </a:p>
          <a:p>
            <a:r>
              <a:rPr lang="en-GB" b="0" baseline="0" dirty="0" smtClean="0"/>
              <a:t>We can call the </a:t>
            </a:r>
            <a:r>
              <a:rPr lang="en-GB" b="1" baseline="0" dirty="0" smtClean="0"/>
              <a:t>add()</a:t>
            </a:r>
            <a:r>
              <a:rPr lang="en-GB" b="0" baseline="0" dirty="0" smtClean="0"/>
              <a:t> method to add documents to our </a:t>
            </a:r>
            <a:r>
              <a:rPr lang="en-GB" b="0" baseline="0" dirty="0" err="1" smtClean="0"/>
              <a:t>Solr</a:t>
            </a:r>
            <a:r>
              <a:rPr lang="en-GB" b="0" baseline="0" dirty="0" smtClean="0"/>
              <a:t> index. We must specify our documents as a </a:t>
            </a:r>
            <a:r>
              <a:rPr lang="en-GB" b="1" baseline="0" dirty="0" smtClean="0"/>
              <a:t>list</a:t>
            </a:r>
            <a:r>
              <a:rPr lang="en-GB" b="0" baseline="0" dirty="0" smtClean="0"/>
              <a:t> of </a:t>
            </a:r>
            <a:r>
              <a:rPr lang="en-GB" b="1" baseline="0" dirty="0" smtClean="0"/>
              <a:t>dictionaries</a:t>
            </a:r>
            <a:r>
              <a:rPr lang="en-GB" b="0" baseline="0" dirty="0" smtClean="0"/>
              <a:t>. When we call the </a:t>
            </a:r>
            <a:r>
              <a:rPr lang="en-GB" b="1" baseline="0" dirty="0" smtClean="0"/>
              <a:t>search()</a:t>
            </a:r>
            <a:r>
              <a:rPr lang="en-GB" b="0" baseline="0" dirty="0" smtClean="0"/>
              <a:t> method, supplying our search string as an argument, we receive a list of dictionaries representing our results. We can then iterate the result list and output each entry in turn.</a:t>
            </a:r>
          </a:p>
          <a:p>
            <a:endParaRPr lang="en-GB" b="0" baseline="0" dirty="0" smtClean="0"/>
          </a:p>
          <a:p>
            <a:r>
              <a:rPr lang="en-GB" b="0" baseline="0" dirty="0" smtClean="0"/>
              <a:t>We can delete entries with as little code as we used to add them; we simply supply criteria to identify the documents we wish to delete - here we have supplied the document id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246</a:t>
            </a:fld>
            <a:endParaRPr lang="en-GB" dirty="0"/>
          </a:p>
        </p:txBody>
      </p:sp>
    </p:spTree>
    <p:extLst>
      <p:ext uri="{BB962C8B-B14F-4D97-AF65-F5344CB8AC3E}">
        <p14:creationId xmlns:p14="http://schemas.microsoft.com/office/powerpoint/2010/main" val="189136001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247</a:t>
            </a:fld>
            <a:endParaRPr lang="en-GB" dirty="0"/>
          </a:p>
        </p:txBody>
      </p:sp>
    </p:spTree>
    <p:extLst>
      <p:ext uri="{BB962C8B-B14F-4D97-AF65-F5344CB8AC3E}">
        <p14:creationId xmlns:p14="http://schemas.microsoft.com/office/powerpoint/2010/main" val="144813081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248</a:t>
            </a:fld>
            <a:endParaRPr lang="en-GB" dirty="0"/>
          </a:p>
        </p:txBody>
      </p:sp>
    </p:spTree>
    <p:extLst>
      <p:ext uri="{BB962C8B-B14F-4D97-AF65-F5344CB8AC3E}">
        <p14:creationId xmlns:p14="http://schemas.microsoft.com/office/powerpoint/2010/main" val="3219807832"/>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249</a:t>
            </a:fld>
            <a:endParaRPr lang="en-GB" dirty="0"/>
          </a:p>
        </p:txBody>
      </p:sp>
    </p:spTree>
    <p:extLst>
      <p:ext uri="{BB962C8B-B14F-4D97-AF65-F5344CB8AC3E}">
        <p14:creationId xmlns:p14="http://schemas.microsoft.com/office/powerpoint/2010/main" val="610907389"/>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250</a:t>
            </a:fld>
            <a:endParaRPr lang="en-GB" dirty="0"/>
          </a:p>
        </p:txBody>
      </p:sp>
    </p:spTree>
    <p:extLst>
      <p:ext uri="{BB962C8B-B14F-4D97-AF65-F5344CB8AC3E}">
        <p14:creationId xmlns:p14="http://schemas.microsoft.com/office/powerpoint/2010/main" val="4212218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 A function is a block of code that is set aside and given a name, and can be run at any time from elsewhere in the program by using the name in the same way we would use a command.</a:t>
            </a:r>
          </a:p>
          <a:p>
            <a:endParaRPr lang="en-GB" b="0" baseline="0" dirty="0" smtClean="0"/>
          </a:p>
          <a:p>
            <a:r>
              <a:rPr lang="en-GB" b="0" baseline="0" dirty="0" smtClean="0"/>
              <a:t>Values we enter can come in many different forms – words, numbers, true-or-false values, and more. We call these </a:t>
            </a:r>
            <a:r>
              <a:rPr lang="en-GB" b="0" i="1" baseline="0" dirty="0" smtClean="0"/>
              <a:t>data types</a:t>
            </a:r>
            <a:r>
              <a:rPr lang="en-GB" b="0" i="0" baseline="0" dirty="0" smtClean="0"/>
              <a:t>, and we will discuss them in more detail later.</a:t>
            </a:r>
            <a:endParaRPr lang="en-GB" b="0" baseline="0" dirty="0" smtClean="0"/>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1" baseline="0" dirty="0" err="1" smtClean="0"/>
              <a:t>raw_input</a:t>
            </a:r>
            <a:r>
              <a:rPr lang="en-GB" b="1" baseline="0" dirty="0" smtClean="0"/>
              <a:t>()</a:t>
            </a:r>
            <a:r>
              <a:rPr lang="en-GB" baseline="0" dirty="0" smtClean="0"/>
              <a:t> function is probably the most useful function for capturing user data because it always returns 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baseline="0" dirty="0" smtClean="0"/>
              <a:t>When we want to convert one type of data into another, we can use built-in functions. For example, to convert a number to a string, we can write </a:t>
            </a:r>
            <a:r>
              <a:rPr lang="en-GB" b="1" baseline="0" dirty="0" err="1" smtClean="0"/>
              <a:t>str</a:t>
            </a:r>
            <a:r>
              <a:rPr lang="en-GB" b="1" baseline="0" dirty="0" smtClean="0"/>
              <a:t>(56)</a:t>
            </a:r>
            <a:r>
              <a:rPr lang="en-GB" b="0" baseline="0" dirty="0" smtClean="0"/>
              <a:t>. This is the same as writing </a:t>
            </a:r>
            <a:r>
              <a:rPr lang="en-GB" b="1" baseline="0" dirty="0" smtClean="0"/>
              <a:t>“56”</a:t>
            </a:r>
            <a:r>
              <a:rPr lang="en-GB" b="0" baseline="0" dirty="0" smtClean="0"/>
              <a:t>.</a:t>
            </a:r>
            <a:r>
              <a:rPr lang="en-GB" baseline="0" dirty="0" smtClean="0"/>
              <a:t> Likewise, if we want to convert a string value into a whole number or integer, we can write </a:t>
            </a:r>
            <a:r>
              <a:rPr lang="en-GB" b="1" baseline="0" dirty="0" err="1" smtClean="0"/>
              <a:t>int</a:t>
            </a:r>
            <a:r>
              <a:rPr lang="en-GB" b="1" baseline="0" dirty="0" smtClean="0"/>
              <a:t>(“56”)</a:t>
            </a:r>
            <a:r>
              <a:rPr lang="en-GB" b="0" baseline="0" dirty="0" smtClean="0"/>
              <a:t>, which will return us the number </a:t>
            </a:r>
            <a:r>
              <a:rPr lang="en-GB" b="1" baseline="0" dirty="0" smtClean="0"/>
              <a:t>56</a:t>
            </a:r>
            <a:r>
              <a:rPr lang="en-GB" b="0" baseline="0" dirty="0" smtClean="0"/>
              <a:t>.</a:t>
            </a:r>
            <a:endParaRPr lang="en-GB" baseline="0" dirty="0" smtClean="0"/>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Champion of Comments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not “compatible”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type for the calculation. For example, when performing division, the result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data types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baseline="0" dirty="0" smtClean="0"/>
          </a:p>
          <a:p>
            <a:r>
              <a:rPr lang="en-GB" baseline="0" dirty="0" smtClean="0"/>
              <a:t>We can also declare variables, and use those in our calculations.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a:t>
            </a:r>
            <a:r>
              <a:rPr lang="en-GB" b="0" baseline="0" dirty="0" smtClean="0"/>
              <a:t>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can contain values of any data type. Values need not be the same data type;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iterkeys</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100</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smtClean="0"/>
              <a:t>open() </a:t>
            </a:r>
            <a:r>
              <a:rPr lang="en-GB" b="0" baseline="0" dirty="0" smtClean="0"/>
              <a:t>function </a:t>
            </a:r>
            <a:r>
              <a:rPr lang="en-GB" b="0" baseline="0" dirty="0" smtClean="0"/>
              <a:t>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3" Type="http://schemas.openxmlformats.org/officeDocument/2006/relationships/hyperlink" Target="https://docs.python.org/2/" TargetMode="External"/><Relationship Id="rId2" Type="http://schemas.openxmlformats.org/officeDocument/2006/relationships/notesSlide" Target="../notesSlides/notesSlide217.xml"/><Relationship Id="rId1" Type="http://schemas.openxmlformats.org/officeDocument/2006/relationships/slideLayout" Target="../slideLayouts/slideLayout4.xml"/><Relationship Id="rId6" Type="http://schemas.openxmlformats.org/officeDocument/2006/relationships/hyperlink" Target="http://www.lua.org/docs.html" TargetMode="External"/><Relationship Id="rId5" Type="http://schemas.openxmlformats.org/officeDocument/2006/relationships/hyperlink" Target="https://lucene.apache.org/solr/resources.html#tutorials" TargetMode="External"/><Relationship Id="rId4" Type="http://schemas.openxmlformats.org/officeDocument/2006/relationships/hyperlink" Target="https://pypi.python.org/pypi/pip" TargetMode="External"/></Relationships>
</file>

<file path=ppt/slides/_rels/slide249.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notesSlide" Target="../notesSlides/notesSlide218.xml"/><Relationship Id="rId1" Type="http://schemas.openxmlformats.org/officeDocument/2006/relationships/slideLayout" Target="../slideLayouts/slideLayout4.xml"/><Relationship Id="rId6" Type="http://schemas.openxmlformats.org/officeDocument/2006/relationships/hyperlink" Target="http://www.pythonchallenge.com/" TargetMode="External"/><Relationship Id="rId5" Type="http://schemas.openxmlformats.org/officeDocument/2006/relationships/hyperlink" Target="http://codegolf.stackexchange.com/" TargetMode="External"/><Relationship Id="rId4" Type="http://schemas.openxmlformats.org/officeDocument/2006/relationships/hyperlink" Target="https://coderbyte.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592287"/>
          </a:xfrm>
        </p:spPr>
        <p:txBody>
          <a:bodyPr>
            <a:normAutofit/>
          </a:bodyPr>
          <a:lstStyle/>
          <a:p>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statements provide a means to repeat </a:t>
            </a:r>
            <a:r>
              <a:rPr lang="en-GB" sz="2400" dirty="0" smtClean="0"/>
              <a:t>instructions</a:t>
            </a:r>
          </a:p>
          <a:p>
            <a:endParaRPr lang="en-GB" sz="2400" dirty="0" smtClean="0"/>
          </a:p>
          <a:p>
            <a:r>
              <a:rPr lang="en-GB" sz="2400" dirty="0" smtClean="0"/>
              <a:t>Almost all programming languages have </a:t>
            </a:r>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a:t>
            </a:r>
            <a:r>
              <a:rPr lang="en-GB" sz="2400" dirty="0" smtClean="0"/>
              <a:t>statements</a:t>
            </a:r>
          </a:p>
          <a:p>
            <a:endParaRPr lang="en-US" sz="2400" dirty="0"/>
          </a:p>
          <a:p>
            <a:r>
              <a:rPr lang="en-GB" sz="2400" dirty="0" smtClean="0"/>
              <a:t>Python </a:t>
            </a:r>
            <a:r>
              <a:rPr lang="en-GB" sz="2400" dirty="0" smtClean="0">
                <a:solidFill>
                  <a:srgbClr val="0000FF"/>
                </a:solidFill>
                <a:latin typeface="Courier New" panose="02070309020205020404" pitchFamily="49" charset="0"/>
                <a:cs typeface="Courier New" panose="02070309020205020404" pitchFamily="49" charset="0"/>
              </a:rPr>
              <a:t>for</a:t>
            </a:r>
            <a:r>
              <a:rPr lang="en-GB" sz="2400" dirty="0" smtClean="0"/>
              <a:t> statements use the following syntax:</a:t>
            </a:r>
          </a:p>
          <a:p>
            <a:endParaRPr lang="en-US" sz="2400"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1969959" y="4293096"/>
            <a:ext cx="5934034"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a:bodyPr>
          <a:lstStyle/>
          <a:p>
            <a:r>
              <a:rPr lang="en-GB" sz="2600" dirty="0" smtClean="0">
                <a:solidFill>
                  <a:srgbClr val="31383D"/>
                </a:solidFill>
                <a:cs typeface="Courier New" panose="02070309020205020404" pitchFamily="49" charset="0"/>
              </a:rPr>
              <a:t>The Python </a:t>
            </a:r>
            <a:r>
              <a:rPr lang="en-GB" sz="2600" b="1" dirty="0" smtClean="0">
                <a:solidFill>
                  <a:srgbClr val="0000FF"/>
                </a:solidFill>
                <a:latin typeface="Courier New" panose="02070309020205020404" pitchFamily="49" charset="0"/>
                <a:cs typeface="Courier New" panose="02070309020205020404" pitchFamily="49" charset="0"/>
              </a:rPr>
              <a:t>range()</a:t>
            </a:r>
            <a:r>
              <a:rPr lang="en-GB" sz="2600" dirty="0" smtClean="0"/>
              <a:t> function provides a way to loop over a sequence</a:t>
            </a:r>
          </a:p>
          <a:p>
            <a:r>
              <a:rPr lang="en-GB" sz="2600" dirty="0" smtClean="0"/>
              <a:t>This is very useful when writing a loop that runs for fixed count</a:t>
            </a:r>
            <a:endParaRPr lang="en-US" sz="2600" dirty="0"/>
          </a:p>
          <a:p>
            <a:r>
              <a:rPr lang="en-GB" sz="2600"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Write a program that will:</a:t>
            </a:r>
          </a:p>
          <a:p>
            <a:pPr lvl="1"/>
            <a:r>
              <a:rPr lang="en-US" sz="2400" dirty="0" smtClean="0"/>
              <a:t>Accept a numeric upper bound from user input</a:t>
            </a:r>
          </a:p>
          <a:p>
            <a:pPr lvl="1"/>
            <a:r>
              <a:rPr lang="en-US" sz="2400"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sz="2400"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For anything more than a simple series of steps, we need to make decisions and repeat </a:t>
            </a:r>
            <a:r>
              <a:rPr lang="en-US" sz="2400" dirty="0" smtClean="0"/>
              <a:t>steps</a:t>
            </a:r>
          </a:p>
          <a:p>
            <a:endParaRPr lang="en-US" sz="2400" dirty="0" smtClean="0"/>
          </a:p>
          <a:p>
            <a:r>
              <a:rPr lang="en-US" sz="2400" dirty="0" smtClean="0"/>
              <a:t>Flow control statements are an integral part of complex </a:t>
            </a:r>
            <a:r>
              <a:rPr lang="en-US" sz="2400" dirty="0" smtClean="0"/>
              <a:t>programs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if</a:t>
            </a:r>
            <a:r>
              <a:rPr lang="en-US" sz="2400" dirty="0" smtClean="0"/>
              <a:t> statements allow us to make </a:t>
            </a:r>
            <a:r>
              <a:rPr lang="en-US" sz="2400" dirty="0" smtClean="0"/>
              <a:t>decisions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for</a:t>
            </a:r>
            <a:r>
              <a:rPr lang="en-US" sz="2400" dirty="0" smtClean="0"/>
              <a:t> statements allow us to repeat steps</a:t>
            </a:r>
            <a:endParaRPr lang="en-US" sz="2400"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are file types</a:t>
            </a:r>
            <a:r>
              <a:rPr lang="en-US" sz="2400" dirty="0" smtClean="0"/>
              <a:t>?</a:t>
            </a:r>
          </a:p>
          <a:p>
            <a:endParaRPr lang="en-US" sz="2400" dirty="0" smtClean="0"/>
          </a:p>
          <a:p>
            <a:pPr lvl="1"/>
            <a:r>
              <a:rPr lang="en-US" sz="2400" dirty="0" smtClean="0"/>
              <a:t>Data can be expressed in numerous </a:t>
            </a:r>
            <a:r>
              <a:rPr lang="en-US" sz="2400" dirty="0" smtClean="0"/>
              <a:t>ways</a:t>
            </a:r>
          </a:p>
          <a:p>
            <a:pPr lvl="1"/>
            <a:endParaRPr lang="en-US" sz="2400" dirty="0" smtClean="0"/>
          </a:p>
          <a:p>
            <a:pPr lvl="1"/>
            <a:r>
              <a:rPr lang="en-US" sz="2400" dirty="0" smtClean="0"/>
              <a:t>File extension indicates data </a:t>
            </a:r>
            <a:r>
              <a:rPr lang="en-US" sz="2400" dirty="0" smtClean="0"/>
              <a:t>structure</a:t>
            </a:r>
          </a:p>
          <a:p>
            <a:pPr lvl="1"/>
            <a:endParaRPr lang="en-US" sz="2400" dirty="0" smtClean="0"/>
          </a:p>
          <a:p>
            <a:pPr lvl="1"/>
            <a:r>
              <a:rPr lang="en-US" sz="2400" dirty="0" smtClean="0"/>
              <a:t>Allows efficient and convenient data exchange</a:t>
            </a:r>
          </a:p>
          <a:p>
            <a:pPr marL="457200" lvl="1" indent="0">
              <a:buNone/>
            </a:pPr>
            <a:endParaRPr lang="en-US" sz="2400"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64736" y="1612366"/>
            <a:ext cx="4104456" cy="4425355"/>
          </a:xfrm>
        </p:spPr>
        <p:txBody>
          <a:bodyPr>
            <a:normAutofit/>
          </a:bodyPr>
          <a:lstStyle/>
          <a:p>
            <a:pPr>
              <a:buAutoNum type="arabicPeriod"/>
            </a:pPr>
            <a:r>
              <a:rPr lang="en-US" sz="2400" dirty="0" smtClean="0"/>
              <a:t>Travel </a:t>
            </a:r>
            <a:r>
              <a:rPr lang="en-US" sz="2400" i="1" dirty="0" smtClean="0"/>
              <a:t>east</a:t>
            </a:r>
          </a:p>
          <a:p>
            <a:pPr>
              <a:buAutoNum type="arabicPeriod"/>
            </a:pPr>
            <a:endParaRPr lang="en-US" sz="2400" dirty="0"/>
          </a:p>
          <a:p>
            <a:pPr marL="0" indent="0">
              <a:buNone/>
            </a:pPr>
            <a:r>
              <a:rPr lang="en-US" sz="2400" dirty="0" smtClean="0">
                <a:solidFill>
                  <a:srgbClr val="C4A174"/>
                </a:solidFill>
              </a:rPr>
              <a:t>2.</a:t>
            </a:r>
            <a:r>
              <a:rPr lang="en-US" sz="2400" dirty="0" smtClean="0"/>
              <a:t> Take the 3</a:t>
            </a:r>
            <a:r>
              <a:rPr lang="en-US" sz="2400" baseline="30000" dirty="0" smtClean="0"/>
              <a:t>rd</a:t>
            </a:r>
            <a:r>
              <a:rPr lang="en-US" sz="2400" dirty="0" smtClean="0"/>
              <a:t> </a:t>
            </a:r>
            <a:r>
              <a:rPr lang="en-US" sz="2400" dirty="0" smtClean="0"/>
              <a:t>left</a:t>
            </a:r>
          </a:p>
          <a:p>
            <a:pPr marL="0" indent="0">
              <a:buNone/>
            </a:pPr>
            <a:endParaRPr lang="en-US" sz="2400" dirty="0" smtClean="0"/>
          </a:p>
          <a:p>
            <a:pPr marL="0" indent="0">
              <a:buNone/>
            </a:pPr>
            <a:r>
              <a:rPr lang="en-US" sz="2400" dirty="0" smtClean="0">
                <a:solidFill>
                  <a:srgbClr val="C4A174"/>
                </a:solidFill>
              </a:rPr>
              <a:t>3.</a:t>
            </a:r>
            <a:r>
              <a:rPr lang="en-US" sz="2400" dirty="0" smtClean="0"/>
              <a:t> Turn </a:t>
            </a:r>
            <a:r>
              <a:rPr lang="en-US" sz="2400" i="1" dirty="0" smtClean="0"/>
              <a:t>right</a:t>
            </a:r>
            <a:r>
              <a:rPr lang="en-US" sz="2400" dirty="0" smtClean="0"/>
              <a:t> at the next junction</a:t>
            </a:r>
            <a:endParaRPr lang="en-US" sz="24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What does ‘IO’ mean</a:t>
            </a:r>
            <a:r>
              <a:rPr lang="en-US" sz="2400" dirty="0" smtClean="0"/>
              <a:t>?</a:t>
            </a:r>
          </a:p>
          <a:p>
            <a:endParaRPr lang="en-US" sz="2400" dirty="0" smtClean="0"/>
          </a:p>
          <a:p>
            <a:r>
              <a:rPr lang="en-US" sz="2400" dirty="0" smtClean="0"/>
              <a:t>How do we interact with files</a:t>
            </a:r>
            <a:r>
              <a:rPr lang="en-US" sz="2400" dirty="0" smtClean="0"/>
              <a:t>?</a:t>
            </a:r>
          </a:p>
          <a:p>
            <a:endParaRPr lang="en-US" sz="2400" dirty="0" smtClean="0"/>
          </a:p>
          <a:p>
            <a:r>
              <a:rPr lang="en-US" sz="2400" dirty="0" smtClean="0"/>
              <a:t>What’s the ‘path’ to the file</a:t>
            </a:r>
            <a:r>
              <a:rPr lang="en-US" sz="2400" dirty="0" smtClean="0"/>
              <a:t>?</a:t>
            </a:r>
          </a:p>
          <a:p>
            <a:endParaRPr lang="en-US" sz="2400" dirty="0" smtClean="0"/>
          </a:p>
          <a:p>
            <a:r>
              <a:rPr lang="en-US" sz="2400"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2376263"/>
          </a:xfrm>
        </p:spPr>
        <p:txBody>
          <a:bodyPr>
            <a:normAutofit/>
          </a:bodyPr>
          <a:lstStyle/>
          <a:p>
            <a:pPr marL="0" indent="-800100"/>
            <a:r>
              <a:rPr lang="en-US" sz="2400" dirty="0" smtClean="0"/>
              <a:t>How </a:t>
            </a:r>
            <a:r>
              <a:rPr lang="en-US" sz="2400" dirty="0" smtClean="0"/>
              <a:t>do we write software that can run anywhere?	</a:t>
            </a:r>
            <a:endParaRPr lang="en-US" sz="2400" dirty="0"/>
          </a:p>
          <a:p>
            <a:pPr lvl="1"/>
            <a:r>
              <a:rPr lang="en-US" sz="2400" dirty="0" smtClean="0"/>
              <a:t>In Python, use the glob module</a:t>
            </a:r>
          </a:p>
          <a:p>
            <a:pPr lvl="1"/>
            <a:r>
              <a:rPr lang="en-US" sz="2400" dirty="0" smtClean="0"/>
              <a:t>The glob module returns filenames</a:t>
            </a:r>
          </a:p>
          <a:p>
            <a:pPr lvl="1"/>
            <a:r>
              <a:rPr lang="en-US" sz="2400" dirty="0" smtClean="0"/>
              <a:t>Complex pattern matching can be used</a:t>
            </a:r>
          </a:p>
          <a:p>
            <a:pPr lvl="1"/>
            <a:r>
              <a:rPr lang="en-US" sz="2400"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683728876"/>
              </p:ext>
            </p:extLst>
          </p:nvPr>
        </p:nvGraphicFramePr>
        <p:xfrm>
          <a:off x="609600" y="4293096"/>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How do we open a file</a:t>
            </a:r>
            <a:r>
              <a:rPr lang="en-US" sz="2400" dirty="0" smtClean="0"/>
              <a:t>?</a:t>
            </a:r>
          </a:p>
          <a:p>
            <a:endParaRPr lang="en-US" sz="2400" dirty="0" smtClean="0"/>
          </a:p>
          <a:p>
            <a:pPr lvl="1"/>
            <a:r>
              <a:rPr lang="en-US" sz="2400" dirty="0" smtClean="0">
                <a:solidFill>
                  <a:srgbClr val="000000"/>
                </a:solidFill>
                <a:latin typeface="Courier New" panose="02070309020205020404" pitchFamily="49" charset="0"/>
                <a:cs typeface="Courier New" panose="02070309020205020404" pitchFamily="49" charset="0"/>
              </a:rPr>
              <a:t>open</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name</a:t>
            </a:r>
            <a:r>
              <a:rPr lang="en-US" sz="2400"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smtClean="0">
                <a:solidFill>
                  <a:srgbClr val="000000"/>
                </a:solidFill>
                <a:latin typeface="Courier New" panose="02070309020205020404" pitchFamily="49" charset="0"/>
                <a:cs typeface="Courier New" panose="02070309020205020404" pitchFamily="49" charset="0"/>
              </a:rPr>
              <a:t>open(matches[</a:t>
            </a:r>
            <a:r>
              <a:rPr lang="en-US" sz="1200" dirty="0" smtClean="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609600" y="1628800"/>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solidFill>
                  <a:prstClr val="black"/>
                </a:solidFill>
              </a:rPr>
              <a:t>How do we read from a file?</a:t>
            </a:r>
          </a:p>
          <a:p>
            <a:pPr lvl="1"/>
            <a:r>
              <a:rPr lang="en-US" sz="2400" dirty="0" err="1" smtClean="0">
                <a:solidFill>
                  <a:srgbClr val="000000"/>
                </a:solidFill>
                <a:latin typeface="Courier New" panose="02070309020205020404" pitchFamily="49" charset="0"/>
                <a:cs typeface="Courier New" panose="02070309020205020404" pitchFamily="49" charset="0"/>
              </a:rPr>
              <a:t>file.read</a:t>
            </a:r>
            <a:r>
              <a:rPr lang="en-US" sz="2400"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sz="2400" dirty="0" err="1" smtClean="0">
                <a:solidFill>
                  <a:srgbClr val="000000"/>
                </a:solidFill>
                <a:latin typeface="Courier New" panose="02070309020205020404" pitchFamily="49" charset="0"/>
                <a:cs typeface="Courier New" panose="02070309020205020404" pitchFamily="49" charset="0"/>
              </a:rPr>
              <a:t>file.readline</a:t>
            </a:r>
            <a:r>
              <a:rPr lang="en-US" sz="2400"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a:t>
            </a:r>
            <a:r>
              <a:rPr lang="en-US" dirty="0" smtClean="0">
                <a:solidFill>
                  <a:prstClr val="black"/>
                </a:solidFill>
                <a:cs typeface="Courier New" panose="02070309020205020404" pitchFamily="49" charset="0"/>
              </a:rPr>
              <a:t>file</a:t>
            </a:r>
          </a:p>
          <a:p>
            <a:pPr lvl="2"/>
            <a:endParaRPr lang="en-US" dirty="0" smtClean="0">
              <a:solidFill>
                <a:prstClr val="black"/>
              </a:solidFill>
              <a:cs typeface="Courier New" panose="02070309020205020404" pitchFamily="49" charset="0"/>
            </a:endParaRPr>
          </a:p>
          <a:p>
            <a:r>
              <a:rPr lang="en-US" sz="2400" dirty="0">
                <a:solidFill>
                  <a:prstClr val="black"/>
                </a:solidFill>
              </a:rPr>
              <a:t>How do we </a:t>
            </a:r>
            <a:r>
              <a:rPr lang="en-US" sz="2400" dirty="0" smtClean="0">
                <a:solidFill>
                  <a:prstClr val="black"/>
                </a:solidFill>
              </a:rPr>
              <a:t>write to a </a:t>
            </a:r>
            <a:r>
              <a:rPr lang="en-US" sz="2400" dirty="0">
                <a:solidFill>
                  <a:prstClr val="black"/>
                </a:solidFill>
              </a:rPr>
              <a:t>file?</a:t>
            </a:r>
          </a:p>
          <a:p>
            <a:pPr lvl="1"/>
            <a:r>
              <a:rPr lang="en-US" sz="2400" dirty="0" err="1" smtClean="0">
                <a:solidFill>
                  <a:srgbClr val="000000"/>
                </a:solidFill>
                <a:latin typeface="Courier New" panose="02070309020205020404" pitchFamily="49" charset="0"/>
                <a:cs typeface="Courier New" panose="02070309020205020404" pitchFamily="49" charset="0"/>
              </a:rPr>
              <a:t>file.write</a:t>
            </a:r>
            <a:r>
              <a:rPr lang="en-US" sz="2400" dirty="0" smtClean="0">
                <a:solidFill>
                  <a:prstClr val="black"/>
                </a:solidFill>
                <a:latin typeface="Courier New" panose="02070309020205020404" pitchFamily="49" charset="0"/>
                <a:cs typeface="Courier New" panose="02070309020205020404" pitchFamily="49" charset="0"/>
              </a:rPr>
              <a:t>(string)</a:t>
            </a:r>
            <a:endParaRPr lang="en-US" sz="2400"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sz="2400"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Can I delete files</a:t>
            </a:r>
            <a:r>
              <a:rPr lang="en-US" sz="2400" dirty="0" smtClean="0"/>
              <a:t>?</a:t>
            </a:r>
            <a:endParaRPr lang="en-US" sz="2400" dirty="0" smtClean="0"/>
          </a:p>
          <a:p>
            <a:pPr lvl="1"/>
            <a:r>
              <a:rPr lang="en-US" sz="2400" dirty="0" err="1" smtClean="0">
                <a:latin typeface="Courier New" panose="02070309020205020404" pitchFamily="49" charset="0"/>
                <a:cs typeface="Courier New" panose="02070309020205020404" pitchFamily="49" charset="0"/>
              </a:rPr>
              <a:t>os.remove</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p>
          <a:p>
            <a:pPr lvl="1"/>
            <a:endParaRPr lang="en-US" sz="2400" dirty="0" smtClean="0">
              <a:latin typeface="Courier New" panose="02070309020205020404" pitchFamily="49" charset="0"/>
              <a:cs typeface="Courier New" panose="02070309020205020404" pitchFamily="49" charset="0"/>
            </a:endParaRPr>
          </a:p>
          <a:p>
            <a:r>
              <a:rPr lang="en-US" sz="2400" dirty="0" smtClean="0"/>
              <a:t>What about directories</a:t>
            </a:r>
            <a:r>
              <a:rPr lang="en-US" sz="2400" dirty="0" smtClean="0"/>
              <a:t>?</a:t>
            </a:r>
            <a:endParaRPr lang="en-US" sz="2400" dirty="0" smtClean="0"/>
          </a:p>
          <a:p>
            <a:pPr lvl="1"/>
            <a:r>
              <a:rPr lang="en-US" sz="2400" dirty="0" err="1" smtClean="0">
                <a:latin typeface="Courier New" panose="02070309020205020404" pitchFamily="49" charset="0"/>
                <a:cs typeface="Courier New" panose="02070309020205020404" pitchFamily="49" charset="0"/>
              </a:rPr>
              <a:t>os.rmdir</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400" dirty="0" err="1" smtClean="0">
                <a:latin typeface="Courier New" panose="02070309020205020404" pitchFamily="49" charset="0"/>
                <a:cs typeface="Courier New" panose="02070309020205020404" pitchFamily="49" charset="0"/>
              </a:rPr>
              <a:t>os.removedirs</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path</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Write a program that will</a:t>
            </a:r>
          </a:p>
          <a:p>
            <a:pPr lvl="1"/>
            <a:r>
              <a:rPr lang="en-US" sz="2400" dirty="0" smtClean="0"/>
              <a:t>Ask the user for a filename</a:t>
            </a:r>
          </a:p>
          <a:p>
            <a:pPr lvl="1"/>
            <a:r>
              <a:rPr lang="en-US" sz="2400" dirty="0" smtClean="0"/>
              <a:t>Create a file with that name</a:t>
            </a:r>
          </a:p>
          <a:p>
            <a:pPr lvl="1"/>
            <a:r>
              <a:rPr lang="en-US" sz="2400" dirty="0" smtClean="0"/>
              <a:t>Accept user input and write it to the file</a:t>
            </a:r>
          </a:p>
          <a:p>
            <a:pPr lvl="1"/>
            <a:r>
              <a:rPr lang="en-US" sz="2400"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sz="2400"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39382" y="1612366"/>
            <a:ext cx="4104456" cy="4425355"/>
          </a:xfrm>
        </p:spPr>
        <p:txBody>
          <a:bodyPr>
            <a:normAutofit/>
          </a:bodyPr>
          <a:lstStyle/>
          <a:p>
            <a:pPr>
              <a:buAutoNum type="arabicPeriod"/>
            </a:pPr>
            <a:r>
              <a:rPr lang="en-US" sz="2400" dirty="0" smtClean="0"/>
              <a:t>Travel </a:t>
            </a:r>
            <a:r>
              <a:rPr lang="en-US" sz="2400" i="1" dirty="0" smtClean="0"/>
              <a:t>east</a:t>
            </a:r>
          </a:p>
          <a:p>
            <a:pPr>
              <a:buAutoNum type="arabicPeriod"/>
            </a:pPr>
            <a:endParaRPr lang="en-US" sz="2400" dirty="0" smtClean="0"/>
          </a:p>
          <a:p>
            <a:pPr marL="0" indent="0">
              <a:buNone/>
            </a:pPr>
            <a:r>
              <a:rPr lang="en-US" sz="2400" dirty="0" smtClean="0">
                <a:solidFill>
                  <a:srgbClr val="C4A174"/>
                </a:solidFill>
              </a:rPr>
              <a:t>3.</a:t>
            </a:r>
            <a:r>
              <a:rPr lang="en-US" sz="2400" dirty="0" smtClean="0"/>
              <a:t> Turn </a:t>
            </a:r>
            <a:r>
              <a:rPr lang="en-US" sz="2400" i="1" dirty="0" smtClean="0"/>
              <a:t>right</a:t>
            </a:r>
            <a:r>
              <a:rPr lang="en-US" sz="2400" dirty="0" smtClean="0"/>
              <a:t> at the </a:t>
            </a:r>
            <a:r>
              <a:rPr lang="en-US" sz="2400" dirty="0" smtClean="0"/>
              <a:t>next junction</a:t>
            </a:r>
          </a:p>
          <a:p>
            <a:pPr marL="0" indent="0">
              <a:buNone/>
            </a:pPr>
            <a:endParaRPr lang="en-US" sz="2400" dirty="0" smtClean="0"/>
          </a:p>
          <a:p>
            <a:pPr marL="0" indent="0">
              <a:buNone/>
            </a:pPr>
            <a:r>
              <a:rPr lang="en-US" sz="2400" dirty="0">
                <a:solidFill>
                  <a:srgbClr val="C4A174"/>
                </a:solidFill>
              </a:rPr>
              <a:t>2.</a:t>
            </a:r>
            <a:r>
              <a:rPr lang="en-US" sz="2400" dirty="0"/>
              <a:t> Take the </a:t>
            </a:r>
            <a:r>
              <a:rPr lang="en-US" sz="2400" dirty="0" smtClean="0"/>
              <a:t>3</a:t>
            </a:r>
            <a:r>
              <a:rPr lang="en-US" sz="2400" baseline="30000" dirty="0" smtClean="0"/>
              <a:t>rd</a:t>
            </a:r>
            <a:r>
              <a:rPr lang="en-US" sz="2400" dirty="0" smtClean="0"/>
              <a:t> left</a:t>
            </a:r>
            <a:endParaRPr lang="en-US" sz="2400" dirty="0"/>
          </a:p>
          <a:p>
            <a:pPr marL="0" indent="0">
              <a:buNone/>
            </a:pPr>
            <a:endParaRPr lang="en-US" sz="24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sz="2400" dirty="0" smtClean="0"/>
              <a:t>Membership and Identity operators</a:t>
            </a:r>
          </a:p>
          <a:p>
            <a:pPr lvl="1"/>
            <a:r>
              <a:rPr lang="en-US" sz="2400" dirty="0" smtClean="0"/>
              <a:t>Used to test if a value is present in a list, tuple or dictionary</a:t>
            </a:r>
          </a:p>
          <a:p>
            <a:pPr lvl="1"/>
            <a:r>
              <a:rPr lang="en-US" sz="2400" dirty="0" smtClean="0"/>
              <a:t>Used to test if two </a:t>
            </a:r>
            <a:r>
              <a:rPr lang="en-US" sz="2400" i="1" dirty="0" smtClean="0"/>
              <a:t>variables</a:t>
            </a:r>
            <a:r>
              <a:rPr lang="en-US" sz="2400" dirty="0" smtClean="0"/>
              <a:t> point to the same </a:t>
            </a:r>
            <a:r>
              <a:rPr lang="en-US" sz="2400"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sz="2400" dirty="0" smtClean="0"/>
              <a:t>Membership operators vastly simplify finding values in a list or </a:t>
            </a:r>
            <a:r>
              <a:rPr lang="en-US" sz="2400" dirty="0" smtClean="0"/>
              <a:t>tuple</a:t>
            </a:r>
          </a:p>
          <a:p>
            <a:endParaRPr lang="en-US" sz="2400" dirty="0" smtClean="0"/>
          </a:p>
          <a:p>
            <a:r>
              <a:rPr lang="en-US" sz="2400"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sz="2400" b="1" dirty="0" smtClean="0">
                <a:solidFill>
                  <a:srgbClr val="0000FF"/>
                </a:solidFill>
                <a:latin typeface="Courier New" panose="02070309020205020404" pitchFamily="49" charset="0"/>
                <a:cs typeface="Courier New" panose="02070309020205020404" pitchFamily="49" charset="0"/>
              </a:rPr>
              <a:t>is</a:t>
            </a:r>
            <a:r>
              <a:rPr lang="en-US" sz="2400" dirty="0" smtClean="0"/>
              <a:t> lets us know if two variables point to the </a:t>
            </a:r>
            <a:r>
              <a:rPr lang="en-US" sz="2400" i="1" dirty="0" smtClean="0"/>
              <a:t>same </a:t>
            </a:r>
            <a:r>
              <a:rPr lang="en-US" sz="2400" i="1" dirty="0" smtClean="0"/>
              <a:t>value</a:t>
            </a:r>
          </a:p>
          <a:p>
            <a:endParaRPr lang="en-US" sz="2400" dirty="0" smtClean="0"/>
          </a:p>
          <a:p>
            <a:r>
              <a:rPr lang="en-US" sz="2400" dirty="0" smtClean="0"/>
              <a:t>That’s not the same as being </a:t>
            </a:r>
            <a:r>
              <a:rPr lang="en-US" sz="2400" i="1" dirty="0" smtClean="0"/>
              <a:t>equal in </a:t>
            </a:r>
            <a:r>
              <a:rPr lang="en-US" sz="2400" i="1" dirty="0" smtClean="0"/>
              <a:t>value</a:t>
            </a:r>
          </a:p>
          <a:p>
            <a:endParaRPr lang="en-US" sz="2400" dirty="0" smtClean="0"/>
          </a:p>
          <a:p>
            <a:r>
              <a:rPr lang="en-US" sz="2400" dirty="0" smtClean="0"/>
              <a:t>Remember, variables are </a:t>
            </a:r>
            <a:r>
              <a:rPr lang="en-US" sz="2400" i="1" dirty="0" smtClean="0"/>
              <a:t>pointers</a:t>
            </a:r>
            <a:r>
              <a:rPr lang="en-US" sz="2400" dirty="0" smtClean="0"/>
              <a:t> to values</a:t>
            </a:r>
          </a:p>
          <a:p>
            <a:pPr marL="0" indent="0">
              <a:buNone/>
            </a:pPr>
            <a:endParaRPr lang="en-US" sz="2400"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Write a program </a:t>
            </a:r>
            <a:r>
              <a:rPr lang="en-US" sz="2400" dirty="0" smtClean="0"/>
              <a:t>to</a:t>
            </a:r>
            <a:endParaRPr lang="en-US" sz="2400" dirty="0" smtClean="0"/>
          </a:p>
          <a:p>
            <a:pPr lvl="1"/>
            <a:r>
              <a:rPr lang="en-US" sz="2400" dirty="0" smtClean="0"/>
              <a:t>Ask the user for a </a:t>
            </a:r>
            <a:r>
              <a:rPr lang="en-US" sz="2400" dirty="0" smtClean="0"/>
              <a:t>number</a:t>
            </a:r>
          </a:p>
          <a:p>
            <a:pPr lvl="1"/>
            <a:endParaRPr lang="en-US" sz="2400" dirty="0" smtClean="0"/>
          </a:p>
          <a:p>
            <a:pPr lvl="1"/>
            <a:r>
              <a:rPr lang="en-US" sz="2400" dirty="0" smtClean="0"/>
              <a:t>Print out all the numbers from 0 up to that number, except multiples of 3 and </a:t>
            </a:r>
            <a:r>
              <a:rPr lang="en-US" sz="2400" dirty="0" smtClean="0"/>
              <a:t>4</a:t>
            </a:r>
          </a:p>
          <a:p>
            <a:pPr lvl="1"/>
            <a:endParaRPr lang="en-US" sz="2400" dirty="0" smtClean="0"/>
          </a:p>
          <a:p>
            <a:pPr lvl="1"/>
            <a:r>
              <a:rPr lang="en-US" sz="2400"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A function is number of statements grouped </a:t>
            </a:r>
            <a:r>
              <a:rPr lang="en-US" sz="2400" dirty="0" smtClean="0"/>
              <a:t>together</a:t>
            </a:r>
          </a:p>
          <a:p>
            <a:endParaRPr lang="en-US" sz="2400" dirty="0" smtClean="0"/>
          </a:p>
          <a:p>
            <a:r>
              <a:rPr lang="en-US" sz="2400" dirty="0" smtClean="0"/>
              <a:t>Statements are grouped by tab </a:t>
            </a:r>
            <a:r>
              <a:rPr lang="en-US" sz="2400" dirty="0" smtClean="0"/>
              <a:t>stop</a:t>
            </a:r>
          </a:p>
          <a:p>
            <a:endParaRPr lang="en-US" sz="2400" dirty="0" smtClean="0"/>
          </a:p>
          <a:p>
            <a:r>
              <a:rPr lang="en-US" sz="2400" dirty="0" smtClean="0"/>
              <a:t>Statements inside the function don’t run until it’s </a:t>
            </a:r>
            <a:r>
              <a:rPr lang="en-US" sz="2400" dirty="0" smtClean="0"/>
              <a:t>called</a:t>
            </a:r>
          </a:p>
          <a:p>
            <a:endParaRPr lang="en-US" sz="2400" dirty="0" smtClean="0"/>
          </a:p>
          <a:p>
            <a:r>
              <a:rPr lang="en-US" sz="2400" dirty="0" smtClean="0"/>
              <a:t>Functions help </a:t>
            </a:r>
            <a:r>
              <a:rPr lang="en-US" sz="2400" dirty="0"/>
              <a:t>compartmentalize application logic</a:t>
            </a:r>
          </a:p>
          <a:p>
            <a:pPr marL="0" indent="0">
              <a:buNone/>
            </a:pPr>
            <a:endParaRPr lang="en-US" sz="2400"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Parameters are values supplied to the </a:t>
            </a:r>
            <a:r>
              <a:rPr lang="en-US" sz="2400" dirty="0" smtClean="0"/>
              <a:t>function</a:t>
            </a:r>
          </a:p>
          <a:p>
            <a:endParaRPr lang="en-US" sz="2400" dirty="0" smtClean="0"/>
          </a:p>
          <a:p>
            <a:r>
              <a:rPr lang="en-US" sz="2400" dirty="0"/>
              <a:t>A function can define zero or more </a:t>
            </a:r>
            <a:r>
              <a:rPr lang="en-US" sz="2400" dirty="0" smtClean="0"/>
              <a:t>parameters</a:t>
            </a:r>
          </a:p>
          <a:p>
            <a:endParaRPr lang="en-US" sz="2400" dirty="0"/>
          </a:p>
          <a:p>
            <a:r>
              <a:rPr lang="en-US" sz="2400" dirty="0"/>
              <a:t>Parameters can be </a:t>
            </a:r>
            <a:r>
              <a:rPr lang="en-US" sz="2400" dirty="0" smtClean="0"/>
              <a:t>defined with </a:t>
            </a:r>
            <a:r>
              <a:rPr lang="en-US" sz="2400" dirty="0"/>
              <a:t>default </a:t>
            </a:r>
            <a:r>
              <a:rPr lang="en-US" sz="2400" dirty="0" smtClean="0"/>
              <a:t>values</a:t>
            </a:r>
          </a:p>
          <a:p>
            <a:endParaRPr lang="en-US" sz="2400" dirty="0" smtClean="0"/>
          </a:p>
          <a:p>
            <a:r>
              <a:rPr lang="en-US" sz="2400" dirty="0" smtClean="0"/>
              <a:t>Functions </a:t>
            </a:r>
            <a:r>
              <a:rPr lang="en-US" sz="2400" dirty="0"/>
              <a:t>can return values to the calling code</a:t>
            </a:r>
          </a:p>
          <a:p>
            <a:pPr marL="0" indent="0">
              <a:buNone/>
            </a:pPr>
            <a:endParaRPr lang="en-US" sz="2400"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sz="2400" dirty="0" smtClean="0"/>
              <a:t>A function definition looks like this:</a:t>
            </a:r>
          </a:p>
          <a:p>
            <a:pPr lvl="1"/>
            <a:r>
              <a:rPr lang="en-US" sz="2400" b="1" dirty="0" err="1" smtClean="0">
                <a:solidFill>
                  <a:srgbClr val="0000FF"/>
                </a:solidFill>
                <a:latin typeface="Courier New" panose="02070309020205020404" pitchFamily="49" charset="0"/>
                <a:cs typeface="Courier New" panose="02070309020205020404" pitchFamily="49" charset="0"/>
              </a:rPr>
              <a:t>def</a:t>
            </a:r>
            <a:r>
              <a:rPr lang="en-US" sz="2400" dirty="0" smtClean="0">
                <a:solidFill>
                  <a:srgbClr val="0000FF"/>
                </a:solidFill>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my_function_name</a:t>
            </a:r>
            <a:r>
              <a:rPr lang="en-US" sz="2400" dirty="0" smtClean="0">
                <a:latin typeface="Courier New" panose="02070309020205020404" pitchFamily="49" charset="0"/>
                <a:cs typeface="Courier New" panose="02070309020205020404" pitchFamily="49" charset="0"/>
              </a:rPr>
              <a:t>&gt;(parameter)</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Using functions, write a program that will</a:t>
            </a:r>
          </a:p>
          <a:p>
            <a:pPr lvl="1"/>
            <a:r>
              <a:rPr lang="en-US" sz="2400" dirty="0" smtClean="0"/>
              <a:t>Allow the user to input a maximum value</a:t>
            </a:r>
          </a:p>
          <a:p>
            <a:pPr lvl="1"/>
            <a:r>
              <a:rPr lang="en-US" sz="2400"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sz="2400" dirty="0" smtClean="0"/>
              <a:t>Output the </a:t>
            </a:r>
            <a:r>
              <a:rPr lang="en-US" sz="2400" dirty="0" smtClean="0"/>
              <a:t>results</a:t>
            </a:r>
          </a:p>
          <a:p>
            <a:pPr lvl="1"/>
            <a:endParaRPr lang="en-US" sz="2400" dirty="0" smtClean="0"/>
          </a:p>
          <a:p>
            <a:r>
              <a:rPr lang="en-US" sz="2400" dirty="0" smtClean="0"/>
              <a:t>Bonus points:</a:t>
            </a:r>
          </a:p>
          <a:p>
            <a:pPr lvl="1"/>
            <a:r>
              <a:rPr lang="en-US" sz="2400"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variable scope</a:t>
            </a:r>
            <a:r>
              <a:rPr lang="en-US" sz="2400" dirty="0" smtClean="0"/>
              <a:t>?</a:t>
            </a:r>
          </a:p>
          <a:p>
            <a:endParaRPr lang="en-US" sz="2400" dirty="0" smtClean="0"/>
          </a:p>
          <a:p>
            <a:pPr lvl="1"/>
            <a:r>
              <a:rPr lang="en-US" sz="2400" dirty="0" smtClean="0"/>
              <a:t>Not all variables are accessible from all parts of the </a:t>
            </a:r>
            <a:r>
              <a:rPr lang="en-US" sz="2400" dirty="0" smtClean="0"/>
              <a:t>program</a:t>
            </a:r>
          </a:p>
          <a:p>
            <a:pPr lvl="1"/>
            <a:endParaRPr lang="en-US" sz="2400" dirty="0" smtClean="0"/>
          </a:p>
          <a:p>
            <a:pPr lvl="1"/>
            <a:r>
              <a:rPr lang="en-US" sz="2400" dirty="0" smtClean="0"/>
              <a:t>Where a variable exists and for how long depends upon how it is </a:t>
            </a:r>
            <a:r>
              <a:rPr lang="en-US" sz="2400" dirty="0" smtClean="0"/>
              <a:t>defined</a:t>
            </a:r>
          </a:p>
          <a:p>
            <a:pPr lvl="1"/>
            <a:endParaRPr lang="en-US" sz="2400" dirty="0" smtClean="0"/>
          </a:p>
          <a:p>
            <a:pPr lvl="1"/>
            <a:r>
              <a:rPr lang="en-US" sz="2400" dirty="0" smtClean="0"/>
              <a:t>Variables defined in the main body of a file are called </a:t>
            </a:r>
            <a:r>
              <a:rPr lang="en-US" sz="2400" i="1" dirty="0" smtClean="0"/>
              <a:t>global </a:t>
            </a:r>
            <a:r>
              <a:rPr lang="en-US" sz="2400" dirty="0" smtClean="0"/>
              <a:t>variables</a:t>
            </a:r>
          </a:p>
          <a:p>
            <a:pPr lvl="1"/>
            <a:endParaRPr lang="en-US" sz="2400" dirty="0" smtClean="0"/>
          </a:p>
          <a:p>
            <a:pPr lvl="1"/>
            <a:r>
              <a:rPr lang="en-US" sz="2400" dirty="0" smtClean="0"/>
              <a:t>Variables defined inside a function are </a:t>
            </a:r>
            <a:r>
              <a:rPr lang="en-US" sz="2400" i="1" dirty="0" smtClean="0"/>
              <a:t>local </a:t>
            </a:r>
            <a:r>
              <a:rPr lang="en-US" sz="2400"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Global variables are available to all functions in the </a:t>
            </a:r>
            <a:r>
              <a:rPr lang="en-US" sz="2400" dirty="0" smtClean="0"/>
              <a:t>module</a:t>
            </a:r>
          </a:p>
          <a:p>
            <a:endParaRPr lang="en-US" sz="2400" dirty="0" smtClean="0"/>
          </a:p>
          <a:p>
            <a:pPr lvl="1"/>
            <a:r>
              <a:rPr lang="en-US" sz="2400" dirty="0" smtClean="0"/>
              <a:t>Why might this be desirable</a:t>
            </a:r>
            <a:r>
              <a:rPr lang="en-US" sz="2400" dirty="0" smtClean="0"/>
              <a:t>?</a:t>
            </a:r>
          </a:p>
          <a:p>
            <a:pPr lvl="1"/>
            <a:endParaRPr lang="en-US" sz="2400" dirty="0" smtClean="0"/>
          </a:p>
          <a:p>
            <a:pPr lvl="1"/>
            <a:r>
              <a:rPr lang="en-US" sz="2400" dirty="0" smtClean="0"/>
              <a:t>What drawbacks might this have</a:t>
            </a:r>
            <a:r>
              <a:rPr lang="en-US" sz="2400" dirty="0" smtClean="0"/>
              <a:t>?</a:t>
            </a:r>
          </a:p>
          <a:p>
            <a:pPr lvl="1"/>
            <a:endParaRPr lang="en-US" sz="2400" dirty="0" smtClean="0"/>
          </a:p>
          <a:p>
            <a:r>
              <a:rPr lang="en-US" sz="2400" dirty="0" smtClean="0"/>
              <a:t>Local variables are lost once the function </a:t>
            </a:r>
            <a:r>
              <a:rPr lang="en-US" sz="2400" dirty="0" smtClean="0"/>
              <a:t>finishes</a:t>
            </a:r>
          </a:p>
          <a:p>
            <a:endParaRPr lang="en-US" sz="2400" dirty="0" smtClean="0"/>
          </a:p>
          <a:p>
            <a:pPr lvl="1"/>
            <a:r>
              <a:rPr lang="en-US" sz="2400"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normAutofit/>
          </a:bodyPr>
          <a:lstStyle/>
          <a:p>
            <a:r>
              <a:rPr lang="en-GB" sz="2400" dirty="0" smtClean="0"/>
              <a:t>Consider this example – what will the print statement output?</a:t>
            </a:r>
            <a:endParaRPr lang="en-GB" sz="2400"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normAutofit/>
          </a:bodyPr>
          <a:lstStyle/>
          <a:p>
            <a:r>
              <a:rPr lang="en-GB" sz="2400" dirty="0" smtClean="0"/>
              <a:t>The previous example was simple enough – but what will the program output this time?</a:t>
            </a:r>
            <a:endParaRPr lang="en-GB" sz="2400"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sz="2400" dirty="0" smtClean="0"/>
              <a:t>Can I access a global variable from inside a function?</a:t>
            </a:r>
          </a:p>
          <a:p>
            <a:pPr lvl="1"/>
            <a:r>
              <a:rPr lang="en-US" sz="2400" dirty="0" smtClean="0"/>
              <a:t>The </a:t>
            </a:r>
            <a:r>
              <a:rPr lang="en-US" sz="2400" b="1" dirty="0" smtClean="0">
                <a:solidFill>
                  <a:srgbClr val="0000FF"/>
                </a:solidFill>
              </a:rPr>
              <a:t>global</a:t>
            </a:r>
            <a:r>
              <a:rPr lang="en-US" sz="2400"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sz="2400" dirty="0" smtClean="0"/>
              <a:t>Global variables are bad practice</a:t>
            </a:r>
          </a:p>
          <a:p>
            <a:pPr lvl="1"/>
            <a:r>
              <a:rPr lang="en-US" sz="2400" dirty="0" smtClean="0"/>
              <a:t>Why</a:t>
            </a:r>
            <a:r>
              <a:rPr lang="en-US" sz="2400" dirty="0" smtClean="0"/>
              <a:t>?</a:t>
            </a:r>
          </a:p>
          <a:p>
            <a:pPr lvl="1"/>
            <a:endParaRPr lang="en-US" sz="2400" dirty="0" smtClean="0"/>
          </a:p>
          <a:p>
            <a:r>
              <a:rPr lang="en-US" sz="2400" dirty="0" smtClean="0"/>
              <a:t>Global </a:t>
            </a:r>
            <a:r>
              <a:rPr lang="en-US" sz="2400" i="1" dirty="0" smtClean="0"/>
              <a:t>constants</a:t>
            </a:r>
            <a:r>
              <a:rPr lang="en-US" sz="2400" dirty="0" smtClean="0"/>
              <a:t> are fine</a:t>
            </a:r>
          </a:p>
          <a:p>
            <a:pPr lvl="1"/>
            <a:r>
              <a:rPr lang="en-US" sz="2400"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module?</a:t>
            </a:r>
          </a:p>
          <a:p>
            <a:pPr lvl="1"/>
            <a:r>
              <a:rPr lang="en-US" sz="2400" dirty="0" smtClean="0"/>
              <a:t>A file containing Python definitions and statements</a:t>
            </a:r>
          </a:p>
          <a:p>
            <a:pPr lvl="1"/>
            <a:r>
              <a:rPr lang="en-US" sz="2400" dirty="0" smtClean="0"/>
              <a:t>Module files have the .</a:t>
            </a:r>
            <a:r>
              <a:rPr lang="en-US" sz="2400" dirty="0" err="1" smtClean="0"/>
              <a:t>py</a:t>
            </a:r>
            <a:r>
              <a:rPr lang="en-US" sz="2400" dirty="0" smtClean="0"/>
              <a:t> extension, e.g. </a:t>
            </a:r>
            <a:r>
              <a:rPr lang="en-US" sz="2400" dirty="0" smtClean="0"/>
              <a:t>mymodule.py</a:t>
            </a:r>
          </a:p>
          <a:p>
            <a:pPr lvl="1"/>
            <a:endParaRPr lang="en-US" sz="2400" dirty="0" smtClean="0"/>
          </a:p>
          <a:p>
            <a:r>
              <a:rPr lang="en-US" sz="2400" dirty="0" smtClean="0"/>
              <a:t>Why do we use them?</a:t>
            </a:r>
          </a:p>
          <a:p>
            <a:pPr lvl="1"/>
            <a:r>
              <a:rPr lang="en-US" sz="2400" dirty="0" smtClean="0"/>
              <a:t>Provide reusable code</a:t>
            </a:r>
          </a:p>
          <a:p>
            <a:pPr lvl="1"/>
            <a:r>
              <a:rPr lang="en-US" sz="2400" dirty="0" smtClean="0"/>
              <a:t>Prevent code duplication</a:t>
            </a:r>
          </a:p>
          <a:p>
            <a:pPr lvl="1"/>
            <a:r>
              <a:rPr lang="en-US" sz="2400"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Where to get them</a:t>
            </a:r>
          </a:p>
          <a:p>
            <a:pPr lvl="1"/>
            <a:r>
              <a:rPr lang="en-US" sz="2400" dirty="0" err="1" smtClean="0"/>
              <a:t>Github</a:t>
            </a:r>
            <a:endParaRPr lang="en-US" sz="2400" dirty="0" smtClean="0"/>
          </a:p>
          <a:p>
            <a:pPr lvl="1"/>
            <a:r>
              <a:rPr lang="en-US" sz="2400" dirty="0" smtClean="0"/>
              <a:t>Pip</a:t>
            </a:r>
          </a:p>
          <a:p>
            <a:pPr lvl="1"/>
            <a:r>
              <a:rPr lang="en-US" sz="2400" dirty="0" err="1" smtClean="0"/>
              <a:t>Bitbucket</a:t>
            </a:r>
            <a:endParaRPr lang="en-US" sz="2400" dirty="0" smtClean="0"/>
          </a:p>
          <a:p>
            <a:pPr lvl="1"/>
            <a:r>
              <a:rPr lang="en-US" sz="2400" dirty="0" err="1" smtClean="0"/>
              <a:t>PyPi</a:t>
            </a:r>
            <a:endParaRPr lang="en-US" sz="2400" dirty="0" smtClean="0"/>
          </a:p>
          <a:p>
            <a:pPr lvl="1"/>
            <a:endParaRPr lang="en-US" sz="2400" dirty="0" smtClean="0"/>
          </a:p>
          <a:p>
            <a:r>
              <a:rPr lang="en-US" sz="2400" dirty="0" smtClean="0"/>
              <a:t>Concerns</a:t>
            </a:r>
          </a:p>
          <a:p>
            <a:pPr lvl="1"/>
            <a:r>
              <a:rPr lang="en-US" sz="2400" dirty="0" smtClean="0"/>
              <a:t>Black boxing</a:t>
            </a:r>
          </a:p>
          <a:p>
            <a:pPr lvl="1"/>
            <a:r>
              <a:rPr lang="en-US" sz="2400" dirty="0" smtClean="0"/>
              <a:t>Support</a:t>
            </a:r>
          </a:p>
          <a:p>
            <a:pPr lvl="1"/>
            <a:r>
              <a:rPr lang="en-US" sz="2400" dirty="0" smtClean="0"/>
              <a:t>Security</a:t>
            </a:r>
            <a:endParaRPr lang="en-US" sz="2400"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Example libraries</a:t>
            </a:r>
          </a:p>
          <a:p>
            <a:pPr lvl="1"/>
            <a:r>
              <a:rPr lang="en-US" sz="2400" dirty="0" err="1" smtClean="0"/>
              <a:t>pyOpenSSL</a:t>
            </a:r>
            <a:endParaRPr lang="en-US" sz="2400" dirty="0" smtClean="0"/>
          </a:p>
          <a:p>
            <a:pPr lvl="1"/>
            <a:r>
              <a:rPr lang="en-US" sz="2400" dirty="0" err="1" smtClean="0"/>
              <a:t>Django</a:t>
            </a:r>
            <a:endParaRPr lang="en-US" sz="2400" dirty="0" smtClean="0"/>
          </a:p>
          <a:p>
            <a:pPr lvl="1"/>
            <a:r>
              <a:rPr lang="en-US" sz="2400" dirty="0" smtClean="0"/>
              <a:t>MySQL-python</a:t>
            </a:r>
          </a:p>
          <a:p>
            <a:pPr lvl="1"/>
            <a:r>
              <a:rPr lang="en-US" sz="2400" dirty="0" err="1" smtClean="0"/>
              <a:t>Plotly</a:t>
            </a:r>
            <a:endParaRPr lang="en-US" sz="2400" dirty="0" smtClean="0"/>
          </a:p>
          <a:p>
            <a:pPr lvl="1"/>
            <a:r>
              <a:rPr lang="en-US" sz="2400" dirty="0" smtClean="0"/>
              <a:t>Requests</a:t>
            </a:r>
          </a:p>
          <a:p>
            <a:pPr lvl="1"/>
            <a:r>
              <a:rPr lang="en-US" sz="2400" dirty="0" smtClean="0"/>
              <a:t>Beautiful Soup</a:t>
            </a:r>
          </a:p>
          <a:p>
            <a:pPr lvl="1"/>
            <a:r>
              <a:rPr lang="en-US" sz="2400" dirty="0" smtClean="0"/>
              <a:t>APIs such as Google, Facebook, </a:t>
            </a:r>
            <a:r>
              <a:rPr lang="en-US" sz="2400" dirty="0" err="1" smtClean="0"/>
              <a:t>Reddit</a:t>
            </a:r>
            <a:r>
              <a:rPr lang="en-US" sz="2400" dirty="0" smtClean="0"/>
              <a:t>, </a:t>
            </a:r>
            <a:r>
              <a:rPr lang="en-US" sz="2400" dirty="0" err="1" smtClean="0"/>
              <a:t>Tumblr</a:t>
            </a:r>
            <a:r>
              <a:rPr lang="en-US" sz="2400" dirty="0" smtClean="0"/>
              <a:t>, </a:t>
            </a:r>
            <a:r>
              <a:rPr lang="en-US" sz="2400" dirty="0" err="1" smtClean="0"/>
              <a:t>Github</a:t>
            </a:r>
            <a:r>
              <a:rPr lang="en-US" sz="2400" dirty="0"/>
              <a:t> </a:t>
            </a:r>
            <a:r>
              <a:rPr lang="en-US" sz="2400"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sz="2400" dirty="0" smtClean="0"/>
              <a:t>In Python, we use </a:t>
            </a:r>
            <a:r>
              <a:rPr lang="en-US" sz="2400" b="1" dirty="0" smtClean="0">
                <a:solidFill>
                  <a:srgbClr val="0000FF"/>
                </a:solidFill>
                <a:latin typeface="Courier New" panose="02070309020205020404" pitchFamily="49" charset="0"/>
                <a:cs typeface="Courier New" panose="02070309020205020404" pitchFamily="49" charset="0"/>
              </a:rPr>
              <a:t>import</a:t>
            </a:r>
            <a:r>
              <a:rPr lang="en-US" sz="2400" dirty="0" smtClean="0"/>
              <a:t> to add a library to our </a:t>
            </a:r>
            <a:r>
              <a:rPr lang="en-US" sz="2400" dirty="0" smtClean="0"/>
              <a:t>code</a:t>
            </a:r>
          </a:p>
          <a:p>
            <a:endParaRPr lang="en-US" sz="2400" dirty="0" smtClean="0"/>
          </a:p>
          <a:p>
            <a:r>
              <a:rPr lang="en-US" sz="2400" dirty="0" smtClean="0"/>
              <a:t>We can </a:t>
            </a:r>
            <a:r>
              <a:rPr lang="en-US" sz="2400" dirty="0" smtClean="0"/>
              <a:t>choose specific </a:t>
            </a:r>
            <a:r>
              <a:rPr lang="en-US" sz="2400" dirty="0" smtClean="0"/>
              <a:t>parts of the library with </a:t>
            </a:r>
            <a:r>
              <a:rPr lang="en-US" sz="2400" b="1" dirty="0" smtClean="0">
                <a:solidFill>
                  <a:srgbClr val="0000FF"/>
                </a:solidFill>
                <a:latin typeface="Courier New" panose="02070309020205020404" pitchFamily="49" charset="0"/>
                <a:cs typeface="Courier New" panose="02070309020205020404" pitchFamily="49" charset="0"/>
              </a:rPr>
              <a:t>from</a:t>
            </a:r>
          </a:p>
          <a:p>
            <a:endParaRPr lang="en-US" sz="2400" b="1" dirty="0" smtClean="0">
              <a:solidFill>
                <a:srgbClr val="0000FF"/>
              </a:solidFill>
              <a:latin typeface="Courier New" panose="02070309020205020404" pitchFamily="49" charset="0"/>
              <a:cs typeface="Courier New" panose="02070309020205020404" pitchFamily="49" charset="0"/>
            </a:endParaRPr>
          </a:p>
          <a:p>
            <a:r>
              <a:rPr lang="en-US" sz="2400" dirty="0" smtClean="0">
                <a:solidFill>
                  <a:srgbClr val="000000"/>
                </a:solidFill>
                <a:cs typeface="Courier New" panose="02070309020205020404" pitchFamily="49" charset="0"/>
              </a:rPr>
              <a:t>We can give a friendly name to the import with </a:t>
            </a:r>
            <a:r>
              <a:rPr lang="en-US" sz="2400" b="1" dirty="0" smtClean="0">
                <a:solidFill>
                  <a:srgbClr val="0000FF"/>
                </a:solidFill>
                <a:latin typeface="Courier New" panose="02070309020205020404" pitchFamily="49" charset="0"/>
                <a:cs typeface="Courier New" panose="02070309020205020404" pitchFamily="49" charset="0"/>
              </a:rPr>
              <a:t>as</a:t>
            </a:r>
            <a:endParaRPr lang="en-US" sz="2400" dirty="0" smtClean="0">
              <a:solidFill>
                <a:srgbClr val="000000"/>
              </a:solidFill>
              <a:cs typeface="Courier New" panose="02070309020205020404" pitchFamily="49" charset="0"/>
            </a:endParaRPr>
          </a:p>
          <a:p>
            <a:pPr lvl="1"/>
            <a:r>
              <a:rPr lang="en-US" sz="2400" b="1" dirty="0" smtClean="0">
                <a:solidFill>
                  <a:srgbClr val="0000FF"/>
                </a:solidFill>
                <a:latin typeface="Courier New" panose="02070309020205020404" pitchFamily="49" charset="0"/>
                <a:cs typeface="Courier New" panose="02070309020205020404" pitchFamily="49" charset="0"/>
              </a:rPr>
              <a:t>import</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endParaRPr lang="en-US" sz="2400" dirty="0" smtClean="0">
              <a:solidFill>
                <a:srgbClr val="000000"/>
              </a:solidFill>
              <a:latin typeface="Courier New" panose="02070309020205020404" pitchFamily="49" charset="0"/>
              <a:cs typeface="Courier New" panose="02070309020205020404" pitchFamily="49" charset="0"/>
            </a:endParaRPr>
          </a:p>
          <a:p>
            <a:pPr lvl="1"/>
            <a:r>
              <a:rPr lang="en-US" sz="2400" b="1" dirty="0">
                <a:solidFill>
                  <a:srgbClr val="0000FF"/>
                </a:solidFill>
                <a:latin typeface="Courier New" panose="02070309020205020404" pitchFamily="49" charset="0"/>
                <a:cs typeface="Courier New" panose="02070309020205020404" pitchFamily="49" charset="0"/>
              </a:rPr>
              <a:t>import</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r>
              <a:rPr lang="en-US" sz="2400" dirty="0" smtClean="0">
                <a:solidFill>
                  <a:srgbClr val="000000"/>
                </a:solidFill>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as</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a:t>
            </a:r>
            <a:endParaRPr lang="en-US" sz="2400" dirty="0">
              <a:solidFill>
                <a:srgbClr val="000000"/>
              </a:solidFill>
              <a:cs typeface="Courier New" panose="02070309020205020404" pitchFamily="49" charset="0"/>
            </a:endParaRPr>
          </a:p>
          <a:p>
            <a:pPr lvl="1"/>
            <a:r>
              <a:rPr lang="en-US" sz="2400" b="1" dirty="0">
                <a:solidFill>
                  <a:srgbClr val="0000FF"/>
                </a:solidFill>
                <a:latin typeface="Courier New" panose="02070309020205020404" pitchFamily="49" charset="0"/>
                <a:cs typeface="Courier New" panose="02070309020205020404" pitchFamily="49" charset="0"/>
              </a:rPr>
              <a:t>from</a:t>
            </a:r>
            <a:r>
              <a:rPr lang="en-US" sz="2400" dirty="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aLibrary</a:t>
            </a:r>
            <a:r>
              <a:rPr lang="en-US" sz="2400" dirty="0" smtClean="0">
                <a:solidFill>
                  <a:srgbClr val="000000"/>
                </a:solidFill>
                <a:latin typeface="Courier New" panose="02070309020205020404" pitchFamily="49" charset="0"/>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import </a:t>
            </a:r>
            <a:r>
              <a:rPr lang="en-US" sz="2400" dirty="0" err="1" smtClean="0">
                <a:solidFill>
                  <a:srgbClr val="000000"/>
                </a:solidFill>
                <a:latin typeface="Courier New" panose="02070309020205020404" pitchFamily="49" charset="0"/>
                <a:cs typeface="Courier New" panose="02070309020205020404" pitchFamily="49" charset="0"/>
              </a:rPr>
              <a:t>aFunction</a:t>
            </a:r>
            <a:r>
              <a:rPr lang="en-US" sz="2400" dirty="0" smtClean="0">
                <a:solidFill>
                  <a:srgbClr val="000000"/>
                </a:solidFill>
                <a:latin typeface="Courier New" panose="02070309020205020404" pitchFamily="49" charset="0"/>
                <a:cs typeface="Courier New" panose="02070309020205020404" pitchFamily="49" charset="0"/>
              </a:rPr>
              <a:t> </a:t>
            </a:r>
            <a:r>
              <a:rPr lang="en-US" sz="2400" b="1" dirty="0" smtClean="0">
                <a:solidFill>
                  <a:srgbClr val="0000FF"/>
                </a:solidFill>
                <a:latin typeface="Courier New" panose="02070309020205020404" pitchFamily="49" charset="0"/>
                <a:cs typeface="Courier New" panose="02070309020205020404" pitchFamily="49" charset="0"/>
              </a:rPr>
              <a:t>as</a:t>
            </a:r>
            <a:r>
              <a:rPr lang="en-US" sz="2400" dirty="0" smtClean="0">
                <a:solidFill>
                  <a:srgbClr val="000000"/>
                </a:solidFill>
                <a:latin typeface="Courier New" panose="02070309020205020404" pitchFamily="49" charset="0"/>
                <a:cs typeface="Courier New" panose="02070309020205020404" pitchFamily="49" charset="0"/>
              </a:rPr>
              <a:t> </a:t>
            </a:r>
            <a:r>
              <a:rPr lang="en-US" sz="2400" dirty="0" err="1" smtClean="0">
                <a:solidFill>
                  <a:srgbClr val="000000"/>
                </a:solidFill>
                <a:latin typeface="Courier New" panose="02070309020205020404" pitchFamily="49" charset="0"/>
                <a:cs typeface="Courier New" panose="02070309020205020404" pitchFamily="49" charset="0"/>
              </a:rPr>
              <a:t>myfunc</a:t>
            </a:r>
            <a:endParaRPr lang="en-US" sz="2400" dirty="0" smtClean="0"/>
          </a:p>
          <a:p>
            <a:pPr lvl="1"/>
            <a:endParaRPr lang="en-US" sz="2400"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sz="2400"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sz="2400" dirty="0" smtClean="0"/>
              <a:t>Languages change in </a:t>
            </a:r>
            <a:r>
              <a:rPr lang="en-US" sz="2400" dirty="0" smtClean="0"/>
              <a:t>popularity</a:t>
            </a:r>
          </a:p>
          <a:p>
            <a:endParaRPr lang="en-US" sz="2400" dirty="0"/>
          </a:p>
          <a:p>
            <a:r>
              <a:rPr lang="en-US" sz="2400"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Using the </a:t>
            </a:r>
            <a:r>
              <a:rPr lang="en-US" sz="2400" dirty="0" err="1" smtClean="0"/>
              <a:t>termcolor</a:t>
            </a:r>
            <a:r>
              <a:rPr lang="en-US" sz="2400" dirty="0" smtClean="0"/>
              <a:t> library, write a program </a:t>
            </a:r>
            <a:r>
              <a:rPr lang="en-US" sz="2400" dirty="0" smtClean="0"/>
              <a:t>to</a:t>
            </a:r>
          </a:p>
          <a:p>
            <a:endParaRPr lang="en-US" sz="2400" dirty="0" smtClean="0"/>
          </a:p>
          <a:p>
            <a:pPr lvl="1"/>
            <a:r>
              <a:rPr lang="en-US" sz="2400" dirty="0" smtClean="0"/>
              <a:t>Input a sentence from the </a:t>
            </a:r>
            <a:r>
              <a:rPr lang="en-US" sz="2400" dirty="0" smtClean="0"/>
              <a:t>user</a:t>
            </a:r>
          </a:p>
          <a:p>
            <a:pPr lvl="1"/>
            <a:endParaRPr lang="en-US" sz="2400" dirty="0" smtClean="0"/>
          </a:p>
          <a:p>
            <a:pPr lvl="1"/>
            <a:r>
              <a:rPr lang="en-US" sz="2400" dirty="0" smtClean="0"/>
              <a:t>Print the sentence with </a:t>
            </a:r>
            <a:r>
              <a:rPr lang="en-US" sz="2400" dirty="0" smtClean="0"/>
              <a:t>each letter in a different </a:t>
            </a:r>
            <a:r>
              <a:rPr lang="en-US" sz="2400" dirty="0" err="1" smtClean="0"/>
              <a:t>colour</a:t>
            </a:r>
            <a:endParaRPr lang="en-US" sz="2400"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1656184"/>
          </a:xfrm>
        </p:spPr>
        <p:txBody>
          <a:bodyPr>
            <a:normAutofit/>
          </a:bodyPr>
          <a:lstStyle/>
          <a:p>
            <a:r>
              <a:rPr lang="en-US" sz="2400" dirty="0" smtClean="0"/>
              <a:t>A </a:t>
            </a:r>
            <a:r>
              <a:rPr lang="en-US" sz="2400" dirty="0" smtClean="0"/>
              <a:t>string can be used as a loop expression (it’s a list</a:t>
            </a:r>
            <a:r>
              <a:rPr lang="en-US" sz="2400" dirty="0" smtClean="0"/>
              <a:t>)</a:t>
            </a:r>
          </a:p>
          <a:p>
            <a:endParaRPr lang="en-US" sz="2400" dirty="0" smtClean="0"/>
          </a:p>
          <a:p>
            <a:r>
              <a:rPr lang="en-US" sz="2400"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12314" y="1628800"/>
            <a:ext cx="10574965" cy="4425355"/>
          </a:xfrm>
        </p:spPr>
        <p:txBody>
          <a:bodyPr>
            <a:normAutofit/>
          </a:bodyPr>
          <a:lstStyle/>
          <a:p>
            <a:r>
              <a:rPr lang="en-US" sz="2400" dirty="0" smtClean="0"/>
              <a:t>What do we mean by ‘debugging’?</a:t>
            </a:r>
          </a:p>
          <a:p>
            <a:pPr lvl="1"/>
            <a:r>
              <a:rPr lang="en-GB" sz="2400" dirty="0"/>
              <a:t>Identifying and correcting errors in </a:t>
            </a:r>
            <a:r>
              <a:rPr lang="en-GB" sz="2400" dirty="0" smtClean="0"/>
              <a:t>a </a:t>
            </a:r>
            <a:r>
              <a:rPr lang="en-GB" sz="2400" dirty="0" smtClean="0"/>
              <a:t>program</a:t>
            </a:r>
          </a:p>
          <a:p>
            <a:pPr lvl="1"/>
            <a:endParaRPr lang="en-GB" sz="2400" dirty="0" smtClean="0"/>
          </a:p>
          <a:p>
            <a:r>
              <a:rPr lang="en-GB" sz="2400" dirty="0" smtClean="0"/>
              <a:t>Types of bug</a:t>
            </a:r>
          </a:p>
          <a:p>
            <a:pPr lvl="1"/>
            <a:r>
              <a:rPr lang="en-GB" sz="2400" dirty="0" smtClean="0"/>
              <a:t>Cosmetic</a:t>
            </a:r>
          </a:p>
          <a:p>
            <a:pPr lvl="1"/>
            <a:r>
              <a:rPr lang="en-GB" sz="2400" dirty="0" smtClean="0"/>
              <a:t>Logical or semantic</a:t>
            </a:r>
          </a:p>
          <a:p>
            <a:pPr lvl="1"/>
            <a:r>
              <a:rPr lang="en-GB" sz="2400"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Prevention</a:t>
            </a:r>
          </a:p>
          <a:p>
            <a:pPr lvl="1"/>
            <a:r>
              <a:rPr lang="en-US" sz="2400" dirty="0" smtClean="0"/>
              <a:t>Test your code </a:t>
            </a:r>
            <a:r>
              <a:rPr lang="en-US" sz="2400" dirty="0" smtClean="0"/>
              <a:t>thoroughly</a:t>
            </a:r>
          </a:p>
          <a:p>
            <a:pPr lvl="1"/>
            <a:endParaRPr lang="en-US" sz="2400" dirty="0" smtClean="0"/>
          </a:p>
          <a:p>
            <a:r>
              <a:rPr lang="en-US" sz="2400" dirty="0" smtClean="0"/>
              <a:t>Replication, replication, replication</a:t>
            </a:r>
          </a:p>
          <a:p>
            <a:pPr lvl="1"/>
            <a:r>
              <a:rPr lang="en-GB" sz="2400" dirty="0" smtClean="0"/>
              <a:t>The </a:t>
            </a:r>
            <a:r>
              <a:rPr lang="en-GB" sz="2400" dirty="0"/>
              <a:t>m</a:t>
            </a:r>
            <a:r>
              <a:rPr lang="en-GB" sz="2400" dirty="0" smtClean="0"/>
              <a:t>ost </a:t>
            </a:r>
            <a:r>
              <a:rPr lang="en-GB" sz="2400" dirty="0"/>
              <a:t>important factor in </a:t>
            </a:r>
            <a:r>
              <a:rPr lang="en-GB" sz="2400" dirty="0" smtClean="0"/>
              <a:t>bug fixing is </a:t>
            </a:r>
            <a:r>
              <a:rPr lang="en-GB" sz="2400" dirty="0"/>
              <a:t>being able to replicate </a:t>
            </a:r>
            <a:r>
              <a:rPr lang="en-GB" sz="2400" dirty="0" smtClean="0"/>
              <a:t>it</a:t>
            </a:r>
          </a:p>
          <a:p>
            <a:pPr lvl="1"/>
            <a:endParaRPr lang="en-GB" sz="2400" dirty="0" smtClean="0"/>
          </a:p>
          <a:p>
            <a:r>
              <a:rPr lang="en-US" sz="2400" dirty="0" smtClean="0"/>
              <a:t>Console logging</a:t>
            </a:r>
          </a:p>
          <a:p>
            <a:pPr lvl="1"/>
            <a:r>
              <a:rPr lang="en-GB" sz="2400" dirty="0"/>
              <a:t>Output variables to console </a:t>
            </a:r>
            <a:r>
              <a:rPr lang="en-GB" sz="2400"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Stack trace</a:t>
            </a:r>
          </a:p>
          <a:p>
            <a:pPr lvl="1"/>
            <a:r>
              <a:rPr lang="en-GB" sz="2400" dirty="0"/>
              <a:t>When provided by an exception can point to the precise line of code that is causing the </a:t>
            </a:r>
            <a:r>
              <a:rPr lang="en-GB" sz="2400" dirty="0" smtClean="0"/>
              <a:t>problem</a:t>
            </a:r>
          </a:p>
          <a:p>
            <a:pPr lvl="1"/>
            <a:endParaRPr lang="en-GB" sz="2400" dirty="0" smtClean="0"/>
          </a:p>
          <a:p>
            <a:r>
              <a:rPr lang="en-US" sz="2400" dirty="0"/>
              <a:t>Debugger </a:t>
            </a:r>
            <a:r>
              <a:rPr lang="en-US" sz="2400" dirty="0" smtClean="0"/>
              <a:t>instrumentation</a:t>
            </a:r>
          </a:p>
          <a:p>
            <a:pPr lvl="1"/>
            <a:r>
              <a:rPr lang="en-US" sz="2400" dirty="0" smtClean="0"/>
              <a:t>Breakpoints</a:t>
            </a:r>
          </a:p>
          <a:p>
            <a:pPr lvl="1"/>
            <a:r>
              <a:rPr lang="en-US" sz="2400" dirty="0" smtClean="0"/>
              <a:t>Stepping through or into</a:t>
            </a:r>
          </a:p>
          <a:p>
            <a:pPr lvl="1"/>
            <a:r>
              <a:rPr lang="en-US" sz="2400" dirty="0" smtClean="0"/>
              <a:t>Variable inspection</a:t>
            </a:r>
            <a:endParaRPr lang="en-US" sz="2400"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Open the file Exercises/Debugging </a:t>
            </a:r>
            <a:r>
              <a:rPr lang="en-US" sz="2400" dirty="0" smtClean="0"/>
              <a:t>Exercise.py</a:t>
            </a:r>
          </a:p>
          <a:p>
            <a:endParaRPr lang="en-US" sz="2400" dirty="0" smtClean="0"/>
          </a:p>
          <a:p>
            <a:r>
              <a:rPr lang="en-US" sz="2400" dirty="0" smtClean="0"/>
              <a:t>Follow the instructions given in the comments</a:t>
            </a:r>
            <a:endParaRPr lang="en-US" sz="2400"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031016"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happens when our application encounters an error</a:t>
            </a:r>
            <a:r>
              <a:rPr lang="en-US" sz="2400" dirty="0" smtClean="0"/>
              <a:t>?</a:t>
            </a:r>
          </a:p>
          <a:p>
            <a:endParaRPr lang="en-US" sz="2400" dirty="0" smtClean="0"/>
          </a:p>
          <a:p>
            <a:r>
              <a:rPr lang="en-US" sz="2400" dirty="0" smtClean="0"/>
              <a:t>What can we do to prevent our application crashing</a:t>
            </a:r>
            <a:r>
              <a:rPr lang="en-US" sz="2400" dirty="0" smtClean="0"/>
              <a:t>?</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try…except…finally</a:t>
            </a:r>
          </a:p>
          <a:p>
            <a:pPr lvl="1"/>
            <a:r>
              <a:rPr lang="en-US" sz="2400" b="1" dirty="0" smtClean="0">
                <a:solidFill>
                  <a:srgbClr val="0000FF"/>
                </a:solidFill>
                <a:latin typeface="Courier New" panose="02070309020205020404" pitchFamily="49" charset="0"/>
                <a:cs typeface="Courier New" panose="02070309020205020404" pitchFamily="49" charset="0"/>
              </a:rPr>
              <a:t>try</a:t>
            </a:r>
            <a:r>
              <a:rPr lang="en-US" sz="2400" dirty="0" smtClean="0"/>
              <a:t> block tells the interpreter that the following code may cause an error</a:t>
            </a:r>
          </a:p>
          <a:p>
            <a:pPr lvl="1"/>
            <a:r>
              <a:rPr lang="en-US" sz="2400" b="1" dirty="0">
                <a:solidFill>
                  <a:srgbClr val="0000FF"/>
                </a:solidFill>
                <a:latin typeface="Courier New" panose="02070309020205020404" pitchFamily="49" charset="0"/>
                <a:cs typeface="Courier New" panose="02070309020205020404" pitchFamily="49" charset="0"/>
              </a:rPr>
              <a:t>except</a:t>
            </a:r>
            <a:r>
              <a:rPr lang="en-US" sz="2400" dirty="0" smtClean="0"/>
              <a:t> blocks tell the interpreter what kind of errors should be expected and what to do when they occur. This is called ‘catching’ the exception.</a:t>
            </a:r>
          </a:p>
          <a:p>
            <a:pPr lvl="1"/>
            <a:r>
              <a:rPr lang="en-US" sz="2400" b="1" dirty="0">
                <a:solidFill>
                  <a:srgbClr val="0000FF"/>
                </a:solidFill>
                <a:latin typeface="Courier New" panose="02070309020205020404" pitchFamily="49" charset="0"/>
                <a:cs typeface="Courier New" panose="02070309020205020404" pitchFamily="49" charset="0"/>
              </a:rPr>
              <a:t>finally</a:t>
            </a:r>
            <a:r>
              <a:rPr lang="en-US" sz="2400" dirty="0" smtClean="0"/>
              <a:t> block tells the interpreter what to do next, </a:t>
            </a:r>
            <a:r>
              <a:rPr lang="en-US" sz="2400" i="1" dirty="0" smtClean="0"/>
              <a:t>whether or not an error occurred</a:t>
            </a:r>
            <a:r>
              <a:rPr lang="en-US" sz="2400" dirty="0" smtClean="0"/>
              <a:t>.</a:t>
            </a:r>
            <a:endParaRPr lang="en-US" sz="2400"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Open the file Exercises/Error Handling </a:t>
            </a:r>
            <a:r>
              <a:rPr lang="en-US" sz="2400" dirty="0" smtClean="0"/>
              <a:t>Exercise.py</a:t>
            </a:r>
          </a:p>
          <a:p>
            <a:endParaRPr lang="en-US" sz="2400" dirty="0" smtClean="0"/>
          </a:p>
          <a:p>
            <a:r>
              <a:rPr lang="en-US" sz="2400" dirty="0" smtClean="0"/>
              <a:t>Follow the instructions given in the comments</a:t>
            </a:r>
            <a:endParaRPr lang="en-US" sz="2400"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What is a thread?</a:t>
            </a:r>
          </a:p>
          <a:p>
            <a:pPr lvl="1"/>
            <a:r>
              <a:rPr lang="en-US" sz="2400" dirty="0" smtClean="0"/>
              <a:t>“…an activity that is run in a separate thread of control.”</a:t>
            </a:r>
          </a:p>
          <a:p>
            <a:pPr lvl="1"/>
            <a:r>
              <a:rPr lang="en-US" sz="2400" dirty="0" smtClean="0"/>
              <a:t>Every Python program has a “main thread”</a:t>
            </a:r>
          </a:p>
          <a:p>
            <a:pPr lvl="1"/>
            <a:r>
              <a:rPr lang="en-US" sz="2400" dirty="0" smtClean="0"/>
              <a:t>A thread continues until its run() method terminates</a:t>
            </a:r>
          </a:p>
          <a:p>
            <a:pPr lvl="1"/>
            <a:r>
              <a:rPr lang="en-US" sz="2400" dirty="0" smtClean="0"/>
              <a:t>Threads can block other threads</a:t>
            </a:r>
          </a:p>
          <a:p>
            <a:pPr lvl="1"/>
            <a:r>
              <a:rPr lang="en-US" sz="2400" dirty="0" smtClean="0"/>
              <a:t>Threads can signal other threads</a:t>
            </a:r>
          </a:p>
          <a:p>
            <a:pPr lvl="1"/>
            <a:r>
              <a:rPr lang="en-US" sz="2400" dirty="0" smtClean="0"/>
              <a:t>Threads can be </a:t>
            </a:r>
            <a:r>
              <a:rPr lang="en-US" sz="2400" dirty="0" smtClean="0"/>
              <a:t>queried to </a:t>
            </a:r>
            <a:r>
              <a:rPr lang="en-US" sz="2400" dirty="0" smtClean="0"/>
              <a:t>see if they’re running</a:t>
            </a:r>
            <a:endParaRPr lang="en-US" sz="2400"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Creating a thread</a:t>
            </a:r>
          </a:p>
          <a:p>
            <a:pPr lvl="1"/>
            <a:r>
              <a:rPr lang="en-US" sz="2400" b="1" dirty="0" err="1" smtClean="0">
                <a:solidFill>
                  <a:srgbClr val="0000FF"/>
                </a:solidFill>
                <a:latin typeface="Courier New" panose="02070309020205020404" pitchFamily="49" charset="0"/>
                <a:cs typeface="Courier New" panose="02070309020205020404" pitchFamily="49" charset="0"/>
              </a:rPr>
              <a:t>thread.start_new_thread</a:t>
            </a:r>
            <a:r>
              <a:rPr lang="en-US" sz="2400" b="1" dirty="0" smtClean="0">
                <a:solidFill>
                  <a:srgbClr val="0000FF"/>
                </a:solidFill>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function, </a:t>
            </a:r>
            <a:r>
              <a:rPr lang="en-US" sz="2400" i="1" dirty="0" err="1" smtClean="0">
                <a:latin typeface="Courier New" panose="02070309020205020404" pitchFamily="49" charset="0"/>
                <a:cs typeface="Courier New" panose="02070309020205020404" pitchFamily="49" charset="0"/>
              </a:rPr>
              <a:t>args</a:t>
            </a:r>
            <a:r>
              <a:rPr lang="en-US" sz="2400" i="1" dirty="0" smtClean="0">
                <a:latin typeface="Courier New" panose="02070309020205020404" pitchFamily="49" charset="0"/>
                <a:cs typeface="Courier New" panose="02070309020205020404" pitchFamily="49" charset="0"/>
              </a:rPr>
              <a:t>[, </a:t>
            </a:r>
            <a:r>
              <a:rPr lang="en-US" sz="2400" i="1" dirty="0" err="1" smtClean="0">
                <a:latin typeface="Courier New" panose="02070309020205020404" pitchFamily="49" charset="0"/>
                <a:cs typeface="Courier New" panose="02070309020205020404" pitchFamily="49" charset="0"/>
              </a:rPr>
              <a:t>kwargs</a:t>
            </a:r>
            <a:r>
              <a:rPr lang="en-US" sz="2400" i="1" dirty="0" smtClean="0">
                <a:latin typeface="Courier New" panose="02070309020205020404" pitchFamily="49" charset="0"/>
                <a:cs typeface="Courier New" panose="02070309020205020404" pitchFamily="49" charset="0"/>
              </a:rPr>
              <a:t>]</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Waiting for another thread to </a:t>
            </a:r>
            <a:r>
              <a:rPr lang="en-US" sz="2400" dirty="0" smtClean="0"/>
              <a:t>finish</a:t>
            </a:r>
          </a:p>
          <a:p>
            <a:endParaRPr lang="en-US" sz="2400" dirty="0" smtClean="0"/>
          </a:p>
          <a:p>
            <a:pPr lvl="1"/>
            <a:r>
              <a:rPr lang="en-US" sz="2400" dirty="0" smtClean="0"/>
              <a:t>Often we require another thread to complete before we can </a:t>
            </a:r>
            <a:r>
              <a:rPr lang="en-US" sz="2400" dirty="0" smtClean="0"/>
              <a:t>continue</a:t>
            </a:r>
          </a:p>
          <a:p>
            <a:pPr lvl="1"/>
            <a:endParaRPr lang="en-US" sz="2400" dirty="0" smtClean="0"/>
          </a:p>
          <a:p>
            <a:pPr lvl="1"/>
            <a:r>
              <a:rPr lang="en-US" sz="2400" dirty="0" smtClean="0"/>
              <a:t>Usually we want to restrict the amount of time we </a:t>
            </a:r>
            <a:r>
              <a:rPr lang="en-US" sz="2400" dirty="0" smtClean="0"/>
              <a:t>wait</a:t>
            </a:r>
          </a:p>
          <a:p>
            <a:pPr lvl="1"/>
            <a:endParaRPr lang="en-US" sz="2400" dirty="0" smtClean="0"/>
          </a:p>
          <a:p>
            <a:pPr lvl="1"/>
            <a:r>
              <a:rPr lang="en-US" sz="2400" b="1" dirty="0" err="1" smtClean="0">
                <a:solidFill>
                  <a:srgbClr val="0000FF"/>
                </a:solidFill>
                <a:latin typeface="Courier New" panose="02070309020205020404" pitchFamily="49" charset="0"/>
                <a:cs typeface="Courier New" panose="02070309020205020404" pitchFamily="49" charset="0"/>
              </a:rPr>
              <a:t>Thread.join</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timeout</a:t>
            </a:r>
            <a:r>
              <a:rPr lang="en-US" sz="2400" dirty="0" smtClean="0">
                <a:latin typeface="Courier New" panose="02070309020205020404" pitchFamily="49" charset="0"/>
                <a:cs typeface="Courier New" panose="02070309020205020404" pitchFamily="49" charset="0"/>
              </a:rPr>
              <a:t>]</a:t>
            </a:r>
            <a:r>
              <a:rPr lang="en-US" sz="2400" b="1" dirty="0" smtClean="0">
                <a:solidFill>
                  <a:srgbClr val="0000FF"/>
                </a:solidFill>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What happens when more than one thread wants to interact with another?</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Lock</a:t>
            </a:r>
            <a:r>
              <a:rPr lang="en-US" sz="2400" dirty="0" smtClean="0">
                <a:solidFill>
                  <a:srgbClr val="0000FF"/>
                </a:solidFill>
              </a:rPr>
              <a:t> </a:t>
            </a:r>
            <a:r>
              <a:rPr lang="en-US" sz="2400" dirty="0" smtClean="0"/>
              <a:t>objects</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Semaphore</a:t>
            </a:r>
            <a:r>
              <a:rPr lang="en-US" sz="2400" dirty="0" smtClean="0">
                <a:solidFill>
                  <a:srgbClr val="0000FF"/>
                </a:solidFill>
              </a:rPr>
              <a:t> </a:t>
            </a:r>
            <a:r>
              <a:rPr lang="en-US" sz="2400"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do we do if we want one thread to communicate with another</a:t>
            </a:r>
            <a:r>
              <a:rPr lang="en-US" sz="2400" dirty="0" smtClean="0"/>
              <a:t>?</a:t>
            </a:r>
          </a:p>
          <a:p>
            <a:endParaRPr lang="en-US" sz="2400" dirty="0" smtClean="0"/>
          </a:p>
          <a:p>
            <a:r>
              <a:rPr lang="en-US" sz="2400" b="1" dirty="0" smtClean="0">
                <a:solidFill>
                  <a:srgbClr val="0000FF"/>
                </a:solidFill>
                <a:latin typeface="Courier New" panose="02070309020205020404" pitchFamily="49" charset="0"/>
                <a:cs typeface="Courier New" panose="02070309020205020404" pitchFamily="49" charset="0"/>
              </a:rPr>
              <a:t>Event</a:t>
            </a:r>
            <a:r>
              <a:rPr lang="en-US" sz="2400" dirty="0" smtClean="0">
                <a:solidFill>
                  <a:srgbClr val="0000FF"/>
                </a:solidFill>
              </a:rPr>
              <a:t> </a:t>
            </a:r>
            <a:r>
              <a:rPr lang="en-US" sz="2400" dirty="0" smtClean="0"/>
              <a:t>objects</a:t>
            </a:r>
          </a:p>
          <a:p>
            <a:pPr lvl="1"/>
            <a:r>
              <a:rPr lang="en-US" sz="2400" dirty="0" smtClean="0"/>
              <a:t>Uses an internal flag</a:t>
            </a:r>
          </a:p>
          <a:p>
            <a:pPr lvl="1"/>
            <a:r>
              <a:rPr lang="en-US" sz="2400" dirty="0" smtClean="0"/>
              <a:t>blocks until flag is true or until timeout</a:t>
            </a:r>
          </a:p>
          <a:p>
            <a:pPr lvl="1"/>
            <a:r>
              <a:rPr lang="en-US" sz="2400" dirty="0" smtClean="0"/>
              <a:t>Allows one thread to signal an event</a:t>
            </a:r>
            <a:endParaRPr lang="en-US" sz="2400"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Often we will want to create deferred or recurring </a:t>
            </a:r>
            <a:r>
              <a:rPr lang="en-US" sz="2400" dirty="0" smtClean="0"/>
              <a:t>processes</a:t>
            </a:r>
          </a:p>
          <a:p>
            <a:endParaRPr lang="en-US" sz="2400" dirty="0" smtClean="0"/>
          </a:p>
          <a:p>
            <a:pPr lvl="1"/>
            <a:r>
              <a:rPr lang="en-US" sz="2400" b="1" dirty="0" err="1" smtClean="0">
                <a:solidFill>
                  <a:srgbClr val="0000FF"/>
                </a:solidFill>
                <a:latin typeface="Courier New" panose="02070309020205020404" pitchFamily="49" charset="0"/>
                <a:cs typeface="Courier New" panose="02070309020205020404" pitchFamily="49" charset="0"/>
              </a:rPr>
              <a:t>threading.Timer</a:t>
            </a:r>
            <a:r>
              <a:rPr lang="en-US" sz="2400" b="1" dirty="0" smtClean="0">
                <a:solidFill>
                  <a:srgbClr val="0000FF"/>
                </a:solidFill>
                <a:latin typeface="Courier New" panose="02070309020205020404" pitchFamily="49" charset="0"/>
                <a:cs typeface="Courier New" panose="02070309020205020404" pitchFamily="49" charset="0"/>
              </a:rPr>
              <a:t>(</a:t>
            </a:r>
            <a:r>
              <a:rPr lang="en-US" sz="2400" i="1" dirty="0" smtClean="0">
                <a:latin typeface="Courier New" panose="02070309020205020404" pitchFamily="49" charset="0"/>
                <a:cs typeface="Courier New" panose="02070309020205020404" pitchFamily="49" charset="0"/>
              </a:rPr>
              <a:t>interval, function, </a:t>
            </a:r>
            <a:r>
              <a:rPr lang="en-US" sz="2400" i="1" dirty="0" err="1" smtClean="0">
                <a:latin typeface="Courier New" panose="02070309020205020404" pitchFamily="49" charset="0"/>
                <a:cs typeface="Courier New" panose="02070309020205020404" pitchFamily="49" charset="0"/>
              </a:rPr>
              <a:t>args</a:t>
            </a:r>
            <a:r>
              <a:rPr lang="en-US" sz="2400" b="1" dirty="0" smtClean="0">
                <a:solidFill>
                  <a:srgbClr val="0000FF"/>
                </a:solidFill>
                <a:latin typeface="Courier New" panose="02070309020205020404" pitchFamily="49" charset="0"/>
                <a:cs typeface="Courier New" panose="02070309020205020404" pitchFamily="49" charset="0"/>
              </a:rPr>
              <a:t>)</a:t>
            </a:r>
          </a:p>
          <a:p>
            <a:pPr lvl="1"/>
            <a:endParaRPr lang="en-US" sz="2400" b="1" dirty="0" smtClean="0">
              <a:solidFill>
                <a:srgbClr val="0000FF"/>
              </a:solidFill>
              <a:latin typeface="Courier New" panose="02070309020205020404" pitchFamily="49" charset="0"/>
              <a:cs typeface="Courier New" panose="02070309020205020404" pitchFamily="49" charset="0"/>
            </a:endParaRPr>
          </a:p>
          <a:p>
            <a:pPr lvl="1"/>
            <a:r>
              <a:rPr lang="en-US" sz="2400" dirty="0" smtClean="0"/>
              <a:t>Runs </a:t>
            </a:r>
            <a:r>
              <a:rPr lang="en-US" sz="2400" i="1" dirty="0" smtClean="0"/>
              <a:t>function</a:t>
            </a:r>
            <a:r>
              <a:rPr lang="en-US" sz="2400" dirty="0" smtClean="0"/>
              <a:t> with arguments </a:t>
            </a:r>
            <a:r>
              <a:rPr lang="en-US" sz="2400" i="1" dirty="0" err="1" smtClean="0"/>
              <a:t>args</a:t>
            </a:r>
            <a:r>
              <a:rPr lang="en-US" sz="2400" dirty="0" smtClean="0"/>
              <a:t> after </a:t>
            </a:r>
            <a:r>
              <a:rPr lang="en-US" sz="2400" i="1" dirty="0" smtClean="0"/>
              <a:t>interval</a:t>
            </a:r>
            <a:r>
              <a:rPr lang="en-US" sz="2400" dirty="0" smtClean="0"/>
              <a:t> seconds have </a:t>
            </a:r>
            <a:r>
              <a:rPr lang="en-US" sz="2400" dirty="0" smtClean="0"/>
              <a:t>passed</a:t>
            </a:r>
          </a:p>
          <a:p>
            <a:pPr lvl="1"/>
            <a:endParaRPr lang="en-US" sz="2400" dirty="0" smtClean="0"/>
          </a:p>
          <a:p>
            <a:pPr lvl="1"/>
            <a:r>
              <a:rPr lang="en-US" sz="2400" dirty="0" smtClean="0"/>
              <a:t>A simple recurring task can be created by calling the timer again once it’s </a:t>
            </a:r>
            <a:r>
              <a:rPr lang="en-US" sz="2400" dirty="0" smtClean="0"/>
              <a:t>completed</a:t>
            </a:r>
          </a:p>
          <a:p>
            <a:pPr lvl="1"/>
            <a:endParaRPr lang="en-US" sz="2400" dirty="0" smtClean="0"/>
          </a:p>
          <a:p>
            <a:pPr lvl="1"/>
            <a:r>
              <a:rPr lang="en-US" sz="2400" dirty="0" smtClean="0"/>
              <a:t>Don’t reinvent the wheel!</a:t>
            </a:r>
            <a:endParaRPr lang="en-US" sz="2400"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Thread </a:t>
            </a:r>
            <a:r>
              <a:rPr lang="en-US" sz="2400" dirty="0" smtClean="0"/>
              <a:t>safety</a:t>
            </a:r>
          </a:p>
          <a:p>
            <a:endParaRPr lang="en-US" sz="2400" dirty="0" smtClean="0"/>
          </a:p>
          <a:p>
            <a:pPr lvl="1"/>
            <a:r>
              <a:rPr lang="en-US" sz="2400" dirty="0" smtClean="0"/>
              <a:t>Imports are generally safe unless they spawn a new thread and wait for it in any </a:t>
            </a:r>
            <a:r>
              <a:rPr lang="en-US" sz="2400" dirty="0" smtClean="0"/>
              <a:t>way</a:t>
            </a:r>
          </a:p>
          <a:p>
            <a:pPr lvl="1"/>
            <a:endParaRPr lang="en-US" sz="2400" dirty="0" smtClean="0"/>
          </a:p>
          <a:p>
            <a:pPr lvl="1"/>
            <a:r>
              <a:rPr lang="en-US" sz="2400" dirty="0" smtClean="0"/>
              <a:t>Debugging synchronization </a:t>
            </a:r>
            <a:r>
              <a:rPr lang="en-US" sz="2400" dirty="0" smtClean="0"/>
              <a:t>problems is </a:t>
            </a:r>
            <a:r>
              <a:rPr lang="en-US" sz="2400" dirty="0" smtClean="0"/>
              <a:t>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sz="2400" dirty="0" smtClean="0"/>
              <a:t>Create a thread using the function you </a:t>
            </a:r>
            <a:r>
              <a:rPr lang="en-US" sz="2400" dirty="0" smtClean="0"/>
              <a:t>defined</a:t>
            </a:r>
          </a:p>
          <a:p>
            <a:pPr lvl="1"/>
            <a:endParaRPr lang="en-US" sz="2400" dirty="0" smtClean="0"/>
          </a:p>
          <a:p>
            <a:r>
              <a:rPr lang="en-US" sz="2400" dirty="0" smtClean="0"/>
              <a:t>As a bonus:</a:t>
            </a:r>
          </a:p>
          <a:p>
            <a:pPr lvl="1"/>
            <a:r>
              <a:rPr lang="en-US" sz="2400"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sz="2400" dirty="0" smtClean="0"/>
              <a:t>Allows interactive development of python code</a:t>
            </a:r>
          </a:p>
          <a:p>
            <a:endParaRPr lang="en-GB" sz="2400" dirty="0"/>
          </a:p>
          <a:p>
            <a:endParaRPr lang="en-GB" sz="2400" dirty="0" smtClean="0"/>
          </a:p>
          <a:p>
            <a:endParaRPr lang="en-GB" sz="2400" dirty="0"/>
          </a:p>
          <a:p>
            <a:endParaRPr lang="en-GB" sz="2400" dirty="0" smtClean="0"/>
          </a:p>
          <a:p>
            <a:endParaRPr lang="en-GB" sz="2400" dirty="0" smtClean="0"/>
          </a:p>
          <a:p>
            <a:endParaRPr lang="en-GB" sz="2400" dirty="0"/>
          </a:p>
          <a:p>
            <a:pPr marL="0" indent="0">
              <a:buNone/>
            </a:pPr>
            <a:endParaRPr lang="en-GB" sz="2400" dirty="0"/>
          </a:p>
          <a:p>
            <a:r>
              <a:rPr lang="en-GB" sz="2400" dirty="0" smtClean="0"/>
              <a:t>Command history is available through the up and down arrows</a:t>
            </a:r>
            <a:endParaRPr lang="en-US" sz="2400"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sz="2800" dirty="0" smtClean="0"/>
              <a:t>Crypto in General</a:t>
            </a:r>
          </a:p>
          <a:p>
            <a:pPr lvl="1"/>
            <a:r>
              <a:rPr lang="en-US" dirty="0" smtClean="0"/>
              <a:t>Hashing </a:t>
            </a:r>
            <a:r>
              <a:rPr lang="en-US" dirty="0" err="1" smtClean="0"/>
              <a:t>vs</a:t>
            </a:r>
            <a:r>
              <a:rPr lang="en-US" dirty="0" smtClean="0"/>
              <a:t> Encryption</a:t>
            </a:r>
          </a:p>
          <a:p>
            <a:r>
              <a:rPr lang="en-US" sz="2800"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sz="2800" dirty="0" smtClean="0"/>
              <a:t>AES</a:t>
            </a:r>
          </a:p>
          <a:p>
            <a:pPr lvl="2"/>
            <a:r>
              <a:rPr lang="en-US" sz="2800" dirty="0" smtClean="0"/>
              <a:t>ARC2/ARC4</a:t>
            </a:r>
          </a:p>
          <a:p>
            <a:pPr lvl="2"/>
            <a:r>
              <a:rPr lang="en-US" sz="2800" dirty="0" smtClean="0"/>
              <a:t>Blowfish</a:t>
            </a:r>
          </a:p>
          <a:p>
            <a:pPr lvl="2"/>
            <a:r>
              <a:rPr lang="en-US" sz="2800" dirty="0" smtClean="0"/>
              <a:t>CAST (CAST-128)</a:t>
            </a:r>
          </a:p>
          <a:p>
            <a:pPr lvl="2"/>
            <a:r>
              <a:rPr lang="en-US" sz="2800" dirty="0" smtClean="0"/>
              <a:t>DES / DES3</a:t>
            </a:r>
          </a:p>
          <a:p>
            <a:pPr lvl="2"/>
            <a:r>
              <a:rPr lang="en-US" sz="2800" dirty="0" smtClean="0"/>
              <a:t>PKCS1_OAEP (</a:t>
            </a:r>
            <a:r>
              <a:rPr lang="en-GB" sz="2800" dirty="0" smtClean="0"/>
              <a:t>RSAES-OAEP)</a:t>
            </a:r>
            <a:endParaRPr lang="en-US" sz="2800" dirty="0" smtClean="0"/>
          </a:p>
          <a:p>
            <a:pPr lvl="2"/>
            <a:r>
              <a:rPr lang="en-US" sz="2800" dirty="0" smtClean="0"/>
              <a:t>XOR</a:t>
            </a:r>
            <a:endParaRPr lang="en-US" sz="2800"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Depending upon the encryption algorithm chosen, you will need to </a:t>
            </a:r>
            <a:r>
              <a:rPr lang="en-US" sz="2400" dirty="0" smtClean="0"/>
              <a:t>provide</a:t>
            </a:r>
          </a:p>
          <a:p>
            <a:endParaRPr lang="en-US" sz="2400" dirty="0" smtClean="0"/>
          </a:p>
          <a:p>
            <a:pPr lvl="1"/>
            <a:r>
              <a:rPr lang="en-US" sz="2400" dirty="0" smtClean="0"/>
              <a:t>An encryption key, which may need to satisfy minimum length </a:t>
            </a:r>
            <a:r>
              <a:rPr lang="en-US" sz="2400" dirty="0" smtClean="0"/>
              <a:t>requirements</a:t>
            </a:r>
          </a:p>
          <a:p>
            <a:pPr lvl="1"/>
            <a:endParaRPr lang="en-US" sz="2400" dirty="0" smtClean="0"/>
          </a:p>
          <a:p>
            <a:pPr lvl="1"/>
            <a:r>
              <a:rPr lang="en-US" sz="2400" dirty="0" smtClean="0"/>
              <a:t>A plaintext message, which may also need to satisfy minimum length requirements</a:t>
            </a:r>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lnSpcReduction="10000"/>
          </a:bodyPr>
          <a:lstStyle/>
          <a:p>
            <a:pPr lvl="1"/>
            <a:r>
              <a:rPr lang="en-US" sz="2400"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sz="2400" dirty="0" smtClean="0"/>
              <a:t>Optionally, modify the program to</a:t>
            </a:r>
          </a:p>
          <a:p>
            <a:pPr lvl="3"/>
            <a:r>
              <a:rPr lang="en-US" sz="2400" dirty="0"/>
              <a:t>Allow the user to input an encryption </a:t>
            </a:r>
            <a:r>
              <a:rPr lang="en-US" sz="2400" dirty="0" smtClean="0"/>
              <a:t>key</a:t>
            </a:r>
          </a:p>
          <a:p>
            <a:pPr lvl="3"/>
            <a:r>
              <a:rPr lang="en-US" sz="2400" dirty="0" smtClean="0"/>
              <a:t>Allow the user to input an encrypted message and decryption key</a:t>
            </a:r>
          </a:p>
          <a:p>
            <a:pPr lvl="3"/>
            <a:r>
              <a:rPr lang="en-US" sz="2400" dirty="0" smtClean="0"/>
              <a:t>Decrypt the message</a:t>
            </a:r>
          </a:p>
          <a:p>
            <a:pPr lvl="3"/>
            <a:r>
              <a:rPr lang="en-US" sz="2400" dirty="0" smtClean="0"/>
              <a:t>Output the decrypted message to the console</a:t>
            </a:r>
          </a:p>
          <a:p>
            <a:pPr lvl="3"/>
            <a:r>
              <a:rPr lang="en-US" sz="2400"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400" dirty="0" smtClean="0"/>
              <a:t>For a basic solution, see Exercises/Cryptography </a:t>
            </a:r>
            <a:r>
              <a:rPr lang="en-US" sz="2400" dirty="0" smtClean="0"/>
              <a:t>Solution.py</a:t>
            </a:r>
          </a:p>
          <a:p>
            <a:pPr lvl="1"/>
            <a:endParaRPr lang="en-US" sz="2400" dirty="0" smtClean="0"/>
          </a:p>
          <a:p>
            <a:pPr lvl="1"/>
            <a:r>
              <a:rPr lang="en-US" sz="2400" dirty="0" smtClean="0"/>
              <a:t>For a more advanced solution, </a:t>
            </a:r>
            <a:r>
              <a:rPr lang="en-US" sz="2400" dirty="0"/>
              <a:t>see </a:t>
            </a:r>
            <a:r>
              <a:rPr lang="en-US" sz="2400" dirty="0" smtClean="0"/>
              <a:t>Exercises/Cryptography Solution 2.py</a:t>
            </a:r>
            <a:endParaRPr lang="en-US" sz="2400"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A database is a way of storing complex </a:t>
            </a:r>
            <a:r>
              <a:rPr lang="en-US" sz="2400" dirty="0" smtClean="0"/>
              <a:t>data</a:t>
            </a:r>
          </a:p>
          <a:p>
            <a:endParaRPr lang="en-US" sz="2400" dirty="0" smtClean="0"/>
          </a:p>
          <a:p>
            <a:r>
              <a:rPr lang="en-US" sz="2400" dirty="0" smtClean="0"/>
              <a:t>Data is organized into “tables</a:t>
            </a:r>
            <a:r>
              <a:rPr lang="en-US" sz="2400" dirty="0" smtClean="0"/>
              <a:t>”</a:t>
            </a:r>
          </a:p>
          <a:p>
            <a:endParaRPr lang="en-US" sz="2400" dirty="0" smtClean="0"/>
          </a:p>
          <a:p>
            <a:r>
              <a:rPr lang="en-US" sz="2400" dirty="0" smtClean="0"/>
              <a:t>Tables are comprised of “rows” and “columns</a:t>
            </a:r>
            <a:r>
              <a:rPr lang="en-US" sz="2400" dirty="0" smtClean="0"/>
              <a:t>”</a:t>
            </a:r>
          </a:p>
          <a:p>
            <a:endParaRPr lang="en-US" sz="2400" dirty="0" smtClean="0"/>
          </a:p>
          <a:p>
            <a:r>
              <a:rPr lang="en-US" sz="2400" dirty="0" smtClean="0"/>
              <a:t>A single item of data is called a “cell” or “field</a:t>
            </a:r>
            <a:r>
              <a:rPr lang="en-US" sz="2400" dirty="0" smtClean="0"/>
              <a:t>”</a:t>
            </a:r>
          </a:p>
          <a:p>
            <a:endParaRPr lang="en-US" sz="2400" dirty="0" smtClean="0"/>
          </a:p>
          <a:p>
            <a:r>
              <a:rPr lang="en-US" sz="2400"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a:bodyPr>
          <a:lstStyle/>
          <a:p>
            <a:r>
              <a:rPr lang="en-US" sz="2600" dirty="0" smtClean="0"/>
              <a:t>Registration is a </a:t>
            </a:r>
            <a:r>
              <a:rPr lang="en-US" sz="2600" i="1" dirty="0" smtClean="0"/>
              <a:t>key</a:t>
            </a:r>
          </a:p>
          <a:p>
            <a:r>
              <a:rPr lang="en-US" sz="2600" dirty="0" smtClean="0"/>
              <a:t>A key is a way to </a:t>
            </a:r>
            <a:r>
              <a:rPr lang="en-US" sz="2600" i="1" dirty="0" smtClean="0"/>
              <a:t>uniquely identify</a:t>
            </a:r>
            <a:r>
              <a:rPr lang="en-US" sz="2600"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Autofit/>
          </a:bodyPr>
          <a:lstStyle/>
          <a:p>
            <a:r>
              <a:rPr lang="en-US" sz="2400" dirty="0" smtClean="0"/>
              <a:t>Developers are not DBAs</a:t>
            </a:r>
          </a:p>
          <a:p>
            <a:r>
              <a:rPr lang="en-US" sz="2400" dirty="0" smtClean="0"/>
              <a:t>SQL / RDBMS</a:t>
            </a:r>
          </a:p>
          <a:p>
            <a:pPr lvl="1"/>
            <a:r>
              <a:rPr lang="en-US" sz="2400"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sz="2400" dirty="0" smtClean="0"/>
              <a:t>Structured Query Language - SQL - used to interrogate databases</a:t>
            </a:r>
          </a:p>
          <a:p>
            <a:pPr lvl="1"/>
            <a:r>
              <a:rPr lang="en-US" sz="2400" dirty="0" smtClean="0"/>
              <a:t>Many common Open Source and proprietary RDBMS use SQL</a:t>
            </a:r>
          </a:p>
          <a:p>
            <a:pPr lvl="1"/>
            <a:r>
              <a:rPr lang="en-US" sz="2400" dirty="0" smtClean="0"/>
              <a:t>Easy to write simple queries</a:t>
            </a:r>
          </a:p>
          <a:p>
            <a:pPr lvl="1"/>
            <a:r>
              <a:rPr lang="en-US" sz="2400" dirty="0" smtClean="0"/>
              <a:t>Stored Procedures and Functions offer ways to simplify and speed up commonly used queries</a:t>
            </a:r>
          </a:p>
          <a:p>
            <a:endParaRPr lang="en-US" sz="2400"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536504"/>
          </a:xfrm>
        </p:spPr>
        <p:txBody>
          <a:bodyPr>
            <a:noAutofit/>
          </a:bodyPr>
          <a:lstStyle/>
          <a:p>
            <a:r>
              <a:rPr lang="en-US" sz="2400" dirty="0" err="1" smtClean="0"/>
              <a:t>NoSQL</a:t>
            </a:r>
            <a:r>
              <a:rPr lang="en-US" sz="2400" dirty="0" smtClean="0"/>
              <a:t> / </a:t>
            </a:r>
            <a:r>
              <a:rPr lang="en-US" sz="2400" dirty="0" err="1" smtClean="0"/>
              <a:t>BigData</a:t>
            </a:r>
            <a:endParaRPr lang="en-US" sz="2400" dirty="0" smtClean="0"/>
          </a:p>
          <a:p>
            <a:pPr lvl="1"/>
            <a:r>
              <a:rPr lang="en-US" sz="2400"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sz="2400" dirty="0" smtClean="0"/>
              <a:t>Consistency is sacrificed for availability and speed</a:t>
            </a:r>
          </a:p>
          <a:p>
            <a:pPr lvl="1"/>
            <a:r>
              <a:rPr lang="en-US" sz="2400" dirty="0" smtClean="0"/>
              <a:t>Scales well “horizontally”</a:t>
            </a:r>
          </a:p>
          <a:p>
            <a:pPr lvl="1"/>
            <a:r>
              <a:rPr lang="en-US" sz="2400"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sz="2400" dirty="0" smtClean="0"/>
              <a:t>Open </a:t>
            </a:r>
            <a:r>
              <a:rPr lang="en-US" sz="2400" dirty="0" err="1" smtClean="0">
                <a:solidFill>
                  <a:srgbClr val="0000FF"/>
                </a:solidFill>
                <a:latin typeface="Courier New" panose="02070309020205020404" pitchFamily="49" charset="0"/>
                <a:cs typeface="Courier New" panose="02070309020205020404" pitchFamily="49" charset="0"/>
              </a:rPr>
              <a:t>gedit</a:t>
            </a:r>
            <a:r>
              <a:rPr lang="en-US" sz="2400" dirty="0">
                <a:solidFill>
                  <a:srgbClr val="0000FF"/>
                </a:solidFill>
                <a:cs typeface="Courier New" panose="02070309020205020404" pitchFamily="49" charset="0"/>
              </a:rPr>
              <a:t> </a:t>
            </a:r>
            <a:r>
              <a:rPr lang="en-US" sz="2400" dirty="0" smtClean="0">
                <a:cs typeface="Courier New" panose="02070309020205020404" pitchFamily="49" charset="0"/>
              </a:rPr>
              <a:t>and</a:t>
            </a:r>
            <a:r>
              <a:rPr lang="en-US" sz="2400" dirty="0" smtClean="0"/>
              <a:t> write our first program</a:t>
            </a:r>
          </a:p>
          <a:p>
            <a:endParaRPr lang="en-US" dirty="0" smtClean="0"/>
          </a:p>
          <a:p>
            <a:endParaRPr lang="en-US" dirty="0"/>
          </a:p>
          <a:p>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hello.py</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and execute</a:t>
            </a:r>
            <a:endParaRPr lang="en-US" sz="2400"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176463"/>
          </a:xfrm>
        </p:spPr>
        <p:txBody>
          <a:bodyPr>
            <a:normAutofit/>
          </a:bodyPr>
          <a:lstStyle/>
          <a:p>
            <a:r>
              <a:rPr lang="en-US" sz="2400" dirty="0"/>
              <a:t>Designing Data </a:t>
            </a:r>
            <a:r>
              <a:rPr lang="en-US" sz="2400" dirty="0" smtClean="0"/>
              <a:t>Models</a:t>
            </a:r>
          </a:p>
          <a:p>
            <a:endParaRPr lang="en-US" sz="2400" dirty="0" smtClean="0"/>
          </a:p>
          <a:p>
            <a:pPr lvl="1"/>
            <a:r>
              <a:rPr lang="en-US" sz="2400" dirty="0" smtClean="0"/>
              <a:t>Database is used to store application data such as users, user data etc</a:t>
            </a:r>
            <a:r>
              <a:rPr lang="en-US" sz="2400" dirty="0" smtClean="0"/>
              <a:t>.</a:t>
            </a:r>
          </a:p>
          <a:p>
            <a:pPr lvl="1"/>
            <a:endParaRPr lang="en-US" sz="2400" dirty="0" smtClean="0"/>
          </a:p>
          <a:p>
            <a:pPr lvl="1"/>
            <a:r>
              <a:rPr lang="en-US" sz="2400" dirty="0" smtClean="0"/>
              <a:t>Database tables and relationships should be designed to represent </a:t>
            </a:r>
            <a:r>
              <a:rPr lang="en-US" sz="2400" dirty="0" smtClean="0"/>
              <a:t>application </a:t>
            </a:r>
            <a:r>
              <a:rPr lang="en-US" sz="2400" dirty="0" smtClean="0"/>
              <a:t>data models and user </a:t>
            </a:r>
            <a:r>
              <a:rPr lang="en-US" sz="2400" dirty="0" smtClean="0"/>
              <a:t>workflows</a:t>
            </a:r>
          </a:p>
          <a:p>
            <a:pPr lvl="1"/>
            <a:endParaRPr lang="en-US" sz="2400" dirty="0" smtClean="0"/>
          </a:p>
          <a:p>
            <a:pPr lvl="1"/>
            <a:r>
              <a:rPr lang="en-US" sz="2400"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sz="2400" dirty="0" smtClean="0"/>
              <a:t>Connectors</a:t>
            </a:r>
          </a:p>
          <a:p>
            <a:endParaRPr lang="en-US" sz="2400" dirty="0" smtClean="0"/>
          </a:p>
          <a:p>
            <a:pPr lvl="1"/>
            <a:r>
              <a:rPr lang="en-US" sz="2400" dirty="0" smtClean="0"/>
              <a:t>Applications need to connect to databases in order to perform </a:t>
            </a:r>
            <a:r>
              <a:rPr lang="en-US" sz="2400" dirty="0" smtClean="0"/>
              <a:t>operations</a:t>
            </a:r>
          </a:p>
          <a:p>
            <a:pPr lvl="1"/>
            <a:endParaRPr lang="en-US" sz="2400" dirty="0" smtClean="0"/>
          </a:p>
          <a:p>
            <a:pPr lvl="1"/>
            <a:r>
              <a:rPr lang="en-US" sz="2400" dirty="0" smtClean="0"/>
              <a:t>ODBC is the most common way to connect to a remote </a:t>
            </a:r>
            <a:r>
              <a:rPr lang="en-US" sz="2400" dirty="0" smtClean="0"/>
              <a:t>database</a:t>
            </a:r>
          </a:p>
          <a:p>
            <a:pPr lvl="1"/>
            <a:endParaRPr lang="en-US" sz="2400" dirty="0" smtClean="0"/>
          </a:p>
          <a:p>
            <a:pPr lvl="1"/>
            <a:r>
              <a:rPr lang="en-US" sz="2400" dirty="0" smtClean="0"/>
              <a:t>ODBC drivers available for most databases and </a:t>
            </a:r>
            <a:r>
              <a:rPr lang="en-US" sz="2400" dirty="0" smtClean="0"/>
              <a:t>platforms</a:t>
            </a:r>
          </a:p>
          <a:p>
            <a:pPr lvl="1"/>
            <a:endParaRPr lang="en-US" sz="2400" dirty="0" smtClean="0"/>
          </a:p>
          <a:p>
            <a:pPr lvl="1"/>
            <a:r>
              <a:rPr lang="en-US" sz="2400" dirty="0" smtClean="0"/>
              <a:t>Becoming less popular as modern web development platforms link directly to database</a:t>
            </a:r>
            <a:endParaRPr lang="en-US" sz="2400"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118076" y="1556791"/>
            <a:ext cx="5808644" cy="4524315"/>
          </a:xfrm>
        </p:spPr>
        <p:txBody>
          <a:bodyPr>
            <a:noAutofit/>
          </a:bodyPr>
          <a:lstStyle/>
          <a:p>
            <a:r>
              <a:rPr lang="en-US" sz="2400" dirty="0" smtClean="0"/>
              <a:t>Create a database</a:t>
            </a:r>
          </a:p>
          <a:p>
            <a:pPr lvl="1"/>
            <a:r>
              <a:rPr lang="en-US" sz="2400" dirty="0" smtClean="0"/>
              <a:t>System </a:t>
            </a:r>
            <a:r>
              <a:rPr lang="en-US" sz="2400" dirty="0" smtClean="0"/>
              <a:t>databases </a:t>
            </a:r>
            <a:r>
              <a:rPr lang="en-US" sz="2400" dirty="0" smtClean="0"/>
              <a:t>already created</a:t>
            </a:r>
            <a:endParaRPr lang="en-US" sz="2400" dirty="0" smtClean="0"/>
          </a:p>
          <a:p>
            <a:pPr lvl="1"/>
            <a:r>
              <a:rPr lang="en-US" sz="2400" dirty="0" smtClean="0"/>
              <a:t>User </a:t>
            </a:r>
            <a:r>
              <a:rPr lang="en-US" sz="2400" dirty="0" smtClean="0"/>
              <a:t>database </a:t>
            </a:r>
            <a:r>
              <a:rPr lang="en-US" sz="2400" dirty="0" smtClean="0"/>
              <a:t>required </a:t>
            </a:r>
            <a:r>
              <a:rPr lang="en-US" sz="2400" dirty="0" smtClean="0"/>
              <a:t>for our </a:t>
            </a:r>
            <a:r>
              <a:rPr lang="en-US" sz="2400" dirty="0" smtClean="0"/>
              <a:t>data</a:t>
            </a:r>
            <a:endParaRPr lang="en-US" sz="2400" dirty="0" smtClean="0"/>
          </a:p>
          <a:p>
            <a:r>
              <a:rPr lang="en-US" sz="2400" dirty="0" smtClean="0"/>
              <a:t>Create a simple table</a:t>
            </a:r>
          </a:p>
          <a:p>
            <a:pPr lvl="1"/>
            <a:r>
              <a:rPr lang="en-US" sz="2400" dirty="0" smtClean="0"/>
              <a:t>Each </a:t>
            </a:r>
            <a:r>
              <a:rPr lang="en-US" sz="2400" dirty="0" smtClean="0"/>
              <a:t>table consists of columns and rows</a:t>
            </a:r>
          </a:p>
          <a:p>
            <a:pPr lvl="1"/>
            <a:r>
              <a:rPr lang="en-US" sz="2400"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2208" y="1628800"/>
            <a:ext cx="5808644" cy="4524315"/>
          </a:xfrm>
        </p:spPr>
        <p:txBody>
          <a:bodyPr>
            <a:normAutofit/>
          </a:bodyPr>
          <a:lstStyle/>
          <a:p>
            <a:r>
              <a:rPr lang="en-US" sz="2400" dirty="0" smtClean="0"/>
              <a:t>Load some data into the table</a:t>
            </a:r>
          </a:p>
          <a:p>
            <a:pPr lvl="1"/>
            <a:r>
              <a:rPr lang="en-US" sz="2400"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3886" y="1444134"/>
            <a:ext cx="5808644" cy="4524315"/>
          </a:xfrm>
        </p:spPr>
        <p:txBody>
          <a:bodyPr>
            <a:normAutofit/>
          </a:bodyPr>
          <a:lstStyle/>
          <a:p>
            <a:r>
              <a:rPr lang="en-US" sz="2400" dirty="0" smtClean="0"/>
              <a:t>Execute a query to find a single </a:t>
            </a:r>
            <a:r>
              <a:rPr lang="en-US" sz="2400" dirty="0" smtClean="0"/>
              <a:t>record</a:t>
            </a:r>
          </a:p>
          <a:p>
            <a:endParaRPr lang="en-US" sz="2400" dirty="0" smtClean="0"/>
          </a:p>
          <a:p>
            <a:r>
              <a:rPr lang="en-US" sz="2400" dirty="0" smtClean="0"/>
              <a:t>Use an ‘update’ query to change the age </a:t>
            </a:r>
            <a:r>
              <a:rPr lang="en-US" sz="2400" dirty="0" smtClean="0"/>
              <a:t>value</a:t>
            </a:r>
          </a:p>
          <a:p>
            <a:endParaRPr lang="en-US" sz="2400" dirty="0" smtClean="0"/>
          </a:p>
          <a:p>
            <a:r>
              <a:rPr lang="en-US" sz="2400"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82208" y="1484783"/>
            <a:ext cx="5808644" cy="4524315"/>
          </a:xfrm>
        </p:spPr>
        <p:txBody>
          <a:bodyPr>
            <a:normAutofit/>
          </a:bodyPr>
          <a:lstStyle/>
          <a:p>
            <a:r>
              <a:rPr lang="en-US" sz="2400" dirty="0" smtClean="0"/>
              <a:t>Execute a query to delete a specific </a:t>
            </a:r>
            <a:r>
              <a:rPr lang="en-US" sz="2400" dirty="0" smtClean="0"/>
              <a:t>record</a:t>
            </a:r>
          </a:p>
          <a:p>
            <a:endParaRPr lang="en-US" sz="2400" dirty="0" smtClean="0"/>
          </a:p>
          <a:p>
            <a:r>
              <a:rPr lang="en-US" sz="2400"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7428" y="1483008"/>
            <a:ext cx="5808644" cy="4524315"/>
          </a:xfrm>
        </p:spPr>
        <p:txBody>
          <a:bodyPr>
            <a:normAutofit/>
          </a:bodyPr>
          <a:lstStyle/>
          <a:p>
            <a:r>
              <a:rPr lang="en-US" sz="2400" dirty="0" smtClean="0"/>
              <a:t>Execute a query to insert a new </a:t>
            </a:r>
            <a:r>
              <a:rPr lang="en-US" sz="2400" dirty="0" smtClean="0"/>
              <a:t>record</a:t>
            </a:r>
          </a:p>
          <a:p>
            <a:endParaRPr lang="en-US" sz="2400" dirty="0" smtClean="0"/>
          </a:p>
          <a:p>
            <a:r>
              <a:rPr lang="en-US" sz="2400"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484784"/>
            <a:ext cx="11103024" cy="4752528"/>
          </a:xfrm>
        </p:spPr>
        <p:txBody>
          <a:bodyPr numCol="2">
            <a:noAutofit/>
          </a:bodyPr>
          <a:lstStyle/>
          <a:p>
            <a:r>
              <a:rPr lang="en-US" sz="2400" dirty="0" smtClean="0"/>
              <a:t>From the </a:t>
            </a:r>
            <a:r>
              <a:rPr lang="en-US" sz="2400" dirty="0" err="1" smtClean="0"/>
              <a:t>mySql</a:t>
            </a:r>
            <a:r>
              <a:rPr lang="en-US" sz="2400" dirty="0" smtClean="0"/>
              <a:t> prompt</a:t>
            </a:r>
          </a:p>
          <a:p>
            <a:pPr lvl="1"/>
            <a:r>
              <a:rPr lang="en-US" sz="2400" dirty="0" smtClean="0"/>
              <a:t>Using </a:t>
            </a:r>
            <a:r>
              <a:rPr lang="en-US" sz="2400" dirty="0" smtClean="0"/>
              <a:t>“</a:t>
            </a:r>
            <a:r>
              <a:rPr lang="en-US" sz="2400" dirty="0" err="1" smtClean="0"/>
              <a:t>my_db</a:t>
            </a:r>
            <a:r>
              <a:rPr lang="en-US" sz="2400" dirty="0" smtClean="0"/>
              <a:t>” database, </a:t>
            </a:r>
            <a:r>
              <a:rPr lang="en-US" sz="2400" dirty="0" smtClean="0"/>
              <a:t>create a table called “cars” with the </a:t>
            </a:r>
            <a:r>
              <a:rPr lang="en-US" sz="2400" dirty="0" smtClean="0"/>
              <a:t>fields </a:t>
            </a:r>
            <a:r>
              <a:rPr lang="en-US" sz="2400" dirty="0" smtClean="0"/>
              <a:t>:</a:t>
            </a:r>
          </a:p>
          <a:p>
            <a:pPr lvl="2"/>
            <a:r>
              <a:rPr lang="en-US" dirty="0" smtClean="0"/>
              <a:t>Make </a:t>
            </a:r>
            <a:r>
              <a:rPr lang="en-US" dirty="0" smtClean="0"/>
              <a:t>(</a:t>
            </a:r>
            <a:r>
              <a:rPr lang="en-US" dirty="0" err="1" smtClean="0"/>
              <a:t>varchar</a:t>
            </a:r>
            <a:r>
              <a:rPr lang="en-US" dirty="0" smtClean="0"/>
              <a:t>)</a:t>
            </a:r>
            <a:endParaRPr lang="en-US" dirty="0" smtClean="0"/>
          </a:p>
          <a:p>
            <a:pPr lvl="2"/>
            <a:r>
              <a:rPr lang="en-US" dirty="0" smtClean="0"/>
              <a:t>Model </a:t>
            </a:r>
            <a:r>
              <a:rPr lang="en-US" dirty="0" smtClean="0"/>
              <a:t>(</a:t>
            </a:r>
            <a:r>
              <a:rPr lang="en-US" dirty="0" err="1" smtClean="0"/>
              <a:t>varchar</a:t>
            </a:r>
            <a:r>
              <a:rPr lang="en-US" dirty="0" smtClean="0"/>
              <a:t>)</a:t>
            </a:r>
            <a:endParaRPr lang="en-US" dirty="0" smtClean="0"/>
          </a:p>
          <a:p>
            <a:pPr lvl="2"/>
            <a:r>
              <a:rPr lang="en-US" dirty="0"/>
              <a:t>Y</a:t>
            </a:r>
            <a:r>
              <a:rPr lang="en-US" dirty="0" smtClean="0"/>
              <a:t>ear </a:t>
            </a:r>
            <a:r>
              <a:rPr lang="en-US" dirty="0" smtClean="0"/>
              <a:t>(</a:t>
            </a:r>
            <a:r>
              <a:rPr lang="en-US" dirty="0" err="1" smtClean="0"/>
              <a:t>int</a:t>
            </a:r>
            <a:r>
              <a:rPr lang="en-US" dirty="0" smtClean="0"/>
              <a:t>)</a:t>
            </a:r>
            <a:endParaRPr lang="en-US" dirty="0" smtClean="0"/>
          </a:p>
          <a:p>
            <a:pPr lvl="2"/>
            <a:r>
              <a:rPr lang="en-US" dirty="0" smtClean="0"/>
              <a:t>Engine size </a:t>
            </a:r>
            <a:r>
              <a:rPr lang="en-US" dirty="0" smtClean="0"/>
              <a:t>(</a:t>
            </a:r>
            <a:r>
              <a:rPr lang="en-US" dirty="0" err="1" smtClean="0"/>
              <a:t>int</a:t>
            </a:r>
            <a:r>
              <a:rPr lang="en-US" dirty="0" smtClean="0"/>
              <a:t>)</a:t>
            </a:r>
          </a:p>
          <a:p>
            <a:r>
              <a:rPr lang="en-US" sz="2400" dirty="0" smtClean="0"/>
              <a:t>Insert </a:t>
            </a:r>
            <a:r>
              <a:rPr lang="en-US" sz="2400" dirty="0" smtClean="0"/>
              <a:t>records for the following vehicles into the database:</a:t>
            </a:r>
          </a:p>
          <a:p>
            <a:pPr lvl="2"/>
            <a:r>
              <a:rPr lang="en-US" dirty="0" smtClean="0"/>
              <a:t>2003 Vauxhall Astra 1599cc</a:t>
            </a:r>
          </a:p>
          <a:p>
            <a:pPr lvl="2"/>
            <a:r>
              <a:rPr lang="en-US" dirty="0" smtClean="0"/>
              <a:t>2007 Audi A3 1999cc</a:t>
            </a:r>
          </a:p>
          <a:p>
            <a:pPr lvl="2"/>
            <a:endParaRPr lang="en-US" dirty="0" smtClean="0"/>
          </a:p>
          <a:p>
            <a:pPr lvl="2"/>
            <a:r>
              <a:rPr lang="en-US" dirty="0" smtClean="0"/>
              <a:t>2006 </a:t>
            </a:r>
            <a:r>
              <a:rPr lang="en-US" dirty="0" smtClean="0"/>
              <a:t>VW Transporter 1999cc</a:t>
            </a:r>
          </a:p>
          <a:p>
            <a:pPr lvl="2"/>
            <a:r>
              <a:rPr lang="en-US" dirty="0" smtClean="0"/>
              <a:t>1985 Ford Escort 1599cc</a:t>
            </a:r>
          </a:p>
          <a:p>
            <a:pPr lvl="2"/>
            <a:r>
              <a:rPr lang="en-US" dirty="0" smtClean="0"/>
              <a:t>2015 Audi R8 5199cc</a:t>
            </a:r>
          </a:p>
          <a:p>
            <a:pPr lvl="1"/>
            <a:r>
              <a:rPr lang="en-US" sz="2400" dirty="0" smtClean="0"/>
              <a:t>Write a </a:t>
            </a:r>
            <a:r>
              <a:rPr lang="en-US" sz="2400" dirty="0" smtClean="0"/>
              <a:t>queries </a:t>
            </a:r>
            <a:r>
              <a:rPr lang="en-US" sz="2400" dirty="0" smtClean="0"/>
              <a:t>to </a:t>
            </a:r>
            <a:endParaRPr lang="en-US" sz="2400" dirty="0" smtClean="0"/>
          </a:p>
          <a:p>
            <a:pPr lvl="2"/>
            <a:r>
              <a:rPr lang="en-US" dirty="0"/>
              <a:t>S</a:t>
            </a:r>
            <a:r>
              <a:rPr lang="en-US" dirty="0" smtClean="0"/>
              <a:t>elect </a:t>
            </a:r>
            <a:r>
              <a:rPr lang="en-US" dirty="0" smtClean="0"/>
              <a:t>all vehicles </a:t>
            </a:r>
            <a:r>
              <a:rPr lang="en-US" dirty="0" smtClean="0"/>
              <a:t>made </a:t>
            </a:r>
            <a:r>
              <a:rPr lang="en-US" dirty="0" smtClean="0"/>
              <a:t>by Audi</a:t>
            </a:r>
          </a:p>
          <a:p>
            <a:pPr lvl="2"/>
            <a:r>
              <a:rPr lang="en-US" dirty="0" smtClean="0"/>
              <a:t>Select </a:t>
            </a:r>
            <a:r>
              <a:rPr lang="en-US" dirty="0"/>
              <a:t>all vehicles with </a:t>
            </a:r>
            <a:r>
              <a:rPr lang="en-US" dirty="0" smtClean="0"/>
              <a:t>an engine size of 1599cc</a:t>
            </a:r>
          </a:p>
          <a:p>
            <a:pPr lvl="2"/>
            <a:r>
              <a:rPr lang="en-US" dirty="0" smtClean="0"/>
              <a:t>Delete </a:t>
            </a:r>
            <a:r>
              <a:rPr lang="en-US" dirty="0" smtClean="0"/>
              <a:t>all vehicles made before 2007</a:t>
            </a:r>
            <a:endParaRPr lang="en-US" dirty="0"/>
          </a:p>
          <a:p>
            <a:pPr lvl="1"/>
            <a:endParaRPr lang="en-US" sz="2400" dirty="0" smtClean="0"/>
          </a:p>
          <a:p>
            <a:pPr lvl="1"/>
            <a:endParaRPr lang="en-US" sz="2400"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hello2.py</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and execute</a:t>
            </a:r>
            <a:endParaRPr lang="en-US" sz="24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Stack</a:t>
            </a:r>
          </a:p>
          <a:p>
            <a:pPr lvl="1"/>
            <a:r>
              <a:rPr lang="en-US" sz="2400"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Heap</a:t>
            </a:r>
          </a:p>
          <a:p>
            <a:pPr lvl="1"/>
            <a:r>
              <a:rPr lang="en-US" sz="2400" dirty="0" smtClean="0"/>
              <a:t>What is the Heap?</a:t>
            </a:r>
          </a:p>
          <a:p>
            <a:pPr lvl="2"/>
            <a:r>
              <a:rPr lang="en-US" dirty="0" smtClean="0"/>
              <a:t>A region of memory for longer term storage</a:t>
            </a:r>
          </a:p>
          <a:p>
            <a:pPr lvl="2"/>
            <a:r>
              <a:rPr lang="en-US" dirty="0" smtClean="0"/>
              <a:t>Not automatically managed so is less efficient</a:t>
            </a:r>
          </a:p>
          <a:p>
            <a:pPr lvl="3"/>
            <a:r>
              <a:rPr lang="en-US" sz="2400"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sz="2400" dirty="0" smtClean="0"/>
              <a:t>Allocated memory that has not been released remains allocated</a:t>
            </a:r>
          </a:p>
          <a:p>
            <a:pPr lvl="2"/>
            <a:r>
              <a:rPr lang="en-US" dirty="0" smtClean="0"/>
              <a:t>Slower than stack</a:t>
            </a:r>
          </a:p>
          <a:p>
            <a:pPr marL="0" indent="0">
              <a:buNone/>
            </a:pPr>
            <a:endParaRPr lang="en-US" sz="2400"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Waterfall</a:t>
            </a:r>
          </a:p>
          <a:p>
            <a:pPr lvl="1"/>
            <a:r>
              <a:rPr lang="en-US" sz="2400" dirty="0" smtClean="0"/>
              <a:t>Linear and </a:t>
            </a:r>
            <a:r>
              <a:rPr lang="en-US" sz="2400" dirty="0" smtClean="0"/>
              <a:t>sequential</a:t>
            </a:r>
          </a:p>
          <a:p>
            <a:pPr lvl="1"/>
            <a:endParaRPr lang="en-US" sz="2400" dirty="0" smtClean="0"/>
          </a:p>
          <a:p>
            <a:pPr lvl="1"/>
            <a:r>
              <a:rPr lang="en-US" sz="2400" dirty="0" smtClean="0"/>
              <a:t>Each phase must be completed before the next </a:t>
            </a:r>
            <a:r>
              <a:rPr lang="en-US" sz="2400" dirty="0" smtClean="0"/>
              <a:t>commences</a:t>
            </a:r>
          </a:p>
          <a:p>
            <a:pPr lvl="1"/>
            <a:endParaRPr lang="en-US" sz="2400" dirty="0" smtClean="0"/>
          </a:p>
          <a:p>
            <a:pPr lvl="1"/>
            <a:r>
              <a:rPr lang="en-US" sz="2400" dirty="0" smtClean="0"/>
              <a:t>Testing starts only when development is </a:t>
            </a:r>
            <a:r>
              <a:rPr lang="en-US" sz="2400" dirty="0" smtClean="0"/>
              <a:t>complete</a:t>
            </a:r>
          </a:p>
          <a:p>
            <a:pPr lvl="1"/>
            <a:endParaRPr lang="en-US" sz="2400" dirty="0" smtClean="0"/>
          </a:p>
          <a:p>
            <a:pPr lvl="1"/>
            <a:r>
              <a:rPr lang="en-US" sz="2400" dirty="0" smtClean="0"/>
              <a:t>Simple and easy to understand and </a:t>
            </a:r>
            <a:r>
              <a:rPr lang="en-US" sz="2400" dirty="0" smtClean="0"/>
              <a:t>use</a:t>
            </a:r>
          </a:p>
          <a:p>
            <a:pPr lvl="1"/>
            <a:endParaRPr lang="en-US" sz="2400" dirty="0" smtClean="0"/>
          </a:p>
          <a:p>
            <a:pPr lvl="1"/>
            <a:r>
              <a:rPr lang="en-US" sz="2400" dirty="0" smtClean="0"/>
              <a:t>Easy to manage due to the rigidity of the model</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Autofit/>
          </a:bodyPr>
          <a:lstStyle/>
          <a:p>
            <a:r>
              <a:rPr lang="en-US" sz="2400" dirty="0" smtClean="0"/>
              <a:t>Waterfall</a:t>
            </a:r>
          </a:p>
          <a:p>
            <a:pPr lvl="1"/>
            <a:r>
              <a:rPr lang="en-US" sz="2400" dirty="0" smtClean="0"/>
              <a:t>Good for small </a:t>
            </a:r>
            <a:r>
              <a:rPr lang="en-US" sz="2400" dirty="0" smtClean="0"/>
              <a:t>projects</a:t>
            </a:r>
          </a:p>
          <a:p>
            <a:pPr lvl="1"/>
            <a:endParaRPr lang="en-US" sz="2400" dirty="0" smtClean="0"/>
          </a:p>
          <a:p>
            <a:pPr lvl="1"/>
            <a:r>
              <a:rPr lang="en-US" sz="2400" dirty="0" smtClean="0"/>
              <a:t>Once testing has begun, difficult to go </a:t>
            </a:r>
            <a:r>
              <a:rPr lang="en-US" sz="2400" dirty="0" smtClean="0"/>
              <a:t>back</a:t>
            </a:r>
          </a:p>
          <a:p>
            <a:pPr lvl="1"/>
            <a:endParaRPr lang="en-US" sz="2400" dirty="0" smtClean="0"/>
          </a:p>
          <a:p>
            <a:pPr lvl="1"/>
            <a:r>
              <a:rPr lang="en-US" sz="2400" dirty="0" smtClean="0"/>
              <a:t>No working software produced until late in the </a:t>
            </a:r>
            <a:r>
              <a:rPr lang="en-US" sz="2400" dirty="0" smtClean="0"/>
              <a:t>lifecycle</a:t>
            </a:r>
          </a:p>
          <a:p>
            <a:pPr lvl="1"/>
            <a:endParaRPr lang="en-US" sz="2400" dirty="0" smtClean="0"/>
          </a:p>
          <a:p>
            <a:pPr lvl="1"/>
            <a:r>
              <a:rPr lang="en-US" sz="2400" dirty="0" smtClean="0"/>
              <a:t>High amounts of risk and </a:t>
            </a:r>
            <a:r>
              <a:rPr lang="en-US" sz="2400" dirty="0" smtClean="0"/>
              <a:t>uncertainty</a:t>
            </a:r>
          </a:p>
          <a:p>
            <a:pPr lvl="1"/>
            <a:endParaRPr lang="en-US" sz="2400" dirty="0" smtClean="0"/>
          </a:p>
          <a:p>
            <a:pPr lvl="1"/>
            <a:r>
              <a:rPr lang="en-US" sz="2400" dirty="0" smtClean="0"/>
              <a:t>Not good for complex projects, or projects where requirements are likely to </a:t>
            </a:r>
            <a:r>
              <a:rPr lang="en-US" sz="2400" dirty="0" smtClean="0"/>
              <a:t>change</a:t>
            </a:r>
            <a:endParaRPr lang="en-US"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Fountain</a:t>
            </a:r>
          </a:p>
          <a:p>
            <a:pPr lvl="1"/>
            <a:r>
              <a:rPr lang="en-US" sz="2400" dirty="0" smtClean="0"/>
              <a:t>Improvement of the Waterfall </a:t>
            </a:r>
            <a:r>
              <a:rPr lang="en-US" sz="2400" dirty="0" smtClean="0"/>
              <a:t>method</a:t>
            </a:r>
          </a:p>
          <a:p>
            <a:pPr lvl="1"/>
            <a:endParaRPr lang="en-US" sz="2400" dirty="0" smtClean="0"/>
          </a:p>
          <a:p>
            <a:pPr lvl="1"/>
            <a:r>
              <a:rPr lang="en-US" sz="2400" dirty="0" smtClean="0"/>
              <a:t>More suited to object-oriented </a:t>
            </a:r>
            <a:r>
              <a:rPr lang="en-US" sz="2400" dirty="0" smtClean="0"/>
              <a:t>development</a:t>
            </a:r>
          </a:p>
          <a:p>
            <a:pPr lvl="1"/>
            <a:endParaRPr lang="en-US" sz="2400" dirty="0" smtClean="0"/>
          </a:p>
          <a:p>
            <a:pPr lvl="1"/>
            <a:r>
              <a:rPr lang="en-US" sz="2400" dirty="0" smtClean="0"/>
              <a:t>Stages are performed in </a:t>
            </a:r>
            <a:r>
              <a:rPr lang="en-US" sz="2400" dirty="0" smtClean="0"/>
              <a:t>cycles</a:t>
            </a:r>
          </a:p>
          <a:p>
            <a:pPr lvl="1"/>
            <a:endParaRPr lang="en-US" sz="2400" dirty="0" smtClean="0"/>
          </a:p>
          <a:p>
            <a:pPr lvl="1"/>
            <a:r>
              <a:rPr lang="en-US" sz="2400" dirty="0" smtClean="0"/>
              <a:t>Some stages cannot be started before </a:t>
            </a:r>
            <a:r>
              <a:rPr lang="en-US" sz="2400" dirty="0" smtClean="0"/>
              <a:t>others</a:t>
            </a:r>
          </a:p>
          <a:p>
            <a:pPr lvl="1"/>
            <a:endParaRPr lang="en-US" sz="2400" dirty="0" smtClean="0"/>
          </a:p>
          <a:p>
            <a:pPr lvl="1"/>
            <a:r>
              <a:rPr lang="en-US" sz="2400" dirty="0" smtClean="0"/>
              <a:t>Development can be more responsive to </a:t>
            </a:r>
            <a:r>
              <a:rPr lang="en-US" sz="2400" dirty="0" smtClean="0"/>
              <a:t>changes</a:t>
            </a: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sz="2400" dirty="0" smtClean="0"/>
              <a:t>Save to a file called </a:t>
            </a:r>
            <a:r>
              <a:rPr lang="en-US" sz="2400" dirty="0" smtClean="0">
                <a:solidFill>
                  <a:srgbClr val="0000FF"/>
                </a:solidFill>
                <a:latin typeface="Courier New" panose="02070309020205020404" pitchFamily="49" charset="0"/>
                <a:cs typeface="Courier New" panose="02070309020205020404" pitchFamily="49" charset="0"/>
              </a:rPr>
              <a:t>hello3.py</a:t>
            </a:r>
            <a:r>
              <a:rPr lang="en-US" sz="2400" dirty="0" smtClean="0">
                <a:cs typeface="Courier New" panose="02070309020205020404" pitchFamily="49" charset="0"/>
              </a:rPr>
              <a:t> and execute</a:t>
            </a:r>
          </a:p>
          <a:p>
            <a:r>
              <a:rPr lang="en-US" sz="2400"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Spiral</a:t>
            </a:r>
          </a:p>
          <a:p>
            <a:pPr lvl="1"/>
            <a:r>
              <a:rPr lang="en-US" sz="2400"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a:t>
            </a:r>
            <a:r>
              <a:rPr lang="en-GB" dirty="0" smtClean="0"/>
              <a:t>Planning</a:t>
            </a:r>
            <a:endParaRPr lang="en-GB" dirty="0" smtClean="0"/>
          </a:p>
          <a:p>
            <a:pPr lvl="1"/>
            <a:r>
              <a:rPr lang="en-GB" sz="2400" dirty="0" smtClean="0"/>
              <a:t>Each phase repeatedly iterated allowing </a:t>
            </a:r>
            <a:r>
              <a:rPr lang="en-GB" sz="2400" dirty="0" smtClean="0"/>
              <a:t>flexibility</a:t>
            </a:r>
            <a:endParaRPr lang="en-GB" sz="2400" dirty="0" smtClean="0"/>
          </a:p>
          <a:p>
            <a:pPr lvl="1"/>
            <a:r>
              <a:rPr lang="en-GB" sz="2400" dirty="0"/>
              <a:t>High amount of risk </a:t>
            </a:r>
            <a:r>
              <a:rPr lang="en-GB" sz="2400" dirty="0" smtClean="0"/>
              <a:t>analysis</a:t>
            </a:r>
            <a:endParaRPr lang="en-US" sz="2400"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Spiral</a:t>
            </a:r>
          </a:p>
          <a:p>
            <a:pPr lvl="1"/>
            <a:r>
              <a:rPr lang="en-GB" sz="2400" dirty="0" smtClean="0"/>
              <a:t>Good for large and complex </a:t>
            </a:r>
            <a:r>
              <a:rPr lang="en-GB" sz="2400" dirty="0" smtClean="0"/>
              <a:t>projects</a:t>
            </a:r>
          </a:p>
          <a:p>
            <a:pPr lvl="1"/>
            <a:endParaRPr lang="en-GB" sz="2400" dirty="0" smtClean="0"/>
          </a:p>
          <a:p>
            <a:pPr lvl="1"/>
            <a:r>
              <a:rPr lang="en-GB" sz="2400" dirty="0" smtClean="0"/>
              <a:t>Software produced early in the </a:t>
            </a:r>
            <a:r>
              <a:rPr lang="en-GB" sz="2400" dirty="0" smtClean="0"/>
              <a:t>lifecycle</a:t>
            </a:r>
          </a:p>
          <a:p>
            <a:pPr lvl="1"/>
            <a:endParaRPr lang="en-GB" sz="2400" dirty="0" smtClean="0"/>
          </a:p>
          <a:p>
            <a:pPr lvl="1"/>
            <a:r>
              <a:rPr lang="en-GB" sz="2400" dirty="0" smtClean="0"/>
              <a:t>Can be costly to </a:t>
            </a:r>
            <a:r>
              <a:rPr lang="en-GB" sz="2400" dirty="0" smtClean="0"/>
              <a:t>use</a:t>
            </a:r>
          </a:p>
          <a:p>
            <a:pPr lvl="1"/>
            <a:endParaRPr lang="en-GB" sz="2400" dirty="0" smtClean="0"/>
          </a:p>
          <a:p>
            <a:pPr lvl="1"/>
            <a:r>
              <a:rPr lang="en-GB" sz="2400" dirty="0" smtClean="0"/>
              <a:t>Risk Analysis phase is critical to </a:t>
            </a:r>
            <a:r>
              <a:rPr lang="en-GB" sz="2400" dirty="0" smtClean="0"/>
              <a:t>success</a:t>
            </a:r>
          </a:p>
          <a:p>
            <a:pPr lvl="1"/>
            <a:endParaRPr lang="en-GB" sz="2400" dirty="0" smtClean="0"/>
          </a:p>
          <a:p>
            <a:pPr lvl="1"/>
            <a:r>
              <a:rPr lang="en-GB" sz="2400" dirty="0" smtClean="0"/>
              <a:t>Doesn’t work well for small </a:t>
            </a:r>
            <a:r>
              <a:rPr lang="en-GB" sz="2400" dirty="0" smtClean="0"/>
              <a:t>projects</a:t>
            </a:r>
            <a:endParaRPr lang="en-GB"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Agile </a:t>
            </a:r>
          </a:p>
          <a:p>
            <a:pPr lvl="1"/>
            <a:r>
              <a:rPr lang="en-US" sz="2400" dirty="0" smtClean="0"/>
              <a:t>Software developed in rapid </a:t>
            </a:r>
            <a:r>
              <a:rPr lang="en-US" sz="2400" dirty="0" smtClean="0"/>
              <a:t>cycles</a:t>
            </a:r>
            <a:endParaRPr lang="en-US" sz="2400" dirty="0" smtClean="0"/>
          </a:p>
          <a:p>
            <a:pPr lvl="1"/>
            <a:r>
              <a:rPr lang="en-US" sz="2400" dirty="0" smtClean="0"/>
              <a:t>Frequent small releases building on previous </a:t>
            </a:r>
            <a:r>
              <a:rPr lang="en-US" sz="2400" dirty="0" smtClean="0"/>
              <a:t>functionality</a:t>
            </a:r>
            <a:endParaRPr lang="en-US" sz="2400" dirty="0" smtClean="0"/>
          </a:p>
          <a:p>
            <a:pPr lvl="1"/>
            <a:r>
              <a:rPr lang="en-US" sz="2400" dirty="0" smtClean="0"/>
              <a:t>Each release thoroughly </a:t>
            </a:r>
            <a:r>
              <a:rPr lang="en-US" sz="2400" dirty="0" smtClean="0"/>
              <a:t>tested</a:t>
            </a:r>
            <a:endParaRPr lang="en-US" sz="2400" dirty="0" smtClean="0"/>
          </a:p>
          <a:p>
            <a:pPr lvl="1"/>
            <a:r>
              <a:rPr lang="en-US" sz="2400" dirty="0" smtClean="0"/>
              <a:t>Good for customer satisfaction</a:t>
            </a:r>
          </a:p>
          <a:p>
            <a:pPr lvl="1"/>
            <a:r>
              <a:rPr lang="en-US" sz="2400" dirty="0" smtClean="0"/>
              <a:t>Close cooperation between customers, business and developers</a:t>
            </a:r>
          </a:p>
          <a:p>
            <a:pPr lvl="1"/>
            <a:r>
              <a:rPr lang="en-US" sz="2400"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Agile</a:t>
            </a:r>
            <a:endParaRPr lang="en-US" sz="2400" dirty="0" smtClean="0"/>
          </a:p>
          <a:p>
            <a:pPr lvl="1"/>
            <a:r>
              <a:rPr lang="en-US" sz="2400" dirty="0"/>
              <a:t>Developers work </a:t>
            </a:r>
            <a:r>
              <a:rPr lang="en-US" sz="2400" dirty="0" smtClean="0"/>
              <a:t>collaboratively</a:t>
            </a:r>
          </a:p>
          <a:p>
            <a:pPr lvl="1"/>
            <a:endParaRPr lang="en-US" sz="2400" dirty="0" smtClean="0"/>
          </a:p>
          <a:p>
            <a:pPr lvl="1"/>
            <a:r>
              <a:rPr lang="en-US" sz="2400" dirty="0" smtClean="0"/>
              <a:t>Decisions </a:t>
            </a:r>
            <a:r>
              <a:rPr lang="en-US" sz="2400" dirty="0"/>
              <a:t>often taken by </a:t>
            </a:r>
            <a:r>
              <a:rPr lang="en-US" sz="2400" dirty="0" smtClean="0"/>
              <a:t>team</a:t>
            </a:r>
          </a:p>
          <a:p>
            <a:pPr lvl="1"/>
            <a:endParaRPr lang="en-US" sz="2400" dirty="0"/>
          </a:p>
          <a:p>
            <a:pPr lvl="1"/>
            <a:r>
              <a:rPr lang="en-US" sz="2400" dirty="0"/>
              <a:t>Aims to build self-managing </a:t>
            </a:r>
            <a:r>
              <a:rPr lang="en-US" sz="2400" dirty="0" smtClean="0"/>
              <a:t>teams</a:t>
            </a:r>
            <a:endParaRPr lang="en-US" sz="2400"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a:normAutofit/>
          </a:bodyPr>
          <a:lstStyle/>
          <a:p>
            <a:r>
              <a:rPr lang="en-US" sz="2400" dirty="0" smtClean="0"/>
              <a:t>Agile</a:t>
            </a:r>
          </a:p>
          <a:p>
            <a:pPr lvl="1"/>
            <a:r>
              <a:rPr lang="en-US" sz="2400" dirty="0" smtClean="0"/>
              <a:t>Difficult to assess effort required to produce larger </a:t>
            </a:r>
            <a:r>
              <a:rPr lang="en-US" sz="2400" dirty="0" smtClean="0"/>
              <a:t>deliverables</a:t>
            </a:r>
          </a:p>
          <a:p>
            <a:pPr lvl="1"/>
            <a:endParaRPr lang="en-US" sz="2400" dirty="0" smtClean="0"/>
          </a:p>
          <a:p>
            <a:pPr lvl="1"/>
            <a:r>
              <a:rPr lang="en-US" sz="2400" dirty="0" smtClean="0"/>
              <a:t>Project can go off-track </a:t>
            </a:r>
            <a:r>
              <a:rPr lang="en-US" sz="2400" dirty="0" smtClean="0"/>
              <a:t>easily</a:t>
            </a:r>
          </a:p>
          <a:p>
            <a:pPr lvl="1"/>
            <a:endParaRPr lang="en-US" sz="2400" dirty="0" smtClean="0"/>
          </a:p>
          <a:p>
            <a:pPr lvl="1"/>
            <a:r>
              <a:rPr lang="en-US" sz="2400"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Version Control</a:t>
            </a:r>
          </a:p>
          <a:p>
            <a:pPr lvl="1"/>
            <a:r>
              <a:rPr lang="en-US" sz="2400" dirty="0" smtClean="0"/>
              <a:t>When several developers are working on the same project, code must be available to </a:t>
            </a:r>
            <a:r>
              <a:rPr lang="en-US" sz="2400" dirty="0" smtClean="0"/>
              <a:t>all</a:t>
            </a:r>
          </a:p>
          <a:p>
            <a:pPr lvl="1"/>
            <a:endParaRPr lang="en-US" sz="2400" dirty="0" smtClean="0"/>
          </a:p>
          <a:p>
            <a:pPr lvl="1"/>
            <a:r>
              <a:rPr lang="en-US" sz="2400" dirty="0" smtClean="0"/>
              <a:t>Important to ensure code is not overwritten or </a:t>
            </a:r>
            <a:r>
              <a:rPr lang="en-US" sz="2400" dirty="0" smtClean="0"/>
              <a:t>lost</a:t>
            </a:r>
          </a:p>
          <a:p>
            <a:pPr lvl="1"/>
            <a:endParaRPr lang="en-US" sz="2400" dirty="0" smtClean="0"/>
          </a:p>
          <a:p>
            <a:pPr lvl="1"/>
            <a:r>
              <a:rPr lang="en-US" sz="2400" dirty="0" smtClean="0"/>
              <a:t>Also to track changes to code so that errors can be identified and reverted if </a:t>
            </a:r>
            <a:r>
              <a:rPr lang="en-US" sz="2400" dirty="0" smtClean="0"/>
              <a:t>necessary</a:t>
            </a:r>
          </a:p>
          <a:p>
            <a:pPr lvl="1"/>
            <a:endParaRPr lang="en-US" sz="2400" dirty="0" smtClean="0"/>
          </a:p>
          <a:p>
            <a:pPr lvl="1"/>
            <a:r>
              <a:rPr lang="en-US" sz="2400" dirty="0" smtClean="0"/>
              <a:t>Version Control Software (VCS) used to provide a central code repository</a:t>
            </a:r>
          </a:p>
          <a:p>
            <a:endParaRPr lang="en-US" sz="2400"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Version Control</a:t>
            </a:r>
          </a:p>
          <a:p>
            <a:pPr lvl="1"/>
            <a:r>
              <a:rPr lang="en-US" sz="2400"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sz="2400"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sz="2400"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Communication</a:t>
            </a:r>
          </a:p>
          <a:p>
            <a:pPr lvl="1"/>
            <a:r>
              <a:rPr lang="en-US" sz="2400" dirty="0" smtClean="0"/>
              <a:t>Crucial when working with other </a:t>
            </a:r>
            <a:r>
              <a:rPr lang="en-US" sz="2400" dirty="0" smtClean="0"/>
              <a:t>developers</a:t>
            </a:r>
          </a:p>
          <a:p>
            <a:pPr lvl="1"/>
            <a:endParaRPr lang="en-US" sz="2400" dirty="0" smtClean="0"/>
          </a:p>
          <a:p>
            <a:pPr lvl="1"/>
            <a:r>
              <a:rPr lang="en-US" sz="2400" dirty="0" smtClean="0"/>
              <a:t>Frequent short progress </a:t>
            </a:r>
            <a:r>
              <a:rPr lang="en-US" sz="2400" dirty="0" smtClean="0"/>
              <a:t>reports</a:t>
            </a:r>
          </a:p>
          <a:p>
            <a:pPr lvl="1"/>
            <a:endParaRPr lang="en-US" sz="2400" dirty="0" smtClean="0"/>
          </a:p>
          <a:p>
            <a:pPr lvl="1"/>
            <a:r>
              <a:rPr lang="en-US" sz="2400" dirty="0" smtClean="0"/>
              <a:t>Clear communication with </a:t>
            </a:r>
            <a:r>
              <a:rPr lang="en-US" sz="2400" dirty="0" smtClean="0"/>
              <a:t>testers</a:t>
            </a:r>
          </a:p>
          <a:p>
            <a:pPr lvl="1"/>
            <a:endParaRPr lang="en-US" sz="2400" dirty="0" smtClean="0"/>
          </a:p>
          <a:p>
            <a:pPr lvl="1"/>
            <a:r>
              <a:rPr lang="en-US" sz="2400" dirty="0" smtClean="0"/>
              <a:t>“This is not a discipline that rewards ambiguity”</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Design</a:t>
            </a:r>
          </a:p>
          <a:p>
            <a:pPr lvl="1"/>
            <a:r>
              <a:rPr lang="en-US" sz="2400" dirty="0" smtClean="0"/>
              <a:t>Design first, code </a:t>
            </a:r>
            <a:r>
              <a:rPr lang="en-US" sz="2400" dirty="0" smtClean="0"/>
              <a:t>later</a:t>
            </a:r>
          </a:p>
          <a:p>
            <a:pPr lvl="1"/>
            <a:endParaRPr lang="en-US" sz="2400" dirty="0" smtClean="0"/>
          </a:p>
          <a:p>
            <a:pPr lvl="1"/>
            <a:r>
              <a:rPr lang="en-US" sz="2400" dirty="0" smtClean="0"/>
              <a:t>Compartmentalize</a:t>
            </a:r>
          </a:p>
          <a:p>
            <a:pPr lvl="1"/>
            <a:endParaRPr lang="en-US" sz="2400" dirty="0" smtClean="0"/>
          </a:p>
          <a:p>
            <a:pPr lvl="1"/>
            <a:r>
              <a:rPr lang="en-US" sz="2400" dirty="0" smtClean="0"/>
              <a:t>Draw your </a:t>
            </a:r>
            <a:r>
              <a:rPr lang="en-US" sz="2400" dirty="0" smtClean="0"/>
              <a:t>designs</a:t>
            </a:r>
          </a:p>
          <a:p>
            <a:pPr lvl="1"/>
            <a:endParaRPr lang="en-US" sz="2400" dirty="0" smtClean="0"/>
          </a:p>
          <a:p>
            <a:pPr lvl="1"/>
            <a:r>
              <a:rPr lang="en-US" sz="2400"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smtClean="0"/>
              <a:t>Visibility</a:t>
            </a:r>
          </a:p>
          <a:p>
            <a:pPr lvl="1"/>
            <a:r>
              <a:rPr lang="en-US" sz="2400" dirty="0" smtClean="0"/>
              <a:t>Commit code </a:t>
            </a:r>
            <a:r>
              <a:rPr lang="en-US" sz="2400" dirty="0" smtClean="0"/>
              <a:t>often</a:t>
            </a:r>
          </a:p>
          <a:p>
            <a:pPr lvl="1"/>
            <a:endParaRPr lang="en-US" sz="2400" dirty="0" smtClean="0"/>
          </a:p>
          <a:p>
            <a:pPr lvl="1"/>
            <a:r>
              <a:rPr lang="en-US" sz="2400" dirty="0" smtClean="0"/>
              <a:t>Keep code clear, correctly formatted and </a:t>
            </a:r>
            <a:r>
              <a:rPr lang="en-US" sz="2400" dirty="0" smtClean="0"/>
              <a:t>documented</a:t>
            </a:r>
          </a:p>
          <a:p>
            <a:pPr lvl="1"/>
            <a:endParaRPr lang="en-US" sz="2400" dirty="0" smtClean="0"/>
          </a:p>
          <a:p>
            <a:pPr lvl="1"/>
            <a:r>
              <a:rPr lang="en-US" sz="2400" dirty="0" smtClean="0"/>
              <a:t>Regular code review helps ensure code </a:t>
            </a:r>
            <a:r>
              <a:rPr lang="en-US" sz="2400" dirty="0" smtClean="0"/>
              <a:t>quality</a:t>
            </a:r>
            <a:endParaRPr lang="en-US" sz="2400"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What is the purpose of this function</a:t>
            </a:r>
            <a:r>
              <a:rPr lang="en-US" sz="2400" dirty="0" smtClean="0"/>
              <a:t>?</a:t>
            </a:r>
            <a:endParaRPr lang="en-US" sz="2400" dirty="0" smtClean="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Collaboratively</a:t>
            </a:r>
            <a:endParaRPr lang="en-US" dirty="0"/>
          </a:p>
        </p:txBody>
      </p:sp>
      <p:sp>
        <p:nvSpPr>
          <p:cNvPr id="2" name="Content Placeholder 1"/>
          <p:cNvSpPr>
            <a:spLocks noGrp="1"/>
          </p:cNvSpPr>
          <p:nvPr>
            <p:ph idx="1"/>
          </p:nvPr>
        </p:nvSpPr>
        <p:spPr>
          <a:xfrm>
            <a:off x="609600" y="1628800"/>
            <a:ext cx="10574965" cy="4425355"/>
          </a:xfrm>
        </p:spPr>
        <p:txBody>
          <a:bodyPr/>
          <a:lstStyle/>
          <a:p>
            <a:r>
              <a:rPr lang="en-GB" sz="2400" dirty="0" smtClean="0"/>
              <a:t>Use </a:t>
            </a:r>
            <a:r>
              <a:rPr lang="en-GB" sz="2400" dirty="0" smtClean="0"/>
              <a:t>versioning </a:t>
            </a:r>
            <a:r>
              <a:rPr lang="en-GB" sz="2400" dirty="0" smtClean="0"/>
              <a:t>control</a:t>
            </a:r>
          </a:p>
          <a:p>
            <a:endParaRPr lang="en-GB" sz="2400" dirty="0" smtClean="0"/>
          </a:p>
          <a:p>
            <a:r>
              <a:rPr lang="en-GB" sz="2400" dirty="0" smtClean="0"/>
              <a:t>Communicate</a:t>
            </a:r>
          </a:p>
          <a:p>
            <a:endParaRPr lang="en-GB" sz="2400" dirty="0" smtClean="0"/>
          </a:p>
          <a:p>
            <a:r>
              <a:rPr lang="en-GB" sz="2400" dirty="0" smtClean="0"/>
              <a:t>Design up </a:t>
            </a:r>
            <a:r>
              <a:rPr lang="en-GB" sz="2400" dirty="0" smtClean="0"/>
              <a:t>front</a:t>
            </a:r>
          </a:p>
          <a:p>
            <a:endParaRPr lang="en-GB" sz="2400" dirty="0" smtClean="0"/>
          </a:p>
          <a:p>
            <a:r>
              <a:rPr lang="en-GB" sz="2400" dirty="0" smtClean="0"/>
              <a:t>Keep code visible</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Consistency and coding standards help </a:t>
            </a:r>
            <a:r>
              <a:rPr lang="en-US" sz="2400" dirty="0" smtClean="0"/>
              <a:t>everyone</a:t>
            </a:r>
          </a:p>
          <a:p>
            <a:endParaRPr lang="en-US" sz="2400" dirty="0" smtClean="0"/>
          </a:p>
          <a:p>
            <a:r>
              <a:rPr lang="en-US" sz="2400" dirty="0" smtClean="0"/>
              <a:t>K.I.S.S – Keep It Simple, </a:t>
            </a:r>
            <a:r>
              <a:rPr lang="en-US" sz="2400" dirty="0" smtClean="0"/>
              <a:t>Stupid</a:t>
            </a:r>
          </a:p>
          <a:p>
            <a:endParaRPr lang="en-US" sz="2400" dirty="0" smtClean="0"/>
          </a:p>
          <a:p>
            <a:r>
              <a:rPr lang="en-US" sz="2400" dirty="0" smtClean="0"/>
              <a:t>Avoid the use of </a:t>
            </a:r>
            <a:r>
              <a:rPr lang="en-US" sz="2400" dirty="0" err="1" smtClean="0"/>
              <a:t>globals</a:t>
            </a:r>
            <a:endParaRPr lang="en-US" sz="2400" dirty="0" smtClean="0"/>
          </a:p>
          <a:p>
            <a:endParaRPr lang="en-US" sz="2400" dirty="0" smtClean="0"/>
          </a:p>
          <a:p>
            <a:r>
              <a:rPr lang="en-US" sz="2400" dirty="0" smtClean="0"/>
              <a:t>Don’t use magic numbers, use </a:t>
            </a:r>
            <a:r>
              <a:rPr lang="en-US" sz="2400" dirty="0" smtClean="0"/>
              <a:t>constants</a:t>
            </a:r>
            <a:endParaRPr lang="en-US" sz="2400" dirty="0" smtClean="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smtClean="0"/>
              <a:t>Portability – don’t </a:t>
            </a:r>
            <a:r>
              <a:rPr lang="en-US" sz="2400" dirty="0" smtClean="0"/>
              <a:t>hard-code</a:t>
            </a:r>
          </a:p>
          <a:p>
            <a:endParaRPr lang="en-US" sz="2400" dirty="0" smtClean="0"/>
          </a:p>
          <a:p>
            <a:r>
              <a:rPr lang="en-US" sz="2400" dirty="0"/>
              <a:t>Don’t write the same piece of code </a:t>
            </a:r>
            <a:r>
              <a:rPr lang="en-US" sz="2400" dirty="0" smtClean="0"/>
              <a:t>twice</a:t>
            </a:r>
          </a:p>
          <a:p>
            <a:endParaRPr lang="en-US" sz="2400" dirty="0" smtClean="0"/>
          </a:p>
          <a:p>
            <a:r>
              <a:rPr lang="en-US" sz="2400" dirty="0" smtClean="0"/>
              <a:t>Provide useful error messages (but don’t give anything away</a:t>
            </a:r>
            <a:r>
              <a:rPr lang="en-US" sz="2400" dirty="0" smtClean="0"/>
              <a:t>!)</a:t>
            </a:r>
            <a:endParaRPr lang="en-US" sz="2400" dirty="0" smtClean="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US" sz="2400" dirty="0"/>
              <a:t>Don’t be afraid to refactor when </a:t>
            </a:r>
            <a:r>
              <a:rPr lang="en-US" sz="2400" dirty="0" smtClean="0"/>
              <a:t>necessary</a:t>
            </a:r>
          </a:p>
          <a:p>
            <a:endParaRPr lang="en-US" sz="2400" dirty="0"/>
          </a:p>
          <a:p>
            <a:r>
              <a:rPr lang="en-US" sz="2400" dirty="0"/>
              <a:t>Test early, test </a:t>
            </a:r>
            <a:r>
              <a:rPr lang="en-US" sz="2400" dirty="0" smtClean="0"/>
              <a:t>often</a:t>
            </a:r>
          </a:p>
          <a:p>
            <a:endParaRPr lang="en-US" sz="2400" dirty="0"/>
          </a:p>
          <a:p>
            <a:r>
              <a:rPr lang="en-US" sz="2400" dirty="0" smtClean="0"/>
              <a:t>Don’t </a:t>
            </a:r>
            <a:r>
              <a:rPr lang="en-US" sz="2400" dirty="0"/>
              <a:t>just start coding – think first. Then code</a:t>
            </a:r>
            <a:r>
              <a:rPr lang="en-US" sz="2400" dirty="0" smtClean="0"/>
              <a:t>.</a:t>
            </a:r>
            <a:endParaRPr lang="en-US" sz="2400"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a:t>Architect and design for security policies</a:t>
            </a:r>
          </a:p>
          <a:p>
            <a:pPr lvl="1"/>
            <a:r>
              <a:rPr lang="en-US" sz="2400" dirty="0"/>
              <a:t>Determine your approach to security </a:t>
            </a:r>
            <a:r>
              <a:rPr lang="en-US" sz="2400" dirty="0" smtClean="0"/>
              <a:t>first</a:t>
            </a:r>
          </a:p>
          <a:p>
            <a:pPr lvl="1"/>
            <a:endParaRPr lang="en-US" sz="2400" dirty="0" smtClean="0"/>
          </a:p>
          <a:p>
            <a:r>
              <a:rPr lang="en-US" sz="2400" dirty="0" smtClean="0"/>
              <a:t>Validate input</a:t>
            </a:r>
          </a:p>
          <a:p>
            <a:pPr lvl="1"/>
            <a:r>
              <a:rPr lang="en-US" sz="2400" dirty="0" smtClean="0"/>
              <a:t>Ensure user data matches expected inputs</a:t>
            </a:r>
          </a:p>
          <a:p>
            <a:pPr lvl="1"/>
            <a:r>
              <a:rPr lang="en-US" sz="2400" dirty="0" smtClean="0"/>
              <a:t>Encode or otherwise escape URLs</a:t>
            </a:r>
          </a:p>
          <a:p>
            <a:pPr lvl="1"/>
            <a:r>
              <a:rPr lang="en-US" sz="2400"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Default </a:t>
            </a:r>
            <a:r>
              <a:rPr lang="en-US" sz="2400" dirty="0" smtClean="0"/>
              <a:t>deny</a:t>
            </a:r>
          </a:p>
          <a:p>
            <a:endParaRPr lang="en-US" sz="2400" dirty="0"/>
          </a:p>
          <a:p>
            <a:r>
              <a:rPr lang="en-US" sz="2400" dirty="0" smtClean="0"/>
              <a:t>Adhere </a:t>
            </a:r>
            <a:r>
              <a:rPr lang="en-US" sz="2400" dirty="0"/>
              <a:t>to the principle of least </a:t>
            </a:r>
            <a:r>
              <a:rPr lang="en-US" sz="2400" dirty="0" smtClean="0"/>
              <a:t>privilege</a:t>
            </a:r>
          </a:p>
          <a:p>
            <a:endParaRPr lang="en-US" sz="2400" dirty="0"/>
          </a:p>
          <a:p>
            <a:r>
              <a:rPr lang="en-US" sz="2400" dirty="0" smtClean="0"/>
              <a:t>Sanitize </a:t>
            </a:r>
            <a:r>
              <a:rPr lang="en-US" sz="2400" dirty="0"/>
              <a:t>data sent to other systems</a:t>
            </a:r>
          </a:p>
          <a:p>
            <a:pPr lvl="1"/>
            <a:r>
              <a:rPr lang="en-US" sz="2400" dirty="0"/>
              <a:t>Data often contains input supplied by </a:t>
            </a:r>
            <a:r>
              <a:rPr lang="en-US" sz="2400" dirty="0" smtClean="0"/>
              <a:t>users</a:t>
            </a:r>
          </a:p>
          <a:p>
            <a:pPr lvl="1"/>
            <a:r>
              <a:rPr lang="en-US" sz="2400"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numCol="2">
            <a:normAutofit/>
          </a:bodyPr>
          <a:lstStyle/>
          <a:p>
            <a:r>
              <a:rPr lang="en-US" sz="2400" dirty="0"/>
              <a:t>Practice defense in </a:t>
            </a:r>
            <a:r>
              <a:rPr lang="en-US" sz="2400" dirty="0" smtClean="0"/>
              <a:t>depth</a:t>
            </a:r>
          </a:p>
          <a:p>
            <a:endParaRPr lang="en-US" sz="2400" dirty="0" smtClean="0"/>
          </a:p>
          <a:p>
            <a:r>
              <a:rPr lang="en-US" sz="2400" dirty="0" smtClean="0"/>
              <a:t>Use </a:t>
            </a:r>
            <a:r>
              <a:rPr lang="en-US" sz="2400" dirty="0"/>
              <a:t>effective QA </a:t>
            </a:r>
            <a:r>
              <a:rPr lang="en-US" sz="2400" dirty="0" smtClean="0"/>
              <a:t>techniques</a:t>
            </a:r>
          </a:p>
          <a:p>
            <a:pPr lvl="1"/>
            <a:r>
              <a:rPr lang="en-US" sz="2400" dirty="0" smtClean="0"/>
              <a:t>Clear deliverables </a:t>
            </a:r>
          </a:p>
          <a:p>
            <a:pPr lvl="1"/>
            <a:r>
              <a:rPr lang="en-US" sz="2400" dirty="0" smtClean="0"/>
              <a:t>Appropriate instrumentation</a:t>
            </a:r>
          </a:p>
          <a:p>
            <a:pPr lvl="1"/>
            <a:r>
              <a:rPr lang="en-US" sz="2400" dirty="0" smtClean="0"/>
              <a:t>Quality metrics</a:t>
            </a:r>
          </a:p>
          <a:p>
            <a:pPr lvl="1"/>
            <a:r>
              <a:rPr lang="en-US" sz="2400" dirty="0" smtClean="0"/>
              <a:t>Testing environments</a:t>
            </a:r>
          </a:p>
          <a:p>
            <a:pPr lvl="1"/>
            <a:r>
              <a:rPr lang="en-US" sz="2400" dirty="0" smtClean="0"/>
              <a:t>Representative test </a:t>
            </a:r>
            <a:r>
              <a:rPr lang="en-US" sz="2400" dirty="0" smtClean="0"/>
              <a:t>data</a:t>
            </a:r>
          </a:p>
          <a:p>
            <a:pPr lvl="1"/>
            <a:endParaRPr lang="en-US" sz="2400" dirty="0"/>
          </a:p>
          <a:p>
            <a:pPr lvl="1"/>
            <a:endParaRPr lang="en-US" sz="2400" dirty="0"/>
          </a:p>
          <a:p>
            <a:r>
              <a:rPr lang="en-US" sz="2400" dirty="0"/>
              <a:t>Adopt a secure coding </a:t>
            </a:r>
            <a:r>
              <a:rPr lang="en-US" sz="2400" dirty="0" smtClean="0"/>
              <a:t>standard</a:t>
            </a:r>
            <a:endParaRPr lang="en-US" sz="2400" dirty="0"/>
          </a:p>
          <a:p>
            <a:pPr lvl="1"/>
            <a:r>
              <a:rPr lang="en-US" sz="2400" dirty="0" smtClean="0"/>
              <a:t>Code Review</a:t>
            </a:r>
          </a:p>
          <a:p>
            <a:pPr lvl="1"/>
            <a:r>
              <a:rPr lang="en-US" sz="2400"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425355"/>
          </a:xfrm>
        </p:spPr>
        <p:txBody>
          <a:bodyPr>
            <a:normAutofit/>
          </a:bodyPr>
          <a:lstStyle/>
          <a:p>
            <a:r>
              <a:rPr lang="en-US" sz="2400" dirty="0"/>
              <a:t>Define security </a:t>
            </a:r>
            <a:r>
              <a:rPr lang="en-US" sz="2400" dirty="0" smtClean="0"/>
              <a:t>requirements</a:t>
            </a:r>
          </a:p>
          <a:p>
            <a:endParaRPr lang="en-US" sz="2400" dirty="0"/>
          </a:p>
          <a:p>
            <a:r>
              <a:rPr lang="en-US" sz="2400" dirty="0" smtClean="0"/>
              <a:t>Heed </a:t>
            </a:r>
            <a:r>
              <a:rPr lang="en-US" sz="2400" dirty="0"/>
              <a:t>compiler warnings</a:t>
            </a:r>
          </a:p>
          <a:p>
            <a:pPr lvl="1"/>
            <a:r>
              <a:rPr lang="en-US" sz="2400" dirty="0" smtClean="0"/>
              <a:t>If you ignore them, comment </a:t>
            </a:r>
            <a:endParaRPr lang="en-US" sz="2400" dirty="0" smtClean="0"/>
          </a:p>
          <a:p>
            <a:pPr lvl="1"/>
            <a:endParaRPr lang="en-US" sz="2400" dirty="0" smtClean="0"/>
          </a:p>
          <a:p>
            <a:r>
              <a:rPr lang="en-US" sz="2400" dirty="0" smtClean="0"/>
              <a:t>Model threats</a:t>
            </a:r>
          </a:p>
          <a:p>
            <a:pPr lvl="1"/>
            <a:r>
              <a:rPr lang="en-US" sz="2400" dirty="0" smtClean="0"/>
              <a:t>Investigate likely threat vectors</a:t>
            </a:r>
          </a:p>
          <a:p>
            <a:pPr lvl="1"/>
            <a:r>
              <a:rPr lang="en-US" sz="2400" dirty="0" smtClean="0"/>
              <a:t>Create standards based on your models</a:t>
            </a:r>
            <a:endParaRPr lang="en-US" sz="2400"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do we mean by ‘compiled’ and ‘interpreted</a:t>
            </a:r>
            <a:r>
              <a:rPr lang="en-US" sz="2400" dirty="0" smtClean="0"/>
              <a:t>’?</a:t>
            </a:r>
          </a:p>
          <a:p>
            <a:endParaRPr lang="en-US" sz="2400" dirty="0" smtClean="0"/>
          </a:p>
          <a:p>
            <a:pPr lvl="1"/>
            <a:r>
              <a:rPr lang="en-US" sz="2400" dirty="0" smtClean="0"/>
              <a:t>In a compiled language, a compiler translates the program instructions into code that is </a:t>
            </a:r>
            <a:r>
              <a:rPr lang="en-US" sz="2400" i="1" dirty="0" smtClean="0"/>
              <a:t>specific to the target machine processor and </a:t>
            </a:r>
            <a:r>
              <a:rPr lang="en-US" sz="2400" i="1" dirty="0" smtClean="0"/>
              <a:t>OS</a:t>
            </a:r>
          </a:p>
          <a:p>
            <a:pPr lvl="1"/>
            <a:endParaRPr lang="en-US" sz="2400" dirty="0"/>
          </a:p>
          <a:p>
            <a:pPr lvl="1"/>
            <a:r>
              <a:rPr lang="en-US" sz="2400" dirty="0" smtClean="0"/>
              <a:t>In an interpreted language, the source code is read and executed by another program called an </a:t>
            </a:r>
            <a:r>
              <a:rPr lang="en-US" sz="2400" i="1" dirty="0" smtClean="0"/>
              <a:t>interpreter</a:t>
            </a:r>
            <a:r>
              <a:rPr lang="en-US" sz="2400" dirty="0" smtClean="0"/>
              <a:t>, which is written specifically for the target machine processor and OS</a:t>
            </a:r>
          </a:p>
          <a:p>
            <a:pPr lvl="1"/>
            <a:endParaRPr lang="en-US" sz="2400"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are the advantages and disadvantages of compilation and interpretation</a:t>
            </a:r>
            <a:r>
              <a:rPr lang="en-US" sz="2400" dirty="0" smtClean="0"/>
              <a:t>?</a:t>
            </a:r>
          </a:p>
          <a:p>
            <a:endParaRPr lang="en-US" sz="2400" dirty="0" smtClean="0"/>
          </a:p>
          <a:p>
            <a:pPr lvl="1"/>
            <a:r>
              <a:rPr lang="en-US" sz="2400" dirty="0" smtClean="0"/>
              <a:t>Comparing compilation and interpretation is largely dependent upon the specific </a:t>
            </a:r>
            <a:r>
              <a:rPr lang="en-US" sz="2400" dirty="0" smtClean="0"/>
              <a:t>implementation</a:t>
            </a:r>
          </a:p>
          <a:p>
            <a:pPr lvl="1"/>
            <a:endParaRPr lang="en-US" sz="2400" dirty="0" smtClean="0"/>
          </a:p>
          <a:p>
            <a:pPr lvl="1"/>
            <a:r>
              <a:rPr lang="en-US" sz="2400" dirty="0" smtClean="0"/>
              <a:t>In general, compiled implementations will be faster because they are translated directly into machine code native to the target </a:t>
            </a:r>
            <a:r>
              <a:rPr lang="en-US" sz="2400" dirty="0" smtClean="0"/>
              <a:t>machine</a:t>
            </a:r>
          </a:p>
          <a:p>
            <a:pPr lvl="1"/>
            <a:endParaRPr lang="en-US" sz="2400" dirty="0" smtClean="0"/>
          </a:p>
          <a:p>
            <a:pPr lvl="1"/>
            <a:r>
              <a:rPr lang="en-US" sz="2400" dirty="0" smtClean="0"/>
              <a:t>In general, interpreted implementations tend to be more portable</a:t>
            </a:r>
            <a:endParaRPr lang="en-US" sz="2400" dirty="0"/>
          </a:p>
          <a:p>
            <a:pPr lvl="1"/>
            <a:endParaRPr lang="en-US" sz="2400"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425355"/>
          </a:xfrm>
        </p:spPr>
        <p:txBody>
          <a:bodyPr numCol="2">
            <a:noAutofit/>
          </a:bodyPr>
          <a:lstStyle/>
          <a:p>
            <a:r>
              <a:rPr lang="en-US" sz="2400" dirty="0" smtClean="0"/>
              <a:t>Compiled languages</a:t>
            </a:r>
          </a:p>
          <a:p>
            <a:pPr lvl="1"/>
            <a:r>
              <a:rPr lang="en-US" sz="2400" dirty="0" smtClean="0"/>
              <a:t>C / C++ / C#</a:t>
            </a:r>
          </a:p>
          <a:p>
            <a:pPr lvl="1"/>
            <a:r>
              <a:rPr lang="en-US" sz="2400" dirty="0" smtClean="0"/>
              <a:t>COBOL</a:t>
            </a:r>
          </a:p>
          <a:p>
            <a:pPr lvl="1"/>
            <a:r>
              <a:rPr lang="en-US" sz="2400" dirty="0" smtClean="0"/>
              <a:t>Delphi</a:t>
            </a:r>
          </a:p>
          <a:p>
            <a:pPr lvl="1"/>
            <a:r>
              <a:rPr lang="en-US" sz="2400" dirty="0" smtClean="0"/>
              <a:t>Java</a:t>
            </a:r>
          </a:p>
          <a:p>
            <a:pPr lvl="1"/>
            <a:r>
              <a:rPr lang="en-US" sz="2400" dirty="0" smtClean="0"/>
              <a:t>Groovy</a:t>
            </a:r>
          </a:p>
          <a:p>
            <a:pPr lvl="1"/>
            <a:endParaRPr lang="en-US" sz="2400" dirty="0" smtClean="0"/>
          </a:p>
          <a:p>
            <a:endParaRPr lang="en-US" sz="2400" dirty="0" smtClean="0"/>
          </a:p>
          <a:p>
            <a:endParaRPr lang="en-US" sz="2400" dirty="0"/>
          </a:p>
          <a:p>
            <a:endParaRPr lang="en-US" sz="2400" dirty="0" smtClean="0"/>
          </a:p>
          <a:p>
            <a:r>
              <a:rPr lang="en-US" sz="2400" dirty="0" smtClean="0"/>
              <a:t>Interpreted </a:t>
            </a:r>
            <a:r>
              <a:rPr lang="en-US" sz="2400" dirty="0" smtClean="0"/>
              <a:t>languages</a:t>
            </a:r>
          </a:p>
          <a:p>
            <a:pPr lvl="1"/>
            <a:r>
              <a:rPr lang="en-US" sz="2400" dirty="0" err="1" smtClean="0"/>
              <a:t>Javascript</a:t>
            </a:r>
            <a:endParaRPr lang="en-US" sz="2400" dirty="0" smtClean="0"/>
          </a:p>
          <a:p>
            <a:pPr lvl="1"/>
            <a:r>
              <a:rPr lang="en-US" sz="2400" dirty="0" err="1" smtClean="0"/>
              <a:t>Lua</a:t>
            </a:r>
            <a:endParaRPr lang="en-US" sz="2400" dirty="0" smtClean="0"/>
          </a:p>
          <a:p>
            <a:pPr lvl="1"/>
            <a:r>
              <a:rPr lang="en-US" sz="2400" dirty="0" smtClean="0"/>
              <a:t>PHP</a:t>
            </a:r>
          </a:p>
          <a:p>
            <a:pPr lvl="1"/>
            <a:r>
              <a:rPr lang="en-US" sz="2400" dirty="0" smtClean="0"/>
              <a:t>Python</a:t>
            </a:r>
          </a:p>
          <a:p>
            <a:pPr lvl="1"/>
            <a:r>
              <a:rPr lang="en-US" sz="2400" dirty="0" smtClean="0"/>
              <a:t>Ruby</a:t>
            </a:r>
          </a:p>
          <a:p>
            <a:pPr lvl="1"/>
            <a:endParaRPr lang="en-US" sz="2400" dirty="0" smtClean="0"/>
          </a:p>
          <a:p>
            <a:pPr lvl="1"/>
            <a:endParaRPr lang="en-US" sz="2400" dirty="0"/>
          </a:p>
          <a:p>
            <a:pPr lvl="1"/>
            <a:endParaRPr lang="en-US" sz="2400"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sz="2400" dirty="0" smtClean="0"/>
              <a:t>Many applications collect data for analysis</a:t>
            </a:r>
          </a:p>
          <a:p>
            <a:endParaRPr lang="en-US" sz="2400" dirty="0" smtClean="0"/>
          </a:p>
          <a:p>
            <a:r>
              <a:rPr lang="en-US" sz="2400" dirty="0" smtClean="0"/>
              <a:t>Searching large document collections is difficult</a:t>
            </a:r>
          </a:p>
          <a:p>
            <a:endParaRPr lang="en-US" sz="2400" dirty="0" smtClean="0"/>
          </a:p>
          <a:p>
            <a:r>
              <a:rPr lang="en-US" sz="2400" dirty="0" smtClean="0"/>
              <a:t>Existing software can help us </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49301158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err="1" smtClean="0"/>
              <a:t>Lucene</a:t>
            </a:r>
            <a:r>
              <a:rPr lang="en-US" sz="2400" dirty="0" smtClean="0"/>
              <a:t> provides full-text search</a:t>
            </a:r>
          </a:p>
          <a:p>
            <a:endParaRPr lang="en-US" sz="2400" dirty="0" smtClean="0"/>
          </a:p>
          <a:p>
            <a:r>
              <a:rPr lang="en-US" sz="2400" dirty="0" smtClean="0"/>
              <a:t>Open-source Java library</a:t>
            </a:r>
          </a:p>
          <a:p>
            <a:endParaRPr lang="en-US" sz="2400" dirty="0" smtClean="0"/>
          </a:p>
          <a:p>
            <a:r>
              <a:rPr lang="en-US" sz="2400" dirty="0" smtClean="0"/>
              <a:t>Embeddable in applications</a:t>
            </a:r>
          </a:p>
          <a:p>
            <a:endParaRPr lang="en-US" sz="2400" dirty="0"/>
          </a:p>
          <a:p>
            <a:r>
              <a:rPr lang="en-US" sz="2400" dirty="0" smtClean="0"/>
              <a:t>Coding required to embed</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61534822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err="1" smtClean="0"/>
              <a:t>Solr</a:t>
            </a:r>
            <a:r>
              <a:rPr lang="en-US" sz="2400" dirty="0" smtClean="0"/>
              <a:t> is a </a:t>
            </a:r>
            <a:r>
              <a:rPr lang="en-US" sz="2400" dirty="0" err="1" smtClean="0"/>
              <a:t>Lucene</a:t>
            </a:r>
            <a:r>
              <a:rPr lang="en-US" sz="2400" dirty="0" smtClean="0"/>
              <a:t> “wrapper” service</a:t>
            </a:r>
          </a:p>
          <a:p>
            <a:endParaRPr lang="en-US" sz="2400" dirty="0" smtClean="0"/>
          </a:p>
          <a:p>
            <a:r>
              <a:rPr lang="en-US" sz="2400" dirty="0" smtClean="0"/>
              <a:t>Provides full-text search server</a:t>
            </a:r>
          </a:p>
          <a:p>
            <a:endParaRPr lang="en-US" sz="2400" dirty="0" smtClean="0"/>
          </a:p>
          <a:p>
            <a:r>
              <a:rPr lang="en-US" sz="2400" dirty="0" smtClean="0"/>
              <a:t>Many client libraries available</a:t>
            </a:r>
          </a:p>
          <a:p>
            <a:endParaRPr lang="en-US" sz="2400" dirty="0"/>
          </a:p>
          <a:p>
            <a:r>
              <a:rPr lang="en-US" sz="2400" dirty="0" smtClean="0"/>
              <a:t>Easier to use in non-Java projects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263865005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628800"/>
            <a:ext cx="10574965" cy="4320479"/>
          </a:xfrm>
        </p:spPr>
        <p:txBody>
          <a:bodyPr>
            <a:normAutofit/>
          </a:bodyPr>
          <a:lstStyle/>
          <a:p>
            <a:r>
              <a:rPr lang="en-US" sz="2400" dirty="0" err="1" smtClean="0"/>
              <a:t>Solr</a:t>
            </a:r>
            <a:r>
              <a:rPr lang="en-US" sz="2400" dirty="0" smtClean="0"/>
              <a:t> adds functionality to </a:t>
            </a:r>
            <a:r>
              <a:rPr lang="en-US" sz="2400" dirty="0" err="1" smtClean="0"/>
              <a:t>Lucene</a:t>
            </a:r>
            <a:endParaRPr lang="en-US" sz="2400" dirty="0" smtClean="0"/>
          </a:p>
          <a:p>
            <a:endParaRPr lang="en-US" sz="2400" dirty="0" smtClean="0"/>
          </a:p>
          <a:p>
            <a:r>
              <a:rPr lang="en-US" sz="2400" dirty="0" smtClean="0"/>
              <a:t>Web application deployable by non-programmers</a:t>
            </a:r>
          </a:p>
          <a:p>
            <a:endParaRPr lang="en-US" sz="2400" dirty="0" smtClean="0"/>
          </a:p>
          <a:p>
            <a:r>
              <a:rPr lang="en-US" sz="2400" dirty="0" smtClean="0"/>
              <a:t>Use </a:t>
            </a:r>
            <a:r>
              <a:rPr lang="en-US" sz="2400" dirty="0" err="1" smtClean="0"/>
              <a:t>Lucene</a:t>
            </a:r>
            <a:r>
              <a:rPr lang="en-US" sz="2400" dirty="0" smtClean="0"/>
              <a:t> to embed search into an application</a:t>
            </a:r>
          </a:p>
          <a:p>
            <a:endParaRPr lang="en-US" sz="2400" dirty="0"/>
          </a:p>
          <a:p>
            <a:r>
              <a:rPr lang="en-US" sz="2400" dirty="0" smtClean="0"/>
              <a:t>Use </a:t>
            </a:r>
            <a:r>
              <a:rPr lang="en-US" sz="2400" dirty="0" err="1" smtClean="0"/>
              <a:t>Solr</a:t>
            </a:r>
            <a:r>
              <a:rPr lang="en-US" sz="2400" dirty="0" smtClean="0"/>
              <a:t> to provide a search service to applications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358507602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51384" y="1700808"/>
            <a:ext cx="10574965" cy="4320479"/>
          </a:xfrm>
        </p:spPr>
        <p:txBody>
          <a:bodyPr>
            <a:normAutofit/>
          </a:bodyPr>
          <a:lstStyle/>
          <a:p>
            <a:r>
              <a:rPr lang="en-US" sz="2400" dirty="0" err="1" smtClean="0"/>
              <a:t>pysolr</a:t>
            </a:r>
            <a:r>
              <a:rPr lang="en-US" sz="2400" dirty="0" smtClean="0"/>
              <a:t> library provides a </a:t>
            </a:r>
            <a:r>
              <a:rPr lang="en-US" sz="2400" dirty="0" err="1" smtClean="0"/>
              <a:t>Solr</a:t>
            </a:r>
            <a:r>
              <a:rPr lang="en-US" sz="2400" dirty="0" smtClean="0"/>
              <a:t> interface</a:t>
            </a:r>
          </a:p>
          <a:p>
            <a:endParaRPr lang="en-US" sz="2400" dirty="0"/>
          </a:p>
          <a:p>
            <a:r>
              <a:rPr lang="en-US" sz="2400" dirty="0" smtClean="0"/>
              <a:t>We must provide the URL to our </a:t>
            </a:r>
            <a:r>
              <a:rPr lang="en-US" sz="2400" dirty="0" err="1" smtClean="0"/>
              <a:t>Solr</a:t>
            </a:r>
            <a:r>
              <a:rPr lang="en-US" sz="2400" dirty="0" smtClean="0"/>
              <a:t> server</a:t>
            </a:r>
          </a:p>
          <a:p>
            <a:endParaRPr lang="en-US" sz="2400" dirty="0"/>
          </a:p>
          <a:p>
            <a:r>
              <a:rPr lang="en-US" sz="2400" dirty="0" smtClean="0"/>
              <a:t>We can search, add, update and delete documents</a:t>
            </a:r>
            <a:endParaRPr lang="en-US" sz="2400" dirty="0"/>
          </a:p>
        </p:txBody>
      </p:sp>
      <p:sp>
        <p:nvSpPr>
          <p:cNvPr id="3" name="Title 2"/>
          <p:cNvSpPr>
            <a:spLocks noGrp="1"/>
          </p:cNvSpPr>
          <p:nvPr>
            <p:ph type="title"/>
          </p:nvPr>
        </p:nvSpPr>
        <p:spPr/>
        <p:txBody>
          <a:bodyPr/>
          <a:lstStyle/>
          <a:p>
            <a:r>
              <a:rPr lang="en-GB" dirty="0"/>
              <a:t>Programming with Apache </a:t>
            </a:r>
            <a:r>
              <a:rPr lang="en-GB" dirty="0" err="1"/>
              <a:t>Lucene</a:t>
            </a:r>
            <a:endParaRPr lang="en-US" dirty="0"/>
          </a:p>
        </p:txBody>
      </p:sp>
    </p:spTree>
    <p:extLst>
      <p:ext uri="{BB962C8B-B14F-4D97-AF65-F5344CB8AC3E}">
        <p14:creationId xmlns:p14="http://schemas.microsoft.com/office/powerpoint/2010/main" val="79428283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Example:</a:t>
            </a:r>
            <a:r>
              <a:rPr lang="en-US" dirty="0" smtClean="0"/>
              <a:t> </a:t>
            </a:r>
            <a:r>
              <a:rPr lang="en-US" dirty="0" err="1" smtClean="0"/>
              <a:t>pysolr</a:t>
            </a:r>
            <a:endParaRPr lang="en-US" dirty="0"/>
          </a:p>
        </p:txBody>
      </p:sp>
      <p:sp>
        <p:nvSpPr>
          <p:cNvPr id="5" name="Rectangle 4"/>
          <p:cNvSpPr/>
          <p:nvPr/>
        </p:nvSpPr>
        <p:spPr>
          <a:xfrm>
            <a:off x="609600" y="1484784"/>
            <a:ext cx="11031016" cy="463203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pysolr</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Connect to a </a:t>
            </a:r>
            <a:r>
              <a:rPr lang="en-US" sz="1200" i="1" dirty="0" err="1">
                <a:solidFill>
                  <a:srgbClr val="808080"/>
                </a:solidFill>
                <a:latin typeface="Courier New" panose="02070309020205020404" pitchFamily="49" charset="0"/>
                <a:cs typeface="Courier New" panose="02070309020205020404" pitchFamily="49" charset="0"/>
              </a:rPr>
              <a:t>Solr</a:t>
            </a:r>
            <a:r>
              <a:rPr lang="en-US" sz="1200" i="1" dirty="0">
                <a:solidFill>
                  <a:srgbClr val="808080"/>
                </a:solidFill>
                <a:latin typeface="Courier New" panose="02070309020205020404" pitchFamily="49" charset="0"/>
                <a:cs typeface="Courier New" panose="02070309020205020404" pitchFamily="49" charset="0"/>
              </a:rPr>
              <a:t> instance. The timeout is optional.</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pysolr.Solr</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'http://localhost:8983/</a:t>
            </a:r>
            <a:r>
              <a:rPr lang="en-US" sz="1200" b="1" dirty="0" err="1">
                <a:solidFill>
                  <a:srgbClr val="008000"/>
                </a:solidFill>
                <a:latin typeface="Courier New" panose="02070309020205020404" pitchFamily="49" charset="0"/>
                <a:cs typeface="Courier New" panose="02070309020205020404" pitchFamily="49" charset="0"/>
              </a:rPr>
              <a:t>solr</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60099"/>
                </a:solidFill>
                <a:latin typeface="Courier New" panose="02070309020205020404" pitchFamily="49" charset="0"/>
                <a:cs typeface="Courier New" panose="02070309020205020404" pitchFamily="49" charset="0"/>
              </a:rPr>
              <a:t>timeout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We can easily add data to the index</a:t>
            </a: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solr.add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doc_1"</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"The Banana: Tasty or Dangerous?"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Searching </a:t>
            </a:r>
            <a:r>
              <a:rPr lang="en-US" sz="1200" i="1" dirty="0">
                <a:solidFill>
                  <a:srgbClr val="808080"/>
                </a:solidFill>
                <a:latin typeface="Courier New" panose="02070309020205020404" pitchFamily="49" charset="0"/>
                <a:cs typeface="Courier New" panose="02070309020205020404" pitchFamily="49" charset="0"/>
              </a:rPr>
              <a:t>is </a:t>
            </a:r>
            <a:r>
              <a:rPr lang="en-US" sz="1200" i="1" dirty="0" smtClean="0">
                <a:solidFill>
                  <a:srgbClr val="808080"/>
                </a:solidFill>
                <a:latin typeface="Courier New" panose="02070309020205020404" pitchFamily="49" charset="0"/>
                <a:cs typeface="Courier New" panose="02070309020205020404" pitchFamily="49" charset="0"/>
              </a:rPr>
              <a:t>also easy</a:t>
            </a: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 </a:t>
            </a:r>
            <a:r>
              <a:rPr lang="en-US" sz="1200" i="1" dirty="0">
                <a:solidFill>
                  <a:srgbClr val="808080"/>
                </a:solidFill>
                <a:latin typeface="Courier New" panose="02070309020205020404" pitchFamily="49" charset="0"/>
                <a:cs typeface="Courier New" panose="02070309020205020404" pitchFamily="49" charset="0"/>
              </a:rPr>
              <a:t>plain </a:t>
            </a:r>
            <a:r>
              <a:rPr lang="en-US" sz="1200" i="1" dirty="0" err="1" smtClean="0">
                <a:solidFill>
                  <a:srgbClr val="808080"/>
                </a:solidFill>
                <a:latin typeface="Courier New" panose="02070309020205020404" pitchFamily="49" charset="0"/>
                <a:cs typeface="Courier New" panose="02070309020205020404" pitchFamily="49" charset="0"/>
              </a:rPr>
              <a:t>Lucene</a:t>
            </a:r>
            <a:r>
              <a:rPr lang="en-US" sz="1200" i="1" dirty="0" smtClean="0">
                <a:solidFill>
                  <a:srgbClr val="808080"/>
                </a:solidFill>
                <a:latin typeface="Courier New" panose="02070309020205020404" pitchFamily="49" charset="0"/>
                <a:cs typeface="Courier New" panose="02070309020205020404" pitchFamily="49" charset="0"/>
              </a:rPr>
              <a:t>-style query </a:t>
            </a:r>
            <a:r>
              <a:rPr lang="en-US" sz="1200" i="1" dirty="0">
                <a:solidFill>
                  <a:srgbClr val="808080"/>
                </a:solidFill>
                <a:latin typeface="Courier New" panose="02070309020205020404" pitchFamily="49" charset="0"/>
                <a:cs typeface="Courier New" panose="02070309020205020404" pitchFamily="49" charset="0"/>
              </a:rPr>
              <a:t>is fine.</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err="1">
                <a:solidFill>
                  <a:srgbClr val="000000"/>
                </a:solidFill>
                <a:latin typeface="Courier New" panose="02070309020205020404" pitchFamily="49" charset="0"/>
                <a:cs typeface="Courier New" panose="02070309020205020404" pitchFamily="49" charset="0"/>
              </a:rPr>
              <a:t>solr.search</a:t>
            </a:r>
            <a:r>
              <a:rPr lang="en-US" sz="1200" dirty="0">
                <a:solidFill>
                  <a:srgbClr val="000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'banana'</a:t>
            </a:r>
            <a:r>
              <a:rPr lang="en-US" sz="1200" dirty="0" smtClean="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pPr lvl="0"/>
            <a:r>
              <a:rPr lang="en-US" sz="1200" i="1" dirty="0">
                <a:solidFill>
                  <a:srgbClr val="808080"/>
                </a:solidFill>
                <a:latin typeface="Courier New" panose="02070309020205020404" pitchFamily="49" charset="0"/>
                <a:cs typeface="Courier New" panose="02070309020205020404" pitchFamily="49" charset="0"/>
              </a:rPr>
              <a:t># Just loop over it to access the results.</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result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results: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"The title is '{0}'."</a:t>
            </a:r>
            <a:r>
              <a:rPr lang="en-US" sz="1200" dirty="0">
                <a:solidFill>
                  <a:srgbClr val="000000"/>
                </a:solidFill>
                <a:latin typeface="Courier New" panose="02070309020205020404" pitchFamily="49" charset="0"/>
                <a:cs typeface="Courier New" panose="02070309020205020404" pitchFamily="49" charset="0"/>
              </a:rPr>
              <a:t>.format(result[</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Finally, you can delete either individual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id</a:t>
            </a:r>
            <a:r>
              <a:rPr lang="en-US" sz="1100" dirty="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'doc_2'</a:t>
            </a:r>
            <a:r>
              <a:rPr lang="en-US" sz="1100" dirty="0" smtClean="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...or all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q</a:t>
            </a:r>
            <a:r>
              <a:rPr lang="en-US" sz="1100" dirty="0" smtClean="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Arial" panose="020B0604020202020204" pitchFamily="34" charset="0"/>
            </a:endParaRPr>
          </a:p>
        </p:txBody>
      </p:sp>
    </p:spTree>
    <p:extLst>
      <p:ext uri="{BB962C8B-B14F-4D97-AF65-F5344CB8AC3E}">
        <p14:creationId xmlns:p14="http://schemas.microsoft.com/office/powerpoint/2010/main" val="11791514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Learning Resources</a:t>
            </a:r>
            <a:endParaRPr lang="en-US" dirty="0"/>
          </a:p>
        </p:txBody>
      </p:sp>
    </p:spTree>
    <p:extLst>
      <p:ext uri="{BB962C8B-B14F-4D97-AF65-F5344CB8AC3E}">
        <p14:creationId xmlns:p14="http://schemas.microsoft.com/office/powerpoint/2010/main" val="299528825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smtClean="0"/>
              <a:t>Python 2.7 documentation</a:t>
            </a:r>
          </a:p>
          <a:p>
            <a:pPr lvl="1"/>
            <a:r>
              <a:rPr lang="en-US" sz="2400" dirty="0">
                <a:hlinkClick r:id="rId3"/>
              </a:rPr>
              <a:t>https://docs.python.org/2</a:t>
            </a:r>
            <a:r>
              <a:rPr lang="en-US" sz="2400" dirty="0" smtClean="0">
                <a:hlinkClick r:id="rId3"/>
              </a:rPr>
              <a:t>/</a:t>
            </a:r>
            <a:endParaRPr lang="en-US" sz="2400" dirty="0" smtClean="0"/>
          </a:p>
          <a:p>
            <a:r>
              <a:rPr lang="en-US" sz="2400" dirty="0" smtClean="0"/>
              <a:t>Python Package Index (PIP)</a:t>
            </a:r>
          </a:p>
          <a:p>
            <a:pPr lvl="1"/>
            <a:r>
              <a:rPr lang="en-US" sz="2400" dirty="0">
                <a:hlinkClick r:id="rId4"/>
              </a:rPr>
              <a:t>https://</a:t>
            </a:r>
            <a:r>
              <a:rPr lang="en-US" sz="2400" dirty="0" smtClean="0">
                <a:hlinkClick r:id="rId4"/>
              </a:rPr>
              <a:t>pypi.python.org/pypi/pip</a:t>
            </a:r>
            <a:endParaRPr lang="en-US" sz="2400" dirty="0" smtClean="0"/>
          </a:p>
          <a:p>
            <a:r>
              <a:rPr lang="en-US" sz="2400" dirty="0" err="1" smtClean="0"/>
              <a:t>Solr</a:t>
            </a:r>
            <a:r>
              <a:rPr lang="en-US" sz="2400" dirty="0" smtClean="0"/>
              <a:t> Resources</a:t>
            </a:r>
          </a:p>
          <a:p>
            <a:pPr lvl="1"/>
            <a:r>
              <a:rPr lang="en-US" sz="2400" dirty="0">
                <a:hlinkClick r:id="rId5"/>
              </a:rPr>
              <a:t>https://</a:t>
            </a:r>
            <a:r>
              <a:rPr lang="en-US" sz="2400" dirty="0" smtClean="0">
                <a:hlinkClick r:id="rId5"/>
              </a:rPr>
              <a:t>lucene.apache.org/solr/resources.html#tutorials</a:t>
            </a:r>
            <a:endParaRPr lang="en-US" sz="2400" dirty="0" smtClean="0"/>
          </a:p>
          <a:p>
            <a:r>
              <a:rPr lang="en-US" sz="2400" dirty="0" err="1" smtClean="0"/>
              <a:t>Lua</a:t>
            </a:r>
            <a:r>
              <a:rPr lang="en-US" sz="2400" dirty="0" smtClean="0"/>
              <a:t> Documentation</a:t>
            </a:r>
          </a:p>
          <a:p>
            <a:pPr lvl="1"/>
            <a:r>
              <a:rPr lang="en-US" sz="2400" dirty="0">
                <a:hlinkClick r:id="rId6"/>
              </a:rPr>
              <a:t>http://</a:t>
            </a:r>
            <a:r>
              <a:rPr lang="en-US" sz="2400" dirty="0" smtClean="0">
                <a:hlinkClick r:id="rId6"/>
              </a:rPr>
              <a:t>www.lua.org/docs.html</a:t>
            </a:r>
            <a:endParaRPr lang="en-US" sz="2400" dirty="0"/>
          </a:p>
          <a:p>
            <a:pPr marL="0" indent="0">
              <a:buNone/>
            </a:pPr>
            <a:endParaRPr lang="en-US" dirty="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426630676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8"/>
            <a:ext cx="10574965" cy="4320479"/>
          </a:xfrm>
        </p:spPr>
        <p:txBody>
          <a:bodyPr>
            <a:normAutofit/>
          </a:bodyPr>
          <a:lstStyle/>
          <a:p>
            <a:r>
              <a:rPr lang="en-US" sz="2400" dirty="0"/>
              <a:t>Stack Overflow</a:t>
            </a:r>
          </a:p>
          <a:p>
            <a:pPr lvl="1"/>
            <a:r>
              <a:rPr lang="en-US" sz="2400" dirty="0">
                <a:hlinkClick r:id="rId3"/>
              </a:rPr>
              <a:t>http://stackoverflow.com</a:t>
            </a:r>
            <a:r>
              <a:rPr lang="en-US" sz="2400" dirty="0" smtClean="0">
                <a:hlinkClick r:id="rId3"/>
              </a:rPr>
              <a:t>/</a:t>
            </a:r>
            <a:endParaRPr lang="en-US" sz="2400" dirty="0" smtClean="0"/>
          </a:p>
          <a:p>
            <a:r>
              <a:rPr lang="en-US" sz="2400" dirty="0" err="1" smtClean="0"/>
              <a:t>Coderbyte</a:t>
            </a:r>
            <a:r>
              <a:rPr lang="en-US" sz="2400" dirty="0" smtClean="0"/>
              <a:t> Challenges</a:t>
            </a:r>
          </a:p>
          <a:p>
            <a:pPr lvl="1"/>
            <a:r>
              <a:rPr lang="en-US" sz="2400" dirty="0">
                <a:hlinkClick r:id="rId4"/>
              </a:rPr>
              <a:t>https://coderbyte.com</a:t>
            </a:r>
            <a:r>
              <a:rPr lang="en-US" sz="2400" dirty="0" smtClean="0">
                <a:hlinkClick r:id="rId4"/>
              </a:rPr>
              <a:t>/</a:t>
            </a:r>
            <a:endParaRPr lang="en-US" sz="2400" dirty="0" smtClean="0"/>
          </a:p>
          <a:p>
            <a:r>
              <a:rPr lang="en-US" sz="2400" dirty="0" err="1" smtClean="0"/>
              <a:t>StackExchange</a:t>
            </a:r>
            <a:r>
              <a:rPr lang="en-US" sz="2400" dirty="0" smtClean="0"/>
              <a:t> Code Golf</a:t>
            </a:r>
          </a:p>
          <a:p>
            <a:pPr lvl="1"/>
            <a:r>
              <a:rPr lang="en-US" sz="2400" dirty="0">
                <a:hlinkClick r:id="rId5"/>
              </a:rPr>
              <a:t>http://codegolf.stackexchange.com</a:t>
            </a:r>
            <a:r>
              <a:rPr lang="en-US" sz="2400" dirty="0" smtClean="0">
                <a:hlinkClick r:id="rId5"/>
              </a:rPr>
              <a:t>/</a:t>
            </a:r>
            <a:endParaRPr lang="en-US" sz="2400" dirty="0" smtClean="0"/>
          </a:p>
          <a:p>
            <a:r>
              <a:rPr lang="en-US" sz="2400" dirty="0" smtClean="0"/>
              <a:t>Python Challenge</a:t>
            </a:r>
          </a:p>
          <a:p>
            <a:pPr lvl="1"/>
            <a:r>
              <a:rPr lang="en-US" sz="2400" dirty="0">
                <a:hlinkClick r:id="rId6"/>
              </a:rPr>
              <a:t>http://www.pythonchallenge.com</a:t>
            </a:r>
            <a:r>
              <a:rPr lang="en-US" sz="2400" dirty="0" smtClean="0">
                <a:hlinkClick r:id="rId6"/>
              </a:rPr>
              <a:t>/</a:t>
            </a:r>
            <a:endParaRPr lang="en-US" sz="2400" dirty="0" smtClean="0"/>
          </a:p>
        </p:txBody>
      </p:sp>
      <p:sp>
        <p:nvSpPr>
          <p:cNvPr id="3" name="Title 2"/>
          <p:cNvSpPr>
            <a:spLocks noGrp="1"/>
          </p:cNvSpPr>
          <p:nvPr>
            <p:ph type="title"/>
          </p:nvPr>
        </p:nvSpPr>
        <p:spPr/>
        <p:txBody>
          <a:bodyPr/>
          <a:lstStyle/>
          <a:p>
            <a:r>
              <a:rPr lang="en-US" dirty="0" smtClean="0"/>
              <a:t>Learning Resources</a:t>
            </a:r>
            <a:endParaRPr lang="en-US" dirty="0"/>
          </a:p>
        </p:txBody>
      </p:sp>
    </p:spTree>
    <p:extLst>
      <p:ext uri="{BB962C8B-B14F-4D97-AF65-F5344CB8AC3E}">
        <p14:creationId xmlns:p14="http://schemas.microsoft.com/office/powerpoint/2010/main" val="2565665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276634792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2400" dirty="0" smtClean="0"/>
              <a:t>They are </a:t>
            </a:r>
            <a:r>
              <a:rPr lang="en-US" sz="2400" b="1" dirty="0" smtClean="0"/>
              <a:t>all</a:t>
            </a:r>
            <a:r>
              <a:rPr lang="en-US" sz="2400" dirty="0" smtClean="0"/>
              <a:t> </a:t>
            </a:r>
            <a:r>
              <a:rPr lang="en-US" sz="2400" dirty="0" smtClean="0"/>
              <a:t>right</a:t>
            </a:r>
          </a:p>
          <a:p>
            <a:endParaRPr lang="en-US" sz="2400" dirty="0" smtClean="0"/>
          </a:p>
          <a:p>
            <a:r>
              <a:rPr lang="en-US" sz="2400" dirty="0"/>
              <a:t>Some methods have better use </a:t>
            </a:r>
            <a:r>
              <a:rPr lang="en-US" sz="2400" dirty="0" smtClean="0"/>
              <a:t>cases</a:t>
            </a:r>
          </a:p>
          <a:p>
            <a:endParaRPr lang="en-US" sz="2400" dirty="0" smtClean="0"/>
          </a:p>
          <a:p>
            <a:r>
              <a:rPr lang="en-US" sz="2400" dirty="0" smtClean="0"/>
              <a:t>You will all write code </a:t>
            </a:r>
            <a:r>
              <a:rPr lang="en-US" sz="2400" dirty="0" smtClean="0"/>
              <a:t>differently</a:t>
            </a:r>
          </a:p>
          <a:p>
            <a:endParaRPr lang="en-US" sz="2400" dirty="0" smtClean="0"/>
          </a:p>
          <a:p>
            <a:r>
              <a:rPr lang="en-US" sz="2400" dirty="0" smtClean="0"/>
              <a:t>Pick the version which is the clearest</a:t>
            </a:r>
            <a:br>
              <a:rPr lang="en-US" sz="2400" dirty="0" smtClean="0"/>
            </a:br>
            <a:r>
              <a:rPr lang="en-US" sz="2400" dirty="0" smtClean="0"/>
              <a:t> to </a:t>
            </a:r>
            <a:r>
              <a:rPr lang="en-US" sz="2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We will often want to allow the user to enter values</a:t>
            </a:r>
          </a:p>
          <a:p>
            <a:endParaRPr lang="en-US" sz="2400" dirty="0" smtClean="0">
              <a:solidFill>
                <a:srgbClr val="000000"/>
              </a:solidFill>
            </a:endParaRPr>
          </a:p>
          <a:p>
            <a:r>
              <a:rPr lang="en-US" sz="2400" dirty="0" smtClean="0">
                <a:solidFill>
                  <a:srgbClr val="000000"/>
                </a:solidFill>
              </a:rPr>
              <a:t>Usually we will to hold onto the data for later</a:t>
            </a:r>
          </a:p>
          <a:p>
            <a:endParaRPr lang="en-US" sz="2400" dirty="0" smtClean="0">
              <a:solidFill>
                <a:srgbClr val="000000"/>
              </a:solidFill>
            </a:endParaRPr>
          </a:p>
          <a:p>
            <a:r>
              <a:rPr lang="en-US" sz="2400"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Use the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statement to capture </a:t>
            </a:r>
            <a:r>
              <a:rPr lang="en-US" sz="2400" i="1" dirty="0" smtClean="0">
                <a:solidFill>
                  <a:srgbClr val="000000"/>
                </a:solidFill>
              </a:rPr>
              <a:t>strings</a:t>
            </a:r>
          </a:p>
          <a:p>
            <a:endParaRPr lang="en-US" sz="2400" dirty="0">
              <a:solidFill>
                <a:srgbClr val="000000"/>
              </a:solidFill>
            </a:endParaRPr>
          </a:p>
          <a:p>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a:t>
            </a:r>
            <a:r>
              <a:rPr lang="en-US" sz="2400" dirty="0">
                <a:solidFill>
                  <a:srgbClr val="000000"/>
                </a:solidFill>
              </a:rPr>
              <a:t>returns a </a:t>
            </a:r>
            <a:r>
              <a:rPr lang="en-US" sz="2400" b="1" dirty="0">
                <a:solidFill>
                  <a:srgbClr val="000000"/>
                </a:solidFill>
              </a:rPr>
              <a:t>string </a:t>
            </a:r>
            <a:r>
              <a:rPr lang="en-US" sz="2400" b="1" dirty="0" smtClean="0">
                <a:solidFill>
                  <a:srgbClr val="000000"/>
                </a:solidFill>
              </a:rPr>
              <a:t>value</a:t>
            </a:r>
          </a:p>
          <a:p>
            <a:endParaRPr lang="en-US" sz="2400" b="1" dirty="0" smtClean="0">
              <a:solidFill>
                <a:srgbClr val="000000"/>
              </a:solidFill>
            </a:endParaRPr>
          </a:p>
          <a:p>
            <a:r>
              <a:rPr lang="en-US" sz="2400" dirty="0" smtClean="0">
                <a:solidFill>
                  <a:srgbClr val="000000"/>
                </a:solidFill>
              </a:rPr>
              <a:t>We can convert a string value to a number with </a:t>
            </a:r>
            <a:r>
              <a:rPr lang="en-US" sz="2400" b="1" dirty="0" err="1" smtClean="0">
                <a:solidFill>
                  <a:srgbClr val="0000FF"/>
                </a:solidFill>
                <a:latin typeface="Courier New" panose="02070309020205020404" pitchFamily="49" charset="0"/>
                <a:cs typeface="Courier New" panose="02070309020205020404" pitchFamily="49" charset="0"/>
              </a:rPr>
              <a:t>int</a:t>
            </a:r>
            <a:r>
              <a:rPr lang="en-US" sz="2400" b="1" dirty="0" smtClean="0">
                <a:solidFill>
                  <a:srgbClr val="0000FF"/>
                </a:solidFill>
                <a:latin typeface="Courier New" panose="02070309020205020404" pitchFamily="49" charset="0"/>
                <a:cs typeface="Courier New" panose="02070309020205020404" pitchFamily="49" charset="0"/>
              </a:rPr>
              <a:t>()</a:t>
            </a:r>
            <a:endParaRPr lang="en-US" sz="2400" dirty="0">
              <a:solidFill>
                <a:srgbClr val="0000FF"/>
              </a:solidFill>
              <a:latin typeface="Courier New" panose="02070309020205020404" pitchFamily="49" charset="0"/>
              <a:cs typeface="Courier New" panose="02070309020205020404" pitchFamily="49" charset="0"/>
            </a:endParaRPr>
          </a:p>
          <a:p>
            <a:pPr marL="0" indent="0">
              <a:buNone/>
            </a:pPr>
            <a:endParaRPr lang="en-US" sz="2400" dirty="0">
              <a:solidFill>
                <a:srgbClr val="000000"/>
              </a:solidFill>
            </a:endParaRPr>
          </a:p>
          <a:p>
            <a:r>
              <a:rPr lang="en-US" sz="2400" dirty="0" smtClean="0">
                <a:solidFill>
                  <a:srgbClr val="000000"/>
                </a:solidFill>
              </a:rPr>
              <a:t>You can provide a message with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‘Message’</a:t>
            </a:r>
            <a:r>
              <a:rPr lang="en-US" sz="2400" b="1" dirty="0" smtClean="0">
                <a:solidFill>
                  <a:srgbClr val="0000FF"/>
                </a:solidFill>
                <a:latin typeface="Courier New" panose="02070309020205020404" pitchFamily="49" charset="0"/>
                <a:cs typeface="Courier New" panose="02070309020205020404" pitchFamily="49" charset="0"/>
              </a:rPr>
              <a:t>)</a:t>
            </a:r>
          </a:p>
          <a:p>
            <a:endParaRPr lang="en-US" sz="2400" dirty="0" smtClean="0">
              <a:solidFill>
                <a:srgbClr val="000000"/>
              </a:solidFill>
            </a:endParaRPr>
          </a:p>
          <a:p>
            <a:r>
              <a:rPr lang="en-US" sz="2400"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400" dirty="0" smtClean="0">
                <a:solidFill>
                  <a:srgbClr val="000000"/>
                </a:solidFill>
              </a:rPr>
              <a:t>The practical ability to develop applications  in </a:t>
            </a:r>
            <a:r>
              <a:rPr lang="en-GB" sz="2400" dirty="0" smtClean="0">
                <a:solidFill>
                  <a:srgbClr val="000000"/>
                </a:solidFill>
              </a:rPr>
              <a:t>Python</a:t>
            </a:r>
          </a:p>
          <a:p>
            <a:endParaRPr lang="en-GB" sz="2400" dirty="0" smtClean="0">
              <a:solidFill>
                <a:srgbClr val="000000"/>
              </a:solidFill>
            </a:endParaRPr>
          </a:p>
          <a:p>
            <a:r>
              <a:rPr lang="en-GB" sz="2400" dirty="0" smtClean="0">
                <a:solidFill>
                  <a:srgbClr val="000000"/>
                </a:solidFill>
              </a:rPr>
              <a:t>An understanding of the principles of </a:t>
            </a:r>
            <a:r>
              <a:rPr lang="en-GB" sz="2400" dirty="0" smtClean="0">
                <a:solidFill>
                  <a:srgbClr val="000000"/>
                </a:solidFill>
              </a:rPr>
              <a:t>programming</a:t>
            </a:r>
          </a:p>
          <a:p>
            <a:endParaRPr lang="en-GB" sz="2400" dirty="0" smtClean="0">
              <a:solidFill>
                <a:srgbClr val="000000"/>
              </a:solidFill>
            </a:endParaRPr>
          </a:p>
          <a:p>
            <a:r>
              <a:rPr lang="en-GB" sz="2400" dirty="0" smtClean="0">
                <a:solidFill>
                  <a:srgbClr val="000000"/>
                </a:solidFill>
              </a:rPr>
              <a:t>An introduction to ways of programming in a </a:t>
            </a:r>
            <a:r>
              <a:rPr lang="en-GB" sz="2400" dirty="0" smtClean="0">
                <a:solidFill>
                  <a:srgbClr val="000000"/>
                </a:solidFill>
              </a:rPr>
              <a:t>team</a:t>
            </a:r>
          </a:p>
          <a:p>
            <a:endParaRPr lang="en-GB" sz="2400" dirty="0" smtClean="0">
              <a:solidFill>
                <a:srgbClr val="000000"/>
              </a:solidFill>
            </a:endParaRPr>
          </a:p>
          <a:p>
            <a:r>
              <a:rPr lang="en-GB" sz="2400" dirty="0" smtClean="0">
                <a:solidFill>
                  <a:srgbClr val="000000"/>
                </a:solidFill>
              </a:rPr>
              <a:t>An introduction to principles of application </a:t>
            </a:r>
            <a:r>
              <a:rPr lang="en-GB" sz="2400" dirty="0" smtClean="0">
                <a:solidFill>
                  <a:srgbClr val="000000"/>
                </a:solidFill>
              </a:rPr>
              <a:t>design</a:t>
            </a:r>
          </a:p>
          <a:p>
            <a:endParaRPr lang="en-GB" sz="2400" dirty="0" smtClean="0">
              <a:solidFill>
                <a:srgbClr val="000000"/>
              </a:solidFill>
            </a:endParaRPr>
          </a:p>
          <a:p>
            <a:r>
              <a:rPr lang="en-GB" sz="2400" dirty="0" smtClean="0">
                <a:solidFill>
                  <a:srgbClr val="000000"/>
                </a:solidFill>
              </a:rPr>
              <a:t>Tools to help write clean and maintainable code</a:t>
            </a:r>
          </a:p>
          <a:p>
            <a:endParaRPr lang="en-GB" sz="2400" dirty="0" smtClean="0">
              <a:solidFill>
                <a:srgbClr val="000000"/>
              </a:solidFill>
            </a:endParaRPr>
          </a:p>
          <a:p>
            <a:pPr marL="0" indent="0">
              <a:buNone/>
            </a:pPr>
            <a:endParaRPr lang="en-GB" sz="2400" dirty="0" smtClean="0">
              <a:solidFill>
                <a:srgbClr val="000000"/>
              </a:solidFill>
            </a:endParaRPr>
          </a:p>
          <a:p>
            <a:endParaRPr lang="en-GB" sz="2400"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Write a program that will:</a:t>
            </a:r>
          </a:p>
          <a:p>
            <a:pPr lvl="1"/>
            <a:r>
              <a:rPr lang="en-US" sz="2400" dirty="0" smtClean="0">
                <a:solidFill>
                  <a:srgbClr val="000000"/>
                </a:solidFill>
              </a:rPr>
              <a:t>Use </a:t>
            </a:r>
            <a:r>
              <a:rPr lang="en-US" sz="2400" b="1" dirty="0" err="1" smtClean="0">
                <a:solidFill>
                  <a:srgbClr val="0000FF"/>
                </a:solidFill>
                <a:latin typeface="Courier New" panose="02070309020205020404" pitchFamily="49" charset="0"/>
                <a:cs typeface="Courier New" panose="02070309020205020404" pitchFamily="49" charset="0"/>
              </a:rPr>
              <a:t>raw_input</a:t>
            </a:r>
            <a:r>
              <a:rPr lang="en-US" sz="2400" b="1" dirty="0" smtClean="0">
                <a:solidFill>
                  <a:srgbClr val="0000FF"/>
                </a:solidFill>
                <a:latin typeface="Courier New" panose="02070309020205020404" pitchFamily="49" charset="0"/>
                <a:cs typeface="Courier New" panose="02070309020205020404" pitchFamily="49" charset="0"/>
              </a:rPr>
              <a:t>()</a:t>
            </a:r>
            <a:r>
              <a:rPr lang="en-US" sz="2400" dirty="0" smtClean="0">
                <a:solidFill>
                  <a:srgbClr val="000000"/>
                </a:solidFill>
              </a:rPr>
              <a:t> to get the user to enter their name</a:t>
            </a:r>
          </a:p>
          <a:p>
            <a:pPr lvl="1"/>
            <a:r>
              <a:rPr lang="en-US" sz="2400" dirty="0" smtClean="0">
                <a:solidFill>
                  <a:srgbClr val="000000"/>
                </a:solidFill>
              </a:rPr>
              <a:t>Store the name in a variable</a:t>
            </a:r>
          </a:p>
          <a:p>
            <a:pPr lvl="1"/>
            <a:r>
              <a:rPr lang="en-US" sz="2400" dirty="0" smtClean="0">
                <a:solidFill>
                  <a:srgbClr val="000000"/>
                </a:solidFill>
              </a:rPr>
              <a:t>Print the variable in a message of your </a:t>
            </a:r>
            <a:r>
              <a:rPr lang="en-US" sz="2400" dirty="0" smtClean="0">
                <a:solidFill>
                  <a:srgbClr val="000000"/>
                </a:solidFill>
              </a:rPr>
              <a:t>choice</a:t>
            </a:r>
          </a:p>
          <a:p>
            <a:pPr lvl="1"/>
            <a:endParaRPr lang="en-US" sz="2400" dirty="0" smtClean="0">
              <a:solidFill>
                <a:srgbClr val="000000"/>
              </a:solidFill>
            </a:endParaRPr>
          </a:p>
          <a:p>
            <a:r>
              <a:rPr lang="en-US" sz="2400" dirty="0" smtClean="0">
                <a:solidFill>
                  <a:srgbClr val="000000"/>
                </a:solidFill>
              </a:rPr>
              <a:t>Bonus points:</a:t>
            </a:r>
          </a:p>
          <a:p>
            <a:pPr lvl="1"/>
            <a:r>
              <a:rPr lang="en-US" sz="2400" dirty="0" smtClean="0">
                <a:solidFill>
                  <a:srgbClr val="000000"/>
                </a:solidFill>
              </a:rPr>
              <a:t>Also get the user to enter where they live and store it</a:t>
            </a:r>
          </a:p>
          <a:p>
            <a:pPr lvl="1"/>
            <a:r>
              <a:rPr lang="en-US" sz="2400"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p>
        </p:txBody>
      </p:sp>
      <p:sp>
        <p:nvSpPr>
          <p:cNvPr id="4" name="Rectangle 3"/>
          <p:cNvSpPr/>
          <p:nvPr/>
        </p:nvSpPr>
        <p:spPr>
          <a:xfrm>
            <a:off x="609600" y="1772816"/>
            <a:ext cx="11017224" cy="409342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r>
              <a:rPr lang="en-US" sz="2000" i="1" dirty="0" err="1">
                <a:solidFill>
                  <a:srgbClr val="808080"/>
                </a:solidFill>
                <a:latin typeface="Courier New" panose="02070309020205020404" pitchFamily="49" charset="0"/>
                <a:cs typeface="Courier New" panose="02070309020205020404" pitchFamily="49" charset="0"/>
              </a:rPr>
              <a:t>usr</a:t>
            </a:r>
            <a:r>
              <a:rPr lang="en-US" sz="2000" i="1" dirty="0">
                <a:solidFill>
                  <a:srgbClr val="808080"/>
                </a:solidFill>
                <a:latin typeface="Courier New" panose="02070309020205020404" pitchFamily="49" charset="0"/>
                <a:cs typeface="Courier New" panose="02070309020205020404" pitchFamily="49" charset="0"/>
              </a:rPr>
              <a:t>/bin/python</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smtClean="0">
                <a:solidFill>
                  <a:srgbClr val="000000"/>
                </a:solidFill>
                <a:latin typeface="Courier New" panose="02070309020205020404" pitchFamily="49" charset="0"/>
                <a:cs typeface="Courier New" panose="02070309020205020404" pitchFamily="49" charset="0"/>
              </a:rPr>
              <a:t>name </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name?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home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"Where do you live?"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"That's interesting!"</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8000"/>
                </a:solidFill>
                <a:latin typeface="Courier New" panose="02070309020205020404" pitchFamily="49" charset="0"/>
                <a:cs typeface="Courier New" panose="02070309020205020404" pitchFamily="49" charset="0"/>
              </a:rPr>
              <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"Nice to meet you " </a:t>
            </a:r>
            <a:r>
              <a:rPr lang="en-US" sz="2000" dirty="0">
                <a:solidFill>
                  <a:srgbClr val="000000"/>
                </a:solidFill>
                <a:latin typeface="Courier New" panose="02070309020205020404" pitchFamily="49" charset="0"/>
                <a:cs typeface="Courier New" panose="02070309020205020404" pitchFamily="49" charset="0"/>
              </a:rPr>
              <a:t>+ name + </a:t>
            </a:r>
            <a:r>
              <a:rPr lang="en-US" sz="2000" b="1" dirty="0">
                <a:solidFill>
                  <a:srgbClr val="008000"/>
                </a:solidFill>
                <a:latin typeface="Courier New" panose="02070309020205020404" pitchFamily="49" charset="0"/>
                <a:cs typeface="Courier New" panose="02070309020205020404" pitchFamily="49" charset="0"/>
              </a:rPr>
              <a:t>" from " </a:t>
            </a:r>
            <a:r>
              <a:rPr lang="en-US" sz="2000" dirty="0">
                <a:solidFill>
                  <a:srgbClr val="000000"/>
                </a:solidFill>
                <a:latin typeface="Courier New" panose="02070309020205020404" pitchFamily="49" charset="0"/>
                <a:cs typeface="Courier New" panose="02070309020205020404" pitchFamily="49" charset="0"/>
              </a:rPr>
              <a:t>+ home</a:t>
            </a:r>
            <a:br>
              <a:rPr lang="en-US" sz="2000" dirty="0">
                <a:solidFill>
                  <a:srgbClr val="000000"/>
                </a:solidFill>
                <a:latin typeface="Courier New" panose="02070309020205020404" pitchFamily="49" charset="0"/>
                <a:cs typeface="Courier New" panose="02070309020205020404" pitchFamily="49" charset="0"/>
              </a:rPr>
            </a:br>
            <a:endParaRPr lang="en-US" sz="2000" dirty="0">
              <a:latin typeface="Arial" panose="020B0604020202020204" pitchFamily="34" charset="0"/>
            </a:endParaRPr>
          </a:p>
          <a:p>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Comments are a way of documenting your </a:t>
            </a:r>
            <a:r>
              <a:rPr lang="en-US" sz="2400" dirty="0" smtClean="0"/>
              <a:t>code</a:t>
            </a:r>
          </a:p>
          <a:p>
            <a:endParaRPr lang="en-US" sz="2400" dirty="0" smtClean="0"/>
          </a:p>
          <a:p>
            <a:r>
              <a:rPr lang="en-US" sz="2400" dirty="0" smtClean="0"/>
              <a:t>They are an important means of explaining complex </a:t>
            </a:r>
            <a:r>
              <a:rPr lang="en-US" sz="2400" dirty="0" smtClean="0"/>
              <a:t>problems</a:t>
            </a:r>
          </a:p>
          <a:p>
            <a:endParaRPr lang="en-US" sz="2400" dirty="0" smtClean="0"/>
          </a:p>
          <a:p>
            <a:r>
              <a:rPr lang="en-US" sz="2400" dirty="0" smtClean="0"/>
              <a:t>They can be single or </a:t>
            </a:r>
            <a:r>
              <a:rPr lang="en-US" sz="2400" dirty="0" smtClean="0"/>
              <a:t>multiline</a:t>
            </a:r>
          </a:p>
          <a:p>
            <a:endParaRPr lang="en-US" sz="2400" dirty="0" smtClean="0"/>
          </a:p>
          <a:p>
            <a:r>
              <a:rPr lang="en-US" sz="24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Single line comments can be added with the </a:t>
            </a:r>
            <a:r>
              <a:rPr lang="en-US" sz="2400" b="1" dirty="0" smtClean="0">
                <a:solidFill>
                  <a:srgbClr val="000000"/>
                </a:solidFill>
                <a:latin typeface="Courier New" panose="02070309020205020404" pitchFamily="49" charset="0"/>
                <a:cs typeface="Courier New" panose="02070309020205020404" pitchFamily="49" charset="0"/>
              </a:rPr>
              <a:t>#</a:t>
            </a:r>
            <a:r>
              <a:rPr lang="en-US" sz="2400" dirty="0" smtClean="0"/>
              <a:t> </a:t>
            </a:r>
            <a:r>
              <a:rPr lang="en-US" sz="2400" dirty="0" smtClean="0"/>
              <a:t>symbol</a:t>
            </a:r>
          </a:p>
          <a:p>
            <a:endParaRPr lang="en-US" sz="2400" dirty="0" smtClean="0"/>
          </a:p>
          <a:p>
            <a:r>
              <a:rPr lang="en-US" sz="2400" dirty="0" smtClean="0"/>
              <a:t>The remaining text on that line will be </a:t>
            </a:r>
            <a:r>
              <a:rPr lang="en-US" sz="2400" dirty="0" smtClean="0"/>
              <a:t>ignored</a:t>
            </a:r>
          </a:p>
          <a:p>
            <a:endParaRPr lang="en-US" sz="2400" dirty="0" smtClean="0"/>
          </a:p>
          <a:p>
            <a:r>
              <a:rPr lang="en-GB" sz="2400" dirty="0" smtClean="0"/>
              <a:t>Single line comments can live anywhere on the line</a:t>
            </a:r>
            <a:endParaRPr lang="en-US" sz="24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522610" y="4221088"/>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Multiline comments can be added with three consecutive  </a:t>
            </a:r>
            <a:r>
              <a:rPr lang="en-US" sz="2400" dirty="0" smtClean="0">
                <a:solidFill>
                  <a:srgbClr val="FF8000"/>
                </a:solidFill>
                <a:highlight>
                  <a:srgbClr val="FFFFFF"/>
                </a:highlight>
              </a:rPr>
              <a:t>" </a:t>
            </a:r>
            <a:r>
              <a:rPr lang="en-US" sz="2400" dirty="0" smtClean="0">
                <a:highlight>
                  <a:srgbClr val="FFFFFF"/>
                </a:highlight>
              </a:rPr>
              <a:t>(quote) characters</a:t>
            </a:r>
            <a:endParaRPr lang="en-US" sz="24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694518" y="2852936"/>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solidFill>
                  <a:srgbClr val="000000"/>
                </a:solidFill>
              </a:rPr>
              <a:t>Change your program from the previous exercise to:</a:t>
            </a:r>
          </a:p>
          <a:p>
            <a:endParaRPr lang="en-US" sz="2400" dirty="0" smtClean="0">
              <a:solidFill>
                <a:srgbClr val="000000"/>
              </a:solidFill>
            </a:endParaRPr>
          </a:p>
          <a:p>
            <a:pPr lvl="1"/>
            <a:r>
              <a:rPr lang="en-US" sz="2400" dirty="0" smtClean="0">
                <a:solidFill>
                  <a:srgbClr val="000000"/>
                </a:solidFill>
              </a:rPr>
              <a:t>Add a multiline comment starting at line 1 with author name and the date</a:t>
            </a:r>
          </a:p>
          <a:p>
            <a:pPr lvl="1"/>
            <a:endParaRPr lang="en-US" sz="2400" dirty="0" smtClean="0">
              <a:solidFill>
                <a:srgbClr val="000000"/>
              </a:solidFill>
            </a:endParaRPr>
          </a:p>
          <a:p>
            <a:pPr lvl="1"/>
            <a:r>
              <a:rPr lang="en-US" sz="2400" dirty="0" smtClean="0">
                <a:solidFill>
                  <a:srgbClr val="000000"/>
                </a:solidFill>
              </a:rPr>
              <a:t>Comment </a:t>
            </a:r>
            <a:r>
              <a:rPr lang="en-US" sz="2400" dirty="0">
                <a:solidFill>
                  <a:srgbClr val="000000"/>
                </a:solidFill>
              </a:rPr>
              <a:t>out the previous input </a:t>
            </a:r>
            <a:r>
              <a:rPr lang="en-US" sz="2400" dirty="0" smtClean="0">
                <a:solidFill>
                  <a:srgbClr val="000000"/>
                </a:solidFill>
              </a:rPr>
              <a:t>and get the user to enter their </a:t>
            </a:r>
            <a:r>
              <a:rPr lang="en-US" sz="2400" dirty="0" err="1" smtClean="0">
                <a:solidFill>
                  <a:srgbClr val="000000"/>
                </a:solidFill>
              </a:rPr>
              <a:t>favourite</a:t>
            </a:r>
            <a:r>
              <a:rPr lang="en-US" sz="2400"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t>
            </a:r>
            <a:r>
              <a:rPr lang="en-GB" dirty="0" smtClean="0"/>
              <a:t>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p>
        </p:txBody>
      </p:sp>
      <p:sp>
        <p:nvSpPr>
          <p:cNvPr id="4" name="Rectangle 3"/>
          <p:cNvSpPr/>
          <p:nvPr/>
        </p:nvSpPr>
        <p:spPr>
          <a:xfrm>
            <a:off x="609600" y="2060848"/>
            <a:ext cx="11017224" cy="347787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Author: Paul Fox</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Date: Today</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#name = </a:t>
            </a:r>
            <a:r>
              <a:rPr lang="en-US" sz="2000" i="1" dirty="0" err="1">
                <a:solidFill>
                  <a:srgbClr val="808080"/>
                </a:solidFill>
                <a:latin typeface="Courier New" panose="02070309020205020404" pitchFamily="49" charset="0"/>
                <a:cs typeface="Courier New" panose="02070309020205020404" pitchFamily="49" charset="0"/>
              </a:rPr>
              <a:t>raw_input</a:t>
            </a:r>
            <a:r>
              <a:rPr lang="en-US" sz="2000" i="1" dirty="0">
                <a:solidFill>
                  <a:srgbClr val="808080"/>
                </a:solidFill>
                <a:latin typeface="Courier New" panose="02070309020205020404" pitchFamily="49" charset="0"/>
                <a:cs typeface="Courier New" panose="02070309020205020404" pitchFamily="49" charset="0"/>
              </a:rPr>
              <a:t>("What is your name?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name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a:t>
            </a:r>
            <a:r>
              <a:rPr lang="en-US" sz="2000" b="1" dirty="0" err="1">
                <a:solidFill>
                  <a:srgbClr val="008000"/>
                </a:solidFill>
                <a:latin typeface="Courier New" panose="02070309020205020404" pitchFamily="49" charset="0"/>
                <a:cs typeface="Courier New" panose="02070309020205020404" pitchFamily="49" charset="0"/>
              </a:rPr>
              <a:t>favourite</a:t>
            </a:r>
            <a:r>
              <a:rPr lang="en-US" sz="2000" b="1" dirty="0">
                <a:solidFill>
                  <a:srgbClr val="008000"/>
                </a:solidFill>
                <a:latin typeface="Courier New" panose="02070309020205020404" pitchFamily="49" charset="0"/>
                <a:cs typeface="Courier New" panose="02070309020205020404" pitchFamily="49" charset="0"/>
              </a:rPr>
              <a:t> food?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variable</a:t>
            </a:r>
            <a:r>
              <a:rPr lang="en-US" sz="2400" dirty="0" smtClean="0"/>
              <a:t>?</a:t>
            </a:r>
          </a:p>
          <a:p>
            <a:endParaRPr lang="en-US" sz="2400" dirty="0" smtClean="0"/>
          </a:p>
          <a:p>
            <a:r>
              <a:rPr lang="en-US" sz="2400" dirty="0" smtClean="0"/>
              <a:t>Why are variables useful to us</a:t>
            </a:r>
            <a:r>
              <a:rPr lang="en-US" sz="2400" dirty="0" smtClean="0"/>
              <a:t>?</a:t>
            </a:r>
          </a:p>
          <a:p>
            <a:endParaRPr lang="en-US" sz="2400" dirty="0" smtClean="0"/>
          </a:p>
          <a:p>
            <a:r>
              <a:rPr lang="en-US" sz="2400" dirty="0" smtClean="0"/>
              <a:t>How do we use variables</a:t>
            </a:r>
            <a:r>
              <a:rPr lang="en-US" sz="2400" dirty="0" smtClean="0"/>
              <a:t>?</a:t>
            </a:r>
          </a:p>
          <a:p>
            <a:endParaRPr lang="en-US" sz="2400" dirty="0" smtClean="0"/>
          </a:p>
          <a:p>
            <a:r>
              <a:rPr lang="en-US" sz="2400" dirty="0" smtClean="0"/>
              <a:t>What kind of information can we hold in a variable?</a:t>
            </a:r>
            <a:endParaRPr lang="en-US" sz="2400"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Data takes many forms and different types of data must be represented </a:t>
            </a:r>
            <a:r>
              <a:rPr lang="en-US" sz="2400" dirty="0" smtClean="0"/>
              <a:t>appropriately</a:t>
            </a:r>
          </a:p>
          <a:p>
            <a:endParaRPr lang="en-US" sz="2400" dirty="0" smtClean="0"/>
          </a:p>
          <a:p>
            <a:r>
              <a:rPr lang="en-US" sz="2400" dirty="0" smtClean="0"/>
              <a:t>Python uses the following </a:t>
            </a:r>
            <a:r>
              <a:rPr lang="en-US" sz="2400" i="1" dirty="0" smtClean="0"/>
              <a:t>data types</a:t>
            </a:r>
            <a:endParaRPr lang="en-US" sz="2400" dirty="0" smtClean="0"/>
          </a:p>
          <a:p>
            <a:pPr lvl="1"/>
            <a:r>
              <a:rPr lang="en-US" sz="2400" dirty="0" smtClean="0"/>
              <a:t>Numbers</a:t>
            </a:r>
          </a:p>
          <a:p>
            <a:pPr lvl="1"/>
            <a:r>
              <a:rPr lang="en-US" sz="2400" dirty="0" smtClean="0"/>
              <a:t>Strings</a:t>
            </a:r>
          </a:p>
          <a:p>
            <a:pPr lvl="1"/>
            <a:r>
              <a:rPr lang="en-US" sz="2400" dirty="0" smtClean="0"/>
              <a:t>Booleans</a:t>
            </a:r>
          </a:p>
          <a:p>
            <a:pPr lvl="1"/>
            <a:r>
              <a:rPr lang="en-US" sz="2400" dirty="0" smtClean="0"/>
              <a:t>Lists and Tuples</a:t>
            </a:r>
          </a:p>
          <a:p>
            <a:pPr lvl="1"/>
            <a:r>
              <a:rPr lang="en-US" sz="2400" dirty="0" smtClean="0"/>
              <a:t>Dictionaries</a:t>
            </a:r>
            <a:endParaRPr lang="en-US" sz="2400"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Python is </a:t>
            </a:r>
            <a:r>
              <a:rPr lang="en-US" sz="2400" i="1" dirty="0" smtClean="0"/>
              <a:t>strongly, dynamically </a:t>
            </a:r>
            <a:r>
              <a:rPr lang="en-US" sz="2400" i="1" dirty="0" smtClean="0"/>
              <a:t>typed</a:t>
            </a:r>
          </a:p>
          <a:p>
            <a:endParaRPr lang="en-US" sz="2400" i="1" dirty="0" smtClean="0"/>
          </a:p>
          <a:p>
            <a:pPr lvl="1"/>
            <a:r>
              <a:rPr lang="en-US" sz="2400" i="1" dirty="0" smtClean="0"/>
              <a:t>Strongly typed </a:t>
            </a:r>
            <a:r>
              <a:rPr lang="en-US" sz="2400" dirty="0" smtClean="0"/>
              <a:t>means</a:t>
            </a:r>
            <a:endParaRPr lang="en-US" sz="2400"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a:t>
            </a:r>
            <a:r>
              <a:rPr lang="en-US" dirty="0" smtClean="0"/>
              <a:t>change</a:t>
            </a:r>
          </a:p>
          <a:p>
            <a:pPr lvl="2"/>
            <a:endParaRPr lang="en-US" dirty="0" smtClean="0"/>
          </a:p>
          <a:p>
            <a:pPr lvl="1"/>
            <a:r>
              <a:rPr lang="en-US" sz="2400" i="1" dirty="0" smtClean="0"/>
              <a:t>Dynamically typed </a:t>
            </a:r>
            <a:r>
              <a:rPr lang="en-US" sz="2400"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sz="2400" dirty="0" smtClean="0"/>
              <a:t>Every language has a way to represent </a:t>
            </a:r>
            <a:r>
              <a:rPr lang="en-US" sz="2400" dirty="0" smtClean="0"/>
              <a:t>numbers</a:t>
            </a:r>
          </a:p>
          <a:p>
            <a:endParaRPr lang="en-US" sz="2400" dirty="0" smtClean="0"/>
          </a:p>
          <a:p>
            <a:r>
              <a:rPr lang="en-US" sz="2400" dirty="0" smtClean="0"/>
              <a:t>Numbers can have many </a:t>
            </a:r>
            <a:r>
              <a:rPr lang="en-US" sz="2400" dirty="0" smtClean="0"/>
              <a:t>representations</a:t>
            </a:r>
          </a:p>
          <a:p>
            <a:endParaRPr lang="en-US" sz="2400" dirty="0" smtClean="0"/>
          </a:p>
          <a:p>
            <a:r>
              <a:rPr lang="en-US" sz="2400" dirty="0" smtClean="0"/>
              <a:t>Very large numbers take up more storage </a:t>
            </a:r>
            <a:r>
              <a:rPr lang="en-US" sz="2400" dirty="0" smtClean="0"/>
              <a:t>space</a:t>
            </a:r>
          </a:p>
          <a:p>
            <a:endParaRPr lang="en-US" sz="2400" dirty="0" smtClean="0"/>
          </a:p>
          <a:p>
            <a:r>
              <a:rPr lang="en-US" sz="2400"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29444" y="1484784"/>
            <a:ext cx="10742984" cy="461664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10.0</a:t>
            </a:r>
          </a:p>
          <a:p>
            <a:endParaRPr lang="en-US" sz="1400" dirty="0" smtClean="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a:t>
            </a:r>
            <a:r>
              <a:rPr lang="en-US" sz="1400" dirty="0">
                <a:solidFill>
                  <a:srgbClr val="000000"/>
                </a:solidFill>
                <a:highlight>
                  <a:srgbClr val="FFFFFF"/>
                </a:highlight>
                <a:latin typeface="Courier New" panose="02070309020205020404" pitchFamily="49" charset="0"/>
              </a:rPr>
              <a:t> a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float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long</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complex</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10.32+0j</a:t>
            </a:r>
            <a:r>
              <a:rPr lang="en-US" sz="14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sz="2400"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No </a:t>
            </a:r>
            <a:r>
              <a:rPr lang="en-US" sz="2400" dirty="0" smtClean="0"/>
              <a:t>prerequisites</a:t>
            </a:r>
            <a:endParaRPr lang="en-US" sz="2400" dirty="0" smtClean="0"/>
          </a:p>
          <a:p>
            <a:pPr lvl="1"/>
            <a:r>
              <a:rPr lang="en-US" sz="2400" dirty="0" smtClean="0"/>
              <a:t>Programming experience not required</a:t>
            </a:r>
          </a:p>
          <a:p>
            <a:pPr lvl="1"/>
            <a:r>
              <a:rPr lang="en-US" sz="2400" dirty="0" smtClean="0"/>
              <a:t>Operating system agnostic/tool agnostic</a:t>
            </a:r>
          </a:p>
          <a:p>
            <a:pPr lvl="1"/>
            <a:r>
              <a:rPr lang="en-US" sz="2400" dirty="0" smtClean="0"/>
              <a:t>All computing skill levels </a:t>
            </a:r>
            <a:r>
              <a:rPr lang="en-US" sz="2400" dirty="0" smtClean="0"/>
              <a:t>suitable</a:t>
            </a:r>
          </a:p>
          <a:p>
            <a:pPr lvl="1"/>
            <a:endParaRPr lang="en-US" sz="2400" dirty="0" smtClean="0"/>
          </a:p>
          <a:p>
            <a:r>
              <a:rPr lang="en-US" sz="2400" dirty="0" smtClean="0"/>
              <a:t>Language agnostic</a:t>
            </a:r>
          </a:p>
          <a:p>
            <a:pPr lvl="1"/>
            <a:r>
              <a:rPr lang="en-US" sz="2400" dirty="0" smtClean="0"/>
              <a:t>Python, C, C++, Java</a:t>
            </a:r>
            <a:endParaRPr lang="en-US" sz="2400"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string</a:t>
            </a:r>
            <a:r>
              <a:rPr lang="en-US" sz="2400" dirty="0" smtClean="0"/>
              <a:t>?</a:t>
            </a:r>
          </a:p>
          <a:p>
            <a:endParaRPr lang="en-US" sz="2400" dirty="0" smtClean="0"/>
          </a:p>
          <a:p>
            <a:pPr lvl="1"/>
            <a:r>
              <a:rPr lang="en-US" sz="2400" dirty="0" smtClean="0"/>
              <a:t>A series of alphanumeric </a:t>
            </a:r>
            <a:r>
              <a:rPr lang="en-US" sz="2400" dirty="0" smtClean="0"/>
              <a:t>characters</a:t>
            </a:r>
          </a:p>
          <a:p>
            <a:pPr lvl="1"/>
            <a:endParaRPr lang="en-US" sz="2400" dirty="0" smtClean="0"/>
          </a:p>
          <a:p>
            <a:pPr lvl="1"/>
            <a:r>
              <a:rPr lang="en-US" sz="2400" dirty="0" smtClean="0"/>
              <a:t>Includes numbers, alphabetic characters, punctuation </a:t>
            </a:r>
            <a:endParaRPr lang="en-US" sz="2400" dirty="0" smtClean="0"/>
          </a:p>
          <a:p>
            <a:pPr lvl="1"/>
            <a:endParaRPr lang="en-US" sz="2400" dirty="0" smtClean="0"/>
          </a:p>
          <a:p>
            <a:pPr lvl="1"/>
            <a:r>
              <a:rPr lang="en-US" sz="2400"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In many languages, strings are objects which have </a:t>
            </a:r>
            <a:r>
              <a:rPr lang="en-US" sz="2400" dirty="0" smtClean="0"/>
              <a:t>methods</a:t>
            </a:r>
          </a:p>
          <a:p>
            <a:endParaRPr lang="en-US" sz="2400" dirty="0" smtClean="0"/>
          </a:p>
          <a:p>
            <a:r>
              <a:rPr lang="en-US" sz="2400" dirty="0" smtClean="0"/>
              <a:t>Most methods are concerned with string </a:t>
            </a:r>
            <a:r>
              <a:rPr lang="en-US" sz="2400" dirty="0" smtClean="0"/>
              <a:t>manipulation</a:t>
            </a:r>
          </a:p>
          <a:p>
            <a:endParaRPr lang="en-US" sz="2400" dirty="0"/>
          </a:p>
          <a:p>
            <a:pPr lvl="1"/>
            <a:r>
              <a:rPr lang="en-US" sz="2400" dirty="0" smtClean="0"/>
              <a:t>Operations like formatting output or searching for </a:t>
            </a:r>
            <a:r>
              <a:rPr lang="en-US" sz="2400" dirty="0" smtClean="0"/>
              <a:t>words</a:t>
            </a:r>
          </a:p>
          <a:p>
            <a:pPr lvl="1"/>
            <a:endParaRPr lang="en-US" sz="2400" dirty="0"/>
          </a:p>
          <a:p>
            <a:pPr lvl="1"/>
            <a:r>
              <a:rPr lang="en-US" sz="2400" dirty="0"/>
              <a:t>Any built-in type can be </a:t>
            </a:r>
            <a:r>
              <a:rPr lang="en-US" sz="2400"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 </a:t>
            </a:r>
            <a:r>
              <a:rPr lang="en-US" sz="1600" b="1" dirty="0" smtClean="0">
                <a:solidFill>
                  <a:srgbClr val="0000FF"/>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a:t>
            </a:r>
          </a:p>
          <a:p>
            <a:r>
              <a:rPr lang="en-US" sz="1600" dirty="0" smtClean="0">
                <a:solidFill>
                  <a:srgbClr val="000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(a[0:8])</a:t>
            </a:r>
          </a:p>
          <a:p>
            <a:r>
              <a:rPr lang="en-US" sz="1600" dirty="0" smtClean="0">
                <a:solidFill>
                  <a:srgbClr val="000000"/>
                </a:solidFill>
                <a:highlight>
                  <a:srgbClr val="FFFFFF"/>
                </a:highlight>
                <a:latin typeface="Courier New" panose="02070309020205020404" pitchFamily="49" charset="0"/>
              </a:rPr>
              <a:t>a python</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b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a[0:8]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'is a </a:t>
            </a:r>
            <a:r>
              <a:rPr lang="en-GB" sz="1600" dirty="0" smtClean="0">
                <a:solidFill>
                  <a:srgbClr val="008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(b)</a:t>
            </a:r>
          </a:p>
          <a:p>
            <a:r>
              <a:rPr lang="en-US" sz="1600" dirty="0" smtClean="0">
                <a:solidFill>
                  <a:srgbClr val="000000"/>
                </a:solidFill>
                <a:highlight>
                  <a:srgbClr val="FFFFFF"/>
                </a:highlight>
                <a:latin typeface="Courier New" panose="02070309020205020404" pitchFamily="49" charset="0"/>
              </a:rPr>
              <a:t>a python is a constrictor</a:t>
            </a:r>
          </a:p>
          <a:p>
            <a:r>
              <a:rPr lang="en-US" sz="1600" dirty="0" smtClean="0">
                <a:solidFill>
                  <a:srgbClr val="008000"/>
                </a:solidFill>
                <a:highlight>
                  <a:srgbClr val="FFFFFF"/>
                </a:highlight>
                <a:latin typeface="Courier New" panose="02070309020205020404" pitchFamily="49" charset="0"/>
              </a:rPr>
              <a:t>&gt;&gt;&gt;</a:t>
            </a:r>
            <a:r>
              <a:rPr lang="en-GB" sz="1600" dirty="0" smtClean="0">
                <a:solidFill>
                  <a:srgbClr val="000000"/>
                </a:solidFill>
                <a:highlight>
                  <a:srgbClr val="FFFFFF"/>
                </a:highlight>
                <a:latin typeface="Courier New" panose="02070309020205020404" pitchFamily="49" charset="0"/>
              </a:rPr>
              <a:t>c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err="1">
                <a:solidFill>
                  <a:srgbClr val="000000"/>
                </a:solidFill>
                <a:highlight>
                  <a:srgbClr val="FFFFFF"/>
                </a:highlight>
                <a:latin typeface="Courier New" panose="02070309020205020404" pitchFamily="49" charset="0"/>
              </a:rPr>
              <a:t>b.</a:t>
            </a:r>
            <a:r>
              <a:rPr lang="en-GB" sz="1600" b="1" dirty="0" err="1">
                <a:solidFill>
                  <a:srgbClr val="0000FF"/>
                </a:solidFill>
                <a:highlight>
                  <a:srgbClr val="FFFFFF"/>
                </a:highlight>
                <a:latin typeface="Courier New" panose="02070309020205020404" pitchFamily="49" charset="0"/>
              </a:rPr>
              <a:t>replace</a:t>
            </a:r>
            <a:r>
              <a:rPr lang="en-GB" sz="1600" dirty="0">
                <a:solidFill>
                  <a:srgbClr val="000000"/>
                </a:solidFill>
                <a:highlight>
                  <a:srgbClr val="FFFFFF"/>
                </a:highlight>
                <a:latin typeface="Courier New" panose="02070309020205020404" pitchFamily="49" charset="0"/>
              </a:rPr>
              <a:t>(</a:t>
            </a:r>
            <a:r>
              <a:rPr lang="en-GB" sz="1600" dirty="0">
                <a:solidFill>
                  <a:srgbClr val="008000"/>
                </a:solidFill>
                <a:highlight>
                  <a:srgbClr val="FFFFFF"/>
                </a:highlight>
                <a:latin typeface="Courier New" panose="02070309020205020404" pitchFamily="49" charset="0"/>
              </a:rPr>
              <a:t>'a python'</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'an anaconda</a:t>
            </a:r>
            <a:r>
              <a:rPr lang="en-GB" sz="1600" dirty="0" smtClean="0">
                <a:solidFill>
                  <a:srgbClr val="008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(c)</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capitalize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swapcase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CONSTRICTOR</a:t>
            </a:r>
            <a:endParaRPr lang="en-US"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sz="2400"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599" y="2564902"/>
            <a:ext cx="10885297"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sz="2400" dirty="0" smtClean="0"/>
              <a:t>What is a Boolean value</a:t>
            </a:r>
            <a:r>
              <a:rPr lang="en-US" sz="2400" dirty="0" smtClean="0"/>
              <a:t>?</a:t>
            </a:r>
          </a:p>
          <a:p>
            <a:endParaRPr lang="en-US" sz="2400" dirty="0" smtClean="0"/>
          </a:p>
          <a:p>
            <a:pPr lvl="1"/>
            <a:r>
              <a:rPr lang="en-US" sz="2400" dirty="0" smtClean="0"/>
              <a:t>Boolean values represent logical </a:t>
            </a:r>
            <a:r>
              <a:rPr lang="en-US" sz="2400" b="1" dirty="0" smtClean="0">
                <a:solidFill>
                  <a:srgbClr val="0000FF"/>
                </a:solidFill>
              </a:rPr>
              <a:t>true</a:t>
            </a:r>
            <a:r>
              <a:rPr lang="en-US" sz="2400" dirty="0" smtClean="0"/>
              <a:t> or </a:t>
            </a:r>
            <a:r>
              <a:rPr lang="en-US" sz="2400" b="1" dirty="0" smtClean="0">
                <a:solidFill>
                  <a:srgbClr val="0000FF"/>
                </a:solidFill>
              </a:rPr>
              <a:t>false</a:t>
            </a:r>
          </a:p>
          <a:p>
            <a:pPr lvl="1"/>
            <a:endParaRPr lang="en-US" sz="2400" b="1" dirty="0" smtClean="0">
              <a:solidFill>
                <a:srgbClr val="0000FF"/>
              </a:solidFill>
            </a:endParaRPr>
          </a:p>
          <a:p>
            <a:pPr lvl="1"/>
            <a:r>
              <a:rPr lang="en-US" sz="2400" dirty="0" smtClean="0">
                <a:solidFill>
                  <a:srgbClr val="31383D"/>
                </a:solidFill>
              </a:rPr>
              <a:t>They can also be expressed as 1 or </a:t>
            </a:r>
            <a:r>
              <a:rPr lang="en-US" sz="2400" dirty="0" smtClean="0">
                <a:solidFill>
                  <a:srgbClr val="31383D"/>
                </a:solidFill>
              </a:rPr>
              <a:t>0</a:t>
            </a:r>
          </a:p>
          <a:p>
            <a:pPr lvl="1"/>
            <a:endParaRPr lang="en-US" sz="2400" dirty="0" smtClean="0">
              <a:solidFill>
                <a:srgbClr val="31383D"/>
              </a:solidFill>
            </a:endParaRPr>
          </a:p>
          <a:p>
            <a:pPr lvl="1"/>
            <a:r>
              <a:rPr lang="en-US" sz="2400" dirty="0" smtClean="0"/>
              <a:t>They are used in conjunction with Boolean operators such as </a:t>
            </a:r>
            <a:r>
              <a:rPr lang="en-US" sz="2400" b="1" dirty="0" smtClean="0">
                <a:solidFill>
                  <a:srgbClr val="0000FF"/>
                </a:solidFill>
              </a:rPr>
              <a:t>and</a:t>
            </a:r>
            <a:r>
              <a:rPr lang="en-US" sz="2400" dirty="0" smtClean="0"/>
              <a:t>, </a:t>
            </a:r>
            <a:r>
              <a:rPr lang="en-US" sz="2400" b="1" dirty="0" smtClean="0">
                <a:solidFill>
                  <a:srgbClr val="0000FF"/>
                </a:solidFill>
              </a:rPr>
              <a:t>or</a:t>
            </a:r>
            <a:r>
              <a:rPr lang="en-US" sz="2400" dirty="0" smtClean="0"/>
              <a:t>, </a:t>
            </a:r>
            <a:r>
              <a:rPr lang="en-US" sz="2400" b="1" dirty="0" smtClean="0">
                <a:solidFill>
                  <a:srgbClr val="0000FF"/>
                </a:solidFill>
              </a:rPr>
              <a:t>not</a:t>
            </a:r>
          </a:p>
          <a:p>
            <a:pPr lvl="1"/>
            <a:endParaRPr lang="en-US" sz="2400" b="1" dirty="0" smtClean="0">
              <a:solidFill>
                <a:srgbClr val="0000FF"/>
              </a:solidFill>
            </a:endParaRPr>
          </a:p>
          <a:p>
            <a:pPr lvl="1"/>
            <a:r>
              <a:rPr lang="en-US" sz="2400"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r>
              <a:rPr lang="en-US" sz="2400"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0883177"/>
              </p:ext>
            </p:extLst>
          </p:nvPr>
        </p:nvGraphicFramePr>
        <p:xfrm>
          <a:off x="609600" y="378904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609600" y="1412776"/>
            <a:ext cx="11103024" cy="1152128"/>
          </a:xfrm>
        </p:spPr>
        <p:txBody>
          <a:bodyPr>
            <a:noAutofit/>
          </a:bodyPr>
          <a:lstStyle/>
          <a:p>
            <a:r>
              <a:rPr lang="en-US" sz="2400" dirty="0" smtClean="0"/>
              <a:t>Boolean operators are used to compare Boolean variables or expressions</a:t>
            </a:r>
          </a:p>
          <a:p>
            <a:pPr lvl="1"/>
            <a:r>
              <a:rPr lang="en-US" sz="2400" dirty="0" smtClean="0"/>
              <a:t>A Boolean expression is one which, when evaluated, will return either a logical true or false value</a:t>
            </a:r>
          </a:p>
        </p:txBody>
      </p:sp>
      <p:sp>
        <p:nvSpPr>
          <p:cNvPr id="6" name="Rectangle 5"/>
          <p:cNvSpPr/>
          <p:nvPr/>
        </p:nvSpPr>
        <p:spPr>
          <a:xfrm>
            <a:off x="609600" y="2708920"/>
            <a:ext cx="11103024" cy="95410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like_py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True</a:t>
            </a:r>
          </a:p>
          <a:p>
            <a:r>
              <a:rPr lang="en-US" sz="1400" dirty="0" err="1" smtClean="0">
                <a:solidFill>
                  <a:srgbClr val="000000"/>
                </a:solidFill>
                <a:highlight>
                  <a:srgbClr val="FFFFFF"/>
                </a:highlight>
                <a:latin typeface="Courier New" panose="02070309020205020404" pitchFamily="49" charset="0"/>
              </a:rPr>
              <a:t>hate_py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False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26016"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dirty="0" smtClean="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usr</a:t>
            </a:r>
            <a:r>
              <a:rPr lang="en-US" dirty="0">
                <a:solidFill>
                  <a:srgbClr val="008000"/>
                </a:solidFill>
                <a:highlight>
                  <a:srgbClr val="FFFFFF"/>
                </a:highlight>
                <a:latin typeface="Courier New" panose="02070309020205020404" pitchFamily="49" charset="0"/>
              </a:rPr>
              <a:t>/bin/python</a:t>
            </a:r>
            <a:endParaRPr lang="en-US" dirty="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print</a:t>
            </a:r>
            <a:r>
              <a:rPr lang="en-US" dirty="0" smtClean="0">
                <a:solidFill>
                  <a:srgbClr val="00000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like_py</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smtClean="0">
                <a:solidFill>
                  <a:srgbClr val="000000"/>
                </a:solidFill>
                <a:highlight>
                  <a:srgbClr val="FFFFFF"/>
                </a:highlight>
                <a:latin typeface="Courier New" panose="02070309020205020404" pitchFamily="49" charset="0"/>
              </a:rPr>
              <a:t>)</a:t>
            </a:r>
            <a:endParaRPr lang="en-US"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False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or</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 not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a:t>
            </a:r>
            <a:endParaRPr lang="en-GB"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GB" dirty="0">
                <a:solidFill>
                  <a:srgbClr val="000000"/>
                </a:solidFill>
                <a:highlight>
                  <a:srgbClr val="FFFFFF"/>
                </a:highlight>
                <a:latin typeface="Courier New" panose="02070309020205020404" pitchFamily="49" charset="0"/>
              </a:rPr>
              <a:t> a </a:t>
            </a:r>
            <a:r>
              <a:rPr lang="en-GB" b="1" dirty="0">
                <a:solidFill>
                  <a:srgbClr val="0000FF"/>
                </a:solidFill>
                <a:highlight>
                  <a:srgbClr val="FFFFFF"/>
                </a:highlight>
                <a:latin typeface="Courier New" panose="02070309020205020404" pitchFamily="49" charset="0"/>
              </a:rPr>
              <a:t>= </a:t>
            </a:r>
            <a:r>
              <a:rPr lang="en-GB" b="1" dirty="0" err="1">
                <a:solidFill>
                  <a:srgbClr val="0000FF"/>
                </a:solidFill>
                <a:highlight>
                  <a:srgbClr val="FFFFFF"/>
                </a:highlight>
                <a:latin typeface="Courier New" panose="02070309020205020404" pitchFamily="49" charset="0"/>
              </a:rPr>
              <a:t>raw_input</a:t>
            </a:r>
            <a:r>
              <a:rPr lang="en-GB" dirty="0">
                <a:solidFill>
                  <a:srgbClr val="000000"/>
                </a:solidFill>
                <a:highlight>
                  <a:srgbClr val="FFFFFF"/>
                </a:highlight>
                <a:latin typeface="Courier New" panose="02070309020205020404" pitchFamily="49" charset="0"/>
              </a:rPr>
              <a:t>(</a:t>
            </a:r>
            <a:r>
              <a:rPr lang="en-GB" dirty="0">
                <a:solidFill>
                  <a:srgbClr val="008000"/>
                </a:solidFill>
                <a:highlight>
                  <a:srgbClr val="FFFFFF"/>
                </a:highlight>
                <a:latin typeface="Courier New" panose="02070309020205020404" pitchFamily="49" charset="0"/>
              </a:rPr>
              <a:t>'A </a:t>
            </a:r>
            <a:r>
              <a:rPr lang="en-GB" dirty="0" err="1">
                <a:solidFill>
                  <a:srgbClr val="008000"/>
                </a:solidFill>
                <a:highlight>
                  <a:srgbClr val="FFFFFF"/>
                </a:highlight>
                <a:latin typeface="Courier New" panose="02070309020205020404" pitchFamily="49" charset="0"/>
              </a:rPr>
              <a:t>boolean</a:t>
            </a:r>
            <a:r>
              <a:rPr lang="en-GB" dirty="0">
                <a:solidFill>
                  <a:srgbClr val="008000"/>
                </a:solidFill>
                <a:highlight>
                  <a:srgbClr val="FFFFFF"/>
                </a:highlight>
                <a:latin typeface="Courier New" panose="02070309020205020404" pitchFamily="49" charset="0"/>
              </a:rPr>
              <a:t> </a:t>
            </a:r>
            <a:r>
              <a:rPr lang="en-GB" dirty="0" smtClean="0">
                <a:solidFill>
                  <a:srgbClr val="008000"/>
                </a:solidFill>
                <a:highlight>
                  <a:srgbClr val="FFFFFF"/>
                </a:highlight>
                <a:latin typeface="Courier New" panose="02070309020205020404" pitchFamily="49" charset="0"/>
              </a:rPr>
              <a:t>value\n'</a:t>
            </a:r>
            <a:r>
              <a:rPr lang="en-GB" dirty="0" smtClean="0">
                <a:solidFill>
                  <a:srgbClr val="000000"/>
                </a:solidFill>
                <a:highlight>
                  <a:srgbClr val="FFFFFF"/>
                </a:highlight>
                <a:latin typeface="Courier New" panose="02070309020205020404" pitchFamily="49" charset="0"/>
              </a:rPr>
              <a:t>)</a:t>
            </a:r>
          </a:p>
          <a:p>
            <a:r>
              <a:rPr lang="en-GB" dirty="0">
                <a:solidFill>
                  <a:srgbClr val="000000"/>
                </a:solidFill>
                <a:highlight>
                  <a:srgbClr val="FFFFFF"/>
                </a:highlight>
                <a:latin typeface="Courier New" panose="02070309020205020404" pitchFamily="49" charset="0"/>
              </a:rPr>
              <a:t>A </a:t>
            </a:r>
            <a:r>
              <a:rPr lang="en-GB" dirty="0" err="1">
                <a:solidFill>
                  <a:srgbClr val="000000"/>
                </a:solidFill>
                <a:highlight>
                  <a:srgbClr val="FFFFFF"/>
                </a:highlight>
                <a:latin typeface="Courier New" panose="02070309020205020404" pitchFamily="49" charset="0"/>
              </a:rPr>
              <a:t>boolean</a:t>
            </a:r>
            <a:r>
              <a:rPr lang="en-GB" dirty="0">
                <a:solidFill>
                  <a:srgbClr val="000000"/>
                </a:solidFill>
                <a:highlight>
                  <a:srgbClr val="FFFFFF"/>
                </a:highlight>
                <a:latin typeface="Courier New" panose="02070309020205020404" pitchFamily="49" charset="0"/>
              </a:rPr>
              <a:t> </a:t>
            </a:r>
            <a:r>
              <a:rPr lang="en-GB" dirty="0" smtClean="0">
                <a:solidFill>
                  <a:srgbClr val="000000"/>
                </a:solidFill>
                <a:highlight>
                  <a:srgbClr val="FFFFFF"/>
                </a:highlight>
                <a:latin typeface="Courier New" panose="02070309020205020404" pitchFamily="49" charset="0"/>
              </a:rPr>
              <a:t>value</a:t>
            </a:r>
          </a:p>
          <a:p>
            <a:r>
              <a:rPr lang="en-US" dirty="0">
                <a:solidFill>
                  <a:srgbClr val="008000"/>
                </a:solidFill>
                <a:highlight>
                  <a:srgbClr val="FFFFFF"/>
                </a:highlight>
                <a:latin typeface="Courier New" panose="02070309020205020404" pitchFamily="49" charset="0"/>
              </a:rPr>
              <a:t>&gt;&gt;&gt;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bool</a:t>
            </a:r>
            <a:r>
              <a:rPr lang="en-US" dirty="0">
                <a:solidFill>
                  <a:srgbClr val="000000"/>
                </a:solidFill>
                <a:highlight>
                  <a:srgbClr val="FFFFFF"/>
                </a:highlight>
                <a:latin typeface="Courier New" panose="02070309020205020404" pitchFamily="49" charset="0"/>
              </a:rPr>
              <a:t>(a) </a:t>
            </a:r>
            <a:r>
              <a:rPr lang="en-US" b="1" dirty="0">
                <a:solidFill>
                  <a:srgbClr val="0000FF"/>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True</a:t>
            </a:r>
            <a:endParaRPr lang="en-GB" dirty="0" smtClean="0">
              <a:solidFill>
                <a:srgbClr val="000000"/>
              </a:solidFill>
              <a:highlight>
                <a:srgbClr val="FFFFFF"/>
              </a:highlight>
              <a:latin typeface="Courier New" panose="02070309020205020404" pitchFamily="49" charset="0"/>
            </a:endParaRPr>
          </a:p>
          <a:p>
            <a:r>
              <a:rPr lang="en-GB" b="1" dirty="0" smtClean="0">
                <a:solidFill>
                  <a:srgbClr val="0000FF"/>
                </a:solidFill>
                <a:highlight>
                  <a:srgbClr val="FFFFFF"/>
                </a:highlight>
                <a:latin typeface="Courier New" panose="02070309020205020404" pitchFamily="49" charset="0"/>
              </a:rPr>
              <a:t>1</a:t>
            </a:r>
          </a:p>
          <a:p>
            <a:endParaRPr lang="en-GB"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412776"/>
            <a:ext cx="10742984" cy="48320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smtClean="0">
                <a:solidFill>
                  <a:srgbClr val="008000"/>
                </a:solidFill>
                <a:highlight>
                  <a:srgbClr val="FFFFFF"/>
                </a:highlight>
                <a:latin typeface="Courier New" panose="02070309020205020404" pitchFamily="49" charset="0"/>
              </a:rPr>
              <a:t># Using the following variables, what will be output?</a:t>
            </a:r>
          </a:p>
          <a:p>
            <a:endParaRPr lang="en-US" sz="1400" dirty="0">
              <a:solidFill>
                <a:srgbClr val="008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1</a:t>
            </a:r>
          </a:p>
          <a:p>
            <a:r>
              <a:rPr lang="en-US" sz="1400" dirty="0">
                <a:solidFill>
                  <a:srgbClr val="000000"/>
                </a:solidFill>
                <a:highlight>
                  <a:srgbClr val="FFFFFF"/>
                </a:highlight>
                <a:latin typeface="Courier New" panose="02070309020205020404" pitchFamily="49" charset="0"/>
              </a:rPr>
              <a:t>oranges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'1'</a:t>
            </a:r>
          </a:p>
          <a:p>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a:t>
            </a:r>
          </a:p>
          <a:p>
            <a:r>
              <a:rPr lang="en-US" sz="1400" dirty="0">
                <a:solidFill>
                  <a:srgbClr val="000000"/>
                </a:solidFill>
                <a:highlight>
                  <a:srgbClr val="FFFFFF"/>
                </a:highlight>
                <a:latin typeface="Courier New" panose="02070309020205020404" pitchFamily="49" charset="0"/>
              </a:rPr>
              <a:t>bananas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0</a:t>
            </a:r>
          </a:p>
          <a:p>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False</a:t>
            </a:r>
          </a:p>
          <a:p>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True</a:t>
            </a:r>
          </a:p>
          <a:p>
            <a:r>
              <a:rPr lang="en-US" sz="1400" dirty="0">
                <a:solidFill>
                  <a:srgbClr val="000000"/>
                </a:solidFill>
                <a:highlight>
                  <a:srgbClr val="FFFFFF"/>
                </a:highlight>
                <a:latin typeface="Courier New" panose="02070309020205020404" pitchFamily="49" charset="0"/>
              </a:rPr>
              <a:t>pomegranate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'potato'</a:t>
            </a:r>
          </a:p>
          <a:p>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coconut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oranges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apples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coconut</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pears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pomegranate</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Lots of practical </a:t>
            </a:r>
            <a:r>
              <a:rPr lang="en-US" sz="2400" dirty="0" smtClean="0"/>
              <a:t>content</a:t>
            </a:r>
          </a:p>
          <a:p>
            <a:endParaRPr lang="en-US" sz="2400" dirty="0" smtClean="0"/>
          </a:p>
          <a:p>
            <a:r>
              <a:rPr lang="en-US" sz="2400" dirty="0" smtClean="0"/>
              <a:t>Theory will be supported with many </a:t>
            </a:r>
            <a:r>
              <a:rPr lang="en-US" sz="2400" dirty="0" smtClean="0"/>
              <a:t>demos</a:t>
            </a:r>
          </a:p>
          <a:p>
            <a:endParaRPr lang="en-US" sz="2400" dirty="0" smtClean="0"/>
          </a:p>
          <a:p>
            <a:r>
              <a:rPr lang="en-US" sz="2400" dirty="0" smtClean="0"/>
              <a:t>Practical and theory will cover all subjects in the </a:t>
            </a:r>
            <a:r>
              <a:rPr lang="en-US" sz="2400" dirty="0" smtClean="0"/>
              <a:t>exam</a:t>
            </a:r>
          </a:p>
          <a:p>
            <a:endParaRPr lang="en-US" sz="2400" dirty="0" smtClean="0"/>
          </a:p>
          <a:p>
            <a:r>
              <a:rPr lang="en-US" sz="2400" dirty="0" smtClean="0"/>
              <a:t>Examples may be given in different </a:t>
            </a:r>
            <a:r>
              <a:rPr lang="en-US" sz="2400" dirty="0" smtClean="0"/>
              <a:t>languages</a:t>
            </a:r>
          </a:p>
          <a:p>
            <a:endParaRPr lang="en-US" sz="2400" dirty="0" smtClean="0"/>
          </a:p>
          <a:p>
            <a:r>
              <a:rPr lang="en-US" sz="2400" dirty="0" smtClean="0"/>
              <a:t>Ask questions</a:t>
            </a:r>
          </a:p>
          <a:p>
            <a:endParaRPr lang="en-US" sz="2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sz="2400" dirty="0" smtClean="0"/>
              <a:t>An operator is a symbol which instructs the program to perform a specific mathematical or logical </a:t>
            </a:r>
            <a:r>
              <a:rPr lang="en-GB" sz="2400" dirty="0" smtClean="0"/>
              <a:t>function</a:t>
            </a:r>
          </a:p>
          <a:p>
            <a:endParaRPr lang="en-GB" sz="2400" dirty="0" smtClean="0"/>
          </a:p>
          <a:p>
            <a:r>
              <a:rPr lang="en-GB" sz="2400" dirty="0" smtClean="0"/>
              <a:t>Operator precedence affects how an expression is </a:t>
            </a:r>
            <a:r>
              <a:rPr lang="en-GB" sz="2400" dirty="0" smtClean="0"/>
              <a:t>evaluated</a:t>
            </a:r>
          </a:p>
          <a:p>
            <a:endParaRPr lang="en-GB" sz="2400" dirty="0"/>
          </a:p>
          <a:p>
            <a:r>
              <a:rPr lang="en-GB" sz="2400"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sz="2400" dirty="0"/>
              <a:t>Most languages have several different types of operator</a:t>
            </a:r>
            <a:r>
              <a:rPr lang="en-GB" sz="2400" dirty="0" smtClean="0"/>
              <a:t>:</a:t>
            </a:r>
          </a:p>
          <a:p>
            <a:endParaRPr lang="en-GB" sz="2400" dirty="0" smtClean="0"/>
          </a:p>
          <a:p>
            <a:pPr lvl="1"/>
            <a:r>
              <a:rPr lang="en-GB" sz="2400" dirty="0" smtClean="0"/>
              <a:t>Arithmetic/Mathematical</a:t>
            </a:r>
            <a:endParaRPr lang="en-GB" sz="2400" dirty="0" smtClean="0"/>
          </a:p>
          <a:p>
            <a:pPr lvl="1"/>
            <a:r>
              <a:rPr lang="en-GB" sz="2400" dirty="0" smtClean="0"/>
              <a:t>Logical</a:t>
            </a:r>
            <a:endParaRPr lang="en-GB" sz="2400" dirty="0" smtClean="0"/>
          </a:p>
          <a:p>
            <a:pPr lvl="1"/>
            <a:r>
              <a:rPr lang="en-GB" sz="2400" dirty="0" smtClean="0"/>
              <a:t>Relational</a:t>
            </a:r>
          </a:p>
          <a:p>
            <a:pPr lvl="1"/>
            <a:r>
              <a:rPr lang="en-GB" sz="2400" dirty="0" smtClean="0"/>
              <a:t>Assignment</a:t>
            </a:r>
          </a:p>
          <a:p>
            <a:pPr lvl="1"/>
            <a:r>
              <a:rPr lang="en-GB" sz="2400" dirty="0" smtClean="0"/>
              <a:t>Membership</a:t>
            </a:r>
          </a:p>
          <a:p>
            <a:pPr lvl="1"/>
            <a:r>
              <a:rPr lang="en-GB" sz="2400" dirty="0" smtClean="0"/>
              <a:t>Identity</a:t>
            </a:r>
            <a:endParaRPr lang="en-US" sz="2400"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484784"/>
            <a:ext cx="10574965" cy="1152127"/>
          </a:xfrm>
        </p:spPr>
        <p:txBody>
          <a:bodyPr>
            <a:normAutofit/>
          </a:bodyPr>
          <a:lstStyle/>
          <a:p>
            <a:r>
              <a:rPr lang="en-GB" sz="2400"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061359020"/>
              </p:ext>
            </p:extLst>
          </p:nvPr>
        </p:nvGraphicFramePr>
        <p:xfrm>
          <a:off x="695400" y="2420888"/>
          <a:ext cx="10729192" cy="3022600"/>
        </p:xfrm>
        <a:graphic>
          <a:graphicData uri="http://schemas.openxmlformats.org/drawingml/2006/table">
            <a:tbl>
              <a:tblPr firstRow="1" bandRow="1">
                <a:tableStyleId>{5C22544A-7EE6-4342-B048-85BDC9FD1C3A}</a:tableStyleId>
              </a:tblPr>
              <a:tblGrid>
                <a:gridCol w="1250509"/>
                <a:gridCol w="6688313"/>
                <a:gridCol w="2790370"/>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numCol="2">
            <a:spAutoFit/>
          </a:bodyPr>
          <a:lstStyle/>
          <a:p>
            <a:r>
              <a:rPr lang="en-US" sz="2000" dirty="0">
                <a:solidFill>
                  <a:srgbClr val="008000"/>
                </a:solidFill>
                <a:highlight>
                  <a:srgbClr val="FFFFFF"/>
                </a:highlight>
                <a:latin typeface="Courier New" panose="02070309020205020404" pitchFamily="49" charset="0"/>
              </a:rPr>
              <a:t>#!/</a:t>
            </a:r>
            <a:r>
              <a:rPr lang="en-US" sz="2000" dirty="0" err="1">
                <a:solidFill>
                  <a:srgbClr val="008000"/>
                </a:solidFill>
                <a:highlight>
                  <a:srgbClr val="FFFFFF"/>
                </a:highlight>
                <a:latin typeface="Courier New" panose="02070309020205020404" pitchFamily="49" charset="0"/>
              </a:rPr>
              <a:t>usr</a:t>
            </a:r>
            <a:r>
              <a:rPr lang="en-US" sz="2000" dirty="0">
                <a:solidFill>
                  <a:srgbClr val="008000"/>
                </a:solidFill>
                <a:highlight>
                  <a:srgbClr val="FFFFFF"/>
                </a:highlight>
                <a:latin typeface="Courier New" panose="02070309020205020404" pitchFamily="49" charset="0"/>
              </a:rPr>
              <a:t>/bin/python</a:t>
            </a:r>
            <a:endParaRPr lang="en-US" sz="2000" dirty="0">
              <a:solidFill>
                <a:srgbClr val="000000"/>
              </a:solidFill>
              <a:highlight>
                <a:srgbClr val="FFFFFF"/>
              </a:highlight>
              <a:latin typeface="Courier New" panose="02070309020205020404" pitchFamily="49" charset="0"/>
            </a:endParaRPr>
          </a:p>
          <a:p>
            <a:r>
              <a:rPr lang="en-US" sz="2000" dirty="0" smtClean="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10.0</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b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3.0</a:t>
            </a:r>
            <a:endParaRPr lang="en-US" sz="2000" dirty="0">
              <a:solidFill>
                <a:srgbClr val="000000"/>
              </a:solidFill>
              <a:highlight>
                <a:srgbClr val="FFFFFF"/>
              </a:highlight>
              <a:latin typeface="Courier New" panose="02070309020205020404" pitchFamily="49" charset="0"/>
            </a:endParaRP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Addition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Subtraction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Multiplication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endParaRPr lang="en-US" sz="2000" dirty="0" smtClean="0">
              <a:solidFill>
                <a:srgbClr val="008000"/>
              </a:solidFill>
              <a:highlight>
                <a:srgbClr val="FFFFFF"/>
              </a:highlight>
              <a:latin typeface="Courier New" panose="02070309020205020404" pitchFamily="49" charset="0"/>
            </a:endParaRPr>
          </a:p>
          <a:p>
            <a:r>
              <a:rPr lang="en-US" sz="2000" dirty="0" smtClean="0">
                <a:solidFill>
                  <a:srgbClr val="008000"/>
                </a:solidFill>
                <a:highlight>
                  <a:srgbClr val="FFFFFF"/>
                </a:highlight>
                <a:latin typeface="Courier New" panose="02070309020205020404" pitchFamily="49" charset="0"/>
              </a:rPr>
              <a:t># Division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Floor</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Modulus</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Exponential</a:t>
            </a:r>
            <a:endParaRPr lang="en-US" sz="2000" dirty="0">
              <a:solidFill>
                <a:srgbClr val="000000"/>
              </a:solidFill>
              <a:highlight>
                <a:srgbClr val="FFFFFF"/>
              </a:highlight>
              <a:latin typeface="Courier New" panose="02070309020205020404" pitchFamily="49" charset="0"/>
            </a:endParaRPr>
          </a:p>
          <a:p>
            <a:r>
              <a:rPr lang="en-US" sz="2000" b="1" dirty="0" smtClean="0">
                <a:solidFill>
                  <a:srgbClr val="0000FF"/>
                </a:solidFill>
                <a:highlight>
                  <a:srgbClr val="FFFFFF"/>
                </a:highlight>
                <a:latin typeface="Courier New" panose="02070309020205020404" pitchFamily="49" charset="0"/>
              </a:rPr>
              <a:t>print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sz="2600" dirty="0" smtClean="0"/>
              <a:t>Write a program that will</a:t>
            </a:r>
          </a:p>
          <a:p>
            <a:pPr lvl="1"/>
            <a:r>
              <a:rPr lang="en-US" sz="2600" dirty="0" smtClean="0"/>
              <a:t>Allow the user to input two numbers</a:t>
            </a:r>
          </a:p>
          <a:p>
            <a:pPr lvl="1"/>
            <a:r>
              <a:rPr lang="en-US" sz="2600" dirty="0" smtClean="0"/>
              <a:t>Perform the following operations and print the results:</a:t>
            </a:r>
          </a:p>
          <a:p>
            <a:pPr lvl="2"/>
            <a:r>
              <a:rPr lang="en-US" sz="2600" dirty="0" smtClean="0"/>
              <a:t>Addition</a:t>
            </a:r>
          </a:p>
          <a:p>
            <a:pPr lvl="2"/>
            <a:r>
              <a:rPr lang="en-US" sz="2600" dirty="0" smtClean="0"/>
              <a:t>Subtraction</a:t>
            </a:r>
          </a:p>
          <a:p>
            <a:pPr lvl="2"/>
            <a:r>
              <a:rPr lang="en-US" sz="2600" dirty="0" smtClean="0"/>
              <a:t>Multiplication</a:t>
            </a:r>
          </a:p>
          <a:p>
            <a:pPr lvl="2"/>
            <a:r>
              <a:rPr lang="en-US" sz="2600" dirty="0" smtClean="0"/>
              <a:t>Division</a:t>
            </a:r>
          </a:p>
          <a:p>
            <a:pPr lvl="2"/>
            <a:r>
              <a:rPr lang="en-US" sz="2600" dirty="0" smtClean="0"/>
              <a:t>Modulo (%)</a:t>
            </a:r>
          </a:p>
          <a:p>
            <a:pPr lvl="2"/>
            <a:r>
              <a:rPr lang="en-US" sz="2600" dirty="0" smtClean="0"/>
              <a:t>Exponential (**)</a:t>
            </a:r>
          </a:p>
          <a:p>
            <a:pPr lvl="1"/>
            <a:r>
              <a:rPr lang="en-US" sz="2600" dirty="0" smtClean="0"/>
              <a:t>Bonus points:</a:t>
            </a:r>
          </a:p>
          <a:p>
            <a:pPr lvl="2"/>
            <a:r>
              <a:rPr lang="en-US" sz="2600"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276872"/>
            <a:ext cx="109590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600" i="1" dirty="0">
                <a:solidFill>
                  <a:srgbClr val="808080"/>
                </a:solidFill>
                <a:latin typeface="Courier New" panose="02070309020205020404" pitchFamily="49" charset="0"/>
                <a:cs typeface="Courier New" panose="02070309020205020404" pitchFamily="49" charset="0"/>
              </a:rPr>
              <a:t>#Prompt the user to input two values</a:t>
            </a:r>
            <a:br>
              <a:rPr lang="en-US" sz="1600" i="1" dirty="0">
                <a:solidFill>
                  <a:srgbClr val="80808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another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600" i="1" dirty="0">
                <a:solidFill>
                  <a:srgbClr val="80808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p>
          <a:p>
            <a:pPr lvl="0"/>
            <a:endParaRPr lang="en-US" sz="16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556792"/>
            <a:ext cx="10574965" cy="4425355"/>
          </a:xfrm>
        </p:spPr>
        <p:txBody>
          <a:bodyPr>
            <a:normAutofit/>
          </a:bodyPr>
          <a:lstStyle/>
          <a:p>
            <a:r>
              <a:rPr lang="en-GB" sz="2400" dirty="0"/>
              <a:t>Relational operators are </a:t>
            </a:r>
            <a:r>
              <a:rPr lang="en-GB" sz="2400" dirty="0" smtClean="0"/>
              <a:t>u</a:t>
            </a:r>
            <a:r>
              <a:rPr lang="en-US" sz="2400" dirty="0" err="1" smtClean="0"/>
              <a:t>sed</a:t>
            </a:r>
            <a:r>
              <a:rPr lang="en-US" sz="2400" dirty="0" smtClean="0"/>
              <a:t> to compare values</a:t>
            </a:r>
          </a:p>
          <a:p>
            <a:r>
              <a:rPr lang="en-GB" sz="2400" dirty="0" smtClean="0"/>
              <a:t>Often used within flow control</a:t>
            </a:r>
          </a:p>
          <a:p>
            <a:r>
              <a:rPr lang="en-GB" sz="2400" dirty="0" smtClean="0"/>
              <a:t>Return a Boolean result</a:t>
            </a:r>
            <a:endParaRPr lang="en-US" sz="2400"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042759459"/>
              </p:ext>
            </p:extLst>
          </p:nvPr>
        </p:nvGraphicFramePr>
        <p:xfrm>
          <a:off x="643742" y="3068960"/>
          <a:ext cx="10996873" cy="2595880"/>
        </p:xfrm>
        <a:graphic>
          <a:graphicData uri="http://schemas.openxmlformats.org/drawingml/2006/table">
            <a:tbl>
              <a:tblPr firstRow="1" bandRow="1">
                <a:tableStyleId>{5C22544A-7EE6-4342-B048-85BDC9FD1C3A}</a:tableStyleId>
              </a:tblPr>
              <a:tblGrid>
                <a:gridCol w="1281707"/>
                <a:gridCol w="6855179"/>
                <a:gridCol w="285998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t>Write a program that will</a:t>
            </a:r>
          </a:p>
          <a:p>
            <a:pPr lvl="1"/>
            <a:r>
              <a:rPr lang="en-US" sz="2400" dirty="0"/>
              <a:t>Allow the user to input two </a:t>
            </a:r>
            <a:r>
              <a:rPr lang="en-US" sz="2400" dirty="0" smtClean="0"/>
              <a:t>numbers</a:t>
            </a:r>
            <a:endParaRPr lang="en-US" sz="2400" dirty="0"/>
          </a:p>
          <a:p>
            <a:pPr lvl="1"/>
            <a:r>
              <a:rPr lang="en-US" sz="2400" dirty="0"/>
              <a:t>Perform the following </a:t>
            </a:r>
            <a:r>
              <a:rPr lang="en-US" sz="2400" dirty="0" smtClean="0"/>
              <a:t>comparisons and </a:t>
            </a:r>
            <a:r>
              <a:rPr lang="en-US" sz="2400"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0959008"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smtClean="0"/>
              <a:t>The examples covered so far have been flat in design</a:t>
            </a:r>
            <a:endParaRPr lang="en-US" sz="2400"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a:t>
            </a:r>
            <a:r>
              <a:rPr lang="en-GB" dirty="0" smtClean="0"/>
              <a:t>something</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1656183"/>
          </a:xfrm>
        </p:spPr>
        <p:txBody>
          <a:bodyPr>
            <a:normAutofit/>
          </a:bodyPr>
          <a:lstStyle/>
          <a:p>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t> statements provide a means to test a </a:t>
            </a:r>
            <a:r>
              <a:rPr lang="en-GB" sz="2400" dirty="0" smtClean="0"/>
              <a:t>condition</a:t>
            </a:r>
          </a:p>
          <a:p>
            <a:r>
              <a:rPr lang="en-GB" sz="2400" dirty="0" smtClean="0"/>
              <a:t>Almost </a:t>
            </a:r>
            <a:r>
              <a:rPr lang="en-GB" sz="2400" dirty="0" smtClean="0"/>
              <a:t>all programming languages have </a:t>
            </a:r>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t> </a:t>
            </a:r>
            <a:r>
              <a:rPr lang="en-GB" sz="2400" dirty="0" smtClean="0"/>
              <a:t>statements</a:t>
            </a:r>
            <a:endParaRPr lang="en-US" sz="2400" dirty="0"/>
          </a:p>
          <a:p>
            <a:r>
              <a:rPr lang="en-GB" sz="2400" dirty="0" smtClean="0"/>
              <a:t>Python </a:t>
            </a:r>
            <a:r>
              <a:rPr lang="en-GB" sz="2400" b="1" dirty="0">
                <a:solidFill>
                  <a:srgbClr val="0000FF"/>
                </a:solidFill>
                <a:latin typeface="Courier New" panose="02070309020205020404" pitchFamily="49" charset="0"/>
                <a:cs typeface="Courier New" panose="02070309020205020404" pitchFamily="49" charset="0"/>
              </a:rPr>
              <a:t>if</a:t>
            </a:r>
            <a:r>
              <a:rPr lang="en-GB" sz="2400" dirty="0" smtClean="0"/>
              <a:t> statements use the following syntax</a:t>
            </a:r>
            <a:r>
              <a:rPr lang="en-GB" sz="2400" dirty="0" smtClean="0"/>
              <a:t>:</a:t>
            </a:r>
            <a:endParaRPr lang="en-GB" sz="2400" dirty="0" smtClean="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2423592" y="3356992"/>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430615"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solidFill>
                  <a:srgbClr val="31383D"/>
                </a:solidFill>
              </a:rPr>
              <a:t>Write a program that </a:t>
            </a:r>
            <a:r>
              <a:rPr lang="en-US" sz="2400" dirty="0" smtClean="0">
                <a:solidFill>
                  <a:srgbClr val="31383D"/>
                </a:solidFill>
              </a:rPr>
              <a:t>will</a:t>
            </a:r>
          </a:p>
          <a:p>
            <a:pPr lvl="1"/>
            <a:r>
              <a:rPr lang="en-US" sz="2400" dirty="0" smtClean="0">
                <a:solidFill>
                  <a:srgbClr val="31383D"/>
                </a:solidFill>
              </a:rPr>
              <a:t>Accept </a:t>
            </a:r>
            <a:r>
              <a:rPr lang="en-US" sz="2400" dirty="0" smtClean="0">
                <a:solidFill>
                  <a:srgbClr val="31383D"/>
                </a:solidFill>
              </a:rPr>
              <a:t>a numeric value from user input</a:t>
            </a:r>
          </a:p>
          <a:p>
            <a:pPr lvl="1"/>
            <a:r>
              <a:rPr lang="en-US" sz="2400" dirty="0" smtClean="0">
                <a:solidFill>
                  <a:srgbClr val="31383D"/>
                </a:solidFill>
              </a:rPr>
              <a:t>Output a message if the number is odd</a:t>
            </a:r>
          </a:p>
          <a:p>
            <a:pPr lvl="1"/>
            <a:r>
              <a:rPr lang="en-US" sz="2400" dirty="0" smtClean="0">
                <a:solidFill>
                  <a:srgbClr val="31383D"/>
                </a:solidFill>
              </a:rPr>
              <a:t>Output a message if the number is </a:t>
            </a:r>
            <a:r>
              <a:rPr lang="en-US" sz="2400" dirty="0" smtClean="0">
                <a:solidFill>
                  <a:srgbClr val="31383D"/>
                </a:solidFill>
              </a:rPr>
              <a:t>even</a:t>
            </a:r>
          </a:p>
          <a:p>
            <a:pPr lvl="1"/>
            <a:endParaRPr lang="en-US" sz="2400" dirty="0" smtClean="0">
              <a:solidFill>
                <a:srgbClr val="31383D"/>
              </a:solidFill>
            </a:endParaRPr>
          </a:p>
          <a:p>
            <a:r>
              <a:rPr lang="en-US" sz="2400"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sz="2400" b="1" dirty="0" smtClean="0">
                <a:solidFill>
                  <a:srgbClr val="0000FF"/>
                </a:solidFill>
                <a:latin typeface="Courier New" panose="02070309020205020404" pitchFamily="49" charset="0"/>
                <a:cs typeface="Courier New" panose="02070309020205020404" pitchFamily="49" charset="0"/>
              </a:rPr>
              <a:t>if</a:t>
            </a:r>
            <a:r>
              <a:rPr lang="en-GB" sz="2400" dirty="0" smtClean="0">
                <a:solidFill>
                  <a:srgbClr val="0000FF"/>
                </a:solidFill>
                <a:latin typeface="Courier New" panose="02070309020205020404" pitchFamily="49" charset="0"/>
                <a:cs typeface="Courier New" panose="02070309020205020404" pitchFamily="49" charset="0"/>
              </a:rPr>
              <a:t> </a:t>
            </a:r>
            <a:r>
              <a:rPr lang="en-GB" sz="2400" dirty="0" smtClean="0">
                <a:solidFill>
                  <a:srgbClr val="000000"/>
                </a:solidFill>
                <a:cs typeface="Courier New" panose="02070309020205020404" pitchFamily="49" charset="0"/>
              </a:rPr>
              <a:t>statements require an </a:t>
            </a:r>
            <a:r>
              <a:rPr lang="en-GB" sz="2400" dirty="0" smtClean="0">
                <a:solidFill>
                  <a:srgbClr val="000000"/>
                </a:solidFill>
                <a:cs typeface="Courier New" panose="02070309020205020404" pitchFamily="49" charset="0"/>
              </a:rPr>
              <a:t>expression</a:t>
            </a:r>
            <a:endParaRPr lang="en-GB" sz="2400" dirty="0" smtClean="0">
              <a:solidFill>
                <a:srgbClr val="000000"/>
              </a:solidFill>
              <a:cs typeface="Courier New" panose="02070309020205020404" pitchFamily="49" charset="0"/>
            </a:endParaRPr>
          </a:p>
          <a:p>
            <a:r>
              <a:rPr lang="en-GB" sz="2400" dirty="0" smtClean="0">
                <a:solidFill>
                  <a:srgbClr val="000000"/>
                </a:solidFill>
                <a:cs typeface="Courier New" panose="02070309020205020404" pitchFamily="49" charset="0"/>
              </a:rPr>
              <a:t>Expressions must return a Boolean </a:t>
            </a:r>
            <a:r>
              <a:rPr lang="en-GB" sz="2400" dirty="0" smtClean="0">
                <a:solidFill>
                  <a:srgbClr val="000000"/>
                </a:solidFill>
                <a:cs typeface="Courier New" panose="02070309020205020404" pitchFamily="49" charset="0"/>
              </a:rPr>
              <a:t>value</a:t>
            </a:r>
            <a:endParaRPr lang="en-GB" sz="2400" dirty="0" smtClean="0">
              <a:solidFill>
                <a:srgbClr val="000000"/>
              </a:solidFill>
              <a:cs typeface="Courier New" panose="02070309020205020404" pitchFamily="49" charset="0"/>
            </a:endParaRPr>
          </a:p>
          <a:p>
            <a:r>
              <a:rPr lang="en-GB" sz="2400" dirty="0" smtClean="0">
                <a:solidFill>
                  <a:srgbClr val="000000"/>
                </a:solidFill>
                <a:cs typeface="Courier New" panose="02070309020205020404" pitchFamily="49" charset="0"/>
              </a:rPr>
              <a:t>We can provide several expressions with </a:t>
            </a:r>
            <a:r>
              <a:rPr lang="en-GB" sz="2400" b="1" dirty="0" err="1">
                <a:solidFill>
                  <a:srgbClr val="0000FF"/>
                </a:solidFill>
                <a:latin typeface="Courier New" panose="02070309020205020404" pitchFamily="49" charset="0"/>
                <a:cs typeface="Courier New" panose="02070309020205020404" pitchFamily="49" charset="0"/>
              </a:rPr>
              <a:t>elif</a:t>
            </a:r>
            <a:r>
              <a:rPr lang="en-GB" sz="2400" dirty="0" smtClean="0">
                <a:solidFill>
                  <a:srgbClr val="000000"/>
                </a:solidFill>
                <a:cs typeface="Courier New" panose="02070309020205020404" pitchFamily="49" charset="0"/>
              </a:rPr>
              <a:t> </a:t>
            </a:r>
            <a:endParaRPr lang="en-GB" sz="2400"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numCol="2">
            <a:noAutofit/>
          </a:bodyPr>
          <a:lstStyle/>
          <a:p>
            <a:r>
              <a:rPr lang="en-US" sz="2400" dirty="0" smtClean="0"/>
              <a:t>What are lists and tuples?</a:t>
            </a:r>
          </a:p>
          <a:p>
            <a:pPr lvl="1"/>
            <a:r>
              <a:rPr lang="en-US" sz="2400" dirty="0" smtClean="0"/>
              <a:t>Numbers, strings and Booleans are great, but there are many times when you will want to represent more complex data</a:t>
            </a:r>
          </a:p>
          <a:p>
            <a:pPr lvl="1"/>
            <a:r>
              <a:rPr lang="en-US" sz="2400" dirty="0" smtClean="0"/>
              <a:t>Most languages have ways to store data in useful ways</a:t>
            </a:r>
          </a:p>
          <a:p>
            <a:pPr lvl="1"/>
            <a:r>
              <a:rPr lang="en-US" sz="2400" dirty="0" smtClean="0"/>
              <a:t>Lists and tuples, along with dictionaries, are some of Python’s ways of handling this</a:t>
            </a:r>
          </a:p>
          <a:p>
            <a:endParaRPr lang="en-US" sz="2400" dirty="0" smtClean="0"/>
          </a:p>
          <a:p>
            <a:r>
              <a:rPr lang="en-US" sz="2400" dirty="0" smtClean="0"/>
              <a:t>So </a:t>
            </a:r>
            <a:r>
              <a:rPr lang="en-US" sz="2400" dirty="0" smtClean="0"/>
              <a:t>what are they then?</a:t>
            </a:r>
          </a:p>
          <a:p>
            <a:pPr lvl="1"/>
            <a:r>
              <a:rPr lang="en-US" sz="2400" dirty="0" smtClean="0"/>
              <a:t>Both are ways of holding several items of data at once, similar to a mathematical set</a:t>
            </a:r>
          </a:p>
          <a:p>
            <a:pPr lvl="1"/>
            <a:r>
              <a:rPr lang="en-US" sz="2400" dirty="0" smtClean="0"/>
              <a:t>Lists are dynamic – their contents can change</a:t>
            </a:r>
          </a:p>
          <a:p>
            <a:pPr lvl="1"/>
            <a:r>
              <a:rPr lang="en-US" sz="2400" dirty="0" smtClean="0"/>
              <a:t>Tuples are immutable – their contents cannot change</a:t>
            </a:r>
          </a:p>
          <a:p>
            <a:pPr lvl="1"/>
            <a:r>
              <a:rPr lang="en-US" sz="2400" dirty="0" smtClean="0"/>
              <a:t>Both can be used in flow control statements as the </a:t>
            </a:r>
            <a:r>
              <a:rPr lang="en-US" sz="2400" i="1" dirty="0" smtClean="0"/>
              <a:t>iterator</a:t>
            </a:r>
            <a:r>
              <a:rPr lang="en-US" sz="2400" dirty="0" smtClean="0"/>
              <a:t> </a:t>
            </a:r>
          </a:p>
          <a:p>
            <a:pPr marL="457200" lvl="1" indent="0">
              <a:buNone/>
            </a:pPr>
            <a:endParaRPr lang="en-US" sz="24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The main characteristics of a List </a:t>
            </a:r>
            <a:r>
              <a:rPr lang="en-US" sz="2400" dirty="0" smtClean="0"/>
              <a:t>are:</a:t>
            </a:r>
          </a:p>
          <a:p>
            <a:endParaRPr lang="en-US" sz="2400" dirty="0" smtClean="0"/>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 common operations</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can contain</a:t>
            </a:r>
          </a:p>
          <a:p>
            <a:pPr lvl="1"/>
            <a:r>
              <a:rPr lang="en-US" sz="2400" dirty="0" smtClean="0"/>
              <a:t>Numbers</a:t>
            </a:r>
          </a:p>
          <a:p>
            <a:pPr lvl="1"/>
            <a:r>
              <a:rPr lang="en-US" sz="2400" dirty="0" smtClean="0"/>
              <a:t>Strings</a:t>
            </a:r>
          </a:p>
          <a:p>
            <a:pPr lvl="1"/>
            <a:r>
              <a:rPr lang="en-US" sz="24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The main characteristics of a Tuple </a:t>
            </a:r>
            <a:r>
              <a:rPr lang="en-US" sz="2400" dirty="0" smtClean="0"/>
              <a:t>are:</a:t>
            </a:r>
          </a:p>
          <a:p>
            <a:endParaRPr lang="en-US" sz="2400" dirty="0" smtClean="0"/>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like Lists</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numCol="2">
            <a:noAutofit/>
          </a:bodyPr>
          <a:lstStyle/>
          <a:p>
            <a:r>
              <a:rPr lang="en-US" sz="2400" dirty="0" smtClean="0"/>
              <a:t>Progress</a:t>
            </a:r>
          </a:p>
          <a:p>
            <a:endParaRPr lang="en-US" sz="2400" dirty="0" smtClean="0"/>
          </a:p>
          <a:p>
            <a:r>
              <a:rPr lang="en-US" sz="2400" dirty="0" smtClean="0"/>
              <a:t>Fun</a:t>
            </a:r>
          </a:p>
          <a:p>
            <a:endParaRPr lang="en-US" sz="2400" dirty="0" smtClean="0"/>
          </a:p>
          <a:p>
            <a:r>
              <a:rPr lang="en-US" sz="2400" dirty="0" smtClean="0"/>
              <a:t>Profit</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Efficiency</a:t>
            </a:r>
            <a:endParaRPr lang="en-US" sz="2400" dirty="0"/>
          </a:p>
          <a:p>
            <a:pPr marL="0" indent="0">
              <a:buNone/>
            </a:pPr>
            <a:endParaRPr lang="en-US" sz="2400" dirty="0" smtClean="0"/>
          </a:p>
          <a:p>
            <a:r>
              <a:rPr lang="en-US" sz="2400" dirty="0" smtClean="0"/>
              <a:t>Change your perception of </a:t>
            </a:r>
            <a:r>
              <a:rPr lang="en-US" sz="2400" dirty="0" smtClean="0"/>
              <a:t>technology</a:t>
            </a:r>
          </a:p>
          <a:p>
            <a:endParaRPr lang="en-US" sz="2400" dirty="0" smtClean="0"/>
          </a:p>
          <a:p>
            <a:r>
              <a:rPr lang="en-US" sz="2400"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Open the file ‘Exercises/Lists and Tuples Exercise.py</a:t>
            </a:r>
            <a:r>
              <a:rPr lang="en-US" sz="2400" dirty="0" smtClean="0"/>
              <a:t>’</a:t>
            </a:r>
          </a:p>
          <a:p>
            <a:endParaRPr lang="en-US" sz="2400" dirty="0" smtClean="0"/>
          </a:p>
          <a:p>
            <a:r>
              <a:rPr lang="en-US" sz="2400" dirty="0" smtClean="0"/>
              <a:t>Follow the instructions found in the </a:t>
            </a:r>
            <a:r>
              <a:rPr lang="en-US" sz="2400" dirty="0" smtClean="0"/>
              <a:t>comments</a:t>
            </a:r>
          </a:p>
          <a:p>
            <a:endParaRPr lang="en-US" sz="2400" dirty="0" smtClean="0"/>
          </a:p>
          <a:p>
            <a:r>
              <a:rPr lang="en-US" sz="2400" dirty="0" smtClean="0"/>
              <a:t>Bonus points</a:t>
            </a:r>
            <a:r>
              <a:rPr lang="en-US" sz="2400" dirty="0" smtClean="0"/>
              <a:t>:</a:t>
            </a:r>
          </a:p>
          <a:p>
            <a:endParaRPr lang="en-US" sz="2400" dirty="0" smtClean="0"/>
          </a:p>
          <a:p>
            <a:pPr lvl="1"/>
            <a:r>
              <a:rPr lang="en-US" sz="2400" dirty="0" smtClean="0"/>
              <a:t>Find an easier way to do it</a:t>
            </a:r>
            <a:endParaRPr lang="en-US" sz="2400"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9590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What is a dictionary?</a:t>
            </a:r>
          </a:p>
          <a:p>
            <a:pPr lvl="1"/>
            <a:r>
              <a:rPr lang="en-US" sz="2400" dirty="0"/>
              <a:t>Also known as </a:t>
            </a:r>
            <a:r>
              <a:rPr lang="en-US" sz="2400" dirty="0" smtClean="0"/>
              <a:t>a ‘map’, a dictionary is an unordered </a:t>
            </a:r>
            <a:r>
              <a:rPr lang="en-US" sz="2400" dirty="0"/>
              <a:t>set of </a:t>
            </a:r>
            <a:r>
              <a:rPr lang="en-US" sz="2400" i="1" dirty="0" err="1"/>
              <a:t>key:value</a:t>
            </a:r>
            <a:r>
              <a:rPr lang="en-US" sz="2400" dirty="0"/>
              <a:t> </a:t>
            </a:r>
            <a:r>
              <a:rPr lang="en-US" sz="2400" dirty="0" smtClean="0"/>
              <a:t>pairs</a:t>
            </a:r>
            <a:endParaRPr lang="en-US" sz="2400" dirty="0" smtClean="0"/>
          </a:p>
          <a:p>
            <a:r>
              <a:rPr lang="en-US" sz="2400" dirty="0" smtClean="0"/>
              <a:t>Dictionaries are extremely useful tools for storing data</a:t>
            </a:r>
          </a:p>
          <a:p>
            <a:r>
              <a:rPr lang="en-US" sz="2400" dirty="0" smtClean="0"/>
              <a:t>Constructed using curly braces – {}</a:t>
            </a:r>
          </a:p>
          <a:p>
            <a:pPr lvl="1"/>
            <a:r>
              <a:rPr lang="en-US" sz="2400" dirty="0" smtClean="0">
                <a:latin typeface="Courier New" panose="02070309020205020404" pitchFamily="49" charset="0"/>
                <a:cs typeface="Courier New" panose="02070309020205020404" pitchFamily="49" charset="0"/>
              </a:rPr>
              <a:t>{‘name’: ‘Paul’, ‘location’: ‘Bristol’}</a:t>
            </a:r>
          </a:p>
          <a:p>
            <a:r>
              <a:rPr lang="en-US" sz="2400" dirty="0" smtClean="0"/>
              <a:t>Indexed by unique keys</a:t>
            </a:r>
          </a:p>
          <a:p>
            <a:pPr lvl="1"/>
            <a:r>
              <a:rPr lang="en-US" sz="2400" dirty="0" smtClean="0"/>
              <a:t>Keys cannot be sets, lists, or other similar objects</a:t>
            </a:r>
          </a:p>
          <a:p>
            <a:r>
              <a:rPr lang="en-US" sz="2400" dirty="0" smtClean="0"/>
              <a:t>Can be used as </a:t>
            </a:r>
            <a:r>
              <a:rPr lang="en-US" sz="2400" i="1" dirty="0" smtClean="0"/>
              <a:t>iterator</a:t>
            </a:r>
            <a:r>
              <a:rPr lang="en-US" sz="2400"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sz="2400" dirty="0" smtClean="0"/>
          </a:p>
          <a:p>
            <a:r>
              <a:rPr lang="en-US" sz="2400" dirty="0" smtClean="0"/>
              <a:t>Dictionaries </a:t>
            </a:r>
            <a:r>
              <a:rPr lang="en-US" sz="2400" dirty="0" smtClean="0"/>
              <a:t>are mutable</a:t>
            </a:r>
          </a:p>
          <a:p>
            <a:endParaRPr lang="en-US" sz="2400" dirty="0" smtClean="0"/>
          </a:p>
          <a:p>
            <a:endParaRPr lang="en-US" sz="2400" dirty="0" smtClean="0"/>
          </a:p>
          <a:p>
            <a:r>
              <a:rPr lang="en-US" sz="2400" dirty="0" smtClean="0"/>
              <a:t>Dictionaries </a:t>
            </a:r>
            <a:r>
              <a:rPr lang="en-US" sz="2400" dirty="0" smtClean="0"/>
              <a:t>have built-in methods for common operations</a:t>
            </a:r>
          </a:p>
          <a:p>
            <a:endParaRPr lang="en-US" sz="2400" dirty="0" smtClean="0"/>
          </a:p>
          <a:p>
            <a:endParaRPr lang="en-US" sz="2400" dirty="0" smtClean="0"/>
          </a:p>
          <a:p>
            <a:r>
              <a:rPr lang="en-US" sz="2400" dirty="0" smtClean="0"/>
              <a:t>Some </a:t>
            </a:r>
            <a:r>
              <a:rPr lang="en-US" sz="2400" dirty="0" smtClean="0"/>
              <a:t>statement keywords provide method shortcuts</a:t>
            </a:r>
            <a:endParaRPr lang="en-US" sz="2400"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a:t>
            </a:r>
            <a:r>
              <a:rPr lang="en-US" sz="2400" dirty="0" smtClean="0"/>
              <a:t>constructors</a:t>
            </a:r>
          </a:p>
          <a:p>
            <a:endParaRPr lang="en-US" sz="2400" dirty="0"/>
          </a:p>
          <a:p>
            <a:r>
              <a:rPr lang="en-US" sz="2400" dirty="0" smtClean="0"/>
              <a:t>Values can be accessed by </a:t>
            </a:r>
            <a:r>
              <a:rPr lang="en-US" sz="2400" dirty="0" smtClean="0"/>
              <a:t>key</a:t>
            </a:r>
          </a:p>
          <a:p>
            <a:endParaRPr lang="en-US" sz="2400" dirty="0" smtClean="0"/>
          </a:p>
          <a:p>
            <a:r>
              <a:rPr lang="en-US" sz="2400" dirty="0" smtClean="0"/>
              <a:t>Keys can be </a:t>
            </a:r>
            <a:r>
              <a:rPr lang="en-US" sz="2400" dirty="0" smtClean="0"/>
              <a:t>iterated</a:t>
            </a:r>
          </a:p>
          <a:p>
            <a:endParaRPr lang="en-US" sz="2400" dirty="0" smtClean="0"/>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t>Open the file Exercises/Dictionaries </a:t>
            </a:r>
            <a:r>
              <a:rPr lang="en-US" sz="2400" dirty="0" smtClean="0"/>
              <a:t>Exercise.py</a:t>
            </a:r>
          </a:p>
          <a:p>
            <a:endParaRPr lang="en-US" sz="2400" dirty="0" smtClean="0"/>
          </a:p>
          <a:p>
            <a:r>
              <a:rPr lang="en-US" sz="2400" dirty="0" smtClean="0"/>
              <a:t>Follow the instructions given in the </a:t>
            </a:r>
            <a:r>
              <a:rPr lang="en-US" sz="2400" dirty="0" smtClean="0"/>
              <a:t>comments</a:t>
            </a:r>
          </a:p>
          <a:p>
            <a:pPr marL="0" indent="0">
              <a:buNone/>
            </a:pPr>
            <a:endParaRPr lang="en-US" sz="2400" dirty="0" smtClean="0"/>
          </a:p>
          <a:p>
            <a:r>
              <a:rPr lang="en-US" sz="2400" dirty="0" smtClean="0"/>
              <a:t>Bonus </a:t>
            </a:r>
            <a:r>
              <a:rPr lang="en-US" sz="2400" dirty="0" smtClean="0"/>
              <a:t>points</a:t>
            </a:r>
            <a:r>
              <a:rPr lang="en-US" sz="2400" dirty="0" smtClean="0"/>
              <a:t>:</a:t>
            </a:r>
          </a:p>
          <a:p>
            <a:endParaRPr lang="en-US" sz="2400" dirty="0" smtClean="0"/>
          </a:p>
          <a:p>
            <a:pPr lvl="1"/>
            <a:r>
              <a:rPr lang="en-US" sz="2400" dirty="0" smtClean="0"/>
              <a:t>Do it in 11 lines or less (including the existing comments)</a:t>
            </a:r>
            <a:endParaRPr lang="en-US" sz="2400"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32293</TotalTime>
  <Words>30598</Words>
  <Application>Microsoft Office PowerPoint</Application>
  <PresentationFormat>Widescreen</PresentationFormat>
  <Paragraphs>3601</Paragraphs>
  <Slides>252</Slides>
  <Notes>219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252</vt:i4>
      </vt:variant>
    </vt:vector>
  </HeadingPairs>
  <TitlesOfParts>
    <vt:vector size="25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Programming with Apache Lucene</vt:lpstr>
      <vt:lpstr>Programming with Apache Lucene</vt:lpstr>
      <vt:lpstr>Programming with Apache Lucene</vt:lpstr>
      <vt:lpstr>Programming with Apache Lucene</vt:lpstr>
      <vt:lpstr>Programming with Apache Lucene</vt:lpstr>
      <vt:lpstr>Programming with Apache Lucene</vt:lpstr>
      <vt:lpstr>Example: pysolr</vt:lpstr>
      <vt:lpstr>Appendix: Learning Resources</vt:lpstr>
      <vt:lpstr>Learning Resources</vt:lpstr>
      <vt:lpstr>Learning Resources</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1480</cp:revision>
  <cp:lastPrinted>2016-03-03T09:07:21Z</cp:lastPrinted>
  <dcterms:created xsi:type="dcterms:W3CDTF">2014-07-02T14:58:32Z</dcterms:created>
  <dcterms:modified xsi:type="dcterms:W3CDTF">2016-03-04T09:02:36Z</dcterms:modified>
</cp:coreProperties>
</file>