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5"/>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566" r:id="rId29"/>
    <p:sldId id="378" r:id="rId30"/>
    <p:sldId id="379" r:id="rId31"/>
    <p:sldId id="380" r:id="rId32"/>
    <p:sldId id="381" r:id="rId33"/>
    <p:sldId id="382" r:id="rId34"/>
    <p:sldId id="383" r:id="rId35"/>
    <p:sldId id="384" r:id="rId36"/>
    <p:sldId id="385" r:id="rId37"/>
    <p:sldId id="395" r:id="rId38"/>
    <p:sldId id="396" r:id="rId39"/>
    <p:sldId id="302" r:id="rId40"/>
    <p:sldId id="301" r:id="rId41"/>
    <p:sldId id="534" r:id="rId42"/>
    <p:sldId id="558" r:id="rId43"/>
    <p:sldId id="422" r:id="rId44"/>
    <p:sldId id="318" r:id="rId45"/>
    <p:sldId id="557" r:id="rId46"/>
    <p:sldId id="559" r:id="rId47"/>
    <p:sldId id="304" r:id="rId48"/>
    <p:sldId id="436" r:id="rId49"/>
    <p:sldId id="319" r:id="rId50"/>
    <p:sldId id="556" r:id="rId51"/>
    <p:sldId id="560" r:id="rId52"/>
    <p:sldId id="423" r:id="rId53"/>
    <p:sldId id="437" r:id="rId54"/>
    <p:sldId id="438" r:id="rId55"/>
    <p:sldId id="320" r:id="rId56"/>
    <p:sldId id="565" r:id="rId57"/>
    <p:sldId id="561" r:id="rId58"/>
    <p:sldId id="307" r:id="rId59"/>
    <p:sldId id="439" r:id="rId60"/>
    <p:sldId id="424" r:id="rId61"/>
    <p:sldId id="425" r:id="rId62"/>
    <p:sldId id="440" r:id="rId63"/>
    <p:sldId id="426" r:id="rId64"/>
    <p:sldId id="427" r:id="rId65"/>
    <p:sldId id="496" r:id="rId66"/>
    <p:sldId id="497" r:id="rId67"/>
    <p:sldId id="562" r:id="rId68"/>
    <p:sldId id="313" r:id="rId69"/>
    <p:sldId id="314" r:id="rId70"/>
    <p:sldId id="316" r:id="rId71"/>
    <p:sldId id="441" r:id="rId72"/>
    <p:sldId id="498" r:id="rId73"/>
    <p:sldId id="500" r:id="rId74"/>
    <p:sldId id="324" r:id="rId75"/>
    <p:sldId id="397" r:id="rId76"/>
    <p:sldId id="398" r:id="rId77"/>
    <p:sldId id="399" r:id="rId78"/>
    <p:sldId id="400" r:id="rId79"/>
    <p:sldId id="401" r:id="rId80"/>
    <p:sldId id="403" r:id="rId81"/>
    <p:sldId id="404" r:id="rId82"/>
    <p:sldId id="405" r:id="rId83"/>
    <p:sldId id="567" r:id="rId84"/>
    <p:sldId id="407" r:id="rId85"/>
    <p:sldId id="408" r:id="rId86"/>
    <p:sldId id="568" r:id="rId87"/>
    <p:sldId id="569" r:id="rId88"/>
    <p:sldId id="386" r:id="rId89"/>
    <p:sldId id="387" r:id="rId90"/>
    <p:sldId id="388" r:id="rId91"/>
    <p:sldId id="389" r:id="rId92"/>
    <p:sldId id="563" r:id="rId93"/>
    <p:sldId id="390" r:id="rId94"/>
    <p:sldId id="391" r:id="rId95"/>
    <p:sldId id="392" r:id="rId96"/>
    <p:sldId id="393" r:id="rId97"/>
    <p:sldId id="570" r:id="rId98"/>
    <p:sldId id="564" r:id="rId99"/>
    <p:sldId id="431" r:id="rId100"/>
    <p:sldId id="432" r:id="rId101"/>
    <p:sldId id="451" r:id="rId102"/>
    <p:sldId id="433" r:id="rId103"/>
    <p:sldId id="435" r:id="rId104"/>
    <p:sldId id="434" r:id="rId105"/>
    <p:sldId id="394" r:id="rId106"/>
    <p:sldId id="317" r:id="rId107"/>
    <p:sldId id="323" r:id="rId108"/>
    <p:sldId id="326" r:id="rId109"/>
    <p:sldId id="442" r:id="rId110"/>
    <p:sldId id="443" r:id="rId111"/>
    <p:sldId id="444" r:id="rId112"/>
    <p:sldId id="446" r:id="rId113"/>
    <p:sldId id="535" r:id="rId114"/>
    <p:sldId id="536" r:id="rId115"/>
    <p:sldId id="503" r:id="rId116"/>
    <p:sldId id="332" r:id="rId117"/>
    <p:sldId id="334" r:id="rId118"/>
    <p:sldId id="571" r:id="rId119"/>
    <p:sldId id="572" r:id="rId120"/>
    <p:sldId id="445" r:id="rId121"/>
    <p:sldId id="447" r:id="rId122"/>
    <p:sldId id="537" r:id="rId123"/>
    <p:sldId id="448" r:id="rId124"/>
    <p:sldId id="450" r:id="rId125"/>
    <p:sldId id="449" r:id="rId126"/>
    <p:sldId id="538" r:id="rId127"/>
    <p:sldId id="573" r:id="rId128"/>
    <p:sldId id="574" r:id="rId129"/>
    <p:sldId id="502" r:id="rId130"/>
    <p:sldId id="327" r:id="rId131"/>
    <p:sldId id="329" r:id="rId132"/>
    <p:sldId id="330" r:id="rId133"/>
    <p:sldId id="577" r:id="rId134"/>
    <p:sldId id="328" r:id="rId135"/>
    <p:sldId id="420" r:id="rId136"/>
    <p:sldId id="575" r:id="rId137"/>
    <p:sldId id="576" r:id="rId138"/>
    <p:sldId id="507" r:id="rId139"/>
    <p:sldId id="333" r:id="rId140"/>
    <p:sldId id="335" r:id="rId141"/>
    <p:sldId id="339" r:id="rId142"/>
    <p:sldId id="337" r:id="rId143"/>
    <p:sldId id="505" r:id="rId144"/>
    <p:sldId id="506" r:id="rId145"/>
    <p:sldId id="508" r:id="rId146"/>
    <p:sldId id="504" r:id="rId147"/>
    <p:sldId id="338" r:id="rId148"/>
    <p:sldId id="341" r:id="rId149"/>
    <p:sldId id="344" r:id="rId150"/>
    <p:sldId id="347" r:id="rId151"/>
    <p:sldId id="346" r:id="rId152"/>
    <p:sldId id="343" r:id="rId153"/>
    <p:sldId id="350" r:id="rId154"/>
    <p:sldId id="521" r:id="rId155"/>
    <p:sldId id="523" r:id="rId156"/>
    <p:sldId id="509" r:id="rId157"/>
    <p:sldId id="348" r:id="rId158"/>
    <p:sldId id="349" r:id="rId159"/>
    <p:sldId id="421" r:id="rId160"/>
    <p:sldId id="526" r:id="rId161"/>
    <p:sldId id="525" r:id="rId162"/>
    <p:sldId id="510" r:id="rId163"/>
    <p:sldId id="409" r:id="rId164"/>
    <p:sldId id="412" r:id="rId165"/>
    <p:sldId id="410" r:id="rId166"/>
    <p:sldId id="413" r:id="rId167"/>
    <p:sldId id="414" r:id="rId168"/>
    <p:sldId id="415" r:id="rId169"/>
    <p:sldId id="417" r:id="rId170"/>
    <p:sldId id="416" r:id="rId171"/>
    <p:sldId id="419" r:id="rId172"/>
    <p:sldId id="464" r:id="rId173"/>
    <p:sldId id="411" r:id="rId174"/>
    <p:sldId id="511" r:id="rId175"/>
    <p:sldId id="452" r:id="rId176"/>
    <p:sldId id="460" r:id="rId177"/>
    <p:sldId id="461" r:id="rId178"/>
    <p:sldId id="462" r:id="rId179"/>
    <p:sldId id="463" r:id="rId180"/>
    <p:sldId id="512" r:id="rId181"/>
    <p:sldId id="465" r:id="rId182"/>
    <p:sldId id="453" r:id="rId183"/>
    <p:sldId id="513" r:id="rId184"/>
    <p:sldId id="454" r:id="rId185"/>
    <p:sldId id="540" r:id="rId186"/>
    <p:sldId id="539" r:id="rId187"/>
    <p:sldId id="466" r:id="rId188"/>
    <p:sldId id="467" r:id="rId189"/>
    <p:sldId id="468" r:id="rId190"/>
    <p:sldId id="469" r:id="rId191"/>
    <p:sldId id="470" r:id="rId192"/>
    <p:sldId id="471" r:id="rId193"/>
    <p:sldId id="475" r:id="rId194"/>
    <p:sldId id="476" r:id="rId195"/>
    <p:sldId id="472" r:id="rId196"/>
    <p:sldId id="457" r:id="rId197"/>
    <p:sldId id="474" r:id="rId198"/>
    <p:sldId id="514" r:id="rId199"/>
    <p:sldId id="473" r:id="rId200"/>
    <p:sldId id="541" r:id="rId201"/>
    <p:sldId id="477" r:id="rId202"/>
    <p:sldId id="555" r:id="rId203"/>
    <p:sldId id="515" r:id="rId204"/>
    <p:sldId id="455" r:id="rId205"/>
    <p:sldId id="542" r:id="rId206"/>
    <p:sldId id="478" r:id="rId207"/>
    <p:sldId id="543" r:id="rId208"/>
    <p:sldId id="480" r:id="rId209"/>
    <p:sldId id="479" r:id="rId210"/>
    <p:sldId id="545" r:id="rId211"/>
    <p:sldId id="544" r:id="rId212"/>
    <p:sldId id="516" r:id="rId213"/>
    <p:sldId id="546" r:id="rId214"/>
    <p:sldId id="550" r:id="rId215"/>
    <p:sldId id="456" r:id="rId216"/>
    <p:sldId id="547" r:id="rId217"/>
    <p:sldId id="481" r:id="rId218"/>
    <p:sldId id="551" r:id="rId219"/>
    <p:sldId id="482" r:id="rId220"/>
    <p:sldId id="552" r:id="rId221"/>
    <p:sldId id="517" r:id="rId222"/>
    <p:sldId id="458" r:id="rId223"/>
    <p:sldId id="548" r:id="rId224"/>
    <p:sldId id="549" r:id="rId225"/>
    <p:sldId id="518" r:id="rId226"/>
    <p:sldId id="483" r:id="rId227"/>
    <p:sldId id="553" r:id="rId228"/>
    <p:sldId id="527" r:id="rId229"/>
    <p:sldId id="528" r:id="rId230"/>
    <p:sldId id="529" r:id="rId231"/>
    <p:sldId id="519" r:id="rId232"/>
    <p:sldId id="459" r:id="rId233"/>
    <p:sldId id="484" r:id="rId234"/>
    <p:sldId id="486" r:id="rId235"/>
    <p:sldId id="520" r:id="rId236"/>
    <p:sldId id="487" r:id="rId237"/>
    <p:sldId id="554" r:id="rId238"/>
    <p:sldId id="488" r:id="rId239"/>
    <p:sldId id="530" r:id="rId240"/>
    <p:sldId id="492" r:id="rId241"/>
    <p:sldId id="531" r:id="rId242"/>
    <p:sldId id="532" r:id="rId243"/>
    <p:sldId id="489" r:id="rId244"/>
    <p:sldId id="493" r:id="rId245"/>
    <p:sldId id="490" r:id="rId246"/>
    <p:sldId id="494" r:id="rId247"/>
    <p:sldId id="533" r:id="rId248"/>
    <p:sldId id="491" r:id="rId249"/>
    <p:sldId id="495" r:id="rId250"/>
    <p:sldId id="579" r:id="rId251"/>
    <p:sldId id="578" r:id="rId252"/>
    <p:sldId id="429" r:id="rId253"/>
    <p:sldId id="430" r:id="rId2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566"/>
            <p14:sldId id="378"/>
            <p14:sldId id="379"/>
            <p14:sldId id="380"/>
            <p14:sldId id="381"/>
            <p14:sldId id="382"/>
            <p14:sldId id="383"/>
            <p14:sldId id="384"/>
            <p14:sldId id="385"/>
            <p14:sldId id="395"/>
            <p14:sldId id="396"/>
          </p14:sldIdLst>
        </p14:section>
        <p14:section name="Data Types" id="{7A464A34-C952-4C33-853C-9D731FCAD405}">
          <p14:sldIdLst>
            <p14:sldId id="302"/>
            <p14:sldId id="301"/>
            <p14:sldId id="534"/>
            <p14:sldId id="558"/>
            <p14:sldId id="422"/>
            <p14:sldId id="318"/>
            <p14:sldId id="557"/>
            <p14:sldId id="559"/>
            <p14:sldId id="304"/>
            <p14:sldId id="436"/>
            <p14:sldId id="319"/>
            <p14:sldId id="556"/>
            <p14:sldId id="560"/>
            <p14:sldId id="423"/>
            <p14:sldId id="437"/>
            <p14:sldId id="438"/>
            <p14:sldId id="320"/>
            <p14:sldId id="565"/>
            <p14:sldId id="561"/>
            <p14:sldId id="307"/>
            <p14:sldId id="439"/>
            <p14:sldId id="424"/>
            <p14:sldId id="425"/>
            <p14:sldId id="440"/>
            <p14:sldId id="426"/>
            <p14:sldId id="427"/>
            <p14:sldId id="496"/>
            <p14:sldId id="497"/>
            <p14:sldId id="562"/>
            <p14:sldId id="313"/>
            <p14:sldId id="314"/>
            <p14:sldId id="316"/>
            <p14:sldId id="441"/>
            <p14:sldId id="498"/>
            <p14:sldId id="500"/>
            <p14:sldId id="324"/>
            <p14:sldId id="397"/>
            <p14:sldId id="398"/>
            <p14:sldId id="399"/>
            <p14:sldId id="400"/>
            <p14:sldId id="401"/>
            <p14:sldId id="403"/>
            <p14:sldId id="404"/>
            <p14:sldId id="405"/>
            <p14:sldId id="567"/>
            <p14:sldId id="407"/>
            <p14:sldId id="408"/>
            <p14:sldId id="568"/>
            <p14:sldId id="569"/>
            <p14:sldId id="386"/>
            <p14:sldId id="387"/>
            <p14:sldId id="388"/>
            <p14:sldId id="389"/>
            <p14:sldId id="563"/>
            <p14:sldId id="390"/>
            <p14:sldId id="391"/>
            <p14:sldId id="392"/>
            <p14:sldId id="393"/>
            <p14:sldId id="570"/>
            <p14:sldId id="564"/>
            <p14:sldId id="431"/>
            <p14:sldId id="432"/>
            <p14:sldId id="451"/>
            <p14:sldId id="433"/>
            <p14:sldId id="435"/>
            <p14:sldId id="434"/>
            <p14:sldId id="394"/>
            <p14:sldId id="317"/>
            <p14:sldId id="323"/>
            <p14:sldId id="326"/>
            <p14:sldId id="442"/>
            <p14:sldId id="443"/>
            <p14:sldId id="444"/>
            <p14:sldId id="446"/>
            <p14:sldId id="535"/>
            <p14:sldId id="536"/>
            <p14:sldId id="503"/>
            <p14:sldId id="332"/>
            <p14:sldId id="334"/>
            <p14:sldId id="571"/>
            <p14:sldId id="572"/>
            <p14:sldId id="445"/>
            <p14:sldId id="447"/>
            <p14:sldId id="537"/>
            <p14:sldId id="448"/>
            <p14:sldId id="450"/>
            <p14:sldId id="449"/>
            <p14:sldId id="538"/>
            <p14:sldId id="573"/>
            <p14:sldId id="574"/>
            <p14:sldId id="502"/>
            <p14:sldId id="327"/>
            <p14:sldId id="329"/>
            <p14:sldId id="330"/>
            <p14:sldId id="577"/>
            <p14:sldId id="328"/>
            <p14:sldId id="420"/>
            <p14:sldId id="575"/>
            <p14:sldId id="576"/>
            <p14:sldId id="507"/>
            <p14:sldId id="333"/>
            <p14:sldId id="335"/>
            <p14:sldId id="339"/>
            <p14:sldId id="337"/>
            <p14:sldId id="505"/>
            <p14:sldId id="506"/>
            <p14:sldId id="508"/>
            <p14:sldId id="504"/>
            <p14:sldId id="338"/>
            <p14:sldId id="341"/>
            <p14:sldId id="344"/>
            <p14:sldId id="347"/>
            <p14:sldId id="346"/>
            <p14:sldId id="343"/>
            <p14:sldId id="350"/>
            <p14:sldId id="521"/>
            <p14:sldId id="523"/>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2"/>
            <p14:sldId id="465"/>
            <p14:sldId id="453"/>
            <p14:sldId id="513"/>
            <p14:sldId id="454"/>
            <p14:sldId id="540"/>
            <p14:sldId id="539"/>
            <p14:sldId id="466"/>
            <p14:sldId id="467"/>
            <p14:sldId id="468"/>
            <p14:sldId id="469"/>
            <p14:sldId id="470"/>
            <p14:sldId id="471"/>
            <p14:sldId id="475"/>
            <p14:sldId id="476"/>
            <p14:sldId id="472"/>
            <p14:sldId id="457"/>
            <p14:sldId id="474"/>
            <p14:sldId id="514"/>
            <p14:sldId id="473"/>
            <p14:sldId id="541"/>
            <p14:sldId id="477"/>
            <p14:sldId id="555"/>
            <p14:sldId id="515"/>
            <p14:sldId id="455"/>
            <p14:sldId id="542"/>
            <p14:sldId id="478"/>
            <p14:sldId id="543"/>
            <p14:sldId id="480"/>
            <p14:sldId id="479"/>
            <p14:sldId id="545"/>
            <p14:sldId id="544"/>
            <p14:sldId id="516"/>
            <p14:sldId id="546"/>
            <p14:sldId id="550"/>
            <p14:sldId id="456"/>
            <p14:sldId id="547"/>
            <p14:sldId id="481"/>
            <p14:sldId id="551"/>
            <p14:sldId id="482"/>
            <p14:sldId id="552"/>
            <p14:sldId id="517"/>
            <p14:sldId id="458"/>
            <p14:sldId id="548"/>
            <p14:sldId id="549"/>
            <p14:sldId id="518"/>
            <p14:sldId id="483"/>
            <p14:sldId id="553"/>
            <p14:sldId id="527"/>
            <p14:sldId id="528"/>
            <p14:sldId id="529"/>
            <p14:sldId id="519"/>
            <p14:sldId id="459"/>
            <p14:sldId id="484"/>
            <p14:sldId id="486"/>
            <p14:sldId id="520"/>
            <p14:sldId id="487"/>
            <p14:sldId id="554"/>
            <p14:sldId id="488"/>
            <p14:sldId id="530"/>
            <p14:sldId id="492"/>
            <p14:sldId id="531"/>
            <p14:sldId id="532"/>
            <p14:sldId id="489"/>
            <p14:sldId id="493"/>
            <p14:sldId id="490"/>
            <p14:sldId id="494"/>
            <p14:sldId id="533"/>
            <p14:sldId id="491"/>
            <p14:sldId id="495"/>
            <p14:sldId id="579"/>
            <p14:sldId id="578"/>
            <p14:sldId id="429"/>
            <p14:sldId id="4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C4A174"/>
    <a:srgbClr val="000000"/>
    <a:srgbClr val="31383D"/>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60" autoAdjust="0"/>
    <p:restoredTop sz="88838" autoAdjust="0"/>
  </p:normalViewPr>
  <p:slideViewPr>
    <p:cSldViewPr>
      <p:cViewPr varScale="1">
        <p:scale>
          <a:sx n="99" d="100"/>
          <a:sy n="99" d="100"/>
        </p:scale>
        <p:origin x="84"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54" Type="http://schemas.openxmlformats.org/officeDocument/2006/relationships/slide" Target="slides/slide253.xml"/><Relationship Id="rId259" Type="http://schemas.openxmlformats.org/officeDocument/2006/relationships/tableStyles" Target="tableStyle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notesMaster" Target="notesMasters/notesMaster1.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presProps" Target="pres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viewProps" Target="viewProps.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E2B6A-6088-4E38-8C14-9D4C8D8E0C45}">
      <dsp:nvSpPr>
        <dsp:cNvPr id="0" name=""/>
        <dsp:cNvSpPr/>
      </dsp:nvSpPr>
      <dsp:spPr>
        <a:xfrm>
          <a:off x="1510934" y="1364"/>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Start</a:t>
          </a:r>
          <a:endParaRPr lang="en-US" sz="1700" kern="1200" dirty="0"/>
        </a:p>
      </dsp:txBody>
      <dsp:txXfrm>
        <a:off x="1522779" y="13209"/>
        <a:ext cx="1538321" cy="380714"/>
      </dsp:txXfrm>
    </dsp:sp>
    <dsp:sp modelId="{EBD957B8-5044-4437-8E69-192C1B73A0D1}">
      <dsp:nvSpPr>
        <dsp:cNvPr id="0" name=""/>
        <dsp:cNvSpPr/>
      </dsp:nvSpPr>
      <dsp:spPr>
        <a:xfrm rot="5400000">
          <a:off x="2216114" y="415879"/>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431044"/>
        <a:ext cx="109189" cy="106156"/>
      </dsp:txXfrm>
    </dsp:sp>
    <dsp:sp modelId="{394229BB-DC0E-43C1-AE25-86A595FF7AEE}">
      <dsp:nvSpPr>
        <dsp:cNvPr id="0" name=""/>
        <dsp:cNvSpPr/>
      </dsp:nvSpPr>
      <dsp:spPr>
        <a:xfrm>
          <a:off x="1510934" y="607971"/>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619816"/>
        <a:ext cx="1538321" cy="380714"/>
      </dsp:txXfrm>
    </dsp:sp>
    <dsp:sp modelId="{E9CCAF9B-4428-49D5-A531-3E4ED9DD8D36}">
      <dsp:nvSpPr>
        <dsp:cNvPr id="0" name=""/>
        <dsp:cNvSpPr/>
      </dsp:nvSpPr>
      <dsp:spPr>
        <a:xfrm rot="5400000">
          <a:off x="2216114" y="1022485"/>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037650"/>
        <a:ext cx="109189" cy="106156"/>
      </dsp:txXfrm>
    </dsp:sp>
    <dsp:sp modelId="{A74C78E4-8832-4C13-934B-AA751647A1C6}">
      <dsp:nvSpPr>
        <dsp:cNvPr id="0" name=""/>
        <dsp:cNvSpPr/>
      </dsp:nvSpPr>
      <dsp:spPr>
        <a:xfrm>
          <a:off x="1510934" y="1214577"/>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226422"/>
        <a:ext cx="1538321" cy="380714"/>
      </dsp:txXfrm>
    </dsp:sp>
    <dsp:sp modelId="{5D7DAF9D-6DD3-4180-A544-BA7A5F0447DD}">
      <dsp:nvSpPr>
        <dsp:cNvPr id="0" name=""/>
        <dsp:cNvSpPr/>
      </dsp:nvSpPr>
      <dsp:spPr>
        <a:xfrm rot="5400000">
          <a:off x="2216114" y="1629091"/>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644256"/>
        <a:ext cx="109189" cy="106156"/>
      </dsp:txXfrm>
    </dsp:sp>
    <dsp:sp modelId="{ADB7B8A9-F6E1-4FED-A7A6-24EC1EFB1EAB}">
      <dsp:nvSpPr>
        <dsp:cNvPr id="0" name=""/>
        <dsp:cNvSpPr/>
      </dsp:nvSpPr>
      <dsp:spPr>
        <a:xfrm>
          <a:off x="1510934" y="1821183"/>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833028"/>
        <a:ext cx="1538321" cy="380714"/>
      </dsp:txXfrm>
    </dsp:sp>
    <dsp:sp modelId="{7E8A4308-E336-4422-BC13-C1C779D43AAF}">
      <dsp:nvSpPr>
        <dsp:cNvPr id="0" name=""/>
        <dsp:cNvSpPr/>
      </dsp:nvSpPr>
      <dsp:spPr>
        <a:xfrm rot="5400000">
          <a:off x="2216114" y="2235697"/>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250862"/>
        <a:ext cx="109189" cy="106156"/>
      </dsp:txXfrm>
    </dsp:sp>
    <dsp:sp modelId="{DD84BFB4-0252-4197-A95E-14458D33A13B}">
      <dsp:nvSpPr>
        <dsp:cNvPr id="0" name=""/>
        <dsp:cNvSpPr/>
      </dsp:nvSpPr>
      <dsp:spPr>
        <a:xfrm>
          <a:off x="1510934" y="2427789"/>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2439634"/>
        <a:ext cx="1538321" cy="380714"/>
      </dsp:txXfrm>
    </dsp:sp>
    <dsp:sp modelId="{CBA859AF-B4D2-4B6C-9BE6-10B45B364C82}">
      <dsp:nvSpPr>
        <dsp:cNvPr id="0" name=""/>
        <dsp:cNvSpPr/>
      </dsp:nvSpPr>
      <dsp:spPr>
        <a:xfrm rot="5400000">
          <a:off x="2216114" y="2842304"/>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857469"/>
        <a:ext cx="109189" cy="106156"/>
      </dsp:txXfrm>
    </dsp:sp>
    <dsp:sp modelId="{59035E21-6807-4867-98C2-36089ED27B58}">
      <dsp:nvSpPr>
        <dsp:cNvPr id="0" name=""/>
        <dsp:cNvSpPr/>
      </dsp:nvSpPr>
      <dsp:spPr>
        <a:xfrm>
          <a:off x="1510934" y="3034396"/>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Finish</a:t>
          </a:r>
          <a:endParaRPr lang="en-US" sz="1700" kern="1200" dirty="0"/>
        </a:p>
      </dsp:txBody>
      <dsp:txXfrm>
        <a:off x="1522779" y="3046241"/>
        <a:ext cx="1538321" cy="38071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03/02/2016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Workbook Notes</a:t>
            </a:r>
            <a:endParaRPr lang="en-GB" b="0" dirty="0" smtClean="0"/>
          </a:p>
          <a:p>
            <a:endParaRPr lang="en-GB" b="0" dirty="0" smtClean="0"/>
          </a:p>
          <a:p>
            <a:r>
              <a:rPr lang="en-GB" b="0" dirty="0" smtClean="0"/>
              <a:t>Workbook notes should look</a:t>
            </a:r>
            <a:r>
              <a:rPr lang="en-GB" b="0" baseline="0" dirty="0" smtClean="0"/>
              <a:t> like this</a:t>
            </a:r>
          </a:p>
          <a:p>
            <a:endParaRPr lang="en-GB" b="0" baseline="0" dirty="0" smtClean="0"/>
          </a:p>
          <a:p>
            <a:r>
              <a:rPr lang="en-GB" b="0" baseline="0" dirty="0" smtClean="0"/>
              <a:t>	</a:t>
            </a:r>
            <a:r>
              <a:rPr lang="en-GB" b="1" baseline="0" dirty="0" smtClean="0"/>
              <a:t>Subheadings</a:t>
            </a:r>
          </a:p>
          <a:p>
            <a:r>
              <a:rPr lang="en-GB" b="1" baseline="0" dirty="0" smtClean="0"/>
              <a:t>	</a:t>
            </a:r>
            <a:endParaRPr lang="en-GB" b="0" baseline="0" dirty="0" smtClean="0"/>
          </a:p>
          <a:p>
            <a:r>
              <a:rPr lang="en-GB" b="0" baseline="0" dirty="0" smtClean="0"/>
              <a:t>	Can be indented</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a:t>
            </a:fld>
            <a:endParaRPr lang="en-GB" dirty="0"/>
          </a:p>
        </p:txBody>
      </p:sp>
    </p:spTree>
    <p:extLst>
      <p:ext uri="{BB962C8B-B14F-4D97-AF65-F5344CB8AC3E}">
        <p14:creationId xmlns:p14="http://schemas.microsoft.com/office/powerpoint/2010/main" val="1588820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35</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Complex</a:t>
            </a:r>
            <a:r>
              <a:rPr lang="en-GB" baseline="0" dirty="0" smtClean="0"/>
              <a:t> numbers have a real and imaginary part.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43</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47</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48</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64</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71</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74</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p>
          <a:p>
            <a:endParaRPr lang="en-GB" i="0" baseline="0" dirty="0" smtClean="0"/>
          </a:p>
          <a:p>
            <a:r>
              <a:rPr lang="en-GB" i="0" baseline="0" dirty="0" smtClean="0"/>
              <a:t>What are the data types of a and b?</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83</a:t>
            </a:fld>
            <a:endParaRPr lang="en-GB" dirty="0"/>
          </a:p>
        </p:txBody>
      </p:sp>
    </p:spTree>
    <p:extLst>
      <p:ext uri="{BB962C8B-B14F-4D97-AF65-F5344CB8AC3E}">
        <p14:creationId xmlns:p14="http://schemas.microsoft.com/office/powerpoint/2010/main" val="25245430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Flow Control</a:t>
            </a:r>
          </a:p>
          <a:p>
            <a:endParaRPr lang="en-GB" b="0" dirty="0" smtClean="0"/>
          </a:p>
          <a:p>
            <a:r>
              <a:rPr lang="en-GB" b="0" dirty="0" smtClean="0"/>
              <a:t>Flow control</a:t>
            </a:r>
            <a:r>
              <a:rPr lang="en-GB" b="0" baseline="0" dirty="0" smtClean="0"/>
              <a:t> is essential to any program that seeks to move beyond a simple linear structure. Decision branching and certain loops cannot function without Boolean values on which to operate, and invariably those values are the result of expressions. </a:t>
            </a:r>
            <a:endParaRPr lang="en-GB" b="0" dirty="0" smtClean="0"/>
          </a:p>
          <a:p>
            <a:endParaRPr lang="en-GB" b="1" dirty="0" smtClean="0"/>
          </a:p>
          <a:p>
            <a:r>
              <a:rPr lang="en-GB" b="1" dirty="0" smtClean="0"/>
              <a:t>Boolean</a:t>
            </a:r>
            <a:r>
              <a:rPr lang="en-GB" b="1" baseline="0" dirty="0" smtClean="0"/>
              <a:t> Result</a:t>
            </a:r>
            <a:endParaRPr lang="en-GB" b="0" baseline="0" dirty="0" smtClean="0"/>
          </a:p>
          <a:p>
            <a:endParaRPr lang="en-GB" b="0" baseline="0" dirty="0" smtClean="0"/>
          </a:p>
          <a:p>
            <a:r>
              <a:rPr lang="en-GB" b="0" baseline="0" dirty="0" smtClean="0"/>
              <a:t>This means that a variable assigned to the result – e.g. </a:t>
            </a:r>
            <a:r>
              <a:rPr lang="en-GB" b="0" baseline="0" dirty="0" err="1" smtClean="0"/>
              <a:t>myvar</a:t>
            </a:r>
            <a:r>
              <a:rPr lang="en-GB" b="0" baseline="0" dirty="0" smtClean="0"/>
              <a:t> = ( a &gt;= b ) will have the Boolean value ‘True’ or ‘False’ in Python.</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85</a:t>
            </a:fld>
            <a:endParaRPr lang="en-GB" dirty="0"/>
          </a:p>
        </p:txBody>
      </p:sp>
    </p:spTree>
    <p:extLst>
      <p:ext uri="{BB962C8B-B14F-4D97-AF65-F5344CB8AC3E}">
        <p14:creationId xmlns:p14="http://schemas.microsoft.com/office/powerpoint/2010/main" val="15764431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87</a:t>
            </a:fld>
            <a:endParaRPr lang="en-GB" dirty="0"/>
          </a:p>
        </p:txBody>
      </p:sp>
    </p:spTree>
    <p:extLst>
      <p:ext uri="{BB962C8B-B14F-4D97-AF65-F5344CB8AC3E}">
        <p14:creationId xmlns:p14="http://schemas.microsoft.com/office/powerpoint/2010/main" val="32489897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88</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computer program starts and runs through the code one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89</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p>
        </p:txBody>
      </p:sp>
      <p:sp>
        <p:nvSpPr>
          <p:cNvPr id="4" name="Slide Number Placeholder 3"/>
          <p:cNvSpPr>
            <a:spLocks noGrp="1"/>
          </p:cNvSpPr>
          <p:nvPr>
            <p:ph type="sldNum" sz="quarter" idx="10"/>
          </p:nvPr>
        </p:nvSpPr>
        <p:spPr/>
        <p:txBody>
          <a:bodyPr/>
          <a:lstStyle/>
          <a:p>
            <a:fld id="{D2FD33D1-5F8B-45B7-9940-CBFFF9C06F51}" type="slidenum">
              <a:rPr lang="en-GB" smtClean="0"/>
              <a:t>90</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p>
        </p:txBody>
      </p:sp>
      <p:sp>
        <p:nvSpPr>
          <p:cNvPr id="4" name="Slide Number Placeholder 3"/>
          <p:cNvSpPr>
            <a:spLocks noGrp="1"/>
          </p:cNvSpPr>
          <p:nvPr>
            <p:ph type="sldNum" sz="quarter" idx="10"/>
          </p:nvPr>
        </p:nvSpPr>
        <p:spPr/>
        <p:txBody>
          <a:bodyPr/>
          <a:lstStyle/>
          <a:p>
            <a:fld id="{D2FD33D1-5F8B-45B7-9940-CBFFF9C06F51}" type="slidenum">
              <a:rPr lang="en-GB" smtClean="0"/>
              <a:t>91</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92</a:t>
            </a:fld>
            <a:endParaRPr lang="en-GB" dirty="0"/>
          </a:p>
        </p:txBody>
      </p:sp>
    </p:spTree>
    <p:extLst>
      <p:ext uri="{BB962C8B-B14F-4D97-AF65-F5344CB8AC3E}">
        <p14:creationId xmlns:p14="http://schemas.microsoft.com/office/powerpoint/2010/main" val="33751136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93</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94</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95</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Expressions Can Be Anything</a:t>
            </a:r>
          </a:p>
          <a:p>
            <a:endParaRPr lang="en-US" b="0" dirty="0" smtClean="0"/>
          </a:p>
          <a:p>
            <a:r>
              <a:rPr lang="en-US" b="0" dirty="0" smtClean="0"/>
              <a:t>Anything</a:t>
            </a:r>
            <a:r>
              <a:rPr lang="en-US" b="0" baseline="0" dirty="0" smtClean="0"/>
              <a:t> that returns a Boolean can be used as an expression. This means anything from simple logical expressions like </a:t>
            </a:r>
            <a:r>
              <a:rPr lang="en-US" b="0" baseline="0" dirty="0" smtClean="0">
                <a:latin typeface="Courier New" panose="02070309020205020404" pitchFamily="49" charset="0"/>
                <a:cs typeface="Courier New" panose="02070309020205020404" pitchFamily="49" charset="0"/>
              </a:rPr>
              <a:t>a == b</a:t>
            </a:r>
            <a:r>
              <a:rPr lang="en-US" b="0" baseline="0" dirty="0" smtClean="0"/>
              <a:t> or c is not d to more complex concepts such as function calls – for example, if </a:t>
            </a:r>
            <a:r>
              <a:rPr lang="en-US" b="0" baseline="0" dirty="0" err="1" smtClean="0"/>
              <a:t>myfunction</a:t>
            </a:r>
            <a:r>
              <a:rPr lang="en-US" b="0" baseline="0" dirty="0" smtClean="0"/>
              <a:t>() – or object properties.</a:t>
            </a:r>
          </a:p>
          <a:p>
            <a:endParaRPr lang="en-US" b="0" baseline="0" dirty="0" smtClean="0"/>
          </a:p>
          <a:p>
            <a:r>
              <a:rPr lang="en-US" b="0" baseline="0" dirty="0" smtClean="0"/>
              <a:t>Provided the expression used returns a Boolean value, it is valid for use.</a:t>
            </a:r>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97</a:t>
            </a:fld>
            <a:endParaRPr lang="en-GB" dirty="0"/>
          </a:p>
        </p:txBody>
      </p:sp>
    </p:spTree>
    <p:extLst>
      <p:ext uri="{BB962C8B-B14F-4D97-AF65-F5344CB8AC3E}">
        <p14:creationId xmlns:p14="http://schemas.microsoft.com/office/powerpoint/2010/main" val="38902246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98</a:t>
            </a:fld>
            <a:endParaRPr lang="en-GB" dirty="0"/>
          </a:p>
        </p:txBody>
      </p:sp>
    </p:spTree>
    <p:extLst>
      <p:ext uri="{BB962C8B-B14F-4D97-AF65-F5344CB8AC3E}">
        <p14:creationId xmlns:p14="http://schemas.microsoft.com/office/powerpoint/2010/main" val="19329066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Expression</a:t>
            </a:r>
          </a:p>
          <a:p>
            <a:endParaRPr lang="en-GB" dirty="0" smtClean="0"/>
          </a:p>
          <a:p>
            <a:r>
              <a:rPr lang="en-GB" dirty="0" smtClean="0"/>
              <a:t>The expression</a:t>
            </a:r>
            <a:r>
              <a:rPr lang="en-GB" baseline="0" dirty="0" smtClean="0"/>
              <a:t> used in the Python for loop has to return a list. While it’s possible to construct the list by hand, it’s usually much simple to use the handy range() function instead.</a:t>
            </a:r>
          </a:p>
          <a:p>
            <a:endParaRPr lang="en-GB" baseline="0" dirty="0" smtClean="0"/>
          </a:p>
          <a:p>
            <a:r>
              <a:rPr lang="en-GB" b="1" baseline="0" dirty="0" smtClean="0"/>
              <a:t>Else</a:t>
            </a:r>
            <a:endParaRPr lang="en-GB" b="0" baseline="0" dirty="0" smtClean="0"/>
          </a:p>
          <a:p>
            <a:endParaRPr lang="en-GB" b="0" baseline="0" dirty="0" smtClean="0"/>
          </a:p>
          <a:p>
            <a:endParaRPr lang="en-GB" b="1"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99</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ways the program could be improved, i.e. be specifying a max number of retries</a:t>
            </a:r>
            <a:r>
              <a:rPr lang="en-US" baseline="0" dirty="0" smtClean="0"/>
              <a:t> from the command line or </a:t>
            </a:r>
            <a:r>
              <a:rPr lang="en-US" baseline="0" dirty="0" err="1" smtClean="0"/>
              <a:t>config</a:t>
            </a:r>
            <a:r>
              <a:rPr lang="en-US" baseline="0" dirty="0" smtClean="0"/>
              <a:t> file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100</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a:t>
            </a:r>
            <a:r>
              <a:rPr lang="en-GB" dirty="0" smtClean="0"/>
              <a:t>the range function and explain alternates in other languages</a:t>
            </a:r>
            <a:r>
              <a:rPr lang="en-GB" baseline="0" dirty="0" smtClean="0"/>
              <a:t> for loop constraint, e.g. for ( </a:t>
            </a:r>
            <a:r>
              <a:rPr lang="en-GB" baseline="0" dirty="0" err="1" smtClean="0"/>
              <a:t>int</a:t>
            </a:r>
            <a:r>
              <a:rPr lang="en-GB" baseline="0" dirty="0" smtClean="0"/>
              <a:t> a = 0; a &lt; 10; a++) { } in Java</a:t>
            </a:r>
            <a:endParaRPr lang="en-GB"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101</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102</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Summary</a:t>
            </a:r>
            <a:endParaRPr lang="en-GB" b="0" dirty="0" smtClean="0"/>
          </a:p>
          <a:p>
            <a:endParaRPr lang="en-GB" b="0" dirty="0" smtClean="0"/>
          </a:p>
          <a:p>
            <a:r>
              <a:rPr lang="en-GB" b="0" dirty="0" smtClean="0"/>
              <a:t>Summarise the use</a:t>
            </a:r>
            <a:r>
              <a:rPr lang="en-GB" b="0" baseline="0" dirty="0" smtClean="0"/>
              <a:t> and application of the two flow control types. Briefly mention others such as while and switch to illustrate variety in flow control.</a:t>
            </a:r>
          </a:p>
          <a:p>
            <a:endParaRPr lang="en-GB" b="0" baseline="0" dirty="0" smtClean="0"/>
          </a:p>
          <a:p>
            <a:r>
              <a:rPr lang="en-GB" b="1" baseline="0" dirty="0" smtClean="0"/>
              <a:t>Functions</a:t>
            </a:r>
            <a:endParaRPr lang="en-GB" b="0" baseline="0" dirty="0" smtClean="0"/>
          </a:p>
          <a:p>
            <a:endParaRPr lang="en-GB" b="0" baseline="0" dirty="0" smtClean="0"/>
          </a:p>
          <a:p>
            <a:r>
              <a:rPr lang="en-GB" b="0" baseline="0" dirty="0" smtClean="0"/>
              <a:t>Functions are another integral part of complex programming and this is an ideal opportunity to briefly mention them in this context.</a:t>
            </a:r>
          </a:p>
          <a:p>
            <a:endParaRPr lang="en-GB" b="1" baseline="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105</a:t>
            </a:fld>
            <a:endParaRPr lang="en-GB" dirty="0"/>
          </a:p>
        </p:txBody>
      </p:sp>
    </p:spTree>
    <p:extLst>
      <p:ext uri="{BB962C8B-B14F-4D97-AF65-F5344CB8AC3E}">
        <p14:creationId xmlns:p14="http://schemas.microsoft.com/office/powerpoint/2010/main" val="1863717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 Operators</a:t>
            </a:r>
            <a:endParaRPr lang="en-GB" b="0" dirty="0" smtClean="0"/>
          </a:p>
          <a:p>
            <a:endParaRPr lang="en-GB" b="0" dirty="0" smtClean="0"/>
          </a:p>
          <a:p>
            <a:r>
              <a:rPr lang="en-GB" b="0" dirty="0" smtClean="0"/>
              <a:t>These operators follow logically from</a:t>
            </a:r>
            <a:r>
              <a:rPr lang="en-GB" b="0" baseline="0" dirty="0" smtClean="0"/>
              <a:t> flow control since we will often wish to operate on items in a collection. We can use them to both return a Boolean for use in an if expression or iterate over the values of a collection in a for loop.</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107</a:t>
            </a:fld>
            <a:endParaRPr lang="en-GB" dirty="0"/>
          </a:p>
        </p:txBody>
      </p:sp>
    </p:spTree>
    <p:extLst>
      <p:ext uri="{BB962C8B-B14F-4D97-AF65-F5344CB8AC3E}">
        <p14:creationId xmlns:p14="http://schemas.microsoft.com/office/powerpoint/2010/main" val="2814319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Is Operator</a:t>
            </a:r>
            <a:endParaRPr lang="en-GB" b="0" dirty="0" smtClean="0"/>
          </a:p>
          <a:p>
            <a:endParaRPr lang="en-GB" b="0" dirty="0" smtClean="0"/>
          </a:p>
          <a:p>
            <a:r>
              <a:rPr lang="en-GB" b="0" dirty="0" smtClean="0"/>
              <a:t>The is operator may</a:t>
            </a:r>
            <a:r>
              <a:rPr lang="en-GB" b="0" baseline="0" dirty="0" smtClean="0"/>
              <a:t> be tricky conceptually for new programmers. Explain the significance of variables as pointers and how that affects the is operator.</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108</a:t>
            </a:fld>
            <a:endParaRPr lang="en-GB" dirty="0"/>
          </a:p>
        </p:txBody>
      </p:sp>
    </p:spTree>
    <p:extLst>
      <p:ext uri="{BB962C8B-B14F-4D97-AF65-F5344CB8AC3E}">
        <p14:creationId xmlns:p14="http://schemas.microsoft.com/office/powerpoint/2010/main" val="30628671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109</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112</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a:t>
            </a:r>
            <a:r>
              <a:rPr lang="en-US" b="1" baseline="0" dirty="0" smtClean="0"/>
              <a:t>Functions</a:t>
            </a:r>
            <a:endParaRPr lang="en-US" b="1" baseline="0" dirty="0" smtClean="0"/>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117</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While Loop</a:t>
            </a:r>
            <a:endParaRPr lang="en-GB" b="0" dirty="0" smtClean="0"/>
          </a:p>
          <a:p>
            <a:endParaRPr lang="en-GB" b="0" dirty="0" smtClean="0"/>
          </a:p>
          <a:p>
            <a:r>
              <a:rPr lang="en-GB" b="0" dirty="0" smtClean="0"/>
              <a:t>This was</a:t>
            </a:r>
            <a:r>
              <a:rPr lang="en-GB" b="0" baseline="0" dirty="0" smtClean="0"/>
              <a:t> deliberately written without a while loop since it’s not been taught.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119</a:t>
            </a:fld>
            <a:endParaRPr lang="en-GB" dirty="0"/>
          </a:p>
        </p:txBody>
      </p:sp>
    </p:spTree>
    <p:extLst>
      <p:ext uri="{BB962C8B-B14F-4D97-AF65-F5344CB8AC3E}">
        <p14:creationId xmlns:p14="http://schemas.microsoft.com/office/powerpoint/2010/main" val="7941732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120</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Globals</a:t>
            </a:r>
            <a:endParaRPr lang="en-GB" b="0" dirty="0" smtClean="0"/>
          </a:p>
          <a:p>
            <a:endParaRPr lang="en-GB" b="0" dirty="0" smtClean="0"/>
          </a:p>
          <a:p>
            <a:r>
              <a:rPr lang="en-GB" b="0" dirty="0" err="1" smtClean="0"/>
              <a:t>Globals</a:t>
            </a:r>
            <a:r>
              <a:rPr lang="en-GB" b="0" baseline="0" dirty="0" smtClean="0"/>
              <a:t> in the form of immutable constants are useful for providing parameters and other data to other classes that might by trying to call the containing class. However, mutable </a:t>
            </a:r>
            <a:r>
              <a:rPr lang="en-GB" b="0" baseline="0" dirty="0" err="1" smtClean="0"/>
              <a:t>globals</a:t>
            </a:r>
            <a:r>
              <a:rPr lang="en-GB" b="0" baseline="0" dirty="0" smtClean="0"/>
              <a:t> are dangerous since they can be mutated by external classes with unpredictable and usually undesirable consequences.</a:t>
            </a:r>
          </a:p>
          <a:p>
            <a:endParaRPr lang="en-GB" b="0" baseline="0" dirty="0" smtClean="0"/>
          </a:p>
          <a:p>
            <a:r>
              <a:rPr lang="en-GB" b="1" baseline="0" dirty="0" smtClean="0"/>
              <a:t>Locals</a:t>
            </a:r>
            <a:endParaRPr lang="en-GB" b="0" baseline="0" dirty="0" smtClean="0"/>
          </a:p>
          <a:p>
            <a:endParaRPr lang="en-GB" b="0" baseline="0" dirty="0" smtClean="0"/>
          </a:p>
          <a:p>
            <a:r>
              <a:rPr lang="en-GB" b="0" baseline="0" dirty="0" smtClean="0"/>
              <a:t>Cleaning up local variables when a function scope exits is beneficial because it frees memory for other processes. When we are writing smaller programs, this is not so important, but in larger applications or when running on a very limited platform this can be a significant consideration.</a:t>
            </a:r>
            <a:endParaRPr lang="en-GB" b="1"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122</a:t>
            </a:fld>
            <a:endParaRPr lang="en-GB" dirty="0"/>
          </a:p>
        </p:txBody>
      </p:sp>
    </p:spTree>
    <p:extLst>
      <p:ext uri="{BB962C8B-B14F-4D97-AF65-F5344CB8AC3E}">
        <p14:creationId xmlns:p14="http://schemas.microsoft.com/office/powerpoint/2010/main" val="35216152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doesn’t distinguish</a:t>
            </a:r>
            <a:r>
              <a:rPr lang="en-GB" baseline="0" dirty="0" smtClean="0"/>
              <a:t> between global variables and constants; there’s no way to make a variable immutable. Note this is not the same as a tuple; the tuple itself might be immutable but the variable pointing to it can be assigned another value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126</a:t>
            </a:fld>
            <a:endParaRPr lang="en-GB" dirty="0"/>
          </a:p>
        </p:txBody>
      </p:sp>
    </p:spTree>
    <p:extLst>
      <p:ext uri="{BB962C8B-B14F-4D97-AF65-F5344CB8AC3E}">
        <p14:creationId xmlns:p14="http://schemas.microsoft.com/office/powerpoint/2010/main" val="16330588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128</a:t>
            </a:fld>
            <a:endParaRPr lang="en-GB" dirty="0"/>
          </a:p>
        </p:txBody>
      </p:sp>
    </p:spTree>
    <p:extLst>
      <p:ext uri="{BB962C8B-B14F-4D97-AF65-F5344CB8AC3E}">
        <p14:creationId xmlns:p14="http://schemas.microsoft.com/office/powerpoint/2010/main" val="8613099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129</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Libraries</a:t>
            </a:r>
          </a:p>
          <a:p>
            <a:endParaRPr lang="en-GB" dirty="0" smtClean="0"/>
          </a:p>
          <a:p>
            <a:r>
              <a:rPr lang="en-GB" dirty="0" smtClean="0"/>
              <a:t>There</a:t>
            </a:r>
            <a:r>
              <a:rPr lang="en-GB" baseline="0" dirty="0" smtClean="0"/>
              <a:t> are many libraries publicly available on the Internet, through a variety of distribution platforms.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133</a:t>
            </a:fld>
            <a:endParaRPr lang="en-GB" dirty="0"/>
          </a:p>
        </p:txBody>
      </p:sp>
    </p:spTree>
    <p:extLst>
      <p:ext uri="{BB962C8B-B14F-4D97-AF65-F5344CB8AC3E}">
        <p14:creationId xmlns:p14="http://schemas.microsoft.com/office/powerpoint/2010/main" val="4689719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135</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key to this</a:t>
            </a:r>
            <a:r>
              <a:rPr lang="en-GB" baseline="0" dirty="0" smtClean="0"/>
              <a:t> exercise is iterating over a string and somehow selecting a colour variation to output.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136</a:t>
            </a:fld>
            <a:endParaRPr lang="en-GB" dirty="0"/>
          </a:p>
        </p:txBody>
      </p:sp>
    </p:spTree>
    <p:extLst>
      <p:ext uri="{BB962C8B-B14F-4D97-AF65-F5344CB8AC3E}">
        <p14:creationId xmlns:p14="http://schemas.microsoft.com/office/powerpoint/2010/main" val="414663505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137</a:t>
            </a:fld>
            <a:endParaRPr lang="en-GB" dirty="0"/>
          </a:p>
        </p:txBody>
      </p:sp>
    </p:spTree>
    <p:extLst>
      <p:ext uri="{BB962C8B-B14F-4D97-AF65-F5344CB8AC3E}">
        <p14:creationId xmlns:p14="http://schemas.microsoft.com/office/powerpoint/2010/main" val="320559376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138</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Cosmetic Bugs</a:t>
            </a:r>
            <a:endParaRPr lang="en-GB" b="0" dirty="0" smtClean="0"/>
          </a:p>
          <a:p>
            <a:endParaRPr lang="en-GB" b="0" dirty="0" smtClean="0"/>
          </a:p>
          <a:p>
            <a:r>
              <a:rPr lang="en-GB" b="0" dirty="0" smtClean="0"/>
              <a:t>A problem with the appearance of the software</a:t>
            </a:r>
          </a:p>
          <a:p>
            <a:endParaRPr lang="en-GB" b="0" dirty="0" smtClean="0"/>
          </a:p>
          <a:p>
            <a:r>
              <a:rPr lang="en-GB" b="1" dirty="0" smtClean="0"/>
              <a:t>Logica</a:t>
            </a:r>
            <a:r>
              <a:rPr lang="en-GB" b="1" baseline="0" dirty="0" smtClean="0"/>
              <a:t>l or Semantic Bugs</a:t>
            </a:r>
            <a:endParaRPr lang="en-GB" b="0" baseline="0" dirty="0" smtClean="0"/>
          </a:p>
          <a:p>
            <a:endParaRPr lang="en-GB" b="0" baseline="0" dirty="0" smtClean="0"/>
          </a:p>
          <a:p>
            <a:r>
              <a:rPr lang="en-GB" b="0" dirty="0" smtClean="0"/>
              <a:t>The software works but produces unexpected results </a:t>
            </a:r>
          </a:p>
          <a:p>
            <a:endParaRPr lang="en-GB" b="0" dirty="0" smtClean="0"/>
          </a:p>
          <a:p>
            <a:r>
              <a:rPr lang="en-GB" b="1" dirty="0" smtClean="0"/>
              <a:t>Runtime Bugs</a:t>
            </a:r>
            <a:r>
              <a:rPr lang="en-GB" b="0" dirty="0" smtClean="0"/>
              <a:t> </a:t>
            </a:r>
          </a:p>
          <a:p>
            <a:endParaRPr lang="en-GB" b="0" dirty="0" smtClean="0"/>
          </a:p>
          <a:p>
            <a:r>
              <a:rPr lang="en-GB" b="0" dirty="0" smtClean="0"/>
              <a:t>Errors that cause the software to crash even though it compiles correctly or otherwise appears ok</a:t>
            </a:r>
          </a:p>
          <a:p>
            <a:endParaRPr lang="en-GB" b="1" dirty="0" smtClean="0"/>
          </a:p>
          <a:p>
            <a:endParaRPr lang="en-GB" b="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139</a:t>
            </a:fld>
            <a:endParaRPr lang="en-GB" dirty="0"/>
          </a:p>
        </p:txBody>
      </p:sp>
    </p:spTree>
    <p:extLst>
      <p:ext uri="{BB962C8B-B14F-4D97-AF65-F5344CB8AC3E}">
        <p14:creationId xmlns:p14="http://schemas.microsoft.com/office/powerpoint/2010/main" val="406794967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142</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145</a:t>
            </a:fld>
            <a:endParaRPr lang="en-GB" dirty="0"/>
          </a:p>
        </p:txBody>
      </p:sp>
    </p:spTree>
    <p:extLst>
      <p:ext uri="{BB962C8B-B14F-4D97-AF65-F5344CB8AC3E}">
        <p14:creationId xmlns:p14="http://schemas.microsoft.com/office/powerpoint/2010/main" val="18710858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153</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156</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159</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162</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171</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174</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180</a:t>
            </a:fld>
            <a:endParaRPr lang="en-GB" dirty="0"/>
          </a:p>
        </p:txBody>
      </p:sp>
    </p:spTree>
    <p:extLst>
      <p:ext uri="{BB962C8B-B14F-4D97-AF65-F5344CB8AC3E}">
        <p14:creationId xmlns:p14="http://schemas.microsoft.com/office/powerpoint/2010/main" val="389918553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183</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Get the students</a:t>
            </a:r>
            <a:r>
              <a:rPr lang="en-GB" baseline="0" dirty="0" smtClean="0"/>
              <a:t> do these examples with the database and files they should be provided with. This should set them up with the required knowledge to complete the exercise at the end.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190</a:t>
            </a:fld>
            <a:endParaRPr lang="en-GB" dirty="0"/>
          </a:p>
        </p:txBody>
      </p:sp>
    </p:spTree>
    <p:extLst>
      <p:ext uri="{BB962C8B-B14F-4D97-AF65-F5344CB8AC3E}">
        <p14:creationId xmlns:p14="http://schemas.microsoft.com/office/powerpoint/2010/main" val="4894271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195</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198</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202</a:t>
            </a:fld>
            <a:endParaRPr lang="en-GB" dirty="0"/>
          </a:p>
        </p:txBody>
      </p:sp>
    </p:spTree>
    <p:extLst>
      <p:ext uri="{BB962C8B-B14F-4D97-AF65-F5344CB8AC3E}">
        <p14:creationId xmlns:p14="http://schemas.microsoft.com/office/powerpoint/2010/main" val="3616870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203</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212</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Demonstrate two </a:t>
            </a:r>
            <a:r>
              <a:rPr lang="en-GB" dirty="0" err="1" smtClean="0"/>
              <a:t>devs</a:t>
            </a:r>
            <a:r>
              <a:rPr lang="en-GB" dirty="0" smtClean="0"/>
              <a:t> working on same</a:t>
            </a:r>
            <a:r>
              <a:rPr lang="en-GB" baseline="0" dirty="0" smtClean="0"/>
              <a:t> code merging without VCS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214</a:t>
            </a:fld>
            <a:endParaRPr lang="en-GB" dirty="0"/>
          </a:p>
        </p:txBody>
      </p:sp>
    </p:spTree>
    <p:extLst>
      <p:ext uri="{BB962C8B-B14F-4D97-AF65-F5344CB8AC3E}">
        <p14:creationId xmlns:p14="http://schemas.microsoft.com/office/powerpoint/2010/main" val="17078560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221</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225</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231</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235</a:t>
            </a:fld>
            <a:endParaRPr lang="en-GB" dirty="0"/>
          </a:p>
        </p:txBody>
      </p:sp>
    </p:spTree>
    <p:extLst>
      <p:ext uri="{BB962C8B-B14F-4D97-AF65-F5344CB8AC3E}">
        <p14:creationId xmlns:p14="http://schemas.microsoft.com/office/powerpoint/2010/main" val="3183873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23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p>
          <a:p>
            <a:r>
              <a:rPr lang="en-US" sz="1600" b="1" dirty="0" smtClean="0">
                <a:solidFill>
                  <a:srgbClr val="0000FF"/>
                </a:solidFill>
                <a:highlight>
                  <a:srgbClr val="FFFFFF"/>
                </a:highlight>
                <a:latin typeface="Courier New" panose="02070309020205020404" pitchFamily="49" charset="0"/>
              </a:rPr>
              <a:t>	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92500" lnSpcReduction="1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a:t>
            </a:r>
            <a:r>
              <a:rPr lang="en-GB" dirty="0" smtClean="0"/>
              <a:t>way to loop over </a:t>
            </a:r>
            <a:r>
              <a:rPr lang="en-GB" dirty="0" smtClean="0"/>
              <a:t>a </a:t>
            </a:r>
            <a:r>
              <a:rPr lang="en-GB" dirty="0" smtClean="0"/>
              <a:t>sequence</a:t>
            </a:r>
            <a:endParaRPr lang="en-GB" dirty="0" smtClean="0"/>
          </a:p>
          <a:p>
            <a:r>
              <a:rPr lang="en-GB" dirty="0" smtClean="0"/>
              <a:t>This is </a:t>
            </a:r>
            <a:r>
              <a:rPr lang="en-GB" dirty="0" smtClean="0"/>
              <a:t>very </a:t>
            </a:r>
            <a:r>
              <a:rPr lang="en-GB" dirty="0" smtClean="0"/>
              <a:t>useful when writing a loop that runs for </a:t>
            </a:r>
            <a:r>
              <a:rPr lang="en-GB" dirty="0" smtClean="0"/>
              <a:t>fixed count</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b="1" dirty="0" smtClean="0">
                <a:latin typeface="Courier New" panose="02070309020205020404" pitchFamily="49" charset="0"/>
                <a:cs typeface="Courier New" panose="02070309020205020404" pitchFamily="49" charset="0"/>
              </a:rPr>
              <a:t>for</a:t>
            </a:r>
            <a:r>
              <a:rPr lang="en-US" dirty="0" smtClean="0"/>
              <a:t>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a:t>
            </a:r>
            <a:r>
              <a:rPr lang="en-US" dirty="0" smtClean="0"/>
              <a:t>met</a:t>
            </a:r>
          </a:p>
          <a:p>
            <a:pPr lvl="2"/>
            <a:endParaRPr lang="en-US" dirty="0"/>
          </a:p>
          <a:p>
            <a:r>
              <a:rPr lang="en-US" dirty="0" smtClean="0"/>
              <a:t>Remember the modulus operator (‘%’) can be used to calculate a remainder</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For anything more than a simple series of steps, we need to make decisions and repeat steps</a:t>
            </a:r>
          </a:p>
          <a:p>
            <a:r>
              <a:rPr lang="en-US" dirty="0" smtClean="0"/>
              <a:t>Flow control statements are an integral part of complex programs</a:t>
            </a:r>
          </a:p>
          <a:p>
            <a:r>
              <a:rPr lang="en-US" dirty="0" smtClean="0"/>
              <a:t>if statements allow us to make decisions</a:t>
            </a:r>
          </a:p>
          <a:p>
            <a:r>
              <a:rPr lang="en-US" dirty="0" smtClean="0"/>
              <a:t>for statements allow us to repeat steps</a:t>
            </a:r>
            <a:endParaRPr lang="en-US" dirty="0"/>
          </a:p>
        </p:txBody>
      </p:sp>
      <p:sp>
        <p:nvSpPr>
          <p:cNvPr id="3" name="Title 2"/>
          <p:cNvSpPr>
            <a:spLocks noGrp="1"/>
          </p:cNvSpPr>
          <p:nvPr>
            <p:ph type="title"/>
          </p:nvPr>
        </p:nvSpPr>
        <p:spPr/>
        <p:txBody>
          <a:bodyPr/>
          <a:lstStyle/>
          <a:p>
            <a:r>
              <a:rPr lang="en-US" dirty="0" smtClean="0"/>
              <a:t>Introduction to Flow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a:bodyPr>
          <a:lstStyle/>
          <a:p>
            <a:r>
              <a:rPr lang="en-US" dirty="0" smtClean="0"/>
              <a:t>Membership and Identity operators</a:t>
            </a:r>
          </a:p>
          <a:p>
            <a:pPr lvl="1"/>
            <a:r>
              <a:rPr lang="en-US" dirty="0" smtClean="0"/>
              <a:t>Used to test if a value is present in a list, tuple or dictionary</a:t>
            </a:r>
            <a:endParaRPr lang="en-US" dirty="0" smtClean="0"/>
          </a:p>
          <a:p>
            <a:pPr lvl="1"/>
            <a:r>
              <a:rPr lang="en-US" dirty="0" smtClean="0"/>
              <a:t>Used to test if two </a:t>
            </a:r>
            <a:r>
              <a:rPr lang="en-US" i="1" dirty="0" smtClean="0"/>
              <a:t>variables</a:t>
            </a:r>
            <a:r>
              <a:rPr lang="en-US" dirty="0" smtClean="0"/>
              <a:t> point to the same </a:t>
            </a:r>
            <a:r>
              <a:rPr lang="en-US" i="1" dirty="0" smtClean="0"/>
              <a:t>value</a:t>
            </a:r>
            <a:endParaRPr lang="en-US" i="1" dirty="0" smtClean="0"/>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609600" y="1556792"/>
            <a:ext cx="547260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 value to find’)</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‘not found’</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solidFill>
                  <a:srgbClr val="0000FF"/>
                </a:solidFill>
                <a:latin typeface="Courier New" panose="02070309020205020404" pitchFamily="49" charset="0"/>
                <a:cs typeface="Courier New" panose="02070309020205020404" pitchFamily="49" charset="0"/>
              </a:rPr>
              <a:t>is</a:t>
            </a:r>
            <a:r>
              <a:rPr lang="en-US" dirty="0" smtClean="0"/>
              <a:t> lets us know if two variables point to the </a:t>
            </a:r>
            <a:r>
              <a:rPr lang="en-US" i="1" dirty="0" smtClean="0"/>
              <a:t>same value</a:t>
            </a:r>
            <a:endParaRPr lang="en-US" dirty="0" smtClean="0"/>
          </a:p>
          <a:p>
            <a:r>
              <a:rPr lang="en-US" dirty="0" smtClean="0"/>
              <a:t>That’s not the same as being </a:t>
            </a:r>
            <a:r>
              <a:rPr lang="en-US" i="1" dirty="0" smtClean="0"/>
              <a:t>equal in value</a:t>
            </a:r>
            <a:endParaRPr lang="en-US" dirty="0" smtClean="0"/>
          </a:p>
          <a:p>
            <a:r>
              <a:rPr lang="en-US" dirty="0" smtClean="0"/>
              <a:t>Remember, variables are </a:t>
            </a:r>
            <a:r>
              <a:rPr lang="en-US" i="1" dirty="0" smtClean="0"/>
              <a:t>pointers</a:t>
            </a:r>
            <a:r>
              <a:rPr lang="en-US" dirty="0" smtClean="0"/>
              <a:t> to values</a:t>
            </a:r>
            <a:endParaRPr lang="en-US" dirty="0" smtClean="0"/>
          </a:p>
          <a:p>
            <a:pPr marL="0" indent="0">
              <a:buNone/>
            </a:pPr>
            <a:endParaRPr lang="en-US" dirty="0" smtClean="0"/>
          </a:p>
          <a:p>
            <a:endParaRPr lang="en-US" dirty="0" smtClean="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the preceding example to:</a:t>
            </a:r>
          </a:p>
          <a:p>
            <a:pPr lvl="1"/>
            <a:r>
              <a:rPr lang="en-US" dirty="0" smtClean="0"/>
              <a:t>Add the user entered value to the list if not </a:t>
            </a:r>
            <a:r>
              <a:rPr lang="en-US" dirty="0" smtClean="0"/>
              <a:t>found</a:t>
            </a:r>
          </a:p>
          <a:p>
            <a:r>
              <a:rPr lang="en-US" dirty="0" smtClean="0"/>
              <a:t>Optionally,</a:t>
            </a:r>
            <a:endParaRPr lang="en-US" dirty="0" smtClean="0"/>
          </a:p>
          <a:p>
            <a:pPr lvl="1"/>
            <a:r>
              <a:rPr lang="en-US" dirty="0" smtClean="0"/>
              <a:t>Prompt the user to try again</a:t>
            </a:r>
          </a:p>
          <a:p>
            <a:pPr lvl="1"/>
            <a:r>
              <a:rPr lang="en-US" dirty="0" smtClean="0"/>
              <a:t>Return to the start if the user chooses ‘yes’</a:t>
            </a:r>
          </a:p>
          <a:p>
            <a:pPr lvl="1"/>
            <a:r>
              <a:rPr lang="en-US" dirty="0" smtClean="0"/>
              <a:t>Repeat until the user enters a value in the list or chooses ‘no’</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a:t>
            </a:r>
            <a:r>
              <a:rPr lang="en-US" dirty="0" smtClean="0"/>
              <a:t>Solution</a:t>
            </a:r>
            <a:endParaRPr lang="en-US" dirty="0"/>
          </a:p>
        </p:txBody>
      </p:sp>
      <p:sp>
        <p:nvSpPr>
          <p:cNvPr id="6" name="Rectangle 5"/>
          <p:cNvSpPr/>
          <p:nvPr/>
        </p:nvSpPr>
        <p:spPr>
          <a:xfrm>
            <a:off x="609600" y="1556792"/>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p>
          <a:p>
            <a:r>
              <a:rPr lang="en-US" sz="1200" b="1" dirty="0" err="1" smtClean="0">
                <a:solidFill>
                  <a:srgbClr val="0000FF"/>
                </a:solidFill>
                <a:highlight>
                  <a:srgbClr val="FFFFFF"/>
                </a:highlight>
                <a:latin typeface="Courier New" panose="02070309020205020404" pitchFamily="49" charset="0"/>
              </a:rPr>
              <a:t>def</a:t>
            </a:r>
            <a:r>
              <a:rPr lang="en-US" sz="1200" dirty="0">
                <a:highlight>
                  <a:srgbClr val="FFFFFF"/>
                </a:highlight>
                <a:latin typeface="Courier New" panose="02070309020205020404" pitchFamily="49" charset="0"/>
              </a:rPr>
              <a:t> </a:t>
            </a:r>
            <a:r>
              <a:rPr lang="en-US" sz="1200" dirty="0" smtClean="0">
                <a:highlight>
                  <a:srgbClr val="FFFFFF"/>
                </a:highlight>
                <a:latin typeface="Courier New" panose="02070309020205020404" pitchFamily="49" charset="0"/>
              </a:rPr>
              <a:t>searcher()</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Input a value</a:t>
            </a:r>
            <a:endParaRPr lang="en-US" sz="1200" dirty="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FF0000"/>
                </a:solidFill>
                <a:highlight>
                  <a:srgbClr val="FFFFFF"/>
                </a:highlight>
                <a:latin typeface="Courier New" panose="02070309020205020404" pitchFamily="49" charset="0"/>
              </a:rPr>
              <a:t>(‘A value to find’)</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Test if it’s in the list</a:t>
            </a:r>
            <a:endParaRPr lang="en-US" sz="1200" dirty="0">
              <a:solidFill>
                <a:srgbClr val="008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 not found’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Add it to the list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b="1" dirty="0" err="1" smtClean="0">
                <a:solidFill>
                  <a:srgbClr val="0000FF"/>
                </a:solidFill>
                <a:highlight>
                  <a:srgbClr val="FFFFFF"/>
                </a:highlight>
                <a:latin typeface="Courier New" panose="02070309020205020404" pitchFamily="49" charset="0"/>
              </a:rPr>
              <a:t>append</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Ask if we want to go again</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‘Try again? y/n’\n</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searcher()</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Otherwise exit</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function </a:t>
            </a:r>
            <a:r>
              <a:rPr lang="en-US" dirty="0" smtClean="0"/>
              <a:t>is number of statements grouped together</a:t>
            </a:r>
          </a:p>
          <a:p>
            <a:r>
              <a:rPr lang="en-US" dirty="0" smtClean="0"/>
              <a:t>Statements are grouped by tab stop</a:t>
            </a:r>
            <a:endParaRPr lang="en-US" dirty="0" smtClean="0"/>
          </a:p>
          <a:p>
            <a:r>
              <a:rPr lang="en-US" dirty="0" smtClean="0"/>
              <a:t>Statements inside the function don’t run until it’s called</a:t>
            </a:r>
          </a:p>
          <a:p>
            <a:r>
              <a:rPr lang="en-US" dirty="0" smtClean="0"/>
              <a:t>Functions help </a:t>
            </a:r>
            <a:r>
              <a:rPr lang="en-US" dirty="0"/>
              <a:t>compartmentalize application logic</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48347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Parameters are values supplied to the </a:t>
            </a:r>
            <a:r>
              <a:rPr lang="en-US" dirty="0" smtClean="0"/>
              <a:t>function</a:t>
            </a:r>
          </a:p>
          <a:p>
            <a:r>
              <a:rPr lang="en-US" dirty="0"/>
              <a:t>A function can define zero or more </a:t>
            </a:r>
            <a:r>
              <a:rPr lang="en-US" dirty="0" smtClean="0"/>
              <a:t>parameters</a:t>
            </a:r>
            <a:endParaRPr lang="en-US" dirty="0"/>
          </a:p>
          <a:p>
            <a:r>
              <a:rPr lang="en-US" dirty="0"/>
              <a:t>Parameters can be </a:t>
            </a:r>
            <a:r>
              <a:rPr lang="en-US" dirty="0" smtClean="0"/>
              <a:t>defined with </a:t>
            </a:r>
            <a:r>
              <a:rPr lang="en-US" dirty="0"/>
              <a:t>default </a:t>
            </a:r>
            <a:r>
              <a:rPr lang="en-US" dirty="0" smtClean="0"/>
              <a:t>values</a:t>
            </a:r>
          </a:p>
          <a:p>
            <a:r>
              <a:rPr lang="en-US" dirty="0" smtClean="0"/>
              <a:t>Functions </a:t>
            </a:r>
            <a:r>
              <a:rPr lang="en-US" dirty="0"/>
              <a:t>can return values to the calling code</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41414805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a:bodyPr>
          <a:lstStyle/>
          <a:p>
            <a:r>
              <a:rPr lang="en-US" dirty="0" smtClean="0"/>
              <a:t>A function definition looks like this:</a:t>
            </a:r>
          </a:p>
          <a:p>
            <a:pPr lvl="1"/>
            <a:r>
              <a:rPr lang="en-US" b="1" dirty="0" err="1" smtClean="0">
                <a:solidFill>
                  <a:srgbClr val="0000FF"/>
                </a:solidFill>
              </a:rPr>
              <a:t>def</a:t>
            </a:r>
            <a:r>
              <a:rPr lang="en-US" dirty="0" smtClean="0">
                <a:solidFill>
                  <a:srgbClr val="0000FF"/>
                </a:solidFill>
              </a:rPr>
              <a:t> </a:t>
            </a:r>
            <a:r>
              <a:rPr lang="en-US" dirty="0" smtClean="0"/>
              <a:t>&lt;</a:t>
            </a:r>
            <a:r>
              <a:rPr lang="en-US" dirty="0" err="1" smtClean="0"/>
              <a:t>my_function_name</a:t>
            </a:r>
            <a:r>
              <a:rPr lang="en-US" dirty="0" smtClean="0"/>
              <a:t>&gt;(parameter)</a:t>
            </a:r>
            <a:r>
              <a:rPr lang="en-US" b="1" dirty="0" smtClean="0">
                <a:solidFill>
                  <a:srgbClr val="0000FF"/>
                </a:solidFill>
              </a:rPr>
              <a:t>:</a:t>
            </a:r>
          </a:p>
          <a:p>
            <a:pPr lvl="2"/>
            <a:r>
              <a:rPr lang="en-US" dirty="0" smtClean="0"/>
              <a:t>Some code</a:t>
            </a:r>
          </a:p>
          <a:p>
            <a:pPr lvl="1"/>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1007436" y="3933056"/>
            <a:ext cx="10513168"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839416" y="1700808"/>
            <a:ext cx="1051316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a:t>
            </a:r>
            <a:r>
              <a:rPr lang="en-GB" sz="1200" dirty="0">
                <a:solidFill>
                  <a:srgbClr val="008000"/>
                </a:solidFill>
                <a:highlight>
                  <a:srgbClr val="FFFFFF"/>
                </a:highlight>
                <a:latin typeface="Courier New" panose="02070309020205020404" pitchFamily="49" charset="0"/>
              </a:rPr>
              <a:t>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smtClean="0">
                <a:solidFill>
                  <a:srgbClr val="FF0000"/>
                </a:solidFill>
                <a:highlight>
                  <a:srgbClr val="FFFFFF"/>
                </a:highlight>
                <a:latin typeface="Courier New" panose="02070309020205020404" pitchFamily="49" charset="0"/>
              </a:rPr>
              <a:t>'</a:t>
            </a:r>
            <a:r>
              <a:rPr lang="en-GB" sz="1200" dirty="0" smtClean="0">
                <a:solidFill>
                  <a:schemeClr val="tx1">
                    <a:lumMod val="95000"/>
                    <a:lumOff val="5000"/>
                  </a:schemeClr>
                </a:solidFill>
                <a:highlight>
                  <a:srgbClr val="FFFFFF"/>
                </a:highlight>
                <a:latin typeface="Courier New" panose="02070309020205020404" pitchFamily="49" charset="0"/>
              </a:rPr>
              <a:t>)</a:t>
            </a:r>
          </a:p>
          <a:p>
            <a:endParaRPr lang="en-GB" sz="1200" dirty="0" smtClean="0">
              <a:solidFill>
                <a:schemeClr val="tx1">
                  <a:lumMod val="95000"/>
                  <a:lumOff val="5000"/>
                </a:schemeClr>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Here we call the function and assign the returned value to a variable</a:t>
            </a:r>
            <a:endParaRPr lang="en-GB" sz="1200" dirty="0">
              <a:solidFill>
                <a:srgbClr val="008000"/>
              </a:solidFill>
              <a:highlight>
                <a:srgbClr val="FFFFFF"/>
              </a:highlight>
              <a:latin typeface="Courier New" panose="02070309020205020404" pitchFamily="49" charset="0"/>
            </a:endParaRPr>
          </a:p>
          <a:p>
            <a:r>
              <a:rPr lang="en-GB" sz="1200" dirty="0" err="1" smtClean="0">
                <a:solidFill>
                  <a:schemeClr val="tx1">
                    <a:lumMod val="95000"/>
                    <a:lumOff val="5000"/>
                  </a:schemeClr>
                </a:solidFill>
                <a:highlight>
                  <a:srgbClr val="FFFFFF"/>
                </a:highlight>
                <a:latin typeface="Courier New" panose="02070309020205020404" pitchFamily="49" charset="0"/>
              </a:rPr>
              <a:t>sumValue</a:t>
            </a:r>
            <a:r>
              <a:rPr lang="en-GB" sz="1200" dirty="0" smtClean="0">
                <a:solidFill>
                  <a:schemeClr val="tx1">
                    <a:lumMod val="95000"/>
                    <a:lumOff val="5000"/>
                  </a:schemeClr>
                </a:solidFill>
                <a:highlight>
                  <a:srgbClr val="FFFFFF"/>
                </a:highlight>
                <a:latin typeface="Courier New" panose="02070309020205020404" pitchFamily="49" charset="0"/>
              </a:rPr>
              <a:t> = summer(value)</a:t>
            </a:r>
            <a:endParaRPr lang="en-GB" sz="1200" dirty="0">
              <a:solidFill>
                <a:schemeClr val="tx1">
                  <a:lumMod val="95000"/>
                  <a:lumOff val="5000"/>
                </a:schemeClr>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sumValue</a:t>
            </a:r>
            <a:r>
              <a:rPr lang="en-GB"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Using </a:t>
            </a:r>
            <a:r>
              <a:rPr lang="en-US" dirty="0" smtClean="0"/>
              <a:t>functions, w</a:t>
            </a:r>
            <a:r>
              <a:rPr lang="en-US" dirty="0" smtClean="0"/>
              <a:t>rite a program that will</a:t>
            </a:r>
          </a:p>
          <a:p>
            <a:pPr lvl="1"/>
            <a:r>
              <a:rPr lang="en-US" dirty="0" smtClean="0"/>
              <a:t>Allow the user to input a maximum value</a:t>
            </a:r>
          </a:p>
          <a:p>
            <a:pPr lvl="1"/>
            <a:r>
              <a:rPr lang="en-US" dirty="0" smtClean="0"/>
              <a:t>Calculate the Fibonacci sequence up to the value input</a:t>
            </a:r>
          </a:p>
          <a:p>
            <a:pPr lvl="2"/>
            <a:r>
              <a:rPr lang="en-US" dirty="0" smtClean="0"/>
              <a:t>Start with 0 and 1</a:t>
            </a:r>
          </a:p>
          <a:p>
            <a:pPr lvl="2"/>
            <a:r>
              <a:rPr lang="en-US" dirty="0" smtClean="0"/>
              <a:t>Find the next number by adding the two previous numbers in the sequence</a:t>
            </a:r>
          </a:p>
          <a:p>
            <a:pPr lvl="1"/>
            <a:r>
              <a:rPr lang="en-US" dirty="0" smtClean="0"/>
              <a:t>Output the results</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a:t>
            </a:r>
            <a:r>
              <a:rPr lang="en-US" dirty="0" smtClean="0"/>
              <a:t>Functions</a:t>
            </a:r>
            <a:endParaRPr lang="en-US" dirty="0"/>
          </a:p>
        </p:txBody>
      </p:sp>
    </p:spTree>
    <p:extLst>
      <p:ext uri="{BB962C8B-B14F-4D97-AF65-F5344CB8AC3E}">
        <p14:creationId xmlns:p14="http://schemas.microsoft.com/office/powerpoint/2010/main" val="351544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a:t>
            </a:r>
            <a:r>
              <a:rPr lang="en-US" dirty="0" smtClean="0"/>
              <a:t>Solution</a:t>
            </a:r>
            <a:endParaRPr lang="en-US" dirty="0"/>
          </a:p>
        </p:txBody>
      </p:sp>
      <p:sp>
        <p:nvSpPr>
          <p:cNvPr id="6" name="Rectangle 5"/>
          <p:cNvSpPr/>
          <p:nvPr/>
        </p:nvSpPr>
        <p:spPr>
          <a:xfrm>
            <a:off x="609600" y="1556792"/>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a:solidFill>
                  <a:srgbClr val="000000"/>
                </a:solidFill>
                <a:highlight>
                  <a:srgbClr val="FFFFFF"/>
                </a:highlight>
                <a:latin typeface="Courier New" panose="02070309020205020404" pitchFamily="49" charset="0"/>
              </a:rPr>
              <a:t>(results,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 The first time in we need to use the first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a:solidFill>
                  <a:srgbClr val="000000"/>
                </a:solidFill>
                <a:highlight>
                  <a:srgbClr val="FFFFFF"/>
                </a:highlight>
                <a:latin typeface="Courier New" panose="02070309020205020404" pitchFamily="49" charset="0"/>
              </a:rPr>
              <a:t>(results, ceiling)</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results,ceiling</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19803262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1"/>
            <a:r>
              <a:rPr lang="en-US" dirty="0" smtClean="0"/>
              <a:t>Variables </a:t>
            </a:r>
            <a:r>
              <a:rPr lang="en-US" dirty="0" smtClean="0"/>
              <a:t>defined inside a function are </a:t>
            </a:r>
            <a:r>
              <a:rPr lang="en-US" i="1" dirty="0" smtClean="0"/>
              <a:t>local </a:t>
            </a:r>
            <a:r>
              <a:rPr lang="en-US" dirty="0" smtClean="0"/>
              <a:t>to that </a:t>
            </a:r>
            <a:r>
              <a:rPr lang="en-US" dirty="0" smtClean="0"/>
              <a:t>function</a:t>
            </a:r>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Global variables are available to all functions in the module</a:t>
            </a:r>
          </a:p>
          <a:p>
            <a:pPr lvl="1"/>
            <a:r>
              <a:rPr lang="en-US" dirty="0" smtClean="0"/>
              <a:t>Why might this be desirable?</a:t>
            </a:r>
          </a:p>
          <a:p>
            <a:pPr lvl="1"/>
            <a:r>
              <a:rPr lang="en-US" dirty="0" smtClean="0"/>
              <a:t>What drawbacks might this have?</a:t>
            </a:r>
          </a:p>
          <a:p>
            <a:r>
              <a:rPr lang="en-US" dirty="0" smtClean="0"/>
              <a:t>Local variables are lost once the function finishes</a:t>
            </a:r>
          </a:p>
          <a:p>
            <a:pPr lvl="1"/>
            <a:r>
              <a:rPr lang="en-US" dirty="0" smtClean="0"/>
              <a:t>What benefits does this have?</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89754088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296143"/>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a:t>
            </a:r>
            <a:r>
              <a:rPr lang="en-US" dirty="0" smtClean="0"/>
              <a:t>reference </a:t>
            </a:r>
            <a:r>
              <a:rPr lang="en-US" dirty="0" smtClean="0"/>
              <a:t>a global </a:t>
            </a:r>
            <a:r>
              <a:rPr lang="en-US" dirty="0" smtClean="0"/>
              <a:t>variable</a:t>
            </a:r>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2996952"/>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3384375"/>
          </a:xfrm>
        </p:spPr>
        <p:txBody>
          <a:bodyPr>
            <a:normAutofit/>
          </a:bodyPr>
          <a:lstStyle/>
          <a:p>
            <a:r>
              <a:rPr lang="en-US" dirty="0" smtClean="0"/>
              <a:t>Global variables are bad practice</a:t>
            </a:r>
          </a:p>
          <a:p>
            <a:pPr lvl="1"/>
            <a:r>
              <a:rPr lang="en-US" dirty="0" smtClean="0"/>
              <a:t>Why?</a:t>
            </a:r>
          </a:p>
          <a:p>
            <a:r>
              <a:rPr lang="en-US" dirty="0" smtClean="0"/>
              <a:t>Global </a:t>
            </a:r>
            <a:r>
              <a:rPr lang="en-US" i="1" dirty="0" smtClean="0"/>
              <a:t>constants</a:t>
            </a:r>
            <a:r>
              <a:rPr lang="en-US" dirty="0" smtClean="0"/>
              <a:t> are fine</a:t>
            </a:r>
          </a:p>
          <a:p>
            <a:pPr lvl="1"/>
            <a:r>
              <a:rPr lang="en-US" dirty="0" smtClean="0"/>
              <a:t>What’s the difference?</a:t>
            </a:r>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408440474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your solution to the previous Exercise to make use of global variables</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a:t>
            </a:r>
            <a:r>
              <a:rPr lang="en-US" dirty="0" smtClean="0"/>
              <a:t>Scope</a:t>
            </a:r>
            <a:endParaRPr lang="en-US" dirty="0"/>
          </a:p>
        </p:txBody>
      </p:sp>
    </p:spTree>
    <p:extLst>
      <p:ext uri="{BB962C8B-B14F-4D97-AF65-F5344CB8AC3E}">
        <p14:creationId xmlns:p14="http://schemas.microsoft.com/office/powerpoint/2010/main" val="96275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a:t>
            </a:r>
            <a:r>
              <a:rPr lang="en-US" dirty="0" smtClean="0"/>
              <a:t>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40879230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In Python, we use </a:t>
            </a:r>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t> to add a library to our code</a:t>
            </a:r>
          </a:p>
          <a:p>
            <a:r>
              <a:rPr lang="en-US" dirty="0" smtClean="0"/>
              <a:t>We can use only specific parts of the library with </a:t>
            </a:r>
            <a:r>
              <a:rPr lang="en-US" b="1" dirty="0" smtClean="0">
                <a:solidFill>
                  <a:srgbClr val="0000FF"/>
                </a:solidFill>
                <a:latin typeface="Courier New" panose="02070309020205020404" pitchFamily="49" charset="0"/>
                <a:cs typeface="Courier New" panose="02070309020205020404" pitchFamily="49" charset="0"/>
              </a:rPr>
              <a:t>from</a:t>
            </a:r>
          </a:p>
          <a:p>
            <a:r>
              <a:rPr lang="en-US" dirty="0" smtClean="0">
                <a:solidFill>
                  <a:srgbClr val="000000"/>
                </a:solidFill>
                <a:cs typeface="Courier New" panose="02070309020205020404" pitchFamily="49" charset="0"/>
              </a:rPr>
              <a:t>We can give a friendly name to </a:t>
            </a:r>
            <a:r>
              <a:rPr lang="en-US" dirty="0" smtClean="0">
                <a:solidFill>
                  <a:srgbClr val="000000"/>
                </a:solidFill>
                <a:cs typeface="Courier New" panose="02070309020205020404" pitchFamily="49" charset="0"/>
              </a:rPr>
              <a:t>the import with </a:t>
            </a:r>
            <a:r>
              <a:rPr lang="en-US" b="1" dirty="0" smtClean="0">
                <a:solidFill>
                  <a:srgbClr val="0000FF"/>
                </a:solidFill>
                <a:latin typeface="Courier New" panose="02070309020205020404" pitchFamily="49" charset="0"/>
                <a:cs typeface="Courier New" panose="02070309020205020404" pitchFamily="49" charset="0"/>
              </a:rPr>
              <a:t>as</a:t>
            </a:r>
          </a:p>
          <a:p>
            <a:endParaRPr lang="en-US" dirty="0">
              <a:solidFill>
                <a:srgbClr val="000000"/>
              </a:solidFill>
              <a:cs typeface="Courier New" panose="02070309020205020404" pitchFamily="49" charset="0"/>
            </a:endParaRPr>
          </a:p>
          <a:p>
            <a:r>
              <a:rPr lang="en-US" b="1" dirty="0" smtClean="0">
                <a:solidFill>
                  <a:srgbClr val="0000FF"/>
                </a:solidFill>
                <a:latin typeface="Courier New" panose="02070309020205020404" pitchFamily="49" charset="0"/>
                <a:cs typeface="Courier New" panose="02070309020205020404" pitchFamily="49" charset="0"/>
              </a:rPr>
              <a:t>import </a:t>
            </a:r>
            <a:r>
              <a:rPr lang="en-US" dirty="0" err="1" smtClean="0">
                <a:solidFill>
                  <a:srgbClr val="000000"/>
                </a:solidFill>
                <a:latin typeface="Courier New" panose="02070309020205020404" pitchFamily="49" charset="0"/>
                <a:cs typeface="Courier New" panose="02070309020205020404" pitchFamily="49" charset="0"/>
              </a:rPr>
              <a:t>aFunction</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from</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myfunc</a:t>
            </a:r>
            <a:endParaRPr lang="en-US" dirty="0" smtClean="0">
              <a:solidFill>
                <a:srgbClr val="000000"/>
              </a:solidFill>
              <a:latin typeface="Courier New" panose="02070309020205020404" pitchFamily="49" charset="0"/>
              <a:cs typeface="Courier New" panose="02070309020205020404" pitchFamily="49" charset="0"/>
            </a:endParaRP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2219990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613983" y="1628800"/>
            <a:ext cx="10570581"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t>
            </a:r>
            <a:r>
              <a:rPr lang="en-US" sz="1200" dirty="0" err="1" smtClean="0">
                <a:solidFill>
                  <a:srgbClr val="008000"/>
                </a:solidFill>
                <a:highlight>
                  <a:srgbClr val="FFFFFF"/>
                </a:highlight>
                <a:latin typeface="Courier New" panose="02070309020205020404" pitchFamily="49" charset="0"/>
              </a:rPr>
              <a:t>coloured</a:t>
            </a:r>
            <a:r>
              <a:rPr lang="en-US" sz="1200" dirty="0" smtClean="0">
                <a:solidFill>
                  <a:srgbClr val="008000"/>
                </a:solidFill>
                <a:highlight>
                  <a:srgbClr val="FFFFFF"/>
                </a:highlight>
                <a:latin typeface="Courier New" panose="02070309020205020404" pitchFamily="49" charset="0"/>
              </a:rPr>
              <a:t> output</a:t>
            </a:r>
          </a:p>
          <a:p>
            <a:endParaRPr lang="en-US" sz="1200" dirty="0" smtClean="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from</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termcolor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colored, </a:t>
            </a:r>
            <a:r>
              <a:rPr lang="en-US" sz="1200" dirty="0" err="1">
                <a:solidFill>
                  <a:srgbClr val="000000"/>
                </a:solidFill>
                <a:highlight>
                  <a:srgbClr val="FFFFFF"/>
                </a:highlight>
                <a:latin typeface="Courier New" panose="02070309020205020404" pitchFamily="49" charset="0"/>
              </a:rPr>
              <a:t>cprint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text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'Hello World'</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colored(text, </a:t>
            </a:r>
            <a:r>
              <a:rPr lang="en-US" sz="1200" dirty="0">
                <a:solidFill>
                  <a:srgbClr val="008000"/>
                </a:solidFill>
                <a:highlight>
                  <a:srgbClr val="FFFFFF"/>
                </a:highlight>
                <a:latin typeface="Courier New" panose="02070309020205020404" pitchFamily="49" charset="0"/>
              </a:rPr>
              <a:t>'blue'</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attrs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reverse'</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'bold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'green'</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on_grey</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'yellow'</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on_green</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'white'</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on_red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09600" y="3284984"/>
            <a:ext cx="10574965" cy="2808312"/>
          </a:xfrm>
        </p:spPr>
        <p:txBody>
          <a:bodyPr>
            <a:normAutofit/>
          </a:bodyPr>
          <a:lstStyle/>
          <a:p>
            <a:r>
              <a:rPr lang="en-US" dirty="0" smtClean="0"/>
              <a:t>For many common tasks, a library will be available</a:t>
            </a:r>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Using the </a:t>
            </a:r>
            <a:r>
              <a:rPr lang="en-US" dirty="0" err="1" smtClean="0"/>
              <a:t>termcolor</a:t>
            </a:r>
            <a:r>
              <a:rPr lang="en-US" dirty="0" smtClean="0"/>
              <a:t> library, write a program to</a:t>
            </a:r>
          </a:p>
          <a:p>
            <a:pPr lvl="1"/>
            <a:r>
              <a:rPr lang="en-US" dirty="0" smtClean="0"/>
              <a:t>Input a sentence from the user</a:t>
            </a:r>
          </a:p>
          <a:p>
            <a:pPr lvl="1"/>
            <a:r>
              <a:rPr lang="en-US" dirty="0" smtClean="0"/>
              <a:t>Output each letter in a different </a:t>
            </a:r>
            <a:r>
              <a:rPr lang="en-US" dirty="0" err="1" smtClean="0"/>
              <a:t>colour</a:t>
            </a:r>
            <a:endParaRPr lang="en-US" dirty="0" smtClean="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a:t>
            </a:r>
            <a:r>
              <a:rPr lang="en-US" dirty="0" smtClean="0"/>
              <a:t>Libraries</a:t>
            </a:r>
            <a:endParaRPr lang="en-US" dirty="0"/>
          </a:p>
        </p:txBody>
      </p:sp>
    </p:spTree>
    <p:extLst>
      <p:ext uri="{BB962C8B-B14F-4D97-AF65-F5344CB8AC3E}">
        <p14:creationId xmlns:p14="http://schemas.microsoft.com/office/powerpoint/2010/main" val="303980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a:t>
            </a:r>
            <a:r>
              <a:rPr lang="en-US" dirty="0" smtClean="0"/>
              <a:t>Solution</a:t>
            </a:r>
            <a:endParaRPr lang="en-US" dirty="0"/>
          </a:p>
        </p:txBody>
      </p:sp>
      <p:sp>
        <p:nvSpPr>
          <p:cNvPr id="6" name="Rectangle 5"/>
          <p:cNvSpPr/>
          <p:nvPr/>
        </p:nvSpPr>
        <p:spPr>
          <a:xfrm>
            <a:off x="609600" y="1556792"/>
            <a:ext cx="10887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termcolor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colored</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'red'</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'green'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'blue'</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char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text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colored</a:t>
            </a:r>
            <a:r>
              <a:rPr lang="en-GB" sz="1200" dirty="0">
                <a:solidFill>
                  <a:srgbClr val="000000"/>
                </a:solidFill>
                <a:highlight>
                  <a:srgbClr val="FFFFFF"/>
                </a:highlight>
                <a:latin typeface="Courier New" panose="02070309020205020404" pitchFamily="49" charset="0"/>
              </a:rPr>
              <a:t>(char, </a:t>
            </a:r>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[counter]))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2 )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0</a:t>
            </a:r>
          </a:p>
        </p:txBody>
      </p:sp>
      <p:sp>
        <p:nvSpPr>
          <p:cNvPr id="4" name="Content Placeholder 3"/>
          <p:cNvSpPr>
            <a:spLocks noGrp="1"/>
          </p:cNvSpPr>
          <p:nvPr>
            <p:ph idx="1"/>
          </p:nvPr>
        </p:nvSpPr>
        <p:spPr>
          <a:xfrm>
            <a:off x="609601" y="3717032"/>
            <a:ext cx="10887000" cy="2409132"/>
          </a:xfrm>
        </p:spPr>
        <p:txBody>
          <a:bodyPr/>
          <a:lstStyle/>
          <a:p>
            <a:r>
              <a:rPr lang="en-US" dirty="0" smtClean="0"/>
              <a:t>A string can be used as a loop expression (it’s a list)</a:t>
            </a:r>
          </a:p>
          <a:p>
            <a:r>
              <a:rPr lang="en-US" dirty="0" smtClean="0"/>
              <a:t>You can use a variable as a list index</a:t>
            </a:r>
          </a:p>
        </p:txBody>
      </p:sp>
    </p:spTree>
    <p:extLst>
      <p:ext uri="{BB962C8B-B14F-4D97-AF65-F5344CB8AC3E}">
        <p14:creationId xmlns:p14="http://schemas.microsoft.com/office/powerpoint/2010/main" val="408558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a:t>
            </a:r>
          </a:p>
          <a:p>
            <a:pPr lvl="1"/>
            <a:r>
              <a:rPr lang="en-GB" dirty="0" smtClean="0"/>
              <a:t>Logical or semantic</a:t>
            </a:r>
          </a:p>
          <a:p>
            <a:pPr lvl="1"/>
            <a:r>
              <a:rPr lang="en-GB" dirty="0" smtClean="0"/>
              <a:t>Runtime</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074298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415259391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a:t>
            </a:r>
            <a:r>
              <a:rPr lang="en-US" dirty="0" smtClean="0"/>
              <a:t>ways</a:t>
            </a:r>
          </a:p>
          <a:p>
            <a:pPr lvl="1"/>
            <a:r>
              <a:rPr lang="en-US" dirty="0" smtClean="0"/>
              <a:t>File extension indicates data structure</a:t>
            </a:r>
          </a:p>
          <a:p>
            <a:pPr lvl="1"/>
            <a:r>
              <a:rPr lang="en-US" dirty="0" smtClean="0"/>
              <a:t>Allows </a:t>
            </a:r>
            <a:r>
              <a:rPr lang="en-US" dirty="0" smtClean="0"/>
              <a:t>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25740146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r>
              <a:rPr lang="en-US" dirty="0" smtClean="0"/>
              <a:t>What’s the ‘path’ to the file?</a:t>
            </a:r>
          </a:p>
          <a:p>
            <a:r>
              <a:rPr lang="en-US" dirty="0" smtClean="0"/>
              <a:t>Are all Operating System paths the same?</a:t>
            </a:r>
            <a:endParaRPr lang="en-US" dirty="0" smtClean="0"/>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800100"/>
            <a:r>
              <a:rPr lang="en-US" dirty="0" smtClean="0"/>
              <a:t>How do we write software that can run anywhere?	</a:t>
            </a:r>
            <a:endParaRPr lang="en-US" dirty="0"/>
          </a:p>
          <a:p>
            <a:pPr lvl="1"/>
            <a:r>
              <a:rPr lang="en-US" dirty="0" smtClean="0"/>
              <a:t>In Python, use the </a:t>
            </a:r>
            <a:r>
              <a:rPr lang="en-US" dirty="0" smtClean="0"/>
              <a:t>glob</a:t>
            </a:r>
            <a:r>
              <a:rPr lang="en-US" dirty="0" smtClean="0"/>
              <a:t> </a:t>
            </a:r>
            <a:r>
              <a:rPr lang="en-US" dirty="0" smtClean="0"/>
              <a:t>module</a:t>
            </a:r>
          </a:p>
          <a:p>
            <a:pPr lvl="1"/>
            <a:r>
              <a:rPr lang="en-US" dirty="0" smtClean="0"/>
              <a:t>The glob module returns filenames</a:t>
            </a:r>
          </a:p>
          <a:p>
            <a:pPr lvl="1"/>
            <a:r>
              <a:rPr lang="en-US" dirty="0" smtClean="0"/>
              <a:t>Complex pattern matching can be used</a:t>
            </a:r>
            <a:endParaRPr lang="en-US" dirty="0" smtClean="0"/>
          </a:p>
          <a:p>
            <a:pPr lvl="1"/>
            <a:r>
              <a:rPr lang="en-US" dirty="0" smtClean="0"/>
              <a:t>Other languages have similar libraries</a:t>
            </a:r>
            <a:endParaRPr lang="en-US" dirty="0" smtClean="0"/>
          </a:p>
        </p:txBody>
      </p:sp>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76363026"/>
              </p:ext>
            </p:extLst>
          </p:nvPr>
        </p:nvGraphicFramePr>
        <p:xfrm>
          <a:off x="609600" y="4725144"/>
          <a:ext cx="10945216" cy="1107440"/>
        </p:xfrm>
        <a:graphic>
          <a:graphicData uri="http://schemas.openxmlformats.org/drawingml/2006/table">
            <a:tbl>
              <a:tblPr firstRow="1" bandRow="1">
                <a:tableStyleId>{5C22544A-7EE6-4342-B048-85BDC9FD1C3A}</a:tableStyleId>
              </a:tblPr>
              <a:tblGrid>
                <a:gridCol w="1412717"/>
                <a:gridCol w="6125026"/>
                <a:gridCol w="3407473"/>
              </a:tblGrid>
              <a:tr h="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bl>
          </a:graphicData>
        </a:graphic>
      </p:graphicFrame>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How do we open a file?</a:t>
            </a:r>
          </a:p>
          <a:p>
            <a:pPr lvl="1"/>
            <a:r>
              <a:rPr lang="en-US" dirty="0" smtClean="0">
                <a:solidFill>
                  <a:srgbClr val="000000"/>
                </a:solidFill>
                <a:latin typeface="Courier New" panose="02070309020205020404" pitchFamily="49" charset="0"/>
                <a:cs typeface="Courier New" panose="02070309020205020404" pitchFamily="49" charset="0"/>
              </a:rPr>
              <a:t>open</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name</a:t>
            </a:r>
            <a:r>
              <a:rPr lang="en-US" dirty="0" smtClean="0">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Courier New" panose="02070309020205020404" pitchFamily="49" charset="0"/>
            </a:endParaRPr>
          </a:p>
          <a:p>
            <a:pPr lvl="2"/>
            <a:r>
              <a:rPr lang="en-US" dirty="0" smtClean="0"/>
              <a:t>name – file name to be </a:t>
            </a:r>
            <a:r>
              <a:rPr lang="en-US" dirty="0" smtClean="0"/>
              <a:t>opened</a:t>
            </a:r>
          </a:p>
          <a:p>
            <a:pPr lvl="2"/>
            <a:r>
              <a:rPr lang="en-US" dirty="0" smtClean="0"/>
              <a:t>Defaults to read mode</a:t>
            </a:r>
          </a:p>
          <a:p>
            <a:pPr lvl="2"/>
            <a:r>
              <a:rPr lang="en-US" dirty="0" smtClean="0"/>
              <a:t>Other modes can be chosen</a:t>
            </a:r>
          </a:p>
          <a:p>
            <a:pPr lvl="2"/>
            <a:r>
              <a:rPr lang="en-US" dirty="0" smtClean="0"/>
              <a:t>Returns an object</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a:p>
            <a:pPr marL="457200" lvl="1"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
        <p:nvSpPr>
          <p:cNvPr id="5" name="Content Placeholder 3"/>
          <p:cNvSpPr txBox="1">
            <a:spLocks/>
          </p:cNvSpPr>
          <p:nvPr/>
        </p:nvSpPr>
        <p:spPr>
          <a:xfrm>
            <a:off x="1127448"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How do we read from a file?</a:t>
            </a:r>
          </a:p>
          <a:p>
            <a:pPr lvl="1"/>
            <a:r>
              <a:rPr lang="en-US" dirty="0" err="1" smtClean="0">
                <a:solidFill>
                  <a:srgbClr val="000000"/>
                </a:solidFill>
                <a:latin typeface="Courier New" panose="02070309020205020404" pitchFamily="49" charset="0"/>
                <a:cs typeface="Courier New" panose="02070309020205020404" pitchFamily="49" charset="0"/>
              </a:rPr>
              <a:t>file.read</a:t>
            </a:r>
            <a:r>
              <a:rPr lang="en-US" dirty="0" smtClean="0">
                <a:latin typeface="Courier New" panose="02070309020205020404" pitchFamily="49" charset="0"/>
                <a:cs typeface="Courier New" panose="02070309020205020404" pitchFamily="49" charset="0"/>
              </a:rPr>
              <a:t>()</a:t>
            </a:r>
          </a:p>
          <a:p>
            <a:pPr lvl="2"/>
            <a:r>
              <a:rPr lang="en-US" dirty="0" smtClean="0"/>
              <a:t>Reads the whole file</a:t>
            </a:r>
          </a:p>
          <a:p>
            <a:pPr lvl="1"/>
            <a:r>
              <a:rPr lang="en-US" dirty="0" err="1" smtClean="0">
                <a:solidFill>
                  <a:srgbClr val="000000"/>
                </a:solidFill>
                <a:latin typeface="Courier New" panose="02070309020205020404" pitchFamily="49" charset="0"/>
                <a:cs typeface="Courier New" panose="02070309020205020404" pitchFamily="49" charset="0"/>
              </a:rPr>
              <a:t>file.readline</a:t>
            </a:r>
            <a:r>
              <a:rPr lang="en-US" dirty="0" smtClean="0">
                <a:latin typeface="Courier New" panose="02070309020205020404" pitchFamily="49" charset="0"/>
                <a:cs typeface="Courier New" panose="02070309020205020404" pitchFamily="49" charset="0"/>
              </a:rPr>
              <a:t>()</a:t>
            </a:r>
          </a:p>
          <a:p>
            <a:pPr lvl="2"/>
            <a:r>
              <a:rPr lang="en-US" dirty="0" smtClean="0">
                <a:cs typeface="Courier New" panose="02070309020205020404" pitchFamily="49" charset="0"/>
              </a:rPr>
              <a:t>Reads a single line from the file</a:t>
            </a:r>
            <a:endParaRPr lang="en-US" dirty="0">
              <a:cs typeface="Courier New" panose="02070309020205020404" pitchFamily="49" charset="0"/>
            </a:endParaRPr>
          </a:p>
          <a:p>
            <a:pPr lvl="1"/>
            <a:endParaRPr lang="en-US" dirty="0" smtClean="0"/>
          </a:p>
          <a:p>
            <a:pPr marL="914400" lvl="2" indent="0">
              <a:buFont typeface="Arial" panose="020B0604020202020204" pitchFamily="34" charset="0"/>
              <a:buNone/>
            </a:pP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Can I delete files?</a:t>
            </a:r>
          </a:p>
          <a:p>
            <a:pPr lvl="1"/>
            <a:r>
              <a:rPr lang="en-US" dirty="0" err="1" smtClean="0">
                <a:latin typeface="Courier New" panose="02070309020205020404" pitchFamily="49" charset="0"/>
                <a:cs typeface="Courier New" panose="02070309020205020404" pitchFamily="49" charset="0"/>
              </a:rPr>
              <a:t>os.remove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p>
          <a:p>
            <a:r>
              <a:rPr lang="en-US" dirty="0" smtClean="0"/>
              <a:t>What about directories?</a:t>
            </a:r>
          </a:p>
          <a:p>
            <a:pPr lvl="1"/>
            <a:r>
              <a:rPr lang="en-US" dirty="0" err="1" smtClean="0">
                <a:latin typeface="Courier New" panose="02070309020205020404" pitchFamily="49" charset="0"/>
                <a:cs typeface="Courier New" panose="02070309020205020404" pitchFamily="49" charset="0"/>
              </a:rPr>
              <a:t>os.rmdir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os.removedirs</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5673"/>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205619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1415673"/>
            <a:ext cx="10887000"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02125681"/>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767408" y="1415673"/>
            <a:ext cx="10513168"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415673"/>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a:t>
            </a:r>
            <a:r>
              <a:rPr lang="en-US" dirty="0" smtClean="0"/>
              <a:t>”</a:t>
            </a:r>
            <a:endParaRPr lang="en-US" dirty="0" smtClean="0"/>
          </a:p>
          <a:p>
            <a:pPr lvl="1"/>
            <a:r>
              <a:rPr lang="en-US" dirty="0" smtClean="0"/>
              <a:t>A thread </a:t>
            </a:r>
            <a:r>
              <a:rPr lang="en-US" dirty="0" smtClean="0"/>
              <a:t>continues until its run() method terminates</a:t>
            </a:r>
          </a:p>
          <a:p>
            <a:pPr lvl="1"/>
            <a:r>
              <a:rPr lang="en-US" dirty="0" smtClean="0"/>
              <a:t>Threads </a:t>
            </a:r>
            <a:r>
              <a:rPr lang="en-US" dirty="0" smtClean="0"/>
              <a:t>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a:t>
            </a:r>
            <a:r>
              <a:rPr lang="en-US" dirty="0" smtClean="0"/>
              <a:t>returns</a:t>
            </a:r>
            <a:endParaRPr lang="en-US" dirty="0" smtClean="0"/>
          </a:p>
          <a:p>
            <a:pPr lvl="2"/>
            <a:r>
              <a:rPr lang="en-US" i="1" dirty="0" err="1" smtClean="0"/>
              <a:t>args</a:t>
            </a:r>
            <a:r>
              <a:rPr lang="en-US" i="1" dirty="0" smtClean="0"/>
              <a:t> </a:t>
            </a:r>
            <a:r>
              <a:rPr lang="en-US" dirty="0" smtClean="0"/>
              <a:t>is a tuple of </a:t>
            </a:r>
            <a:r>
              <a:rPr lang="en-US" dirty="0" smtClean="0"/>
              <a:t>arguments</a:t>
            </a:r>
            <a:endParaRPr lang="en-US" dirty="0" smtClean="0"/>
          </a:p>
          <a:p>
            <a:pPr lvl="2"/>
            <a:r>
              <a:rPr lang="en-US" dirty="0" smtClean="0"/>
              <a:t>Returns the thread </a:t>
            </a:r>
            <a:r>
              <a:rPr lang="en-US" dirty="0" smtClean="0"/>
              <a:t>identifier</a:t>
            </a:r>
            <a:endParaRPr lang="en-US" dirty="0" smtClean="0"/>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a:t>
            </a:r>
            <a:r>
              <a:rPr lang="en-US" dirty="0" smtClean="0"/>
              <a:t>wait</a:t>
            </a:r>
            <a:endParaRPr lang="en-US" dirty="0" smtClean="0"/>
          </a:p>
          <a:p>
            <a:pPr lvl="1"/>
            <a:r>
              <a:rPr lang="en-US" dirty="0" err="1" smtClean="0">
                <a:latin typeface="Courier New" panose="02070309020205020404" pitchFamily="49" charset="0"/>
                <a:cs typeface="Courier New" panose="02070309020205020404" pitchFamily="49" charset="0"/>
              </a:rPr>
              <a:t>Thread.join</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timeout</a:t>
            </a:r>
            <a:r>
              <a:rPr lang="en-US" dirty="0" smtClean="0">
                <a:latin typeface="Courier New" panose="02070309020205020404" pitchFamily="49" charset="0"/>
                <a:cs typeface="Courier New" panose="02070309020205020404" pitchFamily="49" charset="0"/>
              </a:rPr>
              <a:t>])</a:t>
            </a:r>
          </a:p>
          <a:p>
            <a:pPr lvl="2"/>
            <a:r>
              <a:rPr lang="en-US" dirty="0" smtClean="0"/>
              <a:t>Makes the current thread wait until the </a:t>
            </a:r>
            <a:r>
              <a:rPr lang="en-US" dirty="0" smtClean="0"/>
              <a:t>target thread </a:t>
            </a:r>
            <a:r>
              <a:rPr lang="en-US" dirty="0" smtClean="0"/>
              <a:t>object terminates</a:t>
            </a:r>
          </a:p>
          <a:p>
            <a:pPr lvl="2"/>
            <a:r>
              <a:rPr lang="en-US" i="1" dirty="0" smtClean="0"/>
              <a:t>timeout</a:t>
            </a:r>
            <a:r>
              <a:rPr lang="en-US" dirty="0" smtClean="0"/>
              <a:t> is </a:t>
            </a:r>
            <a:r>
              <a:rPr lang="en-US" dirty="0" smtClean="0"/>
              <a:t>the </a:t>
            </a:r>
            <a:r>
              <a:rPr lang="en-US" dirty="0" smtClean="0"/>
              <a:t>number of seconds </a:t>
            </a:r>
            <a:r>
              <a:rPr lang="en-US" dirty="0" smtClean="0"/>
              <a:t>to wait for</a:t>
            </a:r>
            <a:endParaRPr lang="en-US" dirty="0" smtClean="0"/>
          </a:p>
          <a:p>
            <a:pPr lvl="2"/>
            <a:r>
              <a:rPr lang="en-US" dirty="0" smtClean="0"/>
              <a:t>A </a:t>
            </a:r>
            <a:r>
              <a:rPr lang="en-US" dirty="0" smtClean="0"/>
              <a:t>thread can be joined many </a:t>
            </a:r>
            <a:r>
              <a:rPr lang="en-US" dirty="0" smtClean="0"/>
              <a:t>times</a:t>
            </a:r>
            <a:endParaRPr lang="en-US" dirty="0" smtClean="0"/>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happens when more than one thread </a:t>
            </a:r>
            <a:r>
              <a:rPr lang="en-US" dirty="0" smtClean="0"/>
              <a:t>wants to </a:t>
            </a:r>
            <a:r>
              <a:rPr lang="en-US" dirty="0" smtClean="0"/>
              <a:t>interact with another</a:t>
            </a:r>
            <a:r>
              <a:rPr lang="en-US" dirty="0" smtClean="0"/>
              <a:t>?</a:t>
            </a:r>
          </a:p>
          <a:p>
            <a:endParaRPr lang="en-US" dirty="0" smtClean="0"/>
          </a:p>
          <a:p>
            <a:r>
              <a:rPr lang="en-US" dirty="0" smtClean="0">
                <a:latin typeface="Courier New" panose="02070309020205020404" pitchFamily="49" charset="0"/>
                <a:cs typeface="Courier New" panose="02070309020205020404" pitchFamily="49" charset="0"/>
              </a:rPr>
              <a:t>Lock</a:t>
            </a:r>
            <a:r>
              <a:rPr lang="en-US" dirty="0" smtClean="0"/>
              <a:t> </a:t>
            </a:r>
            <a:r>
              <a:rPr lang="en-US" dirty="0" smtClean="0"/>
              <a:t>objects</a:t>
            </a:r>
            <a:endParaRPr lang="en-US" dirty="0" smtClean="0"/>
          </a:p>
          <a:p>
            <a:endParaRPr lang="en-US" dirty="0" smtClean="0"/>
          </a:p>
          <a:p>
            <a:r>
              <a:rPr lang="en-US" dirty="0" smtClean="0">
                <a:latin typeface="Courier New" panose="02070309020205020404" pitchFamily="49" charset="0"/>
                <a:cs typeface="Courier New" panose="02070309020205020404" pitchFamily="49" charset="0"/>
              </a:rPr>
              <a:t>Semaphore</a:t>
            </a:r>
            <a:r>
              <a:rPr lang="en-US" dirty="0" smtClean="0"/>
              <a:t> </a:t>
            </a:r>
            <a:r>
              <a:rPr lang="en-US" dirty="0" smtClean="0"/>
              <a:t>objects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latin typeface="Courier New" panose="02070309020205020404" pitchFamily="49" charset="0"/>
                <a:cs typeface="Courier New" panose="02070309020205020404" pitchFamily="49" charset="0"/>
              </a:rPr>
              <a:t>Event</a:t>
            </a:r>
            <a:r>
              <a:rPr lang="en-US" dirty="0" smtClean="0"/>
              <a:t> objects</a:t>
            </a:r>
          </a:p>
          <a:p>
            <a:pPr lvl="1"/>
            <a:r>
              <a:rPr lang="en-US" dirty="0" smtClean="0"/>
              <a:t>Uses an internal </a:t>
            </a:r>
            <a:r>
              <a:rPr lang="en-US" dirty="0" smtClean="0"/>
              <a:t>flag</a:t>
            </a:r>
          </a:p>
          <a:p>
            <a:pPr lvl="1"/>
            <a:r>
              <a:rPr lang="en-US" dirty="0" smtClean="0"/>
              <a:t>blocks </a:t>
            </a:r>
            <a:r>
              <a:rPr lang="en-US" dirty="0" smtClean="0"/>
              <a:t>until flag is true or until </a:t>
            </a:r>
            <a:r>
              <a:rPr lang="en-US" dirty="0" smtClean="0"/>
              <a:t>timeout</a:t>
            </a:r>
            <a:endParaRPr lang="en-US" dirty="0" smtClean="0"/>
          </a:p>
          <a:p>
            <a:pPr lvl="1"/>
            <a:r>
              <a:rPr lang="en-US" dirty="0" smtClean="0"/>
              <a:t>Allows one thread to signal an </a:t>
            </a:r>
            <a:r>
              <a:rPr lang="en-US" dirty="0" smtClean="0"/>
              <a:t>event</a:t>
            </a:r>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Often we will want to create deferred or recurring processes</a:t>
            </a:r>
          </a:p>
          <a:p>
            <a:pPr lvl="1"/>
            <a:r>
              <a:rPr lang="en-US" dirty="0" err="1" smtClean="0">
                <a:latin typeface="Courier New" panose="02070309020205020404" pitchFamily="49" charset="0"/>
                <a:cs typeface="Courier New" panose="02070309020205020404" pitchFamily="49" charset="0"/>
              </a:rPr>
              <a:t>threading.Timer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interval, function, </a:t>
            </a:r>
            <a:r>
              <a:rPr lang="en-US" i="1"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Courier New" panose="02070309020205020404" pitchFamily="49" charset="0"/>
            </a:endParaRP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A </a:t>
            </a:r>
            <a:r>
              <a:rPr lang="en-US" dirty="0" smtClean="0"/>
              <a:t>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415673"/>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Define </a:t>
            </a:r>
            <a:r>
              <a:rPr lang="en-US" dirty="0" smtClean="0"/>
              <a:t>a function </a:t>
            </a:r>
            <a:r>
              <a:rPr lang="en-US" dirty="0" smtClean="0"/>
              <a:t>that takes an </a:t>
            </a:r>
            <a:r>
              <a:rPr lang="en-US" dirty="0" smtClean="0"/>
              <a:t>interval in seconds and a name</a:t>
            </a:r>
          </a:p>
          <a:p>
            <a:pPr lvl="2"/>
            <a:r>
              <a:rPr lang="en-US" dirty="0" smtClean="0"/>
              <a:t>The function should print the name and the current time after </a:t>
            </a:r>
            <a:r>
              <a:rPr lang="en-US" i="1" dirty="0" smtClean="0"/>
              <a:t>interval</a:t>
            </a:r>
            <a:r>
              <a:rPr lang="en-US" dirty="0" smtClean="0"/>
              <a:t> seconds have </a:t>
            </a:r>
            <a:r>
              <a:rPr lang="en-US" dirty="0" smtClean="0"/>
              <a:t>elapsed</a:t>
            </a:r>
          </a:p>
          <a:p>
            <a:pPr lvl="2"/>
            <a:r>
              <a:rPr lang="en-US" dirty="0" smtClean="0"/>
              <a:t>The function should repeat this 5 times</a:t>
            </a:r>
          </a:p>
          <a:p>
            <a:pPr lvl="1"/>
            <a:r>
              <a:rPr lang="en-US" dirty="0" smtClean="0"/>
              <a:t>Create a thread using the function you defined</a:t>
            </a:r>
          </a:p>
          <a:p>
            <a:r>
              <a:rPr lang="en-US" dirty="0" smtClean="0"/>
              <a:t>As a bonus:</a:t>
            </a:r>
            <a:endParaRPr lang="en-US" dirty="0" smtClean="0"/>
          </a:p>
          <a:p>
            <a:pPr lvl="1"/>
            <a:r>
              <a:rPr lang="en-US" dirty="0" smtClean="0"/>
              <a:t>Create two </a:t>
            </a:r>
            <a:r>
              <a:rPr lang="en-US" dirty="0" smtClean="0"/>
              <a:t>thread objects </a:t>
            </a:r>
            <a:r>
              <a:rPr lang="en-US" dirty="0" smtClean="0"/>
              <a:t>using the </a:t>
            </a:r>
            <a:r>
              <a:rPr lang="en-US" dirty="0" smtClean="0"/>
              <a:t>function defined previously</a:t>
            </a:r>
          </a:p>
          <a:p>
            <a:pPr lvl="2"/>
            <a:r>
              <a:rPr lang="en-US" dirty="0" smtClean="0"/>
              <a:t>Thread 1 should have a delay of 2 seconds</a:t>
            </a:r>
          </a:p>
          <a:p>
            <a:pPr lvl="2"/>
            <a:r>
              <a:rPr lang="en-US" dirty="0" smtClean="0"/>
              <a:t>Thread 2 should have a delay of 4 seconds</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415673"/>
            <a:ext cx="10887000"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r>
              <a:rPr lang="en-US" dirty="0" smtClean="0"/>
              <a:t>Crypto </a:t>
            </a:r>
            <a:r>
              <a:rPr lang="en-US" dirty="0" smtClean="0"/>
              <a:t>in Python</a:t>
            </a:r>
          </a:p>
          <a:p>
            <a:pPr lvl="1"/>
            <a:r>
              <a:rPr lang="en-US" i="1" dirty="0" err="1" smtClean="0"/>
              <a:t>hashlib</a:t>
            </a:r>
            <a:r>
              <a:rPr lang="en-US" i="1" dirty="0" smtClean="0"/>
              <a:t> </a:t>
            </a:r>
            <a:r>
              <a:rPr lang="en-US" dirty="0" smtClean="0"/>
              <a:t>for hashing</a:t>
            </a:r>
          </a:p>
          <a:p>
            <a:pPr lvl="1"/>
            <a:r>
              <a:rPr lang="en-US" dirty="0" err="1" smtClean="0"/>
              <a:t>PyCrypto</a:t>
            </a:r>
            <a:r>
              <a:rPr lang="en-US" dirty="0" smtClean="0"/>
              <a:t> </a:t>
            </a:r>
            <a:r>
              <a:rPr lang="en-US" dirty="0" smtClean="0"/>
              <a:t>for encryption</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Depending upon the encryption algorithm chosen, you will need to provide</a:t>
            </a:r>
          </a:p>
          <a:p>
            <a:pPr lvl="1"/>
            <a:r>
              <a:rPr lang="en-US" dirty="0" smtClean="0"/>
              <a:t>An encryption key, which may need to satisfy minimum length requirements</a:t>
            </a:r>
          </a:p>
          <a:p>
            <a:pPr lvl="1"/>
            <a:r>
              <a:rPr lang="en-US" dirty="0" smtClean="0"/>
              <a:t>A plaintext message, which may also need to satisfy minimum length requirements</a:t>
            </a:r>
          </a:p>
          <a:p>
            <a:pPr lvl="1"/>
            <a:endParaRPr lang="en-US" dirty="0" smtClean="0"/>
          </a:p>
          <a:p>
            <a:pPr lvl="1"/>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Example</a:t>
            </a:r>
            <a:endParaRPr lang="en-US" dirty="0"/>
          </a:p>
        </p:txBody>
      </p:sp>
      <p:sp>
        <p:nvSpPr>
          <p:cNvPr id="5" name="Rectangle 4"/>
          <p:cNvSpPr/>
          <p:nvPr/>
        </p:nvSpPr>
        <p:spPr>
          <a:xfrm>
            <a:off x="609600" y="1484784"/>
            <a:ext cx="10887000"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lvl="1"/>
            <a:r>
              <a:rPr lang="en-US" dirty="0" smtClean="0"/>
              <a:t>Write a program to</a:t>
            </a:r>
          </a:p>
          <a:p>
            <a:pPr lvl="2"/>
            <a:r>
              <a:rPr lang="en-US" dirty="0" smtClean="0"/>
              <a:t>Allow </a:t>
            </a:r>
            <a:r>
              <a:rPr lang="en-US" dirty="0" smtClean="0"/>
              <a:t>the user to input a message</a:t>
            </a:r>
          </a:p>
          <a:p>
            <a:pPr lvl="2"/>
            <a:r>
              <a:rPr lang="en-US" dirty="0" smtClean="0"/>
              <a:t>Encrypt the message </a:t>
            </a:r>
            <a:r>
              <a:rPr lang="en-US" dirty="0" smtClean="0"/>
              <a:t>using a </a:t>
            </a:r>
            <a:r>
              <a:rPr lang="en-US" dirty="0" smtClean="0"/>
              <a:t>key</a:t>
            </a:r>
          </a:p>
          <a:p>
            <a:pPr lvl="2"/>
            <a:r>
              <a:rPr lang="en-US" dirty="0" smtClean="0"/>
              <a:t>Output the encrypted message to the console</a:t>
            </a:r>
          </a:p>
          <a:p>
            <a:pPr lvl="1"/>
            <a:r>
              <a:rPr lang="en-US" dirty="0" smtClean="0"/>
              <a:t>Optionally, modify the program </a:t>
            </a:r>
            <a:r>
              <a:rPr lang="en-US" dirty="0" smtClean="0"/>
              <a:t>to</a:t>
            </a:r>
          </a:p>
          <a:p>
            <a:pPr lvl="3"/>
            <a:r>
              <a:rPr lang="en-US" dirty="0"/>
              <a:t>Allow the user to input an encryption </a:t>
            </a:r>
            <a:r>
              <a:rPr lang="en-US" dirty="0" smtClean="0"/>
              <a:t>key</a:t>
            </a:r>
            <a:endParaRPr lang="en-US" dirty="0" smtClean="0"/>
          </a:p>
          <a:p>
            <a:pPr lvl="3"/>
            <a:r>
              <a:rPr lang="en-US" dirty="0" smtClean="0"/>
              <a:t>Allow the user to input an encrypted message and </a:t>
            </a:r>
            <a:r>
              <a:rPr lang="en-US" dirty="0" smtClean="0"/>
              <a:t>decryption key</a:t>
            </a:r>
            <a:endParaRPr lang="en-US" dirty="0" smtClean="0"/>
          </a:p>
          <a:p>
            <a:pPr lvl="3"/>
            <a:r>
              <a:rPr lang="en-US" dirty="0" smtClean="0"/>
              <a:t>Decrypt the message</a:t>
            </a:r>
          </a:p>
          <a:p>
            <a:pPr lvl="3"/>
            <a:r>
              <a:rPr lang="en-US" dirty="0" smtClean="0"/>
              <a:t>Output the decrypted message to the </a:t>
            </a:r>
            <a:r>
              <a:rPr lang="en-US" dirty="0" smtClean="0"/>
              <a:t>console</a:t>
            </a:r>
          </a:p>
          <a:p>
            <a:pPr lvl="3"/>
            <a:r>
              <a:rPr lang="en-US" dirty="0" smtClean="0"/>
              <a:t>Reminder: Encrypte</a:t>
            </a:r>
            <a:r>
              <a:rPr lang="en-US" dirty="0" smtClean="0"/>
              <a:t>d messages can include extended characters. How might those be input?</a:t>
            </a:r>
          </a:p>
          <a:p>
            <a:pPr marL="0" indent="0">
              <a:buNone/>
            </a:pPr>
            <a:endParaRPr lang="en-US" dirty="0" smtClean="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For a basic solution, see Exercises/Cryptography Solution.py</a:t>
            </a:r>
          </a:p>
          <a:p>
            <a:pPr lvl="1"/>
            <a:r>
              <a:rPr lang="en-US" dirty="0" smtClean="0"/>
              <a:t>For a more advanced solution, </a:t>
            </a:r>
            <a:r>
              <a:rPr lang="en-US" dirty="0"/>
              <a:t>see </a:t>
            </a:r>
            <a:r>
              <a:rPr lang="en-US" dirty="0" smtClean="0"/>
              <a:t>Exercises/Cryptography Solution 2.py</a:t>
            </a:r>
            <a:endParaRPr lang="en-US"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Regular Expressions</a:t>
            </a:r>
            <a:endParaRPr lang="en-US" dirty="0"/>
          </a:p>
        </p:txBody>
      </p:sp>
    </p:spTree>
    <p:extLst>
      <p:ext uri="{BB962C8B-B14F-4D97-AF65-F5344CB8AC3E}">
        <p14:creationId xmlns:p14="http://schemas.microsoft.com/office/powerpoint/2010/main" val="17227583"/>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Regular Expressions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635" y="2127412"/>
            <a:ext cx="6958730" cy="2603175"/>
          </a:xfrm>
          <a:prstGeom prst="rect">
            <a:avLst/>
          </a:prstGeom>
        </p:spPr>
      </p:pic>
      <p:sp>
        <p:nvSpPr>
          <p:cNvPr id="6" name="TextBox 5"/>
          <p:cNvSpPr txBox="1"/>
          <p:nvPr/>
        </p:nvSpPr>
        <p:spPr>
          <a:xfrm>
            <a:off x="2518581"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http://xkcd.com/1171/</a:t>
            </a:r>
            <a:endParaRPr lang="en-GB" sz="1200" dirty="0">
              <a:latin typeface="Calibri Light" panose="020F0302020204030204" pitchFamily="34" charset="0"/>
            </a:endParaRPr>
          </a:p>
        </p:txBody>
      </p:sp>
    </p:spTree>
    <p:extLst>
      <p:ext uri="{BB962C8B-B14F-4D97-AF65-F5344CB8AC3E}">
        <p14:creationId xmlns:p14="http://schemas.microsoft.com/office/powerpoint/2010/main" val="1389564392"/>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‘regular expression’ or ‘regex’?</a:t>
            </a:r>
          </a:p>
          <a:p>
            <a:pPr lvl="1"/>
            <a:r>
              <a:rPr lang="en-US" dirty="0" smtClean="0"/>
              <a:t>A string defining a search pattern for searching within strings</a:t>
            </a:r>
          </a:p>
          <a:p>
            <a:r>
              <a:rPr lang="en-US" dirty="0" err="1" smtClean="0"/>
              <a:t>RegEx</a:t>
            </a:r>
            <a:r>
              <a:rPr lang="en-US" dirty="0" smtClean="0"/>
              <a:t> in Python</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946406147"/>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database is a way of storing complex data</a:t>
            </a:r>
          </a:p>
          <a:p>
            <a:r>
              <a:rPr lang="en-US" dirty="0" smtClean="0"/>
              <a:t>Data is organized into “tables”</a:t>
            </a:r>
          </a:p>
          <a:p>
            <a:r>
              <a:rPr lang="en-US" dirty="0" smtClean="0"/>
              <a:t>Tables are comprised of “rows” and “columns”</a:t>
            </a:r>
          </a:p>
          <a:p>
            <a:r>
              <a:rPr lang="en-US" dirty="0" smtClean="0"/>
              <a:t>A single item of data is called a “cell” or “field”</a:t>
            </a:r>
          </a:p>
          <a:p>
            <a:r>
              <a:rPr lang="en-US" dirty="0" smtClean="0"/>
              <a:t>Does this sound familiar?</a:t>
            </a:r>
            <a:endParaRPr lang="en-US" dirty="0" smtClean="0"/>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1638309696"/>
              </p:ext>
            </p:extLst>
          </p:nvPr>
        </p:nvGraphicFramePr>
        <p:xfrm>
          <a:off x="695400" y="1700808"/>
          <a:ext cx="10657183" cy="2225040"/>
        </p:xfrm>
        <a:graphic>
          <a:graphicData uri="http://schemas.openxmlformats.org/drawingml/2006/table">
            <a:tbl>
              <a:tblPr firstRow="1" bandRow="1">
                <a:tableStyleId>{5C22544A-7EE6-4342-B048-85BDC9FD1C3A}</a:tableStyleId>
              </a:tblPr>
              <a:tblGrid>
                <a:gridCol w="1635059"/>
                <a:gridCol w="2367453"/>
                <a:gridCol w="2265213"/>
                <a:gridCol w="2194729"/>
                <a:gridCol w="2194729"/>
              </a:tblGrid>
              <a:tr h="370840">
                <a:tc>
                  <a:txBody>
                    <a:bodyPr/>
                    <a:lstStyle/>
                    <a:p>
                      <a:r>
                        <a:rPr lang="en-GB" dirty="0" smtClean="0"/>
                        <a:t>Make</a:t>
                      </a:r>
                      <a:endParaRPr lang="en-US" dirty="0"/>
                    </a:p>
                  </a:txBody>
                  <a:tcPr/>
                </a:tc>
                <a:tc>
                  <a:txBody>
                    <a:bodyPr/>
                    <a:lstStyle/>
                    <a:p>
                      <a:r>
                        <a:rPr lang="en-GB" dirty="0" smtClean="0"/>
                        <a:t>Model</a:t>
                      </a:r>
                      <a:endParaRPr lang="en-US" dirty="0"/>
                    </a:p>
                  </a:txBody>
                  <a:tcPr/>
                </a:tc>
                <a:tc>
                  <a:txBody>
                    <a:bodyPr/>
                    <a:lstStyle/>
                    <a:p>
                      <a:r>
                        <a:rPr lang="en-US" dirty="0" smtClean="0"/>
                        <a:t>Year</a:t>
                      </a:r>
                      <a:endParaRPr lang="en-US" dirty="0"/>
                    </a:p>
                  </a:txBody>
                  <a:tcPr/>
                </a:tc>
                <a:tc>
                  <a:txBody>
                    <a:bodyPr/>
                    <a:lstStyle/>
                    <a:p>
                      <a:r>
                        <a:rPr lang="en-US" dirty="0" err="1" smtClean="0"/>
                        <a:t>Colour</a:t>
                      </a:r>
                      <a:endParaRPr lang="en-US" dirty="0"/>
                    </a:p>
                  </a:txBody>
                  <a:tcPr/>
                </a:tc>
                <a:tc>
                  <a:txBody>
                    <a:bodyPr/>
                    <a:lstStyle/>
                    <a:p>
                      <a:r>
                        <a:rPr lang="en-US" dirty="0" smtClean="0"/>
                        <a:t>Registration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BMW</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2015</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Blue</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Audi</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2016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White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Jaguar</a:t>
                      </a:r>
                    </a:p>
                  </a:txBody>
                  <a:tcPr/>
                </a:tc>
                <a:tc>
                  <a:txBody>
                    <a:bodyPr/>
                    <a:lstStyle/>
                    <a:p>
                      <a:r>
                        <a:rPr lang="en-US" dirty="0" smtClean="0"/>
                        <a:t>F-Type</a:t>
                      </a:r>
                      <a:endParaRPr lang="en-US" dirty="0"/>
                    </a:p>
                  </a:txBody>
                  <a:tcPr/>
                </a:tc>
                <a:tc>
                  <a:txBody>
                    <a:bodyPr/>
                    <a:lstStyle/>
                    <a:p>
                      <a:pPr marL="0" indent="0">
                        <a:buFont typeface="Arial" panose="020B0604020202020204" pitchFamily="34" charset="0"/>
                        <a:buNone/>
                      </a:pPr>
                      <a:r>
                        <a:rPr lang="en-US" dirty="0" smtClean="0"/>
                        <a:t>2014</a:t>
                      </a:r>
                      <a:endParaRPr lang="en-US" dirty="0"/>
                    </a:p>
                  </a:txBody>
                  <a:tcPr/>
                </a:tc>
                <a:tc>
                  <a:txBody>
                    <a:bodyPr/>
                    <a:lstStyle/>
                    <a:p>
                      <a:pPr marL="0" indent="0">
                        <a:buFont typeface="Arial" panose="020B0604020202020204" pitchFamily="34" charset="0"/>
                        <a:buNone/>
                      </a:pPr>
                      <a:r>
                        <a:rPr lang="en-US" dirty="0" smtClean="0"/>
                        <a:t>Red</a:t>
                      </a:r>
                      <a:endParaRPr lang="en-US" dirty="0"/>
                    </a:p>
                  </a:txBody>
                  <a:tcPr/>
                </a:tc>
                <a:tc>
                  <a:txBody>
                    <a:bodyPr/>
                    <a:lstStyle/>
                    <a:p>
                      <a:pPr marL="0" indent="0">
                        <a:buFont typeface="Arial" panose="020B0604020202020204" pitchFamily="34" charset="0"/>
                        <a:buNone/>
                      </a:pP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DeLorean</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DMC-12</a:t>
                      </a:r>
                      <a:endParaRPr lang="en-US" dirty="0"/>
                    </a:p>
                  </a:txBody>
                  <a:tcPr/>
                </a:tc>
                <a:tc>
                  <a:txBody>
                    <a:bodyPr/>
                    <a:lstStyle/>
                    <a:p>
                      <a:pPr marL="0" indent="0">
                        <a:buFont typeface="Arial" panose="020B0604020202020204" pitchFamily="34" charset="0"/>
                        <a:buNone/>
                      </a:pPr>
                      <a:r>
                        <a:rPr lang="en-US" dirty="0" smtClean="0"/>
                        <a:t>1982</a:t>
                      </a:r>
                      <a:endParaRPr lang="en-US" dirty="0"/>
                    </a:p>
                  </a:txBody>
                  <a:tcPr/>
                </a:tc>
                <a:tc>
                  <a:txBody>
                    <a:bodyPr/>
                    <a:lstStyle/>
                    <a:p>
                      <a:pPr marL="0" indent="0">
                        <a:buFont typeface="Arial" panose="020B0604020202020204" pitchFamily="34" charset="0"/>
                        <a:buNone/>
                      </a:pPr>
                      <a:r>
                        <a:rPr lang="en-US" dirty="0" smtClean="0"/>
                        <a:t>Grey</a:t>
                      </a:r>
                      <a:endParaRPr lang="en-US" dirty="0"/>
                    </a:p>
                  </a:txBody>
                  <a:tcPr/>
                </a:tc>
                <a:tc>
                  <a:txBody>
                    <a:bodyPr/>
                    <a:lstStyle/>
                    <a:p>
                      <a:pPr marL="0" indent="0">
                        <a:buFont typeface="Arial" panose="020B0604020202020204" pitchFamily="34" charset="0"/>
                        <a:buNone/>
                      </a:pP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Chevrolet</a:t>
                      </a:r>
                    </a:p>
                  </a:txBody>
                  <a:tcPr/>
                </a:tc>
                <a:tc>
                  <a:txBody>
                    <a:bodyPr/>
                    <a:lstStyle/>
                    <a:p>
                      <a:r>
                        <a:rPr lang="en-US" dirty="0" smtClean="0"/>
                        <a:t>Impala</a:t>
                      </a:r>
                      <a:endParaRPr lang="en-US" dirty="0"/>
                    </a:p>
                  </a:txBody>
                  <a:tcPr/>
                </a:tc>
                <a:tc>
                  <a:txBody>
                    <a:bodyPr/>
                    <a:lstStyle/>
                    <a:p>
                      <a:pPr marL="0" indent="0">
                        <a:buFont typeface="Arial" panose="020B0604020202020204" pitchFamily="34" charset="0"/>
                        <a:buNone/>
                      </a:pPr>
                      <a:r>
                        <a:rPr lang="en-US" dirty="0" smtClean="0"/>
                        <a:t>1967</a:t>
                      </a:r>
                      <a:endParaRPr lang="en-US" dirty="0"/>
                    </a:p>
                  </a:txBody>
                  <a:tcPr/>
                </a:tc>
                <a:tc>
                  <a:txBody>
                    <a:bodyPr/>
                    <a:lstStyle/>
                    <a:p>
                      <a:pPr marL="0" indent="0">
                        <a:buFont typeface="Arial" panose="020B0604020202020204" pitchFamily="34" charset="0"/>
                        <a:buNone/>
                      </a:pPr>
                      <a:r>
                        <a:rPr lang="en-US" dirty="0" smtClean="0"/>
                        <a:t>Black</a:t>
                      </a:r>
                      <a:endParaRPr lang="en-US" dirty="0"/>
                    </a:p>
                  </a:txBody>
                  <a:tcPr/>
                </a:tc>
                <a:tc>
                  <a:txBody>
                    <a:bodyPr/>
                    <a:lstStyle/>
                    <a:p>
                      <a:pPr marL="0" indent="0">
                        <a:buFont typeface="Arial" panose="020B0604020202020204" pitchFamily="34" charset="0"/>
                        <a:buNone/>
                      </a:pPr>
                      <a:endParaRPr lang="en-US" dirty="0"/>
                    </a:p>
                  </a:txBody>
                  <a:tcPr/>
                </a:tc>
              </a:tr>
            </a:tbl>
          </a:graphicData>
        </a:graphic>
      </p:graphicFrame>
      <p:sp>
        <p:nvSpPr>
          <p:cNvPr id="6" name="TextBox 5"/>
          <p:cNvSpPr txBox="1"/>
          <p:nvPr/>
        </p:nvSpPr>
        <p:spPr>
          <a:xfrm>
            <a:off x="610529" y="3933056"/>
            <a:ext cx="10657184" cy="369332"/>
          </a:xfrm>
          <a:prstGeom prst="rect">
            <a:avLst/>
          </a:prstGeom>
          <a:noFill/>
        </p:spPr>
        <p:txBody>
          <a:bodyPr wrap="square" rtlCol="0">
            <a:spAutoFit/>
          </a:bodyPr>
          <a:lstStyle/>
          <a:p>
            <a:r>
              <a:rPr lang="en-GB" dirty="0" smtClean="0"/>
              <a:t>A database table representing cars</a:t>
            </a:r>
            <a:endParaRPr lang="en-GB" dirty="0"/>
          </a:p>
        </p:txBody>
      </p:sp>
      <p:sp>
        <p:nvSpPr>
          <p:cNvPr id="7" name="Content Placeholder 3"/>
          <p:cNvSpPr>
            <a:spLocks noGrp="1"/>
          </p:cNvSpPr>
          <p:nvPr>
            <p:ph idx="1"/>
          </p:nvPr>
        </p:nvSpPr>
        <p:spPr>
          <a:xfrm>
            <a:off x="723743" y="4509120"/>
            <a:ext cx="10574965" cy="1040979"/>
          </a:xfrm>
        </p:spPr>
        <p:txBody>
          <a:bodyPr>
            <a:normAutofit fontScale="92500" lnSpcReduction="10000"/>
          </a:bodyPr>
          <a:lstStyle/>
          <a:p>
            <a:r>
              <a:rPr lang="en-US" dirty="0" smtClean="0"/>
              <a:t>Registration is a </a:t>
            </a:r>
            <a:r>
              <a:rPr lang="en-US" i="1" dirty="0" smtClean="0"/>
              <a:t>key</a:t>
            </a:r>
          </a:p>
          <a:p>
            <a:r>
              <a:rPr lang="en-US" dirty="0" smtClean="0"/>
              <a:t>A key is a way to </a:t>
            </a:r>
            <a:r>
              <a:rPr lang="en-US" i="1" dirty="0" smtClean="0"/>
              <a:t>uniquely identify</a:t>
            </a:r>
            <a:r>
              <a:rPr lang="en-US" dirty="0" smtClean="0"/>
              <a:t> a row or record</a:t>
            </a:r>
          </a:p>
          <a:p>
            <a:pPr marL="0" indent="0">
              <a:buNone/>
            </a:pPr>
            <a:endParaRPr lang="en-US" dirty="0"/>
          </a:p>
        </p:txBody>
      </p:sp>
    </p:spTree>
    <p:extLst>
      <p:ext uri="{BB962C8B-B14F-4D97-AF65-F5344CB8AC3E}">
        <p14:creationId xmlns:p14="http://schemas.microsoft.com/office/powerpoint/2010/main" val="3574269185"/>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Developers </a:t>
            </a:r>
            <a:r>
              <a:rPr lang="en-US" dirty="0" smtClean="0"/>
              <a:t>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451391824"/>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85000" lnSpcReduction="1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a:t>
            </a:r>
          </a:p>
          <a:p>
            <a:pPr lvl="2"/>
            <a:r>
              <a:rPr lang="en-US" dirty="0" smtClean="0"/>
              <a:t>Document</a:t>
            </a:r>
          </a:p>
          <a:p>
            <a:pPr lvl="2"/>
            <a:r>
              <a:rPr lang="en-US" dirty="0" smtClean="0"/>
              <a:t>Key-value</a:t>
            </a:r>
          </a:p>
          <a:p>
            <a:pPr lvl="2"/>
            <a:r>
              <a:rPr lang="en-US" dirty="0" smtClean="0"/>
              <a:t>Graph</a:t>
            </a:r>
          </a:p>
          <a:p>
            <a:pPr lvl="2"/>
            <a:r>
              <a:rPr lang="en-US" dirty="0" smtClean="0"/>
              <a:t>Multi-model</a:t>
            </a:r>
          </a:p>
          <a:p>
            <a:pPr lvl="1"/>
            <a:r>
              <a:rPr lang="en-US" dirty="0" smtClean="0"/>
              <a:t>Consistency </a:t>
            </a:r>
            <a:r>
              <a:rPr lang="en-US" dirty="0" smtClean="0"/>
              <a:t>is sacrificed for availability and speed</a:t>
            </a:r>
          </a:p>
          <a:p>
            <a:pPr lvl="1"/>
            <a:r>
              <a:rPr lang="en-US" dirty="0" smtClean="0"/>
              <a:t>Scales well “horizontally”</a:t>
            </a:r>
            <a:endParaRPr lang="en-US" dirty="0" smtClean="0"/>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APIs such as Hibernate exist to abstract </a:t>
            </a:r>
            <a:r>
              <a:rPr lang="en-US" dirty="0" err="1" smtClean="0"/>
              <a:t>db</a:t>
            </a:r>
            <a:r>
              <a:rPr lang="en-US" dirty="0" smtClean="0"/>
              <a:t> entity design away from </a:t>
            </a:r>
            <a:r>
              <a:rPr lang="en-US" dirty="0" smtClean="0"/>
              <a:t>developers</a:t>
            </a:r>
            <a:endParaRPr lang="en-US" dirty="0" smtClean="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479376" y="1556792"/>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use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62500" lnSpcReduction="20000"/>
          </a:bodyPr>
          <a:lstStyle/>
          <a:p>
            <a:r>
              <a:rPr lang="en-US" dirty="0" smtClean="0"/>
              <a:t>From the </a:t>
            </a:r>
            <a:r>
              <a:rPr lang="en-US" dirty="0" err="1" smtClean="0"/>
              <a:t>mySql</a:t>
            </a:r>
            <a:r>
              <a:rPr lang="en-US" dirty="0" smtClean="0"/>
              <a:t> prompt</a:t>
            </a:r>
          </a:p>
          <a:p>
            <a:pPr lvl="1"/>
            <a:r>
              <a:rPr lang="en-US" dirty="0" smtClean="0"/>
              <a:t>Create a new database called “</a:t>
            </a:r>
            <a:r>
              <a:rPr lang="en-US" dirty="0" err="1" smtClean="0"/>
              <a:t>mydb</a:t>
            </a:r>
            <a:r>
              <a:rPr lang="en-US" dirty="0" smtClean="0"/>
              <a:t>”</a:t>
            </a:r>
          </a:p>
          <a:p>
            <a:pPr lvl="1"/>
            <a:r>
              <a:rPr lang="en-US" dirty="0" smtClean="0"/>
              <a:t>In the new “</a:t>
            </a:r>
            <a:r>
              <a:rPr lang="en-US" dirty="0" err="1" smtClean="0"/>
              <a:t>mydb</a:t>
            </a:r>
            <a:r>
              <a:rPr lang="en-US" dirty="0" smtClean="0"/>
              <a:t>” database, create a table called “cars” with the following fields :</a:t>
            </a:r>
          </a:p>
          <a:p>
            <a:pPr lvl="2"/>
            <a:r>
              <a:rPr lang="en-US" dirty="0" smtClean="0"/>
              <a:t>Make (String)</a:t>
            </a:r>
          </a:p>
          <a:p>
            <a:pPr lvl="2"/>
            <a:r>
              <a:rPr lang="en-US" dirty="0" smtClean="0"/>
              <a:t>Model (String)</a:t>
            </a:r>
          </a:p>
          <a:p>
            <a:pPr lvl="2"/>
            <a:r>
              <a:rPr lang="en-US" dirty="0"/>
              <a:t>Y</a:t>
            </a:r>
            <a:r>
              <a:rPr lang="en-US" dirty="0" smtClean="0"/>
              <a:t>ear (Integer)</a:t>
            </a:r>
          </a:p>
          <a:p>
            <a:pPr lvl="2"/>
            <a:r>
              <a:rPr lang="en-US" dirty="0" smtClean="0"/>
              <a:t>Engine size (Integer)</a:t>
            </a:r>
          </a:p>
          <a:p>
            <a:pPr lvl="1"/>
            <a:r>
              <a:rPr lang="en-US" dirty="0" smtClean="0"/>
              <a:t>Insert records for the following vehicles into the database:</a:t>
            </a:r>
          </a:p>
          <a:p>
            <a:pPr lvl="2"/>
            <a:r>
              <a:rPr lang="en-US" dirty="0" smtClean="0"/>
              <a:t>2003 Vauxhall Astra 1599cc</a:t>
            </a:r>
          </a:p>
          <a:p>
            <a:pPr lvl="2"/>
            <a:r>
              <a:rPr lang="en-US" dirty="0" smtClean="0"/>
              <a:t>2007 Audi A3 1999cc</a:t>
            </a:r>
          </a:p>
          <a:p>
            <a:pPr lvl="2"/>
            <a:r>
              <a:rPr lang="en-US" dirty="0" smtClean="0"/>
              <a:t>2006 VW Transporter 1999cc</a:t>
            </a:r>
          </a:p>
          <a:p>
            <a:pPr lvl="2"/>
            <a:r>
              <a:rPr lang="en-US" dirty="0" smtClean="0"/>
              <a:t>1985 Ford Escort 1599cc</a:t>
            </a:r>
          </a:p>
          <a:p>
            <a:pPr lvl="2"/>
            <a:r>
              <a:rPr lang="en-US" dirty="0" smtClean="0"/>
              <a:t>2015 Audi R8 5199cc</a:t>
            </a:r>
          </a:p>
          <a:p>
            <a:pPr lvl="1"/>
            <a:r>
              <a:rPr lang="en-US" dirty="0" smtClean="0"/>
              <a:t>Write a query to select all vehicles with made by Audi</a:t>
            </a:r>
          </a:p>
          <a:p>
            <a:pPr lvl="1"/>
            <a:r>
              <a:rPr lang="en-US" dirty="0"/>
              <a:t>Write a query to select all vehicles with </a:t>
            </a:r>
            <a:r>
              <a:rPr lang="en-US" dirty="0" smtClean="0"/>
              <a:t>an engine size of 1599cc</a:t>
            </a:r>
          </a:p>
          <a:p>
            <a:pPr lvl="1"/>
            <a:r>
              <a:rPr lang="en-US" dirty="0" smtClean="0"/>
              <a:t>Write a query to delete all vehicles made before 2007</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Databases</a:t>
            </a:r>
            <a:endParaRPr lang="en-US" dirty="0"/>
          </a:p>
        </p:txBody>
      </p:sp>
      <p:sp>
        <p:nvSpPr>
          <p:cNvPr id="5" name="Rectangle 4"/>
          <p:cNvSpPr/>
          <p:nvPr/>
        </p:nvSpPr>
        <p:spPr>
          <a:xfrm>
            <a:off x="609600" y="1556792"/>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Create the database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Create the table</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a:t>
            </a:r>
            <a:r>
              <a:rPr lang="en-GB" sz="1200" dirty="0" smtClean="0">
                <a:solidFill>
                  <a:srgbClr val="000000"/>
                </a:solidFill>
                <a:highlight>
                  <a:srgbClr val="FFFFFF"/>
                </a:highlight>
                <a:latin typeface="Courier New" panose="02070309020205020404" pitchFamily="49" charset="0"/>
              </a:rPr>
              <a:t>table cars( make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(64), model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(256), year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Insert rows</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insert into cars ( make, model, year,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values (‘Vauxhall’, ‘Astra’, 2003, 1599);</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(‘Audi’, </a:t>
            </a:r>
            <a:r>
              <a:rPr lang="en-GB" sz="1200" dirty="0">
                <a:solidFill>
                  <a:srgbClr val="000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A3’, 2007, 1999);</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Multi-row insert syntax</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(‘VW’, ‘Transporter’, 2006, 1999),</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(‘Ford’, ‘Escort’, 1985, 1599), (‘Audi’, ‘R8’, 2015, 5199);</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Queries</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make = ‘Audi’;</a:t>
            </a:r>
          </a:p>
          <a:p>
            <a:endParaRPr lang="en-GB" sz="1200" dirty="0" smtClean="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 1599;</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delete from cars where year &lt; 2007;</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Managed </a:t>
            </a:r>
            <a:r>
              <a:rPr lang="en-US" dirty="0" smtClean="0"/>
              <a:t>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Arrow Connector 12"/>
          <p:cNvCxnSpPr/>
          <p:nvPr/>
        </p:nvCxnSpPr>
        <p:spPr>
          <a:xfrm>
            <a:off x="335360" y="3356992"/>
            <a:ext cx="11161240" cy="0"/>
          </a:xfrm>
          <a:prstGeom prst="straightConnector1">
            <a:avLst/>
          </a:prstGeom>
          <a:ln w="730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Stack and Heap</a:t>
            </a:r>
            <a:endParaRPr lang="en-US" dirty="0"/>
          </a:p>
        </p:txBody>
      </p:sp>
      <p:sp>
        <p:nvSpPr>
          <p:cNvPr id="5" name="Rectangle 4"/>
          <p:cNvSpPr/>
          <p:nvPr/>
        </p:nvSpPr>
        <p:spPr>
          <a:xfrm>
            <a:off x="9480376"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counter=1</a:t>
            </a:r>
            <a:endParaRPr lang="en-GB" dirty="0"/>
          </a:p>
        </p:txBody>
      </p:sp>
      <p:sp>
        <p:nvSpPr>
          <p:cNvPr id="6" name="TextBox 5"/>
          <p:cNvSpPr txBox="1"/>
          <p:nvPr/>
        </p:nvSpPr>
        <p:spPr>
          <a:xfrm>
            <a:off x="2334225" y="1700808"/>
            <a:ext cx="7526163" cy="584775"/>
          </a:xfrm>
          <a:prstGeom prst="rect">
            <a:avLst/>
          </a:prstGeom>
          <a:noFill/>
        </p:spPr>
        <p:txBody>
          <a:bodyPr wrap="none" rtlCol="0">
            <a:spAutoFit/>
          </a:bodyPr>
          <a:lstStyle/>
          <a:p>
            <a:r>
              <a:rPr lang="en-GB" sz="3200" dirty="0" smtClean="0">
                <a:latin typeface="Calibri Light" panose="020F0302020204030204" pitchFamily="34" charset="0"/>
              </a:rPr>
              <a:t>The Stack is a Last-In First-Out data structure</a:t>
            </a:r>
            <a:endParaRPr lang="en-GB" sz="3200" dirty="0">
              <a:latin typeface="Calibri Light" panose="020F0302020204030204" pitchFamily="34" charset="0"/>
            </a:endParaRPr>
          </a:p>
        </p:txBody>
      </p:sp>
      <p:sp>
        <p:nvSpPr>
          <p:cNvPr id="7" name="Rectangle 6"/>
          <p:cNvSpPr/>
          <p:nvPr/>
        </p:nvSpPr>
        <p:spPr>
          <a:xfrm>
            <a:off x="7392144"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name=‘bob’</a:t>
            </a:r>
            <a:endParaRPr lang="en-GB" dirty="0"/>
          </a:p>
        </p:txBody>
      </p:sp>
      <p:sp>
        <p:nvSpPr>
          <p:cNvPr id="8" name="Rectangle 7"/>
          <p:cNvSpPr/>
          <p:nvPr/>
        </p:nvSpPr>
        <p:spPr>
          <a:xfrm>
            <a:off x="5341223"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index=6</a:t>
            </a:r>
            <a:endParaRPr lang="en-GB" dirty="0"/>
          </a:p>
        </p:txBody>
      </p:sp>
      <p:sp>
        <p:nvSpPr>
          <p:cNvPr id="9" name="Rectangle 8"/>
          <p:cNvSpPr/>
          <p:nvPr/>
        </p:nvSpPr>
        <p:spPr>
          <a:xfrm>
            <a:off x="3261557" y="2998995"/>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[ 1, 2, 3, 6 ]</a:t>
            </a:r>
            <a:endParaRPr lang="en-GB" dirty="0"/>
          </a:p>
        </p:txBody>
      </p:sp>
      <p:sp>
        <p:nvSpPr>
          <p:cNvPr id="10" name="Rectangle 9"/>
          <p:cNvSpPr/>
          <p:nvPr/>
        </p:nvSpPr>
        <p:spPr>
          <a:xfrm>
            <a:off x="839416" y="2998995"/>
            <a:ext cx="1846077"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bill@msn.com</a:t>
            </a:r>
            <a:endParaRPr lang="en-GB" dirty="0"/>
          </a:p>
        </p:txBody>
      </p:sp>
    </p:spTree>
    <p:extLst>
      <p:ext uri="{BB962C8B-B14F-4D97-AF65-F5344CB8AC3E}">
        <p14:creationId xmlns:p14="http://schemas.microsoft.com/office/powerpoint/2010/main" val="87605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10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0-#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0-#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0"/>
                            </p:stCondLst>
                            <p:childTnLst>
                              <p:par>
                                <p:cTn id="20" presetID="2" presetClass="entr" presetSubtype="8" fill="hold" grpId="0" nodeType="afterEffect">
                                  <p:stCondLst>
                                    <p:cond delay="10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0-#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7000"/>
                            </p:stCondLst>
                            <p:childTnLst>
                              <p:par>
                                <p:cTn id="25" presetID="2" presetClass="entr" presetSubtype="8" fill="hold" grpId="0" nodeType="afterEffect">
                                  <p:stCondLst>
                                    <p:cond delay="10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0-#ppt_w/2"/>
                                          </p:val>
                                        </p:tav>
                                        <p:tav tm="100000">
                                          <p:val>
                                            <p:strVal val="#ppt_x"/>
                                          </p:val>
                                        </p:tav>
                                      </p:tavLst>
                                    </p:anim>
                                    <p:anim calcmode="lin" valueType="num">
                                      <p:cBhvr additive="base">
                                        <p:cTn id="2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8" fill="hold" grpId="1" nodeType="clickEffect">
                                  <p:stCondLst>
                                    <p:cond delay="0"/>
                                  </p:stCondLst>
                                  <p:childTnLst>
                                    <p:anim calcmode="lin" valueType="num">
                                      <p:cBhvr additive="base">
                                        <p:cTn id="32" dur="1000"/>
                                        <p:tgtEl>
                                          <p:spTgt spid="10"/>
                                        </p:tgtEl>
                                        <p:attrNameLst>
                                          <p:attrName>ppt_x</p:attrName>
                                        </p:attrNameLst>
                                      </p:cBhvr>
                                      <p:tavLst>
                                        <p:tav tm="0">
                                          <p:val>
                                            <p:strVal val="ppt_x"/>
                                          </p:val>
                                        </p:tav>
                                        <p:tav tm="100000">
                                          <p:val>
                                            <p:strVal val="0-ppt_w/2"/>
                                          </p:val>
                                        </p:tav>
                                      </p:tavLst>
                                    </p:anim>
                                    <p:anim calcmode="lin" valueType="num">
                                      <p:cBhvr additive="base">
                                        <p:cTn id="33" dur="1000"/>
                                        <p:tgtEl>
                                          <p:spTgt spid="10"/>
                                        </p:tgtEl>
                                        <p:attrNameLst>
                                          <p:attrName>ppt_y</p:attrName>
                                        </p:attrNameLst>
                                      </p:cBhvr>
                                      <p:tavLst>
                                        <p:tav tm="0">
                                          <p:val>
                                            <p:strVal val="ppt_y"/>
                                          </p:val>
                                        </p:tav>
                                        <p:tav tm="100000">
                                          <p:val>
                                            <p:strVal val="ppt_y"/>
                                          </p:val>
                                        </p:tav>
                                      </p:tavLst>
                                    </p:anim>
                                    <p:set>
                                      <p:cBhvr>
                                        <p:cTn id="34" dur="1" fill="hold">
                                          <p:stCondLst>
                                            <p:cond delay="999"/>
                                          </p:stCondLst>
                                        </p:cTn>
                                        <p:tgtEl>
                                          <p:spTgt spid="10"/>
                                        </p:tgtEl>
                                        <p:attrNameLst>
                                          <p:attrName>style.visibility</p:attrName>
                                        </p:attrNameLst>
                                      </p:cBhvr>
                                      <p:to>
                                        <p:strVal val="hidden"/>
                                      </p:to>
                                    </p:set>
                                  </p:childTnLst>
                                </p:cTn>
                              </p:par>
                            </p:childTnLst>
                          </p:cTn>
                        </p:par>
                        <p:par>
                          <p:cTn id="35" fill="hold">
                            <p:stCondLst>
                              <p:cond delay="1000"/>
                            </p:stCondLst>
                            <p:childTnLst>
                              <p:par>
                                <p:cTn id="36" presetID="2" presetClass="exit" presetSubtype="8" fill="hold" grpId="1" nodeType="afterEffect">
                                  <p:stCondLst>
                                    <p:cond delay="0"/>
                                  </p:stCondLst>
                                  <p:childTnLst>
                                    <p:anim calcmode="lin" valueType="num">
                                      <p:cBhvr additive="base">
                                        <p:cTn id="37" dur="1000"/>
                                        <p:tgtEl>
                                          <p:spTgt spid="9"/>
                                        </p:tgtEl>
                                        <p:attrNameLst>
                                          <p:attrName>ppt_x</p:attrName>
                                        </p:attrNameLst>
                                      </p:cBhvr>
                                      <p:tavLst>
                                        <p:tav tm="0">
                                          <p:val>
                                            <p:strVal val="ppt_x"/>
                                          </p:val>
                                        </p:tav>
                                        <p:tav tm="100000">
                                          <p:val>
                                            <p:strVal val="0-ppt_w/2"/>
                                          </p:val>
                                        </p:tav>
                                      </p:tavLst>
                                    </p:anim>
                                    <p:anim calcmode="lin" valueType="num">
                                      <p:cBhvr additive="base">
                                        <p:cTn id="38" dur="1000"/>
                                        <p:tgtEl>
                                          <p:spTgt spid="9"/>
                                        </p:tgtEl>
                                        <p:attrNameLst>
                                          <p:attrName>ppt_y</p:attrName>
                                        </p:attrNameLst>
                                      </p:cBhvr>
                                      <p:tavLst>
                                        <p:tav tm="0">
                                          <p:val>
                                            <p:strVal val="ppt_y"/>
                                          </p:val>
                                        </p:tav>
                                        <p:tav tm="100000">
                                          <p:val>
                                            <p:strVal val="ppt_y"/>
                                          </p:val>
                                        </p:tav>
                                      </p:tavLst>
                                    </p:anim>
                                    <p:set>
                                      <p:cBhvr>
                                        <p:cTn id="39" dur="1" fill="hold">
                                          <p:stCondLst>
                                            <p:cond delay="999"/>
                                          </p:stCondLst>
                                        </p:cTn>
                                        <p:tgtEl>
                                          <p:spTgt spid="9"/>
                                        </p:tgtEl>
                                        <p:attrNameLst>
                                          <p:attrName>style.visibility</p:attrName>
                                        </p:attrNameLst>
                                      </p:cBhvr>
                                      <p:to>
                                        <p:strVal val="hidden"/>
                                      </p:to>
                                    </p:set>
                                  </p:childTnLst>
                                </p:cTn>
                              </p:par>
                            </p:childTnLst>
                          </p:cTn>
                        </p:par>
                        <p:par>
                          <p:cTn id="40" fill="hold">
                            <p:stCondLst>
                              <p:cond delay="2000"/>
                            </p:stCondLst>
                            <p:childTnLst>
                              <p:par>
                                <p:cTn id="41" presetID="2" presetClass="exit" presetSubtype="8" fill="hold" grpId="1" nodeType="afterEffect">
                                  <p:stCondLst>
                                    <p:cond delay="0"/>
                                  </p:stCondLst>
                                  <p:childTnLst>
                                    <p:anim calcmode="lin" valueType="num">
                                      <p:cBhvr additive="base">
                                        <p:cTn id="42" dur="1000"/>
                                        <p:tgtEl>
                                          <p:spTgt spid="8"/>
                                        </p:tgtEl>
                                        <p:attrNameLst>
                                          <p:attrName>ppt_x</p:attrName>
                                        </p:attrNameLst>
                                      </p:cBhvr>
                                      <p:tavLst>
                                        <p:tav tm="0">
                                          <p:val>
                                            <p:strVal val="ppt_x"/>
                                          </p:val>
                                        </p:tav>
                                        <p:tav tm="100000">
                                          <p:val>
                                            <p:strVal val="0-ppt_w/2"/>
                                          </p:val>
                                        </p:tav>
                                      </p:tavLst>
                                    </p:anim>
                                    <p:anim calcmode="lin" valueType="num">
                                      <p:cBhvr additive="base">
                                        <p:cTn id="43" dur="1000"/>
                                        <p:tgtEl>
                                          <p:spTgt spid="8"/>
                                        </p:tgtEl>
                                        <p:attrNameLst>
                                          <p:attrName>ppt_y</p:attrName>
                                        </p:attrNameLst>
                                      </p:cBhvr>
                                      <p:tavLst>
                                        <p:tav tm="0">
                                          <p:val>
                                            <p:strVal val="ppt_y"/>
                                          </p:val>
                                        </p:tav>
                                        <p:tav tm="100000">
                                          <p:val>
                                            <p:strVal val="ppt_y"/>
                                          </p:val>
                                        </p:tav>
                                      </p:tavLst>
                                    </p:anim>
                                    <p:set>
                                      <p:cBhvr>
                                        <p:cTn id="44" dur="1" fill="hold">
                                          <p:stCondLst>
                                            <p:cond delay="999"/>
                                          </p:stCondLst>
                                        </p:cTn>
                                        <p:tgtEl>
                                          <p:spTgt spid="8"/>
                                        </p:tgtEl>
                                        <p:attrNameLst>
                                          <p:attrName>style.visibility</p:attrName>
                                        </p:attrNameLst>
                                      </p:cBhvr>
                                      <p:to>
                                        <p:strVal val="hidden"/>
                                      </p:to>
                                    </p:set>
                                  </p:childTnLst>
                                </p:cTn>
                              </p:par>
                            </p:childTnLst>
                          </p:cTn>
                        </p:par>
                        <p:par>
                          <p:cTn id="45" fill="hold">
                            <p:stCondLst>
                              <p:cond delay="3000"/>
                            </p:stCondLst>
                            <p:childTnLst>
                              <p:par>
                                <p:cTn id="46" presetID="2" presetClass="exit" presetSubtype="8" fill="hold" grpId="1" nodeType="afterEffect">
                                  <p:stCondLst>
                                    <p:cond delay="0"/>
                                  </p:stCondLst>
                                  <p:childTnLst>
                                    <p:anim calcmode="lin" valueType="num">
                                      <p:cBhvr additive="base">
                                        <p:cTn id="47" dur="1000"/>
                                        <p:tgtEl>
                                          <p:spTgt spid="7"/>
                                        </p:tgtEl>
                                        <p:attrNameLst>
                                          <p:attrName>ppt_x</p:attrName>
                                        </p:attrNameLst>
                                      </p:cBhvr>
                                      <p:tavLst>
                                        <p:tav tm="0">
                                          <p:val>
                                            <p:strVal val="ppt_x"/>
                                          </p:val>
                                        </p:tav>
                                        <p:tav tm="100000">
                                          <p:val>
                                            <p:strVal val="0-ppt_w/2"/>
                                          </p:val>
                                        </p:tav>
                                      </p:tavLst>
                                    </p:anim>
                                    <p:anim calcmode="lin" valueType="num">
                                      <p:cBhvr additive="base">
                                        <p:cTn id="48" dur="1000"/>
                                        <p:tgtEl>
                                          <p:spTgt spid="7"/>
                                        </p:tgtEl>
                                        <p:attrNameLst>
                                          <p:attrName>ppt_y</p:attrName>
                                        </p:attrNameLst>
                                      </p:cBhvr>
                                      <p:tavLst>
                                        <p:tav tm="0">
                                          <p:val>
                                            <p:strVal val="ppt_y"/>
                                          </p:val>
                                        </p:tav>
                                        <p:tav tm="100000">
                                          <p:val>
                                            <p:strVal val="ppt_y"/>
                                          </p:val>
                                        </p:tav>
                                      </p:tavLst>
                                    </p:anim>
                                    <p:set>
                                      <p:cBhvr>
                                        <p:cTn id="49" dur="1" fill="hold">
                                          <p:stCondLst>
                                            <p:cond delay="999"/>
                                          </p:stCondLst>
                                        </p:cTn>
                                        <p:tgtEl>
                                          <p:spTgt spid="7"/>
                                        </p:tgtEl>
                                        <p:attrNameLst>
                                          <p:attrName>style.visibility</p:attrName>
                                        </p:attrNameLst>
                                      </p:cBhvr>
                                      <p:to>
                                        <p:strVal val="hidden"/>
                                      </p:to>
                                    </p:set>
                                  </p:childTnLst>
                                </p:cTn>
                              </p:par>
                            </p:childTnLst>
                          </p:cTn>
                        </p:par>
                        <p:par>
                          <p:cTn id="50" fill="hold">
                            <p:stCondLst>
                              <p:cond delay="4000"/>
                            </p:stCondLst>
                            <p:childTnLst>
                              <p:par>
                                <p:cTn id="51" presetID="2" presetClass="exit" presetSubtype="8" fill="hold" grpId="1" nodeType="afterEffect">
                                  <p:stCondLst>
                                    <p:cond delay="0"/>
                                  </p:stCondLst>
                                  <p:childTnLst>
                                    <p:anim calcmode="lin" valueType="num">
                                      <p:cBhvr additive="base">
                                        <p:cTn id="52" dur="1000"/>
                                        <p:tgtEl>
                                          <p:spTgt spid="5"/>
                                        </p:tgtEl>
                                        <p:attrNameLst>
                                          <p:attrName>ppt_x</p:attrName>
                                        </p:attrNameLst>
                                      </p:cBhvr>
                                      <p:tavLst>
                                        <p:tav tm="0">
                                          <p:val>
                                            <p:strVal val="ppt_x"/>
                                          </p:val>
                                        </p:tav>
                                        <p:tav tm="100000">
                                          <p:val>
                                            <p:strVal val="0-ppt_w/2"/>
                                          </p:val>
                                        </p:tav>
                                      </p:tavLst>
                                    </p:anim>
                                    <p:anim calcmode="lin" valueType="num">
                                      <p:cBhvr additive="base">
                                        <p:cTn id="53" dur="1000"/>
                                        <p:tgtEl>
                                          <p:spTgt spid="5"/>
                                        </p:tgtEl>
                                        <p:attrNameLst>
                                          <p:attrName>ppt_y</p:attrName>
                                        </p:attrNameLst>
                                      </p:cBhvr>
                                      <p:tavLst>
                                        <p:tav tm="0">
                                          <p:val>
                                            <p:strVal val="ppt_y"/>
                                          </p:val>
                                        </p:tav>
                                        <p:tav tm="100000">
                                          <p:val>
                                            <p:strVal val="ppt_y"/>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Software </a:t>
            </a:r>
            <a:r>
              <a:rPr lang="en-US" dirty="0" smtClean="0">
                <a:solidFill>
                  <a:srgbClr val="C4A174"/>
                </a:solidFill>
              </a:rPr>
              <a:t>Engineering:</a:t>
            </a:r>
            <a:r>
              <a:rPr lang="en-US" dirty="0" smtClean="0"/>
              <a:t> </a:t>
            </a:r>
            <a:r>
              <a:rPr lang="en-US" dirty="0" smtClean="0"/>
              <a:t>Developing in a Team</a:t>
            </a:r>
            <a:endParaRPr lang="en-US" dirty="0"/>
          </a:p>
        </p:txBody>
      </p:sp>
    </p:spTree>
    <p:extLst>
      <p:ext uri="{BB962C8B-B14F-4D97-AF65-F5344CB8AC3E}">
        <p14:creationId xmlns:p14="http://schemas.microsoft.com/office/powerpoint/2010/main" val="321989896"/>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marL="457200" lvl="1" indent="0">
              <a:buNone/>
            </a:pP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Good </a:t>
            </a:r>
            <a:r>
              <a:rPr lang="en-US" dirty="0" smtClean="0"/>
              <a:t>for small </a:t>
            </a:r>
            <a:r>
              <a:rPr lang="en-US" dirty="0" smtClean="0"/>
              <a:t>projects</a:t>
            </a:r>
          </a:p>
          <a:p>
            <a:pPr lvl="1"/>
            <a:r>
              <a:rPr lang="en-US" dirty="0" smtClean="0"/>
              <a:t>Once </a:t>
            </a:r>
            <a:r>
              <a:rPr lang="en-US" dirty="0" smtClean="0"/>
              <a:t>testing has begun, difficult to go </a:t>
            </a:r>
            <a:r>
              <a:rPr lang="en-US" dirty="0" smtClean="0"/>
              <a:t>back</a:t>
            </a:r>
            <a:endParaRPr lang="en-US" dirty="0" smtClean="0"/>
          </a:p>
          <a:p>
            <a:pPr lvl="1"/>
            <a:r>
              <a:rPr lang="en-US" dirty="0" smtClean="0"/>
              <a:t>No working software produced until late in the lifecycle</a:t>
            </a:r>
          </a:p>
          <a:p>
            <a:pPr lvl="1"/>
            <a:r>
              <a:rPr lang="en-US" dirty="0" smtClean="0"/>
              <a:t>High amounts of risk and uncertainty</a:t>
            </a:r>
          </a:p>
          <a:p>
            <a:pPr lvl="1"/>
            <a:r>
              <a:rPr lang="en-US" dirty="0" smtClean="0"/>
              <a:t>Not good for </a:t>
            </a:r>
            <a:r>
              <a:rPr lang="en-US" dirty="0" smtClean="0"/>
              <a:t>complex projects</a:t>
            </a:r>
            <a:r>
              <a:rPr lang="en-US" dirty="0" smtClean="0"/>
              <a:t>, or </a:t>
            </a:r>
            <a:r>
              <a:rPr lang="en-US" dirty="0" smtClean="0"/>
              <a:t>projects where </a:t>
            </a:r>
            <a:r>
              <a:rPr lang="en-US" dirty="0" smtClean="0"/>
              <a:t>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767271821"/>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a:t>
            </a:r>
            <a:r>
              <a:rPr lang="en-US" dirty="0" smtClean="0"/>
              <a:t>cycles</a:t>
            </a:r>
            <a:endParaRPr lang="en-US" dirty="0" smtClean="0"/>
          </a:p>
          <a:p>
            <a:pPr lvl="1"/>
            <a:r>
              <a:rPr lang="en-US" dirty="0" smtClean="0"/>
              <a:t>Some </a:t>
            </a:r>
            <a:r>
              <a:rPr lang="en-US" dirty="0" smtClean="0"/>
              <a:t>stages cannot be started before others</a:t>
            </a:r>
          </a:p>
          <a:p>
            <a:pPr lvl="1"/>
            <a:r>
              <a:rPr lang="en-US" dirty="0" smtClean="0"/>
              <a:t>Development </a:t>
            </a:r>
            <a:r>
              <a:rPr lang="en-US" dirty="0" smtClean="0"/>
              <a:t>can be more responsive to </a:t>
            </a:r>
            <a:r>
              <a:rPr lang="en-US" dirty="0" smtClean="0"/>
              <a:t>changes</a:t>
            </a:r>
            <a:endParaRPr lang="en-US" dirty="0" smtClean="0"/>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US" dirty="0" smtClean="0"/>
              <a:t>Has 4 phases</a:t>
            </a:r>
          </a:p>
          <a:p>
            <a:pPr lvl="2"/>
            <a:r>
              <a:rPr lang="en-GB" dirty="0" smtClean="0"/>
              <a:t>Planning</a:t>
            </a:r>
          </a:p>
          <a:p>
            <a:pPr lvl="2"/>
            <a:r>
              <a:rPr lang="en-GB" dirty="0" smtClean="0"/>
              <a:t>Risk Analysis</a:t>
            </a:r>
          </a:p>
          <a:p>
            <a:pPr lvl="2"/>
            <a:r>
              <a:rPr lang="en-GB" dirty="0" smtClean="0"/>
              <a:t>Engineering </a:t>
            </a:r>
          </a:p>
          <a:p>
            <a:pPr lvl="2"/>
            <a:r>
              <a:rPr lang="en-GB" dirty="0" smtClean="0"/>
              <a:t>Evaluation</a:t>
            </a:r>
          </a:p>
          <a:p>
            <a:pPr lvl="1"/>
            <a:r>
              <a:rPr lang="en-GB" dirty="0" smtClean="0"/>
              <a:t>Each phase repeatedly iterated allowing flexibility</a:t>
            </a:r>
          </a:p>
          <a:p>
            <a:pPr lvl="1"/>
            <a:r>
              <a:rPr lang="en-GB" dirty="0"/>
              <a:t>High amount of risk </a:t>
            </a:r>
            <a:r>
              <a:rPr lang="en-GB" dirty="0" smtClean="0"/>
              <a:t>analysis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58397994"/>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GB" dirty="0" smtClean="0"/>
              <a:t>Good </a:t>
            </a:r>
            <a:r>
              <a:rPr lang="en-GB" dirty="0" smtClean="0"/>
              <a:t>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a:t>
            </a:r>
            <a:r>
              <a:rPr lang="en-GB" dirty="0" smtClean="0"/>
              <a:t>success</a:t>
            </a:r>
            <a:endParaRPr lang="en-GB" dirty="0" smtClean="0"/>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Software developed in rapid </a:t>
            </a:r>
            <a:r>
              <a:rPr lang="en-US" dirty="0" smtClean="0"/>
              <a:t>cycles</a:t>
            </a:r>
            <a:endParaRPr lang="en-US" dirty="0" smtClean="0"/>
          </a:p>
          <a:p>
            <a:pPr lvl="1"/>
            <a:r>
              <a:rPr lang="en-US" dirty="0" smtClean="0"/>
              <a:t>Frequent small releases building on previous functionality</a:t>
            </a:r>
          </a:p>
          <a:p>
            <a:pPr lvl="1"/>
            <a:r>
              <a:rPr lang="en-US" dirty="0" smtClean="0"/>
              <a:t>Each release thoroughly tested</a:t>
            </a:r>
          </a:p>
          <a:p>
            <a:pPr lvl="1"/>
            <a:r>
              <a:rPr lang="en-US" dirty="0" smtClean="0"/>
              <a:t>Good </a:t>
            </a:r>
            <a:r>
              <a:rPr lang="en-US" dirty="0" smtClean="0"/>
              <a:t>for customer satisfaction</a:t>
            </a:r>
          </a:p>
          <a:p>
            <a:pPr lvl="1"/>
            <a:r>
              <a:rPr lang="en-US" dirty="0" smtClean="0"/>
              <a:t>Close cooperation between customers, business and developers</a:t>
            </a:r>
          </a:p>
          <a:p>
            <a:pPr lvl="1"/>
            <a:r>
              <a:rPr lang="en-US" dirty="0" smtClean="0"/>
              <a:t>Responds quickly to changes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a:t>Developers work </a:t>
            </a:r>
            <a:r>
              <a:rPr lang="en-US" dirty="0" smtClean="0"/>
              <a:t>collaboratively</a:t>
            </a:r>
          </a:p>
          <a:p>
            <a:pPr lvl="1"/>
            <a:r>
              <a:rPr lang="en-US" dirty="0" smtClean="0"/>
              <a:t>Decisions </a:t>
            </a:r>
            <a:r>
              <a:rPr lang="en-US" dirty="0"/>
              <a:t>often taken by </a:t>
            </a:r>
            <a:r>
              <a:rPr lang="en-US" dirty="0" smtClean="0"/>
              <a:t>team</a:t>
            </a:r>
            <a:endParaRPr lang="en-US" dirty="0"/>
          </a:p>
          <a:p>
            <a:pPr lvl="1"/>
            <a:r>
              <a:rPr lang="en-US" dirty="0"/>
              <a:t>Aims to build self-managing </a:t>
            </a:r>
            <a:r>
              <a:rPr lang="en-US" dirty="0" smtClean="0"/>
              <a:t>teams</a:t>
            </a:r>
            <a:endParaRPr lang="en-US"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957861020"/>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Difficult </a:t>
            </a:r>
            <a:r>
              <a:rPr lang="en-US" dirty="0" smtClean="0"/>
              <a:t>to assess effort required to produce larger deliverables</a:t>
            </a:r>
          </a:p>
          <a:p>
            <a:pPr lvl="1"/>
            <a:r>
              <a:rPr lang="en-US" dirty="0" smtClean="0"/>
              <a:t>Project can go off-track </a:t>
            </a:r>
            <a:r>
              <a:rPr lang="en-US" dirty="0" smtClean="0"/>
              <a:t>easily</a:t>
            </a:r>
            <a:endParaRPr lang="en-US" dirty="0" smtClean="0"/>
          </a:p>
          <a:p>
            <a:pPr lvl="1"/>
            <a:r>
              <a:rPr lang="en-US" dirty="0" smtClean="0"/>
              <a:t>Can </a:t>
            </a:r>
            <a:r>
              <a:rPr lang="en-US" dirty="0" smtClean="0"/>
              <a:t>be hard for new </a:t>
            </a:r>
            <a:r>
              <a:rPr lang="en-US" dirty="0" smtClean="0"/>
              <a:t>programmers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1345162777"/>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08256449"/>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5" name="Rectangle 4"/>
          <p:cNvSpPr/>
          <p:nvPr/>
        </p:nvSpPr>
        <p:spPr>
          <a:xfrm>
            <a:off x="182256"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
        <p:nvSpPr>
          <p:cNvPr id="6" name="Rectangle 5"/>
          <p:cNvSpPr/>
          <p:nvPr/>
        </p:nvSpPr>
        <p:spPr>
          <a:xfrm>
            <a:off x="4191359" y="1484783"/>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8" name="Rectangle 7"/>
          <p:cNvSpPr/>
          <p:nvPr/>
        </p:nvSpPr>
        <p:spPr>
          <a:xfrm>
            <a:off x="8186322"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9" name="Rectangle 8"/>
          <p:cNvSpPr/>
          <p:nvPr/>
        </p:nvSpPr>
        <p:spPr>
          <a:xfrm>
            <a:off x="8186322" y="1484782"/>
            <a:ext cx="3830216" cy="4555093"/>
          </a:xfrm>
          <a:prstGeom prst="rect">
            <a:avLst/>
          </a:prstGeom>
          <a:solidFill>
            <a:schemeClr val="bg1">
              <a:alpha val="50000"/>
            </a:schemeClr>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91252201"/>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a:t>
            </a:r>
            <a:r>
              <a:rPr lang="en-US" dirty="0" smtClean="0"/>
              <a:t>Control</a:t>
            </a:r>
          </a:p>
          <a:p>
            <a:pPr lvl="1"/>
            <a:r>
              <a:rPr lang="en-US" dirty="0" smtClean="0"/>
              <a:t>Various applications </a:t>
            </a:r>
            <a:r>
              <a:rPr lang="en-US" dirty="0" smtClean="0"/>
              <a:t>available</a:t>
            </a:r>
          </a:p>
          <a:p>
            <a:pPr lvl="2"/>
            <a:r>
              <a:rPr lang="en-US" dirty="0" smtClean="0"/>
              <a:t>Subversion</a:t>
            </a:r>
            <a:endParaRPr lang="en-US" dirty="0" smtClean="0"/>
          </a:p>
          <a:p>
            <a:pPr lvl="2"/>
            <a:r>
              <a:rPr lang="en-US" dirty="0" smtClean="0"/>
              <a:t>Mercurial</a:t>
            </a:r>
          </a:p>
          <a:p>
            <a:pPr lvl="2"/>
            <a:r>
              <a:rPr lang="en-US" dirty="0" err="1" smtClean="0"/>
              <a:t>Git</a:t>
            </a:r>
            <a:endParaRPr lang="en-US" dirty="0" smtClean="0"/>
          </a:p>
          <a:p>
            <a:pPr lvl="1"/>
            <a:r>
              <a:rPr lang="en-US" dirty="0" smtClean="0"/>
              <a:t>Cloud </a:t>
            </a:r>
            <a:r>
              <a:rPr lang="en-US" dirty="0" smtClean="0"/>
              <a:t>hosting </a:t>
            </a:r>
            <a:r>
              <a:rPr lang="en-US" dirty="0" smtClean="0"/>
              <a:t>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1461713713"/>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Communication</a:t>
            </a:r>
            <a:endParaRPr lang="en-US" dirty="0" smtClean="0"/>
          </a:p>
          <a:p>
            <a:pPr lvl="1"/>
            <a:r>
              <a:rPr lang="en-US" dirty="0" smtClean="0"/>
              <a:t>Crucial when working </a:t>
            </a:r>
            <a:r>
              <a:rPr lang="en-US" dirty="0" smtClean="0"/>
              <a:t>with </a:t>
            </a:r>
            <a:r>
              <a:rPr lang="en-US" dirty="0" smtClean="0"/>
              <a:t>other </a:t>
            </a:r>
            <a:r>
              <a:rPr lang="en-US" dirty="0" smtClean="0"/>
              <a:t>developers</a:t>
            </a:r>
            <a:endParaRPr lang="en-US" dirty="0" smtClean="0"/>
          </a:p>
          <a:p>
            <a:pPr lvl="1"/>
            <a:r>
              <a:rPr lang="en-US" dirty="0" smtClean="0"/>
              <a:t>Frequent </a:t>
            </a:r>
            <a:r>
              <a:rPr lang="en-US" dirty="0" smtClean="0"/>
              <a:t>short progress </a:t>
            </a:r>
            <a:r>
              <a:rPr lang="en-US" dirty="0" smtClean="0"/>
              <a:t>reports</a:t>
            </a:r>
            <a:endParaRPr lang="en-US" dirty="0" smtClean="0"/>
          </a:p>
          <a:p>
            <a:pPr lvl="1"/>
            <a:r>
              <a:rPr lang="en-US" dirty="0" smtClean="0"/>
              <a:t>Clear </a:t>
            </a:r>
            <a:r>
              <a:rPr lang="en-US" dirty="0" smtClean="0"/>
              <a:t>communication </a:t>
            </a:r>
            <a:r>
              <a:rPr lang="en-US" dirty="0" smtClean="0"/>
              <a:t>with </a:t>
            </a:r>
            <a:r>
              <a:rPr lang="en-US" dirty="0" smtClean="0"/>
              <a:t>testers</a:t>
            </a:r>
            <a:endParaRPr lang="en-US" dirty="0" smtClean="0"/>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426620298"/>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Design first, code later</a:t>
            </a:r>
            <a:endParaRPr lang="en-US" dirty="0" smtClean="0"/>
          </a:p>
          <a:p>
            <a:pPr lvl="1"/>
            <a:r>
              <a:rPr lang="en-US" dirty="0" smtClean="0"/>
              <a:t>Compartmentalize</a:t>
            </a:r>
          </a:p>
          <a:p>
            <a:pPr lvl="1"/>
            <a:r>
              <a:rPr lang="en-US" dirty="0" smtClean="0"/>
              <a:t>Draw your designs</a:t>
            </a:r>
            <a:endParaRPr lang="en-US" dirty="0" smtClean="0"/>
          </a:p>
          <a:p>
            <a:pPr lvl="1"/>
            <a:r>
              <a:rPr lang="en-US" dirty="0" smtClean="0"/>
              <a:t>Don’t code for ‘what-ifs</a:t>
            </a:r>
            <a:r>
              <a:rPr lang="en-US" dirty="0" smtClean="0"/>
              <a:t>’</a:t>
            </a:r>
          </a:p>
          <a:p>
            <a:pPr lvl="1"/>
            <a:r>
              <a:rPr lang="en-US" dirty="0" smtClean="0"/>
              <a:t>Get your data models right</a:t>
            </a:r>
            <a:endParaRPr lang="en-US" dirty="0" smtClean="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7" y="1700809"/>
            <a:ext cx="4800532" cy="4425355"/>
          </a:xfrm>
        </p:spPr>
        <p:txBody>
          <a:bodyPr>
            <a:normAutofit/>
          </a:bodyPr>
          <a:lstStyle/>
          <a:p>
            <a:r>
              <a:rPr lang="en-US" dirty="0" smtClean="0">
                <a:solidFill>
                  <a:srgbClr val="FF0000"/>
                </a:solidFill>
              </a:rPr>
              <a:t>Whiteboard photo</a:t>
            </a:r>
            <a:endParaRPr lang="en-US" dirty="0" smtClean="0">
              <a:solidFill>
                <a:srgbClr val="FF0000"/>
              </a:solidFill>
            </a:endParaRPr>
          </a:p>
        </p:txBody>
      </p:sp>
      <p:sp>
        <p:nvSpPr>
          <p:cNvPr id="3" name="Title 2"/>
          <p:cNvSpPr>
            <a:spLocks noGrp="1"/>
          </p:cNvSpPr>
          <p:nvPr>
            <p:ph type="title"/>
          </p:nvPr>
        </p:nvSpPr>
        <p:spPr/>
        <p:txBody>
          <a:bodyPr/>
          <a:lstStyle/>
          <a:p>
            <a:r>
              <a:rPr lang="en-US" dirty="0" smtClean="0"/>
              <a:t>Developing Collaboratively</a:t>
            </a:r>
            <a:endParaRPr lang="en-US" dirty="0"/>
          </a:p>
        </p:txBody>
      </p:sp>
      <p:sp>
        <p:nvSpPr>
          <p:cNvPr id="5" name="Content Placeholder 3"/>
          <p:cNvSpPr txBox="1">
            <a:spLocks/>
          </p:cNvSpPr>
          <p:nvPr/>
        </p:nvSpPr>
        <p:spPr>
          <a:xfrm>
            <a:off x="6672064" y="1700808"/>
            <a:ext cx="4800532"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solidFill>
                  <a:srgbClr val="FF0000"/>
                </a:solidFill>
              </a:rPr>
              <a:t>Bad code </a:t>
            </a:r>
            <a:r>
              <a:rPr lang="en-US" dirty="0" err="1" smtClean="0">
                <a:solidFill>
                  <a:srgbClr val="FF0000"/>
                </a:solidFill>
              </a:rPr>
              <a:t>vs</a:t>
            </a:r>
            <a:r>
              <a:rPr lang="en-US" dirty="0" smtClean="0">
                <a:solidFill>
                  <a:srgbClr val="FF0000"/>
                </a:solidFill>
              </a:rPr>
              <a:t> good code</a:t>
            </a:r>
            <a:endParaRPr lang="en-US" dirty="0" smtClean="0">
              <a:solidFill>
                <a:srgbClr val="FF0000"/>
              </a:solidFill>
            </a:endParaRPr>
          </a:p>
        </p:txBody>
      </p:sp>
    </p:spTree>
    <p:extLst>
      <p:ext uri="{BB962C8B-B14F-4D97-AF65-F5344CB8AC3E}">
        <p14:creationId xmlns:p14="http://schemas.microsoft.com/office/powerpoint/2010/main" val="329906712"/>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a:t>
            </a:r>
            <a:r>
              <a:rPr lang="en-US" dirty="0" smtClean="0"/>
              <a:t>often</a:t>
            </a:r>
          </a:p>
          <a:p>
            <a:pPr lvl="1"/>
            <a:r>
              <a:rPr lang="en-US" dirty="0" smtClean="0"/>
              <a:t>Keep </a:t>
            </a:r>
            <a:r>
              <a:rPr lang="en-US" dirty="0" smtClean="0"/>
              <a:t>code clear, correctly formatted and documented</a:t>
            </a:r>
          </a:p>
          <a:p>
            <a:pPr lvl="1"/>
            <a:r>
              <a:rPr lang="en-US" dirty="0" smtClean="0"/>
              <a:t>Regular code review helps ensure code </a:t>
            </a:r>
            <a:r>
              <a:rPr lang="en-US" dirty="0" smtClean="0"/>
              <a:t>quality</a:t>
            </a:r>
          </a:p>
          <a:p>
            <a:pPr lvl="1"/>
            <a:r>
              <a:rPr lang="en-US" dirty="0" smtClean="0"/>
              <a:t>Nobody likes ugly code</a:t>
            </a:r>
            <a:endParaRPr lang="en-US" dirty="0" smtClean="0"/>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FF0000"/>
                </a:solidFill>
              </a:rPr>
              <a:t>Badly formatted / ugly code example</a:t>
            </a:r>
            <a:endParaRPr lang="en-US" dirty="0" smtClean="0">
              <a:solidFill>
                <a:srgbClr val="FF0000"/>
              </a:solidFill>
            </a:endParaRPr>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633724166"/>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Coding standards help everyone</a:t>
            </a:r>
            <a:endParaRPr lang="en-US" dirty="0" smtClean="0"/>
          </a:p>
          <a:p>
            <a:r>
              <a:rPr lang="en-US" dirty="0" smtClean="0"/>
              <a:t>Be consistent</a:t>
            </a:r>
          </a:p>
          <a:p>
            <a:r>
              <a:rPr lang="en-US" dirty="0" smtClean="0"/>
              <a:t>K.I.S.S – Keep It Simple, Stupid</a:t>
            </a:r>
            <a:endParaRPr lang="en-US" dirty="0" smtClean="0"/>
          </a:p>
          <a:p>
            <a:r>
              <a:rPr lang="en-US" dirty="0" smtClean="0"/>
              <a:t>Use </a:t>
            </a:r>
            <a:r>
              <a:rPr lang="en-US" dirty="0" err="1" smtClean="0"/>
              <a:t>globals</a:t>
            </a:r>
            <a:r>
              <a:rPr lang="en-US" dirty="0" smtClean="0"/>
              <a:t> sparingly</a:t>
            </a:r>
          </a:p>
          <a:p>
            <a:r>
              <a:rPr lang="en-US" dirty="0" smtClean="0"/>
              <a:t>Don’t use magic numbers, use </a:t>
            </a:r>
            <a:r>
              <a:rPr lang="en-US" dirty="0" smtClean="0"/>
              <a:t>constants</a:t>
            </a: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err="1" smtClean="0"/>
              <a:t>Sanitise</a:t>
            </a:r>
            <a:r>
              <a:rPr lang="en-US" dirty="0" smtClean="0"/>
              <a:t> your input</a:t>
            </a:r>
          </a:p>
          <a:p>
            <a:r>
              <a:rPr lang="en-US" dirty="0" smtClean="0"/>
              <a:t>Escape your output</a:t>
            </a:r>
          </a:p>
          <a:p>
            <a:r>
              <a:rPr lang="en-US" dirty="0" smtClean="0"/>
              <a:t>Portability </a:t>
            </a:r>
            <a:r>
              <a:rPr lang="en-US" dirty="0" smtClean="0"/>
              <a:t>– </a:t>
            </a:r>
            <a:r>
              <a:rPr lang="en-US" dirty="0" smtClean="0"/>
              <a:t>don’t hard-code</a:t>
            </a:r>
          </a:p>
          <a:p>
            <a:r>
              <a:rPr lang="en-US" dirty="0" smtClean="0"/>
              <a:t>Provide </a:t>
            </a:r>
            <a:r>
              <a:rPr lang="en-US" dirty="0" smtClean="0"/>
              <a:t>useful error </a:t>
            </a:r>
            <a:r>
              <a:rPr lang="en-US" dirty="0" smtClean="0"/>
              <a:t>messages (but don’t give anything away!)</a:t>
            </a:r>
            <a:endParaRPr lang="en-US" dirty="0" smtClean="0"/>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1669902584"/>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Don’t be afraid to refactor when necessary</a:t>
            </a:r>
          </a:p>
          <a:p>
            <a:r>
              <a:rPr lang="en-US" dirty="0"/>
              <a:t>Test early, test often</a:t>
            </a:r>
          </a:p>
          <a:p>
            <a:r>
              <a:rPr lang="en-US" dirty="0"/>
              <a:t>Don’t write the same piece of code twice</a:t>
            </a:r>
          </a:p>
          <a:p>
            <a:r>
              <a:rPr lang="en-US" dirty="0"/>
              <a:t>Don’t just start coding – think first. Then code.</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4208196693"/>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Architect and design for security policies</a:t>
            </a:r>
          </a:p>
          <a:p>
            <a:pPr lvl="1"/>
            <a:r>
              <a:rPr lang="en-US" dirty="0"/>
              <a:t>Determine your approach to security </a:t>
            </a:r>
            <a:r>
              <a:rPr lang="en-US" dirty="0" smtClean="0"/>
              <a:t>first</a:t>
            </a:r>
            <a:endParaRPr lang="en-US" dirty="0" smtClean="0"/>
          </a:p>
          <a:p>
            <a:r>
              <a:rPr lang="en-US" dirty="0" smtClean="0"/>
              <a:t>Validate input</a:t>
            </a:r>
          </a:p>
          <a:p>
            <a:pPr lvl="1"/>
            <a:r>
              <a:rPr lang="en-US" dirty="0" smtClean="0"/>
              <a:t>Ensure user data matches expected inputs</a:t>
            </a:r>
          </a:p>
          <a:p>
            <a:pPr lvl="1"/>
            <a:r>
              <a:rPr lang="en-US" dirty="0" smtClean="0"/>
              <a:t>Encode </a:t>
            </a:r>
            <a:r>
              <a:rPr lang="en-US" dirty="0" smtClean="0"/>
              <a:t>or otherwise escape URLs</a:t>
            </a:r>
          </a:p>
          <a:p>
            <a:pPr lvl="1"/>
            <a:r>
              <a:rPr lang="en-US" dirty="0" smtClean="0"/>
              <a:t>Format input data to avoid injection </a:t>
            </a:r>
            <a:r>
              <a:rPr lang="en-US" dirty="0" smtClean="0"/>
              <a:t>attacks</a:t>
            </a:r>
            <a:endParaRPr lang="en-US" dirty="0" smtClean="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Secure Code Development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428" y="2127412"/>
            <a:ext cx="8457143" cy="2603175"/>
          </a:xfrm>
          <a:prstGeom prst="rect">
            <a:avLst/>
          </a:prstGeom>
        </p:spPr>
      </p:pic>
      <p:sp>
        <p:nvSpPr>
          <p:cNvPr id="6" name="TextBox 5"/>
          <p:cNvSpPr txBox="1"/>
          <p:nvPr/>
        </p:nvSpPr>
        <p:spPr>
          <a:xfrm>
            <a:off x="3267787"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a:t>
            </a:r>
            <a:r>
              <a:rPr lang="en-GB" sz="1200" dirty="0" smtClean="0">
                <a:latin typeface="Calibri Light" panose="020F0302020204030204" pitchFamily="34" charset="0"/>
              </a:rPr>
              <a:t>xkcd.com/327/</a:t>
            </a:r>
            <a:endParaRPr lang="en-GB" sz="1200" dirty="0">
              <a:latin typeface="Calibri Light" panose="020F0302020204030204" pitchFamily="34" charset="0"/>
            </a:endParaRPr>
          </a:p>
        </p:txBody>
      </p:sp>
    </p:spTree>
    <p:extLst>
      <p:ext uri="{BB962C8B-B14F-4D97-AF65-F5344CB8AC3E}">
        <p14:creationId xmlns:p14="http://schemas.microsoft.com/office/powerpoint/2010/main" val="2645825870"/>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Default deny</a:t>
            </a:r>
          </a:p>
          <a:p>
            <a:r>
              <a:rPr lang="en-US" dirty="0" smtClean="0"/>
              <a:t>Adhere </a:t>
            </a:r>
            <a:r>
              <a:rPr lang="en-US" dirty="0"/>
              <a:t>to the principle of least privilege</a:t>
            </a:r>
          </a:p>
          <a:p>
            <a:r>
              <a:rPr lang="en-US" dirty="0" smtClean="0"/>
              <a:t>Sanitize </a:t>
            </a:r>
            <a:r>
              <a:rPr lang="en-US" dirty="0"/>
              <a:t>data sent to other systems</a:t>
            </a:r>
          </a:p>
          <a:p>
            <a:pPr lvl="1"/>
            <a:r>
              <a:rPr lang="en-US" dirty="0"/>
              <a:t>Data often contains input supplied by </a:t>
            </a:r>
            <a:r>
              <a:rPr lang="en-US" dirty="0" smtClean="0"/>
              <a:t>users</a:t>
            </a:r>
          </a:p>
          <a:p>
            <a:pPr lvl="1"/>
            <a:r>
              <a:rPr lang="en-US" dirty="0" smtClean="0"/>
              <a:t>Don’t </a:t>
            </a:r>
            <a:r>
              <a:rPr lang="en-US" dirty="0" smtClean="0"/>
              <a:t>assume the consumer’s input method is secure</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1373050796"/>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Practice defense in </a:t>
            </a:r>
            <a:r>
              <a:rPr lang="en-US" dirty="0" smtClean="0"/>
              <a:t>depth</a:t>
            </a:r>
          </a:p>
          <a:p>
            <a:r>
              <a:rPr lang="en-US" dirty="0" smtClean="0"/>
              <a:t>Use </a:t>
            </a:r>
            <a:r>
              <a:rPr lang="en-US" dirty="0"/>
              <a:t>effective QA </a:t>
            </a:r>
            <a:r>
              <a:rPr lang="en-US" dirty="0" smtClean="0"/>
              <a:t>techniques</a:t>
            </a:r>
          </a:p>
          <a:p>
            <a:pPr lvl="1"/>
            <a:r>
              <a:rPr lang="en-US" dirty="0" smtClean="0"/>
              <a:t>Clear deliverables </a:t>
            </a:r>
          </a:p>
          <a:p>
            <a:pPr lvl="1"/>
            <a:r>
              <a:rPr lang="en-US" dirty="0" smtClean="0"/>
              <a:t>Appropriate instrumentation</a:t>
            </a:r>
            <a:endParaRPr lang="en-US" dirty="0" smtClean="0"/>
          </a:p>
          <a:p>
            <a:pPr lvl="1"/>
            <a:r>
              <a:rPr lang="en-US" dirty="0" smtClean="0"/>
              <a:t>Quality metrics</a:t>
            </a:r>
            <a:endParaRPr lang="en-US" dirty="0" smtClean="0"/>
          </a:p>
          <a:p>
            <a:pPr lvl="1"/>
            <a:r>
              <a:rPr lang="en-US" dirty="0" smtClean="0"/>
              <a:t>Testing </a:t>
            </a:r>
            <a:r>
              <a:rPr lang="en-US" dirty="0" smtClean="0"/>
              <a:t>environments</a:t>
            </a:r>
          </a:p>
          <a:p>
            <a:pPr lvl="1"/>
            <a:r>
              <a:rPr lang="en-US" dirty="0" smtClean="0"/>
              <a:t>Representative </a:t>
            </a:r>
            <a:r>
              <a:rPr lang="en-US" dirty="0" smtClean="0"/>
              <a:t>test data</a:t>
            </a:r>
            <a:endParaRPr lang="en-US" dirty="0"/>
          </a:p>
          <a:p>
            <a:r>
              <a:rPr lang="en-US" dirty="0"/>
              <a:t>Adopt a secure coding </a:t>
            </a:r>
            <a:r>
              <a:rPr lang="en-US" dirty="0" smtClean="0"/>
              <a:t>standard</a:t>
            </a:r>
            <a:endParaRPr lang="en-US" dirty="0"/>
          </a:p>
          <a:p>
            <a:pPr lvl="1"/>
            <a:r>
              <a:rPr lang="en-US" dirty="0" smtClean="0"/>
              <a:t>Code Review</a:t>
            </a:r>
          </a:p>
          <a:p>
            <a:pPr lvl="1"/>
            <a:r>
              <a:rPr lang="en-US" dirty="0" smtClean="0"/>
              <a:t>Pair Programming</a:t>
            </a:r>
            <a:endParaRPr lang="en-US" dirty="0" smtClean="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20040286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Define security requirements</a:t>
            </a:r>
          </a:p>
          <a:p>
            <a:r>
              <a:rPr lang="en-US" dirty="0" smtClean="0"/>
              <a:t>Heed </a:t>
            </a:r>
            <a:r>
              <a:rPr lang="en-US" dirty="0"/>
              <a:t>compiler warnings</a:t>
            </a:r>
          </a:p>
          <a:p>
            <a:pPr lvl="1"/>
            <a:r>
              <a:rPr lang="en-US" dirty="0" smtClean="0"/>
              <a:t>If you ignore them, comment </a:t>
            </a:r>
          </a:p>
          <a:p>
            <a:r>
              <a:rPr lang="en-US" dirty="0" smtClean="0"/>
              <a:t>Model </a:t>
            </a:r>
            <a:r>
              <a:rPr lang="en-US" dirty="0" smtClean="0"/>
              <a:t>threats</a:t>
            </a:r>
          </a:p>
          <a:p>
            <a:r>
              <a:rPr lang="en-US" dirty="0" smtClean="0"/>
              <a:t>Investigate likely threat </a:t>
            </a:r>
            <a:r>
              <a:rPr lang="en-US" dirty="0" smtClean="0"/>
              <a:t>vectors</a:t>
            </a:r>
            <a:endParaRPr lang="en-US" dirty="0" smtClean="0"/>
          </a:p>
          <a:p>
            <a:r>
              <a:rPr lang="en-US" dirty="0" smtClean="0"/>
              <a:t>Create </a:t>
            </a:r>
            <a:r>
              <a:rPr lang="en-US" dirty="0" smtClean="0"/>
              <a:t>standards </a:t>
            </a:r>
            <a:r>
              <a:rPr lang="en-US" dirty="0" smtClean="0"/>
              <a:t>based on your models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922625631"/>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a:t>
            </a:r>
            <a:r>
              <a:rPr lang="en-US" smtClean="0"/>
              <a:t>largely dependent </a:t>
            </a:r>
            <a:r>
              <a:rPr lang="en-US" dirty="0" smtClean="0"/>
              <a:t>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Object Oriented Programming</a:t>
            </a:r>
            <a:endParaRPr lang="en-US" dirty="0"/>
          </a:p>
        </p:txBody>
      </p:sp>
    </p:spTree>
    <p:extLst>
      <p:ext uri="{BB962C8B-B14F-4D97-AF65-F5344CB8AC3E}">
        <p14:creationId xmlns:p14="http://schemas.microsoft.com/office/powerpoint/2010/main" val="707198038"/>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6" name="Content Placeholder 3"/>
          <p:cNvSpPr>
            <a:spLocks noGrp="1"/>
          </p:cNvSpPr>
          <p:nvPr>
            <p:ph idx="1"/>
          </p:nvPr>
        </p:nvSpPr>
        <p:spPr>
          <a:xfrm>
            <a:off x="1007436" y="1700809"/>
            <a:ext cx="10574965" cy="720079"/>
          </a:xfrm>
        </p:spPr>
        <p:txBody>
          <a:bodyPr>
            <a:normAutofit/>
          </a:bodyPr>
          <a:lstStyle/>
          <a:p>
            <a:r>
              <a:rPr lang="en-US" dirty="0" smtClean="0"/>
              <a:t>Everything is an object, with attributes</a:t>
            </a:r>
          </a:p>
          <a:p>
            <a:endParaRPr lang="en-US" dirty="0"/>
          </a:p>
          <a:p>
            <a:pPr marL="0" indent="0">
              <a:buNone/>
            </a:pPr>
            <a:endParaRPr lang="en-US" dirty="0" smtClean="0"/>
          </a:p>
          <a:p>
            <a:endParaRPr lang="en-US" dirty="0" smtClean="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7448" y="2564904"/>
            <a:ext cx="4674058" cy="2592287"/>
          </a:xfrm>
          <a:prstGeom prst="rect">
            <a:avLst/>
          </a:prstGeom>
        </p:spPr>
      </p:pic>
      <p:sp>
        <p:nvSpPr>
          <p:cNvPr id="9" name="Rectangle 8"/>
          <p:cNvSpPr/>
          <p:nvPr/>
        </p:nvSpPr>
        <p:spPr>
          <a:xfrm>
            <a:off x="6384031" y="2564903"/>
            <a:ext cx="519836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GB" sz="1000" dirty="0" smtClean="0">
              <a:solidFill>
                <a:srgbClr val="000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r>
              <a:rPr lang="en-GB" sz="1000" dirty="0" smtClean="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‘car’: {</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‘make’ : ‘</a:t>
            </a:r>
            <a:r>
              <a:rPr lang="en-GB" sz="1000" dirty="0" err="1" smtClean="0">
                <a:solidFill>
                  <a:srgbClr val="000000"/>
                </a:solidFill>
                <a:highlight>
                  <a:srgbClr val="FFFFFF"/>
                </a:highlight>
                <a:latin typeface="Courier New" panose="02070309020205020404" pitchFamily="49" charset="0"/>
              </a:rPr>
              <a:t>audi</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	    ‘model’ : ‘r8’,</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‘colour’ : ‘white’,</a:t>
            </a:r>
            <a:r>
              <a:rPr lang="en-GB" sz="1000" dirty="0">
                <a:solidFill>
                  <a:srgbClr val="000000"/>
                </a:solidFill>
                <a:highlight>
                  <a:srgbClr val="FFFFFF"/>
                </a:highlight>
                <a:latin typeface="Courier New" panose="02070309020205020404" pitchFamily="49" charset="0"/>
              </a:rPr>
              <a:t>	</a:t>
            </a:r>
            <a:endParaRPr lang="en-GB" sz="1000" dirty="0" smtClean="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‘engine’ : ‘4.2L V8’,</a:t>
            </a:r>
          </a:p>
          <a:p>
            <a:r>
              <a:rPr lang="en-GB" sz="1000" dirty="0" smtClean="0">
                <a:solidFill>
                  <a:srgbClr val="000000"/>
                </a:solidFill>
                <a:highlight>
                  <a:srgbClr val="FFFFFF"/>
                </a:highlight>
                <a:latin typeface="Courier New" panose="02070309020205020404" pitchFamily="49" charset="0"/>
              </a:rPr>
              <a:t>	    ‘wheels’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‘4’,</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‘doors’ : ‘2’,</a:t>
            </a:r>
          </a:p>
          <a:p>
            <a:r>
              <a:rPr lang="en-GB" sz="1000" dirty="0" smtClean="0">
                <a:solidFill>
                  <a:srgbClr val="000000"/>
                </a:solidFill>
                <a:highlight>
                  <a:srgbClr val="FFFFFF"/>
                </a:highlight>
                <a:latin typeface="Courier New" panose="02070309020205020404" pitchFamily="49" charset="0"/>
              </a:rPr>
              <a:t>	    ‘fuel’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‘gas’</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26932169"/>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392487"/>
          </a:xfrm>
        </p:spPr>
        <p:txBody>
          <a:bodyPr>
            <a:normAutofit/>
          </a:bodyPr>
          <a:lstStyle/>
          <a:p>
            <a:r>
              <a:rPr lang="en-US" dirty="0"/>
              <a:t>What is Object Oriented Programming (OOP)?</a:t>
            </a:r>
          </a:p>
          <a:p>
            <a:pPr lvl="1"/>
            <a:r>
              <a:rPr lang="en-US" dirty="0" smtClean="0"/>
              <a:t>Each </a:t>
            </a:r>
            <a:r>
              <a:rPr lang="en-US" dirty="0" smtClean="0"/>
              <a:t>program </a:t>
            </a:r>
            <a:r>
              <a:rPr lang="en-US" dirty="0" smtClean="0"/>
              <a:t>works with objects </a:t>
            </a:r>
            <a:r>
              <a:rPr lang="en-US" dirty="0" smtClean="0"/>
              <a:t>or events </a:t>
            </a:r>
            <a:r>
              <a:rPr lang="en-US" dirty="0" smtClean="0"/>
              <a:t>from </a:t>
            </a:r>
            <a:r>
              <a:rPr lang="en-US" dirty="0" smtClean="0"/>
              <a:t>real life</a:t>
            </a:r>
          </a:p>
          <a:p>
            <a:pPr lvl="1"/>
            <a:r>
              <a:rPr lang="en-US" dirty="0" smtClean="0"/>
              <a:t>For example, </a:t>
            </a:r>
            <a:r>
              <a:rPr lang="en-US" dirty="0" smtClean="0"/>
              <a:t>manufacturing software </a:t>
            </a:r>
            <a:r>
              <a:rPr lang="en-US" dirty="0" smtClean="0"/>
              <a:t>works with </a:t>
            </a:r>
            <a:r>
              <a:rPr lang="en-US" dirty="0" smtClean="0"/>
              <a:t>parts, products, inventory, etc</a:t>
            </a:r>
            <a:r>
              <a:rPr lang="en-US" dirty="0" smtClean="0"/>
              <a:t>.</a:t>
            </a:r>
          </a:p>
          <a:p>
            <a:pPr lvl="1"/>
            <a:r>
              <a:rPr lang="en-US" dirty="0" smtClean="0"/>
              <a:t>This approach makes complex software faster to develop and easier to maintain</a:t>
            </a:r>
          </a:p>
          <a:p>
            <a:pPr lvl="1"/>
            <a:r>
              <a:rPr lang="en-US" dirty="0" smtClean="0"/>
              <a:t>Code reuse is easy due to four main principles of design</a:t>
            </a:r>
          </a:p>
          <a:p>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412280533"/>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Object data should </a:t>
            </a:r>
            <a:r>
              <a:rPr lang="en-US" dirty="0" smtClean="0"/>
              <a:t>only be accessed through </a:t>
            </a:r>
            <a:r>
              <a:rPr lang="en-US" dirty="0" smtClean="0"/>
              <a:t>object </a:t>
            </a:r>
            <a:r>
              <a:rPr lang="en-US" dirty="0" smtClean="0"/>
              <a:t>methods</a:t>
            </a:r>
          </a:p>
          <a:p>
            <a:pPr lvl="1"/>
            <a:r>
              <a:rPr lang="en-US" i="1" dirty="0" err="1" smtClean="0"/>
              <a:t>Accessors</a:t>
            </a:r>
            <a:r>
              <a:rPr lang="en-US" dirty="0" smtClean="0"/>
              <a:t> </a:t>
            </a:r>
            <a:r>
              <a:rPr lang="en-US" dirty="0" smtClean="0"/>
              <a:t>are methods that </a:t>
            </a:r>
            <a:r>
              <a:rPr lang="en-US" dirty="0" smtClean="0"/>
              <a:t>access object data</a:t>
            </a:r>
            <a:endParaRPr lang="en-US" dirty="0" smtClean="0"/>
          </a:p>
          <a:p>
            <a:pPr lvl="1"/>
            <a:r>
              <a:rPr lang="en-US" i="1" dirty="0" err="1" smtClean="0"/>
              <a:t>Mutators</a:t>
            </a:r>
            <a:r>
              <a:rPr lang="en-US" dirty="0" smtClean="0"/>
              <a:t> are methods that </a:t>
            </a:r>
            <a:r>
              <a:rPr lang="en-US" dirty="0" smtClean="0"/>
              <a:t>change </a:t>
            </a:r>
            <a:r>
              <a:rPr lang="en-US" dirty="0" smtClean="0"/>
              <a:t>object </a:t>
            </a:r>
            <a:r>
              <a:rPr lang="en-US" dirty="0" smtClean="0"/>
              <a:t>data</a:t>
            </a:r>
            <a:endParaRPr lang="en-US" dirty="0" smtClean="0"/>
          </a:p>
          <a:p>
            <a:pPr lvl="1"/>
            <a:r>
              <a:rPr lang="en-US" dirty="0" smtClean="0"/>
              <a:t>Hiding the internals </a:t>
            </a:r>
            <a:r>
              <a:rPr lang="en-US" dirty="0" smtClean="0"/>
              <a:t>protects integrity</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69095054"/>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Some languages provide </a:t>
            </a:r>
            <a:r>
              <a:rPr lang="en-US" dirty="0" smtClean="0"/>
              <a:t>modifiers</a:t>
            </a:r>
            <a:endParaRPr lang="en-US" dirty="0" smtClean="0"/>
          </a:p>
          <a:p>
            <a:pPr lvl="1"/>
            <a:r>
              <a:rPr lang="en-US" dirty="0" smtClean="0"/>
              <a:t>In </a:t>
            </a:r>
            <a:r>
              <a:rPr lang="en-US" dirty="0" smtClean="0"/>
              <a:t>Python, no such modifiers exist</a:t>
            </a:r>
          </a:p>
          <a:p>
            <a:pPr lvl="1"/>
            <a:r>
              <a:rPr lang="en-US" dirty="0" smtClean="0"/>
              <a:t>Conventions that </a:t>
            </a:r>
            <a:r>
              <a:rPr lang="en-US" dirty="0" smtClean="0"/>
              <a:t>approximate the same </a:t>
            </a:r>
            <a:r>
              <a:rPr lang="en-US" dirty="0" err="1" smtClean="0"/>
              <a:t>behaviour</a:t>
            </a:r>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40526916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OOP : Encapsulation Example</a:t>
            </a:r>
            <a:endParaRPr lang="en-US" dirty="0"/>
          </a:p>
        </p:txBody>
      </p:sp>
      <p:sp>
        <p:nvSpPr>
          <p:cNvPr id="5" name="Rectangle 4"/>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Use the ‘</a:t>
            </a:r>
            <a:r>
              <a:rPr lang="en-GB" sz="1200" dirty="0" smtClean="0">
                <a:solidFill>
                  <a:srgbClr val="008000"/>
                </a:solidFill>
                <a:highlight>
                  <a:srgbClr val="FFFFFF"/>
                </a:highlight>
                <a:latin typeface="Courier New" panose="02070309020205020404" pitchFamily="49" charset="0"/>
              </a:rPr>
              <a:t>class’ keyword to d</a:t>
            </a:r>
            <a:r>
              <a:rPr lang="en-GB" sz="1200" dirty="0" smtClean="0">
                <a:solidFill>
                  <a:srgbClr val="008000"/>
                </a:solidFill>
                <a:highlight>
                  <a:srgbClr val="FFFFFF"/>
                </a:highlight>
                <a:latin typeface="Courier New" panose="02070309020205020404" pitchFamily="49" charset="0"/>
              </a:rPr>
              <a:t>efine </a:t>
            </a:r>
            <a:r>
              <a:rPr lang="en-GB" sz="1200" dirty="0" smtClean="0">
                <a:solidFill>
                  <a:srgbClr val="008000"/>
                </a:solidFill>
                <a:highlight>
                  <a:srgbClr val="FFFFFF"/>
                </a:highlight>
                <a:latin typeface="Courier New" panose="02070309020205020404" pitchFamily="49" charset="0"/>
              </a:rPr>
              <a:t>our </a:t>
            </a:r>
            <a:r>
              <a:rPr lang="en-GB" sz="1200" dirty="0" smtClean="0">
                <a:solidFill>
                  <a:srgbClr val="008000"/>
                </a:solidFill>
                <a:highlight>
                  <a:srgbClr val="FFFFFF"/>
                </a:highlight>
                <a:latin typeface="Courier New" panose="02070309020205020404" pitchFamily="49" charset="0"/>
              </a:rPr>
              <a:t>class</a:t>
            </a:r>
            <a:endParaRPr lang="en-GB" sz="1200" dirty="0" smtClean="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class </a:t>
            </a:r>
            <a:r>
              <a:rPr lang="en-GB" sz="1200" dirty="0">
                <a:solidFill>
                  <a:srgbClr val="000000"/>
                </a:solidFill>
                <a:highlight>
                  <a:srgbClr val="FFFFFF"/>
                </a:highlight>
                <a:latin typeface="Courier New" panose="02070309020205020404" pitchFamily="49" charset="0"/>
              </a:rPr>
              <a:t>Person</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This method is required</a:t>
            </a:r>
          </a:p>
          <a:p>
            <a:r>
              <a:rPr lang="en-GB" sz="1200" dirty="0" smtClean="0">
                <a:solidFill>
                  <a:srgbClr val="000000"/>
                </a:solidFill>
                <a:highlight>
                  <a:srgbClr val="FFFFFF"/>
                </a:highlight>
                <a:latin typeface="Courier New" panose="02070309020205020404" pitchFamily="49" charset="0"/>
              </a:rPr>
              <a:t>    </a:t>
            </a:r>
            <a:r>
              <a:rPr lang="en-GB" sz="1200" b="1" dirty="0" err="1" smtClean="0">
                <a:solidFill>
                  <a:srgbClr val="0000FF"/>
                </a:solidFill>
                <a:highlight>
                  <a:srgbClr val="FFFFFF"/>
                </a:highlight>
                <a:latin typeface="Courier New" panose="02070309020205020404" pitchFamily="49" charset="0"/>
              </a:rPr>
              <a:t>def</a:t>
            </a:r>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__</a:t>
            </a:r>
            <a:r>
              <a:rPr lang="en-GB" sz="1200" dirty="0" err="1" smtClean="0">
                <a:solidFill>
                  <a:srgbClr val="000000"/>
                </a:solidFill>
                <a:highlight>
                  <a:srgbClr val="FFFFFF"/>
                </a:highlight>
                <a:latin typeface="Courier New" panose="02070309020205020404" pitchFamily="49" charset="0"/>
              </a:rPr>
              <a:t>init</a:t>
            </a:r>
            <a:r>
              <a:rPr lang="en-GB" sz="1200" dirty="0" smtClean="0">
                <a:solidFill>
                  <a:srgbClr val="000000"/>
                </a:solidFill>
                <a:highlight>
                  <a:srgbClr val="FFFFFF"/>
                </a:highlight>
                <a:latin typeface="Courier New" panose="02070309020205020404" pitchFamily="49" charset="0"/>
              </a:rPr>
              <a:t>__(self)</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70224570"/>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Encapsulation</a:t>
            </a:r>
          </a:p>
          <a:p>
            <a:pPr lvl="1"/>
            <a:r>
              <a:rPr lang="en-US" dirty="0" smtClean="0"/>
              <a:t>A Python variable name prefixed with an underscore ( e.g. “_</a:t>
            </a:r>
            <a:r>
              <a:rPr lang="en-US" dirty="0" err="1" smtClean="0"/>
              <a:t>myvariable</a:t>
            </a:r>
            <a:r>
              <a:rPr lang="en-US" dirty="0" smtClean="0"/>
              <a:t>”) should be treated as non-public</a:t>
            </a:r>
          </a:p>
          <a:p>
            <a:pPr lvl="1"/>
            <a:r>
              <a:rPr lang="en-US" dirty="0" smtClean="0"/>
              <a:t>A Python variable name prefixed with </a:t>
            </a:r>
            <a:r>
              <a:rPr lang="en-US" b="1" dirty="0" smtClean="0"/>
              <a:t>at least two leading underscores</a:t>
            </a:r>
            <a:r>
              <a:rPr lang="en-US" dirty="0" smtClean="0"/>
              <a:t> and </a:t>
            </a:r>
            <a:r>
              <a:rPr lang="en-US" b="1" dirty="0" smtClean="0"/>
              <a:t>at most one trailing underscore</a:t>
            </a:r>
            <a:r>
              <a:rPr lang="en-US" dirty="0" smtClean="0"/>
              <a:t> is subject to </a:t>
            </a:r>
            <a:r>
              <a:rPr lang="en-US" i="1" dirty="0" smtClean="0"/>
              <a:t>name mangling</a:t>
            </a:r>
            <a:endParaRPr lang="en-US" dirty="0" smtClean="0"/>
          </a:p>
          <a:p>
            <a:pPr lvl="1"/>
            <a:r>
              <a:rPr lang="en-US" dirty="0" smtClean="0"/>
              <a:t>Name mangling obscures the variable name and raises an error if a programmer attempts to access it via the original name</a:t>
            </a:r>
          </a:p>
          <a:p>
            <a:pPr lvl="1"/>
            <a:r>
              <a:rPr lang="en-US" dirty="0" smtClean="0"/>
              <a:t>It is still possible to access or mutate the variable directly via its mangled name</a:t>
            </a:r>
          </a:p>
          <a:p>
            <a:pPr lvl="1"/>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710325319"/>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09600" y="1556792"/>
            <a:ext cx="10887000"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Now some operations on a class instance</a:t>
            </a:r>
          </a:p>
          <a:p>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 exception should be raised</a:t>
            </a:r>
          </a:p>
          <a:p>
            <a:r>
              <a:rPr lang="en-GB" sz="1200" dirty="0">
                <a:solidFill>
                  <a:srgbClr val="000000"/>
                </a:solidFill>
                <a:highlight>
                  <a:srgbClr val="FFFFFF"/>
                </a:highlight>
                <a:latin typeface="Courier New" panose="02070309020205020404" pitchFamily="49" charset="0"/>
              </a:rPr>
              <a:t>    bob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Person()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bob.setAge</a:t>
            </a:r>
            <a:r>
              <a:rPr lang="en-GB" sz="1200" dirty="0">
                <a:solidFill>
                  <a:srgbClr val="000000"/>
                </a:solidFill>
                <a:highlight>
                  <a:srgbClr val="FFFFFF"/>
                </a:highlight>
                <a:latin typeface="Courier New" panose="02070309020205020404" pitchFamily="49" charset="0"/>
              </a:rPr>
              <a:t>(50)</a:t>
            </a:r>
          </a:p>
          <a:p>
            <a:r>
              <a:rPr lang="en-GB" sz="1200" b="1" dirty="0" smtClean="0">
                <a:solidFill>
                  <a:srgbClr val="0000FF"/>
                </a:solidFill>
                <a:highlight>
                  <a:srgbClr val="FFFFFF"/>
                </a:highlight>
                <a:latin typeface="Courier New" panose="02070309020205020404" pitchFamily="49" charset="0"/>
              </a:rPr>
              <a:t>except:</a:t>
            </a:r>
          </a:p>
          <a:p>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'An error occurred'</a:t>
            </a:r>
            <a:r>
              <a:rPr lang="en-GB" sz="1200" dirty="0" smtClean="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else:</a:t>
            </a:r>
          </a:p>
          <a:p>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However if try to access the variables directly, mangling causes an error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AttributeError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00"/>
                </a:solidFill>
                <a:highlight>
                  <a:srgbClr val="FFFFFF"/>
                </a:highlight>
                <a:latin typeface="Courier New" panose="02070309020205020404" pitchFamily="49" charset="0"/>
              </a:rPr>
              <a:t> 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'Error: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e.message</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finally: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But using the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 returns the expected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79609093"/>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a:t>
            </a:r>
          </a:p>
          <a:p>
            <a:pPr lvl="1"/>
            <a:r>
              <a:rPr lang="en-US" dirty="0" smtClean="0"/>
              <a:t>Development of objects in terms of their interfaces and functionality instead of implementation detail</a:t>
            </a:r>
          </a:p>
          <a:p>
            <a:pPr lvl="1"/>
            <a:r>
              <a:rPr lang="en-US" dirty="0" smtClean="0"/>
              <a:t>Create an object that serves as a template for other objects </a:t>
            </a:r>
            <a:endParaRPr lang="en-US" dirty="0" smtClean="0"/>
          </a:p>
          <a:p>
            <a:pPr lvl="1"/>
            <a:r>
              <a:rPr lang="en-US" dirty="0" smtClean="0"/>
              <a:t>This </a:t>
            </a:r>
            <a:r>
              <a:rPr lang="en-US" dirty="0" smtClean="0"/>
              <a:t>is known as an </a:t>
            </a:r>
            <a:r>
              <a:rPr lang="en-US" i="1" dirty="0" smtClean="0"/>
              <a:t>abstract class</a:t>
            </a:r>
            <a:r>
              <a:rPr lang="en-US" dirty="0" smtClean="0"/>
              <a:t> or </a:t>
            </a:r>
            <a:r>
              <a:rPr lang="en-US" i="1" dirty="0" smtClean="0"/>
              <a:t>interface definition</a:t>
            </a:r>
            <a:endParaRPr lang="en-US" dirty="0" smtClean="0"/>
          </a:p>
          <a:p>
            <a:pPr marL="457200" lvl="1" indent="0">
              <a:buNone/>
            </a:pP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045498463"/>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767408"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abstract base class</a:t>
            </a:r>
          </a:p>
          <a:p>
            <a:r>
              <a:rPr lang="en-GB" sz="1200" dirty="0" smtClean="0">
                <a:solidFill>
                  <a:srgbClr val="008000"/>
                </a:solidFill>
                <a:highlight>
                  <a:srgbClr val="FFFFFF"/>
                </a:highlight>
                <a:latin typeface="Courier New" panose="02070309020205020404" pitchFamily="49" charset="0"/>
              </a:rPr>
              <a:t># Note the class methods are defined but do nothing</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Human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pass</a:t>
            </a:r>
          </a:p>
          <a:p>
            <a:endParaRPr lang="en-GB" sz="1200" dirty="0" smtClean="0">
              <a:solidFill>
                <a:srgbClr val="000000"/>
              </a:solidFill>
              <a:highlight>
                <a:srgbClr val="FFFFFF"/>
              </a:highlight>
              <a:latin typeface="Courier New" panose="02070309020205020404" pitchFamily="49" charset="0"/>
            </a:endParaRPr>
          </a:p>
        </p:txBody>
      </p:sp>
      <p:sp>
        <p:nvSpPr>
          <p:cNvPr id="6" name="Rectangle 5"/>
          <p:cNvSpPr/>
          <p:nvPr/>
        </p:nvSpPr>
        <p:spPr>
          <a:xfrm>
            <a:off x="6600056"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class which now </a:t>
            </a:r>
            <a:r>
              <a:rPr lang="en-GB" sz="1200" b="1" dirty="0" smtClean="0">
                <a:solidFill>
                  <a:srgbClr val="008000"/>
                </a:solidFill>
                <a:highlight>
                  <a:srgbClr val="FFFFFF"/>
                </a:highlight>
                <a:latin typeface="Courier New" panose="02070309020205020404" pitchFamily="49" charset="0"/>
              </a:rPr>
              <a:t>extends</a:t>
            </a:r>
            <a:r>
              <a:rPr lang="en-GB" sz="1200" dirty="0" smtClean="0">
                <a:solidFill>
                  <a:srgbClr val="008000"/>
                </a:solidFill>
                <a:highlight>
                  <a:srgbClr val="FFFFFF"/>
                </a:highlight>
                <a:latin typeface="Courier New" panose="02070309020205020404" pitchFamily="49" charset="0"/>
              </a:rPr>
              <a:t> Human</a:t>
            </a:r>
          </a:p>
          <a:p>
            <a:r>
              <a:rPr lang="en-GB" sz="1200" b="1" dirty="0">
                <a:solidFill>
                  <a:srgbClr val="0000FF"/>
                </a:solidFill>
                <a:highlight>
                  <a:srgbClr val="FFFFFF"/>
                </a:highlight>
                <a:latin typeface="Courier New" panose="02070309020205020404" pitchFamily="49" charset="0"/>
              </a:rPr>
              <a:t>class </a:t>
            </a:r>
            <a:r>
              <a:rPr lang="en-GB" sz="1200" dirty="0" smtClean="0">
                <a:solidFill>
                  <a:srgbClr val="000000"/>
                </a:solidFill>
                <a:highlight>
                  <a:srgbClr val="FFFFFF"/>
                </a:highlight>
                <a:latin typeface="Courier New" panose="02070309020205020404" pitchFamily="49" charset="0"/>
              </a:rPr>
              <a:t>Person(Human)</a:t>
            </a:r>
            <a:r>
              <a:rPr lang="en-GB" sz="1200" b="1" dirty="0" smtClean="0">
                <a:solidFill>
                  <a:srgbClr val="0000FF"/>
                </a:solidFill>
                <a:highlight>
                  <a:srgbClr val="FFFFFF"/>
                </a:highlight>
                <a:latin typeface="Courier New" panose="02070309020205020404" pitchFamily="49" charset="0"/>
              </a:rPr>
              <a:t>:</a:t>
            </a:r>
            <a:endParaRPr lang="en-GB" sz="1200" b="1" dirty="0">
              <a:solidFill>
                <a:srgbClr val="0000FF"/>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58417920"/>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a:t>
            </a:r>
          </a:p>
          <a:p>
            <a:pPr lvl="1"/>
            <a:r>
              <a:rPr lang="en-US" dirty="0" smtClean="0"/>
              <a:t>A way to reuse code of existing </a:t>
            </a:r>
            <a:r>
              <a:rPr lang="en-US" dirty="0" smtClean="0"/>
              <a:t>objects</a:t>
            </a:r>
            <a:endParaRPr lang="en-US" dirty="0" smtClean="0"/>
          </a:p>
          <a:p>
            <a:pPr lvl="1"/>
            <a:r>
              <a:rPr lang="en-US" dirty="0" smtClean="0"/>
              <a:t>Objects can inherit attributes and </a:t>
            </a:r>
            <a:r>
              <a:rPr lang="en-US" dirty="0" smtClean="0"/>
              <a:t>behavior</a:t>
            </a:r>
            <a:endParaRPr lang="en-US" dirty="0" smtClean="0"/>
          </a:p>
          <a:p>
            <a:pPr lvl="1"/>
            <a:r>
              <a:rPr lang="en-US" dirty="0" smtClean="0"/>
              <a:t>An object that inherits from another is called a </a:t>
            </a:r>
            <a:r>
              <a:rPr lang="en-US" i="1" dirty="0" smtClean="0"/>
              <a:t>subclass</a:t>
            </a:r>
            <a:endParaRPr lang="en-US" dirty="0" smtClean="0"/>
          </a:p>
          <a:p>
            <a:pPr lvl="1"/>
            <a:r>
              <a:rPr lang="en-US" dirty="0" smtClean="0"/>
              <a:t>An object that is a inheritance parent is called a </a:t>
            </a:r>
            <a:r>
              <a:rPr lang="en-US" i="1" dirty="0" smtClean="0"/>
              <a:t>superclass</a:t>
            </a:r>
            <a:endParaRPr lang="en-US" dirty="0" smtClean="0"/>
          </a:p>
          <a:p>
            <a:pPr lvl="1"/>
            <a:r>
              <a:rPr lang="en-US" dirty="0" smtClean="0"/>
              <a:t>This relationship </a:t>
            </a:r>
            <a:r>
              <a:rPr lang="en-US" dirty="0" smtClean="0"/>
              <a:t>gives </a:t>
            </a:r>
            <a:r>
              <a:rPr lang="en-US" dirty="0" smtClean="0"/>
              <a:t>rise to a </a:t>
            </a:r>
            <a:r>
              <a:rPr lang="en-US" dirty="0"/>
              <a:t>hierarchy of classes </a:t>
            </a:r>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037054559"/>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5303912" y="1700809"/>
            <a:ext cx="6278489" cy="4425355"/>
          </a:xfrm>
        </p:spPr>
        <p:txBody>
          <a:bodyPr>
            <a:normAutofit/>
          </a:bodyPr>
          <a:lstStyle/>
          <a:p>
            <a:r>
              <a:rPr lang="en-US" dirty="0" smtClean="0"/>
              <a:t>We can further extend Person to define a ‘Passenger’ class</a:t>
            </a:r>
          </a:p>
          <a:p>
            <a:r>
              <a:rPr lang="en-US" dirty="0" smtClean="0"/>
              <a:t>We can provide variables and methods specific to Passenger</a:t>
            </a:r>
          </a:p>
          <a:p>
            <a:r>
              <a:rPr lang="en-US" dirty="0" smtClean="0"/>
              <a:t>We still inherit and can access or mutate variables and methods defined by Person </a:t>
            </a:r>
            <a:r>
              <a:rPr lang="en-US" i="1" dirty="0" smtClean="0"/>
              <a:t>and </a:t>
            </a:r>
            <a:r>
              <a:rPr lang="en-US" dirty="0" smtClean="0"/>
              <a:t>Human</a:t>
            </a:r>
          </a:p>
        </p:txBody>
      </p:sp>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447828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extend further into a Passenger class</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Passenger(Person)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Person.__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False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getSeatPosition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getIsDriver</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setSeatPosition</a:t>
            </a:r>
            <a:r>
              <a:rPr lang="en-GB" sz="1200" dirty="0">
                <a:solidFill>
                  <a:srgbClr val="000000"/>
                </a:solidFill>
                <a:highlight>
                  <a:srgbClr val="FFFFFF"/>
                </a:highlight>
                <a:latin typeface="Courier New" panose="02070309020205020404" pitchFamily="49" charset="0"/>
              </a:rPr>
              <a:t>(self, position)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 position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setIsDriver</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81141142"/>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108817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create a data structure representing car occupancy</a:t>
            </a:r>
          </a:p>
          <a:p>
            <a:r>
              <a:rPr lang="en-GB" sz="1200" dirty="0" smtClean="0">
                <a:solidFill>
                  <a:srgbClr val="008000"/>
                </a:solidFill>
                <a:highlight>
                  <a:srgbClr val="FFFFFF"/>
                </a:highlight>
                <a:latin typeface="Courier New" panose="02070309020205020404" pitchFamily="49" charset="0"/>
              </a:rPr>
              <a:t># We still have access to name and age from the superclass</a:t>
            </a:r>
          </a:p>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driver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driver.setName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driver.setAge</a:t>
            </a:r>
            <a:r>
              <a:rPr lang="en-GB" sz="1200" dirty="0">
                <a:solidFill>
                  <a:srgbClr val="000000"/>
                </a:solidFill>
                <a:highlight>
                  <a:srgbClr val="FFFFFF"/>
                </a:highlight>
                <a:latin typeface="Courier New" panose="02070309020205020404" pitchFamily="49" charset="0"/>
              </a:rPr>
              <a:t>(30)</a:t>
            </a:r>
          </a:p>
          <a:p>
            <a:r>
              <a:rPr lang="en-GB" sz="1200" dirty="0" err="1">
                <a:solidFill>
                  <a:srgbClr val="000000"/>
                </a:solidFill>
                <a:highlight>
                  <a:srgbClr val="FFFFFF"/>
                </a:highlight>
                <a:latin typeface="Courier New" panose="02070309020205020404" pitchFamily="49" charset="0"/>
              </a:rPr>
              <a:t>driver.setSeatPosition</a:t>
            </a:r>
            <a:r>
              <a:rPr lang="en-GB" sz="1200" dirty="0">
                <a:solidFill>
                  <a:srgbClr val="000000"/>
                </a:solidFill>
                <a:highlight>
                  <a:srgbClr val="FFFFFF"/>
                </a:highlight>
                <a:latin typeface="Courier New" panose="02070309020205020404" pitchFamily="49" charset="0"/>
              </a:rPr>
              <a:t>(0)</a:t>
            </a:r>
          </a:p>
          <a:p>
            <a:r>
              <a:rPr lang="en-GB" sz="1200" dirty="0" err="1">
                <a:solidFill>
                  <a:srgbClr val="000000"/>
                </a:solidFill>
                <a:highlight>
                  <a:srgbClr val="FFFFFF"/>
                </a:highlight>
                <a:latin typeface="Courier New" panose="02070309020205020404" pitchFamily="49" charset="0"/>
              </a:rPr>
              <a:t>driver.setIsDriver</a:t>
            </a:r>
            <a:r>
              <a:rPr lang="en-GB" sz="1200" dirty="0">
                <a:solidFill>
                  <a:srgbClr val="000000"/>
                </a:solidFill>
                <a:highlight>
                  <a:srgbClr val="FFFFFF"/>
                </a:highlight>
                <a:latin typeface="Courier New" panose="02070309020205020404" pitchFamily="49" charset="0"/>
              </a:rPr>
              <a:t>(True)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passenger.setName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passenger.setAge</a:t>
            </a:r>
            <a:r>
              <a:rPr lang="en-GB" sz="1200" dirty="0">
                <a:solidFill>
                  <a:srgbClr val="000000"/>
                </a:solidFill>
                <a:highlight>
                  <a:srgbClr val="FFFFFF"/>
                </a:highlight>
                <a:latin typeface="Courier New" panose="02070309020205020404" pitchFamily="49" charset="0"/>
              </a:rPr>
              <a:t>(40)</a:t>
            </a:r>
          </a:p>
          <a:p>
            <a:r>
              <a:rPr lang="en-GB" sz="1200" dirty="0" err="1">
                <a:solidFill>
                  <a:srgbClr val="000000"/>
                </a:solidFill>
                <a:highlight>
                  <a:srgbClr val="FFFFFF"/>
                </a:highlight>
                <a:latin typeface="Courier New" panose="02070309020205020404" pitchFamily="49" charset="0"/>
              </a:rPr>
              <a:t>passenger.setSeatPosition</a:t>
            </a:r>
            <a:r>
              <a:rPr lang="en-GB" sz="1200" dirty="0">
                <a:solidFill>
                  <a:srgbClr val="000000"/>
                </a:solidFill>
                <a:highlight>
                  <a:srgbClr val="FFFFFF"/>
                </a:highlight>
                <a:latin typeface="Courier New" panose="02070309020205020404" pitchFamily="49" charset="0"/>
              </a:rPr>
              <a:t>(1)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driver</a:t>
            </a: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'passenger'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occupant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car[key]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'Occupant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driving'</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passenger'</a:t>
            </a:r>
            <a:r>
              <a:rPr lang="en-GB" sz="1200" dirty="0">
                <a:solidFill>
                  <a:srgbClr val="000000"/>
                </a:solidFill>
                <a:highlight>
                  <a:srgbClr val="FFFFFF"/>
                </a:highlight>
                <a:latin typeface="Courier New" panose="02070309020205020404" pitchFamily="49" charset="0"/>
              </a:rPr>
              <a:t> ) </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81869681"/>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a:t>
            </a:r>
          </a:p>
          <a:p>
            <a:pPr lvl="1"/>
            <a:r>
              <a:rPr lang="en-US" dirty="0" smtClean="0"/>
              <a:t>“One name, many forms”</a:t>
            </a:r>
          </a:p>
          <a:p>
            <a:pPr lvl="1"/>
            <a:r>
              <a:rPr lang="en-US" dirty="0" smtClean="0"/>
              <a:t>Calling code can be agnostic as to whether an object belongs to a parent class or subclass</a:t>
            </a:r>
          </a:p>
          <a:p>
            <a:pPr lvl="1"/>
            <a:r>
              <a:rPr lang="en-US" dirty="0" smtClean="0"/>
              <a:t>A function calling “</a:t>
            </a:r>
            <a:r>
              <a:rPr lang="en-US" dirty="0" err="1" smtClean="0"/>
              <a:t>getName</a:t>
            </a:r>
            <a:r>
              <a:rPr lang="en-US" dirty="0" smtClean="0"/>
              <a:t>()” on an object will work whether the object is of class Passenger, Person or Human</a:t>
            </a:r>
          </a:p>
          <a:p>
            <a:pPr lvl="1"/>
            <a:r>
              <a:rPr lang="en-US" dirty="0" smtClean="0"/>
              <a:t>Simplifies code external to class hierarchy</a:t>
            </a:r>
          </a:p>
          <a:p>
            <a:pPr lvl="1"/>
            <a:r>
              <a:rPr lang="en-US" dirty="0" smtClean="0"/>
              <a:t>Enables more modular code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772698113"/>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Exercise</a:t>
            </a:r>
            <a:endParaRPr lang="en-US" dirty="0"/>
          </a:p>
        </p:txBody>
      </p:sp>
      <p:sp>
        <p:nvSpPr>
          <p:cNvPr id="7" name="Content Placeholder 3"/>
          <p:cNvSpPr>
            <a:spLocks noGrp="1"/>
          </p:cNvSpPr>
          <p:nvPr>
            <p:ph idx="1"/>
          </p:nvPr>
        </p:nvSpPr>
        <p:spPr>
          <a:xfrm>
            <a:off x="1007436" y="1700809"/>
            <a:ext cx="10574965" cy="4464495"/>
          </a:xfrm>
        </p:spPr>
        <p:txBody>
          <a:bodyPr>
            <a:normAutofit fontScale="77500" lnSpcReduction="20000"/>
          </a:bodyPr>
          <a:lstStyle/>
          <a:p>
            <a:r>
              <a:rPr lang="en-US" dirty="0"/>
              <a:t>Open the file ‘Examples/Car.py</a:t>
            </a:r>
            <a:r>
              <a:rPr lang="en-US" dirty="0" smtClean="0"/>
              <a:t>’</a:t>
            </a:r>
            <a:endParaRPr lang="en-US" dirty="0" smtClean="0"/>
          </a:p>
          <a:p>
            <a:r>
              <a:rPr lang="en-US" dirty="0" smtClean="0"/>
              <a:t>Modify </a:t>
            </a:r>
            <a:r>
              <a:rPr lang="en-US" dirty="0" smtClean="0"/>
              <a:t>the </a:t>
            </a:r>
            <a:r>
              <a:rPr lang="en-US" dirty="0" smtClean="0"/>
              <a:t>example </a:t>
            </a:r>
            <a:r>
              <a:rPr lang="en-US" dirty="0" smtClean="0"/>
              <a:t>code:</a:t>
            </a:r>
          </a:p>
          <a:p>
            <a:pPr lvl="1"/>
            <a:r>
              <a:rPr lang="en-US" dirty="0" smtClean="0"/>
              <a:t>Add attributes to the Car class to represent top speed and transmission</a:t>
            </a:r>
          </a:p>
          <a:p>
            <a:pPr lvl="2"/>
            <a:r>
              <a:rPr lang="en-US" dirty="0" smtClean="0"/>
              <a:t>The attributes cannot be </a:t>
            </a:r>
            <a:r>
              <a:rPr lang="en-US" dirty="0" smtClean="0"/>
              <a:t>None</a:t>
            </a:r>
            <a:endParaRPr lang="en-US" dirty="0" smtClean="0"/>
          </a:p>
          <a:p>
            <a:pPr lvl="2"/>
            <a:r>
              <a:rPr lang="en-US" dirty="0" smtClean="0"/>
              <a:t>The attributes should be properly encapsulated</a:t>
            </a:r>
          </a:p>
          <a:p>
            <a:r>
              <a:rPr lang="en-US" dirty="0" smtClean="0"/>
              <a:t>Bonus: Create </a:t>
            </a:r>
            <a:r>
              <a:rPr lang="en-US" dirty="0" smtClean="0"/>
              <a:t>a class to represent the Driver</a:t>
            </a:r>
          </a:p>
          <a:p>
            <a:pPr lvl="2"/>
            <a:r>
              <a:rPr lang="en-US" dirty="0" smtClean="0"/>
              <a:t>The class should extend Passenger</a:t>
            </a:r>
          </a:p>
          <a:p>
            <a:pPr lvl="2"/>
            <a:r>
              <a:rPr lang="en-US" dirty="0" smtClean="0"/>
              <a:t>The class should be able to represent the driver’s ability to operate automatic or manual transmission</a:t>
            </a:r>
          </a:p>
          <a:p>
            <a:pPr lvl="1"/>
            <a:r>
              <a:rPr lang="en-US" dirty="0" smtClean="0"/>
              <a:t>Super Double Bonus: Driver should </a:t>
            </a:r>
            <a:r>
              <a:rPr lang="en-US" dirty="0" smtClean="0"/>
              <a:t>contain a method that will accept an instance of Car and</a:t>
            </a:r>
          </a:p>
          <a:p>
            <a:pPr lvl="3"/>
            <a:r>
              <a:rPr lang="en-US" dirty="0" smtClean="0"/>
              <a:t>Return ‘True’ if the driver is able to drive the supplied Car</a:t>
            </a:r>
          </a:p>
          <a:p>
            <a:pPr lvl="3"/>
            <a:r>
              <a:rPr lang="en-US" dirty="0"/>
              <a:t>Return </a:t>
            </a:r>
            <a:r>
              <a:rPr lang="en-US" dirty="0" smtClean="0"/>
              <a:t>‘False’ </a:t>
            </a:r>
            <a:r>
              <a:rPr lang="en-US" dirty="0"/>
              <a:t>if the driver is </a:t>
            </a:r>
            <a:r>
              <a:rPr lang="en-US" dirty="0" smtClean="0"/>
              <a:t>unable </a:t>
            </a:r>
            <a:r>
              <a:rPr lang="en-US" dirty="0"/>
              <a:t>to drive the supplied </a:t>
            </a:r>
            <a:r>
              <a:rPr lang="en-US" dirty="0" smtClean="0"/>
              <a:t>Car</a:t>
            </a:r>
          </a:p>
          <a:p>
            <a:pPr lvl="3"/>
            <a:r>
              <a:rPr lang="en-US" dirty="0" smtClean="0"/>
              <a:t>Now You’re Just Showing Off:</a:t>
            </a:r>
          </a:p>
          <a:p>
            <a:pPr lvl="4"/>
            <a:r>
              <a:rPr lang="en-US" dirty="0" smtClean="0"/>
              <a:t>Raise </a:t>
            </a:r>
            <a:r>
              <a:rPr lang="en-US" dirty="0" smtClean="0"/>
              <a:t>a </a:t>
            </a:r>
            <a:r>
              <a:rPr lang="en-US" dirty="0" err="1" smtClean="0"/>
              <a:t>TypeError</a:t>
            </a:r>
            <a:r>
              <a:rPr lang="en-US" dirty="0" smtClean="0"/>
              <a:t> if the supplied object is not an instance of </a:t>
            </a:r>
            <a:r>
              <a:rPr lang="en-US" dirty="0" smtClean="0"/>
              <a:t>Car</a:t>
            </a:r>
            <a:endParaRPr lang="en-US" dirty="0" smtClean="0"/>
          </a:p>
        </p:txBody>
      </p:sp>
    </p:spTree>
    <p:extLst>
      <p:ext uri="{BB962C8B-B14F-4D97-AF65-F5344CB8AC3E}">
        <p14:creationId xmlns:p14="http://schemas.microsoft.com/office/powerpoint/2010/main" val="19336032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772816"/>
            <a:ext cx="10881708"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Additions to Car.py</a:t>
            </a:r>
          </a:p>
          <a:p>
            <a:endParaRPr lang="en-GB" sz="1200" dirty="0" smtClean="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getTopSpeed</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setTopSpeed</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topspeed</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topspeed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getTransmission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setTransmission</a:t>
            </a:r>
            <a:r>
              <a:rPr lang="en-GB" sz="1200" dirty="0">
                <a:solidFill>
                  <a:srgbClr val="000000"/>
                </a:solidFill>
                <a:highlight>
                  <a:srgbClr val="FFFFFF"/>
                </a:highlight>
                <a:latin typeface="Courier New" panose="02070309020205020404" pitchFamily="49" charset="0"/>
              </a:rPr>
              <a:t>(self, transmission)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(transmission).lower()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'manual', 'stick', 'auto', 'automatic'</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TypeError</a:t>
            </a:r>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35749760"/>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556792"/>
            <a:ext cx="108817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#Bonus Driver class</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Car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Driver(Passenger)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 </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['auto'])</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Passenger.__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getCanDrive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setCanDrive</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Bonus method</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canDriveCar</a:t>
            </a:r>
            <a:r>
              <a:rPr lang="en-GB" sz="1200" dirty="0">
                <a:solidFill>
                  <a:srgbClr val="000000"/>
                </a:solidFill>
                <a:highlight>
                  <a:srgbClr val="FFFFFF"/>
                </a:highlight>
                <a:latin typeface="Courier New" panose="02070309020205020404" pitchFamily="49" charset="0"/>
              </a:rPr>
              <a:t>(self, car)</a:t>
            </a:r>
            <a:r>
              <a:rPr lang="en-GB" sz="1200" b="1" dirty="0">
                <a:solidFill>
                  <a:srgbClr val="0000FF"/>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ShowOff</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not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isinstance</a:t>
            </a:r>
            <a:r>
              <a:rPr lang="en-GB" sz="1200" dirty="0">
                <a:solidFill>
                  <a:srgbClr val="000000"/>
                </a:solidFill>
                <a:highlight>
                  <a:srgbClr val="FFFFFF"/>
                </a:highlight>
                <a:latin typeface="Courier New" panose="02070309020205020404" pitchFamily="49" charset="0"/>
              </a:rPr>
              <a:t>(car,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car.getTransmission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True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False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673537860"/>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Use the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 statement to capture </a:t>
            </a:r>
            <a:r>
              <a:rPr lang="en-US" i="1" dirty="0" smtClean="0">
                <a:solidFill>
                  <a:srgbClr val="000000"/>
                </a:solidFill>
              </a:rPr>
              <a:t>values</a:t>
            </a:r>
          </a:p>
          <a:p>
            <a:endParaRPr lang="en-US" dirty="0">
              <a:solidFill>
                <a:srgbClr val="000000"/>
              </a:solidFill>
            </a:endParaRPr>
          </a:p>
          <a:p>
            <a:r>
              <a:rPr lang="en-US" b="1" dirty="0" err="1">
                <a:solidFill>
                  <a:srgbClr val="0000FF"/>
                </a:solidFill>
                <a:latin typeface="Courier New" panose="02070309020205020404" pitchFamily="49" charset="0"/>
                <a:cs typeface="Courier New" panose="02070309020205020404" pitchFamily="49" charset="0"/>
              </a:rPr>
              <a:t>raw_input</a:t>
            </a:r>
            <a:r>
              <a:rPr lang="en-US" b="1" dirty="0">
                <a:solidFill>
                  <a:srgbClr val="0000FF"/>
                </a:solidFill>
                <a:latin typeface="Courier New" panose="02070309020205020404" pitchFamily="49" charset="0"/>
                <a:cs typeface="Courier New" panose="02070309020205020404" pitchFamily="49" charset="0"/>
              </a:rPr>
              <a:t>()</a:t>
            </a:r>
            <a:r>
              <a:rPr lang="en-US" dirty="0">
                <a:solidFill>
                  <a:srgbClr val="000000"/>
                </a:solidFill>
              </a:rPr>
              <a:t> returns a </a:t>
            </a:r>
            <a:r>
              <a:rPr lang="en-US" b="1" dirty="0">
                <a:solidFill>
                  <a:srgbClr val="000000"/>
                </a:solidFill>
              </a:rPr>
              <a:t>string value</a:t>
            </a:r>
            <a:endParaRPr lang="en-US" dirty="0">
              <a:solidFill>
                <a:srgbClr val="000000"/>
              </a:solidFill>
            </a:endParaRPr>
          </a:p>
          <a:p>
            <a:pPr marL="0" indent="0">
              <a:buNone/>
            </a:pPr>
            <a:endParaRPr lang="en-US" dirty="0">
              <a:solidFill>
                <a:srgbClr val="000000"/>
              </a:solidFill>
            </a:endParaRPr>
          </a:p>
          <a:p>
            <a:r>
              <a:rPr lang="en-US" dirty="0" smtClean="0">
                <a:solidFill>
                  <a:srgbClr val="000000"/>
                </a:solidFill>
              </a:rPr>
              <a:t>You can provide a message with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smtClean="0">
              <a:solidFill>
                <a:srgbClr val="000000"/>
              </a:solidFill>
            </a:endParaRPr>
          </a:p>
          <a:p>
            <a:r>
              <a:rPr lang="en-US" dirty="0" smtClean="0">
                <a:solidFill>
                  <a:srgbClr val="000000"/>
                </a:solidFill>
              </a:rPr>
              <a:t>Hint: The message can also be a variable</a:t>
            </a: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Use the </a:t>
            </a:r>
            <a:r>
              <a:rPr lang="en-US" b="1" dirty="0" smtClean="0">
                <a:solidFill>
                  <a:srgbClr val="0000FF"/>
                </a:solidFill>
                <a:latin typeface="Courier New" panose="02070309020205020404" pitchFamily="49" charset="0"/>
                <a:cs typeface="Courier New" panose="02070309020205020404" pitchFamily="49" charset="0"/>
              </a:rPr>
              <a:t>input()</a:t>
            </a:r>
            <a:r>
              <a:rPr lang="en-US" dirty="0" smtClean="0">
                <a:solidFill>
                  <a:srgbClr val="000000"/>
                </a:solidFill>
              </a:rPr>
              <a:t> statement to capture </a:t>
            </a:r>
            <a:r>
              <a:rPr lang="en-US" i="1" dirty="0" smtClean="0">
                <a:solidFill>
                  <a:srgbClr val="000000"/>
                </a:solidFill>
              </a:rPr>
              <a:t>expressions</a:t>
            </a:r>
          </a:p>
          <a:p>
            <a:endParaRPr lang="en-US" dirty="0">
              <a:solidFill>
                <a:srgbClr val="000000"/>
              </a:solidFill>
            </a:endParaRPr>
          </a:p>
          <a:p>
            <a:r>
              <a:rPr lang="en-US" b="1" dirty="0" smtClean="0">
                <a:solidFill>
                  <a:srgbClr val="0000FF"/>
                </a:solidFill>
                <a:latin typeface="Courier New" panose="02070309020205020404" pitchFamily="49" charset="0"/>
                <a:cs typeface="Courier New" panose="02070309020205020404" pitchFamily="49" charset="0"/>
              </a:rPr>
              <a:t>input</a:t>
            </a:r>
            <a:r>
              <a:rPr lang="en-US" b="1" dirty="0">
                <a:solidFill>
                  <a:srgbClr val="0000FF"/>
                </a:solidFill>
                <a:latin typeface="Courier New" panose="02070309020205020404" pitchFamily="49" charset="0"/>
                <a:cs typeface="Courier New" panose="02070309020205020404" pitchFamily="49" charset="0"/>
              </a:rPr>
              <a:t>()</a:t>
            </a:r>
            <a:r>
              <a:rPr lang="en-US" dirty="0">
                <a:solidFill>
                  <a:srgbClr val="000000"/>
                </a:solidFill>
              </a:rPr>
              <a:t> </a:t>
            </a:r>
            <a:r>
              <a:rPr lang="en-US" dirty="0" smtClean="0">
                <a:solidFill>
                  <a:srgbClr val="000000"/>
                </a:solidFill>
              </a:rPr>
              <a:t>returns the </a:t>
            </a:r>
            <a:r>
              <a:rPr lang="en-US" b="1" dirty="0" smtClean="0">
                <a:solidFill>
                  <a:srgbClr val="000000"/>
                </a:solidFill>
              </a:rPr>
              <a:t>value of the evaluated expression</a:t>
            </a:r>
            <a:endParaRPr lang="en-US" dirty="0">
              <a:solidFill>
                <a:srgbClr val="000000"/>
              </a:solidFill>
            </a:endParaRPr>
          </a:p>
          <a:p>
            <a:pPr marL="0" indent="0">
              <a:buNone/>
            </a:pPr>
            <a:endParaRPr lang="en-US" dirty="0">
              <a:solidFill>
                <a:srgbClr val="000000"/>
              </a:solidFill>
            </a:endParaRPr>
          </a:p>
          <a:p>
            <a:r>
              <a:rPr lang="en-US" dirty="0" smtClean="0">
                <a:solidFill>
                  <a:srgbClr val="000000"/>
                </a:solidFill>
              </a:rPr>
              <a:t>You can also provide a message with </a:t>
            </a:r>
            <a:r>
              <a:rPr lang="en-US" b="1" dirty="0" smtClean="0">
                <a:solidFill>
                  <a:srgbClr val="0000FF"/>
                </a:solidFill>
                <a:latin typeface="Courier New" panose="02070309020205020404" pitchFamily="49" charset="0"/>
                <a:cs typeface="Courier New" panose="02070309020205020404" pitchFamily="49" charset="0"/>
              </a:rPr>
              <a:t>input(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smtClean="0">
              <a:solidFill>
                <a:srgbClr val="000000"/>
              </a:solidFill>
            </a:endParaRPr>
          </a:p>
          <a:p>
            <a:r>
              <a:rPr lang="en-US" dirty="0" smtClean="0">
                <a:solidFill>
                  <a:srgbClr val="000000"/>
                </a:solidFill>
              </a:rPr>
              <a:t>The same as </a:t>
            </a:r>
            <a:r>
              <a:rPr lang="en-US" b="1" dirty="0" err="1" smtClean="0">
                <a:solidFill>
                  <a:srgbClr val="0000FF"/>
                </a:solidFill>
                <a:latin typeface="Courier New" panose="02070309020205020404" pitchFamily="49" charset="0"/>
                <a:cs typeface="Courier New" panose="02070309020205020404" pitchFamily="49" charset="0"/>
              </a:rPr>
              <a:t>eval</a:t>
            </a:r>
            <a:r>
              <a:rPr lang="en-US" b="1" dirty="0" smtClean="0">
                <a:solidFill>
                  <a:srgbClr val="0000FF"/>
                </a:solidFill>
                <a:latin typeface="Courier New" panose="02070309020205020404" pitchFamily="49" charset="0"/>
                <a:cs typeface="Courier New" panose="02070309020205020404" pitchFamily="49" charset="0"/>
              </a:rPr>
              <a:t>(</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5631133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pPr lvl="1"/>
            <a:r>
              <a:rPr lang="en-GB" dirty="0" smtClean="0"/>
              <a:t>Cryptography</a:t>
            </a:r>
            <a:endParaRPr lang="en-GB" dirty="0" smtClean="0"/>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normAutofit fontScale="92500" lnSpcReduction="10000"/>
          </a:bodyPr>
          <a:lstStyle/>
          <a:p>
            <a:r>
              <a:rPr lang="en-GB" dirty="0"/>
              <a:t>Programming with </a:t>
            </a:r>
            <a:r>
              <a:rPr lang="en-GB" dirty="0" smtClean="0"/>
              <a:t>Python</a:t>
            </a:r>
          </a:p>
          <a:p>
            <a:pPr lvl="1"/>
            <a:r>
              <a:rPr lang="en-GB" dirty="0" smtClean="0"/>
              <a:t>Regular Expressions</a:t>
            </a:r>
          </a:p>
          <a:p>
            <a:pPr lvl="1"/>
            <a:r>
              <a:rPr lang="en-GB" dirty="0" smtClean="0"/>
              <a:t>Databases</a:t>
            </a:r>
          </a:p>
          <a:p>
            <a:r>
              <a:rPr lang="en-GB" dirty="0" smtClean="0"/>
              <a:t>Programming </a:t>
            </a:r>
            <a:r>
              <a:rPr lang="en-GB" dirty="0"/>
              <a:t>with </a:t>
            </a:r>
            <a:r>
              <a:rPr lang="en-GB" dirty="0" err="1" smtClean="0"/>
              <a:t>Lua</a:t>
            </a:r>
            <a:endParaRPr lang="en-GB" dirty="0" smtClean="0"/>
          </a:p>
          <a:p>
            <a:r>
              <a:rPr lang="en-GB" dirty="0" smtClean="0"/>
              <a:t>Developing </a:t>
            </a:r>
            <a:r>
              <a:rPr lang="en-GB" dirty="0" smtClean="0"/>
              <a:t>in a Team</a:t>
            </a:r>
            <a:endParaRPr lang="en-GB" dirty="0"/>
          </a:p>
          <a:p>
            <a:pPr lvl="1"/>
            <a:r>
              <a:rPr lang="en-GB" dirty="0" smtClean="0"/>
              <a:t>Software </a:t>
            </a:r>
            <a:r>
              <a:rPr lang="en-GB" dirty="0" smtClean="0"/>
              <a:t>Development </a:t>
            </a:r>
            <a:r>
              <a:rPr lang="en-GB" dirty="0" smtClean="0"/>
              <a:t>Life </a:t>
            </a:r>
            <a:r>
              <a:rPr lang="en-GB" dirty="0" smtClean="0"/>
              <a:t>Cycles</a:t>
            </a:r>
          </a:p>
          <a:p>
            <a:pPr lvl="1"/>
            <a:r>
              <a:rPr lang="en-GB" dirty="0" smtClean="0"/>
              <a:t>Developing Collaboratively</a:t>
            </a:r>
            <a:endParaRPr lang="en-GB" dirty="0" smtClean="0"/>
          </a:p>
          <a:p>
            <a:pPr lvl="1"/>
            <a:r>
              <a:rPr lang="en-GB" dirty="0" smtClean="0"/>
              <a:t>Design </a:t>
            </a:r>
            <a:r>
              <a:rPr lang="en-GB" dirty="0" smtClean="0"/>
              <a:t>Practices</a:t>
            </a:r>
          </a:p>
          <a:p>
            <a:pPr lvl="1"/>
            <a:r>
              <a:rPr lang="en-GB" dirty="0" smtClean="0"/>
              <a:t>Secure Code Development</a:t>
            </a:r>
          </a:p>
          <a:p>
            <a:r>
              <a:rPr lang="en-GB" dirty="0" smtClean="0"/>
              <a:t>Object Oriented Programming</a:t>
            </a:r>
            <a:endParaRPr lang="en-GB" dirty="0" smtClean="0"/>
          </a:p>
          <a:p>
            <a:r>
              <a:rPr lang="en-GB" dirty="0" smtClean="0"/>
              <a:t>Programming </a:t>
            </a:r>
            <a:r>
              <a:rPr lang="en-GB" dirty="0" smtClean="0"/>
              <a:t>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Python is </a:t>
            </a:r>
            <a:r>
              <a:rPr lang="en-US" i="1" dirty="0" smtClean="0"/>
              <a:t>strongly, dynamically typed</a:t>
            </a:r>
          </a:p>
          <a:p>
            <a:pPr lvl="1"/>
            <a:r>
              <a:rPr lang="en-US" i="1" dirty="0" smtClean="0"/>
              <a:t>Strongly typed </a:t>
            </a:r>
            <a:r>
              <a:rPr lang="en-US" dirty="0" smtClean="0"/>
              <a:t>means</a:t>
            </a:r>
            <a:endParaRPr lang="en-US" i="1" dirty="0" smtClean="0"/>
          </a:p>
          <a:p>
            <a:pPr lvl="2"/>
            <a:r>
              <a:rPr lang="en-US" dirty="0" smtClean="0"/>
              <a:t>Data types are predefined by the language</a:t>
            </a:r>
          </a:p>
          <a:p>
            <a:pPr lvl="2"/>
            <a:r>
              <a:rPr lang="en-US" dirty="0" smtClean="0"/>
              <a:t>Values of different types can’t be combined</a:t>
            </a:r>
          </a:p>
          <a:p>
            <a:pPr lvl="2"/>
            <a:r>
              <a:rPr lang="en-US" dirty="0" smtClean="0"/>
              <a:t>The type of a value doesn’t change</a:t>
            </a:r>
          </a:p>
          <a:p>
            <a:pPr lvl="1"/>
            <a:r>
              <a:rPr lang="en-US" i="1" dirty="0" smtClean="0"/>
              <a:t>Dynamically typed </a:t>
            </a:r>
            <a:r>
              <a:rPr lang="en-US" dirty="0" smtClean="0"/>
              <a:t>means</a:t>
            </a:r>
          </a:p>
          <a:p>
            <a:pPr lvl="2"/>
            <a:r>
              <a:rPr lang="en-US" dirty="0" smtClean="0"/>
              <a:t>Values are checked at runtime, not during compilation</a:t>
            </a:r>
          </a:p>
          <a:p>
            <a:pPr lvl="2"/>
            <a:r>
              <a:rPr lang="en-US" dirty="0" smtClean="0"/>
              <a:t>Programmers should anticipate and provide error handling for failures</a:t>
            </a:r>
          </a:p>
          <a:p>
            <a:pPr lvl="2"/>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35406839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Numbers</a:t>
            </a:r>
            <a:endParaRPr lang="en-US" dirty="0"/>
          </a:p>
        </p:txBody>
      </p:sp>
    </p:spTree>
    <p:extLst>
      <p:ext uri="{BB962C8B-B14F-4D97-AF65-F5344CB8AC3E}">
        <p14:creationId xmlns:p14="http://schemas.microsoft.com/office/powerpoint/2010/main" val="40597508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sp>
        <p:nvSpPr>
          <p:cNvPr id="4" name="Content Placeholder 3"/>
          <p:cNvSpPr>
            <a:spLocks noGrp="1"/>
          </p:cNvSpPr>
          <p:nvPr>
            <p:ph idx="1"/>
          </p:nvPr>
        </p:nvSpPr>
        <p:spPr>
          <a:xfrm>
            <a:off x="695400" y="1700809"/>
            <a:ext cx="10887001" cy="4104455"/>
          </a:xfrm>
        </p:spPr>
        <p:txBody>
          <a:bodyPr>
            <a:normAutofit/>
          </a:bodyPr>
          <a:lstStyle/>
          <a:p>
            <a:r>
              <a:rPr lang="en-US" dirty="0" smtClean="0"/>
              <a:t>Every language has a way to represent numeric values</a:t>
            </a:r>
          </a:p>
          <a:p>
            <a:r>
              <a:rPr lang="en-US" dirty="0" smtClean="0"/>
              <a:t>Numeric values can have many </a:t>
            </a:r>
            <a:r>
              <a:rPr lang="en-US" dirty="0" smtClean="0"/>
              <a:t>representations</a:t>
            </a:r>
          </a:p>
          <a:p>
            <a:r>
              <a:rPr lang="en-US" dirty="0" smtClean="0"/>
              <a:t>Very </a:t>
            </a:r>
            <a:r>
              <a:rPr lang="en-US" dirty="0" smtClean="0"/>
              <a:t>large numbers take up more storage space</a:t>
            </a:r>
          </a:p>
          <a:p>
            <a:r>
              <a:rPr lang="en-US" dirty="0" smtClean="0"/>
              <a:t>Generally each type has an upper and lower </a:t>
            </a:r>
            <a:r>
              <a:rPr lang="en-US" dirty="0" smtClean="0"/>
              <a:t>limit</a:t>
            </a:r>
            <a:endParaRPr lang="en-US" dirty="0" smtClean="0"/>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767408" y="1700808"/>
            <a:ext cx="10742984"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a:t>
            </a:r>
            <a:r>
              <a:rPr lang="en-GB" dirty="0" smtClean="0"/>
              <a:t>e interactive interpreter, enter the commands below</a:t>
            </a:r>
            <a:endParaRPr lang="en-GB" dirty="0" smtClean="0"/>
          </a:p>
          <a:p>
            <a:endParaRPr lang="en-GB" dirty="0"/>
          </a:p>
          <a:p>
            <a:endParaRPr lang="en-GB" dirty="0" smtClean="0"/>
          </a:p>
          <a:p>
            <a:endParaRPr lang="en-GB" dirty="0"/>
          </a:p>
          <a:p>
            <a:endParaRPr lang="en-GB" dirty="0" smtClean="0"/>
          </a:p>
          <a:p>
            <a:endParaRPr lang="en-GB" dirty="0" smtClean="0"/>
          </a:p>
          <a:p>
            <a:pPr marL="0" indent="0">
              <a:buNone/>
            </a:pPr>
            <a:r>
              <a:rPr lang="en-GB" dirty="0"/>
              <a:t> </a:t>
            </a:r>
            <a:endParaRPr lang="en-GB" dirty="0"/>
          </a:p>
        </p:txBody>
      </p:sp>
      <p:sp>
        <p:nvSpPr>
          <p:cNvPr id="3" name="Title 2"/>
          <p:cNvSpPr>
            <a:spLocks noGrp="1"/>
          </p:cNvSpPr>
          <p:nvPr>
            <p:ph type="title"/>
          </p:nvPr>
        </p:nvSpPr>
        <p:spPr/>
        <p:txBody>
          <a:bodyPr/>
          <a:lstStyle/>
          <a:p>
            <a:r>
              <a:rPr lang="en-GB" dirty="0" smtClean="0"/>
              <a:t>Numbers: Exercise</a:t>
            </a:r>
            <a:endParaRPr lang="en-US" dirty="0"/>
          </a:p>
        </p:txBody>
      </p:sp>
      <p:sp>
        <p:nvSpPr>
          <p:cNvPr id="7" name="Rectangle 6"/>
          <p:cNvSpPr/>
          <p:nvPr/>
        </p:nvSpPr>
        <p:spPr>
          <a:xfrm>
            <a:off x="783151" y="2564904"/>
            <a:ext cx="10248460" cy="3416320"/>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smtClean="0">
                <a:solidFill>
                  <a:schemeClr val="bg1"/>
                </a:solidFill>
                <a:latin typeface="Courier New" panose="02070309020205020404" pitchFamily="49" charset="0"/>
                <a:cs typeface="Courier New" panose="02070309020205020404" pitchFamily="49" charset="0"/>
              </a:rPr>
              <a:t>5 + 5</a:t>
            </a:r>
            <a:r>
              <a:rPr lang="en-US" dirty="0" smtClean="0">
                <a:solidFill>
                  <a:schemeClr val="bg1"/>
                </a:solidFill>
                <a:latin typeface="Courier New" panose="02070309020205020404" pitchFamily="49" charset="0"/>
                <a:cs typeface="Courier New" panose="02070309020205020404" pitchFamily="49" charset="0"/>
              </a:rPr>
              <a:t> </a:t>
            </a:r>
            <a:endParaRPr lang="en-US"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10</a:t>
            </a:r>
          </a:p>
          <a:p>
            <a:r>
              <a:rPr lang="en-GB" dirty="0" smtClean="0">
                <a:solidFill>
                  <a:schemeClr val="bg1"/>
                </a:solidFill>
                <a:latin typeface="Courier New" panose="02070309020205020404" pitchFamily="49" charset="0"/>
                <a:cs typeface="Courier New" panose="02070309020205020404" pitchFamily="49" charset="0"/>
              </a:rPr>
              <a:t>&gt;&gt;&gt; a = 5</a:t>
            </a: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b = 5</a:t>
            </a:r>
          </a:p>
          <a:p>
            <a:endParaRPr lang="en-GB" dirty="0">
              <a:solidFill>
                <a:schemeClr val="bg1"/>
              </a:solidFill>
              <a:latin typeface="Courier New" panose="02070309020205020404" pitchFamily="49" charset="0"/>
              <a:cs typeface="Courier New" panose="02070309020205020404" pitchFamily="49" charset="0"/>
            </a:endParaRP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print a + b</a:t>
            </a:r>
          </a:p>
          <a:p>
            <a:r>
              <a:rPr lang="en-GB" dirty="0" smtClean="0">
                <a:solidFill>
                  <a:schemeClr val="bg1"/>
                </a:solidFill>
                <a:latin typeface="Courier New" panose="02070309020205020404" pitchFamily="49" charset="0"/>
                <a:cs typeface="Courier New" panose="02070309020205020404" pitchFamily="49" charset="0"/>
              </a:rPr>
              <a:t>10</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082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Strings</a:t>
            </a:r>
            <a:endParaRPr lang="en-US" dirty="0"/>
          </a:p>
        </p:txBody>
      </p:sp>
    </p:spTree>
    <p:extLst>
      <p:ext uri="{BB962C8B-B14F-4D97-AF65-F5344CB8AC3E}">
        <p14:creationId xmlns:p14="http://schemas.microsoft.com/office/powerpoint/2010/main" val="28218877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smtClean="0"/>
              <a:t>Operations </a:t>
            </a:r>
            <a:r>
              <a:rPr lang="en-US" dirty="0" smtClean="0"/>
              <a:t>like </a:t>
            </a:r>
            <a:r>
              <a:rPr lang="en-US" dirty="0" smtClean="0"/>
              <a:t>formatting output or </a:t>
            </a:r>
            <a:r>
              <a:rPr lang="en-US" dirty="0" smtClean="0"/>
              <a:t>searching for </a:t>
            </a:r>
            <a:r>
              <a:rPr lang="en-US" dirty="0" smtClean="0"/>
              <a:t>words</a:t>
            </a:r>
            <a:endParaRPr lang="en-US" dirty="0"/>
          </a:p>
          <a:p>
            <a:pPr lvl="1"/>
            <a:r>
              <a:rPr lang="en-US" dirty="0"/>
              <a:t>Any built-in type can be </a:t>
            </a:r>
            <a:r>
              <a:rPr lang="en-US" dirty="0" smtClean="0"/>
              <a:t>converted to a string</a:t>
            </a:r>
            <a:endParaRPr lang="en-US" dirty="0"/>
          </a:p>
          <a:p>
            <a:pPr lvl="1"/>
            <a:r>
              <a:rPr lang="en-US" dirty="0"/>
              <a:t>Methods include adding, splitting, replacing, capitalization, finding, formatting and more</a:t>
            </a:r>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95400" y="1700808"/>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a:t>
            </a:r>
            <a:r>
              <a:rPr lang="en-GB" dirty="0" smtClean="0"/>
              <a:t>e interactive interpreter, enter the commands below</a:t>
            </a:r>
            <a:endParaRPr lang="en-GB" dirty="0" smtClean="0"/>
          </a:p>
          <a:p>
            <a:endParaRPr lang="en-GB" dirty="0"/>
          </a:p>
          <a:p>
            <a:endParaRPr lang="en-GB" dirty="0" smtClean="0"/>
          </a:p>
          <a:p>
            <a:endParaRPr lang="en-GB" dirty="0"/>
          </a:p>
          <a:p>
            <a:endParaRPr lang="en-GB" dirty="0" smtClean="0"/>
          </a:p>
          <a:p>
            <a:endParaRPr lang="en-GB" dirty="0" smtClean="0"/>
          </a:p>
          <a:p>
            <a:pPr marL="0" indent="0">
              <a:buNone/>
            </a:pPr>
            <a:r>
              <a:rPr lang="en-GB" dirty="0"/>
              <a:t> </a:t>
            </a:r>
            <a:endParaRPr lang="en-GB" dirty="0"/>
          </a:p>
        </p:txBody>
      </p:sp>
      <p:sp>
        <p:nvSpPr>
          <p:cNvPr id="3" name="Title 2"/>
          <p:cNvSpPr>
            <a:spLocks noGrp="1"/>
          </p:cNvSpPr>
          <p:nvPr>
            <p:ph type="title"/>
          </p:nvPr>
        </p:nvSpPr>
        <p:spPr/>
        <p:txBody>
          <a:bodyPr/>
          <a:lstStyle/>
          <a:p>
            <a:r>
              <a:rPr lang="en-GB" dirty="0" smtClean="0"/>
              <a:t>Strings: Exercise</a:t>
            </a:r>
            <a:endParaRPr lang="en-US" dirty="0"/>
          </a:p>
        </p:txBody>
      </p:sp>
      <p:sp>
        <p:nvSpPr>
          <p:cNvPr id="7" name="Rectangle 6"/>
          <p:cNvSpPr/>
          <p:nvPr/>
        </p:nvSpPr>
        <p:spPr>
          <a:xfrm>
            <a:off x="783151" y="256490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err="1" smtClean="0">
                <a:solidFill>
                  <a:schemeClr val="bg1"/>
                </a:solidFill>
                <a:latin typeface="Courier New" panose="02070309020205020404" pitchFamily="49" charset="0"/>
                <a:cs typeface="Courier New" panose="02070309020205020404" pitchFamily="49" charset="0"/>
              </a:rPr>
              <a:t>my_name</a:t>
            </a:r>
            <a:r>
              <a:rPr lang="en-US" dirty="0" smtClean="0">
                <a:solidFill>
                  <a:schemeClr val="bg1"/>
                </a:solidFill>
                <a:latin typeface="Courier New" panose="02070309020205020404" pitchFamily="49" charset="0"/>
                <a:cs typeface="Courier New" panose="02070309020205020404" pitchFamily="49" charset="0"/>
              </a:rPr>
              <a:t> = ‘&lt;insert your name here&gt;’</a:t>
            </a:r>
            <a:r>
              <a:rPr lang="en-US" dirty="0" smtClean="0">
                <a:solidFill>
                  <a:schemeClr val="bg1"/>
                </a:solidFill>
                <a:latin typeface="Courier New" panose="02070309020205020404" pitchFamily="49" charset="0"/>
                <a:cs typeface="Courier New" panose="02070309020205020404" pitchFamily="49" charset="0"/>
              </a:rPr>
              <a: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&gt;&gt;&gt; print </a:t>
            </a:r>
            <a:r>
              <a:rPr lang="en-GB" dirty="0" err="1" smtClean="0">
                <a:solidFill>
                  <a:schemeClr val="bg1"/>
                </a:solidFill>
                <a:latin typeface="Courier New" panose="02070309020205020404" pitchFamily="49" charset="0"/>
                <a:cs typeface="Courier New" panose="02070309020205020404" pitchFamily="49" charset="0"/>
              </a:rPr>
              <a:t>my_name</a:t>
            </a:r>
            <a:endParaRPr lang="en-GB" dirty="0" smtClean="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&lt;insert your name here&gt;</a:t>
            </a:r>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69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Booleans</a:t>
            </a:r>
            <a:endParaRPr lang="en-US" dirty="0"/>
          </a:p>
        </p:txBody>
      </p:sp>
    </p:spTree>
    <p:extLst>
      <p:ext uri="{BB962C8B-B14F-4D97-AF65-F5344CB8AC3E}">
        <p14:creationId xmlns:p14="http://schemas.microsoft.com/office/powerpoint/2010/main" val="14187799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Boolean values </a:t>
            </a:r>
            <a:r>
              <a:rPr lang="en-US" dirty="0" smtClean="0"/>
              <a:t>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solidFill>
                  <a:srgbClr val="31383D"/>
                </a:solidFill>
              </a:rPr>
              <a:t>They can also be expressed as 1 or 0</a:t>
            </a:r>
            <a:endParaRPr lang="en-US" dirty="0" smtClean="0">
              <a:solidFill>
                <a:srgbClr val="31383D"/>
              </a:solidFill>
            </a:endParaRP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4236208825"/>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95400" y="1844824"/>
            <a:ext cx="10742984"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GB" sz="1200" b="1" dirty="0" smtClean="0">
                <a:solidFill>
                  <a:srgbClr val="0000FF"/>
                </a:solidFill>
                <a:highlight>
                  <a:srgbClr val="FFFFFF"/>
                </a:highlight>
                <a:latin typeface="Courier New" panose="02070309020205020404" pitchFamily="49" charset="0"/>
              </a:rPr>
              <a:t>1</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a:t>
            </a:r>
            <a:r>
              <a:rPr lang="en-US" dirty="0" smtClean="0"/>
              <a:t>Exercise</a:t>
            </a:r>
            <a:endParaRPr lang="en-US" dirty="0"/>
          </a:p>
        </p:txBody>
      </p:sp>
      <p:sp>
        <p:nvSpPr>
          <p:cNvPr id="4" name="Rectangle 3"/>
          <p:cNvSpPr/>
          <p:nvPr/>
        </p:nvSpPr>
        <p:spPr>
          <a:xfrm>
            <a:off x="695400" y="184482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 Using the following variables, what will be output?</a:t>
            </a:r>
          </a:p>
          <a:p>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1</a:t>
            </a:r>
          </a:p>
          <a:p>
            <a:r>
              <a:rPr lang="en-US" sz="1200" dirty="0">
                <a:solidFill>
                  <a:srgbClr val="000000"/>
                </a:solidFill>
                <a:highlight>
                  <a:srgbClr val="FFFFFF"/>
                </a:highlight>
                <a:latin typeface="Courier New" panose="02070309020205020404" pitchFamily="49" charset="0"/>
              </a:rPr>
              <a:t>oranges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a:t>
            </a:r>
          </a:p>
          <a:p>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bananas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False</a:t>
            </a:r>
          </a:p>
          <a:p>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True</a:t>
            </a:r>
          </a:p>
          <a:p>
            <a:r>
              <a:rPr lang="en-US" sz="1200" dirty="0">
                <a:solidFill>
                  <a:srgbClr val="000000"/>
                </a:solidFill>
                <a:highlight>
                  <a:srgbClr val="FFFFFF"/>
                </a:highlight>
                <a:latin typeface="Courier New" panose="02070309020205020404" pitchFamily="49" charset="0"/>
              </a:rPr>
              <a:t>pomegranate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'potato'</a:t>
            </a:r>
          </a:p>
          <a:p>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rPr>
              <a:t>coconut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oranges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apples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coconut</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pears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pomegranate</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4799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Lists and Tuples</a:t>
            </a:r>
            <a:endParaRPr lang="en-US" dirty="0"/>
          </a:p>
        </p:txBody>
      </p:sp>
    </p:spTree>
    <p:extLst>
      <p:ext uri="{BB962C8B-B14F-4D97-AF65-F5344CB8AC3E}">
        <p14:creationId xmlns:p14="http://schemas.microsoft.com/office/powerpoint/2010/main" val="19151948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a:t>
            </a:r>
            <a:r>
              <a:rPr lang="en-US" sz="1200" dirty="0" smtClean="0">
                <a:solidFill>
                  <a:srgbClr val="FF0000"/>
                </a:solidFill>
                <a:highlight>
                  <a:srgbClr val="FFFFFF"/>
                </a:highlight>
                <a:latin typeface="Courier New" panose="02070309020205020404" pitchFamily="49" charset="0"/>
              </a:rPr>
              <a:t>42]</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A </a:t>
            </a:r>
            <a:r>
              <a:rPr lang="en-US" sz="2000" dirty="0" smtClean="0"/>
              <a:t>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a:t>
            </a:r>
            <a:r>
              <a:rPr lang="en-US" dirty="0" smtClean="0"/>
              <a:t>‘Exercises/Lists </a:t>
            </a:r>
            <a:r>
              <a:rPr lang="en-US" dirty="0" smtClean="0"/>
              <a:t>and </a:t>
            </a:r>
            <a:r>
              <a:rPr lang="en-US" dirty="0" smtClean="0"/>
              <a:t>Tuples Exercise.py</a:t>
            </a:r>
            <a:r>
              <a:rPr lang="en-US" dirty="0" smtClean="0"/>
              <a:t>’</a:t>
            </a:r>
          </a:p>
          <a:p>
            <a:r>
              <a:rPr lang="en-US" dirty="0" smtClean="0"/>
              <a:t>Follow the instructions found in the comments</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340201989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95400" y="1844824"/>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487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Dictionaries</a:t>
            </a:r>
            <a:endParaRPr lang="en-US" dirty="0"/>
          </a:p>
        </p:txBody>
      </p:sp>
    </p:spTree>
    <p:extLst>
      <p:ext uri="{BB962C8B-B14F-4D97-AF65-F5344CB8AC3E}">
        <p14:creationId xmlns:p14="http://schemas.microsoft.com/office/powerpoint/2010/main" val="391597587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‘associative </a:t>
            </a:r>
            <a:r>
              <a:rPr lang="en-US" dirty="0" smtClean="0"/>
              <a:t>array’ </a:t>
            </a:r>
            <a:r>
              <a:rPr lang="en-US" dirty="0"/>
              <a:t>or ‘</a:t>
            </a:r>
            <a:r>
              <a:rPr lang="en-US" dirty="0" smtClean="0"/>
              <a:t>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13345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95400" y="1628800"/>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570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 </a:t>
            </a:r>
            <a:r>
              <a:rPr lang="en-GB" dirty="0" smtClean="0"/>
              <a:t>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152127"/>
          </a:xfrm>
        </p:spPr>
        <p:txBody>
          <a:bodyPr>
            <a:normAutofit/>
          </a:bodyPr>
          <a:lstStyle/>
          <a:p>
            <a:r>
              <a:rPr lang="en-GB" dirty="0" smtClean="0"/>
              <a:t>Used </a:t>
            </a:r>
            <a:r>
              <a:rPr lang="en-GB" dirty="0" smtClean="0"/>
              <a:t>to conduct mathematical operations against a set of values</a:t>
            </a:r>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36800245"/>
              </p:ext>
            </p:extLst>
          </p:nvPr>
        </p:nvGraphicFramePr>
        <p:xfrm>
          <a:off x="1002322" y="2996952"/>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Write a program that will</a:t>
            </a:r>
          </a:p>
          <a:p>
            <a:pPr lvl="1"/>
            <a:r>
              <a:rPr lang="en-US" dirty="0" smtClean="0"/>
              <a:t>Prompt the user for a sum</a:t>
            </a:r>
          </a:p>
          <a:p>
            <a:pPr lvl="1"/>
            <a:r>
              <a:rPr lang="en-US" dirty="0" smtClean="0"/>
              <a:t>Calculate the result of the sum</a:t>
            </a:r>
          </a:p>
          <a:p>
            <a:pPr lvl="1"/>
            <a:r>
              <a:rPr lang="en-US" dirty="0" smtClean="0"/>
              <a:t>Output the result to the user</a:t>
            </a:r>
          </a:p>
          <a:p>
            <a:r>
              <a:rPr lang="en-US" dirty="0" smtClean="0"/>
              <a:t>Alternatively,</a:t>
            </a:r>
          </a:p>
          <a:p>
            <a:pPr lvl="1"/>
            <a:r>
              <a:rPr lang="en-US" dirty="0" smtClean="0"/>
              <a:t>Prompt the user for a value</a:t>
            </a:r>
          </a:p>
          <a:p>
            <a:pPr lvl="1"/>
            <a:r>
              <a:rPr lang="en-US" dirty="0" smtClean="0"/>
              <a:t>Prompt the user for an operator</a:t>
            </a:r>
          </a:p>
          <a:p>
            <a:pPr lvl="1"/>
            <a:r>
              <a:rPr lang="en-US" dirty="0" smtClean="0"/>
              <a:t>Prompt the user for another value</a:t>
            </a:r>
          </a:p>
          <a:p>
            <a:pPr lvl="1"/>
            <a:r>
              <a:rPr lang="en-US" dirty="0" smtClean="0"/>
              <a:t>Using the </a:t>
            </a:r>
            <a:r>
              <a:rPr lang="en-US" b="1" dirty="0" err="1" smtClean="0">
                <a:solidFill>
                  <a:srgbClr val="0000FF"/>
                </a:solidFill>
                <a:latin typeface="Courier New" panose="02070309020205020404" pitchFamily="49" charset="0"/>
                <a:cs typeface="Courier New" panose="02070309020205020404" pitchFamily="49" charset="0"/>
              </a:rPr>
              <a:t>eval</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FF"/>
                </a:solidFill>
                <a:cs typeface="Courier New" panose="02070309020205020404" pitchFamily="49" charset="0"/>
              </a:rPr>
              <a:t> </a:t>
            </a:r>
            <a:r>
              <a:rPr lang="en-US" dirty="0" smtClean="0">
                <a:solidFill>
                  <a:srgbClr val="000000"/>
                </a:solidFill>
                <a:cs typeface="Courier New" panose="02070309020205020404" pitchFamily="49" charset="0"/>
              </a:rPr>
              <a:t>function, calculate the result of the sum</a:t>
            </a:r>
          </a:p>
          <a:p>
            <a:pPr lvl="1"/>
            <a:r>
              <a:rPr lang="en-US" dirty="0" smtClean="0">
                <a:solidFill>
                  <a:srgbClr val="000000"/>
                </a:solidFill>
                <a:cs typeface="Courier New" panose="02070309020205020404" pitchFamily="49" charset="0"/>
              </a:rPr>
              <a:t>Output the result to the user</a:t>
            </a:r>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Arithmeti</a:t>
            </a:r>
            <a:r>
              <a:rPr lang="en-US" dirty="0" smtClean="0"/>
              <a:t>c Operators</a:t>
            </a:r>
            <a:endParaRPr lang="en-US" dirty="0"/>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#Option 1</a:t>
            </a:r>
          </a:p>
          <a:p>
            <a:r>
              <a:rPr lang="en-US" sz="1200" dirty="0">
                <a:solidFill>
                  <a:srgbClr val="000000"/>
                </a:solidFill>
                <a:highlight>
                  <a:srgbClr val="FFFFFF"/>
                </a:highlight>
                <a:latin typeface="Courier New" panose="02070309020205020404" pitchFamily="49" charset="0"/>
              </a:rPr>
              <a:t>result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sum : '</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result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#Option 2</a:t>
            </a:r>
          </a:p>
          <a:p>
            <a:r>
              <a:rPr lang="en-US" sz="1200" dirty="0">
                <a:solidFill>
                  <a:srgbClr val="000000"/>
                </a:solidFill>
                <a:highlight>
                  <a:srgbClr val="FFFFFF"/>
                </a:highlight>
                <a:latin typeface="Courier New" panose="02070309020205020404" pitchFamily="49" charset="0"/>
              </a:rPr>
              <a:t>left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value: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operator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an operator: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right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another value: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sum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(left)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operator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(right)</a:t>
            </a:r>
          </a:p>
          <a:p>
            <a:r>
              <a:rPr lang="en-US" sz="1200" dirty="0">
                <a:solidFill>
                  <a:srgbClr val="000000"/>
                </a:solidFill>
                <a:highlight>
                  <a:srgbClr val="FFFFFF"/>
                </a:highlight>
                <a:latin typeface="Courier New" panose="02070309020205020404" pitchFamily="49" charset="0"/>
              </a:rPr>
              <a:t>result </a:t>
            </a:r>
            <a:r>
              <a:rPr lang="en-US" sz="1200" b="1" dirty="0">
                <a:solidFill>
                  <a:srgbClr val="0000FF"/>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eval</a:t>
            </a:r>
            <a:r>
              <a:rPr lang="en-US" sz="1200" dirty="0" smtClean="0">
                <a:solidFill>
                  <a:srgbClr val="000000"/>
                </a:solidFill>
                <a:highlight>
                  <a:srgbClr val="FFFFFF"/>
                </a:highlight>
                <a:latin typeface="Courier New" panose="02070309020205020404" pitchFamily="49" charset="0"/>
              </a:rPr>
              <a:t>(sum)</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result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03571856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628800"/>
            <a:ext cx="10574965" cy="4425355"/>
          </a:xfrm>
        </p:spPr>
        <p:txBody>
          <a:bodyPr>
            <a:normAutofit/>
          </a:bodyPr>
          <a:lstStyle/>
          <a:p>
            <a:r>
              <a:rPr lang="en-GB" dirty="0"/>
              <a:t>Relational operators are </a:t>
            </a:r>
            <a:r>
              <a:rPr lang="en-GB" dirty="0" smtClean="0"/>
              <a:t>u</a:t>
            </a:r>
            <a:r>
              <a:rPr lang="en-US" dirty="0" err="1" smtClean="0"/>
              <a:t>sed</a:t>
            </a:r>
            <a:r>
              <a:rPr lang="en-US" dirty="0" smtClean="0"/>
              <a:t> to compare values</a:t>
            </a:r>
            <a:endParaRPr lang="en-US" dirty="0" smtClean="0"/>
          </a:p>
          <a:p>
            <a:r>
              <a:rPr lang="en-GB" dirty="0" smtClean="0"/>
              <a:t>Often </a:t>
            </a:r>
            <a:r>
              <a:rPr lang="en-GB" dirty="0" smtClean="0"/>
              <a:t>used within flow </a:t>
            </a:r>
            <a:r>
              <a:rPr lang="en-GB" dirty="0" smtClean="0"/>
              <a:t>control</a:t>
            </a:r>
          </a:p>
          <a:p>
            <a:r>
              <a:rPr lang="en-GB" dirty="0" smtClean="0"/>
              <a:t>Return a Boolean result</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Write a program that will</a:t>
            </a:r>
          </a:p>
          <a:p>
            <a:pPr lvl="1"/>
            <a:r>
              <a:rPr lang="en-US" dirty="0" smtClean="0"/>
              <a:t>Prompt the user for a number</a:t>
            </a:r>
          </a:p>
          <a:p>
            <a:pPr lvl="1"/>
            <a:r>
              <a:rPr lang="en-US" dirty="0" smtClean="0"/>
              <a:t>Compare the input against a ‘secret number’ using a relationship operator (you choose which)</a:t>
            </a:r>
          </a:p>
          <a:p>
            <a:pPr lvl="1"/>
            <a:r>
              <a:rPr lang="en-US" dirty="0" smtClean="0"/>
              <a:t>Output the result</a:t>
            </a:r>
          </a:p>
          <a:p>
            <a:r>
              <a:rPr lang="en-US" dirty="0" smtClean="0"/>
              <a:t>Alternatively,</a:t>
            </a:r>
          </a:p>
          <a:p>
            <a:pPr lvl="1"/>
            <a:r>
              <a:rPr lang="en-US" dirty="0" smtClean="0"/>
              <a:t>As above, except the </a:t>
            </a:r>
            <a:r>
              <a:rPr lang="en-US" b="1" dirty="0" smtClean="0"/>
              <a:t>user</a:t>
            </a:r>
            <a:r>
              <a:rPr lang="en-US" dirty="0" smtClean="0"/>
              <a:t> can input the relationship operator to use</a:t>
            </a:r>
          </a:p>
          <a:p>
            <a:pPr lvl="2"/>
            <a:r>
              <a:rPr lang="en-US" dirty="0" smtClean="0"/>
              <a:t>(Hint: </a:t>
            </a:r>
            <a:r>
              <a:rPr lang="en-US" b="1" dirty="0" err="1" smtClean="0">
                <a:solidFill>
                  <a:srgbClr val="0000FF"/>
                </a:solidFill>
                <a:latin typeface="Courier New" panose="02070309020205020404" pitchFamily="49" charset="0"/>
                <a:cs typeface="Courier New" panose="02070309020205020404" pitchFamily="49" charset="0"/>
              </a:rPr>
              <a:t>eval</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t> can help here)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Relational </a:t>
            </a:r>
            <a:r>
              <a:rPr lang="en-US" dirty="0" smtClean="0"/>
              <a:t>Operators</a:t>
            </a:r>
            <a:endParaRPr lang="en-US" dirty="0"/>
          </a:p>
        </p:txBody>
      </p:sp>
    </p:spTree>
    <p:extLst>
      <p:ext uri="{BB962C8B-B14F-4D97-AF65-F5344CB8AC3E}">
        <p14:creationId xmlns:p14="http://schemas.microsoft.com/office/powerpoint/2010/main" val="129348744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#Option 1</a:t>
            </a:r>
          </a:p>
          <a:p>
            <a:r>
              <a:rPr lang="en-US" sz="1200" dirty="0">
                <a:solidFill>
                  <a:srgbClr val="000000"/>
                </a:solidFill>
                <a:highlight>
                  <a:srgbClr val="FFFFFF"/>
                </a:highlight>
                <a:latin typeface="Courier New" panose="02070309020205020404" pitchFamily="49" charset="0"/>
              </a:rPr>
              <a:t>secret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42</a:t>
            </a:r>
          </a:p>
          <a:p>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value: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result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int</a:t>
            </a:r>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&gt;=</a:t>
            </a:r>
            <a:r>
              <a:rPr lang="en-US" sz="1200" dirty="0">
                <a:solidFill>
                  <a:srgbClr val="000000"/>
                </a:solidFill>
                <a:highlight>
                  <a:srgbClr val="FFFFFF"/>
                </a:highlight>
                <a:latin typeface="Courier New" panose="02070309020205020404" pitchFamily="49" charset="0"/>
              </a:rPr>
              <a:t> secret)</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&gt;= ??? is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(result))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#Option 2</a:t>
            </a:r>
          </a:p>
          <a:p>
            <a:r>
              <a:rPr lang="en-US" sz="1200" dirty="0">
                <a:solidFill>
                  <a:srgbClr val="000000"/>
                </a:solidFill>
                <a:highlight>
                  <a:srgbClr val="FFFFFF"/>
                </a:highlight>
                <a:latin typeface="Courier New" panose="02070309020205020404" pitchFamily="49" charset="0"/>
              </a:rPr>
              <a:t>secret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42</a:t>
            </a:r>
          </a:p>
          <a:p>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value: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operator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an operator: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result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eval</a:t>
            </a:r>
            <a:r>
              <a:rPr lang="en-US" sz="1200" dirty="0">
                <a:solidFill>
                  <a:srgbClr val="000000"/>
                </a:solidFill>
                <a:highlight>
                  <a:srgbClr val="FFFFFF"/>
                </a:highlight>
                <a:latin typeface="Courier New" panose="02070309020205020404" pitchFamily="49" charset="0"/>
              </a:rPr>
              <a:t>( value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operator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(secret) )</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operator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 is '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 result ) )</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92553740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408840419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err="1">
                <a:solidFill>
                  <a:srgbClr val="0000FF"/>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two values from user input</a:t>
            </a:r>
          </a:p>
          <a:p>
            <a:pPr lvl="1"/>
            <a:r>
              <a:rPr lang="en-US" dirty="0" smtClean="0">
                <a:solidFill>
                  <a:srgbClr val="31383D"/>
                </a:solidFill>
              </a:rPr>
              <a:t>Compare them to see if they match</a:t>
            </a:r>
          </a:p>
          <a:p>
            <a:pPr lvl="1"/>
            <a:r>
              <a:rPr lang="en-US" dirty="0" smtClean="0">
                <a:solidFill>
                  <a:srgbClr val="31383D"/>
                </a:solidFill>
              </a:rPr>
              <a:t>Output a success message if they do match</a:t>
            </a:r>
          </a:p>
          <a:p>
            <a:pPr lvl="1"/>
            <a:r>
              <a:rPr lang="en-US" dirty="0" smtClean="0">
                <a:solidFill>
                  <a:srgbClr val="31383D"/>
                </a:solidFill>
              </a:rPr>
              <a:t>Output a failure message if not</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0000"/>
                </a:solidFill>
                <a:highlight>
                  <a:srgbClr val="FFFFFF"/>
                </a:highlight>
                <a:latin typeface="Courier New" panose="02070309020205020404" pitchFamily="49" charset="0"/>
              </a:rPr>
              <a:t>left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right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another value: '</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left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right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'They match!'</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else:</a:t>
            </a:r>
          </a:p>
          <a:p>
            <a:r>
              <a:rPr lang="en-GB" sz="1200" b="1" dirty="0">
                <a:solidFill>
                  <a:srgbClr val="0000FF"/>
                </a:solidFill>
                <a:highlight>
                  <a:srgbClr val="FFFFFF"/>
                </a:highlight>
                <a:latin typeface="Courier New" panose="02070309020205020404" pitchFamily="49" charset="0"/>
              </a:rPr>
              <a:t>    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'Sorry, no match!'</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
        <p:nvSpPr>
          <p:cNvPr id="4" name="Content Placeholder 1"/>
          <p:cNvSpPr>
            <a:spLocks noGrp="1"/>
          </p:cNvSpPr>
          <p:nvPr>
            <p:ph idx="1"/>
          </p:nvPr>
        </p:nvSpPr>
        <p:spPr>
          <a:xfrm>
            <a:off x="609600" y="3212976"/>
            <a:ext cx="11103023"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 </a:t>
            </a:r>
            <a:r>
              <a:rPr lang="en-GB" dirty="0" smtClean="0">
                <a:solidFill>
                  <a:srgbClr val="000000"/>
                </a:solidFill>
                <a:cs typeface="Courier New" panose="02070309020205020404" pitchFamily="49" charset="0"/>
              </a:rPr>
              <a:t>statements require an expression</a:t>
            </a:r>
          </a:p>
          <a:p>
            <a:r>
              <a:rPr lang="en-GB" dirty="0" smtClean="0">
                <a:solidFill>
                  <a:srgbClr val="000000"/>
                </a:solidFill>
                <a:cs typeface="Courier New" panose="02070309020205020404" pitchFamily="49" charset="0"/>
              </a:rPr>
              <a:t>Expressions must return ‘True’ or ‘False’ </a:t>
            </a:r>
          </a:p>
          <a:p>
            <a:r>
              <a:rPr lang="en-GB" dirty="0" smtClean="0">
                <a:solidFill>
                  <a:srgbClr val="000000"/>
                </a:solidFill>
                <a:cs typeface="Courier New" panose="02070309020205020404" pitchFamily="49" charset="0"/>
              </a:rPr>
              <a:t>Expressions can be anything </a:t>
            </a:r>
            <a:endParaRPr lang="en-GB" dirty="0" smtClean="0">
              <a:solidFill>
                <a:srgbClr val="000000"/>
              </a:solidFill>
            </a:endParaRPr>
          </a:p>
          <a:p>
            <a:endParaRPr lang="en-US" dirty="0"/>
          </a:p>
        </p:txBody>
      </p:sp>
    </p:spTree>
    <p:extLst>
      <p:ext uri="{BB962C8B-B14F-4D97-AF65-F5344CB8AC3E}">
        <p14:creationId xmlns:p14="http://schemas.microsoft.com/office/powerpoint/2010/main" val="255425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for</a:t>
            </a:r>
            <a:r>
              <a:rPr lang="en-US" dirty="0" smtClean="0"/>
              <a:t> Statement</a:t>
            </a:r>
            <a:endParaRPr lang="en-US" dirty="0"/>
          </a:p>
        </p:txBody>
      </p:sp>
    </p:spTree>
    <p:extLst>
      <p:ext uri="{BB962C8B-B14F-4D97-AF65-F5344CB8AC3E}">
        <p14:creationId xmlns:p14="http://schemas.microsoft.com/office/powerpoint/2010/main" val="5749273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else:</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 when items are 	exhausted</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17479</TotalTime>
  <Words>14844</Words>
  <Application>Microsoft Office PowerPoint</Application>
  <PresentationFormat>Widescreen</PresentationFormat>
  <Paragraphs>3010</Paragraphs>
  <Slides>253</Slides>
  <Notes>76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253</vt:i4>
      </vt:variant>
    </vt:vector>
  </HeadingPairs>
  <TitlesOfParts>
    <vt:vector size="259"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Exercise 1: Recap</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Python’s Interactive Interpreter</vt:lpstr>
      <vt:lpstr>Interactive Interpreter</vt:lpstr>
      <vt:lpstr>Data Types and Variables</vt:lpstr>
      <vt:lpstr>Data Types</vt:lpstr>
      <vt:lpstr>Data Types</vt:lpstr>
      <vt:lpstr>Data Types: Numbers</vt:lpstr>
      <vt:lpstr>Numbers</vt:lpstr>
      <vt:lpstr>Numbers: Examples</vt:lpstr>
      <vt:lpstr>Numbers: Exercise</vt:lpstr>
      <vt:lpstr>Data Types: Strings</vt:lpstr>
      <vt:lpstr>Strings</vt:lpstr>
      <vt:lpstr>Strings</vt:lpstr>
      <vt:lpstr>Strings: Examples</vt:lpstr>
      <vt:lpstr>Strings: Exercise</vt:lpstr>
      <vt:lpstr>Data Types: Booleans</vt:lpstr>
      <vt:lpstr>Booleans</vt:lpstr>
      <vt:lpstr>Booleans</vt:lpstr>
      <vt:lpstr>Booleans</vt:lpstr>
      <vt:lpstr>Booleans: Examples</vt:lpstr>
      <vt:lpstr>Booleans: Exercise</vt:lpstr>
      <vt:lpstr>Data Types: Lists and Tuples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Data Types: Dictionaries</vt:lpstr>
      <vt:lpstr>Dictionaries</vt:lpstr>
      <vt:lpstr>Dictionaries</vt:lpstr>
      <vt:lpstr>Dictionaries: Examples</vt:lpstr>
      <vt:lpstr>Exercise: Dictionaries</vt:lpstr>
      <vt:lpstr>Exercise: Dictionaries</vt:lpstr>
      <vt:lpstr>Exercise: Dictionaries</vt:lpstr>
      <vt:lpstr>Exercise: Data Types</vt:lpstr>
      <vt:lpstr>Operators</vt:lpstr>
      <vt:lpstr>Operators Explained</vt:lpstr>
      <vt:lpstr>Operators Explained (Contd.)</vt:lpstr>
      <vt:lpstr>Operators – Arithmetic</vt:lpstr>
      <vt:lpstr>Arithmetic Operators</vt:lpstr>
      <vt:lpstr>Arithmetic Operator: Example</vt:lpstr>
      <vt:lpstr>Exercise: Arithmetic Operations</vt:lpstr>
      <vt:lpstr>Exercise: Arithmetic Operators</vt:lpstr>
      <vt:lpstr>Exercise: Solution</vt:lpstr>
      <vt:lpstr>Operators – Relational</vt:lpstr>
      <vt:lpstr>Relational Operators</vt:lpstr>
      <vt:lpstr>Exercise: Relational Operators</vt:lpstr>
      <vt:lpstr>Exercise: Solution</vt:lpstr>
      <vt:lpstr>Introduction to Flow Control</vt:lpstr>
      <vt:lpstr>Flow Control</vt:lpstr>
      <vt:lpstr>Flow Control</vt:lpstr>
      <vt:lpstr>Flow Control</vt:lpstr>
      <vt:lpstr>Flow Control: The if Statement</vt:lpstr>
      <vt:lpstr>Introducing the if Statement</vt:lpstr>
      <vt:lpstr>Flow Control: Password Example</vt:lpstr>
      <vt:lpstr>Exercise: if statement</vt:lpstr>
      <vt:lpstr>Exercise : if statement</vt:lpstr>
      <vt:lpstr>Exercise: Solution</vt:lpstr>
      <vt:lpstr>Flow Control: The for Statement</vt:lpstr>
      <vt:lpstr>Introducing the for Statement</vt:lpstr>
      <vt:lpstr>Flow Control: Password Example 2</vt:lpstr>
      <vt:lpstr>Introducing the range() function</vt:lpstr>
      <vt:lpstr>Exercise: for loops – FizzBuzz function</vt:lpstr>
      <vt:lpstr>Exercise: FizzBuzz</vt:lpstr>
      <vt:lpstr>Exercise : Solution</vt:lpstr>
      <vt:lpstr>Introduction to Flow Summary</vt:lpstr>
      <vt:lpstr>Operators Part 2</vt:lpstr>
      <vt:lpstr>Membership: Examples</vt:lpstr>
      <vt:lpstr>Identity: Examples</vt:lpstr>
      <vt:lpstr>Exercise: Membership operators</vt:lpstr>
      <vt:lpstr>Exercise: Membership operators</vt:lpstr>
      <vt:lpstr>Exercise: Solution</vt:lpstr>
      <vt:lpstr>Introduction to Functions</vt:lpstr>
      <vt:lpstr>Functions</vt:lpstr>
      <vt:lpstr>Functions</vt:lpstr>
      <vt:lpstr>Functions</vt:lpstr>
      <vt:lpstr>Functions: Example</vt:lpstr>
      <vt:lpstr>Exercise: Functions</vt:lpstr>
      <vt:lpstr>Exercise: Functions</vt:lpstr>
      <vt:lpstr>Exercise: Solution</vt:lpstr>
      <vt:lpstr>Introduction to Scope</vt:lpstr>
      <vt:lpstr>Scope</vt:lpstr>
      <vt:lpstr>Scope</vt:lpstr>
      <vt:lpstr>Scope: Example</vt:lpstr>
      <vt:lpstr>Scope: Example</vt:lpstr>
      <vt:lpstr>Scope</vt:lpstr>
      <vt:lpstr>Scope</vt:lpstr>
      <vt:lpstr>Exercise: Scope</vt:lpstr>
      <vt:lpstr>Exercise: Solution</vt:lpstr>
      <vt:lpstr>Introduction to Libraries</vt:lpstr>
      <vt:lpstr>Libraries, a.k.a Modules</vt:lpstr>
      <vt:lpstr>Libraries, a.k.a Modules</vt:lpstr>
      <vt:lpstr>Libraries, a.k.a Modules</vt:lpstr>
      <vt:lpstr>Libraries, a.k.a Modules</vt:lpstr>
      <vt:lpstr>Libraries: Examples</vt:lpstr>
      <vt:lpstr>Exercise: Libraries</vt:lpstr>
      <vt:lpstr>Exercise: Libraries</vt:lpstr>
      <vt:lpstr>Exercise: Solution</vt:lpstr>
      <vt:lpstr>Introduction to Debugging</vt:lpstr>
      <vt:lpstr>Debugging</vt:lpstr>
      <vt:lpstr>Debugging</vt:lpstr>
      <vt:lpstr>Debugging: Examples</vt:lpstr>
      <vt:lpstr>Exercise: Debugging</vt:lpstr>
      <vt:lpstr>Exercise: Debugging</vt:lpstr>
      <vt:lpstr>Exercise: Debugging Solution</vt:lpstr>
      <vt:lpstr>Introduction to File Handling</vt:lpstr>
      <vt:lpstr>File types</vt:lpstr>
      <vt:lpstr>File IO</vt:lpstr>
      <vt:lpstr>File IO</vt:lpstr>
      <vt:lpstr>File IO: File Operations</vt:lpstr>
      <vt:lpstr>File IO: File Operations</vt:lpstr>
      <vt:lpstr>File IO</vt:lpstr>
      <vt:lpstr>File IO: File Operations Examples</vt:lpstr>
      <vt:lpstr>Exercise: File Operations</vt:lpstr>
      <vt:lpstr>Exercise: File Operations</vt:lpstr>
      <vt:lpstr>Exercise: File Operations</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vt:lpstr>
      <vt:lpstr>Cryptography: Exercise</vt:lpstr>
      <vt:lpstr>Cryptography: Exercise</vt:lpstr>
      <vt:lpstr>Introduction to Regular Expressions</vt:lpstr>
      <vt:lpstr>Regular Expressions</vt:lpstr>
      <vt:lpstr>Regular Expressions</vt:lpstr>
      <vt:lpstr>Introduction to Databases</vt:lpstr>
      <vt:lpstr>Databases</vt:lpstr>
      <vt:lpstr>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Stack and Heap</vt:lpstr>
      <vt:lpstr>Software Engineering: Developing in a Team</vt:lpstr>
      <vt:lpstr>Introduction to 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Introduction to Good Coding Practices</vt:lpstr>
      <vt:lpstr>Good Coding Practices</vt:lpstr>
      <vt:lpstr>Good Coding Practices</vt:lpstr>
      <vt:lpstr>Good Coding Practices</vt:lpstr>
      <vt:lpstr>Introduction to Secure Code Development</vt:lpstr>
      <vt:lpstr>Secure Code Development</vt:lpstr>
      <vt:lpstr>Secure Code Development</vt:lpstr>
      <vt:lpstr>Secure Code Development</vt:lpstr>
      <vt:lpstr>Secure Code Development</vt:lpstr>
      <vt:lpstr>Secure Code Development</vt:lpstr>
      <vt:lpstr>Introduction to Compiled vs Interpreted Languages</vt:lpstr>
      <vt:lpstr>Compiled vs Interpreted</vt:lpstr>
      <vt:lpstr>Compiled vs Interpreted</vt:lpstr>
      <vt:lpstr>Compiled vs Interpreted</vt:lpstr>
      <vt:lpstr>Introduction to Object Oriented Programming</vt:lpstr>
      <vt:lpstr>Object Oriented Programming</vt:lpstr>
      <vt:lpstr>Object Oriented Programming</vt:lpstr>
      <vt:lpstr>Object Oriented Programming</vt:lpstr>
      <vt:lpstr>Object Oriented Programming</vt:lpstr>
      <vt:lpstr>OOP : Encapsulation Example</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OOP: Exercise</vt:lpstr>
      <vt:lpstr>OOP: Solution</vt:lpstr>
      <vt:lpstr>OOP: Solution</vt:lpstr>
      <vt:lpstr>Strings: Python Methods</vt:lpstr>
      <vt:lpstr>Strings: Python Methods</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797</cp:revision>
  <dcterms:created xsi:type="dcterms:W3CDTF">2014-07-02T14:58:32Z</dcterms:created>
  <dcterms:modified xsi:type="dcterms:W3CDTF">2016-02-05T15:04:33Z</dcterms:modified>
</cp:coreProperties>
</file>