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5" r:id="rId15"/>
    <p:sldId id="366" r:id="rId16"/>
    <p:sldId id="367" r:id="rId17"/>
    <p:sldId id="395" r:id="rId18"/>
    <p:sldId id="396" r:id="rId19"/>
    <p:sldId id="368" r:id="rId20"/>
    <p:sldId id="369" r:id="rId21"/>
    <p:sldId id="370" r:id="rId22"/>
    <p:sldId id="371" r:id="rId23"/>
    <p:sldId id="372" r:id="rId24"/>
    <p:sldId id="373" r:id="rId25"/>
    <p:sldId id="374" r:id="rId26"/>
    <p:sldId id="375" r:id="rId27"/>
    <p:sldId id="377" r:id="rId28"/>
    <p:sldId id="585" r:id="rId29"/>
    <p:sldId id="376" r:id="rId30"/>
    <p:sldId id="623" r:id="rId31"/>
    <p:sldId id="624" r:id="rId32"/>
    <p:sldId id="378" r:id="rId33"/>
    <p:sldId id="379" r:id="rId34"/>
    <p:sldId id="380" r:id="rId35"/>
    <p:sldId id="381" r:id="rId36"/>
    <p:sldId id="382" r:id="rId37"/>
    <p:sldId id="383" r:id="rId38"/>
    <p:sldId id="384" r:id="rId39"/>
    <p:sldId id="625" r:id="rId40"/>
    <p:sldId id="626" r:id="rId41"/>
    <p:sldId id="302" r:id="rId42"/>
    <p:sldId id="301" r:id="rId43"/>
    <p:sldId id="583" r:id="rId44"/>
    <p:sldId id="534" r:id="rId45"/>
    <p:sldId id="558" r:id="rId46"/>
    <p:sldId id="422" r:id="rId47"/>
    <p:sldId id="318" r:id="rId48"/>
    <p:sldId id="557" r:id="rId49"/>
    <p:sldId id="559" r:id="rId50"/>
    <p:sldId id="304" r:id="rId51"/>
    <p:sldId id="436" r:id="rId52"/>
    <p:sldId id="319" r:id="rId53"/>
    <p:sldId id="556" r:id="rId54"/>
    <p:sldId id="560" r:id="rId55"/>
    <p:sldId id="423" r:id="rId56"/>
    <p:sldId id="437" r:id="rId57"/>
    <p:sldId id="438" r:id="rId58"/>
    <p:sldId id="320" r:id="rId59"/>
    <p:sldId id="565" r:id="rId60"/>
    <p:sldId id="397" r:id="rId61"/>
    <p:sldId id="398" r:id="rId62"/>
    <p:sldId id="399" r:id="rId63"/>
    <p:sldId id="400" r:id="rId64"/>
    <p:sldId id="401" r:id="rId65"/>
    <p:sldId id="403" r:id="rId66"/>
    <p:sldId id="404" r:id="rId67"/>
    <p:sldId id="405" r:id="rId68"/>
    <p:sldId id="589" r:id="rId69"/>
    <p:sldId id="407" r:id="rId70"/>
    <p:sldId id="408" r:id="rId71"/>
    <p:sldId id="568" r:id="rId72"/>
    <p:sldId id="569" r:id="rId73"/>
    <p:sldId id="386" r:id="rId74"/>
    <p:sldId id="387" r:id="rId75"/>
    <p:sldId id="388" r:id="rId76"/>
    <p:sldId id="389" r:id="rId77"/>
    <p:sldId id="563" r:id="rId78"/>
    <p:sldId id="390" r:id="rId79"/>
    <p:sldId id="391" r:id="rId80"/>
    <p:sldId id="392" r:id="rId81"/>
    <p:sldId id="393" r:id="rId82"/>
    <p:sldId id="570" r:id="rId83"/>
    <p:sldId id="594" r:id="rId84"/>
    <p:sldId id="595" r:id="rId85"/>
    <p:sldId id="596" r:id="rId86"/>
    <p:sldId id="597" r:id="rId87"/>
    <p:sldId id="598" r:id="rId88"/>
    <p:sldId id="599" r:id="rId89"/>
    <p:sldId id="600" r:id="rId90"/>
    <p:sldId id="601" r:id="rId91"/>
    <p:sldId id="602" r:id="rId92"/>
    <p:sldId id="603" r:id="rId93"/>
    <p:sldId id="604" r:id="rId94"/>
    <p:sldId id="605" r:id="rId95"/>
    <p:sldId id="606" r:id="rId96"/>
    <p:sldId id="607" r:id="rId97"/>
    <p:sldId id="608" r:id="rId98"/>
    <p:sldId id="609" r:id="rId99"/>
    <p:sldId id="610" r:id="rId100"/>
    <p:sldId id="564" r:id="rId101"/>
    <p:sldId id="431" r:id="rId102"/>
    <p:sldId id="432" r:id="rId103"/>
    <p:sldId id="451" r:id="rId104"/>
    <p:sldId id="433" r:id="rId105"/>
    <p:sldId id="435" r:id="rId106"/>
    <p:sldId id="434" r:id="rId107"/>
    <p:sldId id="394"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590" r:id="rId121"/>
    <p:sldId id="317" r:id="rId122"/>
    <p:sldId id="323" r:id="rId123"/>
    <p:sldId id="326" r:id="rId124"/>
    <p:sldId id="442" r:id="rId125"/>
    <p:sldId id="443" r:id="rId126"/>
    <p:sldId id="444" r:id="rId127"/>
    <p:sldId id="446" r:id="rId128"/>
    <p:sldId id="535" r:id="rId129"/>
    <p:sldId id="536" r:id="rId130"/>
    <p:sldId id="503" r:id="rId131"/>
    <p:sldId id="332" r:id="rId132"/>
    <p:sldId id="334" r:id="rId133"/>
    <p:sldId id="571" r:id="rId134"/>
    <p:sldId id="572" r:id="rId135"/>
    <p:sldId id="445" r:id="rId136"/>
    <p:sldId id="447" r:id="rId137"/>
    <p:sldId id="537" r:id="rId138"/>
    <p:sldId id="448" r:id="rId139"/>
    <p:sldId id="450" r:id="rId140"/>
    <p:sldId id="449" r:id="rId141"/>
    <p:sldId id="538" r:id="rId142"/>
    <p:sldId id="573" r:id="rId143"/>
    <p:sldId id="574" r:id="rId144"/>
    <p:sldId id="502" r:id="rId145"/>
    <p:sldId id="327" r:id="rId146"/>
    <p:sldId id="329" r:id="rId147"/>
    <p:sldId id="330" r:id="rId148"/>
    <p:sldId id="577" r:id="rId149"/>
    <p:sldId id="328" r:id="rId150"/>
    <p:sldId id="420" r:id="rId151"/>
    <p:sldId id="575" r:id="rId152"/>
    <p:sldId id="576" r:id="rId153"/>
    <p:sldId id="507" r:id="rId154"/>
    <p:sldId id="333" r:id="rId155"/>
    <p:sldId id="335" r:id="rId156"/>
    <p:sldId id="591" r:id="rId157"/>
    <p:sldId id="339" r:id="rId158"/>
    <p:sldId id="337" r:id="rId159"/>
    <p:sldId id="505" r:id="rId160"/>
    <p:sldId id="506" r:id="rId161"/>
    <p:sldId id="509" r:id="rId162"/>
    <p:sldId id="348" r:id="rId163"/>
    <p:sldId id="349" r:id="rId164"/>
    <p:sldId id="421" r:id="rId165"/>
    <p:sldId id="526" r:id="rId166"/>
    <p:sldId id="525" r:id="rId167"/>
    <p:sldId id="510" r:id="rId168"/>
    <p:sldId id="409" r:id="rId169"/>
    <p:sldId id="412" r:id="rId170"/>
    <p:sldId id="410" r:id="rId171"/>
    <p:sldId id="413" r:id="rId172"/>
    <p:sldId id="414" r:id="rId173"/>
    <p:sldId id="415" r:id="rId174"/>
    <p:sldId id="417" r:id="rId175"/>
    <p:sldId id="416" r:id="rId176"/>
    <p:sldId id="419" r:id="rId177"/>
    <p:sldId id="464" r:id="rId178"/>
    <p:sldId id="411" r:id="rId179"/>
    <p:sldId id="511" r:id="rId180"/>
    <p:sldId id="452" r:id="rId181"/>
    <p:sldId id="460" r:id="rId182"/>
    <p:sldId id="461" r:id="rId183"/>
    <p:sldId id="462" r:id="rId184"/>
    <p:sldId id="463" r:id="rId185"/>
    <p:sldId id="513" r:id="rId186"/>
    <p:sldId id="454" r:id="rId187"/>
    <p:sldId id="540" r:id="rId188"/>
    <p:sldId id="539" r:id="rId189"/>
    <p:sldId id="466" r:id="rId190"/>
    <p:sldId id="467" r:id="rId191"/>
    <p:sldId id="593" r:id="rId192"/>
    <p:sldId id="468" r:id="rId193"/>
    <p:sldId id="469" r:id="rId194"/>
    <p:sldId id="470" r:id="rId195"/>
    <p:sldId id="471" r:id="rId196"/>
    <p:sldId id="475" r:id="rId197"/>
    <p:sldId id="476" r:id="rId198"/>
    <p:sldId id="472" r:id="rId199"/>
    <p:sldId id="457" r:id="rId200"/>
    <p:sldId id="474" r:id="rId201"/>
    <p:sldId id="514" r:id="rId202"/>
    <p:sldId id="473" r:id="rId203"/>
    <p:sldId id="541" r:id="rId204"/>
    <p:sldId id="477" r:id="rId205"/>
    <p:sldId id="555" r:id="rId206"/>
    <p:sldId id="515" r:id="rId207"/>
    <p:sldId id="455" r:id="rId208"/>
    <p:sldId id="542" r:id="rId209"/>
    <p:sldId id="478" r:id="rId210"/>
    <p:sldId id="543" r:id="rId211"/>
    <p:sldId id="480" r:id="rId212"/>
    <p:sldId id="479" r:id="rId213"/>
    <p:sldId id="545" r:id="rId214"/>
    <p:sldId id="544" r:id="rId215"/>
    <p:sldId id="516" r:id="rId216"/>
    <p:sldId id="546" r:id="rId217"/>
    <p:sldId id="550" r:id="rId218"/>
    <p:sldId id="586" r:id="rId219"/>
    <p:sldId id="547" r:id="rId220"/>
    <p:sldId id="481" r:id="rId221"/>
    <p:sldId id="551" r:id="rId222"/>
    <p:sldId id="587" r:id="rId223"/>
    <p:sldId id="482" r:id="rId224"/>
    <p:sldId id="580" r:id="rId225"/>
    <p:sldId id="582" r:id="rId226"/>
    <p:sldId id="552" r:id="rId227"/>
    <p:sldId id="517" r:id="rId228"/>
    <p:sldId id="458" r:id="rId229"/>
    <p:sldId id="548" r:id="rId230"/>
    <p:sldId id="549" r:id="rId231"/>
    <p:sldId id="518" r:id="rId232"/>
    <p:sldId id="483" r:id="rId233"/>
    <p:sldId id="527" r:id="rId234"/>
    <p:sldId id="528" r:id="rId235"/>
    <p:sldId id="529" r:id="rId236"/>
    <p:sldId id="519" r:id="rId237"/>
    <p:sldId id="459" r:id="rId238"/>
    <p:sldId id="484" r:id="rId239"/>
    <p:sldId id="486" r:id="rId240"/>
    <p:sldId id="584" r:id="rId241"/>
    <p:sldId id="628" r:id="rId242"/>
    <p:sldId id="629" r:id="rId243"/>
    <p:sldId id="630" r:id="rId244"/>
    <p:sldId id="631" r:id="rId245"/>
    <p:sldId id="632" r:id="rId246"/>
    <p:sldId id="633" r:id="rId247"/>
    <p:sldId id="627" r:id="rId248"/>
    <p:sldId id="635" r:id="rId249"/>
    <p:sldId id="636" r:id="rId250"/>
    <p:sldId id="634" r:id="rId251"/>
    <p:sldId id="429" r:id="rId252"/>
    <p:sldId id="430" r:id="rId25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628"/>
            <p14:sldId id="629"/>
            <p14:sldId id="630"/>
            <p14:sldId id="631"/>
            <p14:sldId id="632"/>
            <p14:sldId id="633"/>
            <p14:sldId id="627"/>
            <p14:sldId id="635"/>
            <p14:sldId id="636"/>
            <p14:sldId id="63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C4A174"/>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71577" autoAdjust="0"/>
  </p:normalViewPr>
  <p:slideViewPr>
    <p:cSldViewPr>
      <p:cViewPr varScale="1">
        <p:scale>
          <a:sx n="83" d="100"/>
          <a:sy n="83" d="100"/>
        </p:scale>
        <p:origin x="13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02CE8-B2B7-4421-AFC7-A1C982175058}"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9D080B94-58F4-4831-A2EB-727E56B84E9A}">
      <dgm:prSet phldrT="[Text]"/>
      <dgm:spPr/>
      <dgm:t>
        <a:bodyPr/>
        <a:lstStyle/>
        <a:p>
          <a:r>
            <a:rPr lang="en-GB" dirty="0" smtClean="0"/>
            <a:t>Paul</a:t>
          </a:r>
          <a:endParaRPr lang="en-GB" dirty="0"/>
        </a:p>
      </dgm:t>
    </dgm:pt>
    <dgm:pt modelId="{A59BAAA4-C224-486F-8C2B-B8CA65EF5AC2}" type="parTrans" cxnId="{302C1126-ADB0-4C69-8C34-F401043DDE51}">
      <dgm:prSet/>
      <dgm:spPr/>
      <dgm:t>
        <a:bodyPr/>
        <a:lstStyle/>
        <a:p>
          <a:endParaRPr lang="en-GB"/>
        </a:p>
      </dgm:t>
    </dgm:pt>
    <dgm:pt modelId="{317BD064-E1A8-40DE-8BD2-0269C50AA595}" type="sibTrans" cxnId="{302C1126-ADB0-4C69-8C34-F401043DDE51}">
      <dgm:prSet/>
      <dgm:spPr/>
      <dgm:t>
        <a:bodyPr/>
        <a:lstStyle/>
        <a:p>
          <a:endParaRPr lang="en-GB"/>
        </a:p>
      </dgm:t>
    </dgm:pt>
    <dgm:pt modelId="{30F4ADF2-5352-43D4-833F-202D672AF4B5}">
      <dgm:prSet phldrT="[Text]"/>
      <dgm:spPr/>
      <dgm:t>
        <a:bodyPr/>
        <a:lstStyle/>
        <a:p>
          <a:r>
            <a:rPr lang="en-GB" smtClean="0"/>
            <a:t>hello_world.py</a:t>
          </a:r>
          <a:endParaRPr lang="en-GB" dirty="0"/>
        </a:p>
      </dgm:t>
    </dgm:pt>
    <dgm:pt modelId="{68332B8F-2E35-4E4C-B5BE-138EBE81C98B}" type="parTrans" cxnId="{2BB2C9B4-D691-4C29-8832-0A899E64966C}">
      <dgm:prSet/>
      <dgm:spPr/>
      <dgm:t>
        <a:bodyPr/>
        <a:lstStyle/>
        <a:p>
          <a:endParaRPr lang="en-GB"/>
        </a:p>
      </dgm:t>
    </dgm:pt>
    <dgm:pt modelId="{0AD0A85F-8026-45D5-9132-7FC92291E5BC}" type="sibTrans" cxnId="{2BB2C9B4-D691-4C29-8832-0A899E64966C}">
      <dgm:prSet/>
      <dgm:spPr/>
      <dgm:t>
        <a:bodyPr/>
        <a:lstStyle/>
        <a:p>
          <a:endParaRPr lang="en-GB"/>
        </a:p>
      </dgm:t>
    </dgm:pt>
    <dgm:pt modelId="{C7208E33-3418-45CA-868E-EE9DD3DE2571}">
      <dgm:prSet phldrT="[Text]"/>
      <dgm:spPr/>
      <dgm:t>
        <a:bodyPr/>
        <a:lstStyle/>
        <a:p>
          <a:r>
            <a:rPr lang="en-GB" smtClean="0"/>
            <a:t>hello_world.py</a:t>
          </a:r>
          <a:endParaRPr lang="en-GB" dirty="0"/>
        </a:p>
      </dgm:t>
    </dgm:pt>
    <dgm:pt modelId="{F1ED7857-4C99-487F-9AB0-6A001DA6E78E}" type="parTrans" cxnId="{FDE9EBF0-919B-4F71-BB11-D910EE8BCFCC}">
      <dgm:prSet/>
      <dgm:spPr/>
      <dgm:t>
        <a:bodyPr/>
        <a:lstStyle/>
        <a:p>
          <a:endParaRPr lang="en-GB"/>
        </a:p>
      </dgm:t>
    </dgm:pt>
    <dgm:pt modelId="{84E480BB-001F-4050-83A1-1008BC904104}" type="sibTrans" cxnId="{FDE9EBF0-919B-4F71-BB11-D910EE8BCFCC}">
      <dgm:prSet/>
      <dgm:spPr/>
      <dgm:t>
        <a:bodyPr/>
        <a:lstStyle/>
        <a:p>
          <a:endParaRPr lang="en-GB"/>
        </a:p>
      </dgm:t>
    </dgm:pt>
    <dgm:pt modelId="{1FDCC480-C6C3-4FAD-948D-A1DC58D39CB9}">
      <dgm:prSet phldrT="[Text]"/>
      <dgm:spPr/>
      <dgm:t>
        <a:bodyPr/>
        <a:lstStyle/>
        <a:p>
          <a:r>
            <a:rPr lang="en-GB" dirty="0" smtClean="0"/>
            <a:t>Keith</a:t>
          </a:r>
          <a:endParaRPr lang="en-GB" dirty="0"/>
        </a:p>
      </dgm:t>
    </dgm:pt>
    <dgm:pt modelId="{CF2AE004-109B-4B98-A00C-1EC26AA9780E}" type="parTrans" cxnId="{E4C6844D-EC47-4DD0-BC73-2E46B532380F}">
      <dgm:prSet/>
      <dgm:spPr/>
      <dgm:t>
        <a:bodyPr/>
        <a:lstStyle/>
        <a:p>
          <a:endParaRPr lang="en-GB"/>
        </a:p>
      </dgm:t>
    </dgm:pt>
    <dgm:pt modelId="{B2A3204E-3B8E-460A-8726-62E48400C895}" type="sibTrans" cxnId="{E4C6844D-EC47-4DD0-BC73-2E46B532380F}">
      <dgm:prSet/>
      <dgm:spPr/>
      <dgm:t>
        <a:bodyPr/>
        <a:lstStyle/>
        <a:p>
          <a:endParaRPr lang="en-GB"/>
        </a:p>
      </dgm:t>
    </dgm:pt>
    <dgm:pt modelId="{97F4950C-66F4-45CD-9BD1-AD8C82DB6B31}">
      <dgm:prSet phldrT="[Text]"/>
      <dgm:spPr/>
      <dgm:t>
        <a:bodyPr/>
        <a:lstStyle/>
        <a:p>
          <a:r>
            <a:rPr lang="en-GB" smtClean="0"/>
            <a:t>hello_world.py</a:t>
          </a:r>
          <a:endParaRPr lang="en-GB" dirty="0"/>
        </a:p>
      </dgm:t>
    </dgm:pt>
    <dgm:pt modelId="{C9C48CF0-10FD-4A79-85B2-74696DF52620}" type="parTrans" cxnId="{7DDAFB2B-9CC6-494F-8626-74DBE5000C61}">
      <dgm:prSet/>
      <dgm:spPr/>
      <dgm:t>
        <a:bodyPr/>
        <a:lstStyle/>
        <a:p>
          <a:endParaRPr lang="en-GB"/>
        </a:p>
      </dgm:t>
    </dgm:pt>
    <dgm:pt modelId="{18F68565-4DD8-4CD9-B481-6C6E7F3162E4}" type="sibTrans" cxnId="{7DDAFB2B-9CC6-494F-8626-74DBE5000C61}">
      <dgm:prSet/>
      <dgm:spPr/>
      <dgm:t>
        <a:bodyPr/>
        <a:lstStyle/>
        <a:p>
          <a:endParaRPr lang="en-GB"/>
        </a:p>
      </dgm:t>
    </dgm:pt>
    <dgm:pt modelId="{8AA65402-7075-43C8-A734-DC9A370DF84B}">
      <dgm:prSet phldrT="[Text]"/>
      <dgm:spPr/>
      <dgm:t>
        <a:bodyPr/>
        <a:lstStyle/>
        <a:p>
          <a:r>
            <a:rPr lang="en-GB" dirty="0" smtClean="0"/>
            <a:t>Adam</a:t>
          </a:r>
          <a:endParaRPr lang="en-GB" dirty="0"/>
        </a:p>
      </dgm:t>
    </dgm:pt>
    <dgm:pt modelId="{580211D8-28E5-471C-9CDA-66FC47D34E35}" type="parTrans" cxnId="{4F4FF066-3B41-43B2-8934-D4E6525FAEF0}">
      <dgm:prSet/>
      <dgm:spPr/>
      <dgm:t>
        <a:bodyPr/>
        <a:lstStyle/>
        <a:p>
          <a:endParaRPr lang="en-GB"/>
        </a:p>
      </dgm:t>
    </dgm:pt>
    <dgm:pt modelId="{0F1EB207-A1B5-4C14-9C81-B355206D96D7}" type="sibTrans" cxnId="{4F4FF066-3B41-43B2-8934-D4E6525FAEF0}">
      <dgm:prSet/>
      <dgm:spPr/>
      <dgm:t>
        <a:bodyPr/>
        <a:lstStyle/>
        <a:p>
          <a:endParaRPr lang="en-GB"/>
        </a:p>
      </dgm:t>
    </dgm:pt>
    <dgm:pt modelId="{27EE2B5C-8139-4ADF-A8C4-8FAD7FCE69EB}">
      <dgm:prSet phldrT="[Text]"/>
      <dgm:spPr/>
      <dgm:t>
        <a:bodyPr/>
        <a:lstStyle/>
        <a:p>
          <a:r>
            <a:rPr lang="en-GB" dirty="0" smtClean="0"/>
            <a:t>hello_world.py</a:t>
          </a:r>
          <a:endParaRPr lang="en-GB" dirty="0"/>
        </a:p>
      </dgm:t>
    </dgm:pt>
    <dgm:pt modelId="{BE11CDAA-06F8-4281-AA36-307226B77DA8}" type="parTrans" cxnId="{A469DACD-77A2-49EF-8AA2-857FFDF9B863}">
      <dgm:prSet/>
      <dgm:spPr/>
      <dgm:t>
        <a:bodyPr/>
        <a:lstStyle/>
        <a:p>
          <a:endParaRPr lang="en-GB"/>
        </a:p>
      </dgm:t>
    </dgm:pt>
    <dgm:pt modelId="{C32B44BD-D019-4981-98DF-2A172FC47D19}" type="sibTrans" cxnId="{A469DACD-77A2-49EF-8AA2-857FFDF9B863}">
      <dgm:prSet/>
      <dgm:spPr/>
      <dgm:t>
        <a:bodyPr/>
        <a:lstStyle/>
        <a:p>
          <a:endParaRPr lang="en-GB"/>
        </a:p>
      </dgm:t>
    </dgm:pt>
    <dgm:pt modelId="{8F3AB960-DC8E-499F-954A-8B59C5DFAAE5}">
      <dgm:prSet phldrT="[Text]"/>
      <dgm:spPr/>
      <dgm:t>
        <a:bodyPr/>
        <a:lstStyle/>
        <a:p>
          <a:r>
            <a:rPr lang="en-GB" dirty="0" err="1" smtClean="0"/>
            <a:t>Steph</a:t>
          </a:r>
          <a:endParaRPr lang="en-GB" dirty="0"/>
        </a:p>
      </dgm:t>
    </dgm:pt>
    <dgm:pt modelId="{1846F31C-723E-4B27-B888-05F36B066415}" type="parTrans" cxnId="{3CCB8318-FFB5-49F0-A011-182352AD6D0D}">
      <dgm:prSet/>
      <dgm:spPr/>
      <dgm:t>
        <a:bodyPr/>
        <a:lstStyle/>
        <a:p>
          <a:endParaRPr lang="en-GB"/>
        </a:p>
      </dgm:t>
    </dgm:pt>
    <dgm:pt modelId="{00F339F1-FD4F-49AE-ACC1-76C31B3FAA53}" type="sibTrans" cxnId="{3CCB8318-FFB5-49F0-A011-182352AD6D0D}">
      <dgm:prSet/>
      <dgm:spPr/>
      <dgm:t>
        <a:bodyPr/>
        <a:lstStyle/>
        <a:p>
          <a:endParaRPr lang="en-GB"/>
        </a:p>
      </dgm:t>
    </dgm:pt>
    <dgm:pt modelId="{D0F52E73-78E3-4E7E-8EBA-5B8B1FD0E603}">
      <dgm:prSet phldrT="[Text]"/>
      <dgm:spPr/>
      <dgm:t>
        <a:bodyPr/>
        <a:lstStyle/>
        <a:p>
          <a:r>
            <a:rPr lang="en-GB" dirty="0" smtClean="0"/>
            <a:t>hello_world.py</a:t>
          </a:r>
          <a:endParaRPr lang="en-GB" dirty="0"/>
        </a:p>
      </dgm:t>
    </dgm:pt>
    <dgm:pt modelId="{1FDA4E6B-3E96-4262-8C0C-0E49050BAEFB}" type="parTrans" cxnId="{CDE9CAA7-3041-45F1-99F8-AC2886E5A7D8}">
      <dgm:prSet/>
      <dgm:spPr/>
      <dgm:t>
        <a:bodyPr/>
        <a:lstStyle/>
        <a:p>
          <a:endParaRPr lang="en-GB"/>
        </a:p>
      </dgm:t>
    </dgm:pt>
    <dgm:pt modelId="{75B66C65-F8F4-4875-968A-6568DD1A81DD}" type="sibTrans" cxnId="{CDE9CAA7-3041-45F1-99F8-AC2886E5A7D8}">
      <dgm:prSet/>
      <dgm:spPr/>
      <dgm:t>
        <a:bodyPr/>
        <a:lstStyle/>
        <a:p>
          <a:endParaRPr lang="en-GB"/>
        </a:p>
      </dgm:t>
    </dgm:pt>
    <dgm:pt modelId="{A36A0FE9-637B-4D27-B4AD-44BE0A205625}">
      <dgm:prSet phldrT="[Text]"/>
      <dgm:spPr/>
      <dgm:t>
        <a:bodyPr/>
        <a:lstStyle/>
        <a:p>
          <a:r>
            <a:rPr lang="en-GB" dirty="0" smtClean="0"/>
            <a:t>Gemma</a:t>
          </a:r>
          <a:endParaRPr lang="en-GB" dirty="0"/>
        </a:p>
      </dgm:t>
    </dgm:pt>
    <dgm:pt modelId="{2F97431F-D7D5-4D1C-A5AB-14FBD591D683}" type="parTrans" cxnId="{0AB249D6-8882-4E9D-BB4E-BF601E5D249B}">
      <dgm:prSet/>
      <dgm:spPr/>
      <dgm:t>
        <a:bodyPr/>
        <a:lstStyle/>
        <a:p>
          <a:endParaRPr lang="en-GB"/>
        </a:p>
      </dgm:t>
    </dgm:pt>
    <dgm:pt modelId="{AB1EEA25-45AD-46A8-88E6-30874BFB687E}" type="sibTrans" cxnId="{0AB249D6-8882-4E9D-BB4E-BF601E5D249B}">
      <dgm:prSet/>
      <dgm:spPr/>
      <dgm:t>
        <a:bodyPr/>
        <a:lstStyle/>
        <a:p>
          <a:endParaRPr lang="en-GB"/>
        </a:p>
      </dgm:t>
    </dgm:pt>
    <dgm:pt modelId="{031E0AD9-DC6B-47E3-B481-EC4D81EB5C03}">
      <dgm:prSet phldrT="[Text]"/>
      <dgm:spPr/>
      <dgm:t>
        <a:bodyPr/>
        <a:lstStyle/>
        <a:p>
          <a:r>
            <a:rPr lang="en-GB" dirty="0" smtClean="0"/>
            <a:t>hello_world.py</a:t>
          </a:r>
          <a:endParaRPr lang="en-GB" dirty="0"/>
        </a:p>
      </dgm:t>
    </dgm:pt>
    <dgm:pt modelId="{FB60F5BD-83AB-4C47-A6B5-7B3C6737D9D6}" type="parTrans" cxnId="{5E5E7368-C444-485E-93AC-690B045F59BB}">
      <dgm:prSet/>
      <dgm:spPr/>
      <dgm:t>
        <a:bodyPr/>
        <a:lstStyle/>
        <a:p>
          <a:endParaRPr lang="en-GB"/>
        </a:p>
      </dgm:t>
    </dgm:pt>
    <dgm:pt modelId="{7B9820F0-710D-4215-A3F4-384243CC271B}" type="sibTrans" cxnId="{5E5E7368-C444-485E-93AC-690B045F59BB}">
      <dgm:prSet/>
      <dgm:spPr/>
      <dgm:t>
        <a:bodyPr/>
        <a:lstStyle/>
        <a:p>
          <a:endParaRPr lang="en-GB"/>
        </a:p>
      </dgm:t>
    </dgm:pt>
    <dgm:pt modelId="{10B66526-EF9E-48B9-AB47-FAA08E6965AD}">
      <dgm:prSet phldrT="[Text]"/>
      <dgm:spPr/>
      <dgm:t>
        <a:bodyPr/>
        <a:lstStyle/>
        <a:p>
          <a:r>
            <a:rPr lang="en-GB" dirty="0" smtClean="0"/>
            <a:t>Dave</a:t>
          </a:r>
          <a:endParaRPr lang="en-GB" dirty="0"/>
        </a:p>
      </dgm:t>
    </dgm:pt>
    <dgm:pt modelId="{A855FBD6-283C-4619-BA9C-F74B8BA7D87D}" type="sibTrans" cxnId="{351380E7-9A5B-496C-9762-298214CDCF99}">
      <dgm:prSet/>
      <dgm:spPr/>
      <dgm:t>
        <a:bodyPr/>
        <a:lstStyle/>
        <a:p>
          <a:endParaRPr lang="en-GB"/>
        </a:p>
      </dgm:t>
    </dgm:pt>
    <dgm:pt modelId="{3CAE321F-A903-4FE8-879B-0A65290D92F4}" type="parTrans" cxnId="{351380E7-9A5B-496C-9762-298214CDCF99}">
      <dgm:prSet/>
      <dgm:spPr/>
      <dgm:t>
        <a:bodyPr/>
        <a:lstStyle/>
        <a:p>
          <a:endParaRPr lang="en-GB"/>
        </a:p>
      </dgm:t>
    </dgm:pt>
    <dgm:pt modelId="{A0F54A72-1367-4254-980F-2C6528E2F354}" type="pres">
      <dgm:prSet presAssocID="{ED402CE8-B2B7-4421-AFC7-A1C982175058}" presName="Name0" presStyleCnt="0">
        <dgm:presLayoutVars>
          <dgm:dir/>
          <dgm:animLvl val="lvl"/>
          <dgm:resizeHandles/>
        </dgm:presLayoutVars>
      </dgm:prSet>
      <dgm:spPr/>
    </dgm:pt>
    <dgm:pt modelId="{D2258638-F746-4B88-B76B-96573814F8BB}" type="pres">
      <dgm:prSet presAssocID="{9D080B94-58F4-4831-A2EB-727E56B84E9A}" presName="linNode" presStyleCnt="0"/>
      <dgm:spPr/>
    </dgm:pt>
    <dgm:pt modelId="{7B39393B-4150-4293-A8A2-4FC894453974}" type="pres">
      <dgm:prSet presAssocID="{9D080B94-58F4-4831-A2EB-727E56B84E9A}" presName="parentShp" presStyleLbl="node1" presStyleIdx="0" presStyleCnt="6">
        <dgm:presLayoutVars>
          <dgm:bulletEnabled val="1"/>
        </dgm:presLayoutVars>
      </dgm:prSet>
      <dgm:spPr/>
    </dgm:pt>
    <dgm:pt modelId="{43012BE1-D99B-4DD3-956E-180CB6F09A6F}" type="pres">
      <dgm:prSet presAssocID="{9D080B94-58F4-4831-A2EB-727E56B84E9A}" presName="childShp" presStyleLbl="bgAccFollowNode1" presStyleIdx="0" presStyleCnt="6">
        <dgm:presLayoutVars>
          <dgm:bulletEnabled val="1"/>
        </dgm:presLayoutVars>
      </dgm:prSet>
      <dgm:spPr/>
      <dgm:t>
        <a:bodyPr/>
        <a:lstStyle/>
        <a:p>
          <a:endParaRPr lang="en-GB"/>
        </a:p>
      </dgm:t>
    </dgm:pt>
    <dgm:pt modelId="{471D4B8C-DDE6-42E5-BA90-22053E90AEF4}" type="pres">
      <dgm:prSet presAssocID="{317BD064-E1A8-40DE-8BD2-0269C50AA595}" presName="spacing" presStyleCnt="0"/>
      <dgm:spPr/>
    </dgm:pt>
    <dgm:pt modelId="{1BA0A952-8A7B-4689-B778-A7965C7BC703}" type="pres">
      <dgm:prSet presAssocID="{10B66526-EF9E-48B9-AB47-FAA08E6965AD}" presName="linNode" presStyleCnt="0"/>
      <dgm:spPr/>
    </dgm:pt>
    <dgm:pt modelId="{4AA4173A-9118-4456-8FAB-81F00C7C1519}" type="pres">
      <dgm:prSet presAssocID="{10B66526-EF9E-48B9-AB47-FAA08E6965AD}" presName="parentShp" presStyleLbl="node1" presStyleIdx="1" presStyleCnt="6">
        <dgm:presLayoutVars>
          <dgm:bulletEnabled val="1"/>
        </dgm:presLayoutVars>
      </dgm:prSet>
      <dgm:spPr/>
    </dgm:pt>
    <dgm:pt modelId="{1A3620AD-3E0A-4DF7-A8DC-D9A2345E0C54}" type="pres">
      <dgm:prSet presAssocID="{10B66526-EF9E-48B9-AB47-FAA08E6965AD}" presName="childShp" presStyleLbl="bgAccFollowNode1" presStyleIdx="1" presStyleCnt="6">
        <dgm:presLayoutVars>
          <dgm:bulletEnabled val="1"/>
        </dgm:presLayoutVars>
      </dgm:prSet>
      <dgm:spPr/>
      <dgm:t>
        <a:bodyPr/>
        <a:lstStyle/>
        <a:p>
          <a:endParaRPr lang="en-GB"/>
        </a:p>
      </dgm:t>
    </dgm:pt>
    <dgm:pt modelId="{373F8638-84E3-4E65-9A82-1253406205D5}" type="pres">
      <dgm:prSet presAssocID="{A855FBD6-283C-4619-BA9C-F74B8BA7D87D}" presName="spacing" presStyleCnt="0"/>
      <dgm:spPr/>
    </dgm:pt>
    <dgm:pt modelId="{19407B91-4DD0-452C-B5F8-A38AF8D36B41}" type="pres">
      <dgm:prSet presAssocID="{1FDCC480-C6C3-4FAD-948D-A1DC58D39CB9}" presName="linNode" presStyleCnt="0"/>
      <dgm:spPr/>
    </dgm:pt>
    <dgm:pt modelId="{E1B4676C-065E-4321-A6A5-7849B457939F}" type="pres">
      <dgm:prSet presAssocID="{1FDCC480-C6C3-4FAD-948D-A1DC58D39CB9}" presName="parentShp" presStyleLbl="node1" presStyleIdx="2" presStyleCnt="6">
        <dgm:presLayoutVars>
          <dgm:bulletEnabled val="1"/>
        </dgm:presLayoutVars>
      </dgm:prSet>
      <dgm:spPr/>
    </dgm:pt>
    <dgm:pt modelId="{8F6AC609-823E-47A1-B85E-2B2CD766A5A6}" type="pres">
      <dgm:prSet presAssocID="{1FDCC480-C6C3-4FAD-948D-A1DC58D39CB9}" presName="childShp" presStyleLbl="bgAccFollowNode1" presStyleIdx="2" presStyleCnt="6">
        <dgm:presLayoutVars>
          <dgm:bulletEnabled val="1"/>
        </dgm:presLayoutVars>
      </dgm:prSet>
      <dgm:spPr/>
      <dgm:t>
        <a:bodyPr/>
        <a:lstStyle/>
        <a:p>
          <a:endParaRPr lang="en-GB"/>
        </a:p>
      </dgm:t>
    </dgm:pt>
    <dgm:pt modelId="{33A05D8F-BAA8-422E-AF3C-B5C8493EE3C1}" type="pres">
      <dgm:prSet presAssocID="{B2A3204E-3B8E-460A-8726-62E48400C895}" presName="spacing" presStyleCnt="0"/>
      <dgm:spPr/>
    </dgm:pt>
    <dgm:pt modelId="{4249EF3E-5440-49A7-9BD5-6D66CB08234E}" type="pres">
      <dgm:prSet presAssocID="{8AA65402-7075-43C8-A734-DC9A370DF84B}" presName="linNode" presStyleCnt="0"/>
      <dgm:spPr/>
    </dgm:pt>
    <dgm:pt modelId="{EAD36046-FB79-4ED5-B188-5C5992BECDCA}" type="pres">
      <dgm:prSet presAssocID="{8AA65402-7075-43C8-A734-DC9A370DF84B}" presName="parentShp" presStyleLbl="node1" presStyleIdx="3" presStyleCnt="6">
        <dgm:presLayoutVars>
          <dgm:bulletEnabled val="1"/>
        </dgm:presLayoutVars>
      </dgm:prSet>
      <dgm:spPr/>
    </dgm:pt>
    <dgm:pt modelId="{F8A138D2-AD02-4248-8474-73695DFC33FF}" type="pres">
      <dgm:prSet presAssocID="{8AA65402-7075-43C8-A734-DC9A370DF84B}" presName="childShp" presStyleLbl="bgAccFollowNode1" presStyleIdx="3" presStyleCnt="6">
        <dgm:presLayoutVars>
          <dgm:bulletEnabled val="1"/>
        </dgm:presLayoutVars>
      </dgm:prSet>
      <dgm:spPr/>
      <dgm:t>
        <a:bodyPr/>
        <a:lstStyle/>
        <a:p>
          <a:endParaRPr lang="en-GB"/>
        </a:p>
      </dgm:t>
    </dgm:pt>
    <dgm:pt modelId="{D1264173-EEC7-47B2-8DDC-5212753E084B}" type="pres">
      <dgm:prSet presAssocID="{0F1EB207-A1B5-4C14-9C81-B355206D96D7}" presName="spacing" presStyleCnt="0"/>
      <dgm:spPr/>
    </dgm:pt>
    <dgm:pt modelId="{CD1737C4-F46B-49BB-B23C-AB067DB4B35B}" type="pres">
      <dgm:prSet presAssocID="{8F3AB960-DC8E-499F-954A-8B59C5DFAAE5}" presName="linNode" presStyleCnt="0"/>
      <dgm:spPr/>
    </dgm:pt>
    <dgm:pt modelId="{D9E709BA-69D4-4ADA-A523-27C6097BC2A0}" type="pres">
      <dgm:prSet presAssocID="{8F3AB960-DC8E-499F-954A-8B59C5DFAAE5}" presName="parentShp" presStyleLbl="node1" presStyleIdx="4" presStyleCnt="6">
        <dgm:presLayoutVars>
          <dgm:bulletEnabled val="1"/>
        </dgm:presLayoutVars>
      </dgm:prSet>
      <dgm:spPr/>
    </dgm:pt>
    <dgm:pt modelId="{923B4B4A-5F35-4C2B-BCA3-8623F4A0F46A}" type="pres">
      <dgm:prSet presAssocID="{8F3AB960-DC8E-499F-954A-8B59C5DFAAE5}" presName="childShp" presStyleLbl="bgAccFollowNode1" presStyleIdx="4" presStyleCnt="6">
        <dgm:presLayoutVars>
          <dgm:bulletEnabled val="1"/>
        </dgm:presLayoutVars>
      </dgm:prSet>
      <dgm:spPr/>
      <dgm:t>
        <a:bodyPr/>
        <a:lstStyle/>
        <a:p>
          <a:endParaRPr lang="en-GB"/>
        </a:p>
      </dgm:t>
    </dgm:pt>
    <dgm:pt modelId="{469A77AB-660B-45DD-AA8F-FEF0721B7403}" type="pres">
      <dgm:prSet presAssocID="{00F339F1-FD4F-49AE-ACC1-76C31B3FAA53}" presName="spacing" presStyleCnt="0"/>
      <dgm:spPr/>
    </dgm:pt>
    <dgm:pt modelId="{A54EF1E9-4189-482F-B725-0C2A67F57390}" type="pres">
      <dgm:prSet presAssocID="{A36A0FE9-637B-4D27-B4AD-44BE0A205625}" presName="linNode" presStyleCnt="0"/>
      <dgm:spPr/>
    </dgm:pt>
    <dgm:pt modelId="{E355A593-14FE-4B1F-976C-1C1780FBF242}" type="pres">
      <dgm:prSet presAssocID="{A36A0FE9-637B-4D27-B4AD-44BE0A205625}" presName="parentShp" presStyleLbl="node1" presStyleIdx="5" presStyleCnt="6">
        <dgm:presLayoutVars>
          <dgm:bulletEnabled val="1"/>
        </dgm:presLayoutVars>
      </dgm:prSet>
      <dgm:spPr/>
    </dgm:pt>
    <dgm:pt modelId="{938A37A5-03A6-4FBE-8332-364896561769}" type="pres">
      <dgm:prSet presAssocID="{A36A0FE9-637B-4D27-B4AD-44BE0A205625}" presName="childShp" presStyleLbl="bgAccFollowNode1" presStyleIdx="5" presStyleCnt="6">
        <dgm:presLayoutVars>
          <dgm:bulletEnabled val="1"/>
        </dgm:presLayoutVars>
      </dgm:prSet>
      <dgm:spPr/>
      <dgm:t>
        <a:bodyPr/>
        <a:lstStyle/>
        <a:p>
          <a:endParaRPr lang="en-GB"/>
        </a:p>
      </dgm:t>
    </dgm:pt>
  </dgm:ptLst>
  <dgm:cxnLst>
    <dgm:cxn modelId="{CDE9CAA7-3041-45F1-99F8-AC2886E5A7D8}" srcId="{8F3AB960-DC8E-499F-954A-8B59C5DFAAE5}" destId="{D0F52E73-78E3-4E7E-8EBA-5B8B1FD0E603}" srcOrd="0" destOrd="0" parTransId="{1FDA4E6B-3E96-4262-8C0C-0E49050BAEFB}" sibTransId="{75B66C65-F8F4-4875-968A-6568DD1A81DD}"/>
    <dgm:cxn modelId="{DDE6408D-CD04-4751-B120-8C822093CF86}" type="presOf" srcId="{8AA65402-7075-43C8-A734-DC9A370DF84B}" destId="{EAD36046-FB79-4ED5-B188-5C5992BECDCA}" srcOrd="0" destOrd="0" presId="urn:microsoft.com/office/officeart/2005/8/layout/vList6"/>
    <dgm:cxn modelId="{0D4C1D77-928F-4134-96E6-2812B26FF721}" type="presOf" srcId="{9D080B94-58F4-4831-A2EB-727E56B84E9A}" destId="{7B39393B-4150-4293-A8A2-4FC894453974}" srcOrd="0" destOrd="0" presId="urn:microsoft.com/office/officeart/2005/8/layout/vList6"/>
    <dgm:cxn modelId="{41F0F9D7-3061-48F6-A897-37FFBF03FAA0}" type="presOf" srcId="{ED402CE8-B2B7-4421-AFC7-A1C982175058}" destId="{A0F54A72-1367-4254-980F-2C6528E2F354}" srcOrd="0" destOrd="0" presId="urn:microsoft.com/office/officeart/2005/8/layout/vList6"/>
    <dgm:cxn modelId="{5ED5C3E8-EC8B-4DD7-853C-FF136495C584}" type="presOf" srcId="{30F4ADF2-5352-43D4-833F-202D672AF4B5}" destId="{43012BE1-D99B-4DD3-956E-180CB6F09A6F}" srcOrd="0" destOrd="0" presId="urn:microsoft.com/office/officeart/2005/8/layout/vList6"/>
    <dgm:cxn modelId="{39502C28-0A0B-421A-8679-51574CC81162}" type="presOf" srcId="{10B66526-EF9E-48B9-AB47-FAA08E6965AD}" destId="{4AA4173A-9118-4456-8FAB-81F00C7C1519}" srcOrd="0" destOrd="0" presId="urn:microsoft.com/office/officeart/2005/8/layout/vList6"/>
    <dgm:cxn modelId="{FDE9EBF0-919B-4F71-BB11-D910EE8BCFCC}" srcId="{10B66526-EF9E-48B9-AB47-FAA08E6965AD}" destId="{C7208E33-3418-45CA-868E-EE9DD3DE2571}" srcOrd="0" destOrd="0" parTransId="{F1ED7857-4C99-487F-9AB0-6A001DA6E78E}" sibTransId="{84E480BB-001F-4050-83A1-1008BC904104}"/>
    <dgm:cxn modelId="{C7238194-52F9-41F3-931B-6CB0251C0831}" type="presOf" srcId="{D0F52E73-78E3-4E7E-8EBA-5B8B1FD0E603}" destId="{923B4B4A-5F35-4C2B-BCA3-8623F4A0F46A}" srcOrd="0" destOrd="0" presId="urn:microsoft.com/office/officeart/2005/8/layout/vList6"/>
    <dgm:cxn modelId="{9166B6E8-473D-4828-B869-8FB447FDC241}" type="presOf" srcId="{031E0AD9-DC6B-47E3-B481-EC4D81EB5C03}" destId="{938A37A5-03A6-4FBE-8332-364896561769}" srcOrd="0" destOrd="0" presId="urn:microsoft.com/office/officeart/2005/8/layout/vList6"/>
    <dgm:cxn modelId="{3CCB8318-FFB5-49F0-A011-182352AD6D0D}" srcId="{ED402CE8-B2B7-4421-AFC7-A1C982175058}" destId="{8F3AB960-DC8E-499F-954A-8B59C5DFAAE5}" srcOrd="4" destOrd="0" parTransId="{1846F31C-723E-4B27-B888-05F36B066415}" sibTransId="{00F339F1-FD4F-49AE-ACC1-76C31B3FAA53}"/>
    <dgm:cxn modelId="{A469DACD-77A2-49EF-8AA2-857FFDF9B863}" srcId="{8AA65402-7075-43C8-A734-DC9A370DF84B}" destId="{27EE2B5C-8139-4ADF-A8C4-8FAD7FCE69EB}" srcOrd="0" destOrd="0" parTransId="{BE11CDAA-06F8-4281-AA36-307226B77DA8}" sibTransId="{C32B44BD-D019-4981-98DF-2A172FC47D19}"/>
    <dgm:cxn modelId="{C17E29C2-C143-4269-8958-5E6FA4ACE881}" type="presOf" srcId="{1FDCC480-C6C3-4FAD-948D-A1DC58D39CB9}" destId="{E1B4676C-065E-4321-A6A5-7849B457939F}" srcOrd="0" destOrd="0" presId="urn:microsoft.com/office/officeart/2005/8/layout/vList6"/>
    <dgm:cxn modelId="{B7C983A0-0826-4934-8AA7-396EE9288594}" type="presOf" srcId="{C7208E33-3418-45CA-868E-EE9DD3DE2571}" destId="{1A3620AD-3E0A-4DF7-A8DC-D9A2345E0C54}" srcOrd="0" destOrd="0" presId="urn:microsoft.com/office/officeart/2005/8/layout/vList6"/>
    <dgm:cxn modelId="{605EAE3C-E084-4D1E-8D35-45230A6974A4}" type="presOf" srcId="{27EE2B5C-8139-4ADF-A8C4-8FAD7FCE69EB}" destId="{F8A138D2-AD02-4248-8474-73695DFC33FF}" srcOrd="0" destOrd="0" presId="urn:microsoft.com/office/officeart/2005/8/layout/vList6"/>
    <dgm:cxn modelId="{E4C6844D-EC47-4DD0-BC73-2E46B532380F}" srcId="{ED402CE8-B2B7-4421-AFC7-A1C982175058}" destId="{1FDCC480-C6C3-4FAD-948D-A1DC58D39CB9}" srcOrd="2" destOrd="0" parTransId="{CF2AE004-109B-4B98-A00C-1EC26AA9780E}" sibTransId="{B2A3204E-3B8E-460A-8726-62E48400C895}"/>
    <dgm:cxn modelId="{4F4FF066-3B41-43B2-8934-D4E6525FAEF0}" srcId="{ED402CE8-B2B7-4421-AFC7-A1C982175058}" destId="{8AA65402-7075-43C8-A734-DC9A370DF84B}" srcOrd="3" destOrd="0" parTransId="{580211D8-28E5-471C-9CDA-66FC47D34E35}" sibTransId="{0F1EB207-A1B5-4C14-9C81-B355206D96D7}"/>
    <dgm:cxn modelId="{293469B2-57AD-4170-8E67-C83B67933227}" type="presOf" srcId="{97F4950C-66F4-45CD-9BD1-AD8C82DB6B31}" destId="{8F6AC609-823E-47A1-B85E-2B2CD766A5A6}" srcOrd="0" destOrd="0" presId="urn:microsoft.com/office/officeart/2005/8/layout/vList6"/>
    <dgm:cxn modelId="{97E47547-7ADE-47E3-8E73-E6341129BCF9}" type="presOf" srcId="{A36A0FE9-637B-4D27-B4AD-44BE0A205625}" destId="{E355A593-14FE-4B1F-976C-1C1780FBF242}" srcOrd="0" destOrd="0" presId="urn:microsoft.com/office/officeart/2005/8/layout/vList6"/>
    <dgm:cxn modelId="{5E5E7368-C444-485E-93AC-690B045F59BB}" srcId="{A36A0FE9-637B-4D27-B4AD-44BE0A205625}" destId="{031E0AD9-DC6B-47E3-B481-EC4D81EB5C03}" srcOrd="0" destOrd="0" parTransId="{FB60F5BD-83AB-4C47-A6B5-7B3C6737D9D6}" sibTransId="{7B9820F0-710D-4215-A3F4-384243CC271B}"/>
    <dgm:cxn modelId="{351380E7-9A5B-496C-9762-298214CDCF99}" srcId="{ED402CE8-B2B7-4421-AFC7-A1C982175058}" destId="{10B66526-EF9E-48B9-AB47-FAA08E6965AD}" srcOrd="1" destOrd="0" parTransId="{3CAE321F-A903-4FE8-879B-0A65290D92F4}" sibTransId="{A855FBD6-283C-4619-BA9C-F74B8BA7D87D}"/>
    <dgm:cxn modelId="{302C1126-ADB0-4C69-8C34-F401043DDE51}" srcId="{ED402CE8-B2B7-4421-AFC7-A1C982175058}" destId="{9D080B94-58F4-4831-A2EB-727E56B84E9A}" srcOrd="0" destOrd="0" parTransId="{A59BAAA4-C224-486F-8C2B-B8CA65EF5AC2}" sibTransId="{317BD064-E1A8-40DE-8BD2-0269C50AA595}"/>
    <dgm:cxn modelId="{2BB2C9B4-D691-4C29-8832-0A899E64966C}" srcId="{9D080B94-58F4-4831-A2EB-727E56B84E9A}" destId="{30F4ADF2-5352-43D4-833F-202D672AF4B5}" srcOrd="0" destOrd="0" parTransId="{68332B8F-2E35-4E4C-B5BE-138EBE81C98B}" sibTransId="{0AD0A85F-8026-45D5-9132-7FC92291E5BC}"/>
    <dgm:cxn modelId="{0AB249D6-8882-4E9D-BB4E-BF601E5D249B}" srcId="{ED402CE8-B2B7-4421-AFC7-A1C982175058}" destId="{A36A0FE9-637B-4D27-B4AD-44BE0A205625}" srcOrd="5" destOrd="0" parTransId="{2F97431F-D7D5-4D1C-A5AB-14FBD591D683}" sibTransId="{AB1EEA25-45AD-46A8-88E6-30874BFB687E}"/>
    <dgm:cxn modelId="{7DDAFB2B-9CC6-494F-8626-74DBE5000C61}" srcId="{1FDCC480-C6C3-4FAD-948D-A1DC58D39CB9}" destId="{97F4950C-66F4-45CD-9BD1-AD8C82DB6B31}" srcOrd="0" destOrd="0" parTransId="{C9C48CF0-10FD-4A79-85B2-74696DF52620}" sibTransId="{18F68565-4DD8-4CD9-B481-6C6E7F3162E4}"/>
    <dgm:cxn modelId="{28E4C8FB-9AEC-4076-9B79-651677445895}" type="presOf" srcId="{8F3AB960-DC8E-499F-954A-8B59C5DFAAE5}" destId="{D9E709BA-69D4-4ADA-A523-27C6097BC2A0}" srcOrd="0" destOrd="0" presId="urn:microsoft.com/office/officeart/2005/8/layout/vList6"/>
    <dgm:cxn modelId="{C546F290-8D40-4FE0-9CD2-147C5A0DBAC7}" type="presParOf" srcId="{A0F54A72-1367-4254-980F-2C6528E2F354}" destId="{D2258638-F746-4B88-B76B-96573814F8BB}" srcOrd="0" destOrd="0" presId="urn:microsoft.com/office/officeart/2005/8/layout/vList6"/>
    <dgm:cxn modelId="{D2BC11D5-95A1-4ED9-8D16-1E8856A3B589}" type="presParOf" srcId="{D2258638-F746-4B88-B76B-96573814F8BB}" destId="{7B39393B-4150-4293-A8A2-4FC894453974}" srcOrd="0" destOrd="0" presId="urn:microsoft.com/office/officeart/2005/8/layout/vList6"/>
    <dgm:cxn modelId="{C2068E05-EDCB-4463-ACDD-BE4522A0BFB5}" type="presParOf" srcId="{D2258638-F746-4B88-B76B-96573814F8BB}" destId="{43012BE1-D99B-4DD3-956E-180CB6F09A6F}" srcOrd="1" destOrd="0" presId="urn:microsoft.com/office/officeart/2005/8/layout/vList6"/>
    <dgm:cxn modelId="{04E8E4F0-4E11-4376-B974-650847611A55}" type="presParOf" srcId="{A0F54A72-1367-4254-980F-2C6528E2F354}" destId="{471D4B8C-DDE6-42E5-BA90-22053E90AEF4}" srcOrd="1" destOrd="0" presId="urn:microsoft.com/office/officeart/2005/8/layout/vList6"/>
    <dgm:cxn modelId="{F98D0473-5AF6-429A-B0D3-493CD4D9EF7D}" type="presParOf" srcId="{A0F54A72-1367-4254-980F-2C6528E2F354}" destId="{1BA0A952-8A7B-4689-B778-A7965C7BC703}" srcOrd="2" destOrd="0" presId="urn:microsoft.com/office/officeart/2005/8/layout/vList6"/>
    <dgm:cxn modelId="{D7FDB267-B7C1-447D-A643-62CC43D84170}" type="presParOf" srcId="{1BA0A952-8A7B-4689-B778-A7965C7BC703}" destId="{4AA4173A-9118-4456-8FAB-81F00C7C1519}" srcOrd="0" destOrd="0" presId="urn:microsoft.com/office/officeart/2005/8/layout/vList6"/>
    <dgm:cxn modelId="{16651082-F707-4478-AE5D-FB39FF19DCF3}" type="presParOf" srcId="{1BA0A952-8A7B-4689-B778-A7965C7BC703}" destId="{1A3620AD-3E0A-4DF7-A8DC-D9A2345E0C54}" srcOrd="1" destOrd="0" presId="urn:microsoft.com/office/officeart/2005/8/layout/vList6"/>
    <dgm:cxn modelId="{BF18E0F2-B3FB-4B82-95FA-E0F5A69228B9}" type="presParOf" srcId="{A0F54A72-1367-4254-980F-2C6528E2F354}" destId="{373F8638-84E3-4E65-9A82-1253406205D5}" srcOrd="3" destOrd="0" presId="urn:microsoft.com/office/officeart/2005/8/layout/vList6"/>
    <dgm:cxn modelId="{952D7BFD-ACA7-4F8F-9627-992048AC7EEA}" type="presParOf" srcId="{A0F54A72-1367-4254-980F-2C6528E2F354}" destId="{19407B91-4DD0-452C-B5F8-A38AF8D36B41}" srcOrd="4" destOrd="0" presId="urn:microsoft.com/office/officeart/2005/8/layout/vList6"/>
    <dgm:cxn modelId="{E4652596-A41A-4533-89AB-F3959B5A71BB}" type="presParOf" srcId="{19407B91-4DD0-452C-B5F8-A38AF8D36B41}" destId="{E1B4676C-065E-4321-A6A5-7849B457939F}" srcOrd="0" destOrd="0" presId="urn:microsoft.com/office/officeart/2005/8/layout/vList6"/>
    <dgm:cxn modelId="{A0DD200D-22CC-4157-BED4-A40319DBCB3D}" type="presParOf" srcId="{19407B91-4DD0-452C-B5F8-A38AF8D36B41}" destId="{8F6AC609-823E-47A1-B85E-2B2CD766A5A6}" srcOrd="1" destOrd="0" presId="urn:microsoft.com/office/officeart/2005/8/layout/vList6"/>
    <dgm:cxn modelId="{968D6226-C5E5-439E-8EA8-EFCDB133377A}" type="presParOf" srcId="{A0F54A72-1367-4254-980F-2C6528E2F354}" destId="{33A05D8F-BAA8-422E-AF3C-B5C8493EE3C1}" srcOrd="5" destOrd="0" presId="urn:microsoft.com/office/officeart/2005/8/layout/vList6"/>
    <dgm:cxn modelId="{EE6C3C20-70F3-4480-AF91-5B2BBB3DBE58}" type="presParOf" srcId="{A0F54A72-1367-4254-980F-2C6528E2F354}" destId="{4249EF3E-5440-49A7-9BD5-6D66CB08234E}" srcOrd="6" destOrd="0" presId="urn:microsoft.com/office/officeart/2005/8/layout/vList6"/>
    <dgm:cxn modelId="{F9CB3548-D01C-472F-934E-72D0E79BF350}" type="presParOf" srcId="{4249EF3E-5440-49A7-9BD5-6D66CB08234E}" destId="{EAD36046-FB79-4ED5-B188-5C5992BECDCA}" srcOrd="0" destOrd="0" presId="urn:microsoft.com/office/officeart/2005/8/layout/vList6"/>
    <dgm:cxn modelId="{FDB94F5E-EA59-45DF-888C-E3E9EADF461E}" type="presParOf" srcId="{4249EF3E-5440-49A7-9BD5-6D66CB08234E}" destId="{F8A138D2-AD02-4248-8474-73695DFC33FF}" srcOrd="1" destOrd="0" presId="urn:microsoft.com/office/officeart/2005/8/layout/vList6"/>
    <dgm:cxn modelId="{8613759B-F042-453F-B912-022DE603F8C6}" type="presParOf" srcId="{A0F54A72-1367-4254-980F-2C6528E2F354}" destId="{D1264173-EEC7-47B2-8DDC-5212753E084B}" srcOrd="7" destOrd="0" presId="urn:microsoft.com/office/officeart/2005/8/layout/vList6"/>
    <dgm:cxn modelId="{29EEBA6D-87BC-4188-9AA0-49CE800A88FC}" type="presParOf" srcId="{A0F54A72-1367-4254-980F-2C6528E2F354}" destId="{CD1737C4-F46B-49BB-B23C-AB067DB4B35B}" srcOrd="8" destOrd="0" presId="urn:microsoft.com/office/officeart/2005/8/layout/vList6"/>
    <dgm:cxn modelId="{A525E2AF-E1E8-4C07-856F-51D23A0A9DDC}" type="presParOf" srcId="{CD1737C4-F46B-49BB-B23C-AB067DB4B35B}" destId="{D9E709BA-69D4-4ADA-A523-27C6097BC2A0}" srcOrd="0" destOrd="0" presId="urn:microsoft.com/office/officeart/2005/8/layout/vList6"/>
    <dgm:cxn modelId="{F62D708B-C01F-49AE-845D-72F3EFEDA2F2}" type="presParOf" srcId="{CD1737C4-F46B-49BB-B23C-AB067DB4B35B}" destId="{923B4B4A-5F35-4C2B-BCA3-8623F4A0F46A}" srcOrd="1" destOrd="0" presId="urn:microsoft.com/office/officeart/2005/8/layout/vList6"/>
    <dgm:cxn modelId="{03CCD566-DF39-4416-9FA2-94D9222E8EBA}" type="presParOf" srcId="{A0F54A72-1367-4254-980F-2C6528E2F354}" destId="{469A77AB-660B-45DD-AA8F-FEF0721B7403}" srcOrd="9" destOrd="0" presId="urn:microsoft.com/office/officeart/2005/8/layout/vList6"/>
    <dgm:cxn modelId="{FE94FAE4-2179-4713-BB07-5766B5490C0F}" type="presParOf" srcId="{A0F54A72-1367-4254-980F-2C6528E2F354}" destId="{A54EF1E9-4189-482F-B725-0C2A67F57390}" srcOrd="10" destOrd="0" presId="urn:microsoft.com/office/officeart/2005/8/layout/vList6"/>
    <dgm:cxn modelId="{47B7EE36-135A-4516-9471-31B4E4210BCF}" type="presParOf" srcId="{A54EF1E9-4189-482F-B725-0C2A67F57390}" destId="{E355A593-14FE-4B1F-976C-1C1780FBF242}" srcOrd="0" destOrd="0" presId="urn:microsoft.com/office/officeart/2005/8/layout/vList6"/>
    <dgm:cxn modelId="{5C1D83D7-07C1-4D47-ADFF-EB403B10E79A}" type="presParOf" srcId="{A54EF1E9-4189-482F-B725-0C2A67F57390}" destId="{938A37A5-03A6-4FBE-8332-3648965617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2BE1-D99B-4DD3-956E-180CB6F09A6F}">
      <dsp:nvSpPr>
        <dsp:cNvPr id="0" name=""/>
        <dsp:cNvSpPr/>
      </dsp:nvSpPr>
      <dsp:spPr>
        <a:xfrm>
          <a:off x="2736303" y="550"/>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7251"/>
        <a:ext cx="3844355" cy="520203"/>
      </dsp:txXfrm>
    </dsp:sp>
    <dsp:sp modelId="{7B39393B-4150-4293-A8A2-4FC894453974}">
      <dsp:nvSpPr>
        <dsp:cNvPr id="0" name=""/>
        <dsp:cNvSpPr/>
      </dsp:nvSpPr>
      <dsp:spPr>
        <a:xfrm>
          <a:off x="0" y="550"/>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Paul</a:t>
          </a:r>
          <a:endParaRPr lang="en-GB" sz="3600" kern="1200" dirty="0"/>
        </a:p>
      </dsp:txBody>
      <dsp:txXfrm>
        <a:off x="33859" y="34409"/>
        <a:ext cx="2668586" cy="625886"/>
      </dsp:txXfrm>
    </dsp:sp>
    <dsp:sp modelId="{1A3620AD-3E0A-4DF7-A8DC-D9A2345E0C54}">
      <dsp:nvSpPr>
        <dsp:cNvPr id="0" name=""/>
        <dsp:cNvSpPr/>
      </dsp:nvSpPr>
      <dsp:spPr>
        <a:xfrm>
          <a:off x="2736303" y="763515"/>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50216"/>
        <a:ext cx="3844355" cy="520203"/>
      </dsp:txXfrm>
    </dsp:sp>
    <dsp:sp modelId="{4AA4173A-9118-4456-8FAB-81F00C7C1519}">
      <dsp:nvSpPr>
        <dsp:cNvPr id="0" name=""/>
        <dsp:cNvSpPr/>
      </dsp:nvSpPr>
      <dsp:spPr>
        <a:xfrm>
          <a:off x="0" y="763515"/>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Dave</a:t>
          </a:r>
          <a:endParaRPr lang="en-GB" sz="3600" kern="1200" dirty="0"/>
        </a:p>
      </dsp:txBody>
      <dsp:txXfrm>
        <a:off x="33859" y="797374"/>
        <a:ext cx="2668586" cy="625886"/>
      </dsp:txXfrm>
    </dsp:sp>
    <dsp:sp modelId="{8F6AC609-823E-47A1-B85E-2B2CD766A5A6}">
      <dsp:nvSpPr>
        <dsp:cNvPr id="0" name=""/>
        <dsp:cNvSpPr/>
      </dsp:nvSpPr>
      <dsp:spPr>
        <a:xfrm>
          <a:off x="2736303" y="1526481"/>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1613182"/>
        <a:ext cx="3844355" cy="520203"/>
      </dsp:txXfrm>
    </dsp:sp>
    <dsp:sp modelId="{E1B4676C-065E-4321-A6A5-7849B457939F}">
      <dsp:nvSpPr>
        <dsp:cNvPr id="0" name=""/>
        <dsp:cNvSpPr/>
      </dsp:nvSpPr>
      <dsp:spPr>
        <a:xfrm>
          <a:off x="0" y="1526481"/>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Keith</a:t>
          </a:r>
          <a:endParaRPr lang="en-GB" sz="3600" kern="1200" dirty="0"/>
        </a:p>
      </dsp:txBody>
      <dsp:txXfrm>
        <a:off x="33859" y="1560340"/>
        <a:ext cx="2668586" cy="625886"/>
      </dsp:txXfrm>
    </dsp:sp>
    <dsp:sp modelId="{F8A138D2-AD02-4248-8474-73695DFC33FF}">
      <dsp:nvSpPr>
        <dsp:cNvPr id="0" name=""/>
        <dsp:cNvSpPr/>
      </dsp:nvSpPr>
      <dsp:spPr>
        <a:xfrm>
          <a:off x="2736303" y="2289446"/>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2376147"/>
        <a:ext cx="3844355" cy="520203"/>
      </dsp:txXfrm>
    </dsp:sp>
    <dsp:sp modelId="{EAD36046-FB79-4ED5-B188-5C5992BECDCA}">
      <dsp:nvSpPr>
        <dsp:cNvPr id="0" name=""/>
        <dsp:cNvSpPr/>
      </dsp:nvSpPr>
      <dsp:spPr>
        <a:xfrm>
          <a:off x="0" y="2289446"/>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Adam</a:t>
          </a:r>
          <a:endParaRPr lang="en-GB" sz="3600" kern="1200" dirty="0"/>
        </a:p>
      </dsp:txBody>
      <dsp:txXfrm>
        <a:off x="33859" y="2323305"/>
        <a:ext cx="2668586" cy="625886"/>
      </dsp:txXfrm>
    </dsp:sp>
    <dsp:sp modelId="{923B4B4A-5F35-4C2B-BCA3-8623F4A0F46A}">
      <dsp:nvSpPr>
        <dsp:cNvPr id="0" name=""/>
        <dsp:cNvSpPr/>
      </dsp:nvSpPr>
      <dsp:spPr>
        <a:xfrm>
          <a:off x="2736303" y="3052412"/>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139113"/>
        <a:ext cx="3844355" cy="520203"/>
      </dsp:txXfrm>
    </dsp:sp>
    <dsp:sp modelId="{D9E709BA-69D4-4ADA-A523-27C6097BC2A0}">
      <dsp:nvSpPr>
        <dsp:cNvPr id="0" name=""/>
        <dsp:cNvSpPr/>
      </dsp:nvSpPr>
      <dsp:spPr>
        <a:xfrm>
          <a:off x="0" y="3052412"/>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err="1" smtClean="0"/>
            <a:t>Steph</a:t>
          </a:r>
          <a:endParaRPr lang="en-GB" sz="3600" kern="1200" dirty="0"/>
        </a:p>
      </dsp:txBody>
      <dsp:txXfrm>
        <a:off x="33859" y="3086271"/>
        <a:ext cx="2668586" cy="625886"/>
      </dsp:txXfrm>
    </dsp:sp>
    <dsp:sp modelId="{938A37A5-03A6-4FBE-8332-364896561769}">
      <dsp:nvSpPr>
        <dsp:cNvPr id="0" name=""/>
        <dsp:cNvSpPr/>
      </dsp:nvSpPr>
      <dsp:spPr>
        <a:xfrm>
          <a:off x="2736303" y="3815377"/>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902078"/>
        <a:ext cx="3844355" cy="520203"/>
      </dsp:txXfrm>
    </dsp:sp>
    <dsp:sp modelId="{E355A593-14FE-4B1F-976C-1C1780FBF242}">
      <dsp:nvSpPr>
        <dsp:cNvPr id="0" name=""/>
        <dsp:cNvSpPr/>
      </dsp:nvSpPr>
      <dsp:spPr>
        <a:xfrm>
          <a:off x="0" y="3815377"/>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Gemma</a:t>
          </a:r>
          <a:endParaRPr lang="en-GB" sz="3600" kern="1200" dirty="0"/>
        </a:p>
      </dsp:txBody>
      <dsp:txXfrm>
        <a:off x="33859" y="3849236"/>
        <a:ext cx="2668586" cy="6258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132</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158</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164</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r>
              <a:rPr lang="en-GB" baseline="0" dirty="0" smtClean="0"/>
              <a:t>.</a:t>
            </a:r>
          </a:p>
          <a:p>
            <a:endParaRPr lang="en-GB" baseline="0" dirty="0" smtClean="0"/>
          </a:p>
          <a:p>
            <a:r>
              <a:rPr lang="en-GB" baseline="0" dirty="0" smtClean="0"/>
              <a:t>Words we enter are treated as commands, unless they are enclosed in quotes (“”). Words inside quotes – “hello world” – are treated as human language and not programming instructions.</a:t>
            </a:r>
            <a:endParaRPr lang="en-GB" baseline="0" dirty="0" smtClean="0"/>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a:t>
            </a:r>
            <a:r>
              <a:rPr lang="en-GB" i="0" baseline="0" dirty="0" smtClean="0"/>
              <a:t>–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198</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many developers</a:t>
            </a:r>
            <a:r>
              <a:rPr lang="en-GB" baseline="0" dirty="0" smtClean="0"/>
              <a:t> are working together on the same files, we must have some means of determining which order the changes should be applied, or if there are conflicting changes to the same lines of code. This is called </a:t>
            </a:r>
            <a:r>
              <a:rPr lang="en-GB" i="1" baseline="0" dirty="0" smtClean="0"/>
              <a:t>merging</a:t>
            </a:r>
            <a:r>
              <a:rPr lang="en-GB" i="0" baseline="0" dirty="0" smtClean="0"/>
              <a:t>, and a key feature of any VCS is the ability to manage merges of different versions of the same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Application</a:t>
            </a:r>
            <a:r>
              <a:rPr lang="en-GB" baseline="0" dirty="0" smtClean="0"/>
              <a:t> design can be as simple as a few lines on a whiteboard displaying key concepts, or process descriptions. We can further refine these designs as needed, or change them as appropriate. Provided the whole team understands and can refer to the basic design, appropriate solutions can evolve out of other collaborative tools such as pair programming.</a:t>
            </a:r>
          </a:p>
          <a:p>
            <a:endParaRPr lang="en-GB" baseline="0" dirty="0" smtClean="0"/>
          </a:p>
          <a:p>
            <a:r>
              <a:rPr lang="en-GB" baseline="0" dirty="0" smtClean="0"/>
              <a:t>We should try to avoid writing code such as the example on the right. It would be very difficult for anyone to modify this code without spending a lot of time trying to understand it. A few well placed comments and better variable naming would make fixing any problems or adding new features much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we may find ourselves working with applications</a:t>
            </a:r>
            <a:r>
              <a:rPr lang="en-GB" baseline="0" dirty="0" smtClean="0"/>
              <a:t> that manage large stores of data to be indexed and searched. Existing software such as our RDBMS may provide us with some search capability, however a dedicated full-text search application such as Apache </a:t>
            </a:r>
            <a:r>
              <a:rPr lang="en-GB" baseline="0" dirty="0" err="1" smtClean="0"/>
              <a:t>Lucene</a:t>
            </a:r>
            <a:r>
              <a:rPr lang="en-GB" baseline="0" dirty="0" smtClean="0"/>
              <a:t> can provide faster and more flexible responses.</a:t>
            </a:r>
          </a:p>
          <a:p>
            <a:endParaRPr lang="en-GB" baseline="0" dirty="0" smtClean="0"/>
          </a:p>
          <a:p>
            <a:r>
              <a:rPr lang="en-GB" baseline="0" dirty="0" smtClean="0"/>
              <a:t>Writing code to perform full-text search over large document collections is hard. As with many problems in programming, solutions already exist which we can take advantage of.</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321740109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Apache </a:t>
            </a:r>
            <a:r>
              <a:rPr lang="en-GB" dirty="0" err="1" smtClean="0"/>
              <a:t>Lucene</a:t>
            </a:r>
            <a:r>
              <a:rPr lang="en-GB" dirty="0" smtClean="0"/>
              <a:t> is an open-source Java-based full-text</a:t>
            </a:r>
            <a:r>
              <a:rPr lang="en-GB" baseline="0" dirty="0" smtClean="0"/>
              <a:t> search engine. We can embed the engine in our application if we wish, although as it is a Java library we will need to either be developing a Java application or have some means to wrap Java code for inclusion in our application.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1134723071"/>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contrast,</a:t>
            </a:r>
            <a:r>
              <a:rPr lang="en-GB" baseline="0" dirty="0" smtClean="0"/>
              <a:t> </a:t>
            </a:r>
            <a:r>
              <a:rPr lang="en-GB" baseline="0" dirty="0" err="1" smtClean="0"/>
              <a:t>Solr</a:t>
            </a:r>
            <a:r>
              <a:rPr lang="en-GB" baseline="0" dirty="0" smtClean="0"/>
              <a:t> is a web application that uses the </a:t>
            </a:r>
            <a:r>
              <a:rPr lang="en-GB" baseline="0" dirty="0" err="1" smtClean="0"/>
              <a:t>Lucene</a:t>
            </a:r>
            <a:r>
              <a:rPr lang="en-GB" baseline="0" dirty="0" smtClean="0"/>
              <a:t> engine – we say it </a:t>
            </a:r>
            <a:r>
              <a:rPr lang="en-GB" i="1" baseline="0" dirty="0" smtClean="0"/>
              <a:t>wraps</a:t>
            </a:r>
            <a:r>
              <a:rPr lang="en-GB" i="0" baseline="0" dirty="0" smtClean="0"/>
              <a:t> </a:t>
            </a:r>
            <a:r>
              <a:rPr lang="en-GB" i="0" baseline="0" dirty="0" err="1" smtClean="0"/>
              <a:t>Lucene</a:t>
            </a:r>
            <a:r>
              <a:rPr lang="en-GB" i="0" baseline="0" dirty="0" smtClean="0"/>
              <a:t> – and provides access to full-text searching without the need to add Java code to our application.</a:t>
            </a:r>
          </a:p>
          <a:p>
            <a:endParaRPr lang="en-GB" i="0" baseline="0" dirty="0" smtClean="0"/>
          </a:p>
          <a:p>
            <a:r>
              <a:rPr lang="en-GB" i="0" baseline="0" dirty="0" err="1" smtClean="0"/>
              <a:t>Solr</a:t>
            </a:r>
            <a:r>
              <a:rPr lang="en-GB" i="0" baseline="0" dirty="0" smtClean="0"/>
              <a:t> client libraries are available for several languages, in addition to a web interface provided by the server itself. Since we are querying a service, it is much easier to use in non-Java applications, and in fact could be shared by many different applications.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6153918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a:t>
            </a:r>
            <a:r>
              <a:rPr lang="en-GB" baseline="0" dirty="0" smtClean="0"/>
              <a:t> to the basic searching and manipulation, </a:t>
            </a:r>
            <a:r>
              <a:rPr lang="en-GB" baseline="0" dirty="0" err="1" smtClean="0"/>
              <a:t>Solr</a:t>
            </a:r>
            <a:r>
              <a:rPr lang="en-GB" baseline="0" dirty="0" smtClean="0"/>
              <a:t> adds many extra features to </a:t>
            </a:r>
            <a:r>
              <a:rPr lang="en-GB" baseline="0" dirty="0" err="1" smtClean="0"/>
              <a:t>Lucene</a:t>
            </a:r>
            <a:r>
              <a:rPr lang="en-GB" baseline="0" dirty="0" smtClean="0"/>
              <a:t> such as caching, replication, hit highlighting, the web management interface and more. As a web application it requires a servlet container such as Apache Tomcat or Jetty to run, and can de deployed, configured and queried (via the web interface) without any programming knowledge.</a:t>
            </a:r>
          </a:p>
          <a:p>
            <a:endParaRPr lang="en-GB" baseline="0" dirty="0" smtClean="0"/>
          </a:p>
          <a:p>
            <a:r>
              <a:rPr lang="en-GB" baseline="0" dirty="0" smtClean="0"/>
              <a:t>In general, if we wish to embed search directly into our application or have highly customized requirements, we should use </a:t>
            </a:r>
            <a:r>
              <a:rPr lang="en-GB" baseline="0" dirty="0" err="1" smtClean="0"/>
              <a:t>Lucene</a:t>
            </a:r>
            <a:r>
              <a:rPr lang="en-GB" baseline="0" dirty="0" smtClean="0"/>
              <a:t>. If we wish to provide search capability to our (non-Java) application, or group of applications, and are able to deploy a separate service, we should use </a:t>
            </a:r>
            <a:r>
              <a:rPr lang="en-GB" baseline="0" dirty="0" err="1" smtClean="0"/>
              <a:t>Solr</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244</a:t>
            </a:fld>
            <a:endParaRPr lang="en-GB" dirty="0"/>
          </a:p>
        </p:txBody>
      </p:sp>
    </p:spTree>
    <p:extLst>
      <p:ext uri="{BB962C8B-B14F-4D97-AF65-F5344CB8AC3E}">
        <p14:creationId xmlns:p14="http://schemas.microsoft.com/office/powerpoint/2010/main" val="341397384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add </a:t>
            </a:r>
            <a:r>
              <a:rPr lang="en-GB" dirty="0" err="1" smtClean="0"/>
              <a:t>Solr</a:t>
            </a:r>
            <a:r>
              <a:rPr lang="en-GB" dirty="0" smtClean="0"/>
              <a:t> search capability</a:t>
            </a:r>
            <a:r>
              <a:rPr lang="en-GB" baseline="0" dirty="0" smtClean="0"/>
              <a:t> to our Python application, we can use the </a:t>
            </a:r>
            <a:r>
              <a:rPr lang="en-GB" baseline="0" dirty="0" err="1" smtClean="0"/>
              <a:t>pysolr</a:t>
            </a:r>
            <a:r>
              <a:rPr lang="en-GB" baseline="0" dirty="0" smtClean="0"/>
              <a:t> library. This provides us with a simple and easy to use interface into our </a:t>
            </a:r>
            <a:r>
              <a:rPr lang="en-GB" baseline="0" dirty="0" err="1" smtClean="0"/>
              <a:t>Solr</a:t>
            </a:r>
            <a:r>
              <a:rPr lang="en-GB" baseline="0" dirty="0" smtClean="0"/>
              <a:t> server.</a:t>
            </a:r>
          </a:p>
          <a:p>
            <a:endParaRPr lang="en-GB" baseline="0" dirty="0" smtClean="0"/>
          </a:p>
          <a:p>
            <a:r>
              <a:rPr lang="en-GB" baseline="0" dirty="0" smtClean="0"/>
              <a:t>At a minimum we must provide a URL or IP address for our server. We can provide other configuration details such as a default timeout if required. Once we have provided these details, we receive an object representing the </a:t>
            </a:r>
            <a:r>
              <a:rPr lang="en-GB" baseline="0" dirty="0" err="1" smtClean="0"/>
              <a:t>Solr</a:t>
            </a:r>
            <a:r>
              <a:rPr lang="en-GB" baseline="0" dirty="0" smtClean="0"/>
              <a:t> instance. We can call methods on this object such as </a:t>
            </a:r>
            <a:r>
              <a:rPr lang="en-GB" b="1" baseline="0" dirty="0" smtClean="0"/>
              <a:t>add()</a:t>
            </a:r>
            <a:r>
              <a:rPr lang="en-GB" b="0" baseline="0" dirty="0" smtClean="0"/>
              <a:t>, </a:t>
            </a:r>
            <a:r>
              <a:rPr lang="en-GB" b="1" baseline="0" dirty="0" smtClean="0"/>
              <a:t>search()</a:t>
            </a:r>
            <a:r>
              <a:rPr lang="en-GB" b="0" baseline="0" dirty="0" smtClean="0"/>
              <a:t> and </a:t>
            </a:r>
            <a:r>
              <a:rPr lang="en-GB" b="1" baseline="0" dirty="0" smtClean="0"/>
              <a:t>delete()</a:t>
            </a:r>
            <a:r>
              <a:rPr lang="en-GB" b="0" baseline="0" dirty="0" smtClean="0"/>
              <a: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245</a:t>
            </a:fld>
            <a:endParaRPr lang="en-GB" dirty="0"/>
          </a:p>
        </p:txBody>
      </p:sp>
    </p:spTree>
    <p:extLst>
      <p:ext uri="{BB962C8B-B14F-4D97-AF65-F5344CB8AC3E}">
        <p14:creationId xmlns:p14="http://schemas.microsoft.com/office/powerpoint/2010/main" val="404059419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begin by connecting to </a:t>
            </a:r>
            <a:r>
              <a:rPr lang="en-GB" dirty="0" err="1" smtClean="0"/>
              <a:t>Solr</a:t>
            </a:r>
            <a:r>
              <a:rPr lang="en-GB" dirty="0" smtClean="0"/>
              <a:t> using the </a:t>
            </a:r>
            <a:r>
              <a:rPr lang="en-GB" b="1" dirty="0" err="1" smtClean="0"/>
              <a:t>pysolr.Solr</a:t>
            </a:r>
            <a:r>
              <a:rPr lang="en-GB" b="1" dirty="0" smtClean="0"/>
              <a:t>()</a:t>
            </a:r>
            <a:r>
              <a:rPr lang="en-GB" b="0" baseline="0" dirty="0" smtClean="0"/>
              <a:t> method. This returns an object representing our connection to the </a:t>
            </a:r>
            <a:r>
              <a:rPr lang="en-GB" b="0" baseline="0" dirty="0" err="1" smtClean="0"/>
              <a:t>Solr</a:t>
            </a:r>
            <a:r>
              <a:rPr lang="en-GB" b="0" baseline="0" dirty="0" smtClean="0"/>
              <a:t> instance.</a:t>
            </a:r>
          </a:p>
          <a:p>
            <a:endParaRPr lang="en-GB" b="0" baseline="0" dirty="0" smtClean="0"/>
          </a:p>
          <a:p>
            <a:r>
              <a:rPr lang="en-GB" b="0" baseline="0" dirty="0" smtClean="0"/>
              <a:t>We can call the </a:t>
            </a:r>
            <a:r>
              <a:rPr lang="en-GB" b="1" baseline="0" dirty="0" smtClean="0"/>
              <a:t>add()</a:t>
            </a:r>
            <a:r>
              <a:rPr lang="en-GB" b="0" baseline="0" dirty="0" smtClean="0"/>
              <a:t> method to add documents to our </a:t>
            </a:r>
            <a:r>
              <a:rPr lang="en-GB" b="0" baseline="0" dirty="0" err="1" smtClean="0"/>
              <a:t>Solr</a:t>
            </a:r>
            <a:r>
              <a:rPr lang="en-GB" b="0" baseline="0" dirty="0" smtClean="0"/>
              <a:t> index. We must specify our documents as a </a:t>
            </a:r>
            <a:r>
              <a:rPr lang="en-GB" b="1" baseline="0" dirty="0" smtClean="0"/>
              <a:t>list</a:t>
            </a:r>
            <a:r>
              <a:rPr lang="en-GB" b="0" baseline="0" dirty="0" smtClean="0"/>
              <a:t> of </a:t>
            </a:r>
            <a:r>
              <a:rPr lang="en-GB" b="1" baseline="0" dirty="0" smtClean="0"/>
              <a:t>dictionaries</a:t>
            </a:r>
            <a:r>
              <a:rPr lang="en-GB" b="0" baseline="0" dirty="0" smtClean="0"/>
              <a:t>. When we call the </a:t>
            </a:r>
            <a:r>
              <a:rPr lang="en-GB" b="1" baseline="0" dirty="0" smtClean="0"/>
              <a:t>search()</a:t>
            </a:r>
            <a:r>
              <a:rPr lang="en-GB" b="0" baseline="0" dirty="0" smtClean="0"/>
              <a:t> method, supplying our search string as an argument, we receive a list of dictionaries representing our results. We can then iterate the result list and output each entry in turn.</a:t>
            </a:r>
          </a:p>
          <a:p>
            <a:endParaRPr lang="en-GB" b="0" baseline="0" dirty="0" smtClean="0"/>
          </a:p>
          <a:p>
            <a:r>
              <a:rPr lang="en-GB" b="0" baseline="0" dirty="0" smtClean="0"/>
              <a:t>We can delete entries with as little code as we used to add them; we simply supply criteria to identify the documents we wish to delete - here we have supplied the document id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246</a:t>
            </a:fld>
            <a:endParaRPr lang="en-GB" dirty="0"/>
          </a:p>
        </p:txBody>
      </p:sp>
    </p:spTree>
    <p:extLst>
      <p:ext uri="{BB962C8B-B14F-4D97-AF65-F5344CB8AC3E}">
        <p14:creationId xmlns:p14="http://schemas.microsoft.com/office/powerpoint/2010/main" val="1891360012"/>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247</a:t>
            </a:fld>
            <a:endParaRPr lang="en-GB" dirty="0"/>
          </a:p>
        </p:txBody>
      </p:sp>
    </p:spTree>
    <p:extLst>
      <p:ext uri="{BB962C8B-B14F-4D97-AF65-F5344CB8AC3E}">
        <p14:creationId xmlns:p14="http://schemas.microsoft.com/office/powerpoint/2010/main" val="1448130816"/>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248</a:t>
            </a:fld>
            <a:endParaRPr lang="en-GB" dirty="0"/>
          </a:p>
        </p:txBody>
      </p:sp>
    </p:spTree>
    <p:extLst>
      <p:ext uri="{BB962C8B-B14F-4D97-AF65-F5344CB8AC3E}">
        <p14:creationId xmlns:p14="http://schemas.microsoft.com/office/powerpoint/2010/main" val="3219807832"/>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249</a:t>
            </a:fld>
            <a:endParaRPr lang="en-GB" dirty="0"/>
          </a:p>
        </p:txBody>
      </p:sp>
    </p:spTree>
    <p:extLst>
      <p:ext uri="{BB962C8B-B14F-4D97-AF65-F5344CB8AC3E}">
        <p14:creationId xmlns:p14="http://schemas.microsoft.com/office/powerpoint/2010/main" val="610907389"/>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250</a:t>
            </a:fld>
            <a:endParaRPr lang="en-GB" dirty="0"/>
          </a:p>
        </p:txBody>
      </p:sp>
    </p:spTree>
    <p:extLst>
      <p:ext uri="{BB962C8B-B14F-4D97-AF65-F5344CB8AC3E}">
        <p14:creationId xmlns:p14="http://schemas.microsoft.com/office/powerpoint/2010/main" val="4212218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 A function is a block of code that is set aside and given a name, and can be run at any time from elsewhere in the program by using the name in the same way we would use a command.</a:t>
            </a:r>
          </a:p>
          <a:p>
            <a:endParaRPr lang="en-GB" b="0" baseline="0" dirty="0" smtClean="0"/>
          </a:p>
          <a:p>
            <a:r>
              <a:rPr lang="en-GB" b="0" baseline="0" dirty="0" smtClean="0"/>
              <a:t>Values we enter can come in many different forms – words, numbers, true-or-false values, and more. We call these </a:t>
            </a:r>
            <a:r>
              <a:rPr lang="en-GB" b="0" i="1" baseline="0" dirty="0" smtClean="0"/>
              <a:t>data types</a:t>
            </a:r>
            <a:r>
              <a:rPr lang="en-GB" b="0" i="0" baseline="0" dirty="0" smtClean="0"/>
              <a:t>, and we will discuss them in more detail later.</a:t>
            </a:r>
            <a:endParaRPr lang="en-GB" b="0" baseline="0" dirty="0" smtClean="0"/>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1" baseline="0" dirty="0" err="1" smtClean="0"/>
              <a:t>raw_input</a:t>
            </a:r>
            <a:r>
              <a:rPr lang="en-GB" b="1" baseline="0" dirty="0" smtClean="0"/>
              <a:t>()</a:t>
            </a:r>
            <a:r>
              <a:rPr lang="en-GB" baseline="0" dirty="0" smtClean="0"/>
              <a:t> </a:t>
            </a:r>
            <a:r>
              <a:rPr lang="en-GB" baseline="0" dirty="0" smtClean="0"/>
              <a:t>function is probably the most useful function for capturing user data because it always returns </a:t>
            </a:r>
            <a:r>
              <a:rPr lang="en-GB" baseline="0" dirty="0" smtClean="0"/>
              <a:t>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endParaRPr lang="en-GB" baseline="0" dirty="0" smtClean="0"/>
          </a:p>
          <a:p>
            <a:endParaRPr lang="en-GB" baseline="0" dirty="0" smtClean="0"/>
          </a:p>
          <a:p>
            <a:r>
              <a:rPr lang="en-GB" baseline="0" dirty="0" smtClean="0"/>
              <a:t>When we want to convert one type of data into another, we can use built-in functions. For example, to convert a number to a string, we can write </a:t>
            </a:r>
            <a:r>
              <a:rPr lang="en-GB" b="1" baseline="0" dirty="0" err="1" smtClean="0"/>
              <a:t>str</a:t>
            </a:r>
            <a:r>
              <a:rPr lang="en-GB" b="1" baseline="0" dirty="0" smtClean="0"/>
              <a:t>(56)</a:t>
            </a:r>
            <a:r>
              <a:rPr lang="en-GB" b="0" baseline="0" dirty="0" smtClean="0"/>
              <a:t>. This is the same as writing </a:t>
            </a:r>
            <a:r>
              <a:rPr lang="en-GB" b="1" baseline="0" dirty="0" smtClean="0"/>
              <a:t>“56”</a:t>
            </a:r>
            <a:r>
              <a:rPr lang="en-GB" b="0" baseline="0" dirty="0" smtClean="0"/>
              <a:t>.</a:t>
            </a:r>
            <a:r>
              <a:rPr lang="en-GB" baseline="0" dirty="0" smtClean="0"/>
              <a:t> Likewise, if we want to convert a string value into a whole number or integer, we can write </a:t>
            </a:r>
            <a:r>
              <a:rPr lang="en-GB" b="1" baseline="0" dirty="0" err="1" smtClean="0"/>
              <a:t>int</a:t>
            </a:r>
            <a:r>
              <a:rPr lang="en-GB" b="1" baseline="0" dirty="0" smtClean="0"/>
              <a:t>(“56”)</a:t>
            </a:r>
            <a:r>
              <a:rPr lang="en-GB" b="0" baseline="0" dirty="0" smtClean="0"/>
              <a:t>, which will return us the number </a:t>
            </a:r>
            <a:r>
              <a:rPr lang="en-GB" b="1" baseline="0" dirty="0" smtClean="0"/>
              <a:t>56</a:t>
            </a:r>
            <a:r>
              <a:rPr lang="en-GB" b="0" baseline="0" dirty="0" smtClean="0"/>
              <a:t>.</a:t>
            </a:r>
            <a:endParaRPr lang="en-GB" baseline="0" dirty="0" smtClean="0"/>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a:t>
            </a:r>
            <a:r>
              <a:rPr lang="en-GB" b="0" baseline="0" dirty="0" smtClean="0"/>
              <a:t>comments </a:t>
            </a:r>
            <a:r>
              <a:rPr lang="en-GB" b="0" baseline="0" dirty="0" smtClean="0"/>
              <a:t>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a:t>
            </a:r>
            <a:r>
              <a:rPr lang="en-US" b="1" baseline="0" dirty="0" smtClean="0"/>
              <a:t>– Champion of Comments</a:t>
            </a:r>
            <a:endParaRPr lang="en-US"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a:t>
            </a:r>
            <a:r>
              <a:rPr lang="en-GB" baseline="0" dirty="0" smtClean="0"/>
              <a:t>not “compatible” </a:t>
            </a:r>
            <a:r>
              <a:rPr lang="en-GB" baseline="0" dirty="0" smtClean="0"/>
              <a:t>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a:t>
            </a:r>
            <a:r>
              <a:rPr lang="en-GB" baseline="0" dirty="0" smtClean="0"/>
              <a:t>type </a:t>
            </a:r>
            <a:r>
              <a:rPr lang="en-GB" baseline="0" dirty="0" smtClean="0"/>
              <a:t>for the calculation. For example, when performing division, the </a:t>
            </a:r>
            <a:r>
              <a:rPr lang="en-GB" baseline="0" dirty="0" smtClean="0"/>
              <a:t>result </a:t>
            </a:r>
            <a:r>
              <a:rPr lang="en-GB" baseline="0" dirty="0" smtClean="0"/>
              <a:t>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smtClean="0"/>
              <a:t>data types </a:t>
            </a:r>
            <a:r>
              <a:rPr lang="en-GB" baseline="0" dirty="0" smtClean="0"/>
              <a:t>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r>
              <a:rPr lang="en-GB" baseline="0" dirty="0" smtClean="0"/>
              <a:t>.</a:t>
            </a:r>
          </a:p>
          <a:p>
            <a:endParaRPr lang="en-GB" baseline="0" dirty="0" smtClean="0"/>
          </a:p>
          <a:p>
            <a:r>
              <a:rPr lang="en-GB" baseline="0" dirty="0" smtClean="0"/>
              <a:t>We can also declare variables, and use those in our calculations.</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a:t>
            </a:r>
            <a:r>
              <a:rPr lang="en-GB" i="0" baseline="0" dirty="0" smtClean="0"/>
              <a:t>or </a:t>
            </a:r>
            <a:r>
              <a:rPr lang="en-GB" i="0" baseline="0" dirty="0" smtClean="0"/>
              <a:t>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a:t>
            </a:r>
            <a:r>
              <a:rPr lang="en-GB" b="0" baseline="0" dirty="0" smtClean="0"/>
              <a:t>declaring </a:t>
            </a:r>
            <a:r>
              <a:rPr lang="en-GB" b="0" baseline="0" dirty="0" smtClean="0"/>
              <a:t>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a:t>
            </a:r>
            <a:r>
              <a:rPr lang="en-GB" dirty="0" smtClean="0"/>
              <a:t>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can </a:t>
            </a:r>
            <a:r>
              <a:rPr lang="en-GB" b="0" i="0" baseline="0" dirty="0" smtClean="0"/>
              <a:t>contain values of any </a:t>
            </a:r>
            <a:r>
              <a:rPr lang="en-GB" b="0" i="0" baseline="0" dirty="0" smtClean="0"/>
              <a:t>data type</a:t>
            </a:r>
            <a:r>
              <a:rPr lang="en-GB" b="0" i="0" baseline="0" dirty="0" smtClean="0"/>
              <a:t>. Values need not be the same </a:t>
            </a:r>
            <a:r>
              <a:rPr lang="en-GB" b="0" i="0" baseline="0" dirty="0" smtClean="0"/>
              <a:t>data 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94</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iterkeys</a:t>
            </a:r>
            <a:r>
              <a:rPr lang="en-GB" b="0" baseline="0" dirty="0" smtClean="0"/>
              <a:t> </a:t>
            </a:r>
            <a:r>
              <a:rPr lang="en-GB" b="0" baseline="0" dirty="0" smtClean="0"/>
              <a:t>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100</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108</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3" Type="http://schemas.openxmlformats.org/officeDocument/2006/relationships/hyperlink" Target="https://docs.python.org/2/" TargetMode="External"/><Relationship Id="rId2" Type="http://schemas.openxmlformats.org/officeDocument/2006/relationships/notesSlide" Target="../notesSlides/notesSlide217.xml"/><Relationship Id="rId1" Type="http://schemas.openxmlformats.org/officeDocument/2006/relationships/slideLayout" Target="../slideLayouts/slideLayout4.xml"/><Relationship Id="rId6" Type="http://schemas.openxmlformats.org/officeDocument/2006/relationships/hyperlink" Target="http://www.lua.org/docs.html" TargetMode="External"/><Relationship Id="rId5" Type="http://schemas.openxmlformats.org/officeDocument/2006/relationships/hyperlink" Target="https://lucene.apache.org/solr/resources.html#tutorials" TargetMode="External"/><Relationship Id="rId4" Type="http://schemas.openxmlformats.org/officeDocument/2006/relationships/hyperlink" Target="https://pypi.python.org/pypi/pip" TargetMode="External"/></Relationships>
</file>

<file path=ppt/slides/_rels/slide249.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notesSlide" Target="../notesSlides/notesSlide218.xml"/><Relationship Id="rId1" Type="http://schemas.openxmlformats.org/officeDocument/2006/relationships/slideLayout" Target="../slideLayouts/slideLayout4.xml"/><Relationship Id="rId6" Type="http://schemas.openxmlformats.org/officeDocument/2006/relationships/hyperlink" Target="http://www.pythonchallenge.com/" TargetMode="External"/><Relationship Id="rId5" Type="http://schemas.openxmlformats.org/officeDocument/2006/relationships/hyperlink" Target="http://codegolf.stackexchange.com/" TargetMode="External"/><Relationship Id="rId4" Type="http://schemas.openxmlformats.org/officeDocument/2006/relationships/hyperlink" Target="https://coderbyte.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213285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11168" y="1700808"/>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700808"/>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242088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2420888"/>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15692" y="2492896"/>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23392"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628800"/>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graphicFrame>
        <p:nvGraphicFramePr>
          <p:cNvPr id="2" name="Diagram 1"/>
          <p:cNvGraphicFramePr/>
          <p:nvPr>
            <p:extLst>
              <p:ext uri="{D42A27DB-BD31-4B8C-83A1-F6EECF244321}">
                <p14:modId xmlns:p14="http://schemas.microsoft.com/office/powerpoint/2010/main" val="154230555"/>
              </p:ext>
            </p:extLst>
          </p:nvPr>
        </p:nvGraphicFramePr>
        <p:xfrm>
          <a:off x="479376" y="1556792"/>
          <a:ext cx="6840760"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Help 9">
            <a:hlinkClick r:id="" action="ppaction://noaction" highlightClick="1"/>
          </p:cNvPr>
          <p:cNvSpPr/>
          <p:nvPr/>
        </p:nvSpPr>
        <p:spPr>
          <a:xfrm>
            <a:off x="8256240" y="2276872"/>
            <a:ext cx="2880320" cy="2952328"/>
          </a:xfrm>
          <a:prstGeom prst="actionButtonHelp">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smtClean="0"/>
              <a:t>Many applications collect data for analysis</a:t>
            </a:r>
          </a:p>
          <a:p>
            <a:endParaRPr lang="en-US" dirty="0" smtClean="0"/>
          </a:p>
          <a:p>
            <a:r>
              <a:rPr lang="en-US" dirty="0" smtClean="0"/>
              <a:t>Searching large document collections is difficult</a:t>
            </a:r>
          </a:p>
          <a:p>
            <a:endParaRPr lang="en-US" dirty="0" smtClean="0"/>
          </a:p>
          <a:p>
            <a:r>
              <a:rPr lang="en-US" dirty="0" smtClean="0"/>
              <a:t>Existing software can help us </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49301158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Lucene</a:t>
            </a:r>
            <a:r>
              <a:rPr lang="en-US" dirty="0" smtClean="0"/>
              <a:t> provides full-text search</a:t>
            </a:r>
          </a:p>
          <a:p>
            <a:endParaRPr lang="en-US" dirty="0" smtClean="0"/>
          </a:p>
          <a:p>
            <a:r>
              <a:rPr lang="en-US" dirty="0" smtClean="0"/>
              <a:t>Open-source Java library</a:t>
            </a:r>
          </a:p>
          <a:p>
            <a:endParaRPr lang="en-US" dirty="0" smtClean="0"/>
          </a:p>
          <a:p>
            <a:r>
              <a:rPr lang="en-US" dirty="0" smtClean="0"/>
              <a:t>Embeddable in applications</a:t>
            </a:r>
          </a:p>
          <a:p>
            <a:endParaRPr lang="en-US" dirty="0"/>
          </a:p>
          <a:p>
            <a:r>
              <a:rPr lang="en-US" dirty="0" smtClean="0"/>
              <a:t>Coding required to embed</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61534822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Solr</a:t>
            </a:r>
            <a:r>
              <a:rPr lang="en-US" dirty="0" smtClean="0"/>
              <a:t> is a </a:t>
            </a:r>
            <a:r>
              <a:rPr lang="en-US" dirty="0" err="1" smtClean="0"/>
              <a:t>Lucene</a:t>
            </a:r>
            <a:r>
              <a:rPr lang="en-US" dirty="0" smtClean="0"/>
              <a:t> “wrapper” service</a:t>
            </a:r>
          </a:p>
          <a:p>
            <a:endParaRPr lang="en-US" dirty="0" smtClean="0"/>
          </a:p>
          <a:p>
            <a:r>
              <a:rPr lang="en-US" dirty="0" smtClean="0"/>
              <a:t>Provides full-text search server</a:t>
            </a:r>
          </a:p>
          <a:p>
            <a:endParaRPr lang="en-US" dirty="0" smtClean="0"/>
          </a:p>
          <a:p>
            <a:r>
              <a:rPr lang="en-US" dirty="0" smtClean="0"/>
              <a:t>Many client libraries available</a:t>
            </a:r>
          </a:p>
          <a:p>
            <a:endParaRPr lang="en-US" dirty="0"/>
          </a:p>
          <a:p>
            <a:r>
              <a:rPr lang="en-US" dirty="0" smtClean="0"/>
              <a:t>Easier to use in non-Java projects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263865005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Solr</a:t>
            </a:r>
            <a:r>
              <a:rPr lang="en-US" dirty="0" smtClean="0"/>
              <a:t> adds functionality to </a:t>
            </a:r>
            <a:r>
              <a:rPr lang="en-US" dirty="0" err="1" smtClean="0"/>
              <a:t>Lucene</a:t>
            </a:r>
            <a:endParaRPr lang="en-US" dirty="0" smtClean="0"/>
          </a:p>
          <a:p>
            <a:endParaRPr lang="en-US" dirty="0" smtClean="0"/>
          </a:p>
          <a:p>
            <a:r>
              <a:rPr lang="en-US" dirty="0" smtClean="0"/>
              <a:t>Web application deployable by non-programmers</a:t>
            </a:r>
          </a:p>
          <a:p>
            <a:endParaRPr lang="en-US" dirty="0" smtClean="0"/>
          </a:p>
          <a:p>
            <a:r>
              <a:rPr lang="en-US" dirty="0" smtClean="0"/>
              <a:t>Use </a:t>
            </a:r>
            <a:r>
              <a:rPr lang="en-US" dirty="0" err="1" smtClean="0"/>
              <a:t>Lucene</a:t>
            </a:r>
            <a:r>
              <a:rPr lang="en-US" dirty="0" smtClean="0"/>
              <a:t> to embed search into an application</a:t>
            </a:r>
          </a:p>
          <a:p>
            <a:endParaRPr lang="en-US" dirty="0"/>
          </a:p>
          <a:p>
            <a:r>
              <a:rPr lang="en-US" dirty="0" smtClean="0"/>
              <a:t>Use </a:t>
            </a:r>
            <a:r>
              <a:rPr lang="en-US" dirty="0" err="1" smtClean="0"/>
              <a:t>Solr</a:t>
            </a:r>
            <a:r>
              <a:rPr lang="en-US" dirty="0" smtClean="0"/>
              <a:t> to provide a search service to applications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58507602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pysolr</a:t>
            </a:r>
            <a:r>
              <a:rPr lang="en-US" dirty="0" smtClean="0"/>
              <a:t> library provides a </a:t>
            </a:r>
            <a:r>
              <a:rPr lang="en-US" dirty="0" err="1" smtClean="0"/>
              <a:t>Solr</a:t>
            </a:r>
            <a:r>
              <a:rPr lang="en-US" dirty="0" smtClean="0"/>
              <a:t> interface</a:t>
            </a:r>
          </a:p>
          <a:p>
            <a:endParaRPr lang="en-US" dirty="0"/>
          </a:p>
          <a:p>
            <a:r>
              <a:rPr lang="en-US" dirty="0" smtClean="0"/>
              <a:t>We must provide the URL to our </a:t>
            </a:r>
            <a:r>
              <a:rPr lang="en-US" dirty="0" err="1" smtClean="0"/>
              <a:t>Solr</a:t>
            </a:r>
            <a:r>
              <a:rPr lang="en-US" dirty="0" smtClean="0"/>
              <a:t> server</a:t>
            </a:r>
          </a:p>
          <a:p>
            <a:endParaRPr lang="en-US" dirty="0"/>
          </a:p>
          <a:p>
            <a:r>
              <a:rPr lang="en-US" dirty="0" smtClean="0"/>
              <a:t>We can search, add, update and delete documents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79428283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t>
            </a:r>
            <a:r>
              <a:rPr lang="en-US" dirty="0" err="1" smtClean="0"/>
              <a:t>pysolr</a:t>
            </a:r>
            <a:endParaRPr lang="en-US" dirty="0"/>
          </a:p>
        </p:txBody>
      </p:sp>
      <p:sp>
        <p:nvSpPr>
          <p:cNvPr id="5" name="Rectangle 4"/>
          <p:cNvSpPr/>
          <p:nvPr/>
        </p:nvSpPr>
        <p:spPr>
          <a:xfrm>
            <a:off x="609600" y="1484784"/>
            <a:ext cx="11031016" cy="463203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pysolr</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Connect to a </a:t>
            </a:r>
            <a:r>
              <a:rPr lang="en-US" sz="1200" i="1" dirty="0" err="1">
                <a:solidFill>
                  <a:srgbClr val="808080"/>
                </a:solidFill>
                <a:latin typeface="Courier New" panose="02070309020205020404" pitchFamily="49" charset="0"/>
                <a:cs typeface="Courier New" panose="02070309020205020404" pitchFamily="49" charset="0"/>
              </a:rPr>
              <a:t>Solr</a:t>
            </a:r>
            <a:r>
              <a:rPr lang="en-US" sz="1200" i="1" dirty="0">
                <a:solidFill>
                  <a:srgbClr val="808080"/>
                </a:solidFill>
                <a:latin typeface="Courier New" panose="02070309020205020404" pitchFamily="49" charset="0"/>
                <a:cs typeface="Courier New" panose="02070309020205020404" pitchFamily="49" charset="0"/>
              </a:rPr>
              <a:t> instance. The timeout is optional.</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pysolr.Solr</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'http://localhost:8983/</a:t>
            </a:r>
            <a:r>
              <a:rPr lang="en-US" sz="1200" b="1" dirty="0" err="1">
                <a:solidFill>
                  <a:srgbClr val="008000"/>
                </a:solidFill>
                <a:latin typeface="Courier New" panose="02070309020205020404" pitchFamily="49" charset="0"/>
                <a:cs typeface="Courier New" panose="02070309020205020404" pitchFamily="49" charset="0"/>
              </a:rPr>
              <a:t>solr</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60099"/>
                </a:solidFill>
                <a:latin typeface="Courier New" panose="02070309020205020404" pitchFamily="49" charset="0"/>
                <a:cs typeface="Courier New" panose="02070309020205020404" pitchFamily="49" charset="0"/>
              </a:rPr>
              <a:t>timeout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10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We can easily add data to the index</a:t>
            </a: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solr.add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"id"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doc_1"</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"The Banana: Tasty or Dangerous?"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Searching </a:t>
            </a:r>
            <a:r>
              <a:rPr lang="en-US" sz="1200" i="1" dirty="0">
                <a:solidFill>
                  <a:srgbClr val="808080"/>
                </a:solidFill>
                <a:latin typeface="Courier New" panose="02070309020205020404" pitchFamily="49" charset="0"/>
                <a:cs typeface="Courier New" panose="02070309020205020404" pitchFamily="49" charset="0"/>
              </a:rPr>
              <a:t>is </a:t>
            </a:r>
            <a:r>
              <a:rPr lang="en-US" sz="1200" i="1" dirty="0" smtClean="0">
                <a:solidFill>
                  <a:srgbClr val="808080"/>
                </a:solidFill>
                <a:latin typeface="Courier New" panose="02070309020205020404" pitchFamily="49" charset="0"/>
                <a:cs typeface="Courier New" panose="02070309020205020404" pitchFamily="49" charset="0"/>
              </a:rPr>
              <a:t>also easy</a:t>
            </a: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 </a:t>
            </a:r>
            <a:r>
              <a:rPr lang="en-US" sz="1200" i="1" dirty="0">
                <a:solidFill>
                  <a:srgbClr val="808080"/>
                </a:solidFill>
                <a:latin typeface="Courier New" panose="02070309020205020404" pitchFamily="49" charset="0"/>
                <a:cs typeface="Courier New" panose="02070309020205020404" pitchFamily="49" charset="0"/>
              </a:rPr>
              <a:t>plain </a:t>
            </a:r>
            <a:r>
              <a:rPr lang="en-US" sz="1200" i="1" dirty="0" err="1" smtClean="0">
                <a:solidFill>
                  <a:srgbClr val="808080"/>
                </a:solidFill>
                <a:latin typeface="Courier New" panose="02070309020205020404" pitchFamily="49" charset="0"/>
                <a:cs typeface="Courier New" panose="02070309020205020404" pitchFamily="49" charset="0"/>
              </a:rPr>
              <a:t>Lucene</a:t>
            </a:r>
            <a:r>
              <a:rPr lang="en-US" sz="1200" i="1" dirty="0" smtClean="0">
                <a:solidFill>
                  <a:srgbClr val="808080"/>
                </a:solidFill>
                <a:latin typeface="Courier New" panose="02070309020205020404" pitchFamily="49" charset="0"/>
                <a:cs typeface="Courier New" panose="02070309020205020404" pitchFamily="49" charset="0"/>
              </a:rPr>
              <a:t>-style query </a:t>
            </a:r>
            <a:r>
              <a:rPr lang="en-US" sz="1200" i="1" dirty="0">
                <a:solidFill>
                  <a:srgbClr val="808080"/>
                </a:solidFill>
                <a:latin typeface="Courier New" panose="02070309020205020404" pitchFamily="49" charset="0"/>
                <a:cs typeface="Courier New" panose="02070309020205020404" pitchFamily="49" charset="0"/>
              </a:rPr>
              <a:t>is fine.</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err="1">
                <a:solidFill>
                  <a:srgbClr val="000000"/>
                </a:solidFill>
                <a:latin typeface="Courier New" panose="02070309020205020404" pitchFamily="49" charset="0"/>
                <a:cs typeface="Courier New" panose="02070309020205020404" pitchFamily="49" charset="0"/>
              </a:rPr>
              <a:t>solr.search</a:t>
            </a:r>
            <a:r>
              <a:rPr lang="en-US" sz="1200" dirty="0">
                <a:solidFill>
                  <a:srgbClr val="000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'banana'</a:t>
            </a:r>
            <a:r>
              <a:rPr lang="en-US" sz="1200" dirty="0" smtClean="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pPr lvl="0"/>
            <a:r>
              <a:rPr lang="en-US" sz="1200" i="1" dirty="0">
                <a:solidFill>
                  <a:srgbClr val="808080"/>
                </a:solidFill>
                <a:latin typeface="Courier New" panose="02070309020205020404" pitchFamily="49" charset="0"/>
                <a:cs typeface="Courier New" panose="02070309020205020404" pitchFamily="49" charset="0"/>
              </a:rPr>
              <a:t># Just loop over it to access the results.</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result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results: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"The title is '{0}'."</a:t>
            </a:r>
            <a:r>
              <a:rPr lang="en-US" sz="1200" dirty="0">
                <a:solidFill>
                  <a:srgbClr val="000000"/>
                </a:solidFill>
                <a:latin typeface="Courier New" panose="02070309020205020404" pitchFamily="49" charset="0"/>
                <a:cs typeface="Courier New" panose="02070309020205020404" pitchFamily="49" charset="0"/>
              </a:rPr>
              <a:t>.format(result[</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Finally, you can delete either individual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id</a:t>
            </a:r>
            <a:r>
              <a:rPr lang="en-US" sz="1100" dirty="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'doc_2'</a:t>
            </a:r>
            <a:r>
              <a:rPr lang="en-US" sz="1100" dirty="0" smtClean="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...or all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q</a:t>
            </a:r>
            <a:r>
              <a:rPr lang="en-US" sz="1100" dirty="0" smtClean="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a:t>
            </a:r>
            <a:r>
              <a:rPr lang="en-US" sz="1100" dirty="0" smtClean="0">
                <a:solidFill>
                  <a:srgbClr val="000000"/>
                </a:solidFill>
                <a:latin typeface="Courier New" panose="02070309020205020404" pitchFamily="49" charset="0"/>
                <a:cs typeface="Courier New" panose="02070309020205020404" pitchFamily="49" charset="0"/>
              </a:rPr>
              <a:t>)</a:t>
            </a:r>
            <a:endParaRPr lang="en-US" sz="1100" dirty="0">
              <a:latin typeface="Arial" panose="020B0604020202020204" pitchFamily="34" charset="0"/>
            </a:endParaRPr>
          </a:p>
        </p:txBody>
      </p:sp>
    </p:spTree>
    <p:extLst>
      <p:ext uri="{BB962C8B-B14F-4D97-AF65-F5344CB8AC3E}">
        <p14:creationId xmlns:p14="http://schemas.microsoft.com/office/powerpoint/2010/main" val="11791514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Learning Resources</a:t>
            </a:r>
            <a:endParaRPr lang="en-US" dirty="0"/>
          </a:p>
        </p:txBody>
      </p:sp>
    </p:spTree>
    <p:extLst>
      <p:ext uri="{BB962C8B-B14F-4D97-AF65-F5344CB8AC3E}">
        <p14:creationId xmlns:p14="http://schemas.microsoft.com/office/powerpoint/2010/main" val="299528825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lnSpcReduction="10000"/>
          </a:bodyPr>
          <a:lstStyle/>
          <a:p>
            <a:r>
              <a:rPr lang="en-US" dirty="0" smtClean="0"/>
              <a:t>Python 2.7 documentation</a:t>
            </a:r>
          </a:p>
          <a:p>
            <a:pPr lvl="1"/>
            <a:r>
              <a:rPr lang="en-US" dirty="0">
                <a:hlinkClick r:id="rId3"/>
              </a:rPr>
              <a:t>https://docs.python.org/2</a:t>
            </a:r>
            <a:r>
              <a:rPr lang="en-US" dirty="0" smtClean="0">
                <a:hlinkClick r:id="rId3"/>
              </a:rPr>
              <a:t>/</a:t>
            </a:r>
            <a:endParaRPr lang="en-US" dirty="0" smtClean="0"/>
          </a:p>
          <a:p>
            <a:r>
              <a:rPr lang="en-US" dirty="0" smtClean="0"/>
              <a:t>Python Package Index (PIP)</a:t>
            </a:r>
          </a:p>
          <a:p>
            <a:pPr lvl="1"/>
            <a:r>
              <a:rPr lang="en-US" dirty="0">
                <a:hlinkClick r:id="rId4"/>
              </a:rPr>
              <a:t>https://</a:t>
            </a:r>
            <a:r>
              <a:rPr lang="en-US" dirty="0" smtClean="0">
                <a:hlinkClick r:id="rId4"/>
              </a:rPr>
              <a:t>pypi.python.org/pypi/pip</a:t>
            </a:r>
            <a:endParaRPr lang="en-US" dirty="0" smtClean="0"/>
          </a:p>
          <a:p>
            <a:r>
              <a:rPr lang="en-US" dirty="0" err="1" smtClean="0"/>
              <a:t>Solr</a:t>
            </a:r>
            <a:r>
              <a:rPr lang="en-US" dirty="0" smtClean="0"/>
              <a:t> Resources</a:t>
            </a:r>
          </a:p>
          <a:p>
            <a:pPr lvl="1"/>
            <a:r>
              <a:rPr lang="en-US" dirty="0">
                <a:hlinkClick r:id="rId5"/>
              </a:rPr>
              <a:t>https://</a:t>
            </a:r>
            <a:r>
              <a:rPr lang="en-US" dirty="0" smtClean="0">
                <a:hlinkClick r:id="rId5"/>
              </a:rPr>
              <a:t>lucene.apache.org/solr/resources.html#tutorials</a:t>
            </a:r>
            <a:endParaRPr lang="en-US" dirty="0" smtClean="0"/>
          </a:p>
          <a:p>
            <a:r>
              <a:rPr lang="en-US" dirty="0" err="1" smtClean="0"/>
              <a:t>Lua</a:t>
            </a:r>
            <a:r>
              <a:rPr lang="en-US" dirty="0" smtClean="0"/>
              <a:t> Documentation</a:t>
            </a:r>
          </a:p>
          <a:p>
            <a:pPr lvl="1"/>
            <a:r>
              <a:rPr lang="en-US" dirty="0">
                <a:hlinkClick r:id="rId6"/>
              </a:rPr>
              <a:t>http://</a:t>
            </a:r>
            <a:r>
              <a:rPr lang="en-US" dirty="0" smtClean="0">
                <a:hlinkClick r:id="rId6"/>
              </a:rPr>
              <a:t>www.lua.org/docs.html</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426630676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lnSpcReduction="10000"/>
          </a:bodyPr>
          <a:lstStyle/>
          <a:p>
            <a:r>
              <a:rPr lang="en-US" dirty="0"/>
              <a:t>Stack Overflow</a:t>
            </a:r>
          </a:p>
          <a:p>
            <a:pPr lvl="1"/>
            <a:r>
              <a:rPr lang="en-US" dirty="0">
                <a:hlinkClick r:id="rId3"/>
              </a:rPr>
              <a:t>http://stackoverflow.com</a:t>
            </a:r>
            <a:r>
              <a:rPr lang="en-US" dirty="0" smtClean="0">
                <a:hlinkClick r:id="rId3"/>
              </a:rPr>
              <a:t>/</a:t>
            </a:r>
            <a:endParaRPr lang="en-US" dirty="0" smtClean="0"/>
          </a:p>
          <a:p>
            <a:r>
              <a:rPr lang="en-US" dirty="0" err="1" smtClean="0"/>
              <a:t>Coderbyte</a:t>
            </a:r>
            <a:r>
              <a:rPr lang="en-US" dirty="0" smtClean="0"/>
              <a:t> Challenges</a:t>
            </a:r>
          </a:p>
          <a:p>
            <a:pPr lvl="1"/>
            <a:r>
              <a:rPr lang="en-US" dirty="0">
                <a:hlinkClick r:id="rId4"/>
              </a:rPr>
              <a:t>https://coderbyte.com</a:t>
            </a:r>
            <a:r>
              <a:rPr lang="en-US" dirty="0" smtClean="0">
                <a:hlinkClick r:id="rId4"/>
              </a:rPr>
              <a:t>/</a:t>
            </a:r>
            <a:endParaRPr lang="en-US" dirty="0" smtClean="0"/>
          </a:p>
          <a:p>
            <a:r>
              <a:rPr lang="en-US" dirty="0" err="1" smtClean="0"/>
              <a:t>StackExchange</a:t>
            </a:r>
            <a:r>
              <a:rPr lang="en-US" dirty="0" smtClean="0"/>
              <a:t> Code Golf</a:t>
            </a:r>
          </a:p>
          <a:p>
            <a:pPr lvl="1"/>
            <a:r>
              <a:rPr lang="en-US" dirty="0">
                <a:hlinkClick r:id="rId5"/>
              </a:rPr>
              <a:t>http://codegolf.stackexchange.com</a:t>
            </a:r>
            <a:r>
              <a:rPr lang="en-US" dirty="0" smtClean="0">
                <a:hlinkClick r:id="rId5"/>
              </a:rPr>
              <a:t>/</a:t>
            </a:r>
            <a:endParaRPr lang="en-US" dirty="0" smtClean="0"/>
          </a:p>
          <a:p>
            <a:r>
              <a:rPr lang="en-US" dirty="0" smtClean="0"/>
              <a:t>Python Challenge</a:t>
            </a:r>
          </a:p>
          <a:p>
            <a:pPr lvl="1"/>
            <a:r>
              <a:rPr lang="en-US" dirty="0">
                <a:hlinkClick r:id="rId6"/>
              </a:rPr>
              <a:t>http://www.pythonchallenge.com</a:t>
            </a:r>
            <a:r>
              <a:rPr lang="en-US" dirty="0" smtClean="0">
                <a:hlinkClick r:id="rId6"/>
              </a:rPr>
              <a:t>/</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2565665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276634792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solidFill>
                  <a:srgbClr val="000000"/>
                </a:solidFill>
              </a:rPr>
              <a:t>Use the </a:t>
            </a:r>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 </a:t>
            </a:r>
            <a:r>
              <a:rPr lang="en-US" dirty="0">
                <a:solidFill>
                  <a:srgbClr val="000000"/>
                </a:solidFill>
              </a:rPr>
              <a:t>returns a </a:t>
            </a:r>
            <a:r>
              <a:rPr lang="en-US" b="1" dirty="0">
                <a:solidFill>
                  <a:srgbClr val="000000"/>
                </a:solidFill>
              </a:rPr>
              <a:t>string </a:t>
            </a:r>
            <a:r>
              <a:rPr lang="en-US" b="1" dirty="0" smtClean="0">
                <a:solidFill>
                  <a:srgbClr val="000000"/>
                </a:solidFill>
              </a:rPr>
              <a:t>value</a:t>
            </a:r>
          </a:p>
          <a:p>
            <a:endParaRPr lang="en-US" b="1" dirty="0" smtClean="0">
              <a:solidFill>
                <a:srgbClr val="000000"/>
              </a:solidFill>
            </a:endParaRPr>
          </a:p>
          <a:p>
            <a:r>
              <a:rPr lang="en-US" dirty="0" smtClean="0">
                <a:solidFill>
                  <a:srgbClr val="000000"/>
                </a:solidFill>
              </a:rPr>
              <a:t>We can convert a string value to a number with </a:t>
            </a:r>
            <a:r>
              <a:rPr lang="en-US" b="1" dirty="0" err="1" smtClean="0">
                <a:solidFill>
                  <a:srgbClr val="000000"/>
                </a:solidFill>
                <a:latin typeface="Courier New" panose="02070309020205020404" pitchFamily="49" charset="0"/>
                <a:cs typeface="Courier New" panose="02070309020205020404" pitchFamily="49" charset="0"/>
              </a:rPr>
              <a:t>int</a:t>
            </a:r>
            <a:r>
              <a:rPr lang="en-US" b="1" dirty="0" smtClean="0">
                <a:solidFill>
                  <a:srgbClr val="000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00"/>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Write a program that will:</a:t>
            </a:r>
          </a:p>
          <a:p>
            <a:pPr lvl="1"/>
            <a:r>
              <a:rPr lang="en-US" dirty="0" smtClean="0">
                <a:solidFill>
                  <a:srgbClr val="000000"/>
                </a:solidFill>
              </a:rPr>
              <a:t>Use </a:t>
            </a:r>
            <a:r>
              <a:rPr lang="en-US" b="1" dirty="0" err="1" smtClean="0">
                <a:solidFill>
                  <a:srgbClr val="000000"/>
                </a:solidFill>
              </a:rPr>
              <a:t>raw_input</a:t>
            </a:r>
            <a:r>
              <a:rPr lang="en-US" b="1" dirty="0" smtClean="0">
                <a:solidFill>
                  <a:srgbClr val="000000"/>
                </a:solidFill>
              </a:rPr>
              <a:t>()</a:t>
            </a:r>
            <a:r>
              <a:rPr lang="en-US" dirty="0" smtClean="0">
                <a:solidFill>
                  <a:srgbClr val="000000"/>
                </a:solidFill>
              </a:rPr>
              <a:t> to get the user to enter their name</a:t>
            </a:r>
          </a:p>
          <a:p>
            <a:pPr lvl="1"/>
            <a:r>
              <a:rPr lang="en-US" dirty="0" smtClean="0">
                <a:solidFill>
                  <a:srgbClr val="000000"/>
                </a:solidFill>
              </a:rPr>
              <a:t>Store the name in a variable</a:t>
            </a:r>
          </a:p>
          <a:p>
            <a:pPr lvl="1"/>
            <a:r>
              <a:rPr lang="en-US" dirty="0" smtClean="0">
                <a:solidFill>
                  <a:srgbClr val="000000"/>
                </a:solidFill>
              </a:rPr>
              <a:t>Print the variable in a message of your choice</a:t>
            </a:r>
          </a:p>
          <a:p>
            <a:r>
              <a:rPr lang="en-US" dirty="0" smtClean="0">
                <a:solidFill>
                  <a:srgbClr val="000000"/>
                </a:solidFill>
              </a:rPr>
              <a:t>Bonus points:</a:t>
            </a:r>
          </a:p>
          <a:p>
            <a:pPr lvl="1"/>
            <a:r>
              <a:rPr lang="en-US" dirty="0" smtClean="0">
                <a:solidFill>
                  <a:srgbClr val="000000"/>
                </a:solidFill>
              </a:rPr>
              <a:t>Also get the user to enter where they live and store it</a:t>
            </a:r>
          </a:p>
          <a:p>
            <a:pPr lvl="1"/>
            <a:r>
              <a:rPr lang="en-US"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endParaRPr lang="en-US" dirty="0"/>
          </a:p>
        </p:txBody>
      </p:sp>
      <p:sp>
        <p:nvSpPr>
          <p:cNvPr id="4" name="Rectangle 3"/>
          <p:cNvSpPr/>
          <p:nvPr/>
        </p:nvSpPr>
        <p:spPr>
          <a:xfrm>
            <a:off x="609600" y="1772816"/>
            <a:ext cx="11017224" cy="409342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r>
              <a:rPr lang="en-US" sz="2000" i="1" dirty="0" err="1">
                <a:solidFill>
                  <a:srgbClr val="808080"/>
                </a:solidFill>
                <a:latin typeface="Courier New" panose="02070309020205020404" pitchFamily="49" charset="0"/>
                <a:cs typeface="Courier New" panose="02070309020205020404" pitchFamily="49" charset="0"/>
              </a:rPr>
              <a:t>usr</a:t>
            </a:r>
            <a:r>
              <a:rPr lang="en-US" sz="2000" i="1" dirty="0">
                <a:solidFill>
                  <a:srgbClr val="808080"/>
                </a:solidFill>
                <a:latin typeface="Courier New" panose="02070309020205020404" pitchFamily="49" charset="0"/>
                <a:cs typeface="Courier New" panose="02070309020205020404" pitchFamily="49" charset="0"/>
              </a:rPr>
              <a:t>/bin/python</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smtClean="0">
                <a:solidFill>
                  <a:srgbClr val="000000"/>
                </a:solidFill>
                <a:latin typeface="Courier New" panose="02070309020205020404" pitchFamily="49" charset="0"/>
                <a:cs typeface="Courier New" panose="02070309020205020404" pitchFamily="49" charset="0"/>
              </a:rPr>
              <a:t>name </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name?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home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"Where do you live?"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"That's interesting!"</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8000"/>
                </a:solidFill>
                <a:latin typeface="Courier New" panose="02070309020205020404" pitchFamily="49" charset="0"/>
                <a:cs typeface="Courier New" panose="02070309020205020404" pitchFamily="49" charset="0"/>
              </a:rPr>
              <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"Nice to meet you " </a:t>
            </a:r>
            <a:r>
              <a:rPr lang="en-US" sz="2000" dirty="0">
                <a:solidFill>
                  <a:srgbClr val="000000"/>
                </a:solidFill>
                <a:latin typeface="Courier New" panose="02070309020205020404" pitchFamily="49" charset="0"/>
                <a:cs typeface="Courier New" panose="02070309020205020404" pitchFamily="49" charset="0"/>
              </a:rPr>
              <a:t>+ name + </a:t>
            </a:r>
            <a:r>
              <a:rPr lang="en-US" sz="2000" b="1" dirty="0">
                <a:solidFill>
                  <a:srgbClr val="008000"/>
                </a:solidFill>
                <a:latin typeface="Courier New" panose="02070309020205020404" pitchFamily="49" charset="0"/>
                <a:cs typeface="Courier New" panose="02070309020205020404" pitchFamily="49" charset="0"/>
              </a:rPr>
              <a:t>" from " </a:t>
            </a:r>
            <a:r>
              <a:rPr lang="en-US" sz="2000" dirty="0">
                <a:solidFill>
                  <a:srgbClr val="000000"/>
                </a:solidFill>
                <a:latin typeface="Courier New" panose="02070309020205020404" pitchFamily="49" charset="0"/>
                <a:cs typeface="Courier New" panose="02070309020205020404" pitchFamily="49" charset="0"/>
              </a:rPr>
              <a:t>+ home</a:t>
            </a:r>
            <a:br>
              <a:rPr lang="en-US" sz="2000" dirty="0">
                <a:solidFill>
                  <a:srgbClr val="000000"/>
                </a:solidFill>
                <a:latin typeface="Courier New" panose="02070309020205020404" pitchFamily="49" charset="0"/>
                <a:cs typeface="Courier New" panose="02070309020205020404" pitchFamily="49" charset="0"/>
              </a:rPr>
            </a:br>
            <a:endParaRPr lang="en-US" sz="2000" dirty="0">
              <a:latin typeface="Arial" panose="020B0604020202020204" pitchFamily="34" charset="0"/>
            </a:endParaRPr>
          </a:p>
          <a:p>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b="1" dirty="0" smtClean="0">
                <a:solidFill>
                  <a:srgbClr val="000000"/>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284984"/>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Change your program from the previous exercise to:</a:t>
            </a:r>
          </a:p>
          <a:p>
            <a:endParaRPr lang="en-US" dirty="0" smtClean="0">
              <a:solidFill>
                <a:srgbClr val="000000"/>
              </a:solidFill>
            </a:endParaRPr>
          </a:p>
          <a:p>
            <a:pPr lvl="1"/>
            <a:r>
              <a:rPr lang="en-US" dirty="0" smtClean="0">
                <a:solidFill>
                  <a:srgbClr val="000000"/>
                </a:solidFill>
              </a:rPr>
              <a:t>Add a multiline comment starting at line 1 with author name and the date</a:t>
            </a:r>
          </a:p>
          <a:p>
            <a:pPr lvl="1"/>
            <a:endParaRPr lang="en-US" dirty="0" smtClean="0">
              <a:solidFill>
                <a:srgbClr val="000000"/>
              </a:solidFill>
            </a:endParaRPr>
          </a:p>
          <a:p>
            <a:pPr lvl="1"/>
            <a:r>
              <a:rPr lang="en-US" dirty="0" smtClean="0">
                <a:solidFill>
                  <a:srgbClr val="000000"/>
                </a:solidFill>
              </a:rPr>
              <a:t>Comment </a:t>
            </a:r>
            <a:r>
              <a:rPr lang="en-US" dirty="0">
                <a:solidFill>
                  <a:srgbClr val="000000"/>
                </a:solidFill>
              </a:rPr>
              <a:t>out the previous input </a:t>
            </a:r>
            <a:r>
              <a:rPr lang="en-US" dirty="0" smtClean="0">
                <a:solidFill>
                  <a:srgbClr val="000000"/>
                </a:solidFill>
              </a:rPr>
              <a:t>and get </a:t>
            </a:r>
            <a:r>
              <a:rPr lang="en-US" dirty="0" smtClean="0">
                <a:solidFill>
                  <a:srgbClr val="000000"/>
                </a:solidFill>
              </a:rPr>
              <a:t>the user to enter their </a:t>
            </a:r>
            <a:r>
              <a:rPr lang="en-US" dirty="0" err="1" smtClean="0">
                <a:solidFill>
                  <a:srgbClr val="000000"/>
                </a:solidFill>
              </a:rPr>
              <a:t>favourite</a:t>
            </a:r>
            <a:r>
              <a:rPr lang="en-US"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endParaRPr lang="en-US" dirty="0"/>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endParaRPr lang="en-US" dirty="0"/>
          </a:p>
        </p:txBody>
      </p:sp>
      <p:sp>
        <p:nvSpPr>
          <p:cNvPr id="4" name="Rectangle 3"/>
          <p:cNvSpPr/>
          <p:nvPr/>
        </p:nvSpPr>
        <p:spPr>
          <a:xfrm>
            <a:off x="609600" y="2060848"/>
            <a:ext cx="11017224" cy="347787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Author: Paul Fox</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Date: Today</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#name = </a:t>
            </a:r>
            <a:r>
              <a:rPr lang="en-US" sz="2000" i="1" dirty="0" err="1">
                <a:solidFill>
                  <a:srgbClr val="808080"/>
                </a:solidFill>
                <a:latin typeface="Courier New" panose="02070309020205020404" pitchFamily="49" charset="0"/>
                <a:cs typeface="Courier New" panose="02070309020205020404" pitchFamily="49" charset="0"/>
              </a:rPr>
              <a:t>raw_input</a:t>
            </a:r>
            <a:r>
              <a:rPr lang="en-US" sz="2000" i="1" dirty="0">
                <a:solidFill>
                  <a:srgbClr val="808080"/>
                </a:solidFill>
                <a:latin typeface="Courier New" panose="02070309020205020404" pitchFamily="49" charset="0"/>
                <a:cs typeface="Courier New" panose="02070309020205020404" pitchFamily="49" charset="0"/>
              </a:rPr>
              <a:t>("What is your name?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name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a:t>
            </a:r>
            <a:r>
              <a:rPr lang="en-US" sz="2000" b="1" dirty="0" err="1">
                <a:solidFill>
                  <a:srgbClr val="008000"/>
                </a:solidFill>
                <a:latin typeface="Courier New" panose="02070309020205020404" pitchFamily="49" charset="0"/>
                <a:cs typeface="Courier New" panose="02070309020205020404" pitchFamily="49" charset="0"/>
              </a:rPr>
              <a:t>favourite</a:t>
            </a:r>
            <a:r>
              <a:rPr lang="en-US" sz="2000" b="1" dirty="0">
                <a:solidFill>
                  <a:srgbClr val="008000"/>
                </a:solidFill>
                <a:latin typeface="Courier New" panose="02070309020205020404" pitchFamily="49" charset="0"/>
                <a:cs typeface="Courier New" panose="02070309020205020404" pitchFamily="49" charset="0"/>
              </a:rPr>
              <a:t> food?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a:t>
            </a:r>
            <a:r>
              <a:rPr lang="en-US" dirty="0" smtClean="0"/>
              <a:t>numbers</a:t>
            </a:r>
            <a:endParaRPr lang="en-US" dirty="0" smtClean="0"/>
          </a:p>
          <a:p>
            <a:r>
              <a:rPr lang="en-US" dirty="0" smtClean="0"/>
              <a:t>Numbers </a:t>
            </a:r>
            <a:r>
              <a:rPr lang="en-US" dirty="0" smtClean="0"/>
              <a:t>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29444" y="1484784"/>
            <a:ext cx="10742984" cy="461664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10.0</a:t>
            </a:r>
          </a:p>
          <a:p>
            <a:endParaRPr lang="en-US" sz="1400" dirty="0" smtClean="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a:t>
            </a:r>
            <a:r>
              <a:rPr lang="en-US" sz="1400" dirty="0">
                <a:solidFill>
                  <a:srgbClr val="000000"/>
                </a:solidFill>
                <a:highlight>
                  <a:srgbClr val="FFFFFF"/>
                </a:highlight>
                <a:latin typeface="Courier New" panose="02070309020205020404" pitchFamily="49" charset="0"/>
              </a:rPr>
              <a:t> a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0000FF"/>
                </a:solidFill>
                <a:highlight>
                  <a:srgbClr val="FFFFFF"/>
                </a:highlight>
                <a:latin typeface="Courier New" panose="02070309020205020404" pitchFamily="49" charset="0"/>
              </a:rPr>
              <a:t>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float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long</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complex</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10.32+0j</a:t>
            </a:r>
            <a:r>
              <a:rPr lang="en-US" sz="14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1700808"/>
            <a:ext cx="1074298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 </a:t>
            </a:r>
            <a:r>
              <a:rPr lang="en-US" sz="1600" b="1" dirty="0" smtClean="0">
                <a:solidFill>
                  <a:srgbClr val="0000FF"/>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a:t>
            </a:r>
          </a:p>
          <a:p>
            <a:r>
              <a:rPr lang="en-US" sz="1600" dirty="0" smtClean="0">
                <a:solidFill>
                  <a:srgbClr val="000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(a[0:8])</a:t>
            </a:r>
          </a:p>
          <a:p>
            <a:r>
              <a:rPr lang="en-US" sz="1600" dirty="0" smtClean="0">
                <a:solidFill>
                  <a:srgbClr val="000000"/>
                </a:solidFill>
                <a:highlight>
                  <a:srgbClr val="FFFFFF"/>
                </a:highlight>
                <a:latin typeface="Courier New" panose="02070309020205020404" pitchFamily="49" charset="0"/>
              </a:rPr>
              <a:t>a python</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b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a[0:8]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'is a </a:t>
            </a:r>
            <a:r>
              <a:rPr lang="en-GB" sz="1600" dirty="0" smtClean="0">
                <a:solidFill>
                  <a:srgbClr val="008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(b)</a:t>
            </a:r>
          </a:p>
          <a:p>
            <a:r>
              <a:rPr lang="en-US" sz="1600" dirty="0" smtClean="0">
                <a:solidFill>
                  <a:srgbClr val="000000"/>
                </a:solidFill>
                <a:highlight>
                  <a:srgbClr val="FFFFFF"/>
                </a:highlight>
                <a:latin typeface="Courier New" panose="02070309020205020404" pitchFamily="49" charset="0"/>
              </a:rPr>
              <a:t>a python is a constrictor</a:t>
            </a:r>
          </a:p>
          <a:p>
            <a:r>
              <a:rPr lang="en-US" sz="1600" dirty="0" smtClean="0">
                <a:solidFill>
                  <a:srgbClr val="008000"/>
                </a:solidFill>
                <a:highlight>
                  <a:srgbClr val="FFFFFF"/>
                </a:highlight>
                <a:latin typeface="Courier New" panose="02070309020205020404" pitchFamily="49" charset="0"/>
              </a:rPr>
              <a:t>&gt;&gt;&gt;</a:t>
            </a:r>
            <a:r>
              <a:rPr lang="en-GB" sz="1600" dirty="0" smtClean="0">
                <a:solidFill>
                  <a:srgbClr val="000000"/>
                </a:solidFill>
                <a:highlight>
                  <a:srgbClr val="FFFFFF"/>
                </a:highlight>
                <a:latin typeface="Courier New" panose="02070309020205020404" pitchFamily="49" charset="0"/>
              </a:rPr>
              <a:t>c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err="1">
                <a:solidFill>
                  <a:srgbClr val="000000"/>
                </a:solidFill>
                <a:highlight>
                  <a:srgbClr val="FFFFFF"/>
                </a:highlight>
                <a:latin typeface="Courier New" panose="02070309020205020404" pitchFamily="49" charset="0"/>
              </a:rPr>
              <a:t>b.</a:t>
            </a:r>
            <a:r>
              <a:rPr lang="en-GB" sz="1600" b="1" dirty="0" err="1">
                <a:solidFill>
                  <a:srgbClr val="0000FF"/>
                </a:solidFill>
                <a:highlight>
                  <a:srgbClr val="FFFFFF"/>
                </a:highlight>
                <a:latin typeface="Courier New" panose="02070309020205020404" pitchFamily="49" charset="0"/>
              </a:rPr>
              <a:t>replace</a:t>
            </a:r>
            <a:r>
              <a:rPr lang="en-GB" sz="1600" dirty="0">
                <a:solidFill>
                  <a:srgbClr val="000000"/>
                </a:solidFill>
                <a:highlight>
                  <a:srgbClr val="FFFFFF"/>
                </a:highlight>
                <a:latin typeface="Courier New" panose="02070309020205020404" pitchFamily="49" charset="0"/>
              </a:rPr>
              <a:t>(</a:t>
            </a:r>
            <a:r>
              <a:rPr lang="en-GB" sz="1600" dirty="0">
                <a:solidFill>
                  <a:srgbClr val="008000"/>
                </a:solidFill>
                <a:highlight>
                  <a:srgbClr val="FFFFFF"/>
                </a:highlight>
                <a:latin typeface="Courier New" panose="02070309020205020404" pitchFamily="49" charset="0"/>
              </a:rPr>
              <a:t>'a python'</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'an anaconda</a:t>
            </a:r>
            <a:r>
              <a:rPr lang="en-GB" sz="1600" dirty="0" smtClean="0">
                <a:solidFill>
                  <a:srgbClr val="008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(c)</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capitalize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swapcase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CONSTRICTOR</a:t>
            </a:r>
            <a:endParaRPr lang="en-US"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599" y="2564902"/>
            <a:ext cx="10885297"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873629" y="1493059"/>
            <a:ext cx="10574965" cy="648071"/>
          </a:xfrm>
        </p:spPr>
        <p:txBody>
          <a:bodyPr>
            <a:normAutofit fontScale="62500" lnSpcReduction="20000"/>
          </a:bodyPr>
          <a:lstStyle/>
          <a:p>
            <a:r>
              <a:rPr lang="en-US" dirty="0" smtClean="0"/>
              <a:t>Boolean operators are used to compare Boolean variables or expressions</a:t>
            </a:r>
          </a:p>
          <a:p>
            <a:pPr lvl="1"/>
            <a:r>
              <a:rPr lang="en-US" dirty="0" smtClean="0"/>
              <a:t>A Boolean expression is one which, when evaluated, will return either a logical true or false value</a:t>
            </a:r>
          </a:p>
        </p:txBody>
      </p:sp>
      <p:sp>
        <p:nvSpPr>
          <p:cNvPr id="6" name="Rectangle 5"/>
          <p:cNvSpPr/>
          <p:nvPr/>
        </p:nvSpPr>
        <p:spPr>
          <a:xfrm>
            <a:off x="609600" y="2276872"/>
            <a:ext cx="11103024" cy="95410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like_py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True</a:t>
            </a:r>
          </a:p>
          <a:p>
            <a:r>
              <a:rPr lang="en-US" sz="1400" dirty="0" err="1" smtClean="0">
                <a:solidFill>
                  <a:srgbClr val="000000"/>
                </a:solidFill>
                <a:highlight>
                  <a:srgbClr val="FFFFFF"/>
                </a:highlight>
                <a:latin typeface="Courier New" panose="02070309020205020404" pitchFamily="49" charset="0"/>
              </a:rPr>
              <a:t>hate_py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False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26016"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dirty="0" smtClean="0">
              <a:solidFill>
                <a:srgbClr val="008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a:t>
            </a:r>
            <a:r>
              <a:rPr lang="en-US" dirty="0" err="1">
                <a:solidFill>
                  <a:srgbClr val="008000"/>
                </a:solidFill>
                <a:highlight>
                  <a:srgbClr val="FFFFFF"/>
                </a:highlight>
                <a:latin typeface="Courier New" panose="02070309020205020404" pitchFamily="49" charset="0"/>
              </a:rPr>
              <a:t>usr</a:t>
            </a:r>
            <a:r>
              <a:rPr lang="en-US" dirty="0">
                <a:solidFill>
                  <a:srgbClr val="008000"/>
                </a:solidFill>
                <a:highlight>
                  <a:srgbClr val="FFFFFF"/>
                </a:highlight>
                <a:latin typeface="Courier New" panose="02070309020205020404" pitchFamily="49" charset="0"/>
              </a:rPr>
              <a:t>/bin/python</a:t>
            </a:r>
            <a:endParaRPr lang="en-US" dirty="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print</a:t>
            </a:r>
            <a:r>
              <a:rPr lang="en-US" dirty="0" smtClean="0">
                <a:solidFill>
                  <a:srgbClr val="00000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like_py</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smtClean="0">
                <a:solidFill>
                  <a:srgbClr val="000000"/>
                </a:solidFill>
                <a:highlight>
                  <a:srgbClr val="FFFFFF"/>
                </a:highlight>
                <a:latin typeface="Courier New" panose="02070309020205020404" pitchFamily="49" charset="0"/>
              </a:rPr>
              <a:t>)</a:t>
            </a:r>
            <a:endParaRPr lang="en-US"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False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or</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 </a:t>
            </a:r>
            <a:endParaRPr lang="en-US" dirty="0" smtClean="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 not</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a:t>
            </a:r>
            <a:endParaRPr lang="en-GB"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GB" dirty="0">
                <a:solidFill>
                  <a:srgbClr val="000000"/>
                </a:solidFill>
                <a:highlight>
                  <a:srgbClr val="FFFFFF"/>
                </a:highlight>
                <a:latin typeface="Courier New" panose="02070309020205020404" pitchFamily="49" charset="0"/>
              </a:rPr>
              <a:t> a </a:t>
            </a:r>
            <a:r>
              <a:rPr lang="en-GB" b="1" dirty="0">
                <a:solidFill>
                  <a:srgbClr val="0000FF"/>
                </a:solidFill>
                <a:highlight>
                  <a:srgbClr val="FFFFFF"/>
                </a:highlight>
                <a:latin typeface="Courier New" panose="02070309020205020404" pitchFamily="49" charset="0"/>
              </a:rPr>
              <a:t>= </a:t>
            </a:r>
            <a:r>
              <a:rPr lang="en-GB" b="1" dirty="0" err="1">
                <a:solidFill>
                  <a:srgbClr val="0000FF"/>
                </a:solidFill>
                <a:highlight>
                  <a:srgbClr val="FFFFFF"/>
                </a:highlight>
                <a:latin typeface="Courier New" panose="02070309020205020404" pitchFamily="49" charset="0"/>
              </a:rPr>
              <a:t>raw_input</a:t>
            </a:r>
            <a:r>
              <a:rPr lang="en-GB" dirty="0">
                <a:solidFill>
                  <a:srgbClr val="000000"/>
                </a:solidFill>
                <a:highlight>
                  <a:srgbClr val="FFFFFF"/>
                </a:highlight>
                <a:latin typeface="Courier New" panose="02070309020205020404" pitchFamily="49" charset="0"/>
              </a:rPr>
              <a:t>(</a:t>
            </a:r>
            <a:r>
              <a:rPr lang="en-GB" dirty="0">
                <a:solidFill>
                  <a:srgbClr val="008000"/>
                </a:solidFill>
                <a:highlight>
                  <a:srgbClr val="FFFFFF"/>
                </a:highlight>
                <a:latin typeface="Courier New" panose="02070309020205020404" pitchFamily="49" charset="0"/>
              </a:rPr>
              <a:t>'A </a:t>
            </a:r>
            <a:r>
              <a:rPr lang="en-GB" dirty="0" err="1">
                <a:solidFill>
                  <a:srgbClr val="008000"/>
                </a:solidFill>
                <a:highlight>
                  <a:srgbClr val="FFFFFF"/>
                </a:highlight>
                <a:latin typeface="Courier New" panose="02070309020205020404" pitchFamily="49" charset="0"/>
              </a:rPr>
              <a:t>boolean</a:t>
            </a:r>
            <a:r>
              <a:rPr lang="en-GB" dirty="0">
                <a:solidFill>
                  <a:srgbClr val="008000"/>
                </a:solidFill>
                <a:highlight>
                  <a:srgbClr val="FFFFFF"/>
                </a:highlight>
                <a:latin typeface="Courier New" panose="02070309020205020404" pitchFamily="49" charset="0"/>
              </a:rPr>
              <a:t> </a:t>
            </a:r>
            <a:r>
              <a:rPr lang="en-GB" dirty="0" smtClean="0">
                <a:solidFill>
                  <a:srgbClr val="008000"/>
                </a:solidFill>
                <a:highlight>
                  <a:srgbClr val="FFFFFF"/>
                </a:highlight>
                <a:latin typeface="Courier New" panose="02070309020205020404" pitchFamily="49" charset="0"/>
              </a:rPr>
              <a:t>value\n'</a:t>
            </a:r>
            <a:r>
              <a:rPr lang="en-GB" dirty="0" smtClean="0">
                <a:solidFill>
                  <a:srgbClr val="000000"/>
                </a:solidFill>
                <a:highlight>
                  <a:srgbClr val="FFFFFF"/>
                </a:highlight>
                <a:latin typeface="Courier New" panose="02070309020205020404" pitchFamily="49" charset="0"/>
              </a:rPr>
              <a:t>)</a:t>
            </a:r>
          </a:p>
          <a:p>
            <a:r>
              <a:rPr lang="en-GB" dirty="0">
                <a:solidFill>
                  <a:srgbClr val="000000"/>
                </a:solidFill>
                <a:highlight>
                  <a:srgbClr val="FFFFFF"/>
                </a:highlight>
                <a:latin typeface="Courier New" panose="02070309020205020404" pitchFamily="49" charset="0"/>
              </a:rPr>
              <a:t>A </a:t>
            </a:r>
            <a:r>
              <a:rPr lang="en-GB" dirty="0" err="1">
                <a:solidFill>
                  <a:srgbClr val="000000"/>
                </a:solidFill>
                <a:highlight>
                  <a:srgbClr val="FFFFFF"/>
                </a:highlight>
                <a:latin typeface="Courier New" panose="02070309020205020404" pitchFamily="49" charset="0"/>
              </a:rPr>
              <a:t>boolean</a:t>
            </a:r>
            <a:r>
              <a:rPr lang="en-GB" dirty="0">
                <a:solidFill>
                  <a:srgbClr val="000000"/>
                </a:solidFill>
                <a:highlight>
                  <a:srgbClr val="FFFFFF"/>
                </a:highlight>
                <a:latin typeface="Courier New" panose="02070309020205020404" pitchFamily="49" charset="0"/>
              </a:rPr>
              <a:t> </a:t>
            </a:r>
            <a:r>
              <a:rPr lang="en-GB" dirty="0" smtClean="0">
                <a:solidFill>
                  <a:srgbClr val="000000"/>
                </a:solidFill>
                <a:highlight>
                  <a:srgbClr val="FFFFFF"/>
                </a:highlight>
                <a:latin typeface="Courier New" panose="02070309020205020404" pitchFamily="49" charset="0"/>
              </a:rPr>
              <a:t>value</a:t>
            </a:r>
          </a:p>
          <a:p>
            <a:r>
              <a:rPr lang="en-US" dirty="0">
                <a:solidFill>
                  <a:srgbClr val="008000"/>
                </a:solidFill>
                <a:highlight>
                  <a:srgbClr val="FFFFFF"/>
                </a:highlight>
                <a:latin typeface="Courier New" panose="02070309020205020404" pitchFamily="49" charset="0"/>
              </a:rPr>
              <a:t>&gt;&gt;&gt;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bool</a:t>
            </a:r>
            <a:r>
              <a:rPr lang="en-US" dirty="0">
                <a:solidFill>
                  <a:srgbClr val="000000"/>
                </a:solidFill>
                <a:highlight>
                  <a:srgbClr val="FFFFFF"/>
                </a:highlight>
                <a:latin typeface="Courier New" panose="02070309020205020404" pitchFamily="49" charset="0"/>
              </a:rPr>
              <a:t>(a) </a:t>
            </a:r>
            <a:r>
              <a:rPr lang="en-US" b="1" dirty="0">
                <a:solidFill>
                  <a:srgbClr val="0000FF"/>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True</a:t>
            </a:r>
            <a:endParaRPr lang="en-GB" dirty="0" smtClean="0">
              <a:solidFill>
                <a:srgbClr val="000000"/>
              </a:solidFill>
              <a:highlight>
                <a:srgbClr val="FFFFFF"/>
              </a:highlight>
              <a:latin typeface="Courier New" panose="02070309020205020404" pitchFamily="49" charset="0"/>
            </a:endParaRPr>
          </a:p>
          <a:p>
            <a:r>
              <a:rPr lang="en-GB" b="1" dirty="0" smtClean="0">
                <a:solidFill>
                  <a:srgbClr val="0000FF"/>
                </a:solidFill>
                <a:highlight>
                  <a:srgbClr val="FFFFFF"/>
                </a:highlight>
                <a:latin typeface="Courier New" panose="02070309020205020404" pitchFamily="49" charset="0"/>
              </a:rPr>
              <a:t>1</a:t>
            </a:r>
          </a:p>
          <a:p>
            <a:endParaRPr lang="en-GB"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412776"/>
            <a:ext cx="10742984" cy="48320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smtClean="0">
                <a:solidFill>
                  <a:srgbClr val="008000"/>
                </a:solidFill>
                <a:highlight>
                  <a:srgbClr val="FFFFFF"/>
                </a:highlight>
                <a:latin typeface="Courier New" panose="02070309020205020404" pitchFamily="49" charset="0"/>
              </a:rPr>
              <a:t># Using the following variables, what will be output?</a:t>
            </a:r>
          </a:p>
          <a:p>
            <a:endParaRPr lang="en-US" sz="1400" dirty="0">
              <a:solidFill>
                <a:srgbClr val="008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1</a:t>
            </a:r>
          </a:p>
          <a:p>
            <a:r>
              <a:rPr lang="en-US" sz="1400" dirty="0">
                <a:solidFill>
                  <a:srgbClr val="000000"/>
                </a:solidFill>
                <a:highlight>
                  <a:srgbClr val="FFFFFF"/>
                </a:highlight>
                <a:latin typeface="Courier New" panose="02070309020205020404" pitchFamily="49" charset="0"/>
              </a:rPr>
              <a:t>oranges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'1'</a:t>
            </a:r>
          </a:p>
          <a:p>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a:t>
            </a:r>
          </a:p>
          <a:p>
            <a:r>
              <a:rPr lang="en-US" sz="1400" dirty="0">
                <a:solidFill>
                  <a:srgbClr val="000000"/>
                </a:solidFill>
                <a:highlight>
                  <a:srgbClr val="FFFFFF"/>
                </a:highlight>
                <a:latin typeface="Courier New" panose="02070309020205020404" pitchFamily="49" charset="0"/>
              </a:rPr>
              <a:t>bananas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0</a:t>
            </a:r>
          </a:p>
          <a:p>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False</a:t>
            </a:r>
          </a:p>
          <a:p>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True</a:t>
            </a:r>
          </a:p>
          <a:p>
            <a:r>
              <a:rPr lang="en-US" sz="1400" dirty="0">
                <a:solidFill>
                  <a:srgbClr val="000000"/>
                </a:solidFill>
                <a:highlight>
                  <a:srgbClr val="FFFFFF"/>
                </a:highlight>
                <a:latin typeface="Courier New" panose="02070309020205020404" pitchFamily="49" charset="0"/>
              </a:rPr>
              <a:t>pomegranate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'potato'</a:t>
            </a:r>
          </a:p>
          <a:p>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coconut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oranges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apples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coconut</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pears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pomegranate</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numCol="2">
            <a:spAutoFit/>
          </a:bodyPr>
          <a:lstStyle/>
          <a:p>
            <a:r>
              <a:rPr lang="en-US" sz="2000" dirty="0">
                <a:solidFill>
                  <a:srgbClr val="008000"/>
                </a:solidFill>
                <a:highlight>
                  <a:srgbClr val="FFFFFF"/>
                </a:highlight>
                <a:latin typeface="Courier New" panose="02070309020205020404" pitchFamily="49" charset="0"/>
              </a:rPr>
              <a:t>#!/</a:t>
            </a:r>
            <a:r>
              <a:rPr lang="en-US" sz="2000" dirty="0" err="1">
                <a:solidFill>
                  <a:srgbClr val="008000"/>
                </a:solidFill>
                <a:highlight>
                  <a:srgbClr val="FFFFFF"/>
                </a:highlight>
                <a:latin typeface="Courier New" panose="02070309020205020404" pitchFamily="49" charset="0"/>
              </a:rPr>
              <a:t>usr</a:t>
            </a:r>
            <a:r>
              <a:rPr lang="en-US" sz="2000" dirty="0">
                <a:solidFill>
                  <a:srgbClr val="008000"/>
                </a:solidFill>
                <a:highlight>
                  <a:srgbClr val="FFFFFF"/>
                </a:highlight>
                <a:latin typeface="Courier New" panose="02070309020205020404" pitchFamily="49" charset="0"/>
              </a:rPr>
              <a:t>/bin/python</a:t>
            </a:r>
            <a:endParaRPr lang="en-US" sz="2000" dirty="0">
              <a:solidFill>
                <a:srgbClr val="000000"/>
              </a:solidFill>
              <a:highlight>
                <a:srgbClr val="FFFFFF"/>
              </a:highlight>
              <a:latin typeface="Courier New" panose="02070309020205020404" pitchFamily="49" charset="0"/>
            </a:endParaRPr>
          </a:p>
          <a:p>
            <a:r>
              <a:rPr lang="en-US" sz="2000" dirty="0" smtClean="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10.0</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b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3.0</a:t>
            </a:r>
            <a:endParaRPr lang="en-US" sz="2000" dirty="0">
              <a:solidFill>
                <a:srgbClr val="000000"/>
              </a:solidFill>
              <a:highlight>
                <a:srgbClr val="FFFFFF"/>
              </a:highlight>
              <a:latin typeface="Courier New" panose="02070309020205020404" pitchFamily="49" charset="0"/>
            </a:endParaRP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Addition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Subtraction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Multiplication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endParaRPr lang="en-US" sz="2000" dirty="0" smtClean="0">
              <a:solidFill>
                <a:srgbClr val="008000"/>
              </a:solidFill>
              <a:highlight>
                <a:srgbClr val="FFFFFF"/>
              </a:highlight>
              <a:latin typeface="Courier New" panose="02070309020205020404" pitchFamily="49" charset="0"/>
            </a:endParaRPr>
          </a:p>
          <a:p>
            <a:r>
              <a:rPr lang="en-US" sz="2000" dirty="0" smtClean="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Division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Floor</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Modulus</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Exponential</a:t>
            </a:r>
            <a:endParaRPr lang="en-US" sz="2000" dirty="0">
              <a:solidFill>
                <a:srgbClr val="000000"/>
              </a:solidFill>
              <a:highlight>
                <a:srgbClr val="FFFFFF"/>
              </a:highlight>
              <a:latin typeface="Courier New" panose="02070309020205020404" pitchFamily="49" charset="0"/>
            </a:endParaRPr>
          </a:p>
          <a:p>
            <a:r>
              <a:rPr lang="en-US" sz="2000" b="1" dirty="0" smtClean="0">
                <a:solidFill>
                  <a:srgbClr val="0000FF"/>
                </a:solidFill>
                <a:highlight>
                  <a:srgbClr val="FFFFFF"/>
                </a:highlight>
                <a:latin typeface="Courier New" panose="02070309020205020404" pitchFamily="49" charset="0"/>
              </a:rPr>
              <a:t>print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a:t>
            </a:r>
            <a:r>
              <a:rPr lang="en-US" dirty="0" smtClean="0"/>
              <a:t>numbers</a:t>
            </a:r>
            <a:endParaRPr lang="en-US" dirty="0" smtClean="0"/>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276872"/>
            <a:ext cx="11103024"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600" i="1" dirty="0">
                <a:solidFill>
                  <a:srgbClr val="808080"/>
                </a:solidFill>
                <a:latin typeface="Courier New" panose="02070309020205020404" pitchFamily="49" charset="0"/>
                <a:cs typeface="Courier New" panose="02070309020205020404" pitchFamily="49" charset="0"/>
              </a:rPr>
              <a:t>#Prompt the user to input two values</a:t>
            </a:r>
            <a:br>
              <a:rPr lang="en-US" sz="1600" i="1" dirty="0">
                <a:solidFill>
                  <a:srgbClr val="80808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another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600" i="1" dirty="0">
                <a:solidFill>
                  <a:srgbClr val="80808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smtClean="0">
                <a:solidFill>
                  <a:srgbClr val="000000"/>
                </a:solidFill>
                <a:latin typeface="Courier New" panose="02070309020205020404" pitchFamily="49" charset="0"/>
                <a:cs typeface="Courier New" panose="02070309020205020404" pitchFamily="49" charset="0"/>
              </a:rPr>
              <a:t>)</a:t>
            </a:r>
          </a:p>
          <a:p>
            <a:pPr lvl="0"/>
            <a:endParaRPr lang="en-US" sz="16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Write a program that will</a:t>
            </a:r>
          </a:p>
          <a:p>
            <a:pPr lvl="1"/>
            <a:r>
              <a:rPr lang="en-US" dirty="0"/>
              <a:t>Allow the user to input two </a:t>
            </a:r>
            <a:r>
              <a:rPr lang="en-US" dirty="0" smtClean="0"/>
              <a:t>numbers</a:t>
            </a:r>
            <a:endParaRPr lang="en-US" dirty="0"/>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636912"/>
            <a:ext cx="11103024" cy="22775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endParaRPr lang="en-US" sz="1200" dirty="0">
              <a:solidFill>
                <a:srgbClr val="000000"/>
              </a:solidFill>
              <a:latin typeface="Courier New" panose="02070309020205020404" pitchFamily="49" charset="0"/>
              <a:cs typeface="Courier New" panose="02070309020205020404" pitchFamily="49" charset="0"/>
            </a:endParaRPr>
          </a:p>
          <a:p>
            <a:pPr lvl="0"/>
            <a:endParaRPr lang="en-US" sz="10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a:t>
            </a:r>
            <a:r>
              <a:rPr lang="en-GB" dirty="0" smtClean="0"/>
              <a:t>something</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The main characteristics of a List are</a:t>
            </a:r>
          </a:p>
          <a:p>
            <a:pPr lvl="1"/>
            <a:r>
              <a:rPr lang="en-US" dirty="0" smtClean="0"/>
              <a:t>Constructed using comma separated values between square brackets – for example, [1, 2, 3]</a:t>
            </a:r>
          </a:p>
          <a:p>
            <a:pPr lvl="1"/>
            <a:r>
              <a:rPr lang="en-US" dirty="0" smtClean="0"/>
              <a:t>Each element in the list has an index</a:t>
            </a:r>
          </a:p>
          <a:p>
            <a:pPr lvl="1"/>
            <a:r>
              <a:rPr lang="en-US" dirty="0"/>
              <a:t>Indices </a:t>
            </a:r>
            <a:r>
              <a:rPr lang="en-US" dirty="0" smtClean="0"/>
              <a:t>start at zero – we say they’re ‘zero-based’</a:t>
            </a:r>
          </a:p>
          <a:p>
            <a:pPr lvl="1"/>
            <a:r>
              <a:rPr lang="en-US" dirty="0" smtClean="0"/>
              <a:t>Elements can be of mixed data types – numbers, strings, objects</a:t>
            </a:r>
          </a:p>
          <a:p>
            <a:pPr lvl="1"/>
            <a:r>
              <a:rPr lang="en-US" dirty="0" smtClean="0"/>
              <a:t>Like strings, in Python Lists have built-in methods </a:t>
            </a:r>
            <a:r>
              <a:rPr lang="en-US" dirty="0" smtClean="0"/>
              <a:t>for common operations</a:t>
            </a:r>
            <a:endParaRPr lang="en-US"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a:t>
            </a:r>
            <a:r>
              <a:rPr lang="en-US" dirty="0" smtClean="0"/>
              <a:t>contain</a:t>
            </a:r>
            <a:endParaRPr lang="en-US" dirty="0" smtClean="0"/>
          </a:p>
          <a:p>
            <a:pPr lvl="1"/>
            <a:r>
              <a:rPr lang="en-US" sz="2000" dirty="0" smtClean="0"/>
              <a:t>Numbers</a:t>
            </a:r>
          </a:p>
          <a:p>
            <a:pPr lvl="1"/>
            <a:r>
              <a:rPr lang="en-US" sz="2000" dirty="0" smtClean="0"/>
              <a:t>Strings</a:t>
            </a:r>
          </a:p>
          <a:p>
            <a:pPr lvl="1"/>
            <a:r>
              <a:rPr lang="en-US" sz="2000" dirty="0" smtClean="0"/>
              <a:t>A mixture of the </a:t>
            </a:r>
            <a:r>
              <a:rPr lang="en-US" sz="2000" dirty="0" smtClean="0"/>
              <a:t>above</a:t>
            </a:r>
            <a:endParaRPr lang="en-US" sz="2400" dirty="0" smtClean="0"/>
          </a:p>
          <a:p>
            <a:r>
              <a:rPr lang="en-US" sz="2400" dirty="0" smtClean="0"/>
              <a:t>List </a:t>
            </a:r>
            <a:r>
              <a:rPr lang="en-US" sz="2400" dirty="0" smtClean="0"/>
              <a:t>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The main characteristics of a Tuple are</a:t>
            </a:r>
          </a:p>
          <a:p>
            <a:pPr lvl="1"/>
            <a:r>
              <a:rPr lang="en-US" dirty="0" smtClean="0"/>
              <a:t>Constructed using comma separated values between parentheses – for example, (1, 2, 3)</a:t>
            </a:r>
          </a:p>
          <a:p>
            <a:pPr lvl="1"/>
            <a:r>
              <a:rPr lang="en-US" dirty="0" smtClean="0"/>
              <a:t>Like </a:t>
            </a:r>
            <a:r>
              <a:rPr lang="en-US" dirty="0"/>
              <a:t>L</a:t>
            </a:r>
            <a:r>
              <a:rPr lang="en-US" dirty="0" smtClean="0"/>
              <a:t>ists, each element in the tuple has an index</a:t>
            </a:r>
          </a:p>
          <a:p>
            <a:pPr lvl="1"/>
            <a:r>
              <a:rPr lang="en-US" dirty="0" smtClean="0"/>
              <a:t>Similarly, indices are zero-based</a:t>
            </a:r>
          </a:p>
          <a:p>
            <a:pPr lvl="1"/>
            <a:r>
              <a:rPr lang="en-US" dirty="0" smtClean="0"/>
              <a:t>Like Lists again, elements can be of mixed data types – numbers, strings, objects</a:t>
            </a:r>
          </a:p>
          <a:p>
            <a:pPr lvl="1"/>
            <a:r>
              <a:rPr lang="en-US" dirty="0" smtClean="0"/>
              <a:t>Tuples have built-in </a:t>
            </a:r>
            <a:r>
              <a:rPr lang="en-US" dirty="0" smtClean="0"/>
              <a:t>methods like Lists</a:t>
            </a:r>
            <a:endParaRPr lang="en-US" sz="16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655219"/>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a:t>
            </a:r>
            <a:r>
              <a:rPr lang="en-US" dirty="0" smtClean="0"/>
              <a:t>mutable</a:t>
            </a:r>
          </a:p>
          <a:p>
            <a:endParaRPr lang="en-US" dirty="0" smtClean="0"/>
          </a:p>
          <a:p>
            <a:r>
              <a:rPr lang="en-US" dirty="0" smtClean="0"/>
              <a:t>Dictionaries have built-in methods </a:t>
            </a:r>
            <a:r>
              <a:rPr lang="en-US" dirty="0" smtClean="0"/>
              <a:t>for common operations</a:t>
            </a:r>
          </a:p>
          <a:p>
            <a:endParaRPr lang="en-US" dirty="0" smtClean="0"/>
          </a:p>
          <a:p>
            <a:r>
              <a:rPr lang="en-US" dirty="0" smtClean="0"/>
              <a:t>Some </a:t>
            </a:r>
            <a:r>
              <a:rPr lang="en-US" dirty="0" smtClean="0"/>
              <a:t>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32192</TotalTime>
  <Words>30613</Words>
  <Application>Microsoft Office PowerPoint</Application>
  <PresentationFormat>Widescreen</PresentationFormat>
  <Paragraphs>3397</Paragraphs>
  <Slides>252</Slides>
  <Notes>219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252</vt:i4>
      </vt:variant>
    </vt:vector>
  </HeadingPairs>
  <TitlesOfParts>
    <vt:vector size="25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Lucene</vt:lpstr>
      <vt:lpstr>Introduction to Lucene</vt:lpstr>
      <vt:lpstr>Introduction to Lucene</vt:lpstr>
      <vt:lpstr>Introduction to Lucene</vt:lpstr>
      <vt:lpstr>Introduction to Lucene</vt:lpstr>
      <vt:lpstr>Introduction to Lucene</vt:lpstr>
      <vt:lpstr>Example: pysolr</vt:lpstr>
      <vt:lpstr>Appendix: Learning Resources</vt:lpstr>
      <vt:lpstr>Learning Resources</vt:lpstr>
      <vt:lpstr>Learning Resources</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1380</cp:revision>
  <cp:lastPrinted>2016-03-03T09:07:21Z</cp:lastPrinted>
  <dcterms:created xsi:type="dcterms:W3CDTF">2014-07-02T14:58:32Z</dcterms:created>
  <dcterms:modified xsi:type="dcterms:W3CDTF">2016-03-03T14:48:10Z</dcterms:modified>
</cp:coreProperties>
</file>