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5"/>
  </p:notesMasterIdLst>
  <p:sldIdLst>
    <p:sldId id="351" r:id="rId2"/>
    <p:sldId id="352" r:id="rId3"/>
    <p:sldId id="353" r:id="rId4"/>
    <p:sldId id="354" r:id="rId5"/>
    <p:sldId id="355" r:id="rId6"/>
    <p:sldId id="356" r:id="rId7"/>
    <p:sldId id="357" r:id="rId8"/>
    <p:sldId id="358" r:id="rId9"/>
    <p:sldId id="359" r:id="rId10"/>
    <p:sldId id="360" r:id="rId11"/>
    <p:sldId id="361" r:id="rId12"/>
    <p:sldId id="362" r:id="rId13"/>
    <p:sldId id="363" r:id="rId14"/>
    <p:sldId id="364" r:id="rId15"/>
    <p:sldId id="365" r:id="rId16"/>
    <p:sldId id="366" r:id="rId17"/>
    <p:sldId id="367" r:id="rId18"/>
    <p:sldId id="368" r:id="rId19"/>
    <p:sldId id="369" r:id="rId20"/>
    <p:sldId id="370" r:id="rId21"/>
    <p:sldId id="371" r:id="rId22"/>
    <p:sldId id="372" r:id="rId23"/>
    <p:sldId id="373" r:id="rId24"/>
    <p:sldId id="374" r:id="rId25"/>
    <p:sldId id="375" r:id="rId26"/>
    <p:sldId id="376" r:id="rId27"/>
    <p:sldId id="377" r:id="rId28"/>
    <p:sldId id="378" r:id="rId29"/>
    <p:sldId id="379" r:id="rId30"/>
    <p:sldId id="380" r:id="rId31"/>
    <p:sldId id="381" r:id="rId32"/>
    <p:sldId id="382" r:id="rId33"/>
    <p:sldId id="383" r:id="rId34"/>
    <p:sldId id="384" r:id="rId35"/>
    <p:sldId id="385" r:id="rId36"/>
    <p:sldId id="395" r:id="rId37"/>
    <p:sldId id="396" r:id="rId38"/>
    <p:sldId id="302" r:id="rId39"/>
    <p:sldId id="301" r:id="rId40"/>
    <p:sldId id="422" r:id="rId41"/>
    <p:sldId id="318" r:id="rId42"/>
    <p:sldId id="304" r:id="rId43"/>
    <p:sldId id="436" r:id="rId44"/>
    <p:sldId id="429" r:id="rId45"/>
    <p:sldId id="430" r:id="rId46"/>
    <p:sldId id="319" r:id="rId47"/>
    <p:sldId id="423" r:id="rId48"/>
    <p:sldId id="437" r:id="rId49"/>
    <p:sldId id="438" r:id="rId50"/>
    <p:sldId id="320" r:id="rId51"/>
    <p:sldId id="307" r:id="rId52"/>
    <p:sldId id="439" r:id="rId53"/>
    <p:sldId id="424" r:id="rId54"/>
    <p:sldId id="425" r:id="rId55"/>
    <p:sldId id="440" r:id="rId56"/>
    <p:sldId id="426" r:id="rId57"/>
    <p:sldId id="427" r:id="rId58"/>
    <p:sldId id="313" r:id="rId59"/>
    <p:sldId id="314" r:id="rId60"/>
    <p:sldId id="316" r:id="rId61"/>
    <p:sldId id="441" r:id="rId62"/>
    <p:sldId id="324" r:id="rId63"/>
    <p:sldId id="397" r:id="rId64"/>
    <p:sldId id="398" r:id="rId65"/>
    <p:sldId id="399" r:id="rId66"/>
    <p:sldId id="400" r:id="rId67"/>
    <p:sldId id="401" r:id="rId68"/>
    <p:sldId id="402" r:id="rId69"/>
    <p:sldId id="403" r:id="rId70"/>
    <p:sldId id="404" r:id="rId71"/>
    <p:sldId id="405" r:id="rId72"/>
    <p:sldId id="406" r:id="rId73"/>
    <p:sldId id="407" r:id="rId74"/>
    <p:sldId id="408" r:id="rId75"/>
    <p:sldId id="386" r:id="rId76"/>
    <p:sldId id="387" r:id="rId77"/>
    <p:sldId id="388" r:id="rId78"/>
    <p:sldId id="389" r:id="rId79"/>
    <p:sldId id="390" r:id="rId80"/>
    <p:sldId id="391" r:id="rId81"/>
    <p:sldId id="392" r:id="rId82"/>
    <p:sldId id="393" r:id="rId83"/>
    <p:sldId id="431" r:id="rId84"/>
    <p:sldId id="451" r:id="rId85"/>
    <p:sldId id="432" r:id="rId86"/>
    <p:sldId id="433" r:id="rId87"/>
    <p:sldId id="435" r:id="rId88"/>
    <p:sldId id="434" r:id="rId89"/>
    <p:sldId id="394" r:id="rId90"/>
    <p:sldId id="317" r:id="rId91"/>
    <p:sldId id="323" r:id="rId92"/>
    <p:sldId id="442" r:id="rId93"/>
    <p:sldId id="443" r:id="rId94"/>
    <p:sldId id="444" r:id="rId95"/>
    <p:sldId id="326" r:id="rId96"/>
    <p:sldId id="445" r:id="rId97"/>
    <p:sldId id="447" r:id="rId98"/>
    <p:sldId id="448" r:id="rId99"/>
    <p:sldId id="450" r:id="rId100"/>
    <p:sldId id="449" r:id="rId101"/>
    <p:sldId id="446" r:id="rId102"/>
    <p:sldId id="331" r:id="rId103"/>
    <p:sldId id="332" r:id="rId104"/>
    <p:sldId id="334" r:id="rId105"/>
    <p:sldId id="327" r:id="rId106"/>
    <p:sldId id="329" r:id="rId107"/>
    <p:sldId id="330" r:id="rId108"/>
    <p:sldId id="328" r:id="rId109"/>
    <p:sldId id="420" r:id="rId110"/>
    <p:sldId id="333" r:id="rId111"/>
    <p:sldId id="335" r:id="rId112"/>
    <p:sldId id="339" r:id="rId113"/>
    <p:sldId id="337" r:id="rId114"/>
    <p:sldId id="336" r:id="rId115"/>
    <p:sldId id="338" r:id="rId116"/>
    <p:sldId id="341" r:id="rId117"/>
    <p:sldId id="428" r:id="rId118"/>
    <p:sldId id="342" r:id="rId119"/>
    <p:sldId id="344" r:id="rId120"/>
    <p:sldId id="347" r:id="rId121"/>
    <p:sldId id="345" r:id="rId122"/>
    <p:sldId id="346" r:id="rId123"/>
    <p:sldId id="343" r:id="rId124"/>
    <p:sldId id="350" r:id="rId125"/>
    <p:sldId id="348" r:id="rId126"/>
    <p:sldId id="349" r:id="rId127"/>
    <p:sldId id="421" r:id="rId128"/>
    <p:sldId id="409" r:id="rId129"/>
    <p:sldId id="412" r:id="rId130"/>
    <p:sldId id="410" r:id="rId131"/>
    <p:sldId id="413" r:id="rId132"/>
    <p:sldId id="414" r:id="rId133"/>
    <p:sldId id="415" r:id="rId134"/>
    <p:sldId id="417" r:id="rId135"/>
    <p:sldId id="416" r:id="rId136"/>
    <p:sldId id="419" r:id="rId137"/>
    <p:sldId id="411" r:id="rId138"/>
    <p:sldId id="464" r:id="rId139"/>
    <p:sldId id="452" r:id="rId140"/>
    <p:sldId id="460" r:id="rId141"/>
    <p:sldId id="461" r:id="rId142"/>
    <p:sldId id="462" r:id="rId143"/>
    <p:sldId id="463" r:id="rId144"/>
    <p:sldId id="465" r:id="rId145"/>
    <p:sldId id="453" r:id="rId146"/>
    <p:sldId id="454" r:id="rId147"/>
    <p:sldId id="466" r:id="rId148"/>
    <p:sldId id="467" r:id="rId149"/>
    <p:sldId id="468" r:id="rId150"/>
    <p:sldId id="469" r:id="rId151"/>
    <p:sldId id="470" r:id="rId152"/>
    <p:sldId id="471" r:id="rId153"/>
    <p:sldId id="475" r:id="rId154"/>
    <p:sldId id="476" r:id="rId155"/>
    <p:sldId id="472" r:id="rId156"/>
    <p:sldId id="457" r:id="rId157"/>
    <p:sldId id="474" r:id="rId158"/>
    <p:sldId id="473" r:id="rId159"/>
    <p:sldId id="477" r:id="rId160"/>
    <p:sldId id="455" r:id="rId161"/>
    <p:sldId id="478" r:id="rId162"/>
    <p:sldId id="480" r:id="rId163"/>
    <p:sldId id="479" r:id="rId164"/>
    <p:sldId id="456" r:id="rId165"/>
    <p:sldId id="481" r:id="rId166"/>
    <p:sldId id="482" r:id="rId167"/>
    <p:sldId id="458" r:id="rId168"/>
    <p:sldId id="483" r:id="rId169"/>
    <p:sldId id="459" r:id="rId170"/>
    <p:sldId id="484" r:id="rId171"/>
    <p:sldId id="486" r:id="rId172"/>
    <p:sldId id="418" r:id="rId173"/>
    <p:sldId id="485" r:id="rId17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to Module" id="{0BE81D76-F7E5-4C8D-9A28-7E52E94A73B4}">
          <p14:sldIdLst>
            <p14:sldId id="351"/>
            <p14:sldId id="352"/>
            <p14:sldId id="353"/>
            <p14:sldId id="354"/>
            <p14:sldId id="355"/>
            <p14:sldId id="356"/>
            <p14:sldId id="357"/>
            <p14:sldId id="358"/>
            <p14:sldId id="359"/>
            <p14:sldId id="360"/>
            <p14:sldId id="361"/>
            <p14:sldId id="362"/>
            <p14:sldId id="363"/>
            <p14:sldId id="364"/>
            <p14:sldId id="365"/>
            <p14:sldId id="366"/>
            <p14:sldId id="367"/>
            <p14:sldId id="368"/>
            <p14:sldId id="369"/>
            <p14:sldId id="370"/>
            <p14:sldId id="371"/>
            <p14:sldId id="372"/>
            <p14:sldId id="373"/>
            <p14:sldId id="374"/>
            <p14:sldId id="375"/>
            <p14:sldId id="376"/>
            <p14:sldId id="377"/>
            <p14:sldId id="378"/>
            <p14:sldId id="379"/>
            <p14:sldId id="380"/>
            <p14:sldId id="381"/>
            <p14:sldId id="382"/>
            <p14:sldId id="383"/>
            <p14:sldId id="384"/>
            <p14:sldId id="385"/>
            <p14:sldId id="395"/>
            <p14:sldId id="396"/>
          </p14:sldIdLst>
        </p14:section>
        <p14:section name="Data Types" id="{7A464A34-C952-4C33-853C-9D731FCAD405}">
          <p14:sldIdLst>
            <p14:sldId id="302"/>
            <p14:sldId id="301"/>
            <p14:sldId id="422"/>
            <p14:sldId id="318"/>
            <p14:sldId id="304"/>
            <p14:sldId id="436"/>
            <p14:sldId id="429"/>
            <p14:sldId id="430"/>
            <p14:sldId id="319"/>
            <p14:sldId id="423"/>
            <p14:sldId id="437"/>
            <p14:sldId id="438"/>
            <p14:sldId id="320"/>
            <p14:sldId id="307"/>
            <p14:sldId id="439"/>
            <p14:sldId id="424"/>
            <p14:sldId id="425"/>
            <p14:sldId id="440"/>
            <p14:sldId id="426"/>
            <p14:sldId id="427"/>
            <p14:sldId id="313"/>
            <p14:sldId id="314"/>
            <p14:sldId id="316"/>
            <p14:sldId id="441"/>
            <p14:sldId id="324"/>
            <p14:sldId id="397"/>
            <p14:sldId id="398"/>
            <p14:sldId id="399"/>
            <p14:sldId id="400"/>
            <p14:sldId id="401"/>
            <p14:sldId id="402"/>
            <p14:sldId id="403"/>
            <p14:sldId id="404"/>
            <p14:sldId id="405"/>
            <p14:sldId id="406"/>
            <p14:sldId id="407"/>
            <p14:sldId id="408"/>
            <p14:sldId id="386"/>
            <p14:sldId id="387"/>
            <p14:sldId id="388"/>
            <p14:sldId id="389"/>
            <p14:sldId id="390"/>
            <p14:sldId id="391"/>
            <p14:sldId id="392"/>
            <p14:sldId id="393"/>
            <p14:sldId id="431"/>
            <p14:sldId id="451"/>
            <p14:sldId id="432"/>
            <p14:sldId id="433"/>
            <p14:sldId id="435"/>
            <p14:sldId id="434"/>
            <p14:sldId id="394"/>
            <p14:sldId id="317"/>
            <p14:sldId id="323"/>
            <p14:sldId id="442"/>
            <p14:sldId id="443"/>
            <p14:sldId id="444"/>
            <p14:sldId id="326"/>
            <p14:sldId id="445"/>
            <p14:sldId id="447"/>
            <p14:sldId id="448"/>
            <p14:sldId id="450"/>
            <p14:sldId id="449"/>
            <p14:sldId id="446"/>
            <p14:sldId id="331"/>
            <p14:sldId id="332"/>
            <p14:sldId id="334"/>
            <p14:sldId id="327"/>
            <p14:sldId id="329"/>
            <p14:sldId id="330"/>
            <p14:sldId id="328"/>
            <p14:sldId id="420"/>
            <p14:sldId id="333"/>
            <p14:sldId id="335"/>
            <p14:sldId id="339"/>
            <p14:sldId id="337"/>
            <p14:sldId id="336"/>
            <p14:sldId id="338"/>
            <p14:sldId id="341"/>
            <p14:sldId id="428"/>
            <p14:sldId id="342"/>
            <p14:sldId id="344"/>
            <p14:sldId id="347"/>
            <p14:sldId id="345"/>
            <p14:sldId id="346"/>
            <p14:sldId id="343"/>
            <p14:sldId id="350"/>
            <p14:sldId id="348"/>
            <p14:sldId id="349"/>
            <p14:sldId id="421"/>
            <p14:sldId id="409"/>
            <p14:sldId id="412"/>
            <p14:sldId id="410"/>
            <p14:sldId id="413"/>
            <p14:sldId id="414"/>
            <p14:sldId id="415"/>
            <p14:sldId id="417"/>
            <p14:sldId id="416"/>
            <p14:sldId id="419"/>
            <p14:sldId id="411"/>
            <p14:sldId id="464"/>
            <p14:sldId id="452"/>
            <p14:sldId id="460"/>
            <p14:sldId id="461"/>
            <p14:sldId id="462"/>
            <p14:sldId id="463"/>
            <p14:sldId id="465"/>
            <p14:sldId id="453"/>
            <p14:sldId id="454"/>
            <p14:sldId id="466"/>
            <p14:sldId id="467"/>
            <p14:sldId id="468"/>
            <p14:sldId id="469"/>
            <p14:sldId id="470"/>
            <p14:sldId id="471"/>
            <p14:sldId id="475"/>
            <p14:sldId id="476"/>
            <p14:sldId id="472"/>
            <p14:sldId id="457"/>
            <p14:sldId id="474"/>
            <p14:sldId id="473"/>
            <p14:sldId id="477"/>
            <p14:sldId id="455"/>
            <p14:sldId id="478"/>
            <p14:sldId id="480"/>
            <p14:sldId id="479"/>
            <p14:sldId id="456"/>
            <p14:sldId id="481"/>
            <p14:sldId id="482"/>
            <p14:sldId id="458"/>
            <p14:sldId id="483"/>
            <p14:sldId id="459"/>
            <p14:sldId id="484"/>
            <p14:sldId id="486"/>
            <p14:sldId id="418"/>
            <p14:sldId id="48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31383D"/>
    <a:srgbClr val="0000FF"/>
    <a:srgbClr val="C4A174"/>
    <a:srgbClr val="B6A174"/>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60" autoAdjust="0"/>
    <p:restoredTop sz="88838" autoAdjust="0"/>
  </p:normalViewPr>
  <p:slideViewPr>
    <p:cSldViewPr>
      <p:cViewPr varScale="1">
        <p:scale>
          <a:sx n="116" d="100"/>
          <a:sy n="116" d="100"/>
        </p:scale>
        <p:origin x="138" y="24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notesMaster" Target="notesMasters/notesMaster1.xml"/><Relationship Id="rId170" Type="http://schemas.openxmlformats.org/officeDocument/2006/relationships/slide" Target="slides/slide169.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slide" Target="slides/slide163.xml"/><Relationship Id="rId169" Type="http://schemas.openxmlformats.org/officeDocument/2006/relationships/slide" Target="slides/slide168.xml"/><Relationship Id="rId177"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D8CB7B-247C-4200-B18C-8D634F9D9735}" type="doc">
      <dgm:prSet loTypeId="urn:microsoft.com/office/officeart/2005/8/layout/process2" loCatId="process" qsTypeId="urn:microsoft.com/office/officeart/2005/8/quickstyle/simple1" qsCatId="simple" csTypeId="urn:microsoft.com/office/officeart/2005/8/colors/accent1_2" csCatId="accent1" phldr="1"/>
      <dgm:spPr/>
    </dgm:pt>
    <dgm:pt modelId="{F5FCA459-41E4-41FD-9B95-FC9435F4E8FC}">
      <dgm:prSet phldrT="[Text]"/>
      <dgm:spPr/>
      <dgm:t>
        <a:bodyPr/>
        <a:lstStyle/>
        <a:p>
          <a:r>
            <a:rPr lang="en-GB" dirty="0" smtClean="0"/>
            <a:t>Do Something</a:t>
          </a:r>
          <a:endParaRPr lang="en-US" dirty="0"/>
        </a:p>
      </dgm:t>
    </dgm:pt>
    <dgm:pt modelId="{744963B0-196A-46E5-8C2A-9A488C0A3D31}" type="parTrans" cxnId="{3575E80E-772A-4E1D-8DFE-3F6E5B97E534}">
      <dgm:prSet/>
      <dgm:spPr/>
      <dgm:t>
        <a:bodyPr/>
        <a:lstStyle/>
        <a:p>
          <a:endParaRPr lang="en-US"/>
        </a:p>
      </dgm:t>
    </dgm:pt>
    <dgm:pt modelId="{1F9B8025-7285-46BF-B3DA-7A6D9F5D69D5}" type="sibTrans" cxnId="{3575E80E-772A-4E1D-8DFE-3F6E5B97E534}">
      <dgm:prSet/>
      <dgm:spPr/>
      <dgm:t>
        <a:bodyPr/>
        <a:lstStyle/>
        <a:p>
          <a:endParaRPr lang="en-US"/>
        </a:p>
      </dgm:t>
    </dgm:pt>
    <dgm:pt modelId="{3E518059-FE73-4200-AC2D-BD4E9EB2C847}">
      <dgm:prSet phldrT="[Text]"/>
      <dgm:spPr/>
      <dgm:t>
        <a:bodyPr/>
        <a:lstStyle/>
        <a:p>
          <a:r>
            <a:rPr lang="en-GB" dirty="0" smtClean="0"/>
            <a:t>Do Something</a:t>
          </a:r>
          <a:endParaRPr lang="en-US" dirty="0"/>
        </a:p>
      </dgm:t>
    </dgm:pt>
    <dgm:pt modelId="{C219A68F-EAEF-4414-AAA2-7DA362873B38}" type="parTrans" cxnId="{D381E517-E1A5-4462-AD2F-21DB8C6E325C}">
      <dgm:prSet/>
      <dgm:spPr/>
      <dgm:t>
        <a:bodyPr/>
        <a:lstStyle/>
        <a:p>
          <a:endParaRPr lang="en-US"/>
        </a:p>
      </dgm:t>
    </dgm:pt>
    <dgm:pt modelId="{F826FE68-88FE-4A31-A16F-53B01398E8FA}" type="sibTrans" cxnId="{D381E517-E1A5-4462-AD2F-21DB8C6E325C}">
      <dgm:prSet/>
      <dgm:spPr/>
      <dgm:t>
        <a:bodyPr/>
        <a:lstStyle/>
        <a:p>
          <a:endParaRPr lang="en-US"/>
        </a:p>
      </dgm:t>
    </dgm:pt>
    <dgm:pt modelId="{F121ED9E-1A1F-4D0F-943C-6D5EC75E9B19}">
      <dgm:prSet phldrT="[Text]"/>
      <dgm:spPr/>
      <dgm:t>
        <a:bodyPr/>
        <a:lstStyle/>
        <a:p>
          <a:r>
            <a:rPr lang="en-GB" dirty="0" smtClean="0"/>
            <a:t>Do Something</a:t>
          </a:r>
          <a:endParaRPr lang="en-US" dirty="0"/>
        </a:p>
      </dgm:t>
    </dgm:pt>
    <dgm:pt modelId="{4ABA18B8-597C-4D41-9600-778DFD3DE14B}" type="parTrans" cxnId="{3C15E42B-EB69-4681-AE10-389C6118B652}">
      <dgm:prSet/>
      <dgm:spPr/>
      <dgm:t>
        <a:bodyPr/>
        <a:lstStyle/>
        <a:p>
          <a:endParaRPr lang="en-US"/>
        </a:p>
      </dgm:t>
    </dgm:pt>
    <dgm:pt modelId="{B162B4E1-3053-4D69-ACD6-F8F650477060}" type="sibTrans" cxnId="{3C15E42B-EB69-4681-AE10-389C6118B652}">
      <dgm:prSet/>
      <dgm:spPr/>
      <dgm:t>
        <a:bodyPr/>
        <a:lstStyle/>
        <a:p>
          <a:endParaRPr lang="en-US"/>
        </a:p>
      </dgm:t>
    </dgm:pt>
    <dgm:pt modelId="{9A966981-B7F2-4B9D-8A88-64E67132E007}">
      <dgm:prSet phldrT="[Text]"/>
      <dgm:spPr/>
      <dgm:t>
        <a:bodyPr/>
        <a:lstStyle/>
        <a:p>
          <a:r>
            <a:rPr lang="en-GB" dirty="0" smtClean="0"/>
            <a:t>Do Something</a:t>
          </a:r>
          <a:endParaRPr lang="en-US" dirty="0"/>
        </a:p>
      </dgm:t>
    </dgm:pt>
    <dgm:pt modelId="{9385722E-AB5C-4C8D-9DAF-67487DFE1159}" type="parTrans" cxnId="{0193D0C7-FF75-4DB0-B085-07327735F797}">
      <dgm:prSet/>
      <dgm:spPr/>
      <dgm:t>
        <a:bodyPr/>
        <a:lstStyle/>
        <a:p>
          <a:endParaRPr lang="en-US"/>
        </a:p>
      </dgm:t>
    </dgm:pt>
    <dgm:pt modelId="{986D7809-AE77-4191-96BF-5F7C3D500DCF}" type="sibTrans" cxnId="{0193D0C7-FF75-4DB0-B085-07327735F797}">
      <dgm:prSet/>
      <dgm:spPr/>
      <dgm:t>
        <a:bodyPr/>
        <a:lstStyle/>
        <a:p>
          <a:endParaRPr lang="en-US"/>
        </a:p>
      </dgm:t>
    </dgm:pt>
    <dgm:pt modelId="{66C2ACF5-098D-4D0A-A849-813A142D451E}">
      <dgm:prSet phldrT="[Text]"/>
      <dgm:spPr/>
      <dgm:t>
        <a:bodyPr/>
        <a:lstStyle/>
        <a:p>
          <a:r>
            <a:rPr lang="en-GB" dirty="0" smtClean="0"/>
            <a:t>Finish</a:t>
          </a:r>
          <a:endParaRPr lang="en-US" dirty="0"/>
        </a:p>
      </dgm:t>
    </dgm:pt>
    <dgm:pt modelId="{9B4AC320-DE23-467A-B8DE-2CECF31F240D}" type="parTrans" cxnId="{232571FB-A2AC-4DBD-A79F-A3B290702B4A}">
      <dgm:prSet/>
      <dgm:spPr/>
      <dgm:t>
        <a:bodyPr/>
        <a:lstStyle/>
        <a:p>
          <a:endParaRPr lang="en-US"/>
        </a:p>
      </dgm:t>
    </dgm:pt>
    <dgm:pt modelId="{D8BBCC2F-DA8E-4C7D-81D2-E204E184B92E}" type="sibTrans" cxnId="{232571FB-A2AC-4DBD-A79F-A3B290702B4A}">
      <dgm:prSet/>
      <dgm:spPr/>
      <dgm:t>
        <a:bodyPr/>
        <a:lstStyle/>
        <a:p>
          <a:endParaRPr lang="en-US"/>
        </a:p>
      </dgm:t>
    </dgm:pt>
    <dgm:pt modelId="{688FD120-B18D-42D5-8D84-F33AD8D87EFA}">
      <dgm:prSet phldrT="[Text]"/>
      <dgm:spPr/>
      <dgm:t>
        <a:bodyPr/>
        <a:lstStyle/>
        <a:p>
          <a:r>
            <a:rPr lang="en-GB" dirty="0" smtClean="0"/>
            <a:t>Start</a:t>
          </a:r>
          <a:endParaRPr lang="en-US" dirty="0"/>
        </a:p>
      </dgm:t>
    </dgm:pt>
    <dgm:pt modelId="{03296E15-FF23-4385-A8CC-244B7AF154B6}" type="parTrans" cxnId="{F9B35C6B-5BCD-401F-8A30-D9FE8849B4F8}">
      <dgm:prSet/>
      <dgm:spPr/>
      <dgm:t>
        <a:bodyPr/>
        <a:lstStyle/>
        <a:p>
          <a:endParaRPr lang="en-US"/>
        </a:p>
      </dgm:t>
    </dgm:pt>
    <dgm:pt modelId="{0EA64D6E-0E7C-4CE2-99F5-AD8069551B7E}" type="sibTrans" cxnId="{F9B35C6B-5BCD-401F-8A30-D9FE8849B4F8}">
      <dgm:prSet/>
      <dgm:spPr/>
      <dgm:t>
        <a:bodyPr/>
        <a:lstStyle/>
        <a:p>
          <a:endParaRPr lang="en-US"/>
        </a:p>
      </dgm:t>
    </dgm:pt>
    <dgm:pt modelId="{32A5E9B2-B695-47FE-A246-C93096F2B27B}" type="pres">
      <dgm:prSet presAssocID="{7AD8CB7B-247C-4200-B18C-8D634F9D9735}" presName="linearFlow" presStyleCnt="0">
        <dgm:presLayoutVars>
          <dgm:resizeHandles val="exact"/>
        </dgm:presLayoutVars>
      </dgm:prSet>
      <dgm:spPr/>
    </dgm:pt>
    <dgm:pt modelId="{517E2B6A-6088-4E38-8C14-9D4C8D8E0C45}" type="pres">
      <dgm:prSet presAssocID="{688FD120-B18D-42D5-8D84-F33AD8D87EFA}" presName="node" presStyleLbl="node1" presStyleIdx="0" presStyleCnt="6">
        <dgm:presLayoutVars>
          <dgm:bulletEnabled val="1"/>
        </dgm:presLayoutVars>
      </dgm:prSet>
      <dgm:spPr/>
      <dgm:t>
        <a:bodyPr/>
        <a:lstStyle/>
        <a:p>
          <a:endParaRPr lang="en-US"/>
        </a:p>
      </dgm:t>
    </dgm:pt>
    <dgm:pt modelId="{EBD957B8-5044-4437-8E69-192C1B73A0D1}" type="pres">
      <dgm:prSet presAssocID="{0EA64D6E-0E7C-4CE2-99F5-AD8069551B7E}" presName="sibTrans" presStyleLbl="sibTrans2D1" presStyleIdx="0" presStyleCnt="5"/>
      <dgm:spPr/>
      <dgm:t>
        <a:bodyPr/>
        <a:lstStyle/>
        <a:p>
          <a:endParaRPr lang="en-US"/>
        </a:p>
      </dgm:t>
    </dgm:pt>
    <dgm:pt modelId="{19323214-B009-412D-A6B4-F9E2D80228D7}" type="pres">
      <dgm:prSet presAssocID="{0EA64D6E-0E7C-4CE2-99F5-AD8069551B7E}" presName="connectorText" presStyleLbl="sibTrans2D1" presStyleIdx="0" presStyleCnt="5"/>
      <dgm:spPr/>
      <dgm:t>
        <a:bodyPr/>
        <a:lstStyle/>
        <a:p>
          <a:endParaRPr lang="en-US"/>
        </a:p>
      </dgm:t>
    </dgm:pt>
    <dgm:pt modelId="{394229BB-DC0E-43C1-AE25-86A595FF7AEE}" type="pres">
      <dgm:prSet presAssocID="{F5FCA459-41E4-41FD-9B95-FC9435F4E8FC}" presName="node" presStyleLbl="node1" presStyleIdx="1" presStyleCnt="6">
        <dgm:presLayoutVars>
          <dgm:bulletEnabled val="1"/>
        </dgm:presLayoutVars>
      </dgm:prSet>
      <dgm:spPr/>
      <dgm:t>
        <a:bodyPr/>
        <a:lstStyle/>
        <a:p>
          <a:endParaRPr lang="en-US"/>
        </a:p>
      </dgm:t>
    </dgm:pt>
    <dgm:pt modelId="{E9CCAF9B-4428-49D5-A531-3E4ED9DD8D36}" type="pres">
      <dgm:prSet presAssocID="{1F9B8025-7285-46BF-B3DA-7A6D9F5D69D5}" presName="sibTrans" presStyleLbl="sibTrans2D1" presStyleIdx="1" presStyleCnt="5"/>
      <dgm:spPr/>
      <dgm:t>
        <a:bodyPr/>
        <a:lstStyle/>
        <a:p>
          <a:endParaRPr lang="en-US"/>
        </a:p>
      </dgm:t>
    </dgm:pt>
    <dgm:pt modelId="{947C49DA-FE80-4263-859A-2BD214FF0140}" type="pres">
      <dgm:prSet presAssocID="{1F9B8025-7285-46BF-B3DA-7A6D9F5D69D5}" presName="connectorText" presStyleLbl="sibTrans2D1" presStyleIdx="1" presStyleCnt="5"/>
      <dgm:spPr/>
      <dgm:t>
        <a:bodyPr/>
        <a:lstStyle/>
        <a:p>
          <a:endParaRPr lang="en-US"/>
        </a:p>
      </dgm:t>
    </dgm:pt>
    <dgm:pt modelId="{A74C78E4-8832-4C13-934B-AA751647A1C6}" type="pres">
      <dgm:prSet presAssocID="{3E518059-FE73-4200-AC2D-BD4E9EB2C847}" presName="node" presStyleLbl="node1" presStyleIdx="2" presStyleCnt="6">
        <dgm:presLayoutVars>
          <dgm:bulletEnabled val="1"/>
        </dgm:presLayoutVars>
      </dgm:prSet>
      <dgm:spPr/>
      <dgm:t>
        <a:bodyPr/>
        <a:lstStyle/>
        <a:p>
          <a:endParaRPr lang="en-US"/>
        </a:p>
      </dgm:t>
    </dgm:pt>
    <dgm:pt modelId="{5D7DAF9D-6DD3-4180-A544-BA7A5F0447DD}" type="pres">
      <dgm:prSet presAssocID="{F826FE68-88FE-4A31-A16F-53B01398E8FA}" presName="sibTrans" presStyleLbl="sibTrans2D1" presStyleIdx="2" presStyleCnt="5"/>
      <dgm:spPr/>
      <dgm:t>
        <a:bodyPr/>
        <a:lstStyle/>
        <a:p>
          <a:endParaRPr lang="en-US"/>
        </a:p>
      </dgm:t>
    </dgm:pt>
    <dgm:pt modelId="{89B30D8F-240F-432E-8C84-3FB9330E886A}" type="pres">
      <dgm:prSet presAssocID="{F826FE68-88FE-4A31-A16F-53B01398E8FA}" presName="connectorText" presStyleLbl="sibTrans2D1" presStyleIdx="2" presStyleCnt="5"/>
      <dgm:spPr/>
      <dgm:t>
        <a:bodyPr/>
        <a:lstStyle/>
        <a:p>
          <a:endParaRPr lang="en-US"/>
        </a:p>
      </dgm:t>
    </dgm:pt>
    <dgm:pt modelId="{ADB7B8A9-F6E1-4FED-A7A6-24EC1EFB1EAB}" type="pres">
      <dgm:prSet presAssocID="{F121ED9E-1A1F-4D0F-943C-6D5EC75E9B19}" presName="node" presStyleLbl="node1" presStyleIdx="3" presStyleCnt="6">
        <dgm:presLayoutVars>
          <dgm:bulletEnabled val="1"/>
        </dgm:presLayoutVars>
      </dgm:prSet>
      <dgm:spPr/>
      <dgm:t>
        <a:bodyPr/>
        <a:lstStyle/>
        <a:p>
          <a:endParaRPr lang="en-US"/>
        </a:p>
      </dgm:t>
    </dgm:pt>
    <dgm:pt modelId="{7E8A4308-E336-4422-BC13-C1C779D43AAF}" type="pres">
      <dgm:prSet presAssocID="{B162B4E1-3053-4D69-ACD6-F8F650477060}" presName="sibTrans" presStyleLbl="sibTrans2D1" presStyleIdx="3" presStyleCnt="5"/>
      <dgm:spPr/>
      <dgm:t>
        <a:bodyPr/>
        <a:lstStyle/>
        <a:p>
          <a:endParaRPr lang="en-US"/>
        </a:p>
      </dgm:t>
    </dgm:pt>
    <dgm:pt modelId="{6893E4EF-49EC-4E7F-A262-15C6CDD813C8}" type="pres">
      <dgm:prSet presAssocID="{B162B4E1-3053-4D69-ACD6-F8F650477060}" presName="connectorText" presStyleLbl="sibTrans2D1" presStyleIdx="3" presStyleCnt="5"/>
      <dgm:spPr/>
      <dgm:t>
        <a:bodyPr/>
        <a:lstStyle/>
        <a:p>
          <a:endParaRPr lang="en-US"/>
        </a:p>
      </dgm:t>
    </dgm:pt>
    <dgm:pt modelId="{DD84BFB4-0252-4197-A95E-14458D33A13B}" type="pres">
      <dgm:prSet presAssocID="{9A966981-B7F2-4B9D-8A88-64E67132E007}" presName="node" presStyleLbl="node1" presStyleIdx="4" presStyleCnt="6">
        <dgm:presLayoutVars>
          <dgm:bulletEnabled val="1"/>
        </dgm:presLayoutVars>
      </dgm:prSet>
      <dgm:spPr/>
      <dgm:t>
        <a:bodyPr/>
        <a:lstStyle/>
        <a:p>
          <a:endParaRPr lang="en-US"/>
        </a:p>
      </dgm:t>
    </dgm:pt>
    <dgm:pt modelId="{CBA859AF-B4D2-4B6C-9BE6-10B45B364C82}" type="pres">
      <dgm:prSet presAssocID="{986D7809-AE77-4191-96BF-5F7C3D500DCF}" presName="sibTrans" presStyleLbl="sibTrans2D1" presStyleIdx="4" presStyleCnt="5"/>
      <dgm:spPr/>
      <dgm:t>
        <a:bodyPr/>
        <a:lstStyle/>
        <a:p>
          <a:endParaRPr lang="en-US"/>
        </a:p>
      </dgm:t>
    </dgm:pt>
    <dgm:pt modelId="{3C87C990-EFF2-450C-A7CD-4D24FE84CA1E}" type="pres">
      <dgm:prSet presAssocID="{986D7809-AE77-4191-96BF-5F7C3D500DCF}" presName="connectorText" presStyleLbl="sibTrans2D1" presStyleIdx="4" presStyleCnt="5"/>
      <dgm:spPr/>
      <dgm:t>
        <a:bodyPr/>
        <a:lstStyle/>
        <a:p>
          <a:endParaRPr lang="en-US"/>
        </a:p>
      </dgm:t>
    </dgm:pt>
    <dgm:pt modelId="{59035E21-6807-4867-98C2-36089ED27B58}" type="pres">
      <dgm:prSet presAssocID="{66C2ACF5-098D-4D0A-A849-813A142D451E}" presName="node" presStyleLbl="node1" presStyleIdx="5" presStyleCnt="6">
        <dgm:presLayoutVars>
          <dgm:bulletEnabled val="1"/>
        </dgm:presLayoutVars>
      </dgm:prSet>
      <dgm:spPr/>
      <dgm:t>
        <a:bodyPr/>
        <a:lstStyle/>
        <a:p>
          <a:endParaRPr lang="en-US"/>
        </a:p>
      </dgm:t>
    </dgm:pt>
  </dgm:ptLst>
  <dgm:cxnLst>
    <dgm:cxn modelId="{0F5843CD-2FD7-47C5-B826-0F535DDE794A}" type="presOf" srcId="{0EA64D6E-0E7C-4CE2-99F5-AD8069551B7E}" destId="{EBD957B8-5044-4437-8E69-192C1B73A0D1}" srcOrd="0" destOrd="0" presId="urn:microsoft.com/office/officeart/2005/8/layout/process2"/>
    <dgm:cxn modelId="{806178BE-B211-4E86-9491-5ACE840F9927}" type="presOf" srcId="{F121ED9E-1A1F-4D0F-943C-6D5EC75E9B19}" destId="{ADB7B8A9-F6E1-4FED-A7A6-24EC1EFB1EAB}" srcOrd="0" destOrd="0" presId="urn:microsoft.com/office/officeart/2005/8/layout/process2"/>
    <dgm:cxn modelId="{35591546-C94C-437D-AFE9-20AAD52156A2}" type="presOf" srcId="{986D7809-AE77-4191-96BF-5F7C3D500DCF}" destId="{CBA859AF-B4D2-4B6C-9BE6-10B45B364C82}" srcOrd="0" destOrd="0" presId="urn:microsoft.com/office/officeart/2005/8/layout/process2"/>
    <dgm:cxn modelId="{6E7B27D3-DA0D-4C4D-8361-F7A50586644E}" type="presOf" srcId="{F826FE68-88FE-4A31-A16F-53B01398E8FA}" destId="{5D7DAF9D-6DD3-4180-A544-BA7A5F0447DD}" srcOrd="0" destOrd="0" presId="urn:microsoft.com/office/officeart/2005/8/layout/process2"/>
    <dgm:cxn modelId="{041C7343-8BD3-41FE-A851-8E5A22766360}" type="presOf" srcId="{3E518059-FE73-4200-AC2D-BD4E9EB2C847}" destId="{A74C78E4-8832-4C13-934B-AA751647A1C6}" srcOrd="0" destOrd="0" presId="urn:microsoft.com/office/officeart/2005/8/layout/process2"/>
    <dgm:cxn modelId="{A579BADF-3CE3-4A4E-93AA-7EC11E801F63}" type="presOf" srcId="{1F9B8025-7285-46BF-B3DA-7A6D9F5D69D5}" destId="{947C49DA-FE80-4263-859A-2BD214FF0140}" srcOrd="1" destOrd="0" presId="urn:microsoft.com/office/officeart/2005/8/layout/process2"/>
    <dgm:cxn modelId="{BBEFFD94-C69D-4F30-B569-AF74E5E03DBA}" type="presOf" srcId="{66C2ACF5-098D-4D0A-A849-813A142D451E}" destId="{59035E21-6807-4867-98C2-36089ED27B58}" srcOrd="0" destOrd="0" presId="urn:microsoft.com/office/officeart/2005/8/layout/process2"/>
    <dgm:cxn modelId="{80842BCA-6FB9-4C2F-9EA4-24EE19168D6B}" type="presOf" srcId="{9A966981-B7F2-4B9D-8A88-64E67132E007}" destId="{DD84BFB4-0252-4197-A95E-14458D33A13B}" srcOrd="0" destOrd="0" presId="urn:microsoft.com/office/officeart/2005/8/layout/process2"/>
    <dgm:cxn modelId="{3C15E42B-EB69-4681-AE10-389C6118B652}" srcId="{7AD8CB7B-247C-4200-B18C-8D634F9D9735}" destId="{F121ED9E-1A1F-4D0F-943C-6D5EC75E9B19}" srcOrd="3" destOrd="0" parTransId="{4ABA18B8-597C-4D41-9600-778DFD3DE14B}" sibTransId="{B162B4E1-3053-4D69-ACD6-F8F650477060}"/>
    <dgm:cxn modelId="{DE6BA53B-98C1-44AC-A943-7C98E22299A6}" type="presOf" srcId="{F826FE68-88FE-4A31-A16F-53B01398E8FA}" destId="{89B30D8F-240F-432E-8C84-3FB9330E886A}" srcOrd="1" destOrd="0" presId="urn:microsoft.com/office/officeart/2005/8/layout/process2"/>
    <dgm:cxn modelId="{2C61A0AD-A50A-4182-9866-4AEACA2BD3B6}" type="presOf" srcId="{688FD120-B18D-42D5-8D84-F33AD8D87EFA}" destId="{517E2B6A-6088-4E38-8C14-9D4C8D8E0C45}" srcOrd="0" destOrd="0" presId="urn:microsoft.com/office/officeart/2005/8/layout/process2"/>
    <dgm:cxn modelId="{0193D0C7-FF75-4DB0-B085-07327735F797}" srcId="{7AD8CB7B-247C-4200-B18C-8D634F9D9735}" destId="{9A966981-B7F2-4B9D-8A88-64E67132E007}" srcOrd="4" destOrd="0" parTransId="{9385722E-AB5C-4C8D-9DAF-67487DFE1159}" sibTransId="{986D7809-AE77-4191-96BF-5F7C3D500DCF}"/>
    <dgm:cxn modelId="{232571FB-A2AC-4DBD-A79F-A3B290702B4A}" srcId="{7AD8CB7B-247C-4200-B18C-8D634F9D9735}" destId="{66C2ACF5-098D-4D0A-A849-813A142D451E}" srcOrd="5" destOrd="0" parTransId="{9B4AC320-DE23-467A-B8DE-2CECF31F240D}" sibTransId="{D8BBCC2F-DA8E-4C7D-81D2-E204E184B92E}"/>
    <dgm:cxn modelId="{411C9529-2F52-4A1E-A122-3B6E80021FB1}" type="presOf" srcId="{0EA64D6E-0E7C-4CE2-99F5-AD8069551B7E}" destId="{19323214-B009-412D-A6B4-F9E2D80228D7}" srcOrd="1" destOrd="0" presId="urn:microsoft.com/office/officeart/2005/8/layout/process2"/>
    <dgm:cxn modelId="{F9B35C6B-5BCD-401F-8A30-D9FE8849B4F8}" srcId="{7AD8CB7B-247C-4200-B18C-8D634F9D9735}" destId="{688FD120-B18D-42D5-8D84-F33AD8D87EFA}" srcOrd="0" destOrd="0" parTransId="{03296E15-FF23-4385-A8CC-244B7AF154B6}" sibTransId="{0EA64D6E-0E7C-4CE2-99F5-AD8069551B7E}"/>
    <dgm:cxn modelId="{3575E80E-772A-4E1D-8DFE-3F6E5B97E534}" srcId="{7AD8CB7B-247C-4200-B18C-8D634F9D9735}" destId="{F5FCA459-41E4-41FD-9B95-FC9435F4E8FC}" srcOrd="1" destOrd="0" parTransId="{744963B0-196A-46E5-8C2A-9A488C0A3D31}" sibTransId="{1F9B8025-7285-46BF-B3DA-7A6D9F5D69D5}"/>
    <dgm:cxn modelId="{2AF6EF71-1D50-4747-8F2E-2309F594808F}" type="presOf" srcId="{B162B4E1-3053-4D69-ACD6-F8F650477060}" destId="{6893E4EF-49EC-4E7F-A262-15C6CDD813C8}" srcOrd="1" destOrd="0" presId="urn:microsoft.com/office/officeart/2005/8/layout/process2"/>
    <dgm:cxn modelId="{D381E517-E1A5-4462-AD2F-21DB8C6E325C}" srcId="{7AD8CB7B-247C-4200-B18C-8D634F9D9735}" destId="{3E518059-FE73-4200-AC2D-BD4E9EB2C847}" srcOrd="2" destOrd="0" parTransId="{C219A68F-EAEF-4414-AAA2-7DA362873B38}" sibTransId="{F826FE68-88FE-4A31-A16F-53B01398E8FA}"/>
    <dgm:cxn modelId="{505BB94E-A5BA-4544-BB78-40FFAA87F466}" type="presOf" srcId="{1F9B8025-7285-46BF-B3DA-7A6D9F5D69D5}" destId="{E9CCAF9B-4428-49D5-A531-3E4ED9DD8D36}" srcOrd="0" destOrd="0" presId="urn:microsoft.com/office/officeart/2005/8/layout/process2"/>
    <dgm:cxn modelId="{B24F75D9-351E-47AE-BE8F-8EAB41693781}" type="presOf" srcId="{986D7809-AE77-4191-96BF-5F7C3D500DCF}" destId="{3C87C990-EFF2-450C-A7CD-4D24FE84CA1E}" srcOrd="1" destOrd="0" presId="urn:microsoft.com/office/officeart/2005/8/layout/process2"/>
    <dgm:cxn modelId="{90605925-DDE0-44F8-9D08-1B57773B0DC6}" type="presOf" srcId="{B162B4E1-3053-4D69-ACD6-F8F650477060}" destId="{7E8A4308-E336-4422-BC13-C1C779D43AAF}" srcOrd="0" destOrd="0" presId="urn:microsoft.com/office/officeart/2005/8/layout/process2"/>
    <dgm:cxn modelId="{99C650F3-6848-4FED-BE1D-7D3CD10DF7F6}" type="presOf" srcId="{7AD8CB7B-247C-4200-B18C-8D634F9D9735}" destId="{32A5E9B2-B695-47FE-A246-C93096F2B27B}" srcOrd="0" destOrd="0" presId="urn:microsoft.com/office/officeart/2005/8/layout/process2"/>
    <dgm:cxn modelId="{9E55C214-DC40-4D5E-A38C-A949BBF8557C}" type="presOf" srcId="{F5FCA459-41E4-41FD-9B95-FC9435F4E8FC}" destId="{394229BB-DC0E-43C1-AE25-86A595FF7AEE}" srcOrd="0" destOrd="0" presId="urn:microsoft.com/office/officeart/2005/8/layout/process2"/>
    <dgm:cxn modelId="{F510E3C9-CD4F-4C85-ACF9-35436CCF40B2}" type="presParOf" srcId="{32A5E9B2-B695-47FE-A246-C93096F2B27B}" destId="{517E2B6A-6088-4E38-8C14-9D4C8D8E0C45}" srcOrd="0" destOrd="0" presId="urn:microsoft.com/office/officeart/2005/8/layout/process2"/>
    <dgm:cxn modelId="{3F43F4D0-6815-49E2-9392-001FBF97F6B2}" type="presParOf" srcId="{32A5E9B2-B695-47FE-A246-C93096F2B27B}" destId="{EBD957B8-5044-4437-8E69-192C1B73A0D1}" srcOrd="1" destOrd="0" presId="urn:microsoft.com/office/officeart/2005/8/layout/process2"/>
    <dgm:cxn modelId="{35D8159B-B22C-4727-9499-6C732DCD39B1}" type="presParOf" srcId="{EBD957B8-5044-4437-8E69-192C1B73A0D1}" destId="{19323214-B009-412D-A6B4-F9E2D80228D7}" srcOrd="0" destOrd="0" presId="urn:microsoft.com/office/officeart/2005/8/layout/process2"/>
    <dgm:cxn modelId="{9FE1002E-DD30-4C94-98AA-2CCBE706C335}" type="presParOf" srcId="{32A5E9B2-B695-47FE-A246-C93096F2B27B}" destId="{394229BB-DC0E-43C1-AE25-86A595FF7AEE}" srcOrd="2" destOrd="0" presId="urn:microsoft.com/office/officeart/2005/8/layout/process2"/>
    <dgm:cxn modelId="{304B9AD8-C5DE-425C-AA5D-636C6CF787D8}" type="presParOf" srcId="{32A5E9B2-B695-47FE-A246-C93096F2B27B}" destId="{E9CCAF9B-4428-49D5-A531-3E4ED9DD8D36}" srcOrd="3" destOrd="0" presId="urn:microsoft.com/office/officeart/2005/8/layout/process2"/>
    <dgm:cxn modelId="{4EA70E69-A859-4806-93C2-A50F33522666}" type="presParOf" srcId="{E9CCAF9B-4428-49D5-A531-3E4ED9DD8D36}" destId="{947C49DA-FE80-4263-859A-2BD214FF0140}" srcOrd="0" destOrd="0" presId="urn:microsoft.com/office/officeart/2005/8/layout/process2"/>
    <dgm:cxn modelId="{3A528C4E-267F-40F5-A11F-7621F5B8D1F8}" type="presParOf" srcId="{32A5E9B2-B695-47FE-A246-C93096F2B27B}" destId="{A74C78E4-8832-4C13-934B-AA751647A1C6}" srcOrd="4" destOrd="0" presId="urn:microsoft.com/office/officeart/2005/8/layout/process2"/>
    <dgm:cxn modelId="{C0EA1176-C5F5-4F7E-9E36-79804E4A7CCF}" type="presParOf" srcId="{32A5E9B2-B695-47FE-A246-C93096F2B27B}" destId="{5D7DAF9D-6DD3-4180-A544-BA7A5F0447DD}" srcOrd="5" destOrd="0" presId="urn:microsoft.com/office/officeart/2005/8/layout/process2"/>
    <dgm:cxn modelId="{C42D264B-515A-4F27-8F14-C82C85C3B4ED}" type="presParOf" srcId="{5D7DAF9D-6DD3-4180-A544-BA7A5F0447DD}" destId="{89B30D8F-240F-432E-8C84-3FB9330E886A}" srcOrd="0" destOrd="0" presId="urn:microsoft.com/office/officeart/2005/8/layout/process2"/>
    <dgm:cxn modelId="{CEE3C18D-ED48-48F0-A1FC-B1E0F55EE5C0}" type="presParOf" srcId="{32A5E9B2-B695-47FE-A246-C93096F2B27B}" destId="{ADB7B8A9-F6E1-4FED-A7A6-24EC1EFB1EAB}" srcOrd="6" destOrd="0" presId="urn:microsoft.com/office/officeart/2005/8/layout/process2"/>
    <dgm:cxn modelId="{D5237EA9-2F11-412C-AB2E-6629F6A92176}" type="presParOf" srcId="{32A5E9B2-B695-47FE-A246-C93096F2B27B}" destId="{7E8A4308-E336-4422-BC13-C1C779D43AAF}" srcOrd="7" destOrd="0" presId="urn:microsoft.com/office/officeart/2005/8/layout/process2"/>
    <dgm:cxn modelId="{4A234D9A-B606-4E77-82CB-94FFE4F7B20D}" type="presParOf" srcId="{7E8A4308-E336-4422-BC13-C1C779D43AAF}" destId="{6893E4EF-49EC-4E7F-A262-15C6CDD813C8}" srcOrd="0" destOrd="0" presId="urn:microsoft.com/office/officeart/2005/8/layout/process2"/>
    <dgm:cxn modelId="{1DFE2148-7707-4234-9B57-0EE084EEE9BA}" type="presParOf" srcId="{32A5E9B2-B695-47FE-A246-C93096F2B27B}" destId="{DD84BFB4-0252-4197-A95E-14458D33A13B}" srcOrd="8" destOrd="0" presId="urn:microsoft.com/office/officeart/2005/8/layout/process2"/>
    <dgm:cxn modelId="{1FAAA2CD-6132-4223-B452-DA61EC094908}" type="presParOf" srcId="{32A5E9B2-B695-47FE-A246-C93096F2B27B}" destId="{CBA859AF-B4D2-4B6C-9BE6-10B45B364C82}" srcOrd="9" destOrd="0" presId="urn:microsoft.com/office/officeart/2005/8/layout/process2"/>
    <dgm:cxn modelId="{1B61DBDA-579B-42B2-B56F-A3C1C1A1B248}" type="presParOf" srcId="{CBA859AF-B4D2-4B6C-9BE6-10B45B364C82}" destId="{3C87C990-EFF2-450C-A7CD-4D24FE84CA1E}" srcOrd="0" destOrd="0" presId="urn:microsoft.com/office/officeart/2005/8/layout/process2"/>
    <dgm:cxn modelId="{625DA1D7-44E5-4D81-BEEA-C101FDF36FF2}" type="presParOf" srcId="{32A5E9B2-B695-47FE-A246-C93096F2B27B}" destId="{59035E21-6807-4867-98C2-36089ED27B58}" srcOrd="10"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E97B14-EBBC-4D63-9452-80CC20F4551D}" type="datetimeFigureOut">
              <a:rPr lang="en-GB" smtClean="0"/>
              <a:t>27/01/2016</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FD33D1-5F8B-45B7-9940-CBFFF9C06F51}" type="slidenum">
              <a:rPr lang="en-GB" smtClean="0"/>
              <a:t>‹#›</a:t>
            </a:fld>
            <a:endParaRPr lang="en-GB" dirty="0"/>
          </a:p>
        </p:txBody>
      </p:sp>
    </p:spTree>
    <p:extLst>
      <p:ext uri="{BB962C8B-B14F-4D97-AF65-F5344CB8AC3E}">
        <p14:creationId xmlns:p14="http://schemas.microsoft.com/office/powerpoint/2010/main" val="1784384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5</a:t>
            </a:fld>
            <a:endParaRPr lang="en-GB" dirty="0"/>
          </a:p>
        </p:txBody>
      </p:sp>
    </p:spTree>
    <p:extLst>
      <p:ext uri="{BB962C8B-B14F-4D97-AF65-F5344CB8AC3E}">
        <p14:creationId xmlns:p14="http://schemas.microsoft.com/office/powerpoint/2010/main" val="32578143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26</a:t>
            </a:fld>
            <a:endParaRPr lang="en-GB" dirty="0"/>
          </a:p>
        </p:txBody>
      </p:sp>
    </p:spTree>
    <p:extLst>
      <p:ext uri="{BB962C8B-B14F-4D97-AF65-F5344CB8AC3E}">
        <p14:creationId xmlns:p14="http://schemas.microsoft.com/office/powerpoint/2010/main" val="35372415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34</a:t>
            </a:fld>
            <a:endParaRPr lang="en-GB" dirty="0"/>
          </a:p>
        </p:txBody>
      </p:sp>
    </p:spTree>
    <p:extLst>
      <p:ext uri="{BB962C8B-B14F-4D97-AF65-F5344CB8AC3E}">
        <p14:creationId xmlns:p14="http://schemas.microsoft.com/office/powerpoint/2010/main" val="5296126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Complex</a:t>
            </a:r>
            <a:r>
              <a:rPr lang="en-GB" baseline="0" dirty="0" smtClean="0"/>
              <a:t> numbers have a real and imaginary part.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40</a:t>
            </a:fld>
            <a:endParaRPr lang="en-GB" dirty="0"/>
          </a:p>
        </p:txBody>
      </p:sp>
    </p:spTree>
    <p:extLst>
      <p:ext uri="{BB962C8B-B14F-4D97-AF65-F5344CB8AC3E}">
        <p14:creationId xmlns:p14="http://schemas.microsoft.com/office/powerpoint/2010/main" val="37965564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Briefly</a:t>
            </a:r>
            <a:r>
              <a:rPr lang="en-GB" baseline="0" dirty="0" smtClean="0"/>
              <a:t> explain Unicode/</a:t>
            </a:r>
            <a:r>
              <a:rPr lang="en-GB" baseline="0" dirty="0" err="1" smtClean="0"/>
              <a:t>utf</a:t>
            </a:r>
            <a:r>
              <a:rPr lang="en-GB" baseline="0" dirty="0" smtClean="0"/>
              <a:t> and code pages and how it relates to </a:t>
            </a:r>
            <a:r>
              <a:rPr lang="en-GB" baseline="0" dirty="0" err="1" smtClean="0"/>
              <a:t>ascii</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42</a:t>
            </a:fld>
            <a:endParaRPr lang="en-GB" dirty="0"/>
          </a:p>
        </p:txBody>
      </p:sp>
    </p:spTree>
    <p:extLst>
      <p:ext uri="{BB962C8B-B14F-4D97-AF65-F5344CB8AC3E}">
        <p14:creationId xmlns:p14="http://schemas.microsoft.com/office/powerpoint/2010/main" val="23037709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Briefly</a:t>
            </a:r>
            <a:r>
              <a:rPr lang="en-GB" baseline="0" dirty="0" smtClean="0"/>
              <a:t> explain Unicode/</a:t>
            </a:r>
            <a:r>
              <a:rPr lang="en-GB" baseline="0" dirty="0" err="1" smtClean="0"/>
              <a:t>utf</a:t>
            </a:r>
            <a:r>
              <a:rPr lang="en-GB" baseline="0" dirty="0" smtClean="0"/>
              <a:t> and code pages and how it relates to </a:t>
            </a:r>
            <a:r>
              <a:rPr lang="en-GB" baseline="0" dirty="0" err="1" smtClean="0"/>
              <a:t>ascii</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43</a:t>
            </a:fld>
            <a:endParaRPr lang="en-GB" dirty="0"/>
          </a:p>
        </p:txBody>
      </p:sp>
    </p:spTree>
    <p:extLst>
      <p:ext uri="{BB962C8B-B14F-4D97-AF65-F5344CB8AC3E}">
        <p14:creationId xmlns:p14="http://schemas.microsoft.com/office/powerpoint/2010/main" val="24211631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57</a:t>
            </a:fld>
            <a:endParaRPr lang="en-GB" dirty="0">
              <a:solidFill>
                <a:prstClr val="black"/>
              </a:solidFill>
            </a:endParaRPr>
          </a:p>
        </p:txBody>
      </p:sp>
    </p:spTree>
    <p:extLst>
      <p:ext uri="{BB962C8B-B14F-4D97-AF65-F5344CB8AC3E}">
        <p14:creationId xmlns:p14="http://schemas.microsoft.com/office/powerpoint/2010/main" val="6311759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61</a:t>
            </a:fld>
            <a:endParaRPr lang="en-GB" dirty="0">
              <a:solidFill>
                <a:prstClr val="black"/>
              </a:solidFill>
            </a:endParaRPr>
          </a:p>
        </p:txBody>
      </p:sp>
    </p:spTree>
    <p:extLst>
      <p:ext uri="{BB962C8B-B14F-4D97-AF65-F5344CB8AC3E}">
        <p14:creationId xmlns:p14="http://schemas.microsoft.com/office/powerpoint/2010/main" val="38887521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62</a:t>
            </a:fld>
            <a:endParaRPr lang="en-GB" dirty="0">
              <a:solidFill>
                <a:prstClr val="black"/>
              </a:solidFill>
            </a:endParaRPr>
          </a:p>
        </p:txBody>
      </p:sp>
    </p:spTree>
    <p:extLst>
      <p:ext uri="{BB962C8B-B14F-4D97-AF65-F5344CB8AC3E}">
        <p14:creationId xmlns:p14="http://schemas.microsoft.com/office/powerpoint/2010/main" val="10191599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a:t>
            </a:r>
            <a:r>
              <a:rPr lang="en-GB" baseline="0" dirty="0" smtClean="0"/>
              <a:t> the python interactive interpreter, can you calculate the outcome of all the above?</a:t>
            </a:r>
          </a:p>
          <a:p>
            <a:endParaRPr lang="en-GB" baseline="0" dirty="0" smtClean="0"/>
          </a:p>
          <a:p>
            <a:r>
              <a:rPr lang="en-GB" baseline="0" dirty="0" smtClean="0"/>
              <a:t>What happens if we change the values of </a:t>
            </a:r>
            <a:r>
              <a:rPr lang="en-GB" i="1" baseline="0" dirty="0" smtClean="0"/>
              <a:t>a </a:t>
            </a:r>
            <a:r>
              <a:rPr lang="en-GB" i="0" baseline="0" dirty="0" smtClean="0"/>
              <a:t>or </a:t>
            </a:r>
            <a:r>
              <a:rPr lang="en-GB" i="1" baseline="0" dirty="0" smtClean="0"/>
              <a:t>b</a:t>
            </a:r>
            <a:r>
              <a:rPr lang="en-GB" i="0" baseline="0" dirty="0" smtClean="0"/>
              <a:t>?</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69</a:t>
            </a:fld>
            <a:endParaRPr lang="en-GB" dirty="0"/>
          </a:p>
        </p:txBody>
      </p:sp>
    </p:spTree>
    <p:extLst>
      <p:ext uri="{BB962C8B-B14F-4D97-AF65-F5344CB8AC3E}">
        <p14:creationId xmlns:p14="http://schemas.microsoft.com/office/powerpoint/2010/main" val="42818688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70</a:t>
            </a:fld>
            <a:endParaRPr lang="en-GB" dirty="0"/>
          </a:p>
        </p:txBody>
      </p:sp>
    </p:spTree>
    <p:extLst>
      <p:ext uri="{BB962C8B-B14F-4D97-AF65-F5344CB8AC3E}">
        <p14:creationId xmlns:p14="http://schemas.microsoft.com/office/powerpoint/2010/main" val="1812999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6</a:t>
            </a:fld>
            <a:endParaRPr lang="en-GB" dirty="0"/>
          </a:p>
        </p:txBody>
      </p:sp>
    </p:spTree>
    <p:extLst>
      <p:ext uri="{BB962C8B-B14F-4D97-AF65-F5344CB8AC3E}">
        <p14:creationId xmlns:p14="http://schemas.microsoft.com/office/powerpoint/2010/main" val="19743836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75</a:t>
            </a:fld>
            <a:endParaRPr lang="en-GB" dirty="0"/>
          </a:p>
        </p:txBody>
      </p:sp>
    </p:spTree>
    <p:extLst>
      <p:ext uri="{BB962C8B-B14F-4D97-AF65-F5344CB8AC3E}">
        <p14:creationId xmlns:p14="http://schemas.microsoft.com/office/powerpoint/2010/main" val="1271559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far, our examples have been flat in design: computer program starts and runs through the code one until it has finished. While this is great, it doesn't allow us to build efficient and powerful applications.</a:t>
            </a:r>
          </a:p>
          <a:p>
            <a:r>
              <a:rPr lang="en-GB" baseline="0" dirty="0" smtClean="0"/>
              <a:t>To achieve more complex applications we must add logic and flow control to our code.</a:t>
            </a:r>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76</a:t>
            </a:fld>
            <a:endParaRPr lang="en-GB" dirty="0"/>
          </a:p>
        </p:txBody>
      </p:sp>
    </p:spTree>
    <p:extLst>
      <p:ext uri="{BB962C8B-B14F-4D97-AF65-F5344CB8AC3E}">
        <p14:creationId xmlns:p14="http://schemas.microsoft.com/office/powerpoint/2010/main" val="39488887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Code can be used to test logic and take</a:t>
            </a:r>
            <a:r>
              <a:rPr lang="en-GB" baseline="0" dirty="0" smtClean="0"/>
              <a:t> a different path, depending on the outcome.</a:t>
            </a:r>
          </a:p>
        </p:txBody>
      </p:sp>
      <p:sp>
        <p:nvSpPr>
          <p:cNvPr id="4" name="Slide Number Placeholder 3"/>
          <p:cNvSpPr>
            <a:spLocks noGrp="1"/>
          </p:cNvSpPr>
          <p:nvPr>
            <p:ph type="sldNum" sz="quarter" idx="10"/>
          </p:nvPr>
        </p:nvSpPr>
        <p:spPr/>
        <p:txBody>
          <a:bodyPr/>
          <a:lstStyle/>
          <a:p>
            <a:fld id="{D2FD33D1-5F8B-45B7-9940-CBFFF9C06F51}" type="slidenum">
              <a:rPr lang="en-GB" smtClean="0"/>
              <a:t>77</a:t>
            </a:fld>
            <a:endParaRPr lang="en-GB" dirty="0"/>
          </a:p>
        </p:txBody>
      </p:sp>
    </p:spTree>
    <p:extLst>
      <p:ext uri="{BB962C8B-B14F-4D97-AF65-F5344CB8AC3E}">
        <p14:creationId xmlns:p14="http://schemas.microsoft.com/office/powerpoint/2010/main" val="13978761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With</a:t>
            </a:r>
            <a:r>
              <a:rPr lang="en-GB" baseline="0" dirty="0" smtClean="0"/>
              <a:t> flow control, we can reuse parts of our code without having to create huge codebases.</a:t>
            </a:r>
          </a:p>
        </p:txBody>
      </p:sp>
      <p:sp>
        <p:nvSpPr>
          <p:cNvPr id="4" name="Slide Number Placeholder 3"/>
          <p:cNvSpPr>
            <a:spLocks noGrp="1"/>
          </p:cNvSpPr>
          <p:nvPr>
            <p:ph type="sldNum" sz="quarter" idx="10"/>
          </p:nvPr>
        </p:nvSpPr>
        <p:spPr/>
        <p:txBody>
          <a:bodyPr/>
          <a:lstStyle/>
          <a:p>
            <a:fld id="{D2FD33D1-5F8B-45B7-9940-CBFFF9C06F51}" type="slidenum">
              <a:rPr lang="en-GB" smtClean="0"/>
              <a:t>78</a:t>
            </a:fld>
            <a:endParaRPr lang="en-GB" dirty="0"/>
          </a:p>
        </p:txBody>
      </p:sp>
    </p:spTree>
    <p:extLst>
      <p:ext uri="{BB962C8B-B14F-4D97-AF65-F5344CB8AC3E}">
        <p14:creationId xmlns:p14="http://schemas.microsoft.com/office/powerpoint/2010/main" val="34701367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Introduce white space delimited languages and give example of syntax delimited</a:t>
            </a:r>
          </a:p>
          <a:p>
            <a:r>
              <a:rPr lang="en-GB" dirty="0" smtClean="0"/>
              <a:t>Explain importance of whitespace</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79</a:t>
            </a:fld>
            <a:endParaRPr lang="en-GB" dirty="0"/>
          </a:p>
        </p:txBody>
      </p:sp>
    </p:spTree>
    <p:extLst>
      <p:ext uri="{BB962C8B-B14F-4D97-AF65-F5344CB8AC3E}">
        <p14:creationId xmlns:p14="http://schemas.microsoft.com/office/powerpoint/2010/main" val="11387776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80</a:t>
            </a:fld>
            <a:endParaRPr lang="en-GB" dirty="0"/>
          </a:p>
        </p:txBody>
      </p:sp>
    </p:spTree>
    <p:extLst>
      <p:ext uri="{BB962C8B-B14F-4D97-AF65-F5344CB8AC3E}">
        <p14:creationId xmlns:p14="http://schemas.microsoft.com/office/powerpoint/2010/main" val="8701892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TODO: Build and exercise which takes two inputs from the user and compares to see if they match.</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81</a:t>
            </a:fld>
            <a:endParaRPr lang="en-GB" dirty="0"/>
          </a:p>
        </p:txBody>
      </p:sp>
    </p:spTree>
    <p:extLst>
      <p:ext uri="{BB962C8B-B14F-4D97-AF65-F5344CB8AC3E}">
        <p14:creationId xmlns:p14="http://schemas.microsoft.com/office/powerpoint/2010/main" val="12153992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Introduce white space delimited languages and give example of syntax delimited</a:t>
            </a:r>
          </a:p>
          <a:p>
            <a:r>
              <a:rPr lang="en-GB" dirty="0" smtClean="0"/>
              <a:t>Explain importance of whitespace</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83</a:t>
            </a:fld>
            <a:endParaRPr lang="en-GB" dirty="0">
              <a:solidFill>
                <a:prstClr val="black"/>
              </a:solidFill>
            </a:endParaRPr>
          </a:p>
        </p:txBody>
      </p:sp>
    </p:spTree>
    <p:extLst>
      <p:ext uri="{BB962C8B-B14F-4D97-AF65-F5344CB8AC3E}">
        <p14:creationId xmlns:p14="http://schemas.microsoft.com/office/powerpoint/2010/main" val="18001271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Introduce white space delimited languages and give example of syntax delimited</a:t>
            </a:r>
          </a:p>
          <a:p>
            <a:r>
              <a:rPr lang="en-GB" dirty="0" smtClean="0"/>
              <a:t>Explain importance of whitespace</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84</a:t>
            </a:fld>
            <a:endParaRPr lang="en-GB" dirty="0">
              <a:solidFill>
                <a:prstClr val="black"/>
              </a:solidFill>
            </a:endParaRPr>
          </a:p>
        </p:txBody>
      </p:sp>
    </p:spTree>
    <p:extLst>
      <p:ext uri="{BB962C8B-B14F-4D97-AF65-F5344CB8AC3E}">
        <p14:creationId xmlns:p14="http://schemas.microsoft.com/office/powerpoint/2010/main" val="27141293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 the ways the program could be improved, i.e. be specifying a max number of retries</a:t>
            </a:r>
            <a:r>
              <a:rPr lang="en-US" baseline="0" dirty="0" smtClean="0"/>
              <a:t> from the command line or </a:t>
            </a:r>
            <a:r>
              <a:rPr lang="en-US" baseline="0" dirty="0" err="1" smtClean="0"/>
              <a:t>config</a:t>
            </a:r>
            <a:r>
              <a:rPr lang="en-US" baseline="0" dirty="0" smtClean="0"/>
              <a:t> file</a:t>
            </a:r>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85</a:t>
            </a:fld>
            <a:endParaRPr lang="en-GB" dirty="0">
              <a:solidFill>
                <a:prstClr val="black"/>
              </a:solidFill>
            </a:endParaRPr>
          </a:p>
        </p:txBody>
      </p:sp>
    </p:spTree>
    <p:extLst>
      <p:ext uri="{BB962C8B-B14F-4D97-AF65-F5344CB8AC3E}">
        <p14:creationId xmlns:p14="http://schemas.microsoft.com/office/powerpoint/2010/main" val="18143074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7</a:t>
            </a:fld>
            <a:endParaRPr lang="en-GB" dirty="0"/>
          </a:p>
        </p:txBody>
      </p:sp>
    </p:spTree>
    <p:extLst>
      <p:ext uri="{BB962C8B-B14F-4D97-AF65-F5344CB8AC3E}">
        <p14:creationId xmlns:p14="http://schemas.microsoft.com/office/powerpoint/2010/main" val="21275010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TODO: Build and exercise which takes two inputs from the user and compares to see if they match.</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86</a:t>
            </a:fld>
            <a:endParaRPr lang="en-GB" dirty="0"/>
          </a:p>
        </p:txBody>
      </p:sp>
    </p:spTree>
    <p:extLst>
      <p:ext uri="{BB962C8B-B14F-4D97-AF65-F5344CB8AC3E}">
        <p14:creationId xmlns:p14="http://schemas.microsoft.com/office/powerpoint/2010/main" val="33034718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TODO: Build and exercise which takes two inputs from the user and compares to see if they match.</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92</a:t>
            </a:fld>
            <a:endParaRPr lang="en-GB" dirty="0"/>
          </a:p>
        </p:txBody>
      </p:sp>
    </p:spTree>
    <p:extLst>
      <p:ext uri="{BB962C8B-B14F-4D97-AF65-F5344CB8AC3E}">
        <p14:creationId xmlns:p14="http://schemas.microsoft.com/office/powerpoint/2010/main" val="24533053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96</a:t>
            </a:fld>
            <a:endParaRPr lang="en-GB" dirty="0"/>
          </a:p>
        </p:txBody>
      </p:sp>
    </p:spTree>
    <p:extLst>
      <p:ext uri="{BB962C8B-B14F-4D97-AF65-F5344CB8AC3E}">
        <p14:creationId xmlns:p14="http://schemas.microsoft.com/office/powerpoint/2010/main" val="21461367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101</a:t>
            </a:fld>
            <a:endParaRPr lang="en-GB" dirty="0"/>
          </a:p>
        </p:txBody>
      </p:sp>
    </p:spTree>
    <p:extLst>
      <p:ext uri="{BB962C8B-B14F-4D97-AF65-F5344CB8AC3E}">
        <p14:creationId xmlns:p14="http://schemas.microsoft.com/office/powerpoint/2010/main" val="3030172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104</a:t>
            </a:fld>
            <a:endParaRPr lang="en-GB" dirty="0">
              <a:solidFill>
                <a:prstClr val="black"/>
              </a:solidFill>
            </a:endParaRPr>
          </a:p>
        </p:txBody>
      </p:sp>
    </p:spTree>
    <p:extLst>
      <p:ext uri="{BB962C8B-B14F-4D97-AF65-F5344CB8AC3E}">
        <p14:creationId xmlns:p14="http://schemas.microsoft.com/office/powerpoint/2010/main" val="8130804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109</a:t>
            </a:fld>
            <a:endParaRPr lang="en-GB" dirty="0">
              <a:solidFill>
                <a:prstClr val="black"/>
              </a:solidFill>
            </a:endParaRPr>
          </a:p>
        </p:txBody>
      </p:sp>
    </p:spTree>
    <p:extLst>
      <p:ext uri="{BB962C8B-B14F-4D97-AF65-F5344CB8AC3E}">
        <p14:creationId xmlns:p14="http://schemas.microsoft.com/office/powerpoint/2010/main" val="123232745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113</a:t>
            </a:fld>
            <a:endParaRPr lang="en-GB" dirty="0">
              <a:solidFill>
                <a:prstClr val="black"/>
              </a:solidFill>
            </a:endParaRPr>
          </a:p>
        </p:txBody>
      </p:sp>
    </p:spTree>
    <p:extLst>
      <p:ext uri="{BB962C8B-B14F-4D97-AF65-F5344CB8AC3E}">
        <p14:creationId xmlns:p14="http://schemas.microsoft.com/office/powerpoint/2010/main" val="1185220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124</a:t>
            </a:fld>
            <a:endParaRPr lang="en-GB" dirty="0">
              <a:solidFill>
                <a:prstClr val="black"/>
              </a:solidFill>
            </a:endParaRPr>
          </a:p>
        </p:txBody>
      </p:sp>
    </p:spTree>
    <p:extLst>
      <p:ext uri="{BB962C8B-B14F-4D97-AF65-F5344CB8AC3E}">
        <p14:creationId xmlns:p14="http://schemas.microsoft.com/office/powerpoint/2010/main" val="20788366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127</a:t>
            </a:fld>
            <a:endParaRPr lang="en-GB" dirty="0">
              <a:solidFill>
                <a:prstClr val="black"/>
              </a:solidFill>
            </a:endParaRPr>
          </a:p>
        </p:txBody>
      </p:sp>
    </p:spTree>
    <p:extLst>
      <p:ext uri="{BB962C8B-B14F-4D97-AF65-F5344CB8AC3E}">
        <p14:creationId xmlns:p14="http://schemas.microsoft.com/office/powerpoint/2010/main" val="371204849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136</a:t>
            </a:fld>
            <a:endParaRPr lang="en-GB" dirty="0">
              <a:solidFill>
                <a:prstClr val="black"/>
              </a:solidFill>
            </a:endParaRPr>
          </a:p>
        </p:txBody>
      </p:sp>
    </p:spTree>
    <p:extLst>
      <p:ext uri="{BB962C8B-B14F-4D97-AF65-F5344CB8AC3E}">
        <p14:creationId xmlns:p14="http://schemas.microsoft.com/office/powerpoint/2010/main" val="487731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Why of Programming</a:t>
            </a:r>
            <a:endParaRPr lang="en-US" b="0" dirty="0" smtClean="0"/>
          </a:p>
          <a:p>
            <a:endParaRPr lang="en-US" b="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a:t>
            </a:fld>
            <a:endParaRPr lang="en-GB" dirty="0"/>
          </a:p>
        </p:txBody>
      </p:sp>
    </p:spTree>
    <p:extLst>
      <p:ext uri="{BB962C8B-B14F-4D97-AF65-F5344CB8AC3E}">
        <p14:creationId xmlns:p14="http://schemas.microsoft.com/office/powerpoint/2010/main" val="22609756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155</a:t>
            </a:fld>
            <a:endParaRPr lang="en-GB" dirty="0">
              <a:solidFill>
                <a:prstClr val="black"/>
              </a:solidFill>
            </a:endParaRPr>
          </a:p>
        </p:txBody>
      </p:sp>
    </p:spTree>
    <p:extLst>
      <p:ext uri="{BB962C8B-B14F-4D97-AF65-F5344CB8AC3E}">
        <p14:creationId xmlns:p14="http://schemas.microsoft.com/office/powerpoint/2010/main" val="1794040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What is a Computer Program</a:t>
            </a:r>
            <a:endParaRPr lang="en-US" b="0" dirty="0" smtClean="0"/>
          </a:p>
          <a:p>
            <a:endParaRPr lang="en-US" b="0" dirty="0" smtClean="0"/>
          </a:p>
          <a:p>
            <a:r>
              <a:rPr lang="en-US" b="0" dirty="0" smtClean="0"/>
              <a:t>A</a:t>
            </a:r>
            <a:r>
              <a:rPr lang="en-US" b="0" baseline="0" dirty="0" smtClean="0"/>
              <a:t> computer program can simply be described as “</a:t>
            </a:r>
            <a:r>
              <a:rPr lang="en-US" b="0" i="1" baseline="0" dirty="0" smtClean="0"/>
              <a:t>a sequence of instructions, designed to achieve a task”</a:t>
            </a:r>
            <a:r>
              <a:rPr lang="en-US" b="0" baseline="0" dirty="0" smtClean="0"/>
              <a:t>.  To put that into a real life example, we can compare a computer program to a set of directions to a given location. If written correctly (important) and followed in the correct sequence a set of directions will guide the reader to a given destination. Any mistakes in the sequence of instructions or the instructions themselves will not yield the desired result.</a:t>
            </a:r>
          </a:p>
        </p:txBody>
      </p:sp>
      <p:sp>
        <p:nvSpPr>
          <p:cNvPr id="4" name="Slide Number Placeholder 3"/>
          <p:cNvSpPr>
            <a:spLocks noGrp="1"/>
          </p:cNvSpPr>
          <p:nvPr>
            <p:ph type="sldNum" sz="quarter" idx="10"/>
          </p:nvPr>
        </p:nvSpPr>
        <p:spPr/>
        <p:txBody>
          <a:bodyPr/>
          <a:lstStyle/>
          <a:p>
            <a:fld id="{D2FD33D1-5F8B-45B7-9940-CBFFF9C06F51}" type="slidenum">
              <a:rPr lang="en-GB" smtClean="0"/>
              <a:t>10</a:t>
            </a:fld>
            <a:endParaRPr lang="en-GB" dirty="0"/>
          </a:p>
        </p:txBody>
      </p:sp>
    </p:spTree>
    <p:extLst>
      <p:ext uri="{BB962C8B-B14F-4D97-AF65-F5344CB8AC3E}">
        <p14:creationId xmlns:p14="http://schemas.microsoft.com/office/powerpoint/2010/main" val="18701666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a:t>
            </a:fld>
            <a:endParaRPr lang="en-GB" dirty="0"/>
          </a:p>
        </p:txBody>
      </p:sp>
    </p:spTree>
    <p:extLst>
      <p:ext uri="{BB962C8B-B14F-4D97-AF65-F5344CB8AC3E}">
        <p14:creationId xmlns:p14="http://schemas.microsoft.com/office/powerpoint/2010/main" val="9212995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12</a:t>
            </a:fld>
            <a:endParaRPr lang="en-GB" dirty="0"/>
          </a:p>
        </p:txBody>
      </p:sp>
    </p:spTree>
    <p:extLst>
      <p:ext uri="{BB962C8B-B14F-4D97-AF65-F5344CB8AC3E}">
        <p14:creationId xmlns:p14="http://schemas.microsoft.com/office/powerpoint/2010/main" val="25319220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15</a:t>
            </a:fld>
            <a:endParaRPr lang="en-GB" dirty="0"/>
          </a:p>
        </p:txBody>
      </p:sp>
    </p:spTree>
    <p:extLst>
      <p:ext uri="{BB962C8B-B14F-4D97-AF65-F5344CB8AC3E}">
        <p14:creationId xmlns:p14="http://schemas.microsoft.com/office/powerpoint/2010/main" val="41997367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a:t>
            </a:fld>
            <a:endParaRPr lang="en-GB" dirty="0"/>
          </a:p>
        </p:txBody>
      </p:sp>
    </p:spTree>
    <p:extLst>
      <p:ext uri="{BB962C8B-B14F-4D97-AF65-F5344CB8AC3E}">
        <p14:creationId xmlns:p14="http://schemas.microsoft.com/office/powerpoint/2010/main" val="52527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7" name="Rectangle 6"/>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Tree>
    <p:extLst>
      <p:ext uri="{BB962C8B-B14F-4D97-AF65-F5344CB8AC3E}">
        <p14:creationId xmlns:p14="http://schemas.microsoft.com/office/powerpoint/2010/main" val="2259250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45" t="13821" r="-290" b="7317"/>
          <a:stretch/>
        </p:blipFill>
        <p:spPr>
          <a:xfrm>
            <a:off x="-25228" y="-27384"/>
            <a:ext cx="12313915" cy="6984776"/>
          </a:xfrm>
          <a:prstGeom prst="rect">
            <a:avLst/>
          </a:prstGeom>
        </p:spPr>
      </p:pic>
      <p:sp>
        <p:nvSpPr>
          <p:cNvPr id="7" name="TextBox 6"/>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10"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3690562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15054" t="61936" r="13578" b="1050"/>
          <a:stretch/>
        </p:blipFill>
        <p:spPr>
          <a:xfrm rot="10800000">
            <a:off x="0" y="-11426"/>
            <a:ext cx="12289365" cy="6885384"/>
          </a:xfrm>
          <a:prstGeom prst="rect">
            <a:avLst/>
          </a:prstGeom>
        </p:spPr>
      </p:pic>
      <p:sp>
        <p:nvSpPr>
          <p:cNvPr id="8" name="TextBox 7"/>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6"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2254071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 Placeholder 2"/>
          <p:cNvSpPr>
            <a:spLocks noGrp="1"/>
          </p:cNvSpPr>
          <p:nvPr>
            <p:ph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Tree>
    <p:extLst>
      <p:ext uri="{BB962C8B-B14F-4D97-AF65-F5344CB8AC3E}">
        <p14:creationId xmlns:p14="http://schemas.microsoft.com/office/powerpoint/2010/main" val="1585579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86114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3" name="Rectangle 2"/>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5" name="Rectangle 4"/>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6" name="TextBox 5"/>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831226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0" y="0"/>
            <a:ext cx="12192000" cy="126876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2"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
        <p:nvSpPr>
          <p:cNvPr id="3" name="Text Placeholder 2"/>
          <p:cNvSpPr>
            <a:spLocks noGrp="1"/>
          </p:cNvSpPr>
          <p:nvPr>
            <p:ph type="body"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Rectangle 9"/>
          <p:cNvSpPr/>
          <p:nvPr userDrawn="1"/>
        </p:nvSpPr>
        <p:spPr>
          <a:xfrm>
            <a:off x="0" y="6381330"/>
            <a:ext cx="12192000" cy="538663"/>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11" name="Rectangle 10"/>
          <p:cNvSpPr/>
          <p:nvPr userDrawn="1"/>
        </p:nvSpPr>
        <p:spPr>
          <a:xfrm>
            <a:off x="0" y="6340772"/>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7" name="Rectangle 6"/>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8" name="TextBox 7"/>
          <p:cNvSpPr txBox="1"/>
          <p:nvPr userDrawn="1"/>
        </p:nvSpPr>
        <p:spPr>
          <a:xfrm>
            <a:off x="11952653" y="4653136"/>
            <a:ext cx="184731" cy="369332"/>
          </a:xfrm>
          <a:prstGeom prst="rect">
            <a:avLst/>
          </a:prstGeom>
          <a:noFill/>
        </p:spPr>
        <p:txBody>
          <a:bodyPr wrap="none" rtlCol="0">
            <a:spAutoFit/>
          </a:bodyPr>
          <a:lstStyle/>
          <a:p>
            <a:endParaRPr lang="en-GB" sz="1800" dirty="0"/>
          </a:p>
        </p:txBody>
      </p:sp>
      <p:sp>
        <p:nvSpPr>
          <p:cNvPr id="12" name="TextBox 11"/>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13" name="Picture 1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48259993"/>
      </p:ext>
    </p:extLst>
  </p:cSld>
  <p:clrMap bg1="lt1" tx1="dk1" bg2="lt2" tx2="dk2" accent1="accent1" accent2="accent2" accent3="accent3" accent4="accent4" accent5="accent5" accent6="accent6" hlink="hlink" folHlink="folHlink"/>
  <p:sldLayoutIdLst>
    <p:sldLayoutId id="2147483657" r:id="rId1"/>
    <p:sldLayoutId id="2147483656" r:id="rId2"/>
    <p:sldLayoutId id="2147483655" r:id="rId3"/>
    <p:sldLayoutId id="2147483649" r:id="rId4"/>
    <p:sldLayoutId id="2147483653" r:id="rId5"/>
    <p:sldLayoutId id="2147483654" r:id="rId6"/>
  </p:sldLayoutIdLst>
  <p:txStyles>
    <p:titleStyle>
      <a:lvl1pPr algn="l" defTabSz="914400" rtl="0" eaLnBrk="1" latinLnBrk="0" hangingPunct="1">
        <a:spcBef>
          <a:spcPct val="0"/>
        </a:spcBef>
        <a:buNone/>
        <a:defRPr sz="4400" kern="1200">
          <a:solidFill>
            <a:schemeClr val="bg1"/>
          </a:solidFill>
          <a:latin typeface="Calibri Light" panose="020F0302020204030204" pitchFamily="34" charset="0"/>
          <a:ea typeface="+mj-ea"/>
          <a:cs typeface="+mj-cs"/>
        </a:defRPr>
      </a:lvl1pPr>
    </p:titleStyle>
    <p:body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Programming Fundamentals</a:t>
            </a:r>
            <a:endParaRPr lang="en-GB" dirty="0"/>
          </a:p>
        </p:txBody>
      </p:sp>
    </p:spTree>
    <p:extLst>
      <p:ext uri="{BB962C8B-B14F-4D97-AF65-F5344CB8AC3E}">
        <p14:creationId xmlns:p14="http://schemas.microsoft.com/office/powerpoint/2010/main" val="3032609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ctr">
              <a:buNone/>
            </a:pPr>
            <a:endParaRPr lang="en-US" sz="4800" dirty="0" smtClean="0"/>
          </a:p>
          <a:p>
            <a:pPr marL="0" indent="0" algn="ctr">
              <a:buNone/>
            </a:pPr>
            <a:r>
              <a:rPr lang="en-US" sz="4800" i="1" dirty="0" smtClean="0"/>
              <a:t>“A sequence of instructions, designed to achieve a task.”</a:t>
            </a:r>
            <a:endParaRPr lang="en-US" i="1" dirty="0"/>
          </a:p>
        </p:txBody>
      </p:sp>
      <p:sp>
        <p:nvSpPr>
          <p:cNvPr id="3" name="Title 2"/>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1196078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584175"/>
          </a:xfrm>
        </p:spPr>
        <p:txBody>
          <a:bodyPr>
            <a:normAutofit/>
          </a:bodyPr>
          <a:lstStyle/>
          <a:p>
            <a:r>
              <a:rPr lang="en-US" dirty="0" smtClean="0"/>
              <a:t>Can I access a global variable from inside a function?</a:t>
            </a:r>
          </a:p>
          <a:p>
            <a:pPr lvl="1"/>
            <a:r>
              <a:rPr lang="en-US" dirty="0" smtClean="0"/>
              <a:t>The </a:t>
            </a:r>
            <a:r>
              <a:rPr lang="en-US" b="1" dirty="0" smtClean="0">
                <a:solidFill>
                  <a:srgbClr val="0000FF"/>
                </a:solidFill>
              </a:rPr>
              <a:t>global</a:t>
            </a:r>
            <a:r>
              <a:rPr lang="en-US" dirty="0" smtClean="0"/>
              <a:t> keyword is used to indicate we are operating on a global variable</a:t>
            </a:r>
            <a:endParaRPr lang="en-US" dirty="0"/>
          </a:p>
        </p:txBody>
      </p:sp>
      <p:sp>
        <p:nvSpPr>
          <p:cNvPr id="3" name="Title 2"/>
          <p:cNvSpPr>
            <a:spLocks noGrp="1"/>
          </p:cNvSpPr>
          <p:nvPr>
            <p:ph type="title"/>
          </p:nvPr>
        </p:nvSpPr>
        <p:spPr/>
        <p:txBody>
          <a:bodyPr/>
          <a:lstStyle/>
          <a:p>
            <a:r>
              <a:rPr lang="en-US" dirty="0" smtClean="0"/>
              <a:t>Scope</a:t>
            </a:r>
            <a:endParaRPr lang="en-US" dirty="0"/>
          </a:p>
        </p:txBody>
      </p:sp>
      <p:sp>
        <p:nvSpPr>
          <p:cNvPr id="5" name="Rectangle 4"/>
          <p:cNvSpPr/>
          <p:nvPr/>
        </p:nvSpPr>
        <p:spPr>
          <a:xfrm>
            <a:off x="1991544" y="3429000"/>
            <a:ext cx="7920879"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smtClean="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b="1" dirty="0">
                <a:solidFill>
                  <a:srgbClr val="0000FF"/>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global </a:t>
            </a:r>
            <a:r>
              <a:rPr lang="en-GB" sz="1600" dirty="0" smtClean="0">
                <a:solidFill>
                  <a:srgbClr val="31383D"/>
                </a:solidFill>
                <a:highlight>
                  <a:srgbClr val="FFFFFF"/>
                </a:highlight>
                <a:latin typeface="Courier New" panose="02070309020205020404" pitchFamily="49" charset="0"/>
              </a:rPr>
              <a:t>a</a:t>
            </a:r>
          </a:p>
          <a:p>
            <a:r>
              <a:rPr lang="en-GB" sz="1600" b="1" dirty="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3</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smtClean="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endParaRPr lang="en-GB" sz="1600" dirty="0">
              <a:solidFill>
                <a:srgbClr val="31383D"/>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29985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Functions</a:t>
            </a:r>
            <a:endParaRPr lang="en-US" dirty="0"/>
          </a:p>
        </p:txBody>
      </p:sp>
    </p:spTree>
    <p:extLst>
      <p:ext uri="{BB962C8B-B14F-4D97-AF65-F5344CB8AC3E}">
        <p14:creationId xmlns:p14="http://schemas.microsoft.com/office/powerpoint/2010/main" val="2345147661"/>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A function definition is an executable statement wrapping any number of statements or expressions</a:t>
            </a:r>
          </a:p>
          <a:p>
            <a:r>
              <a:rPr lang="en-US" dirty="0" smtClean="0"/>
              <a:t>The function definition does not execute the function body; this get executed when the function is invoked</a:t>
            </a:r>
          </a:p>
          <a:p>
            <a:r>
              <a:rPr lang="en-US" dirty="0" smtClean="0"/>
              <a:t>Can specify zero or more parameters</a:t>
            </a:r>
          </a:p>
          <a:p>
            <a:r>
              <a:rPr lang="en-US" dirty="0" smtClean="0"/>
              <a:t>Can return objects</a:t>
            </a:r>
          </a:p>
          <a:p>
            <a:r>
              <a:rPr lang="en-US" dirty="0" smtClean="0"/>
              <a:t>Parameters can be supplied with default values</a:t>
            </a:r>
          </a:p>
          <a:p>
            <a:r>
              <a:rPr lang="en-US" dirty="0" smtClean="0"/>
              <a:t>Helps compartmentalize application logic</a:t>
            </a:r>
            <a:endParaRPr lang="en-US" dirty="0"/>
          </a:p>
        </p:txBody>
      </p:sp>
      <p:sp>
        <p:nvSpPr>
          <p:cNvPr id="3" name="Title 2"/>
          <p:cNvSpPr>
            <a:spLocks noGrp="1"/>
          </p:cNvSpPr>
          <p:nvPr>
            <p:ph type="title"/>
          </p:nvPr>
        </p:nvSpPr>
        <p:spPr/>
        <p:txBody>
          <a:bodyPr/>
          <a:lstStyle/>
          <a:p>
            <a:r>
              <a:rPr lang="en-US" dirty="0" smtClean="0"/>
              <a:t>Functions</a:t>
            </a:r>
            <a:endParaRPr lang="en-US" dirty="0"/>
          </a:p>
        </p:txBody>
      </p:sp>
    </p:spTree>
    <p:extLst>
      <p:ext uri="{BB962C8B-B14F-4D97-AF65-F5344CB8AC3E}">
        <p14:creationId xmlns:p14="http://schemas.microsoft.com/office/powerpoint/2010/main" val="379978872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Functions: Example</a:t>
            </a:r>
            <a:endParaRPr lang="en-US" dirty="0"/>
          </a:p>
        </p:txBody>
      </p:sp>
      <p:sp>
        <p:nvSpPr>
          <p:cNvPr id="5" name="Rectangle 4"/>
          <p:cNvSpPr/>
          <p:nvPr/>
        </p:nvSpPr>
        <p:spPr>
          <a:xfrm>
            <a:off x="3143672" y="1415673"/>
            <a:ext cx="5472608" cy="212365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a:solidFill>
                  <a:srgbClr val="008000"/>
                </a:solidFill>
                <a:highlight>
                  <a:srgbClr val="FFFFFF"/>
                </a:highlight>
                <a:latin typeface="Courier New" panose="02070309020205020404" pitchFamily="49" charset="0"/>
              </a:rPr>
              <a:t>#A function to sum a range of numbers</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summer(</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0</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 = </a:t>
            </a:r>
            <a:r>
              <a:rPr lang="en-GB" sz="1200" b="1" dirty="0" smtClean="0">
                <a:solidFill>
                  <a:srgbClr val="0000FF"/>
                </a:solidFill>
                <a:highlight>
                  <a:srgbClr val="FFFFFF"/>
                </a:highlight>
                <a:latin typeface="Courier New" panose="02070309020205020404" pitchFamily="49" charset="0"/>
              </a:rPr>
              <a:t>range</a:t>
            </a:r>
            <a:r>
              <a:rPr lang="en-GB" sz="1200" dirty="0" smtClean="0">
                <a:solidFill>
                  <a:srgbClr val="000000"/>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count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total</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value = </a:t>
            </a:r>
            <a:r>
              <a:rPr lang="en-GB" sz="1200" b="1" dirty="0">
                <a:solidFill>
                  <a:srgbClr val="0000FF"/>
                </a:solidFill>
                <a:highlight>
                  <a:srgbClr val="FFFFFF"/>
                </a:highlight>
                <a:latin typeface="Courier New" panose="02070309020205020404" pitchFamily="49" charset="0"/>
              </a:rPr>
              <a:t>input</a:t>
            </a:r>
            <a:r>
              <a:rPr lang="en-GB" sz="1200" dirty="0">
                <a:solidFill>
                  <a:srgbClr val="000000"/>
                </a:solidFill>
                <a:highlight>
                  <a:srgbClr val="FFFFFF"/>
                </a:highlight>
                <a:latin typeface="Courier New" panose="02070309020205020404" pitchFamily="49" charset="0"/>
              </a:rPr>
              <a:t>(</a:t>
            </a:r>
            <a:r>
              <a:rPr lang="en-GB" sz="1200" dirty="0">
                <a:solidFill>
                  <a:srgbClr val="FF0000"/>
                </a:solidFill>
                <a:highlight>
                  <a:srgbClr val="FFFFFF"/>
                </a:highlight>
                <a:latin typeface="Courier New" panose="02070309020205020404" pitchFamily="49" charset="0"/>
              </a:rPr>
              <a:t>'Upper bound\n'</a:t>
            </a:r>
            <a:r>
              <a:rPr lang="en-GB" sz="1200" dirty="0">
                <a:solidFill>
                  <a:schemeClr val="tx1">
                    <a:lumMod val="95000"/>
                    <a:lumOff val="5000"/>
                  </a:schemeClr>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(summer(value</a:t>
            </a:r>
            <a:r>
              <a:rPr lang="en-GB" sz="1200" dirty="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569879142"/>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Functions</a:t>
            </a:r>
            <a:endParaRPr lang="en-US" dirty="0"/>
          </a:p>
        </p:txBody>
      </p:sp>
    </p:spTree>
    <p:extLst>
      <p:ext uri="{BB962C8B-B14F-4D97-AF65-F5344CB8AC3E}">
        <p14:creationId xmlns:p14="http://schemas.microsoft.com/office/powerpoint/2010/main" val="1638318231"/>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module?</a:t>
            </a:r>
          </a:p>
          <a:p>
            <a:pPr lvl="1"/>
            <a:r>
              <a:rPr lang="en-US" dirty="0" smtClean="0"/>
              <a:t>A file containing Python definitions and statements</a:t>
            </a:r>
          </a:p>
          <a:p>
            <a:pPr lvl="1"/>
            <a:r>
              <a:rPr lang="en-US" dirty="0" smtClean="0"/>
              <a:t>Module files have the .</a:t>
            </a:r>
            <a:r>
              <a:rPr lang="en-US" dirty="0" err="1" smtClean="0"/>
              <a:t>py</a:t>
            </a:r>
            <a:r>
              <a:rPr lang="en-US" dirty="0" smtClean="0"/>
              <a:t> extension, e.g. mymodule.py</a:t>
            </a:r>
          </a:p>
          <a:p>
            <a:r>
              <a:rPr lang="en-US" dirty="0" smtClean="0"/>
              <a:t>Why do we use them?</a:t>
            </a:r>
          </a:p>
          <a:p>
            <a:pPr lvl="1"/>
            <a:r>
              <a:rPr lang="en-US" dirty="0" smtClean="0"/>
              <a:t>Provide reusable code</a:t>
            </a:r>
          </a:p>
          <a:p>
            <a:pPr lvl="1"/>
            <a:r>
              <a:rPr lang="en-US" dirty="0" smtClean="0"/>
              <a:t>Prevent code duplication</a:t>
            </a:r>
          </a:p>
          <a:p>
            <a:pPr lvl="1"/>
            <a:r>
              <a:rPr lang="en-US" dirty="0" smtClean="0"/>
              <a:t>Split application code into functional groups</a:t>
            </a:r>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176262712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lnSpcReduction="10000"/>
          </a:bodyPr>
          <a:lstStyle/>
          <a:p>
            <a:r>
              <a:rPr lang="en-US" dirty="0" smtClean="0"/>
              <a:t>Where to get them</a:t>
            </a:r>
          </a:p>
          <a:p>
            <a:pPr lvl="1"/>
            <a:r>
              <a:rPr lang="en-US" dirty="0" err="1" smtClean="0"/>
              <a:t>Github</a:t>
            </a:r>
            <a:endParaRPr lang="en-US" dirty="0" smtClean="0"/>
          </a:p>
          <a:p>
            <a:pPr lvl="1"/>
            <a:r>
              <a:rPr lang="en-US" dirty="0" smtClean="0"/>
              <a:t>Pip</a:t>
            </a:r>
          </a:p>
          <a:p>
            <a:pPr lvl="1"/>
            <a:r>
              <a:rPr lang="en-US" dirty="0" err="1" smtClean="0"/>
              <a:t>Bitbucket</a:t>
            </a:r>
            <a:endParaRPr lang="en-US" dirty="0" smtClean="0"/>
          </a:p>
          <a:p>
            <a:pPr lvl="1"/>
            <a:r>
              <a:rPr lang="en-US" dirty="0" err="1" smtClean="0"/>
              <a:t>PyPi</a:t>
            </a:r>
            <a:endParaRPr lang="en-US" dirty="0" smtClean="0"/>
          </a:p>
          <a:p>
            <a:r>
              <a:rPr lang="en-US" dirty="0" smtClean="0"/>
              <a:t>Concerns</a:t>
            </a:r>
          </a:p>
          <a:p>
            <a:pPr lvl="1"/>
            <a:r>
              <a:rPr lang="en-US" dirty="0" smtClean="0"/>
              <a:t>Black boxing</a:t>
            </a:r>
          </a:p>
          <a:p>
            <a:pPr lvl="1"/>
            <a:r>
              <a:rPr lang="en-US" dirty="0" smtClean="0"/>
              <a:t>Security</a:t>
            </a:r>
            <a:endParaRPr lang="en-US" dirty="0"/>
          </a:p>
          <a:p>
            <a:pPr lvl="1"/>
            <a:r>
              <a:rPr lang="en-US" dirty="0" smtClean="0"/>
              <a:t>Support</a:t>
            </a:r>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4016755990"/>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a:bodyPr>
          <a:lstStyle/>
          <a:p>
            <a:r>
              <a:rPr lang="en-US" dirty="0" smtClean="0"/>
              <a:t>Example libraries</a:t>
            </a:r>
          </a:p>
          <a:p>
            <a:pPr lvl="1"/>
            <a:r>
              <a:rPr lang="en-US" dirty="0" err="1" smtClean="0"/>
              <a:t>pyOpenSSL</a:t>
            </a:r>
            <a:endParaRPr lang="en-US" dirty="0" smtClean="0"/>
          </a:p>
          <a:p>
            <a:pPr lvl="1"/>
            <a:r>
              <a:rPr lang="en-US" dirty="0" err="1" smtClean="0"/>
              <a:t>Django</a:t>
            </a:r>
            <a:endParaRPr lang="en-US" dirty="0" smtClean="0"/>
          </a:p>
          <a:p>
            <a:pPr lvl="1"/>
            <a:r>
              <a:rPr lang="en-US" dirty="0" smtClean="0"/>
              <a:t>MySQL-python</a:t>
            </a:r>
          </a:p>
          <a:p>
            <a:pPr lvl="1"/>
            <a:r>
              <a:rPr lang="en-US" dirty="0" err="1" smtClean="0"/>
              <a:t>Plotly</a:t>
            </a:r>
            <a:endParaRPr lang="en-US" dirty="0" smtClean="0"/>
          </a:p>
          <a:p>
            <a:pPr lvl="1"/>
            <a:r>
              <a:rPr lang="en-US" dirty="0" smtClean="0"/>
              <a:t>Requests</a:t>
            </a:r>
          </a:p>
          <a:p>
            <a:pPr lvl="1"/>
            <a:r>
              <a:rPr lang="en-US" dirty="0" smtClean="0"/>
              <a:t>Beautiful Soup</a:t>
            </a:r>
          </a:p>
          <a:p>
            <a:pPr lvl="1"/>
            <a:r>
              <a:rPr lang="en-US" dirty="0" smtClean="0"/>
              <a:t>APIs such as Google, Facebook, </a:t>
            </a:r>
            <a:r>
              <a:rPr lang="en-US" dirty="0" err="1" smtClean="0"/>
              <a:t>Reddit</a:t>
            </a:r>
            <a:r>
              <a:rPr lang="en-US" dirty="0" smtClean="0"/>
              <a:t>, </a:t>
            </a:r>
            <a:r>
              <a:rPr lang="en-US" dirty="0" err="1" smtClean="0"/>
              <a:t>Tumblr</a:t>
            </a:r>
            <a:r>
              <a:rPr lang="en-US" dirty="0" smtClean="0"/>
              <a:t>, </a:t>
            </a:r>
            <a:r>
              <a:rPr lang="en-US" dirty="0" err="1" smtClean="0"/>
              <a:t>Github</a:t>
            </a:r>
            <a:r>
              <a:rPr lang="en-US" dirty="0"/>
              <a:t> </a:t>
            </a:r>
            <a:r>
              <a:rPr lang="en-US" dirty="0" smtClean="0"/>
              <a:t>and more</a:t>
            </a:r>
          </a:p>
          <a:p>
            <a:pPr lvl="1"/>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2118525289"/>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Libraries: Examples</a:t>
            </a:r>
            <a:endParaRPr lang="en-US" dirty="0"/>
          </a:p>
        </p:txBody>
      </p:sp>
      <p:sp>
        <p:nvSpPr>
          <p:cNvPr id="5" name="Rectangle 4"/>
          <p:cNvSpPr/>
          <p:nvPr/>
        </p:nvSpPr>
        <p:spPr>
          <a:xfrm>
            <a:off x="3143672" y="1415673"/>
            <a:ext cx="5472608"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 Simple example of using a library to generate a graph</a:t>
            </a:r>
          </a:p>
          <a:p>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import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plotly</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as</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py</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import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plotly.graph_objs</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as</a:t>
            </a:r>
            <a:r>
              <a:rPr lang="en-US" sz="1200" dirty="0">
                <a:solidFill>
                  <a:srgbClr val="000000"/>
                </a:solidFill>
                <a:highlight>
                  <a:srgbClr val="FFFFFF"/>
                </a:highlight>
                <a:latin typeface="Courier New" panose="02070309020205020404" pitchFamily="49" charset="0"/>
              </a:rPr>
              <a:t> go</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data1 = </a:t>
            </a:r>
            <a:r>
              <a:rPr lang="en-US" sz="1200" dirty="0" err="1">
                <a:solidFill>
                  <a:srgbClr val="000000"/>
                </a:solidFill>
                <a:highlight>
                  <a:srgbClr val="FFFFFF"/>
                </a:highlight>
                <a:latin typeface="Courier New" panose="02070309020205020404" pitchFamily="49" charset="0"/>
              </a:rPr>
              <a:t>go.Bar</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x=</a:t>
            </a:r>
            <a:r>
              <a:rPr lang="en-US" sz="1200" dirty="0">
                <a:solidFill>
                  <a:srgbClr val="FF0000"/>
                </a:solidFill>
                <a:highlight>
                  <a:srgbClr val="FFFFFF"/>
                </a:highlight>
                <a:latin typeface="Courier New" panose="02070309020205020404" pitchFamily="49" charset="0"/>
              </a:rPr>
              <a:t>['python','</a:t>
            </a:r>
            <a:r>
              <a:rPr lang="en-US" sz="1200" dirty="0" err="1">
                <a:solidFill>
                  <a:srgbClr val="FF0000"/>
                </a:solidFill>
                <a:highlight>
                  <a:srgbClr val="FFFFFF"/>
                </a:highlight>
                <a:latin typeface="Courier New" panose="02070309020205020404" pitchFamily="49" charset="0"/>
              </a:rPr>
              <a:t>javascript</a:t>
            </a:r>
            <a:r>
              <a:rPr lang="en-US" sz="1200" dirty="0">
                <a:solidFill>
                  <a:srgbClr val="FF0000"/>
                </a:solidFill>
                <a:highlight>
                  <a:srgbClr val="FFFFFF"/>
                </a:highlight>
                <a:latin typeface="Courier New" panose="02070309020205020404" pitchFamily="49" charset="0"/>
              </a:rPr>
              <a:t>','ruby']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y=</a:t>
            </a:r>
            <a:r>
              <a:rPr lang="en-US" sz="1200" dirty="0">
                <a:solidFill>
                  <a:srgbClr val="FF0000"/>
                </a:solidFill>
                <a:highlight>
                  <a:srgbClr val="FFFFFF"/>
                </a:highlight>
                <a:latin typeface="Courier New" panose="02070309020205020404" pitchFamily="49" charset="0"/>
              </a:rPr>
              <a:t>[160,250,190]</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name=</a:t>
            </a:r>
            <a:r>
              <a:rPr lang="en-US" sz="1200" dirty="0">
                <a:solidFill>
                  <a:srgbClr val="FF0000"/>
                </a:solidFill>
                <a:highlight>
                  <a:srgbClr val="FFFFFF"/>
                </a:highlight>
                <a:latin typeface="Courier New" panose="02070309020205020404" pitchFamily="49" charset="0"/>
              </a:rPr>
              <a:t>'US'</a:t>
            </a:r>
          </a:p>
          <a:p>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data2 = </a:t>
            </a:r>
            <a:r>
              <a:rPr lang="en-US" sz="1200" dirty="0" err="1">
                <a:solidFill>
                  <a:srgbClr val="000000"/>
                </a:solidFill>
                <a:highlight>
                  <a:srgbClr val="FFFFFF"/>
                </a:highlight>
                <a:latin typeface="Courier New" panose="02070309020205020404" pitchFamily="49" charset="0"/>
              </a:rPr>
              <a:t>go.Bar</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x=</a:t>
            </a:r>
            <a:r>
              <a:rPr lang="en-US" sz="1200" dirty="0">
                <a:solidFill>
                  <a:srgbClr val="FF0000"/>
                </a:solidFill>
                <a:highlight>
                  <a:srgbClr val="FFFFFF"/>
                </a:highlight>
                <a:latin typeface="Courier New" panose="02070309020205020404" pitchFamily="49" charset="0"/>
              </a:rPr>
              <a:t>['python','</a:t>
            </a:r>
            <a:r>
              <a:rPr lang="en-US" sz="1200" dirty="0" err="1">
                <a:solidFill>
                  <a:srgbClr val="FF0000"/>
                </a:solidFill>
                <a:highlight>
                  <a:srgbClr val="FFFFFF"/>
                </a:highlight>
                <a:latin typeface="Courier New" panose="02070309020205020404" pitchFamily="49" charset="0"/>
              </a:rPr>
              <a:t>javascript</a:t>
            </a:r>
            <a:r>
              <a:rPr lang="en-US" sz="1200" dirty="0">
                <a:solidFill>
                  <a:srgbClr val="FF0000"/>
                </a:solidFill>
                <a:highlight>
                  <a:srgbClr val="FFFFFF"/>
                </a:highlight>
                <a:latin typeface="Courier New" panose="02070309020205020404" pitchFamily="49" charset="0"/>
              </a:rPr>
              <a:t>','ruby']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y=</a:t>
            </a:r>
            <a:r>
              <a:rPr lang="en-US" sz="1200" dirty="0">
                <a:solidFill>
                  <a:srgbClr val="FF0000"/>
                </a:solidFill>
                <a:highlight>
                  <a:srgbClr val="FFFFFF"/>
                </a:highlight>
                <a:latin typeface="Courier New" panose="02070309020205020404" pitchFamily="49" charset="0"/>
              </a:rPr>
              <a:t>[350,50,220]</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name=</a:t>
            </a:r>
            <a:r>
              <a:rPr lang="en-US" sz="1200" dirty="0">
                <a:solidFill>
                  <a:srgbClr val="FF0000"/>
                </a:solidFill>
                <a:highlight>
                  <a:srgbClr val="FFFFFF"/>
                </a:highlight>
                <a:latin typeface="Courier New" panose="02070309020205020404" pitchFamily="49" charset="0"/>
              </a:rPr>
              <a:t>'EU'</a:t>
            </a:r>
          </a:p>
          <a:p>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data = </a:t>
            </a:r>
            <a:r>
              <a:rPr lang="en-US" sz="1200" dirty="0">
                <a:solidFill>
                  <a:srgbClr val="FF0000"/>
                </a:solidFill>
                <a:highlight>
                  <a:srgbClr val="FFFFFF"/>
                </a:highlight>
                <a:latin typeface="Courier New" panose="02070309020205020404" pitchFamily="49" charset="0"/>
              </a:rPr>
              <a:t>[ data1, data2 ]</a:t>
            </a:r>
          </a:p>
          <a:p>
            <a:r>
              <a:rPr lang="en-US" sz="1200" dirty="0">
                <a:solidFill>
                  <a:srgbClr val="000000"/>
                </a:solidFill>
                <a:highlight>
                  <a:srgbClr val="FFFFFF"/>
                </a:highlight>
                <a:latin typeface="Courier New" panose="02070309020205020404" pitchFamily="49" charset="0"/>
              </a:rPr>
              <a:t>layout = </a:t>
            </a:r>
            <a:r>
              <a:rPr lang="en-US" sz="1200" dirty="0" err="1">
                <a:solidFill>
                  <a:srgbClr val="000000"/>
                </a:solidFill>
                <a:highlight>
                  <a:srgbClr val="FFFFFF"/>
                </a:highlight>
                <a:latin typeface="Courier New" panose="02070309020205020404" pitchFamily="49" charset="0"/>
              </a:rPr>
              <a:t>go.Layout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barmode</a:t>
            </a:r>
            <a:r>
              <a:rPr lang="en-US" sz="1200" dirty="0">
                <a:solidFill>
                  <a:srgbClr val="000000"/>
                </a:solidFill>
                <a:highlight>
                  <a:srgbClr val="FFFFFF"/>
                </a:highlight>
                <a:latin typeface="Courier New" panose="02070309020205020404" pitchFamily="49" charset="0"/>
              </a:rPr>
              <a:t> = 'group'</a:t>
            </a:r>
          </a:p>
          <a:p>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fig = </a:t>
            </a:r>
            <a:r>
              <a:rPr lang="en-US" sz="1200" dirty="0" err="1">
                <a:solidFill>
                  <a:srgbClr val="000000"/>
                </a:solidFill>
                <a:highlight>
                  <a:srgbClr val="FFFFFF"/>
                </a:highlight>
                <a:latin typeface="Courier New" panose="02070309020205020404" pitchFamily="49" charset="0"/>
              </a:rPr>
              <a:t>go.Figure</a:t>
            </a:r>
            <a:r>
              <a:rPr lang="en-US" sz="1200" dirty="0">
                <a:solidFill>
                  <a:srgbClr val="000000"/>
                </a:solidFill>
                <a:highlight>
                  <a:srgbClr val="FFFFFF"/>
                </a:highlight>
                <a:latin typeface="Courier New" panose="02070309020205020404" pitchFamily="49" charset="0"/>
              </a:rPr>
              <a:t>(data = data, layout=layout)</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py.offline.plot</a:t>
            </a:r>
            <a:r>
              <a:rPr lang="en-US" sz="1200" dirty="0">
                <a:solidFill>
                  <a:srgbClr val="000000"/>
                </a:solidFill>
                <a:highlight>
                  <a:srgbClr val="FFFFFF"/>
                </a:highlight>
                <a:latin typeface="Courier New" panose="02070309020205020404" pitchFamily="49" charset="0"/>
              </a:rPr>
              <a:t>(data)</a:t>
            </a: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427963118"/>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Libraries</a:t>
            </a:r>
            <a:endParaRPr lang="en-US" dirty="0"/>
          </a:p>
        </p:txBody>
      </p:sp>
    </p:spTree>
    <p:extLst>
      <p:ext uri="{BB962C8B-B14F-4D97-AF65-F5344CB8AC3E}">
        <p14:creationId xmlns:p14="http://schemas.microsoft.com/office/powerpoint/2010/main" val="27820915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3600" dirty="0" smtClean="0"/>
              <a:t>1. Travel </a:t>
            </a:r>
            <a:r>
              <a:rPr lang="en-US" sz="3600" i="1" dirty="0" smtClean="0"/>
              <a:t>east</a:t>
            </a:r>
            <a:endParaRPr lang="en-US" sz="3600" dirty="0"/>
          </a:p>
          <a:p>
            <a:pPr marL="0" indent="0">
              <a:buNone/>
            </a:pPr>
            <a:r>
              <a:rPr lang="en-US" sz="3600" dirty="0" smtClean="0"/>
              <a:t>2. Take the 2</a:t>
            </a:r>
            <a:r>
              <a:rPr lang="en-US" sz="3600" baseline="30000" dirty="0" smtClean="0"/>
              <a:t>nd</a:t>
            </a:r>
            <a:r>
              <a:rPr lang="en-US" sz="3600" dirty="0" smtClean="0"/>
              <a:t> left</a:t>
            </a:r>
          </a:p>
          <a:p>
            <a:pPr marL="0" indent="0">
              <a:buNone/>
            </a:pPr>
            <a:r>
              <a:rPr lang="en-US" sz="3600" dirty="0" smtClean="0"/>
              <a:t>3. Turn </a:t>
            </a:r>
            <a:r>
              <a:rPr lang="en-US" sz="3600" i="1" dirty="0" smtClean="0"/>
              <a:t>right</a:t>
            </a:r>
            <a:r>
              <a:rPr lang="en-US" sz="3600" dirty="0" smtClean="0"/>
              <a:t> at the next junction</a:t>
            </a: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355134"/>
            <a:ext cx="4896544" cy="225994"/>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7032104" y="2139752"/>
            <a:ext cx="144016" cy="2081336"/>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7079214" y="1940162"/>
            <a:ext cx="204918" cy="1957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8819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0" end="0"/>
                                            </p:txEl>
                                          </p:spTgt>
                                        </p:tgtEl>
                                        <p:attrNameLst>
                                          <p:attrName>style.visibility</p:attrName>
                                        </p:attrNameLst>
                                      </p:cBhvr>
                                      <p:to>
                                        <p:strVal val="visible"/>
                                      </p:to>
                                    </p:set>
                                    <p:animEffect transition="in" filter="fade">
                                      <p:cBhvr>
                                        <p:cTn id="18" dur="500"/>
                                        <p:tgtEl>
                                          <p:spTgt spid="2">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2">
                                            <p:txEl>
                                              <p:pRg st="1" end="1"/>
                                            </p:txEl>
                                          </p:spTgt>
                                        </p:tgtEl>
                                        <p:attrNameLst>
                                          <p:attrName>style.visibility</p:attrName>
                                        </p:attrNameLst>
                                      </p:cBhvr>
                                      <p:to>
                                        <p:strVal val="visible"/>
                                      </p:to>
                                    </p:set>
                                    <p:animEffect transition="in" filter="fade">
                                      <p:cBhvr>
                                        <p:cTn id="26" dur="500"/>
                                        <p:tgtEl>
                                          <p:spTgt spid="2">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nodeType="withEffect">
                                  <p:stCondLst>
                                    <p:cond delay="0"/>
                                  </p:stCondLst>
                                  <p:childTnLst>
                                    <p:set>
                                      <p:cBhvr>
                                        <p:cTn id="33" dur="1" fill="hold">
                                          <p:stCondLst>
                                            <p:cond delay="0"/>
                                          </p:stCondLst>
                                        </p:cTn>
                                        <p:tgtEl>
                                          <p:spTgt spid="2">
                                            <p:txEl>
                                              <p:pRg st="2" end="2"/>
                                            </p:txEl>
                                          </p:spTgt>
                                        </p:tgtEl>
                                        <p:attrNameLst>
                                          <p:attrName>style.visibility</p:attrName>
                                        </p:attrNameLst>
                                      </p:cBhvr>
                                      <p:to>
                                        <p:strVal val="visible"/>
                                      </p:to>
                                    </p:set>
                                    <p:animEffect transition="in" filter="fade">
                                      <p:cBhvr>
                                        <p:cTn id="34"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What do we mean by ‘debugging’?</a:t>
            </a:r>
          </a:p>
          <a:p>
            <a:pPr lvl="1"/>
            <a:r>
              <a:rPr lang="en-GB" dirty="0"/>
              <a:t>Identifying and correcting errors in </a:t>
            </a:r>
            <a:r>
              <a:rPr lang="en-GB" dirty="0" smtClean="0"/>
              <a:t>a program</a:t>
            </a:r>
          </a:p>
          <a:p>
            <a:pPr lvl="1"/>
            <a:endParaRPr lang="en-GB" dirty="0"/>
          </a:p>
          <a:p>
            <a:r>
              <a:rPr lang="en-GB" dirty="0" smtClean="0"/>
              <a:t>Types of bug</a:t>
            </a:r>
          </a:p>
          <a:p>
            <a:pPr lvl="1"/>
            <a:r>
              <a:rPr lang="en-GB" dirty="0" smtClean="0"/>
              <a:t>Cosmetic – a problem with the appearance of the software</a:t>
            </a:r>
          </a:p>
          <a:p>
            <a:pPr lvl="1"/>
            <a:r>
              <a:rPr lang="en-GB" dirty="0"/>
              <a:t>Logical </a:t>
            </a:r>
            <a:r>
              <a:rPr lang="en-GB" dirty="0" smtClean="0"/>
              <a:t>or </a:t>
            </a:r>
            <a:r>
              <a:rPr lang="en-GB" dirty="0"/>
              <a:t>semantic </a:t>
            </a:r>
            <a:r>
              <a:rPr lang="en-GB" dirty="0" smtClean="0"/>
              <a:t>– the software </a:t>
            </a:r>
            <a:r>
              <a:rPr lang="en-GB" dirty="0"/>
              <a:t>works but produces unexpected </a:t>
            </a:r>
            <a:r>
              <a:rPr lang="en-GB" dirty="0" smtClean="0"/>
              <a:t>results</a:t>
            </a:r>
          </a:p>
          <a:p>
            <a:pPr lvl="1"/>
            <a:r>
              <a:rPr lang="en-GB" dirty="0"/>
              <a:t>Runtime - errors that cause </a:t>
            </a:r>
            <a:r>
              <a:rPr lang="en-GB" dirty="0" smtClean="0"/>
              <a:t>the software to </a:t>
            </a:r>
            <a:r>
              <a:rPr lang="en-GB" dirty="0"/>
              <a:t>crash even though it compiles </a:t>
            </a:r>
            <a:r>
              <a:rPr lang="en-GB" dirty="0" smtClean="0"/>
              <a:t>correctly or otherwise </a:t>
            </a:r>
            <a:r>
              <a:rPr lang="en-GB" dirty="0"/>
              <a:t>appears ok</a:t>
            </a:r>
            <a:endParaRPr lang="en-GB" dirty="0" smtClean="0"/>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1143777063"/>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Strategies</a:t>
            </a:r>
          </a:p>
          <a:p>
            <a:pPr lvl="1"/>
            <a:r>
              <a:rPr lang="en-US" dirty="0" smtClean="0"/>
              <a:t>Replication, replication, replication</a:t>
            </a:r>
          </a:p>
          <a:p>
            <a:pPr lvl="2"/>
            <a:r>
              <a:rPr lang="en-GB" dirty="0" smtClean="0"/>
              <a:t>The </a:t>
            </a:r>
            <a:r>
              <a:rPr lang="en-GB" dirty="0"/>
              <a:t>m</a:t>
            </a:r>
            <a:r>
              <a:rPr lang="en-GB" dirty="0" smtClean="0"/>
              <a:t>ost </a:t>
            </a:r>
            <a:r>
              <a:rPr lang="en-GB" dirty="0"/>
              <a:t>important factor in fixing a bug is being able to replicate </a:t>
            </a:r>
            <a:r>
              <a:rPr lang="en-GB" dirty="0" smtClean="0"/>
              <a:t>it</a:t>
            </a:r>
          </a:p>
          <a:p>
            <a:pPr lvl="1"/>
            <a:r>
              <a:rPr lang="en-US" dirty="0" smtClean="0"/>
              <a:t>Console logging</a:t>
            </a:r>
          </a:p>
          <a:p>
            <a:pPr lvl="2"/>
            <a:r>
              <a:rPr lang="en-GB" dirty="0"/>
              <a:t>Output variables to console </a:t>
            </a:r>
            <a:r>
              <a:rPr lang="en-GB" dirty="0" smtClean="0"/>
              <a:t>for inspection </a:t>
            </a:r>
            <a:r>
              <a:rPr lang="en-GB" dirty="0"/>
              <a:t>during </a:t>
            </a:r>
            <a:r>
              <a:rPr lang="en-GB" dirty="0" smtClean="0"/>
              <a:t>execution</a:t>
            </a:r>
          </a:p>
          <a:p>
            <a:pPr lvl="1"/>
            <a:r>
              <a:rPr lang="en-US" dirty="0"/>
              <a:t>Stack </a:t>
            </a:r>
            <a:r>
              <a:rPr lang="en-US" dirty="0" smtClean="0"/>
              <a:t>trace</a:t>
            </a:r>
          </a:p>
          <a:p>
            <a:pPr lvl="2"/>
            <a:r>
              <a:rPr lang="en-GB" dirty="0"/>
              <a:t>When provided by an exception can point to the precise line of code that is causing the </a:t>
            </a:r>
            <a:r>
              <a:rPr lang="en-GB" dirty="0" smtClean="0"/>
              <a:t>problem</a:t>
            </a:r>
          </a:p>
          <a:p>
            <a:pPr lvl="1"/>
            <a:r>
              <a:rPr lang="en-US" dirty="0"/>
              <a:t>Debugger </a:t>
            </a:r>
            <a:r>
              <a:rPr lang="en-US" dirty="0" smtClean="0"/>
              <a:t>instrumentation</a:t>
            </a:r>
          </a:p>
          <a:p>
            <a:pPr lvl="2"/>
            <a:r>
              <a:rPr lang="en-US" dirty="0" smtClean="0"/>
              <a:t>Breakpoints</a:t>
            </a:r>
          </a:p>
          <a:p>
            <a:pPr lvl="2"/>
            <a:r>
              <a:rPr lang="en-US" dirty="0" smtClean="0"/>
              <a:t>Stepping through or into</a:t>
            </a:r>
          </a:p>
          <a:p>
            <a:pPr lvl="2"/>
            <a:r>
              <a:rPr lang="en-US" dirty="0" smtClean="0"/>
              <a:t>Variable inspection</a:t>
            </a:r>
            <a:endParaRPr lang="en-US" dirty="0"/>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2883934611"/>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Debugging: Examples</a:t>
            </a:r>
            <a:endParaRPr lang="en-US" dirty="0"/>
          </a:p>
        </p:txBody>
      </p:sp>
    </p:spTree>
    <p:extLst>
      <p:ext uri="{BB962C8B-B14F-4D97-AF65-F5344CB8AC3E}">
        <p14:creationId xmlns:p14="http://schemas.microsoft.com/office/powerpoint/2010/main" val="1956684700"/>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Debugging</a:t>
            </a:r>
            <a:endParaRPr lang="en-US" dirty="0"/>
          </a:p>
        </p:txBody>
      </p:sp>
    </p:spTree>
    <p:extLst>
      <p:ext uri="{BB962C8B-B14F-4D97-AF65-F5344CB8AC3E}">
        <p14:creationId xmlns:p14="http://schemas.microsoft.com/office/powerpoint/2010/main" val="1260493395"/>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file types?</a:t>
            </a:r>
          </a:p>
          <a:p>
            <a:pPr lvl="1"/>
            <a:r>
              <a:rPr lang="en-US" dirty="0" smtClean="0"/>
              <a:t>Data can be expressed in numerous ways – JSON, XML, CSV, TXT, BIN, DOC, XLS, PPT</a:t>
            </a:r>
          </a:p>
          <a:p>
            <a:pPr lvl="1"/>
            <a:r>
              <a:rPr lang="en-US" dirty="0" smtClean="0"/>
              <a:t>File extension indicates data structure</a:t>
            </a:r>
          </a:p>
          <a:p>
            <a:pPr lvl="1"/>
            <a:r>
              <a:rPr lang="en-US" dirty="0" smtClean="0"/>
              <a:t>Allows efficient and convenient data exchange</a:t>
            </a:r>
          </a:p>
          <a:p>
            <a:pPr marL="457200" lvl="1" indent="0">
              <a:buNone/>
            </a:pPr>
            <a:endParaRPr lang="en-US" dirty="0"/>
          </a:p>
        </p:txBody>
      </p:sp>
      <p:sp>
        <p:nvSpPr>
          <p:cNvPr id="3" name="Title 2"/>
          <p:cNvSpPr>
            <a:spLocks noGrp="1"/>
          </p:cNvSpPr>
          <p:nvPr>
            <p:ph type="title"/>
          </p:nvPr>
        </p:nvSpPr>
        <p:spPr/>
        <p:txBody>
          <a:bodyPr/>
          <a:lstStyle/>
          <a:p>
            <a:r>
              <a:rPr lang="en-US" dirty="0" smtClean="0"/>
              <a:t>File types</a:t>
            </a:r>
            <a:endParaRPr lang="en-US" dirty="0"/>
          </a:p>
        </p:txBody>
      </p:sp>
    </p:spTree>
    <p:extLst>
      <p:ext uri="{BB962C8B-B14F-4D97-AF65-F5344CB8AC3E}">
        <p14:creationId xmlns:p14="http://schemas.microsoft.com/office/powerpoint/2010/main" val="1081349820"/>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does ‘IO’ mean?</a:t>
            </a:r>
          </a:p>
          <a:p>
            <a:r>
              <a:rPr lang="en-US" dirty="0" smtClean="0"/>
              <a:t>How do we interact with files?</a:t>
            </a:r>
          </a:p>
          <a:p>
            <a:pPr lvl="1"/>
            <a:r>
              <a:rPr lang="en-US" dirty="0" smtClean="0"/>
              <a:t>What’s the ‘path’ to the file?</a:t>
            </a:r>
          </a:p>
          <a:p>
            <a:pPr lvl="2"/>
            <a:r>
              <a:rPr lang="en-US" dirty="0" smtClean="0"/>
              <a:t>The route from the root of the drive to the file</a:t>
            </a:r>
          </a:p>
          <a:p>
            <a:pPr lvl="2"/>
            <a:r>
              <a:rPr lang="en-US" dirty="0" smtClean="0"/>
              <a:t>Operating systems express paths differently</a:t>
            </a:r>
          </a:p>
          <a:p>
            <a:pPr lvl="3"/>
            <a:endParaRPr lang="en-US" dirty="0" smtClean="0"/>
          </a:p>
          <a:p>
            <a:pPr lvl="3"/>
            <a:endParaRPr lang="en-US" dirty="0"/>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2677945179"/>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marL="457200" lvl="2" indent="-457200"/>
            <a:r>
              <a:rPr lang="en-US" dirty="0"/>
              <a:t>How do we account for the differences in path syntax between operating systems?</a:t>
            </a:r>
          </a:p>
          <a:p>
            <a:pPr lvl="1"/>
            <a:r>
              <a:rPr lang="en-US" dirty="0" smtClean="0"/>
              <a:t>In Python, use the </a:t>
            </a:r>
            <a:r>
              <a:rPr lang="en-US" dirty="0" err="1" smtClean="0"/>
              <a:t>os.path</a:t>
            </a:r>
            <a:r>
              <a:rPr lang="en-US" dirty="0" smtClean="0"/>
              <a:t> module</a:t>
            </a:r>
          </a:p>
          <a:p>
            <a:pPr lvl="1"/>
            <a:r>
              <a:rPr lang="en-US" dirty="0" smtClean="0"/>
              <a:t>Python always loads the path module suitable for the operating system it is running on</a:t>
            </a:r>
          </a:p>
          <a:p>
            <a:pPr lvl="1"/>
            <a:r>
              <a:rPr lang="en-US" dirty="0" smtClean="0"/>
              <a:t>Specific modules can be loaded to manipulate paths that are always in one of the different formats</a:t>
            </a:r>
            <a:endParaRPr lang="en-US" dirty="0"/>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1106993298"/>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IO</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2340586745"/>
              </p:ext>
            </p:extLst>
          </p:nvPr>
        </p:nvGraphicFramePr>
        <p:xfrm>
          <a:off x="695400" y="1700808"/>
          <a:ext cx="10945216" cy="1483360"/>
        </p:xfrm>
        <a:graphic>
          <a:graphicData uri="http://schemas.openxmlformats.org/drawingml/2006/table">
            <a:tbl>
              <a:tblPr firstRow="1" bandRow="1">
                <a:tableStyleId>{5C22544A-7EE6-4342-B048-85BDC9FD1C3A}</a:tableStyleId>
              </a:tblPr>
              <a:tblGrid>
                <a:gridCol w="1412717"/>
                <a:gridCol w="6125026"/>
                <a:gridCol w="3407473"/>
              </a:tblGrid>
              <a:tr h="370840">
                <a:tc>
                  <a:txBody>
                    <a:bodyPr/>
                    <a:lstStyle/>
                    <a:p>
                      <a:r>
                        <a:rPr lang="en-GB" dirty="0" smtClean="0"/>
                        <a:t>OS</a:t>
                      </a:r>
                      <a:endParaRPr lang="en-US" dirty="0"/>
                    </a:p>
                  </a:txBody>
                  <a:tcPr/>
                </a:tc>
                <a:tc>
                  <a:txBody>
                    <a:bodyPr/>
                    <a:lstStyle/>
                    <a:p>
                      <a:r>
                        <a:rPr lang="en-GB" dirty="0" smtClean="0"/>
                        <a:t>Path Example</a:t>
                      </a:r>
                      <a:endParaRPr lang="en-US" dirty="0"/>
                    </a:p>
                  </a:txBody>
                  <a:tcPr/>
                </a:tc>
                <a:tc>
                  <a:txBody>
                    <a:bodyPr/>
                    <a:lstStyle/>
                    <a:p>
                      <a:r>
                        <a:rPr lang="en-US" dirty="0" smtClean="0"/>
                        <a:t>Path Module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Windows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C:\Windows\System32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ntpath</a:t>
                      </a:r>
                      <a:endParaRPr lang="en-US" baseline="0" dirty="0" smtClean="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Unix</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t>
                      </a:r>
                      <a:r>
                        <a:rPr lang="en-GB" dirty="0" err="1" smtClean="0"/>
                        <a:t>usr</a:t>
                      </a:r>
                      <a:r>
                        <a:rPr lang="en-GB" dirty="0" smtClean="0"/>
                        <a:t>/bin/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posixpath</a:t>
                      </a: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MacOS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endParaRPr lang="en-US" dirty="0"/>
                    </a:p>
                  </a:txBody>
                  <a:tcPr/>
                </a:tc>
                <a:tc>
                  <a:txBody>
                    <a:bodyPr/>
                    <a:lstStyle/>
                    <a:p>
                      <a:pPr marL="0" indent="0">
                        <a:buFont typeface="Arial" panose="020B0604020202020204" pitchFamily="34" charset="0"/>
                        <a:buNone/>
                      </a:pPr>
                      <a:r>
                        <a:rPr lang="en-US" dirty="0" err="1" smtClean="0"/>
                        <a:t>macpath</a:t>
                      </a:r>
                      <a:endParaRPr lang="en-US" dirty="0"/>
                    </a:p>
                  </a:txBody>
                  <a:tcPr/>
                </a:tc>
              </a:tr>
            </a:tbl>
          </a:graphicData>
        </a:graphic>
      </p:graphicFrame>
    </p:spTree>
    <p:extLst>
      <p:ext uri="{BB962C8B-B14F-4D97-AF65-F5344CB8AC3E}">
        <p14:creationId xmlns:p14="http://schemas.microsoft.com/office/powerpoint/2010/main" val="1238432229"/>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File IO: Path Examples</a:t>
            </a:r>
            <a:endParaRPr lang="en-US" dirty="0"/>
          </a:p>
        </p:txBody>
      </p:sp>
    </p:spTree>
    <p:extLst>
      <p:ext uri="{BB962C8B-B14F-4D97-AF65-F5344CB8AC3E}">
        <p14:creationId xmlns:p14="http://schemas.microsoft.com/office/powerpoint/2010/main" val="3224124106"/>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How do we open a file?</a:t>
            </a:r>
          </a:p>
          <a:p>
            <a:pPr lvl="1"/>
            <a:r>
              <a:rPr lang="en-US" dirty="0" smtClean="0"/>
              <a:t>open(</a:t>
            </a:r>
            <a:r>
              <a:rPr lang="en-US" i="1" dirty="0" smtClean="0"/>
              <a:t>name[,mode[,buffering]]</a:t>
            </a:r>
            <a:r>
              <a:rPr lang="en-US" dirty="0" smtClean="0"/>
              <a:t>)</a:t>
            </a:r>
          </a:p>
          <a:p>
            <a:pPr lvl="2"/>
            <a:r>
              <a:rPr lang="en-US" dirty="0" smtClean="0"/>
              <a:t>name – file name to be opened</a:t>
            </a:r>
          </a:p>
          <a:p>
            <a:pPr lvl="2"/>
            <a:r>
              <a:rPr lang="en-US" dirty="0" smtClean="0"/>
              <a:t>mode – string indicating how the file is to be opened</a:t>
            </a:r>
          </a:p>
          <a:p>
            <a:pPr lvl="3"/>
            <a:r>
              <a:rPr lang="en-US" dirty="0" smtClean="0"/>
              <a:t>r – for reading</a:t>
            </a:r>
          </a:p>
          <a:p>
            <a:pPr lvl="3"/>
            <a:r>
              <a:rPr lang="en-US" dirty="0" smtClean="0"/>
              <a:t>w – for writing</a:t>
            </a:r>
          </a:p>
          <a:p>
            <a:pPr lvl="3"/>
            <a:r>
              <a:rPr lang="en-US" dirty="0" smtClean="0"/>
              <a:t>a – for appending</a:t>
            </a:r>
          </a:p>
          <a:p>
            <a:pPr lvl="3"/>
            <a:r>
              <a:rPr lang="en-US" dirty="0" smtClean="0"/>
              <a:t>defaults to ‘r’</a:t>
            </a:r>
          </a:p>
          <a:p>
            <a:pPr lvl="2"/>
            <a:r>
              <a:rPr lang="en-US" dirty="0" smtClean="0"/>
              <a:t>buffering – optional argument indicating desired buffer size</a:t>
            </a:r>
          </a:p>
          <a:p>
            <a:pPr lvl="3"/>
            <a:r>
              <a:rPr lang="en-US" dirty="0" smtClean="0"/>
              <a:t>0 – </a:t>
            </a:r>
            <a:r>
              <a:rPr lang="en-US" dirty="0" err="1" smtClean="0"/>
              <a:t>unbuffered</a:t>
            </a:r>
            <a:endParaRPr lang="en-US" dirty="0" smtClean="0"/>
          </a:p>
          <a:p>
            <a:pPr lvl="3"/>
            <a:r>
              <a:rPr lang="en-US" dirty="0" smtClean="0"/>
              <a:t>1 – line buffered</a:t>
            </a:r>
          </a:p>
          <a:p>
            <a:pPr lvl="3"/>
            <a:r>
              <a:rPr lang="en-US" dirty="0" smtClean="0"/>
              <a:t>any other positive value in bytes</a:t>
            </a:r>
          </a:p>
          <a:p>
            <a:pPr marL="914400" lvl="2" indent="0">
              <a:buNone/>
            </a:pPr>
            <a:endParaRPr lang="en-US" dirty="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28704678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4000" dirty="0" smtClean="0"/>
              <a:t>1. Travel </a:t>
            </a:r>
            <a:r>
              <a:rPr lang="en-US" sz="4000" i="1" dirty="0" smtClean="0"/>
              <a:t>east</a:t>
            </a:r>
            <a:endParaRPr lang="en-US" sz="4000" dirty="0" smtClean="0"/>
          </a:p>
          <a:p>
            <a:pPr marL="0" indent="0">
              <a:buNone/>
            </a:pPr>
            <a:r>
              <a:rPr lang="en-US" sz="4000" dirty="0" smtClean="0"/>
              <a:t>3. Turn </a:t>
            </a:r>
            <a:r>
              <a:rPr lang="en-US" sz="4000" i="1" dirty="0" smtClean="0"/>
              <a:t>right</a:t>
            </a:r>
            <a:r>
              <a:rPr lang="en-US" sz="4000" dirty="0" smtClean="0"/>
              <a:t> at the next junction</a:t>
            </a:r>
          </a:p>
          <a:p>
            <a:pPr marL="0" indent="0">
              <a:buNone/>
            </a:pPr>
            <a:r>
              <a:rPr lang="en-US" sz="4000" dirty="0"/>
              <a:t>2. Take the 2</a:t>
            </a:r>
            <a:r>
              <a:rPr lang="en-US" sz="4000" baseline="30000" dirty="0"/>
              <a:t>nd</a:t>
            </a:r>
            <a:r>
              <a:rPr lang="en-US" sz="4000" dirty="0"/>
              <a:t> left</a:t>
            </a:r>
          </a:p>
          <a:p>
            <a:pPr marL="0" indent="0">
              <a:buNone/>
            </a:pP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534600"/>
            <a:ext cx="1008112" cy="46529"/>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290906" y="4700352"/>
            <a:ext cx="61894" cy="154804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5320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fade">
                                      <p:cBhvr>
                                        <p:cTn id="15" dur="500"/>
                                        <p:tgtEl>
                                          <p:spTgt spid="2">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animEffect transition="in" filter="fade">
                                      <p:cBhvr>
                                        <p:cTn id="23" dur="500"/>
                                        <p:tgtEl>
                                          <p:spTgt spid="2">
                                            <p:txEl>
                                              <p:pRg st="1" end="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
                                            <p:txEl>
                                              <p:pRg st="2" end="2"/>
                                            </p:txEl>
                                          </p:spTgt>
                                        </p:tgtEl>
                                        <p:attrNameLst>
                                          <p:attrName>style.visibility</p:attrName>
                                        </p:attrNameLst>
                                      </p:cBhvr>
                                      <p:to>
                                        <p:strVal val="visible"/>
                                      </p:to>
                                    </p:set>
                                    <p:animEffect transition="in" filter="fade">
                                      <p:cBhvr>
                                        <p:cTn id="31"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But I want to read </a:t>
            </a:r>
            <a:r>
              <a:rPr lang="en-US" i="1" dirty="0" smtClean="0"/>
              <a:t>and</a:t>
            </a:r>
            <a:r>
              <a:rPr lang="en-US" dirty="0" smtClean="0"/>
              <a:t> write!</a:t>
            </a:r>
          </a:p>
          <a:p>
            <a:pPr lvl="1"/>
            <a:r>
              <a:rPr lang="en-US" dirty="0" smtClean="0"/>
              <a:t>append a ‘+’ to the mode to open the file for updating (reading and writing)</a:t>
            </a:r>
          </a:p>
          <a:p>
            <a:pPr lvl="2"/>
            <a:r>
              <a:rPr lang="en-US" dirty="0" smtClean="0"/>
              <a:t>r+, w+, a+</a:t>
            </a:r>
            <a:endParaRPr lang="en-US" dirty="0"/>
          </a:p>
          <a:p>
            <a:pPr lvl="1"/>
            <a:r>
              <a:rPr lang="en-US" dirty="0" smtClean="0"/>
              <a:t>note that ‘w+’ truncates the file</a:t>
            </a:r>
          </a:p>
          <a:p>
            <a:pPr lvl="1"/>
            <a:endParaRPr lang="en-US" dirty="0" smtClean="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2622588657"/>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But what about binary data?</a:t>
            </a:r>
          </a:p>
          <a:p>
            <a:pPr lvl="1"/>
            <a:r>
              <a:rPr lang="en-US" dirty="0" smtClean="0"/>
              <a:t>open() defaults to text mode</a:t>
            </a:r>
          </a:p>
          <a:p>
            <a:pPr lvl="1"/>
            <a:r>
              <a:rPr lang="en-US" dirty="0" smtClean="0"/>
              <a:t>append ‘b’ to the mode for binary on systems that differentiate between text and binary data</a:t>
            </a:r>
            <a:endParaRPr lang="en-US" dirty="0"/>
          </a:p>
          <a:p>
            <a:pPr lvl="2"/>
            <a:r>
              <a:rPr lang="en-US" dirty="0" err="1" smtClean="0"/>
              <a:t>rb</a:t>
            </a:r>
            <a:r>
              <a:rPr lang="en-US" dirty="0" smtClean="0"/>
              <a:t>, </a:t>
            </a:r>
            <a:r>
              <a:rPr lang="en-US" dirty="0" err="1" smtClean="0"/>
              <a:t>wb</a:t>
            </a:r>
            <a:r>
              <a:rPr lang="en-US" dirty="0" smtClean="0"/>
              <a:t>, </a:t>
            </a:r>
            <a:r>
              <a:rPr lang="en-US" dirty="0" err="1" smtClean="0"/>
              <a:t>ab</a:t>
            </a:r>
            <a:endParaRPr lang="en-US" dirty="0" smtClean="0"/>
          </a:p>
          <a:p>
            <a:pPr lvl="1"/>
            <a:r>
              <a:rPr lang="en-US" dirty="0" smtClean="0"/>
              <a:t>Has no effect on systems that don’t differentiate</a:t>
            </a:r>
          </a:p>
          <a:p>
            <a:pPr lvl="1"/>
            <a:endParaRPr lang="en-US" dirty="0" smtClean="0"/>
          </a:p>
          <a:p>
            <a:pPr marL="914400" lvl="2" indent="0">
              <a:buNone/>
            </a:pPr>
            <a:endParaRPr lang="en-US" dirty="0" smtClean="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1760797253"/>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Can I delete files?</a:t>
            </a:r>
          </a:p>
          <a:p>
            <a:pPr lvl="1"/>
            <a:r>
              <a:rPr lang="en-US" dirty="0" err="1" smtClean="0"/>
              <a:t>os.remove</a:t>
            </a:r>
            <a:r>
              <a:rPr lang="en-US" dirty="0" smtClean="0"/>
              <a:t>(</a:t>
            </a:r>
            <a:r>
              <a:rPr lang="en-US" i="1" dirty="0" smtClean="0"/>
              <a:t>path</a:t>
            </a:r>
            <a:r>
              <a:rPr lang="en-US" dirty="0" smtClean="0"/>
              <a:t>)</a:t>
            </a:r>
          </a:p>
          <a:p>
            <a:r>
              <a:rPr lang="en-US" dirty="0" smtClean="0"/>
              <a:t>What about directories?</a:t>
            </a:r>
          </a:p>
          <a:p>
            <a:pPr lvl="1"/>
            <a:r>
              <a:rPr lang="en-US" dirty="0" err="1" smtClean="0"/>
              <a:t>os.rmdir</a:t>
            </a:r>
            <a:r>
              <a:rPr lang="en-US" dirty="0" smtClean="0"/>
              <a:t>(</a:t>
            </a:r>
            <a:r>
              <a:rPr lang="en-US" i="1" dirty="0" smtClean="0"/>
              <a:t>path</a:t>
            </a:r>
            <a:r>
              <a:rPr lang="en-US" dirty="0" smtClean="0"/>
              <a:t>)</a:t>
            </a:r>
            <a:endParaRPr lang="en-US" dirty="0"/>
          </a:p>
          <a:p>
            <a:pPr lvl="1"/>
            <a:r>
              <a:rPr lang="en-US" dirty="0" err="1" smtClean="0"/>
              <a:t>os.removedirs</a:t>
            </a:r>
            <a:r>
              <a:rPr lang="en-US" dirty="0" smtClean="0"/>
              <a:t>(</a:t>
            </a:r>
            <a:r>
              <a:rPr lang="en-US" i="1" dirty="0" smtClean="0"/>
              <a:t>path</a:t>
            </a:r>
            <a:r>
              <a:rPr lang="en-US" dirty="0" smtClean="0"/>
              <a:t>)</a:t>
            </a:r>
            <a:endParaRPr lang="en-US" dirty="0"/>
          </a:p>
          <a:p>
            <a:r>
              <a:rPr lang="en-US" dirty="0" smtClean="0"/>
              <a:t>Can I do anything else?</a:t>
            </a:r>
          </a:p>
          <a:p>
            <a:pPr lvl="1"/>
            <a:r>
              <a:rPr lang="en-US" dirty="0" err="1" smtClean="0"/>
              <a:t>os.listdir</a:t>
            </a:r>
            <a:r>
              <a:rPr lang="en-US" dirty="0" smtClean="0"/>
              <a:t>(</a:t>
            </a:r>
            <a:r>
              <a:rPr lang="en-US" i="1" dirty="0"/>
              <a:t>path</a:t>
            </a:r>
            <a:r>
              <a:rPr lang="en-US" dirty="0" smtClean="0"/>
              <a:t>)</a:t>
            </a:r>
          </a:p>
          <a:p>
            <a:pPr lvl="1"/>
            <a:r>
              <a:rPr lang="en-US" dirty="0" err="1" smtClean="0"/>
              <a:t>os.rename</a:t>
            </a:r>
            <a:r>
              <a:rPr lang="en-US" dirty="0" smtClean="0"/>
              <a:t>(</a:t>
            </a:r>
            <a:r>
              <a:rPr lang="en-US" i="1" dirty="0" err="1" smtClean="0"/>
              <a:t>src,dest</a:t>
            </a:r>
            <a:r>
              <a:rPr lang="en-US" dirty="0" smtClean="0"/>
              <a:t>)</a:t>
            </a:r>
          </a:p>
          <a:p>
            <a:pPr lvl="1"/>
            <a:r>
              <a:rPr lang="en-US" dirty="0" err="1" smtClean="0"/>
              <a:t>os.mkdir</a:t>
            </a:r>
            <a:r>
              <a:rPr lang="en-US" dirty="0" smtClean="0"/>
              <a:t>(</a:t>
            </a:r>
            <a:r>
              <a:rPr lang="en-US" i="1" dirty="0" smtClean="0"/>
              <a:t>path[,mode]</a:t>
            </a:r>
            <a:r>
              <a:rPr lang="en-US" dirty="0" smtClean="0"/>
              <a:t>)</a:t>
            </a:r>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3485451260"/>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IO: File Operations Examples</a:t>
            </a:r>
            <a:endParaRPr lang="en-US" dirty="0"/>
          </a:p>
        </p:txBody>
      </p:sp>
      <p:sp>
        <p:nvSpPr>
          <p:cNvPr id="5" name="Rectangle 4"/>
          <p:cNvSpPr/>
          <p:nvPr/>
        </p:nvSpPr>
        <p:spPr>
          <a:xfrm>
            <a:off x="3143672" y="1415673"/>
            <a:ext cx="5472608"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writing data to a file</a:t>
            </a:r>
          </a:p>
          <a:p>
            <a:r>
              <a:rPr lang="en-GB" sz="1200" b="1" dirty="0">
                <a:solidFill>
                  <a:srgbClr val="0000FF"/>
                </a:solidFill>
                <a:highlight>
                  <a:srgbClr val="FFFFFF"/>
                </a:highlight>
                <a:latin typeface="Courier New" panose="02070309020205020404" pitchFamily="49" charset="0"/>
              </a:rPr>
              <a:t>import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io.FileIO</a:t>
            </a:r>
            <a:r>
              <a:rPr lang="en-GB" sz="1200" dirty="0">
                <a:solidFill>
                  <a:srgbClr val="FF0000"/>
                </a:solidFill>
                <a:highlight>
                  <a:srgbClr val="FFFFFF"/>
                </a:highlight>
                <a:latin typeface="Courier New" panose="02070309020205020404" pitchFamily="49" charset="0"/>
              </a:rPr>
              <a:t>("test_file.txt", mode="w")</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a:t>
            </a:r>
            <a:r>
              <a:rPr lang="en-GB" sz="1200" dirty="0">
                <a:solidFill>
                  <a:srgbClr val="FF0000"/>
                </a:solidFill>
                <a:highlight>
                  <a:srgbClr val="FFFFFF"/>
                </a:highlight>
                <a:latin typeface="Courier New" panose="02070309020205020404" pitchFamily="49" charset="0"/>
              </a:rPr>
              <a:t>"This is some text"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 = range(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- 1, 0, -1)</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(t + </a:t>
            </a:r>
            <a:r>
              <a:rPr lang="en-GB" sz="1200" dirty="0">
                <a:solidFill>
                  <a:srgbClr val="FF0000"/>
                </a:solidFill>
                <a:highlight>
                  <a:srgbClr val="FFFFFF"/>
                </a:highlight>
                <a:latin typeface="Courier New" panose="02070309020205020404" pitchFamily="49" charset="0"/>
              </a:rPr>
              <a:t>'\n'</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newFile.close</a:t>
            </a:r>
            <a:r>
              <a:rPr lang="en-GB" sz="1200" dirty="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47953696"/>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File Operations</a:t>
            </a:r>
            <a:endParaRPr lang="en-US" dirty="0"/>
          </a:p>
        </p:txBody>
      </p:sp>
    </p:spTree>
    <p:extLst>
      <p:ext uri="{BB962C8B-B14F-4D97-AF65-F5344CB8AC3E}">
        <p14:creationId xmlns:p14="http://schemas.microsoft.com/office/powerpoint/2010/main" val="1034857759"/>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happens when our application encounters an error?</a:t>
            </a:r>
          </a:p>
          <a:p>
            <a:r>
              <a:rPr lang="en-US" dirty="0" smtClean="0"/>
              <a:t>What can we do to prevent our application crashing?</a:t>
            </a:r>
          </a:p>
          <a:p>
            <a:r>
              <a:rPr lang="en-US" dirty="0" smtClean="0"/>
              <a:t>try…except…finally</a:t>
            </a:r>
          </a:p>
          <a:p>
            <a:pPr lvl="1"/>
            <a:r>
              <a:rPr lang="en-US" dirty="0" smtClean="0"/>
              <a:t>try block tells the interpreter that the following code may cause an error</a:t>
            </a:r>
          </a:p>
          <a:p>
            <a:pPr lvl="1"/>
            <a:r>
              <a:rPr lang="en-US" dirty="0" smtClean="0"/>
              <a:t>except blocks tell the interpreter what kind of errors should be expected and what to do when they occur. This is called ‘catching’ the exception.</a:t>
            </a:r>
          </a:p>
          <a:p>
            <a:pPr lvl="1"/>
            <a:r>
              <a:rPr lang="en-US" dirty="0" smtClean="0"/>
              <a:t>finally block tells the interpreter what to do next, </a:t>
            </a:r>
            <a:r>
              <a:rPr lang="en-US" i="1" dirty="0" smtClean="0"/>
              <a:t>whether or not an error occurred</a:t>
            </a:r>
            <a:r>
              <a:rPr lang="en-US" dirty="0" smtClean="0"/>
              <a:t>.</a:t>
            </a:r>
            <a:endParaRPr lang="en-US" dirty="0"/>
          </a:p>
        </p:txBody>
      </p:sp>
      <p:sp>
        <p:nvSpPr>
          <p:cNvPr id="3" name="Title 2"/>
          <p:cNvSpPr>
            <a:spLocks noGrp="1"/>
          </p:cNvSpPr>
          <p:nvPr>
            <p:ph type="title"/>
          </p:nvPr>
        </p:nvSpPr>
        <p:spPr/>
        <p:txBody>
          <a:bodyPr/>
          <a:lstStyle/>
          <a:p>
            <a:r>
              <a:rPr lang="en-US" dirty="0" smtClean="0"/>
              <a:t>Error Handling</a:t>
            </a:r>
            <a:endParaRPr lang="en-US" dirty="0"/>
          </a:p>
        </p:txBody>
      </p:sp>
    </p:spTree>
    <p:extLst>
      <p:ext uri="{BB962C8B-B14F-4D97-AF65-F5344CB8AC3E}">
        <p14:creationId xmlns:p14="http://schemas.microsoft.com/office/powerpoint/2010/main" val="906518440"/>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Error Handling: Example</a:t>
            </a:r>
            <a:endParaRPr lang="en-US" dirty="0"/>
          </a:p>
        </p:txBody>
      </p:sp>
      <p:sp>
        <p:nvSpPr>
          <p:cNvPr id="5" name="Rectangle 4"/>
          <p:cNvSpPr/>
          <p:nvPr/>
        </p:nvSpPr>
        <p:spPr>
          <a:xfrm>
            <a:off x="3143672" y="1415673"/>
            <a:ext cx="5472608" cy="46166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smtClean="0">
                <a:solidFill>
                  <a:srgbClr val="008000"/>
                </a:solidFill>
                <a:highlight>
                  <a:srgbClr val="FFFFFF"/>
                </a:highlight>
                <a:latin typeface="Courier New" panose="02070309020205020404" pitchFamily="49" charset="0"/>
              </a:rPr>
              <a:t>#!/</a:t>
            </a:r>
            <a:r>
              <a:rPr lang="en-US" sz="1200" dirty="0" err="1" smtClean="0">
                <a:solidFill>
                  <a:srgbClr val="008000"/>
                </a:solidFill>
                <a:highlight>
                  <a:srgbClr val="FFFFFF"/>
                </a:highlight>
                <a:latin typeface="Courier New" panose="02070309020205020404" pitchFamily="49" charset="0"/>
              </a:rPr>
              <a:t>usr</a:t>
            </a:r>
            <a:r>
              <a:rPr lang="en-US" sz="1200" dirty="0" smtClean="0">
                <a:solidFill>
                  <a:srgbClr val="008000"/>
                </a:solidFill>
                <a:highlight>
                  <a:srgbClr val="FFFFFF"/>
                </a:highlight>
                <a:latin typeface="Courier New" panose="02070309020205020404" pitchFamily="49" charset="0"/>
              </a:rPr>
              <a:t>/bin/python</a:t>
            </a:r>
            <a:endParaRPr lang="en-US" sz="1200" dirty="0" smtClean="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74228623"/>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Error Handling</a:t>
            </a:r>
            <a:endParaRPr lang="en-US" dirty="0"/>
          </a:p>
        </p:txBody>
      </p:sp>
    </p:spTree>
    <p:extLst>
      <p:ext uri="{BB962C8B-B14F-4D97-AF65-F5344CB8AC3E}">
        <p14:creationId xmlns:p14="http://schemas.microsoft.com/office/powerpoint/2010/main" val="1892705950"/>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What is a thread?</a:t>
            </a:r>
          </a:p>
          <a:p>
            <a:pPr lvl="1"/>
            <a:r>
              <a:rPr lang="en-US" dirty="0" smtClean="0"/>
              <a:t>“…an activity that is run in a separate thread of control.”</a:t>
            </a:r>
          </a:p>
          <a:p>
            <a:pPr lvl="1"/>
            <a:r>
              <a:rPr lang="en-US" dirty="0" smtClean="0"/>
              <a:t>Every Python program has a “main thread” or initial thread of control</a:t>
            </a:r>
          </a:p>
          <a:p>
            <a:pPr lvl="1"/>
            <a:r>
              <a:rPr lang="en-US" dirty="0" smtClean="0"/>
              <a:t>Once started, a thread continues until its run() method terminates</a:t>
            </a:r>
          </a:p>
          <a:p>
            <a:pPr lvl="2"/>
            <a:r>
              <a:rPr lang="en-US" dirty="0" smtClean="0"/>
              <a:t>Either normally or via unhandled exception</a:t>
            </a:r>
          </a:p>
          <a:p>
            <a:pPr lvl="1"/>
            <a:r>
              <a:rPr lang="en-US" dirty="0" smtClean="0"/>
              <a:t>Threads can block other threads</a:t>
            </a:r>
          </a:p>
          <a:p>
            <a:pPr lvl="1"/>
            <a:r>
              <a:rPr lang="en-US" dirty="0" smtClean="0"/>
              <a:t>Threads can signal other threads</a:t>
            </a:r>
          </a:p>
          <a:p>
            <a:pPr lvl="1"/>
            <a:r>
              <a:rPr lang="en-US" dirty="0" smtClean="0"/>
              <a:t>Threads can be interrogated to see if they’re running</a:t>
            </a:r>
            <a:endParaRPr lang="en-US" dirty="0"/>
          </a:p>
        </p:txBody>
      </p:sp>
      <p:sp>
        <p:nvSpPr>
          <p:cNvPr id="3" name="Title 2"/>
          <p:cNvSpPr>
            <a:spLocks noGrp="1"/>
          </p:cNvSpPr>
          <p:nvPr>
            <p:ph type="title"/>
          </p:nvPr>
        </p:nvSpPr>
        <p:spPr/>
        <p:txBody>
          <a:bodyPr/>
          <a:lstStyle/>
          <a:p>
            <a:r>
              <a:rPr lang="en-US" dirty="0" smtClean="0"/>
              <a:t>Threading</a:t>
            </a:r>
            <a:endParaRPr lang="en-US" dirty="0"/>
          </a:p>
        </p:txBody>
      </p:sp>
    </p:spTree>
    <p:extLst>
      <p:ext uri="{BB962C8B-B14F-4D97-AF65-F5344CB8AC3E}">
        <p14:creationId xmlns:p14="http://schemas.microsoft.com/office/powerpoint/2010/main" val="4107860098"/>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Creating a thread</a:t>
            </a:r>
          </a:p>
          <a:p>
            <a:pPr lvl="1"/>
            <a:r>
              <a:rPr lang="en-US" dirty="0" err="1" smtClean="0"/>
              <a:t>thread.start_new_thread</a:t>
            </a:r>
            <a:r>
              <a:rPr lang="en-US" dirty="0" smtClean="0"/>
              <a:t>(</a:t>
            </a:r>
            <a:r>
              <a:rPr lang="en-US" i="1" dirty="0" smtClean="0"/>
              <a:t>function, </a:t>
            </a:r>
            <a:r>
              <a:rPr lang="en-US" i="1" dirty="0" err="1" smtClean="0"/>
              <a:t>args</a:t>
            </a:r>
            <a:r>
              <a:rPr lang="en-US" i="1" dirty="0" smtClean="0"/>
              <a:t>[, </a:t>
            </a:r>
            <a:r>
              <a:rPr lang="en-US" i="1" dirty="0" err="1" smtClean="0"/>
              <a:t>kwargs</a:t>
            </a:r>
            <a:r>
              <a:rPr lang="en-US" i="1" dirty="0" smtClean="0"/>
              <a:t>]</a:t>
            </a:r>
            <a:r>
              <a:rPr lang="en-US" dirty="0" smtClean="0"/>
              <a:t>)</a:t>
            </a:r>
          </a:p>
          <a:p>
            <a:pPr lvl="2"/>
            <a:r>
              <a:rPr lang="en-US" dirty="0" smtClean="0"/>
              <a:t>Runs until the function returns or terminates due to an unhandled exception</a:t>
            </a:r>
          </a:p>
          <a:p>
            <a:pPr lvl="2"/>
            <a:r>
              <a:rPr lang="en-US" i="1" dirty="0" err="1" smtClean="0"/>
              <a:t>args</a:t>
            </a:r>
            <a:r>
              <a:rPr lang="en-US" i="1" dirty="0" smtClean="0"/>
              <a:t> </a:t>
            </a:r>
            <a:r>
              <a:rPr lang="en-US" dirty="0" smtClean="0"/>
              <a:t>is a tuple of arguments – use an empty tuple for functions with no arguments</a:t>
            </a:r>
          </a:p>
          <a:p>
            <a:pPr lvl="2"/>
            <a:r>
              <a:rPr lang="en-US" dirty="0" smtClean="0"/>
              <a:t>Returns the thread identifier</a:t>
            </a:r>
          </a:p>
          <a:p>
            <a:pPr lvl="1"/>
            <a:r>
              <a:rPr lang="en-US" dirty="0" err="1" smtClean="0"/>
              <a:t>threading.Thread</a:t>
            </a:r>
            <a:endParaRPr lang="en-US" dirty="0" smtClean="0"/>
          </a:p>
          <a:p>
            <a:pPr lvl="2"/>
            <a:r>
              <a:rPr lang="en-US" dirty="0" smtClean="0"/>
              <a:t>Provide a callable object to the constructor</a:t>
            </a:r>
          </a:p>
          <a:p>
            <a:pPr lvl="2"/>
            <a:r>
              <a:rPr lang="en-US" dirty="0" smtClean="0"/>
              <a:t>Subclass and override </a:t>
            </a:r>
            <a:r>
              <a:rPr lang="en-US" i="1" dirty="0" smtClean="0"/>
              <a:t>run() </a:t>
            </a:r>
            <a:r>
              <a:rPr lang="en-US" dirty="0" smtClean="0"/>
              <a:t>and </a:t>
            </a:r>
            <a:r>
              <a:rPr lang="en-US" i="1" dirty="0" smtClean="0"/>
              <a:t>__</a:t>
            </a:r>
            <a:r>
              <a:rPr lang="en-US" i="1" dirty="0" err="1" smtClean="0"/>
              <a:t>init</a:t>
            </a:r>
            <a:r>
              <a:rPr lang="en-US" i="1" dirty="0" smtClean="0"/>
              <a:t>__</a:t>
            </a:r>
            <a:r>
              <a:rPr lang="en-US" dirty="0" smtClean="0"/>
              <a:t>() methods</a:t>
            </a:r>
            <a:endParaRPr lang="en-US" dirty="0"/>
          </a:p>
        </p:txBody>
      </p:sp>
      <p:sp>
        <p:nvSpPr>
          <p:cNvPr id="3" name="Title 2"/>
          <p:cNvSpPr>
            <a:spLocks noGrp="1"/>
          </p:cNvSpPr>
          <p:nvPr>
            <p:ph type="title"/>
          </p:nvPr>
        </p:nvSpPr>
        <p:spPr/>
        <p:txBody>
          <a:bodyPr/>
          <a:lstStyle/>
          <a:p>
            <a:r>
              <a:rPr lang="en-US" dirty="0" smtClean="0"/>
              <a:t>Threading: Creation</a:t>
            </a:r>
            <a:endParaRPr lang="en-US" dirty="0"/>
          </a:p>
        </p:txBody>
      </p:sp>
    </p:spTree>
    <p:extLst>
      <p:ext uri="{BB962C8B-B14F-4D97-AF65-F5344CB8AC3E}">
        <p14:creationId xmlns:p14="http://schemas.microsoft.com/office/powerpoint/2010/main" val="12165122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7" name="Picture 6"/>
          <p:cNvPicPr>
            <a:picLocks noChangeAspect="1"/>
          </p:cNvPicPr>
          <p:nvPr/>
        </p:nvPicPr>
        <p:blipFill rotWithShape="1">
          <a:blip r:embed="rId2"/>
          <a:srcRect l="12511" t="35625" r="522" b="15658"/>
          <a:stretch/>
        </p:blipFill>
        <p:spPr>
          <a:xfrm>
            <a:off x="0" y="1373069"/>
            <a:ext cx="12216680" cy="4908258"/>
          </a:xfrm>
          <a:prstGeom prst="rect">
            <a:avLst/>
          </a:prstGeom>
        </p:spPr>
      </p:pic>
      <p:sp>
        <p:nvSpPr>
          <p:cNvPr id="8" name="Oval 7"/>
          <p:cNvSpPr/>
          <p:nvPr/>
        </p:nvSpPr>
        <p:spPr>
          <a:xfrm>
            <a:off x="695400" y="4221088"/>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1064552" y="3668275"/>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Callout 9"/>
          <p:cNvSpPr/>
          <p:nvPr/>
        </p:nvSpPr>
        <p:spPr>
          <a:xfrm>
            <a:off x="10704512" y="3140968"/>
            <a:ext cx="864096" cy="504056"/>
          </a:xfrm>
          <a:prstGeom prst="wedgeEllipseCallout">
            <a:avLst>
              <a:gd name="adj1" fmla="val -22993"/>
              <a:gd name="adj2" fmla="val 8101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Hi</a:t>
            </a:r>
            <a:endParaRPr lang="en-US" dirty="0"/>
          </a:p>
        </p:txBody>
      </p:sp>
    </p:spTree>
    <p:extLst>
      <p:ext uri="{BB962C8B-B14F-4D97-AF65-F5344CB8AC3E}">
        <p14:creationId xmlns:p14="http://schemas.microsoft.com/office/powerpoint/2010/main" val="2474782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0195 -0.00231 0.00404 -0.0044 0.00612 -0.00671 C 0.00664 -0.00764 0.0069 -0.00903 0.00755 -0.00949 C 0.01185 -0.01343 0.01575 -0.01273 0.02057 -0.01366 C 0.02474 -0.0118 0.02643 -0.0118 0.02982 -0.0081 C 0.03086 -0.00694 0.0319 -0.00555 0.03281 -0.00417 C 0.03372 -0.00278 0.03411 -0.00093 0.03516 0 C 0.03932 0.00347 0.0431 0.00417 0.04739 0.00532 C 0.05091 0.00509 0.05456 0.00486 0.05807 0.00417 C 0.05885 0.00394 0.05963 0.00301 0.06042 0.00278 C 0.06172 0.00208 0.06302 0.00185 0.06419 0.00139 C 0.06575 0.0007 0.06875 -0.00139 0.06875 -0.00139 C 0.07161 0.0037 0.06979 0.0007 0.075 0.00671 C 0.07565 0.00764 0.0763 0.00926 0.07721 0.00949 C 0.07982 0.01042 0.08307 0.01157 0.08568 0.01227 C 0.09752 0.01482 0.08906 0.01227 0.10013 0.01505 C 0.10169 0.01528 0.10325 0.01597 0.10482 0.01644 C 0.10885 0.02107 0.10521 0.01759 0.11016 0.02037 C 0.11224 0.02176 0.11406 0.02361 0.11627 0.02454 C 0.11849 0.02546 0.12083 0.02616 0.12318 0.02732 C 0.12552 0.02847 0.12773 0.02986 0.13008 0.03125 C 0.13086 0.03171 0.13151 0.03241 0.13229 0.03264 L 0.13841 0.03403 C 0.13919 0.03449 0.13997 0.03472 0.14075 0.03542 C 0.1418 0.03611 0.14271 0.0375 0.14388 0.0382 C 0.14479 0.03889 0.14583 0.03912 0.14687 0.03958 C 0.14713 0.04074 0.14726 0.04236 0.14766 0.04352 C 0.14831 0.0456 0.14896 0.04745 0.15 0.04907 C 0.15052 0.05 0.15143 0.05023 0.15221 0.05046 C 0.15651 0.05116 0.16094 0.05139 0.16523 0.05185 C 0.17109 0.05139 0.17695 0.05116 0.18281 0.05046 C 0.18359 0.05023 0.18437 0.04931 0.18516 0.04907 C 0.1862 0.04861 0.18724 0.04815 0.18815 0.04769 C 0.18919 0.04676 0.19036 0.04607 0.19127 0.04491 C 0.19544 0.04005 0.18971 0.04398 0.19505 0.04074 C 0.19583 0.04005 0.19661 0.03889 0.19739 0.0382 C 0.19844 0.03704 0.20182 0.03588 0.20273 0.03542 C 0.20351 0.03449 0.20417 0.03287 0.20508 0.03264 C 0.20781 0.03218 0.21081 0.03357 0.21341 0.03542 C 0.21471 0.03634 0.21601 0.03704 0.21732 0.0382 C 0.2181 0.03889 0.21875 0.04005 0.21953 0.04074 C 0.22148 0.04259 0.22474 0.04306 0.22643 0.04352 C 0.2306 0.04306 0.23463 0.04329 0.23867 0.04213 C 0.2401 0.0419 0.24245 0.03657 0.24336 0.03542 C 0.24661 0.03056 0.2444 0.03449 0.24792 0.03125 C 0.25377 0.02593 0.24674 0.03056 0.25247 0.02732 C 0.25482 0.02778 0.25703 0.02847 0.25937 0.02847 C 0.26068 0.02847 0.26198 0.02778 0.26315 0.02732 C 0.26966 0.02407 0.26588 0.02593 0.27005 0.02176 C 0.27109 0.02083 0.27213 0.02014 0.27318 0.01898 C 0.27396 0.01829 0.27461 0.0169 0.27539 0.01644 C 0.27695 0.01528 0.27851 0.01458 0.28008 0.01366 C 0.28086 0.0132 0.28151 0.0125 0.28229 0.01227 C 0.28385 0.01181 0.28542 0.01157 0.28698 0.01088 C 0.28854 0.01019 0.28997 0.00903 0.29154 0.0081 C 0.30364 0.00208 0.29362 0.00787 0.3 0.00417 C 0.30195 0.00463 0.30404 0.0044 0.30612 0.00532 C 0.31849 0.01181 0.30299 0.00764 0.31523 0.01227 C 0.31849 0.01343 0.32187 0.01412 0.32526 0.01505 C 0.32617 0.01458 0.32943 0.0132 0.3306 0.01227 C 0.33138 0.01157 0.33203 0.01019 0.33281 0.00949 C 0.33359 0.0088 0.33437 0.0088 0.33516 0.0081 C 0.33594 0.00741 0.33659 0.00602 0.3375 0.00532 C 0.33893 0.00417 0.34049 0.0037 0.34206 0.00278 L 0.34427 0.00139 C 0.34505 0.00093 0.34583 0.00023 0.34661 0 L 0.35351 -0.00139 C 0.3543 -0.00231 0.35495 -0.00347 0.35586 -0.00417 C 0.35781 -0.00532 0.35989 -0.00602 0.36198 -0.00671 C 0.36575 -0.00856 0.36406 -0.00764 0.36732 -0.00949 C 0.36953 -0.00903 0.37187 -0.0088 0.37422 -0.0081 C 0.37552 -0.00787 0.37669 -0.00671 0.37799 -0.00671 C 0.37877 -0.00671 0.37956 -0.00787 0.38034 -0.0081 C 0.38177 -0.0088 0.38333 -0.00903 0.38489 -0.00949 C 0.38568 -0.00995 0.38646 -0.01042 0.38724 -0.01088 C 0.38815 -0.01134 0.38919 -0.0118 0.39023 -0.01227 C 0.39154 -0.01273 0.39284 -0.01296 0.39414 -0.01366 C 0.39557 -0.01435 0.3987 -0.01643 0.3987 -0.01643 C 0.40091 -0.01597 0.40325 -0.01574 0.4056 -0.01505 C 0.40768 -0.01435 0.41107 -0.01065 0.4125 -0.00949 C 0.41315 -0.00903 0.41406 -0.0088 0.41471 -0.0081 C 0.41641 -0.00648 0.41784 -0.00463 0.4194 -0.00278 L 0.42161 0 C 0.42239 0.00093 0.42305 0.00208 0.42396 0.00278 C 0.42982 0.00625 0.42708 0.0044 0.43229 0.0081 C 0.43281 0.00903 0.43346 0.00972 0.43385 0.01088 C 0.43424 0.01204 0.43385 0.01458 0.43463 0.01505 C 0.43581 0.01528 0.43672 0.01296 0.43776 0.01227 C 0.43841 0.01157 0.43932 0.01157 0.43997 0.01088 C 0.44206 0.0088 0.44401 0.00602 0.44609 0.00417 C 0.44713 0.00324 0.44818 0.00232 0.44922 0.00139 C 0.45677 -0.00625 0.44531 0.00417 0.45456 -0.00417 C 0.45508 -0.00555 0.4556 -0.00671 0.45612 -0.0081 C 0.45638 -0.00949 0.45651 -0.01088 0.4569 -0.01227 C 0.45729 -0.01458 0.45781 -0.0169 0.45833 -0.01898 C 0.45859 -0.02268 0.45846 -0.02662 0.45911 -0.02986 C 0.45976 -0.0331 0.4612 -0.03542 0.46224 -0.03819 C 0.46406 -0.04329 0.46302 -0.04097 0.46523 -0.04491 C 0.46549 -0.0463 0.46601 -0.04768 0.46601 -0.04907 C 0.46601 -0.05671 0.4651 -0.05532 0.46302 -0.06134 C 0.46159 -0.06505 0.46146 -0.0669 0.46068 -0.07083 C 0.4612 -0.07176 0.46172 -0.07245 0.46224 -0.07361 C 0.46276 -0.07477 0.46302 -0.07639 0.46367 -0.07755 C 0.46458 -0.07917 0.46575 -0.08032 0.4668 -0.08171 C 0.4681 -0.08333 0.47239 -0.08889 0.47448 -0.08981 C 0.47591 -0.09074 0.47747 -0.09074 0.47904 -0.0912 C 0.48763 -0.08611 0.48359 -0.08843 0.49127 -0.08449 C 0.49258 -0.0831 0.49375 -0.08148 0.49505 -0.08032 C 0.4987 -0.07708 0.50742 -0.07778 0.50885 -0.07755 C 0.50924 -0.07778 0.52422 -0.0794 0.52643 -0.08032 C 0.52734 -0.08079 0.52799 -0.08241 0.52877 -0.0831 C 0.52969 -0.0838 0.53086 -0.08403 0.5319 -0.08449 C 0.5345 -0.08727 0.5388 -0.09167 0.5418 -0.09398 C 0.54909 -0.0993 0.54401 -0.09398 0.5487 -0.0993 C 0.55221 -0.09907 0.55586 -0.09884 0.55937 -0.09815 C 0.56042 -0.09792 0.56146 -0.09745 0.5625 -0.09676 C 0.56315 -0.09606 0.56341 -0.09468 0.56393 -0.09398 C 0.56471 -0.09329 0.56549 -0.09329 0.56627 -0.09259 C 0.57148 -0.08796 0.56497 -0.0912 0.57239 -0.08843 C 0.5737 -0.08889 0.575 -0.08935 0.57617 -0.08981 C 0.57825 -0.09074 0.58034 -0.0919 0.58229 -0.09259 L 0.59075 -0.09537 L 0.61224 -0.09398 C 0.61419 -0.09375 0.61627 -0.09259 0.61836 -0.09259 C 0.62318 -0.09259 0.62799 -0.09352 0.63281 -0.09398 C 0.63724 -0.09305 0.64154 -0.09259 0.64583 -0.0912 C 0.647 -0.09097 0.64792 -0.08935 0.64896 -0.08843 C 0.64974 -0.08796 0.65052 -0.08773 0.65117 -0.08727 C 0.65586 -0.08773 0.66042 -0.0875 0.66497 -0.08843 C 0.66706 -0.08889 0.66914 -0.09051 0.67109 -0.0912 C 0.67239 -0.09167 0.6737 -0.09236 0.675 -0.09259 C 0.67773 -0.09329 0.6806 -0.09352 0.68333 -0.09398 C 0.6888 -0.09722 0.68711 -0.09676 0.69713 -0.09398 C 0.70156 -0.09282 0.70573 -0.08889 0.71016 -0.08843 L 0.72851 -0.08727 C 0.72982 -0.08634 0.73112 -0.08518 0.73242 -0.08449 C 0.73385 -0.08356 0.73542 -0.08287 0.73698 -0.08171 C 0.73828 -0.08079 0.73945 -0.07963 0.74075 -0.07893 C 0.74961 -0.075 0.7513 -0.075 0.75911 -0.07361 C 0.75989 -0.07315 0.76068 -0.07268 0.76146 -0.07222 C 0.7625 -0.07176 0.76354 -0.07153 0.76445 -0.07083 C 0.77135 -0.06551 0.76094 -0.07014 0.77057 -0.06667 C 0.77135 -0.06574 0.77226 -0.06505 0.77292 -0.06412 C 0.7737 -0.06273 0.77435 -0.06111 0.77526 -0.05995 C 0.77591 -0.05903 0.77669 -0.05903 0.77747 -0.05856 C 0.77877 -0.05764 0.78008 -0.05648 0.78138 -0.05579 C 0.78255 -0.05509 0.78385 -0.05509 0.78516 -0.0544 C 0.78594 -0.05417 0.78672 -0.05347 0.7875 -0.05301 C 0.78893 -0.05139 0.79036 -0.04861 0.79206 -0.04768 C 0.797 -0.04468 0.79805 -0.04583 0.80195 -0.04768 C 0.80377 -0.04977 0.80586 -0.05208 0.80742 -0.0544 C 0.81016 -0.0588 0.81068 -0.06273 0.81497 -0.06273 L 0.82799 -0.06273 L 0.83268 -0.06528 " pathEditMode="relative" ptsTypes="AAAAAAAAAAAAAAAAAAAAAAAAAAAAAAAAAAAAAAAAAAAAAAAAAAAAAAAAAAAAAAAAAAAAAAAAAAAAAAAAAAAAAAAAAAAAAAAAAAAAAAAAAAAAAAAAAAAAAAAAAAAAAAAAAAAAAAAAAAAAAAAAAAAAAAAAAAA">
                                      <p:cBhvr>
                                        <p:cTn id="6" dur="10000" fill="hold"/>
                                        <p:tgtEl>
                                          <p:spTgt spid="8"/>
                                        </p:tgtEl>
                                        <p:attrNameLst>
                                          <p:attrName>ppt_x</p:attrName>
                                          <p:attrName>ppt_y</p:attrName>
                                        </p:attrNameLst>
                                      </p:cBhvr>
                                    </p:animMotion>
                                  </p:childTnLst>
                                </p:cTn>
                              </p:par>
                            </p:childTnLst>
                          </p:cTn>
                        </p:par>
                        <p:par>
                          <p:cTn id="7" fill="hold">
                            <p:stCondLst>
                              <p:cond delay="10000"/>
                            </p:stCondLst>
                            <p:childTnLst>
                              <p:par>
                                <p:cTn id="8" presetID="1" presetClass="entr" presetSubtype="0" fill="hold" grpId="0"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Waiting for another thread to finish</a:t>
            </a:r>
          </a:p>
          <a:p>
            <a:pPr lvl="1"/>
            <a:r>
              <a:rPr lang="en-US" dirty="0" smtClean="0"/>
              <a:t>Often we require another thread to complete before we can continue</a:t>
            </a:r>
          </a:p>
          <a:p>
            <a:pPr lvl="1"/>
            <a:r>
              <a:rPr lang="en-US" dirty="0" smtClean="0"/>
              <a:t>Usually we want to restrict the amount of time we wait before making a decision</a:t>
            </a:r>
          </a:p>
          <a:p>
            <a:pPr lvl="1"/>
            <a:r>
              <a:rPr lang="en-US" dirty="0" err="1" smtClean="0"/>
              <a:t>Thread.join</a:t>
            </a:r>
            <a:r>
              <a:rPr lang="en-US" dirty="0" smtClean="0"/>
              <a:t>([</a:t>
            </a:r>
            <a:r>
              <a:rPr lang="en-US" i="1" dirty="0" smtClean="0"/>
              <a:t>timeout</a:t>
            </a:r>
            <a:r>
              <a:rPr lang="en-US" dirty="0" smtClean="0"/>
              <a:t>])</a:t>
            </a:r>
          </a:p>
          <a:p>
            <a:pPr lvl="2"/>
            <a:r>
              <a:rPr lang="en-US" dirty="0" smtClean="0"/>
              <a:t>Makes the current thread wait until the referenced thread object terminates</a:t>
            </a:r>
          </a:p>
          <a:p>
            <a:pPr lvl="2"/>
            <a:r>
              <a:rPr lang="en-US" i="1" dirty="0" smtClean="0"/>
              <a:t>timeout</a:t>
            </a:r>
            <a:r>
              <a:rPr lang="en-US" dirty="0" smtClean="0"/>
              <a:t> is a floating point number representing the number of seconds the current thread should be blocked for</a:t>
            </a:r>
          </a:p>
          <a:p>
            <a:pPr lvl="2"/>
            <a:r>
              <a:rPr lang="en-US" dirty="0" smtClean="0"/>
              <a:t>Does not return so you must call </a:t>
            </a:r>
            <a:r>
              <a:rPr lang="en-US" i="1" dirty="0" err="1" smtClean="0"/>
              <a:t>isAlive</a:t>
            </a:r>
            <a:r>
              <a:rPr lang="en-US" i="1" dirty="0" smtClean="0"/>
              <a:t>()</a:t>
            </a:r>
            <a:r>
              <a:rPr lang="en-US" dirty="0" smtClean="0"/>
              <a:t> when the calling thread resumes to determine if a timeout occurred</a:t>
            </a:r>
          </a:p>
          <a:p>
            <a:pPr lvl="2"/>
            <a:r>
              <a:rPr lang="en-US" dirty="0" smtClean="0"/>
              <a:t>A thread can be joined many times</a:t>
            </a:r>
          </a:p>
          <a:p>
            <a:pPr lvl="2"/>
            <a:r>
              <a:rPr lang="en-US" dirty="0" smtClean="0"/>
              <a:t>Raises </a:t>
            </a:r>
            <a:r>
              <a:rPr lang="en-US" dirty="0" err="1" smtClean="0"/>
              <a:t>RuntimeError</a:t>
            </a:r>
            <a:r>
              <a:rPr lang="en-US" dirty="0" smtClean="0"/>
              <a:t> </a:t>
            </a:r>
            <a:endParaRPr lang="en-US" dirty="0"/>
          </a:p>
        </p:txBody>
      </p:sp>
      <p:sp>
        <p:nvSpPr>
          <p:cNvPr id="3" name="Title 2"/>
          <p:cNvSpPr>
            <a:spLocks noGrp="1"/>
          </p:cNvSpPr>
          <p:nvPr>
            <p:ph type="title"/>
          </p:nvPr>
        </p:nvSpPr>
        <p:spPr/>
        <p:txBody>
          <a:bodyPr/>
          <a:lstStyle/>
          <a:p>
            <a:r>
              <a:rPr lang="en-US" dirty="0" smtClean="0"/>
              <a:t>Threading: Blocking</a:t>
            </a:r>
            <a:endParaRPr lang="en-US" dirty="0"/>
          </a:p>
        </p:txBody>
      </p:sp>
    </p:spTree>
    <p:extLst>
      <p:ext uri="{BB962C8B-B14F-4D97-AF65-F5344CB8AC3E}">
        <p14:creationId xmlns:p14="http://schemas.microsoft.com/office/powerpoint/2010/main" val="1171126260"/>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What happens when more than one thread may wish to interact with another?</a:t>
            </a:r>
          </a:p>
          <a:p>
            <a:r>
              <a:rPr lang="en-US" dirty="0" smtClean="0"/>
              <a:t>Lock objects</a:t>
            </a:r>
          </a:p>
          <a:p>
            <a:pPr lvl="1"/>
            <a:r>
              <a:rPr lang="en-US" dirty="0" smtClean="0"/>
              <a:t>A lock can be either ‘locked’ or ‘unlocked’</a:t>
            </a:r>
          </a:p>
          <a:p>
            <a:pPr lvl="1"/>
            <a:r>
              <a:rPr lang="en-US" dirty="0" smtClean="0"/>
              <a:t>When locked, blocks until a call to release in another thread unlocks it</a:t>
            </a:r>
          </a:p>
          <a:p>
            <a:r>
              <a:rPr lang="en-US" dirty="0" smtClean="0"/>
              <a:t>Semaphore objects</a:t>
            </a:r>
          </a:p>
          <a:p>
            <a:pPr lvl="1"/>
            <a:r>
              <a:rPr lang="en-US" dirty="0" smtClean="0"/>
              <a:t>Uses a counter to blocking state</a:t>
            </a:r>
          </a:p>
          <a:p>
            <a:pPr lvl="1"/>
            <a:r>
              <a:rPr lang="en-US" dirty="0" smtClean="0"/>
              <a:t>Used to guard limited resources, e.g. databases</a:t>
            </a:r>
          </a:p>
          <a:p>
            <a:endParaRPr lang="en-US" dirty="0" smtClean="0"/>
          </a:p>
          <a:p>
            <a:endParaRPr lang="en-US" dirty="0"/>
          </a:p>
        </p:txBody>
      </p:sp>
      <p:sp>
        <p:nvSpPr>
          <p:cNvPr id="3" name="Title 2"/>
          <p:cNvSpPr>
            <a:spLocks noGrp="1"/>
          </p:cNvSpPr>
          <p:nvPr>
            <p:ph type="title"/>
          </p:nvPr>
        </p:nvSpPr>
        <p:spPr/>
        <p:txBody>
          <a:bodyPr/>
          <a:lstStyle/>
          <a:p>
            <a:r>
              <a:rPr lang="en-US" dirty="0" smtClean="0"/>
              <a:t>Threading: Locking</a:t>
            </a:r>
            <a:endParaRPr lang="en-US" dirty="0"/>
          </a:p>
        </p:txBody>
      </p:sp>
    </p:spTree>
    <p:extLst>
      <p:ext uri="{BB962C8B-B14F-4D97-AF65-F5344CB8AC3E}">
        <p14:creationId xmlns:p14="http://schemas.microsoft.com/office/powerpoint/2010/main" val="1035738185"/>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 we do if we want one thread to communicate with another?</a:t>
            </a:r>
          </a:p>
          <a:p>
            <a:r>
              <a:rPr lang="en-US" dirty="0" smtClean="0"/>
              <a:t>Event objects</a:t>
            </a:r>
          </a:p>
          <a:p>
            <a:pPr lvl="1"/>
            <a:r>
              <a:rPr lang="en-US" dirty="0" smtClean="0"/>
              <a:t>Uses an internal flag that can be </a:t>
            </a:r>
            <a:r>
              <a:rPr lang="en-US" i="1" dirty="0" smtClean="0"/>
              <a:t>set()</a:t>
            </a:r>
            <a:r>
              <a:rPr lang="en-US" dirty="0" smtClean="0"/>
              <a:t> or </a:t>
            </a:r>
            <a:r>
              <a:rPr lang="en-US" i="1" dirty="0" smtClean="0"/>
              <a:t>clear()</a:t>
            </a:r>
            <a:r>
              <a:rPr lang="en-US" dirty="0" err="1" smtClean="0"/>
              <a:t>ed</a:t>
            </a:r>
            <a:endParaRPr lang="en-US" dirty="0" smtClean="0"/>
          </a:p>
          <a:p>
            <a:pPr lvl="1"/>
            <a:r>
              <a:rPr lang="en-US" i="1" dirty="0" smtClean="0"/>
              <a:t>wait([timeout])</a:t>
            </a:r>
            <a:r>
              <a:rPr lang="en-US" dirty="0" smtClean="0"/>
              <a:t> method blocks until flag is true or until the provided timeout</a:t>
            </a:r>
          </a:p>
          <a:p>
            <a:pPr lvl="1"/>
            <a:r>
              <a:rPr lang="en-US" dirty="0" smtClean="0"/>
              <a:t>Allows one thread to signal an event for other threads to wait for</a:t>
            </a:r>
          </a:p>
          <a:p>
            <a:pPr lvl="1"/>
            <a:endParaRPr lang="en-US" dirty="0"/>
          </a:p>
        </p:txBody>
      </p:sp>
      <p:sp>
        <p:nvSpPr>
          <p:cNvPr id="3" name="Title 2"/>
          <p:cNvSpPr>
            <a:spLocks noGrp="1"/>
          </p:cNvSpPr>
          <p:nvPr>
            <p:ph type="title"/>
          </p:nvPr>
        </p:nvSpPr>
        <p:spPr/>
        <p:txBody>
          <a:bodyPr/>
          <a:lstStyle/>
          <a:p>
            <a:r>
              <a:rPr lang="en-US" dirty="0" smtClean="0"/>
              <a:t>Threading: </a:t>
            </a:r>
            <a:r>
              <a:rPr lang="en-US" dirty="0" err="1" smtClean="0"/>
              <a:t>Signalling</a:t>
            </a:r>
            <a:endParaRPr lang="en-US" dirty="0"/>
          </a:p>
        </p:txBody>
      </p:sp>
    </p:spTree>
    <p:extLst>
      <p:ext uri="{BB962C8B-B14F-4D97-AF65-F5344CB8AC3E}">
        <p14:creationId xmlns:p14="http://schemas.microsoft.com/office/powerpoint/2010/main" val="3543490637"/>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Often we will want to create deferred or recurring processes</a:t>
            </a:r>
          </a:p>
          <a:p>
            <a:r>
              <a:rPr lang="en-US" dirty="0" err="1" smtClean="0"/>
              <a:t>threading.Timer</a:t>
            </a:r>
            <a:r>
              <a:rPr lang="en-US" dirty="0" smtClean="0"/>
              <a:t>(</a:t>
            </a:r>
            <a:r>
              <a:rPr lang="en-US" i="1" dirty="0" smtClean="0"/>
              <a:t>interval, function, </a:t>
            </a:r>
            <a:r>
              <a:rPr lang="en-US" i="1" dirty="0" err="1" smtClean="0"/>
              <a:t>args</a:t>
            </a:r>
            <a:r>
              <a:rPr lang="en-US" i="1" dirty="0" smtClean="0"/>
              <a:t>=[], </a:t>
            </a:r>
            <a:r>
              <a:rPr lang="en-US" i="1" dirty="0" err="1" smtClean="0"/>
              <a:t>kwargs</a:t>
            </a:r>
            <a:r>
              <a:rPr lang="en-US" i="1" dirty="0" smtClean="0"/>
              <a:t>={}</a:t>
            </a:r>
            <a:r>
              <a:rPr lang="en-US" dirty="0" smtClean="0"/>
              <a:t>)</a:t>
            </a:r>
          </a:p>
          <a:p>
            <a:pPr lvl="1"/>
            <a:r>
              <a:rPr lang="en-US" dirty="0" smtClean="0"/>
              <a:t>Runs </a:t>
            </a:r>
            <a:r>
              <a:rPr lang="en-US" i="1" dirty="0" smtClean="0"/>
              <a:t>function</a:t>
            </a:r>
            <a:r>
              <a:rPr lang="en-US" dirty="0" smtClean="0"/>
              <a:t> with arguments </a:t>
            </a:r>
            <a:r>
              <a:rPr lang="en-US" i="1" dirty="0" err="1" smtClean="0"/>
              <a:t>args</a:t>
            </a:r>
            <a:r>
              <a:rPr lang="en-US" dirty="0" smtClean="0"/>
              <a:t> after </a:t>
            </a:r>
            <a:r>
              <a:rPr lang="en-US" i="1" dirty="0" smtClean="0"/>
              <a:t>interval</a:t>
            </a:r>
            <a:r>
              <a:rPr lang="en-US" dirty="0" smtClean="0"/>
              <a:t> seconds have passed</a:t>
            </a:r>
          </a:p>
          <a:p>
            <a:pPr lvl="1"/>
            <a:r>
              <a:rPr lang="en-US" dirty="0" smtClean="0"/>
              <a:t>Since it’s a subclass of Thread, the function will either return or raise a </a:t>
            </a:r>
            <a:r>
              <a:rPr lang="en-US" dirty="0" err="1" smtClean="0"/>
              <a:t>ThreadError</a:t>
            </a:r>
            <a:endParaRPr lang="en-US" dirty="0" smtClean="0"/>
          </a:p>
          <a:p>
            <a:pPr lvl="1"/>
            <a:r>
              <a:rPr lang="en-US" dirty="0" smtClean="0"/>
              <a:t>A simple recurring task can be created by calling the timer again once it’s completed</a:t>
            </a:r>
          </a:p>
          <a:p>
            <a:pPr lvl="1"/>
            <a:r>
              <a:rPr lang="en-US" dirty="0" smtClean="0"/>
              <a:t>Don’t reinvent the wheel!</a:t>
            </a:r>
            <a:endParaRPr lang="en-US" dirty="0"/>
          </a:p>
        </p:txBody>
      </p:sp>
      <p:sp>
        <p:nvSpPr>
          <p:cNvPr id="3" name="Title 2"/>
          <p:cNvSpPr>
            <a:spLocks noGrp="1"/>
          </p:cNvSpPr>
          <p:nvPr>
            <p:ph type="title"/>
          </p:nvPr>
        </p:nvSpPr>
        <p:spPr/>
        <p:txBody>
          <a:bodyPr/>
          <a:lstStyle/>
          <a:p>
            <a:r>
              <a:rPr lang="en-US" dirty="0" smtClean="0"/>
              <a:t>Threading: Timers</a:t>
            </a:r>
            <a:endParaRPr lang="en-US" dirty="0"/>
          </a:p>
        </p:txBody>
      </p:sp>
    </p:spTree>
    <p:extLst>
      <p:ext uri="{BB962C8B-B14F-4D97-AF65-F5344CB8AC3E}">
        <p14:creationId xmlns:p14="http://schemas.microsoft.com/office/powerpoint/2010/main" val="924080095"/>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Thread safety</a:t>
            </a:r>
          </a:p>
          <a:p>
            <a:pPr lvl="1"/>
            <a:r>
              <a:rPr lang="en-US" dirty="0" smtClean="0"/>
              <a:t>Imports are generally safe unless they spawn a new thread and wait for it in any way</a:t>
            </a:r>
          </a:p>
          <a:p>
            <a:pPr lvl="1"/>
            <a:r>
              <a:rPr lang="en-US" dirty="0" smtClean="0"/>
              <a:t>Debugging synchronization issues is hard</a:t>
            </a:r>
          </a:p>
          <a:p>
            <a:pPr lvl="1"/>
            <a:endParaRPr lang="en-US" dirty="0"/>
          </a:p>
        </p:txBody>
      </p:sp>
      <p:sp>
        <p:nvSpPr>
          <p:cNvPr id="3" name="Title 2"/>
          <p:cNvSpPr>
            <a:spLocks noGrp="1"/>
          </p:cNvSpPr>
          <p:nvPr>
            <p:ph type="title"/>
          </p:nvPr>
        </p:nvSpPr>
        <p:spPr/>
        <p:txBody>
          <a:bodyPr/>
          <a:lstStyle/>
          <a:p>
            <a:r>
              <a:rPr lang="en-US" dirty="0" smtClean="0"/>
              <a:t>Threading: Gotchas</a:t>
            </a:r>
            <a:endParaRPr lang="en-US" dirty="0"/>
          </a:p>
        </p:txBody>
      </p:sp>
    </p:spTree>
    <p:extLst>
      <p:ext uri="{BB962C8B-B14F-4D97-AF65-F5344CB8AC3E}">
        <p14:creationId xmlns:p14="http://schemas.microsoft.com/office/powerpoint/2010/main" val="3744078267"/>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Threading: Examples</a:t>
            </a:r>
            <a:endParaRPr lang="en-US" dirty="0"/>
          </a:p>
        </p:txBody>
      </p:sp>
    </p:spTree>
    <p:extLst>
      <p:ext uri="{BB962C8B-B14F-4D97-AF65-F5344CB8AC3E}">
        <p14:creationId xmlns:p14="http://schemas.microsoft.com/office/powerpoint/2010/main" val="136758698"/>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Threading</a:t>
            </a:r>
            <a:endParaRPr lang="en-US" dirty="0"/>
          </a:p>
        </p:txBody>
      </p:sp>
    </p:spTree>
    <p:extLst>
      <p:ext uri="{BB962C8B-B14F-4D97-AF65-F5344CB8AC3E}">
        <p14:creationId xmlns:p14="http://schemas.microsoft.com/office/powerpoint/2010/main" val="2171789236"/>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Solution goes here</a:t>
            </a:r>
            <a:endParaRPr lang="en-US" dirty="0"/>
          </a:p>
        </p:txBody>
      </p:sp>
      <p:sp>
        <p:nvSpPr>
          <p:cNvPr id="3" name="Title 2"/>
          <p:cNvSpPr>
            <a:spLocks noGrp="1"/>
          </p:cNvSpPr>
          <p:nvPr>
            <p:ph type="title"/>
          </p:nvPr>
        </p:nvSpPr>
        <p:spPr/>
        <p:txBody>
          <a:bodyPr/>
          <a:lstStyle/>
          <a:p>
            <a:r>
              <a:rPr lang="en-US" dirty="0" smtClean="0"/>
              <a:t>Exercise: Threading</a:t>
            </a:r>
            <a:endParaRPr lang="en-US" dirty="0"/>
          </a:p>
        </p:txBody>
      </p:sp>
    </p:spTree>
    <p:extLst>
      <p:ext uri="{BB962C8B-B14F-4D97-AF65-F5344CB8AC3E}">
        <p14:creationId xmlns:p14="http://schemas.microsoft.com/office/powerpoint/2010/main" val="495795509"/>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Write a program to demonstrate threading</a:t>
            </a:r>
            <a:endParaRPr lang="en-US" dirty="0"/>
          </a:p>
        </p:txBody>
      </p:sp>
      <p:sp>
        <p:nvSpPr>
          <p:cNvPr id="3" name="Title 2"/>
          <p:cNvSpPr>
            <a:spLocks noGrp="1"/>
          </p:cNvSpPr>
          <p:nvPr>
            <p:ph type="title"/>
          </p:nvPr>
        </p:nvSpPr>
        <p:spPr/>
        <p:txBody>
          <a:bodyPr/>
          <a:lstStyle/>
          <a:p>
            <a:r>
              <a:rPr lang="en-US" dirty="0" smtClean="0"/>
              <a:t>Exercise: Threading</a:t>
            </a:r>
            <a:endParaRPr lang="en-US" dirty="0"/>
          </a:p>
        </p:txBody>
      </p:sp>
    </p:spTree>
    <p:extLst>
      <p:ext uri="{BB962C8B-B14F-4D97-AF65-F5344CB8AC3E}">
        <p14:creationId xmlns:p14="http://schemas.microsoft.com/office/powerpoint/2010/main" val="3700432265"/>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55000" lnSpcReduction="20000"/>
          </a:bodyPr>
          <a:lstStyle/>
          <a:p>
            <a:r>
              <a:rPr lang="en-US" dirty="0" smtClean="0"/>
              <a:t>Crypto in General</a:t>
            </a:r>
          </a:p>
          <a:p>
            <a:pPr lvl="1"/>
            <a:r>
              <a:rPr lang="en-US" dirty="0" smtClean="0"/>
              <a:t>Hashing </a:t>
            </a:r>
            <a:r>
              <a:rPr lang="en-US" dirty="0" err="1" smtClean="0"/>
              <a:t>vs</a:t>
            </a:r>
            <a:r>
              <a:rPr lang="en-US" dirty="0" smtClean="0"/>
              <a:t> Encryption</a:t>
            </a:r>
          </a:p>
          <a:p>
            <a:pPr lvl="2"/>
            <a:r>
              <a:rPr lang="en-US" dirty="0" smtClean="0"/>
              <a:t>Hashing is a one-way function for obscuring data, e.g. storing passwords</a:t>
            </a:r>
          </a:p>
          <a:p>
            <a:pPr lvl="2"/>
            <a:r>
              <a:rPr lang="en-US" dirty="0" smtClean="0"/>
              <a:t>Encryption is reversible for transmitting data, e.g. bank details</a:t>
            </a:r>
          </a:p>
          <a:p>
            <a:r>
              <a:rPr lang="en-US" dirty="0" smtClean="0"/>
              <a:t>Crypto in Python</a:t>
            </a:r>
          </a:p>
          <a:p>
            <a:pPr lvl="1"/>
            <a:r>
              <a:rPr lang="en-US" i="1" dirty="0" err="1" smtClean="0"/>
              <a:t>hashlib</a:t>
            </a:r>
            <a:r>
              <a:rPr lang="en-US" i="1" dirty="0" smtClean="0"/>
              <a:t> </a:t>
            </a:r>
            <a:r>
              <a:rPr lang="en-US" dirty="0" smtClean="0"/>
              <a:t>for hashing</a:t>
            </a:r>
          </a:p>
          <a:p>
            <a:pPr lvl="2"/>
            <a:r>
              <a:rPr lang="en-US" dirty="0" err="1" smtClean="0"/>
              <a:t>hmac</a:t>
            </a:r>
            <a:endParaRPr lang="en-US" dirty="0" smtClean="0"/>
          </a:p>
          <a:p>
            <a:pPr lvl="2"/>
            <a:r>
              <a:rPr lang="en-US" dirty="0" smtClean="0"/>
              <a:t>md5</a:t>
            </a:r>
          </a:p>
          <a:p>
            <a:pPr lvl="2"/>
            <a:r>
              <a:rPr lang="en-US" dirty="0" err="1" smtClean="0"/>
              <a:t>sha</a:t>
            </a:r>
            <a:endParaRPr lang="en-US" dirty="0" smtClean="0"/>
          </a:p>
          <a:p>
            <a:pPr lvl="1"/>
            <a:r>
              <a:rPr lang="en-US" dirty="0" err="1" smtClean="0"/>
              <a:t>PyCrypto</a:t>
            </a:r>
            <a:r>
              <a:rPr lang="en-US" dirty="0" smtClean="0"/>
              <a:t> for encryption</a:t>
            </a:r>
          </a:p>
          <a:p>
            <a:pPr lvl="2"/>
            <a:r>
              <a:rPr lang="en-US" dirty="0" smtClean="0"/>
              <a:t>AES</a:t>
            </a:r>
          </a:p>
          <a:p>
            <a:pPr lvl="2"/>
            <a:r>
              <a:rPr lang="en-US" dirty="0" smtClean="0"/>
              <a:t>ARC2/ARC4</a:t>
            </a:r>
          </a:p>
          <a:p>
            <a:pPr lvl="2"/>
            <a:r>
              <a:rPr lang="en-US" dirty="0" smtClean="0"/>
              <a:t>Blowfish</a:t>
            </a:r>
          </a:p>
          <a:p>
            <a:pPr lvl="2"/>
            <a:r>
              <a:rPr lang="en-US" dirty="0" smtClean="0"/>
              <a:t>CAST (CAST-128)</a:t>
            </a:r>
          </a:p>
          <a:p>
            <a:pPr lvl="2"/>
            <a:r>
              <a:rPr lang="en-US" dirty="0" smtClean="0"/>
              <a:t>DES / DES3</a:t>
            </a:r>
          </a:p>
          <a:p>
            <a:pPr lvl="2"/>
            <a:r>
              <a:rPr lang="en-US" dirty="0" smtClean="0"/>
              <a:t>PKCS1_OAEP (</a:t>
            </a:r>
            <a:r>
              <a:rPr lang="en-GB" dirty="0" smtClean="0"/>
              <a:t>RSAES-OAEP)</a:t>
            </a:r>
            <a:endParaRPr lang="en-US" dirty="0" smtClean="0"/>
          </a:p>
          <a:p>
            <a:pPr lvl="2"/>
            <a:r>
              <a:rPr lang="en-US" dirty="0" smtClean="0"/>
              <a:t>PKCS1_v1_5 (</a:t>
            </a:r>
            <a:r>
              <a:rPr lang="en-GB" dirty="0" smtClean="0"/>
              <a:t>RSAES-PKCS1-v1_5)</a:t>
            </a:r>
            <a:endParaRPr lang="en-US" dirty="0" smtClean="0"/>
          </a:p>
          <a:p>
            <a:pPr lvl="2"/>
            <a:r>
              <a:rPr lang="en-US" dirty="0" smtClean="0"/>
              <a:t>XOR</a:t>
            </a:r>
            <a:endParaRPr lang="en-US" dirty="0"/>
          </a:p>
          <a:p>
            <a:pPr lvl="2"/>
            <a:endParaRPr lang="en-US" dirty="0" smtClean="0"/>
          </a:p>
          <a:p>
            <a:pPr lvl="2"/>
            <a:endParaRPr lang="en-US" dirty="0" smtClean="0"/>
          </a:p>
          <a:p>
            <a:pPr lvl="1"/>
            <a:endParaRPr lang="en-US" dirty="0"/>
          </a:p>
        </p:txBody>
      </p:sp>
      <p:sp>
        <p:nvSpPr>
          <p:cNvPr id="3" name="Title 2"/>
          <p:cNvSpPr>
            <a:spLocks noGrp="1"/>
          </p:cNvSpPr>
          <p:nvPr>
            <p:ph type="title"/>
          </p:nvPr>
        </p:nvSpPr>
        <p:spPr/>
        <p:txBody>
          <a:bodyPr/>
          <a:lstStyle/>
          <a:p>
            <a:r>
              <a:rPr lang="en-US" dirty="0" smtClean="0"/>
              <a:t>Cryptography</a:t>
            </a:r>
            <a:endParaRPr lang="en-US" dirty="0"/>
          </a:p>
        </p:txBody>
      </p:sp>
    </p:spTree>
    <p:extLst>
      <p:ext uri="{BB962C8B-B14F-4D97-AF65-F5344CB8AC3E}">
        <p14:creationId xmlns:p14="http://schemas.microsoft.com/office/powerpoint/2010/main" val="39472323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r>
              <a:rPr lang="en-US" dirty="0" smtClean="0"/>
              <a:t>A set of instructions</a:t>
            </a:r>
          </a:p>
          <a:p>
            <a:r>
              <a:rPr lang="en-US" dirty="0" smtClean="0"/>
              <a:t>…</a:t>
            </a:r>
          </a:p>
          <a:p>
            <a:endParaRPr lang="en-US" dirty="0"/>
          </a:p>
        </p:txBody>
      </p:sp>
      <p:sp>
        <p:nvSpPr>
          <p:cNvPr id="2" name="Title 1"/>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2087439314"/>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endParaRPr lang="en-US" dirty="0" smtClean="0"/>
          </a:p>
          <a:p>
            <a:pPr lvl="2"/>
            <a:endParaRPr lang="en-US" dirty="0" smtClean="0"/>
          </a:p>
          <a:p>
            <a:pPr lvl="1"/>
            <a:endParaRPr lang="en-US" dirty="0"/>
          </a:p>
        </p:txBody>
      </p:sp>
      <p:sp>
        <p:nvSpPr>
          <p:cNvPr id="3" name="Title 2"/>
          <p:cNvSpPr>
            <a:spLocks noGrp="1"/>
          </p:cNvSpPr>
          <p:nvPr>
            <p:ph type="title"/>
          </p:nvPr>
        </p:nvSpPr>
        <p:spPr/>
        <p:txBody>
          <a:bodyPr/>
          <a:lstStyle/>
          <a:p>
            <a:r>
              <a:rPr lang="en-US" dirty="0" smtClean="0"/>
              <a:t>Cryptography</a:t>
            </a:r>
            <a:endParaRPr lang="en-US" dirty="0"/>
          </a:p>
        </p:txBody>
      </p:sp>
    </p:spTree>
    <p:extLst>
      <p:ext uri="{BB962C8B-B14F-4D97-AF65-F5344CB8AC3E}">
        <p14:creationId xmlns:p14="http://schemas.microsoft.com/office/powerpoint/2010/main" val="3293059050"/>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endParaRPr lang="en-US" dirty="0"/>
          </a:p>
        </p:txBody>
      </p:sp>
      <p:sp>
        <p:nvSpPr>
          <p:cNvPr id="3" name="Title 2"/>
          <p:cNvSpPr>
            <a:spLocks noGrp="1"/>
          </p:cNvSpPr>
          <p:nvPr>
            <p:ph type="title"/>
          </p:nvPr>
        </p:nvSpPr>
        <p:spPr/>
        <p:txBody>
          <a:bodyPr/>
          <a:lstStyle/>
          <a:p>
            <a:r>
              <a:rPr lang="en-US" dirty="0" smtClean="0"/>
              <a:t>Cryptography: Examples</a:t>
            </a:r>
            <a:endParaRPr lang="en-US" dirty="0"/>
          </a:p>
        </p:txBody>
      </p:sp>
    </p:spTree>
    <p:extLst>
      <p:ext uri="{BB962C8B-B14F-4D97-AF65-F5344CB8AC3E}">
        <p14:creationId xmlns:p14="http://schemas.microsoft.com/office/powerpoint/2010/main" val="3070992599"/>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r>
              <a:rPr lang="en-US" dirty="0" smtClean="0"/>
              <a:t>Write a program to</a:t>
            </a:r>
          </a:p>
          <a:p>
            <a:pPr lvl="2"/>
            <a:r>
              <a:rPr lang="en-US" dirty="0" smtClean="0"/>
              <a:t>Allow the user to input an encryption key</a:t>
            </a:r>
          </a:p>
          <a:p>
            <a:pPr lvl="2"/>
            <a:r>
              <a:rPr lang="en-US" dirty="0" smtClean="0"/>
              <a:t>Allow the user to input a message</a:t>
            </a:r>
          </a:p>
          <a:p>
            <a:pPr lvl="2"/>
            <a:r>
              <a:rPr lang="en-US" dirty="0" smtClean="0"/>
              <a:t>Encrypt the message with the provided key</a:t>
            </a:r>
          </a:p>
          <a:p>
            <a:pPr lvl="2"/>
            <a:r>
              <a:rPr lang="en-US" dirty="0" smtClean="0"/>
              <a:t>Output the encrypted message to the console</a:t>
            </a:r>
          </a:p>
          <a:p>
            <a:pPr lvl="2"/>
            <a:r>
              <a:rPr lang="en-US" dirty="0" smtClean="0"/>
              <a:t>Optionally, modify the program to</a:t>
            </a:r>
          </a:p>
          <a:p>
            <a:pPr lvl="3"/>
            <a:r>
              <a:rPr lang="en-US" dirty="0" smtClean="0"/>
              <a:t>Allow the user to input an encrypted message and key</a:t>
            </a:r>
          </a:p>
          <a:p>
            <a:pPr lvl="3"/>
            <a:r>
              <a:rPr lang="en-US" dirty="0" smtClean="0"/>
              <a:t>Decrypt the message</a:t>
            </a:r>
          </a:p>
          <a:p>
            <a:pPr lvl="3"/>
            <a:r>
              <a:rPr lang="en-US" dirty="0" smtClean="0"/>
              <a:t>Output the decrypted message to the console</a:t>
            </a:r>
          </a:p>
        </p:txBody>
      </p:sp>
      <p:sp>
        <p:nvSpPr>
          <p:cNvPr id="3" name="Title 2"/>
          <p:cNvSpPr>
            <a:spLocks noGrp="1"/>
          </p:cNvSpPr>
          <p:nvPr>
            <p:ph type="title"/>
          </p:nvPr>
        </p:nvSpPr>
        <p:spPr/>
        <p:txBody>
          <a:bodyPr/>
          <a:lstStyle/>
          <a:p>
            <a:r>
              <a:rPr lang="en-US" dirty="0" smtClean="0"/>
              <a:t>Cryptography: Exercise</a:t>
            </a:r>
            <a:endParaRPr lang="en-US" dirty="0"/>
          </a:p>
        </p:txBody>
      </p:sp>
    </p:spTree>
    <p:extLst>
      <p:ext uri="{BB962C8B-B14F-4D97-AF65-F5344CB8AC3E}">
        <p14:creationId xmlns:p14="http://schemas.microsoft.com/office/powerpoint/2010/main" val="1127194223"/>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r>
              <a:rPr lang="en-US" dirty="0" smtClean="0"/>
              <a:t>Solution goes here</a:t>
            </a:r>
          </a:p>
        </p:txBody>
      </p:sp>
      <p:sp>
        <p:nvSpPr>
          <p:cNvPr id="3" name="Title 2"/>
          <p:cNvSpPr>
            <a:spLocks noGrp="1"/>
          </p:cNvSpPr>
          <p:nvPr>
            <p:ph type="title"/>
          </p:nvPr>
        </p:nvSpPr>
        <p:spPr/>
        <p:txBody>
          <a:bodyPr/>
          <a:lstStyle/>
          <a:p>
            <a:r>
              <a:rPr lang="en-US" dirty="0" smtClean="0"/>
              <a:t>Cryptography: Exercise</a:t>
            </a:r>
            <a:endParaRPr lang="en-US" dirty="0"/>
          </a:p>
        </p:txBody>
      </p:sp>
    </p:spTree>
    <p:extLst>
      <p:ext uri="{BB962C8B-B14F-4D97-AF65-F5344CB8AC3E}">
        <p14:creationId xmlns:p14="http://schemas.microsoft.com/office/powerpoint/2010/main" val="1069332377"/>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Regular Expressions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6635" y="2127412"/>
            <a:ext cx="6958730" cy="2603175"/>
          </a:xfrm>
          <a:prstGeom prst="rect">
            <a:avLst/>
          </a:prstGeom>
        </p:spPr>
      </p:pic>
      <p:sp>
        <p:nvSpPr>
          <p:cNvPr id="6" name="TextBox 5"/>
          <p:cNvSpPr txBox="1"/>
          <p:nvPr/>
        </p:nvSpPr>
        <p:spPr>
          <a:xfrm>
            <a:off x="2518581" y="4730587"/>
            <a:ext cx="7056784" cy="276999"/>
          </a:xfrm>
          <a:prstGeom prst="rect">
            <a:avLst/>
          </a:prstGeom>
          <a:noFill/>
        </p:spPr>
        <p:txBody>
          <a:bodyPr wrap="square" rtlCol="0">
            <a:spAutoFit/>
          </a:bodyPr>
          <a:lstStyle/>
          <a:p>
            <a:pPr algn="r"/>
            <a:r>
              <a:rPr lang="en-GB" sz="1200" dirty="0" smtClean="0">
                <a:latin typeface="Calibri Light" panose="020F0302020204030204" pitchFamily="34" charset="0"/>
              </a:rPr>
              <a:t>© Randall Munroe http://xkcd.com/1171/</a:t>
            </a:r>
            <a:endParaRPr lang="en-GB" sz="1200" dirty="0">
              <a:latin typeface="Calibri Light" panose="020F0302020204030204" pitchFamily="34" charset="0"/>
            </a:endParaRPr>
          </a:p>
        </p:txBody>
      </p:sp>
    </p:spTree>
    <p:extLst>
      <p:ext uri="{BB962C8B-B14F-4D97-AF65-F5344CB8AC3E}">
        <p14:creationId xmlns:p14="http://schemas.microsoft.com/office/powerpoint/2010/main" val="1389564392"/>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‘regular expression’ or ‘regex’?</a:t>
            </a:r>
          </a:p>
          <a:p>
            <a:pPr lvl="1"/>
            <a:r>
              <a:rPr lang="en-US" dirty="0" smtClean="0"/>
              <a:t>A string defining a search pattern for searching within strings</a:t>
            </a:r>
          </a:p>
          <a:p>
            <a:r>
              <a:rPr lang="en-US" dirty="0" err="1" smtClean="0"/>
              <a:t>RegEx</a:t>
            </a:r>
            <a:r>
              <a:rPr lang="en-US" dirty="0" smtClean="0"/>
              <a:t> in Python</a:t>
            </a:r>
            <a:endParaRPr lang="en-US" dirty="0"/>
          </a:p>
        </p:txBody>
      </p:sp>
      <p:sp>
        <p:nvSpPr>
          <p:cNvPr id="3" name="Title 2"/>
          <p:cNvSpPr>
            <a:spLocks noGrp="1"/>
          </p:cNvSpPr>
          <p:nvPr>
            <p:ph type="title"/>
          </p:nvPr>
        </p:nvSpPr>
        <p:spPr/>
        <p:txBody>
          <a:bodyPr/>
          <a:lstStyle/>
          <a:p>
            <a:r>
              <a:rPr lang="en-US" dirty="0" smtClean="0"/>
              <a:t>Regular Expressions</a:t>
            </a:r>
            <a:endParaRPr lang="en-US" dirty="0"/>
          </a:p>
        </p:txBody>
      </p:sp>
    </p:spTree>
    <p:extLst>
      <p:ext uri="{BB962C8B-B14F-4D97-AF65-F5344CB8AC3E}">
        <p14:creationId xmlns:p14="http://schemas.microsoft.com/office/powerpoint/2010/main" val="946406147"/>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85000" lnSpcReduction="20000"/>
          </a:bodyPr>
          <a:lstStyle/>
          <a:p>
            <a:r>
              <a:rPr lang="en-US" dirty="0" smtClean="0"/>
              <a:t>Describe databases?</a:t>
            </a:r>
          </a:p>
          <a:p>
            <a:r>
              <a:rPr lang="en-US" dirty="0" smtClean="0"/>
              <a:t>Developers are not DBAs</a:t>
            </a:r>
          </a:p>
          <a:p>
            <a:r>
              <a:rPr lang="en-US" dirty="0" smtClean="0"/>
              <a:t>SQL / RDBMS</a:t>
            </a:r>
          </a:p>
          <a:p>
            <a:pPr lvl="1"/>
            <a:r>
              <a:rPr lang="en-US" dirty="0" smtClean="0"/>
              <a:t>RDBMS – Relational Database Management System</a:t>
            </a:r>
          </a:p>
          <a:p>
            <a:pPr lvl="2"/>
            <a:r>
              <a:rPr lang="en-US" dirty="0" smtClean="0"/>
              <a:t>Organization is based on relationships between data</a:t>
            </a:r>
          </a:p>
          <a:p>
            <a:pPr lvl="2"/>
            <a:r>
              <a:rPr lang="en-US" dirty="0" smtClean="0"/>
              <a:t>Data organized into </a:t>
            </a:r>
            <a:r>
              <a:rPr lang="en-US" i="1" dirty="0" smtClean="0"/>
              <a:t>tables</a:t>
            </a:r>
            <a:r>
              <a:rPr lang="en-US" dirty="0" smtClean="0"/>
              <a:t> containing </a:t>
            </a:r>
            <a:r>
              <a:rPr lang="en-US" i="1" dirty="0" smtClean="0"/>
              <a:t>columns</a:t>
            </a:r>
            <a:r>
              <a:rPr lang="en-US" dirty="0" smtClean="0"/>
              <a:t> and </a:t>
            </a:r>
            <a:r>
              <a:rPr lang="en-US" i="1" dirty="0" smtClean="0"/>
              <a:t>rows</a:t>
            </a:r>
          </a:p>
          <a:p>
            <a:pPr lvl="2"/>
            <a:r>
              <a:rPr lang="en-US" dirty="0" smtClean="0"/>
              <a:t>Oracle, MSSQL, MySQL, </a:t>
            </a:r>
            <a:r>
              <a:rPr lang="en-US" dirty="0" err="1" smtClean="0"/>
              <a:t>MariaDB</a:t>
            </a:r>
            <a:r>
              <a:rPr lang="en-US" dirty="0" smtClean="0"/>
              <a:t> are all examples of RDBMS</a:t>
            </a:r>
          </a:p>
          <a:p>
            <a:pPr lvl="1"/>
            <a:r>
              <a:rPr lang="en-US" dirty="0" smtClean="0"/>
              <a:t>Structured Query Language - SQL - used to interrogate databases</a:t>
            </a:r>
          </a:p>
          <a:p>
            <a:pPr lvl="1"/>
            <a:r>
              <a:rPr lang="en-US" dirty="0" smtClean="0"/>
              <a:t>Many common Open Source and proprietary RDBMS use SQL</a:t>
            </a:r>
          </a:p>
          <a:p>
            <a:pPr lvl="1"/>
            <a:r>
              <a:rPr lang="en-US" dirty="0" smtClean="0"/>
              <a:t>Easy to write simple queries</a:t>
            </a:r>
          </a:p>
          <a:p>
            <a:pPr lvl="1"/>
            <a:r>
              <a:rPr lang="en-US" dirty="0" smtClean="0"/>
              <a:t>Stored Procedures and Functions offer ways to simplify and speed up commonly used queries</a:t>
            </a:r>
          </a:p>
          <a:p>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2271265945"/>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fontScale="70000" lnSpcReduction="20000"/>
          </a:bodyPr>
          <a:lstStyle/>
          <a:p>
            <a:r>
              <a:rPr lang="en-US" dirty="0" err="1" smtClean="0"/>
              <a:t>NoSQL</a:t>
            </a:r>
            <a:r>
              <a:rPr lang="en-US" dirty="0" smtClean="0"/>
              <a:t> / </a:t>
            </a:r>
            <a:r>
              <a:rPr lang="en-US" dirty="0" err="1" smtClean="0"/>
              <a:t>BigData</a:t>
            </a:r>
            <a:endParaRPr lang="en-US" dirty="0" smtClean="0"/>
          </a:p>
          <a:p>
            <a:pPr lvl="1"/>
            <a:r>
              <a:rPr lang="en-US" dirty="0" smtClean="0"/>
              <a:t>Data is modeled in ways others than relationships familiar to us from RDMBS</a:t>
            </a:r>
          </a:p>
          <a:p>
            <a:pPr lvl="2"/>
            <a:r>
              <a:rPr lang="en-US" dirty="0" smtClean="0"/>
              <a:t>Column</a:t>
            </a:r>
          </a:p>
          <a:p>
            <a:pPr lvl="2"/>
            <a:r>
              <a:rPr lang="en-US" dirty="0" smtClean="0"/>
              <a:t>Document</a:t>
            </a:r>
          </a:p>
          <a:p>
            <a:pPr lvl="2"/>
            <a:r>
              <a:rPr lang="en-US" dirty="0" smtClean="0"/>
              <a:t>Key-value</a:t>
            </a:r>
          </a:p>
          <a:p>
            <a:pPr lvl="2"/>
            <a:r>
              <a:rPr lang="en-US" dirty="0" smtClean="0"/>
              <a:t>Graph</a:t>
            </a:r>
          </a:p>
          <a:p>
            <a:pPr lvl="2"/>
            <a:r>
              <a:rPr lang="en-US" dirty="0" smtClean="0"/>
              <a:t>Multi-model</a:t>
            </a:r>
          </a:p>
          <a:p>
            <a:pPr lvl="1"/>
            <a:r>
              <a:rPr lang="en-US" dirty="0" smtClean="0"/>
              <a:t>In many cases, consistency is sacrificed for availability and speed</a:t>
            </a:r>
          </a:p>
          <a:p>
            <a:pPr lvl="2"/>
            <a:r>
              <a:rPr lang="en-US" dirty="0" smtClean="0"/>
              <a:t>“Eventual consistency” - data is propagated to all nodes “eventually”, typically within milliseconds</a:t>
            </a:r>
          </a:p>
          <a:p>
            <a:pPr lvl="2"/>
            <a:r>
              <a:rPr lang="en-US" dirty="0" smtClean="0"/>
              <a:t>“Stale reads” - queries may not return updated data immediately, or might return inaccurate data</a:t>
            </a:r>
          </a:p>
          <a:p>
            <a:pPr lvl="1"/>
            <a:r>
              <a:rPr lang="en-US" dirty="0" smtClean="0"/>
              <a:t>Scales “horizontally” well – improve capability and performance by deploying more cluster nodes</a:t>
            </a:r>
          </a:p>
          <a:p>
            <a:pPr lvl="1"/>
            <a:r>
              <a:rPr lang="en-US" dirty="0" smtClean="0"/>
              <a:t>No prevailing query language like SQL</a:t>
            </a:r>
          </a:p>
          <a:p>
            <a:pPr lvl="2"/>
            <a:r>
              <a:rPr lang="en-US" dirty="0" smtClean="0"/>
              <a:t>Some emerging SQL++ candidates such as N1QL</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807368693"/>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lnSpcReduction="10000"/>
          </a:bodyPr>
          <a:lstStyle/>
          <a:p>
            <a:r>
              <a:rPr lang="en-US" dirty="0"/>
              <a:t>Designing Data </a:t>
            </a:r>
            <a:r>
              <a:rPr lang="en-US" dirty="0" smtClean="0"/>
              <a:t>Models</a:t>
            </a:r>
          </a:p>
          <a:p>
            <a:pPr lvl="1"/>
            <a:r>
              <a:rPr lang="en-US" dirty="0" smtClean="0"/>
              <a:t>Database is used to store application data such as users, user data etc.</a:t>
            </a:r>
          </a:p>
          <a:p>
            <a:pPr lvl="1"/>
            <a:r>
              <a:rPr lang="en-US" dirty="0" smtClean="0"/>
              <a:t>Database tables and relationships should be designed to </a:t>
            </a:r>
            <a:r>
              <a:rPr lang="en-US" dirty="0" smtClean="0"/>
              <a:t>represent </a:t>
            </a:r>
            <a:r>
              <a:rPr lang="en-US" dirty="0" smtClean="0"/>
              <a:t>application data </a:t>
            </a:r>
            <a:r>
              <a:rPr lang="en-US" dirty="0" smtClean="0"/>
              <a:t>models and user workflows</a:t>
            </a:r>
            <a:endParaRPr lang="en-US" dirty="0" smtClean="0"/>
          </a:p>
          <a:p>
            <a:pPr lvl="1"/>
            <a:r>
              <a:rPr lang="en-US" dirty="0" smtClean="0"/>
              <a:t>Some APIs </a:t>
            </a:r>
            <a:r>
              <a:rPr lang="en-US" dirty="0" smtClean="0"/>
              <a:t>such as Hibernate exist to </a:t>
            </a:r>
            <a:r>
              <a:rPr lang="en-US" dirty="0" smtClean="0"/>
              <a:t>abstract </a:t>
            </a:r>
            <a:r>
              <a:rPr lang="en-US" dirty="0" err="1" smtClean="0"/>
              <a:t>db</a:t>
            </a:r>
            <a:r>
              <a:rPr lang="en-US" dirty="0" smtClean="0"/>
              <a:t> entity design away from developers</a:t>
            </a:r>
          </a:p>
          <a:p>
            <a:pPr lvl="2"/>
            <a:r>
              <a:rPr lang="en-US" dirty="0" smtClean="0"/>
              <a:t>Database objects created automatically by code</a:t>
            </a:r>
          </a:p>
          <a:p>
            <a:pPr lvl="3"/>
            <a:r>
              <a:rPr lang="en-US" dirty="0" smtClean="0"/>
              <a:t>Can result in inefficient design</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57582627"/>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a:bodyPr>
          <a:lstStyle/>
          <a:p>
            <a:r>
              <a:rPr lang="en-US" dirty="0" smtClean="0"/>
              <a:t>Connectors</a:t>
            </a:r>
          </a:p>
          <a:p>
            <a:pPr lvl="1"/>
            <a:r>
              <a:rPr lang="en-US" dirty="0" smtClean="0"/>
              <a:t>Applications need to connect to databases in order to perform operations</a:t>
            </a:r>
          </a:p>
          <a:p>
            <a:pPr lvl="1"/>
            <a:r>
              <a:rPr lang="en-US" dirty="0" smtClean="0"/>
              <a:t>ODBC is the most common way to connect to a remote database</a:t>
            </a:r>
          </a:p>
          <a:p>
            <a:pPr lvl="1"/>
            <a:r>
              <a:rPr lang="en-US" dirty="0" smtClean="0"/>
              <a:t>ODBC drivers available for most databases and platforms</a:t>
            </a:r>
          </a:p>
          <a:p>
            <a:pPr lvl="1"/>
            <a:r>
              <a:rPr lang="en-US" dirty="0" smtClean="0"/>
              <a:t>Becoming less </a:t>
            </a:r>
            <a:r>
              <a:rPr lang="en-US" dirty="0" smtClean="0"/>
              <a:t>popular </a:t>
            </a:r>
            <a:r>
              <a:rPr lang="en-US" dirty="0" smtClean="0"/>
              <a:t>as modern web development platforms link directly to database</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0562807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5360" y="1288010"/>
            <a:ext cx="11737304" cy="4752528"/>
          </a:xfrm>
        </p:spPr>
        <p:txBody>
          <a:bodyPr numCol="10">
            <a:noAutofit/>
          </a:bodyPr>
          <a:lstStyle/>
          <a:p>
            <a:pPr marL="0" indent="0">
              <a:buNone/>
            </a:pPr>
            <a:r>
              <a:rPr lang="en-US" sz="1050" dirty="0"/>
              <a:t>4th Dimension/4D</a:t>
            </a:r>
          </a:p>
          <a:p>
            <a:pPr marL="0" indent="0">
              <a:buNone/>
            </a:pPr>
            <a:r>
              <a:rPr lang="en-US" sz="1050" dirty="0"/>
              <a:t>ABAP</a:t>
            </a:r>
          </a:p>
          <a:p>
            <a:pPr marL="0" indent="0">
              <a:buNone/>
            </a:pPr>
            <a:r>
              <a:rPr lang="en-US" sz="1050" dirty="0"/>
              <a:t>ABC</a:t>
            </a:r>
          </a:p>
          <a:p>
            <a:pPr marL="0" indent="0">
              <a:buNone/>
            </a:pPr>
            <a:r>
              <a:rPr lang="en-US" sz="1050" dirty="0"/>
              <a:t>ActionScript</a:t>
            </a:r>
          </a:p>
          <a:p>
            <a:pPr marL="0" indent="0">
              <a:buNone/>
            </a:pPr>
            <a:r>
              <a:rPr lang="en-US" sz="1050" dirty="0"/>
              <a:t>Ada</a:t>
            </a:r>
          </a:p>
          <a:p>
            <a:pPr marL="0" indent="0">
              <a:buNone/>
            </a:pPr>
            <a:r>
              <a:rPr lang="en-US" sz="1050" dirty="0"/>
              <a:t>Agilent VEE</a:t>
            </a:r>
          </a:p>
          <a:p>
            <a:pPr marL="0" indent="0">
              <a:buNone/>
            </a:pPr>
            <a:r>
              <a:rPr lang="en-US" sz="1050" dirty="0"/>
              <a:t>Algol</a:t>
            </a:r>
          </a:p>
          <a:p>
            <a:pPr marL="0" indent="0">
              <a:buNone/>
            </a:pPr>
            <a:r>
              <a:rPr lang="en-US" sz="1050" dirty="0"/>
              <a:t>Alice</a:t>
            </a:r>
          </a:p>
          <a:p>
            <a:pPr marL="0" indent="0">
              <a:buNone/>
            </a:pPr>
            <a:r>
              <a:rPr lang="en-US" sz="1050" dirty="0" err="1"/>
              <a:t>Angelscript</a:t>
            </a:r>
            <a:endParaRPr lang="en-US" sz="1050" dirty="0"/>
          </a:p>
          <a:p>
            <a:pPr marL="0" indent="0">
              <a:buNone/>
            </a:pPr>
            <a:r>
              <a:rPr lang="en-US" sz="1050" dirty="0"/>
              <a:t>Apex</a:t>
            </a:r>
          </a:p>
          <a:p>
            <a:pPr marL="0" indent="0">
              <a:buNone/>
            </a:pPr>
            <a:r>
              <a:rPr lang="en-US" sz="1050" dirty="0"/>
              <a:t>APL</a:t>
            </a:r>
          </a:p>
          <a:p>
            <a:pPr marL="0" indent="0">
              <a:buNone/>
            </a:pPr>
            <a:r>
              <a:rPr lang="en-US" sz="1050" dirty="0"/>
              <a:t>AppleScript</a:t>
            </a:r>
          </a:p>
          <a:p>
            <a:pPr marL="0" indent="0">
              <a:buNone/>
            </a:pPr>
            <a:r>
              <a:rPr lang="en-US" sz="1050" dirty="0"/>
              <a:t>Arc</a:t>
            </a:r>
          </a:p>
          <a:p>
            <a:pPr marL="0" indent="0">
              <a:buNone/>
            </a:pPr>
            <a:r>
              <a:rPr lang="en-US" sz="1050" dirty="0"/>
              <a:t>Arduino</a:t>
            </a:r>
          </a:p>
          <a:p>
            <a:pPr marL="0" indent="0">
              <a:buNone/>
            </a:pPr>
            <a:r>
              <a:rPr lang="en-US" sz="1050" b="1" dirty="0"/>
              <a:t>ASP</a:t>
            </a:r>
          </a:p>
          <a:p>
            <a:pPr marL="0" indent="0">
              <a:buNone/>
            </a:pPr>
            <a:r>
              <a:rPr lang="en-US" sz="1050" dirty="0"/>
              <a:t>AspectJ</a:t>
            </a:r>
          </a:p>
          <a:p>
            <a:pPr marL="0" indent="0">
              <a:buNone/>
            </a:pPr>
            <a:r>
              <a:rPr lang="en-US" sz="1050" dirty="0"/>
              <a:t>Assembly</a:t>
            </a:r>
          </a:p>
          <a:p>
            <a:pPr marL="0" indent="0">
              <a:buNone/>
            </a:pPr>
            <a:r>
              <a:rPr lang="en-US" sz="1050" dirty="0"/>
              <a:t>ATLAS</a:t>
            </a:r>
          </a:p>
          <a:p>
            <a:pPr marL="0" indent="0">
              <a:buNone/>
            </a:pPr>
            <a:r>
              <a:rPr lang="en-US" sz="1050" dirty="0"/>
              <a:t>Augeas</a:t>
            </a:r>
          </a:p>
          <a:p>
            <a:pPr marL="0" indent="0">
              <a:buNone/>
            </a:pPr>
            <a:r>
              <a:rPr lang="en-US" sz="1050" dirty="0" err="1"/>
              <a:t>AutoHotkey</a:t>
            </a:r>
            <a:endParaRPr lang="en-US" sz="1050" dirty="0"/>
          </a:p>
          <a:p>
            <a:pPr marL="0" indent="0">
              <a:buNone/>
            </a:pPr>
            <a:r>
              <a:rPr lang="en-US" sz="1050" dirty="0" err="1"/>
              <a:t>AutoIt</a:t>
            </a:r>
            <a:endParaRPr lang="en-US" sz="1050" dirty="0"/>
          </a:p>
          <a:p>
            <a:pPr marL="0" indent="0">
              <a:buNone/>
            </a:pPr>
            <a:r>
              <a:rPr lang="en-US" sz="1050" dirty="0" err="1"/>
              <a:t>AutoLISP</a:t>
            </a:r>
            <a:endParaRPr lang="en-US" sz="1050" dirty="0"/>
          </a:p>
          <a:p>
            <a:pPr marL="0" indent="0">
              <a:buNone/>
            </a:pPr>
            <a:r>
              <a:rPr lang="en-US" sz="1050" dirty="0" err="1"/>
              <a:t>Automator</a:t>
            </a:r>
            <a:endParaRPr lang="en-US" sz="1050" dirty="0"/>
          </a:p>
          <a:p>
            <a:pPr marL="0" indent="0">
              <a:buNone/>
            </a:pPr>
            <a:r>
              <a:rPr lang="en-US" sz="1050" dirty="0"/>
              <a:t>Avenue</a:t>
            </a:r>
          </a:p>
          <a:p>
            <a:pPr marL="0" indent="0">
              <a:buNone/>
            </a:pPr>
            <a:r>
              <a:rPr lang="en-US" sz="1050" dirty="0" err="1"/>
              <a:t>Awk</a:t>
            </a:r>
            <a:endParaRPr lang="en-US" sz="1050" dirty="0"/>
          </a:p>
          <a:p>
            <a:pPr marL="0" indent="0">
              <a:buNone/>
            </a:pPr>
            <a:r>
              <a:rPr lang="en-US" sz="1050" dirty="0"/>
              <a:t>Bash</a:t>
            </a:r>
          </a:p>
          <a:p>
            <a:pPr marL="0" indent="0">
              <a:buNone/>
            </a:pPr>
            <a:r>
              <a:rPr lang="en-US" sz="1050" dirty="0"/>
              <a:t>(Visual) Basic</a:t>
            </a:r>
          </a:p>
          <a:p>
            <a:pPr marL="0" indent="0">
              <a:buNone/>
            </a:pPr>
            <a:r>
              <a:rPr lang="en-US" sz="1050" dirty="0" err="1"/>
              <a:t>bc</a:t>
            </a:r>
            <a:endParaRPr lang="en-US" sz="1050" dirty="0"/>
          </a:p>
          <a:p>
            <a:pPr marL="0" indent="0">
              <a:buNone/>
            </a:pPr>
            <a:r>
              <a:rPr lang="en-US" sz="1050" dirty="0"/>
              <a:t>BCPL</a:t>
            </a:r>
          </a:p>
          <a:p>
            <a:pPr marL="0" indent="0">
              <a:buNone/>
            </a:pPr>
            <a:r>
              <a:rPr lang="en-US" sz="1050" dirty="0"/>
              <a:t>BETA</a:t>
            </a:r>
          </a:p>
          <a:p>
            <a:pPr marL="0" indent="0">
              <a:buNone/>
            </a:pPr>
            <a:r>
              <a:rPr lang="en-US" sz="1050" dirty="0" err="1"/>
              <a:t>BlitzMax</a:t>
            </a:r>
            <a:endParaRPr lang="en-US" sz="1050" dirty="0"/>
          </a:p>
          <a:p>
            <a:pPr marL="0" indent="0">
              <a:buNone/>
            </a:pPr>
            <a:r>
              <a:rPr lang="en-US" sz="1050" dirty="0"/>
              <a:t>Boo</a:t>
            </a:r>
          </a:p>
          <a:p>
            <a:pPr marL="0" indent="0">
              <a:buNone/>
            </a:pPr>
            <a:r>
              <a:rPr lang="en-US" sz="1050" dirty="0"/>
              <a:t>Bourne Shell</a:t>
            </a:r>
          </a:p>
          <a:p>
            <a:pPr marL="0" indent="0">
              <a:buNone/>
            </a:pPr>
            <a:r>
              <a:rPr lang="en-US" sz="1050" dirty="0"/>
              <a:t>Bro</a:t>
            </a:r>
          </a:p>
          <a:p>
            <a:pPr marL="0" indent="0">
              <a:buNone/>
            </a:pPr>
            <a:r>
              <a:rPr lang="en-US" sz="1050" b="1" dirty="0"/>
              <a:t>C</a:t>
            </a:r>
          </a:p>
          <a:p>
            <a:pPr marL="0" indent="0">
              <a:buNone/>
            </a:pPr>
            <a:r>
              <a:rPr lang="en-US" sz="1050" dirty="0"/>
              <a:t>C Shell</a:t>
            </a:r>
          </a:p>
          <a:p>
            <a:pPr marL="0" indent="0">
              <a:buNone/>
            </a:pPr>
            <a:r>
              <a:rPr lang="en-US" sz="1050" dirty="0"/>
              <a:t>C#</a:t>
            </a:r>
          </a:p>
          <a:p>
            <a:pPr marL="0" indent="0">
              <a:buNone/>
            </a:pPr>
            <a:r>
              <a:rPr lang="en-US" sz="1050" b="1" dirty="0"/>
              <a:t>C++</a:t>
            </a:r>
          </a:p>
          <a:p>
            <a:pPr marL="0" indent="0">
              <a:buNone/>
            </a:pPr>
            <a:r>
              <a:rPr lang="en-US" sz="1050" dirty="0"/>
              <a:t>C++/CLI</a:t>
            </a:r>
          </a:p>
          <a:p>
            <a:pPr marL="0" indent="0">
              <a:buNone/>
            </a:pPr>
            <a:r>
              <a:rPr lang="en-US" sz="1050" dirty="0"/>
              <a:t>C-Omega</a:t>
            </a:r>
          </a:p>
          <a:p>
            <a:pPr marL="0" indent="0">
              <a:buNone/>
            </a:pPr>
            <a:r>
              <a:rPr lang="en-US" sz="1050" dirty="0" err="1"/>
              <a:t>Caml</a:t>
            </a:r>
            <a:endParaRPr lang="en-US" sz="1050" dirty="0"/>
          </a:p>
          <a:p>
            <a:pPr marL="0" indent="0">
              <a:buNone/>
            </a:pPr>
            <a:r>
              <a:rPr lang="en-US" sz="1050" dirty="0"/>
              <a:t>Ceylon</a:t>
            </a:r>
          </a:p>
          <a:p>
            <a:pPr marL="0" indent="0">
              <a:buNone/>
            </a:pPr>
            <a:r>
              <a:rPr lang="en-US" sz="1050" dirty="0"/>
              <a:t>CFML</a:t>
            </a:r>
          </a:p>
          <a:p>
            <a:pPr marL="0" indent="0">
              <a:buNone/>
            </a:pPr>
            <a:r>
              <a:rPr lang="en-US" sz="1050" dirty="0"/>
              <a:t>cg</a:t>
            </a:r>
          </a:p>
          <a:p>
            <a:pPr marL="0" indent="0">
              <a:buNone/>
            </a:pPr>
            <a:r>
              <a:rPr lang="en-US" sz="1050" dirty="0" err="1"/>
              <a:t>Ch</a:t>
            </a:r>
            <a:endParaRPr lang="en-US" sz="1050" dirty="0"/>
          </a:p>
          <a:p>
            <a:pPr marL="0" indent="0">
              <a:buNone/>
            </a:pPr>
            <a:r>
              <a:rPr lang="en-US" sz="1050" dirty="0"/>
              <a:t>CHILL</a:t>
            </a:r>
          </a:p>
          <a:p>
            <a:pPr marL="0" indent="0">
              <a:buNone/>
            </a:pPr>
            <a:r>
              <a:rPr lang="en-US" sz="1050" dirty="0"/>
              <a:t>CIL</a:t>
            </a:r>
          </a:p>
          <a:p>
            <a:pPr marL="0" indent="0">
              <a:buNone/>
            </a:pPr>
            <a:r>
              <a:rPr lang="en-US" sz="1050" dirty="0"/>
              <a:t>CL (OS/400)</a:t>
            </a:r>
          </a:p>
          <a:p>
            <a:pPr marL="0" indent="0">
              <a:buNone/>
            </a:pPr>
            <a:r>
              <a:rPr lang="en-US" sz="1050" dirty="0"/>
              <a:t>Clarion</a:t>
            </a:r>
          </a:p>
          <a:p>
            <a:pPr marL="0" indent="0">
              <a:buNone/>
            </a:pPr>
            <a:r>
              <a:rPr lang="en-US" sz="1050" dirty="0"/>
              <a:t>Clean</a:t>
            </a:r>
          </a:p>
          <a:p>
            <a:pPr marL="0" indent="0">
              <a:buNone/>
            </a:pPr>
            <a:r>
              <a:rPr lang="en-US" sz="1050" dirty="0"/>
              <a:t>Clipper</a:t>
            </a:r>
          </a:p>
          <a:p>
            <a:pPr marL="0" indent="0">
              <a:buNone/>
            </a:pPr>
            <a:r>
              <a:rPr lang="en-US" sz="1050" dirty="0" err="1"/>
              <a:t>Clojure</a:t>
            </a:r>
            <a:endParaRPr lang="en-US" sz="1050" dirty="0"/>
          </a:p>
          <a:p>
            <a:pPr marL="0" indent="0">
              <a:buNone/>
            </a:pPr>
            <a:r>
              <a:rPr lang="en-US" sz="1050" dirty="0"/>
              <a:t>CLU</a:t>
            </a:r>
          </a:p>
          <a:p>
            <a:pPr marL="0" indent="0">
              <a:buNone/>
            </a:pPr>
            <a:r>
              <a:rPr lang="en-US" sz="1050" dirty="0"/>
              <a:t>COBOL</a:t>
            </a:r>
          </a:p>
          <a:p>
            <a:pPr marL="0" indent="0">
              <a:buNone/>
            </a:pPr>
            <a:r>
              <a:rPr lang="en-US" sz="1050" dirty="0"/>
              <a:t>Cobra</a:t>
            </a:r>
          </a:p>
          <a:p>
            <a:pPr marL="0" indent="0">
              <a:buNone/>
            </a:pPr>
            <a:r>
              <a:rPr lang="en-US" sz="1050" dirty="0" err="1"/>
              <a:t>CoffeeScript</a:t>
            </a:r>
            <a:endParaRPr lang="en-US" sz="1050" dirty="0"/>
          </a:p>
          <a:p>
            <a:pPr marL="0" indent="0">
              <a:buNone/>
            </a:pPr>
            <a:r>
              <a:rPr lang="en-US" sz="1050" dirty="0"/>
              <a:t>ColdFusion</a:t>
            </a:r>
          </a:p>
          <a:p>
            <a:pPr marL="0" indent="0">
              <a:buNone/>
            </a:pPr>
            <a:r>
              <a:rPr lang="en-US" sz="1050" dirty="0"/>
              <a:t>COMAL</a:t>
            </a:r>
          </a:p>
          <a:p>
            <a:pPr marL="0" indent="0">
              <a:buNone/>
            </a:pPr>
            <a:r>
              <a:rPr lang="en-US" sz="1050" dirty="0"/>
              <a:t>Common Lisp</a:t>
            </a:r>
          </a:p>
          <a:p>
            <a:pPr marL="0" indent="0">
              <a:buNone/>
            </a:pPr>
            <a:r>
              <a:rPr lang="en-US" sz="1050" dirty="0"/>
              <a:t>Coq</a:t>
            </a:r>
          </a:p>
          <a:p>
            <a:pPr marL="0" indent="0">
              <a:buNone/>
            </a:pPr>
            <a:r>
              <a:rPr lang="en-US" sz="1050" dirty="0" err="1"/>
              <a:t>cT</a:t>
            </a:r>
            <a:endParaRPr lang="en-US" sz="1050" dirty="0"/>
          </a:p>
          <a:p>
            <a:pPr marL="0" indent="0">
              <a:buNone/>
            </a:pPr>
            <a:r>
              <a:rPr lang="en-US" sz="1050" dirty="0"/>
              <a:t>Curl</a:t>
            </a:r>
          </a:p>
          <a:p>
            <a:pPr marL="0" indent="0">
              <a:buNone/>
            </a:pPr>
            <a:r>
              <a:rPr lang="en-US" sz="1050" dirty="0"/>
              <a:t>D</a:t>
            </a:r>
          </a:p>
          <a:p>
            <a:pPr marL="0" indent="0">
              <a:buNone/>
            </a:pPr>
            <a:r>
              <a:rPr lang="en-US" sz="1050" dirty="0"/>
              <a:t>Dart</a:t>
            </a:r>
          </a:p>
          <a:p>
            <a:pPr marL="0" indent="0">
              <a:buNone/>
            </a:pPr>
            <a:r>
              <a:rPr lang="en-US" sz="1050" dirty="0"/>
              <a:t>DCL</a:t>
            </a:r>
          </a:p>
          <a:p>
            <a:pPr marL="0" indent="0">
              <a:buNone/>
            </a:pPr>
            <a:r>
              <a:rPr lang="en-US" sz="1050" dirty="0"/>
              <a:t>DCPU-16 ASM</a:t>
            </a:r>
          </a:p>
          <a:p>
            <a:pPr marL="0" indent="0">
              <a:buNone/>
            </a:pPr>
            <a:r>
              <a:rPr lang="en-US" sz="1050" dirty="0"/>
              <a:t>Delphi/Object Pascal</a:t>
            </a:r>
          </a:p>
          <a:p>
            <a:pPr marL="0" indent="0">
              <a:buNone/>
            </a:pPr>
            <a:r>
              <a:rPr lang="en-US" sz="1050" dirty="0" err="1"/>
              <a:t>DiBOL</a:t>
            </a:r>
            <a:endParaRPr lang="en-US" sz="1050" dirty="0"/>
          </a:p>
          <a:p>
            <a:pPr marL="0" indent="0">
              <a:buNone/>
            </a:pPr>
            <a:r>
              <a:rPr lang="en-US" sz="1050" dirty="0"/>
              <a:t>Dylan</a:t>
            </a:r>
          </a:p>
          <a:p>
            <a:pPr marL="0" indent="0">
              <a:buNone/>
            </a:pPr>
            <a:r>
              <a:rPr lang="en-US" sz="1050" dirty="0"/>
              <a:t>E</a:t>
            </a:r>
          </a:p>
          <a:p>
            <a:pPr marL="0" indent="0">
              <a:buNone/>
            </a:pPr>
            <a:r>
              <a:rPr lang="en-US" sz="1050" dirty="0" err="1"/>
              <a:t>eC</a:t>
            </a:r>
            <a:endParaRPr lang="en-US" sz="1050" dirty="0"/>
          </a:p>
          <a:p>
            <a:pPr marL="0" indent="0">
              <a:buNone/>
            </a:pPr>
            <a:r>
              <a:rPr lang="en-US" sz="1050" dirty="0" err="1"/>
              <a:t>Ecl</a:t>
            </a:r>
            <a:endParaRPr lang="en-US" sz="1050" dirty="0"/>
          </a:p>
          <a:p>
            <a:pPr marL="0" indent="0">
              <a:buNone/>
            </a:pPr>
            <a:r>
              <a:rPr lang="en-US" sz="1050" dirty="0"/>
              <a:t>ECMAScript</a:t>
            </a:r>
          </a:p>
          <a:p>
            <a:pPr marL="0" indent="0">
              <a:buNone/>
            </a:pPr>
            <a:r>
              <a:rPr lang="en-US" sz="1050" dirty="0"/>
              <a:t>EGL</a:t>
            </a:r>
          </a:p>
          <a:p>
            <a:pPr marL="0" indent="0">
              <a:buNone/>
            </a:pPr>
            <a:r>
              <a:rPr lang="en-US" sz="1050" dirty="0"/>
              <a:t>Eiffel</a:t>
            </a:r>
          </a:p>
          <a:p>
            <a:pPr marL="0" indent="0">
              <a:buNone/>
            </a:pPr>
            <a:r>
              <a:rPr lang="en-US" sz="1050" dirty="0"/>
              <a:t>Elixir</a:t>
            </a:r>
          </a:p>
          <a:p>
            <a:pPr marL="0" indent="0">
              <a:buNone/>
            </a:pPr>
            <a:r>
              <a:rPr lang="en-US" sz="1050" dirty="0" err="1"/>
              <a:t>Emacs</a:t>
            </a:r>
            <a:r>
              <a:rPr lang="en-US" sz="1050" dirty="0"/>
              <a:t> Lisp</a:t>
            </a:r>
          </a:p>
          <a:p>
            <a:pPr marL="0" indent="0">
              <a:buNone/>
            </a:pPr>
            <a:r>
              <a:rPr lang="en-US" sz="1050" dirty="0" err="1"/>
              <a:t>Erlang</a:t>
            </a:r>
            <a:endParaRPr lang="en-US" sz="1050" dirty="0"/>
          </a:p>
          <a:p>
            <a:pPr marL="0" indent="0">
              <a:buNone/>
            </a:pPr>
            <a:r>
              <a:rPr lang="en-US" sz="1050" dirty="0" err="1"/>
              <a:t>Etoys</a:t>
            </a:r>
            <a:endParaRPr lang="en-US" sz="1050" dirty="0"/>
          </a:p>
          <a:p>
            <a:pPr marL="0" indent="0">
              <a:buNone/>
            </a:pPr>
            <a:r>
              <a:rPr lang="en-US" sz="1050" dirty="0" smtClean="0"/>
              <a:t>Euphoria</a:t>
            </a:r>
          </a:p>
          <a:p>
            <a:pPr marL="0" indent="0">
              <a:buNone/>
            </a:pPr>
            <a:r>
              <a:rPr lang="en-US" sz="1050" dirty="0"/>
              <a:t>Elixir</a:t>
            </a:r>
          </a:p>
          <a:p>
            <a:pPr marL="0" indent="0">
              <a:buNone/>
            </a:pPr>
            <a:r>
              <a:rPr lang="en-US" sz="1050" dirty="0"/>
              <a:t>EXEC</a:t>
            </a:r>
          </a:p>
          <a:p>
            <a:pPr marL="0" indent="0">
              <a:buNone/>
            </a:pPr>
            <a:r>
              <a:rPr lang="en-US" sz="1050" dirty="0"/>
              <a:t>F#</a:t>
            </a:r>
          </a:p>
          <a:p>
            <a:pPr marL="0" indent="0">
              <a:buNone/>
            </a:pPr>
            <a:r>
              <a:rPr lang="en-US" sz="1050" dirty="0"/>
              <a:t>Factor</a:t>
            </a:r>
          </a:p>
          <a:p>
            <a:pPr marL="0" indent="0">
              <a:buNone/>
            </a:pPr>
            <a:r>
              <a:rPr lang="en-US" sz="1050" dirty="0"/>
              <a:t>Falcon</a:t>
            </a:r>
          </a:p>
          <a:p>
            <a:pPr marL="0" indent="0">
              <a:buNone/>
            </a:pPr>
            <a:r>
              <a:rPr lang="en-US" sz="1050" dirty="0"/>
              <a:t>Fancy</a:t>
            </a:r>
          </a:p>
          <a:p>
            <a:pPr marL="0" indent="0">
              <a:buNone/>
            </a:pPr>
            <a:r>
              <a:rPr lang="en-US" sz="1050" dirty="0" err="1"/>
              <a:t>Fantom</a:t>
            </a:r>
            <a:endParaRPr lang="en-US" sz="1050" dirty="0"/>
          </a:p>
          <a:p>
            <a:pPr marL="0" indent="0">
              <a:buNone/>
            </a:pPr>
            <a:r>
              <a:rPr lang="en-US" sz="1050" dirty="0"/>
              <a:t>Felix</a:t>
            </a:r>
          </a:p>
          <a:p>
            <a:pPr marL="0" indent="0">
              <a:buNone/>
            </a:pPr>
            <a:r>
              <a:rPr lang="en-US" sz="1050" dirty="0"/>
              <a:t>Forth</a:t>
            </a:r>
          </a:p>
          <a:p>
            <a:pPr marL="0" indent="0">
              <a:buNone/>
            </a:pPr>
            <a:r>
              <a:rPr lang="en-US" sz="1050" dirty="0"/>
              <a:t>Fortran</a:t>
            </a:r>
          </a:p>
          <a:p>
            <a:pPr marL="0" indent="0">
              <a:buNone/>
            </a:pPr>
            <a:r>
              <a:rPr lang="en-US" sz="1050" dirty="0"/>
              <a:t>Fortress</a:t>
            </a:r>
          </a:p>
          <a:p>
            <a:pPr marL="0" indent="0">
              <a:buNone/>
            </a:pPr>
            <a:r>
              <a:rPr lang="en-US" sz="1050" dirty="0"/>
              <a:t>(Visual) FoxPro</a:t>
            </a:r>
          </a:p>
          <a:p>
            <a:pPr marL="0" indent="0">
              <a:buNone/>
            </a:pPr>
            <a:r>
              <a:rPr lang="en-US" sz="1050" dirty="0" err="1"/>
              <a:t>Gambas</a:t>
            </a:r>
            <a:endParaRPr lang="en-US" sz="1050" dirty="0"/>
          </a:p>
          <a:p>
            <a:pPr marL="0" indent="0">
              <a:buNone/>
            </a:pPr>
            <a:r>
              <a:rPr lang="en-US" sz="1050" dirty="0"/>
              <a:t>GNU Octave</a:t>
            </a:r>
          </a:p>
          <a:p>
            <a:pPr marL="0" indent="0">
              <a:buNone/>
            </a:pPr>
            <a:r>
              <a:rPr lang="en-US" sz="1050" dirty="0"/>
              <a:t>Go</a:t>
            </a:r>
          </a:p>
          <a:p>
            <a:pPr marL="0" indent="0">
              <a:buNone/>
            </a:pPr>
            <a:r>
              <a:rPr lang="en-US" sz="1050" dirty="0"/>
              <a:t>Google </a:t>
            </a:r>
            <a:r>
              <a:rPr lang="en-US" sz="1050" dirty="0" err="1"/>
              <a:t>AppsScript</a:t>
            </a:r>
            <a:endParaRPr lang="en-US" sz="1050" dirty="0"/>
          </a:p>
          <a:p>
            <a:pPr marL="0" indent="0">
              <a:buNone/>
            </a:pPr>
            <a:r>
              <a:rPr lang="en-US" sz="1050" dirty="0" err="1"/>
              <a:t>Gosu</a:t>
            </a:r>
            <a:endParaRPr lang="en-US" sz="1050" dirty="0"/>
          </a:p>
          <a:p>
            <a:pPr marL="0" indent="0">
              <a:buNone/>
            </a:pPr>
            <a:r>
              <a:rPr lang="en-US" sz="1050" dirty="0"/>
              <a:t>Groovy</a:t>
            </a:r>
          </a:p>
          <a:p>
            <a:pPr marL="0" indent="0">
              <a:buNone/>
            </a:pPr>
            <a:r>
              <a:rPr lang="en-US" sz="1050" dirty="0"/>
              <a:t>Haskell</a:t>
            </a:r>
          </a:p>
          <a:p>
            <a:pPr marL="0" indent="0">
              <a:buNone/>
            </a:pPr>
            <a:r>
              <a:rPr lang="en-US" sz="1050" dirty="0" err="1"/>
              <a:t>haXe</a:t>
            </a:r>
            <a:endParaRPr lang="en-US" sz="1050" dirty="0"/>
          </a:p>
          <a:p>
            <a:pPr marL="0" indent="0">
              <a:buNone/>
            </a:pPr>
            <a:r>
              <a:rPr lang="en-US" sz="1050" dirty="0"/>
              <a:t>Heron</a:t>
            </a:r>
          </a:p>
          <a:p>
            <a:pPr marL="0" indent="0">
              <a:buNone/>
            </a:pPr>
            <a:r>
              <a:rPr lang="en-US" sz="1050" dirty="0"/>
              <a:t>HPL</a:t>
            </a:r>
          </a:p>
          <a:p>
            <a:pPr marL="0" indent="0">
              <a:buNone/>
            </a:pPr>
            <a:r>
              <a:rPr lang="en-US" sz="1050" dirty="0" err="1"/>
              <a:t>HyperTalk</a:t>
            </a:r>
            <a:endParaRPr lang="en-US" sz="1050" dirty="0"/>
          </a:p>
          <a:p>
            <a:pPr marL="0" indent="0">
              <a:buNone/>
            </a:pPr>
            <a:r>
              <a:rPr lang="en-US" sz="1050" dirty="0"/>
              <a:t>Icon</a:t>
            </a:r>
          </a:p>
          <a:p>
            <a:pPr marL="0" indent="0">
              <a:buNone/>
            </a:pPr>
            <a:r>
              <a:rPr lang="en-US" sz="1050" dirty="0"/>
              <a:t>IDL</a:t>
            </a:r>
          </a:p>
          <a:p>
            <a:pPr marL="0" indent="0">
              <a:buNone/>
            </a:pPr>
            <a:r>
              <a:rPr lang="en-US" sz="1050" dirty="0"/>
              <a:t>Inform</a:t>
            </a:r>
          </a:p>
          <a:p>
            <a:pPr marL="0" indent="0">
              <a:buNone/>
            </a:pPr>
            <a:r>
              <a:rPr lang="en-US" sz="1050" dirty="0"/>
              <a:t>Informix-4GL</a:t>
            </a:r>
          </a:p>
          <a:p>
            <a:pPr marL="0" indent="0">
              <a:buNone/>
            </a:pPr>
            <a:r>
              <a:rPr lang="en-US" sz="1050" dirty="0"/>
              <a:t>INTERCAL</a:t>
            </a:r>
          </a:p>
          <a:p>
            <a:pPr marL="0" indent="0">
              <a:buNone/>
            </a:pPr>
            <a:r>
              <a:rPr lang="en-US" sz="1050" dirty="0"/>
              <a:t>Io</a:t>
            </a:r>
          </a:p>
          <a:p>
            <a:pPr marL="0" indent="0">
              <a:buNone/>
            </a:pPr>
            <a:r>
              <a:rPr lang="en-US" sz="1050" dirty="0" err="1"/>
              <a:t>Ioke</a:t>
            </a:r>
            <a:endParaRPr lang="en-US" sz="1050" dirty="0"/>
          </a:p>
          <a:p>
            <a:pPr marL="0" indent="0">
              <a:buNone/>
            </a:pPr>
            <a:r>
              <a:rPr lang="en-US" sz="1050" dirty="0"/>
              <a:t>J</a:t>
            </a:r>
          </a:p>
          <a:p>
            <a:pPr marL="0" indent="0">
              <a:buNone/>
            </a:pPr>
            <a:r>
              <a:rPr lang="en-US" sz="1050" dirty="0"/>
              <a:t>J#</a:t>
            </a:r>
          </a:p>
          <a:p>
            <a:pPr marL="0" indent="0">
              <a:buNone/>
            </a:pPr>
            <a:r>
              <a:rPr lang="en-US" sz="1050" dirty="0"/>
              <a:t>JADE</a:t>
            </a:r>
          </a:p>
          <a:p>
            <a:pPr marL="0" indent="0">
              <a:buNone/>
            </a:pPr>
            <a:r>
              <a:rPr lang="en-US" sz="1050" b="1" dirty="0"/>
              <a:t>Java</a:t>
            </a:r>
          </a:p>
          <a:p>
            <a:pPr marL="0" indent="0">
              <a:buNone/>
            </a:pPr>
            <a:r>
              <a:rPr lang="en-US" sz="1050" dirty="0"/>
              <a:t>Java FX Script</a:t>
            </a:r>
          </a:p>
          <a:p>
            <a:pPr marL="0" indent="0">
              <a:buNone/>
            </a:pPr>
            <a:r>
              <a:rPr lang="en-US" sz="1050" b="1" dirty="0"/>
              <a:t>JavaScript</a:t>
            </a:r>
          </a:p>
          <a:p>
            <a:pPr marL="0" indent="0">
              <a:buNone/>
            </a:pPr>
            <a:r>
              <a:rPr lang="en-US" sz="1050" dirty="0"/>
              <a:t>JScript</a:t>
            </a:r>
          </a:p>
          <a:p>
            <a:pPr marL="0" indent="0">
              <a:buNone/>
            </a:pPr>
            <a:r>
              <a:rPr lang="en-US" sz="1050" dirty="0"/>
              <a:t>JScript.NET</a:t>
            </a:r>
          </a:p>
          <a:p>
            <a:pPr marL="0" indent="0">
              <a:buNone/>
            </a:pPr>
            <a:r>
              <a:rPr lang="en-US" sz="1050" dirty="0"/>
              <a:t>Julia</a:t>
            </a:r>
          </a:p>
          <a:p>
            <a:pPr marL="0" indent="0">
              <a:buNone/>
            </a:pPr>
            <a:r>
              <a:rPr lang="en-US" sz="1050" dirty="0" err="1"/>
              <a:t>Korn</a:t>
            </a:r>
            <a:r>
              <a:rPr lang="en-US" sz="1050" dirty="0"/>
              <a:t> Shell</a:t>
            </a:r>
          </a:p>
          <a:p>
            <a:pPr marL="0" indent="0">
              <a:buNone/>
            </a:pPr>
            <a:r>
              <a:rPr lang="en-US" sz="1050" dirty="0" err="1"/>
              <a:t>Kotlin</a:t>
            </a:r>
            <a:endParaRPr lang="en-US" sz="1050" dirty="0"/>
          </a:p>
          <a:p>
            <a:pPr marL="0" indent="0">
              <a:buNone/>
            </a:pPr>
            <a:r>
              <a:rPr lang="en-US" sz="1050" dirty="0"/>
              <a:t>LabVIEW</a:t>
            </a:r>
          </a:p>
          <a:p>
            <a:pPr marL="0" indent="0">
              <a:buNone/>
            </a:pPr>
            <a:r>
              <a:rPr lang="en-US" sz="1050" dirty="0"/>
              <a:t>Ladder Logic</a:t>
            </a:r>
          </a:p>
          <a:p>
            <a:pPr marL="0" indent="0">
              <a:buNone/>
            </a:pPr>
            <a:r>
              <a:rPr lang="en-US" sz="1050" dirty="0"/>
              <a:t>Lasso</a:t>
            </a:r>
          </a:p>
          <a:p>
            <a:pPr marL="0" indent="0">
              <a:buNone/>
            </a:pPr>
            <a:r>
              <a:rPr lang="en-US" sz="1050" dirty="0" smtClean="0"/>
              <a:t>Limbo</a:t>
            </a:r>
          </a:p>
          <a:p>
            <a:pPr marL="0" indent="0">
              <a:buNone/>
            </a:pPr>
            <a:r>
              <a:rPr lang="en-US" sz="1050" dirty="0"/>
              <a:t>Julia</a:t>
            </a:r>
          </a:p>
          <a:p>
            <a:pPr marL="0" indent="0">
              <a:buNone/>
            </a:pPr>
            <a:r>
              <a:rPr lang="en-US" sz="1050" dirty="0"/>
              <a:t>Lingo</a:t>
            </a:r>
          </a:p>
          <a:p>
            <a:pPr marL="0" indent="0">
              <a:buNone/>
            </a:pPr>
            <a:r>
              <a:rPr lang="en-US" sz="1050" dirty="0"/>
              <a:t>Lisp</a:t>
            </a:r>
          </a:p>
          <a:p>
            <a:pPr marL="0" indent="0">
              <a:buNone/>
            </a:pPr>
            <a:r>
              <a:rPr lang="en-US" sz="1050" dirty="0"/>
              <a:t>Logo</a:t>
            </a:r>
          </a:p>
          <a:p>
            <a:pPr marL="0" indent="0">
              <a:buNone/>
            </a:pPr>
            <a:r>
              <a:rPr lang="en-US" sz="1050" dirty="0" err="1"/>
              <a:t>Logtalk</a:t>
            </a:r>
            <a:endParaRPr lang="en-US" sz="1050" dirty="0"/>
          </a:p>
          <a:p>
            <a:pPr marL="0" indent="0">
              <a:buNone/>
            </a:pPr>
            <a:r>
              <a:rPr lang="en-US" sz="1050" dirty="0" err="1"/>
              <a:t>LotusScript</a:t>
            </a:r>
            <a:endParaRPr lang="en-US" sz="1050" dirty="0"/>
          </a:p>
          <a:p>
            <a:pPr marL="0" indent="0">
              <a:buNone/>
            </a:pPr>
            <a:r>
              <a:rPr lang="en-US" sz="1050" dirty="0"/>
              <a:t>LPC</a:t>
            </a:r>
          </a:p>
          <a:p>
            <a:pPr marL="0" indent="0">
              <a:buNone/>
            </a:pPr>
            <a:r>
              <a:rPr lang="en-US" sz="1050" dirty="0"/>
              <a:t>Lua</a:t>
            </a:r>
          </a:p>
          <a:p>
            <a:pPr marL="0" indent="0">
              <a:buNone/>
            </a:pPr>
            <a:r>
              <a:rPr lang="en-US" sz="1050" dirty="0" err="1"/>
              <a:t>Lustre</a:t>
            </a:r>
            <a:endParaRPr lang="en-US" sz="1050" dirty="0"/>
          </a:p>
          <a:p>
            <a:pPr marL="0" indent="0">
              <a:buNone/>
            </a:pPr>
            <a:r>
              <a:rPr lang="en-US" sz="1050" dirty="0"/>
              <a:t>M4</a:t>
            </a:r>
          </a:p>
          <a:p>
            <a:pPr marL="0" indent="0">
              <a:buNone/>
            </a:pPr>
            <a:r>
              <a:rPr lang="en-US" sz="1050" dirty="0"/>
              <a:t>MAD</a:t>
            </a:r>
          </a:p>
          <a:p>
            <a:pPr marL="0" indent="0">
              <a:buNone/>
            </a:pPr>
            <a:r>
              <a:rPr lang="en-US" sz="1050" dirty="0"/>
              <a:t>Magic</a:t>
            </a:r>
          </a:p>
          <a:p>
            <a:pPr marL="0" indent="0">
              <a:buNone/>
            </a:pPr>
            <a:r>
              <a:rPr lang="en-US" sz="1050" dirty="0" err="1"/>
              <a:t>Magik</a:t>
            </a:r>
            <a:endParaRPr lang="en-US" sz="1050" dirty="0"/>
          </a:p>
          <a:p>
            <a:pPr marL="0" indent="0">
              <a:buNone/>
            </a:pPr>
            <a:r>
              <a:rPr lang="en-US" sz="1050" dirty="0" err="1"/>
              <a:t>Malbolge</a:t>
            </a:r>
            <a:endParaRPr lang="en-US" sz="1050" dirty="0"/>
          </a:p>
          <a:p>
            <a:pPr marL="0" indent="0">
              <a:buNone/>
            </a:pPr>
            <a:r>
              <a:rPr lang="en-US" sz="1050" dirty="0"/>
              <a:t>MANTIS</a:t>
            </a:r>
          </a:p>
          <a:p>
            <a:pPr marL="0" indent="0">
              <a:buNone/>
            </a:pPr>
            <a:r>
              <a:rPr lang="en-US" sz="1050" dirty="0"/>
              <a:t>Maple</a:t>
            </a:r>
          </a:p>
          <a:p>
            <a:pPr marL="0" indent="0">
              <a:buNone/>
            </a:pPr>
            <a:r>
              <a:rPr lang="en-US" sz="1050" dirty="0"/>
              <a:t>Mathematica</a:t>
            </a:r>
          </a:p>
          <a:p>
            <a:pPr marL="0" indent="0">
              <a:buNone/>
            </a:pPr>
            <a:r>
              <a:rPr lang="en-US" sz="1050" b="1" dirty="0"/>
              <a:t>MATLAB</a:t>
            </a:r>
          </a:p>
          <a:p>
            <a:pPr marL="0" indent="0">
              <a:buNone/>
            </a:pPr>
            <a:r>
              <a:rPr lang="en-US" sz="1050" dirty="0"/>
              <a:t>Max/MSP</a:t>
            </a:r>
          </a:p>
          <a:p>
            <a:pPr marL="0" indent="0">
              <a:buNone/>
            </a:pPr>
            <a:r>
              <a:rPr lang="en-US" sz="1050" dirty="0" err="1"/>
              <a:t>MAXScript</a:t>
            </a:r>
            <a:endParaRPr lang="en-US" sz="1050" dirty="0"/>
          </a:p>
          <a:p>
            <a:pPr marL="0" indent="0">
              <a:buNone/>
            </a:pPr>
            <a:r>
              <a:rPr lang="en-US" sz="1050" dirty="0"/>
              <a:t>MEL</a:t>
            </a:r>
          </a:p>
          <a:p>
            <a:pPr marL="0" indent="0">
              <a:buNone/>
            </a:pPr>
            <a:r>
              <a:rPr lang="en-US" sz="1050" dirty="0"/>
              <a:t>Mercury</a:t>
            </a:r>
          </a:p>
          <a:p>
            <a:pPr marL="0" indent="0">
              <a:buNone/>
            </a:pPr>
            <a:r>
              <a:rPr lang="en-US" sz="1050" dirty="0" err="1"/>
              <a:t>Mirah</a:t>
            </a:r>
            <a:endParaRPr lang="en-US" sz="1050" dirty="0"/>
          </a:p>
          <a:p>
            <a:pPr marL="0" indent="0">
              <a:buNone/>
            </a:pPr>
            <a:r>
              <a:rPr lang="en-US" sz="1050" dirty="0" err="1"/>
              <a:t>Miva</a:t>
            </a:r>
            <a:endParaRPr lang="en-US" sz="1050" dirty="0"/>
          </a:p>
          <a:p>
            <a:pPr marL="0" indent="0">
              <a:buNone/>
            </a:pPr>
            <a:r>
              <a:rPr lang="en-US" sz="1050" dirty="0"/>
              <a:t>ML</a:t>
            </a:r>
          </a:p>
          <a:p>
            <a:pPr marL="0" indent="0">
              <a:buNone/>
            </a:pPr>
            <a:r>
              <a:rPr lang="en-US" sz="1050" dirty="0"/>
              <a:t>Monkey</a:t>
            </a:r>
          </a:p>
          <a:p>
            <a:pPr marL="0" indent="0">
              <a:buNone/>
            </a:pPr>
            <a:r>
              <a:rPr lang="en-US" sz="1050" dirty="0"/>
              <a:t>Modula-2</a:t>
            </a:r>
          </a:p>
          <a:p>
            <a:pPr marL="0" indent="0">
              <a:buNone/>
            </a:pPr>
            <a:r>
              <a:rPr lang="en-US" sz="1050" dirty="0"/>
              <a:t>Modula-3</a:t>
            </a:r>
          </a:p>
          <a:p>
            <a:pPr marL="0" indent="0">
              <a:buNone/>
            </a:pPr>
            <a:r>
              <a:rPr lang="en-US" sz="1050" dirty="0"/>
              <a:t>MOO</a:t>
            </a:r>
          </a:p>
          <a:p>
            <a:pPr marL="0" indent="0">
              <a:buNone/>
            </a:pPr>
            <a:r>
              <a:rPr lang="en-US" sz="1050" dirty="0"/>
              <a:t>Moto</a:t>
            </a:r>
          </a:p>
          <a:p>
            <a:pPr marL="0" indent="0">
              <a:buNone/>
            </a:pPr>
            <a:r>
              <a:rPr lang="en-US" sz="1050" dirty="0"/>
              <a:t>MS-DOS Batch</a:t>
            </a:r>
          </a:p>
          <a:p>
            <a:pPr marL="0" indent="0">
              <a:buNone/>
            </a:pPr>
            <a:r>
              <a:rPr lang="en-US" sz="1050" dirty="0"/>
              <a:t>MUMPS</a:t>
            </a:r>
          </a:p>
          <a:p>
            <a:pPr marL="0" indent="0">
              <a:buNone/>
            </a:pPr>
            <a:r>
              <a:rPr lang="en-US" sz="1050" dirty="0"/>
              <a:t>NATURAL</a:t>
            </a:r>
          </a:p>
          <a:p>
            <a:pPr marL="0" indent="0">
              <a:buNone/>
            </a:pPr>
            <a:r>
              <a:rPr lang="en-US" sz="1050" dirty="0" err="1"/>
              <a:t>Nemerle</a:t>
            </a:r>
            <a:endParaRPr lang="en-US" sz="1050" dirty="0"/>
          </a:p>
          <a:p>
            <a:pPr marL="0" indent="0">
              <a:buNone/>
            </a:pPr>
            <a:r>
              <a:rPr lang="en-US" sz="1050" dirty="0"/>
              <a:t>Nimrod</a:t>
            </a:r>
          </a:p>
          <a:p>
            <a:pPr marL="0" indent="0">
              <a:buNone/>
            </a:pPr>
            <a:r>
              <a:rPr lang="en-US" sz="1050" dirty="0"/>
              <a:t>NQC</a:t>
            </a:r>
          </a:p>
          <a:p>
            <a:pPr marL="0" indent="0">
              <a:buNone/>
            </a:pPr>
            <a:r>
              <a:rPr lang="en-US" sz="1050" dirty="0"/>
              <a:t>NSIS</a:t>
            </a:r>
          </a:p>
          <a:p>
            <a:pPr marL="0" indent="0">
              <a:buNone/>
            </a:pPr>
            <a:r>
              <a:rPr lang="en-US" sz="1050" dirty="0"/>
              <a:t>Nu</a:t>
            </a:r>
          </a:p>
          <a:p>
            <a:pPr marL="0" indent="0">
              <a:buNone/>
            </a:pPr>
            <a:r>
              <a:rPr lang="en-US" sz="1050" dirty="0"/>
              <a:t>NXT-G</a:t>
            </a:r>
          </a:p>
          <a:p>
            <a:pPr marL="0" indent="0">
              <a:buNone/>
            </a:pPr>
            <a:r>
              <a:rPr lang="en-US" sz="1050" dirty="0"/>
              <a:t>Oberon</a:t>
            </a:r>
          </a:p>
          <a:p>
            <a:pPr marL="0" indent="0">
              <a:buNone/>
            </a:pPr>
            <a:r>
              <a:rPr lang="en-US" sz="1050" dirty="0"/>
              <a:t>Object </a:t>
            </a:r>
            <a:r>
              <a:rPr lang="en-US" sz="1050" dirty="0" err="1"/>
              <a:t>Rexx</a:t>
            </a:r>
            <a:endParaRPr lang="en-US" sz="1050" dirty="0"/>
          </a:p>
          <a:p>
            <a:pPr marL="0" indent="0">
              <a:buNone/>
            </a:pPr>
            <a:r>
              <a:rPr lang="en-US" sz="1050" b="1" dirty="0"/>
              <a:t>Objective-C</a:t>
            </a:r>
          </a:p>
          <a:p>
            <a:pPr marL="0" indent="0">
              <a:buNone/>
            </a:pPr>
            <a:r>
              <a:rPr lang="en-US" sz="1050" dirty="0"/>
              <a:t>Objective-J</a:t>
            </a:r>
          </a:p>
          <a:p>
            <a:pPr marL="0" indent="0">
              <a:buNone/>
            </a:pPr>
            <a:r>
              <a:rPr lang="en-US" sz="1050" dirty="0" err="1"/>
              <a:t>OCaml</a:t>
            </a:r>
            <a:endParaRPr lang="en-US" sz="1050" dirty="0"/>
          </a:p>
          <a:p>
            <a:pPr marL="0" indent="0">
              <a:buNone/>
            </a:pPr>
            <a:r>
              <a:rPr lang="en-US" sz="1050" dirty="0"/>
              <a:t>Occam</a:t>
            </a:r>
          </a:p>
          <a:p>
            <a:pPr marL="0" indent="0">
              <a:buNone/>
            </a:pPr>
            <a:r>
              <a:rPr lang="en-US" sz="1050" dirty="0" err="1"/>
              <a:t>ooc</a:t>
            </a:r>
            <a:endParaRPr lang="en-US" sz="1050" dirty="0"/>
          </a:p>
          <a:p>
            <a:pPr marL="0" indent="0">
              <a:buNone/>
            </a:pPr>
            <a:r>
              <a:rPr lang="en-US" sz="1050" dirty="0" err="1"/>
              <a:t>Opa</a:t>
            </a:r>
            <a:endParaRPr lang="en-US" sz="1050" dirty="0"/>
          </a:p>
          <a:p>
            <a:pPr marL="0" indent="0">
              <a:buNone/>
            </a:pPr>
            <a:r>
              <a:rPr lang="en-US" sz="1050" dirty="0" err="1"/>
              <a:t>OpenCL</a:t>
            </a:r>
            <a:endParaRPr lang="en-US" sz="1050" dirty="0"/>
          </a:p>
          <a:p>
            <a:pPr marL="0" indent="0">
              <a:buNone/>
            </a:pPr>
            <a:r>
              <a:rPr lang="en-US" sz="1050" dirty="0" err="1"/>
              <a:t>OpenEdge</a:t>
            </a:r>
            <a:r>
              <a:rPr lang="en-US" sz="1050" dirty="0"/>
              <a:t> ABL</a:t>
            </a:r>
          </a:p>
          <a:p>
            <a:pPr marL="0" indent="0">
              <a:buNone/>
            </a:pPr>
            <a:r>
              <a:rPr lang="en-US" sz="1050" dirty="0"/>
              <a:t>OPL</a:t>
            </a:r>
          </a:p>
          <a:p>
            <a:pPr marL="0" indent="0">
              <a:buNone/>
            </a:pPr>
            <a:r>
              <a:rPr lang="en-US" sz="1050" dirty="0" smtClean="0"/>
              <a:t>Oz</a:t>
            </a:r>
          </a:p>
          <a:p>
            <a:pPr marL="0" indent="0">
              <a:buNone/>
            </a:pPr>
            <a:r>
              <a:rPr lang="en-US" sz="1050" dirty="0" smtClean="0"/>
              <a:t>Paradox</a:t>
            </a:r>
            <a:endParaRPr lang="en-US" sz="1050" dirty="0"/>
          </a:p>
          <a:p>
            <a:pPr marL="0" indent="0">
              <a:buNone/>
            </a:pPr>
            <a:r>
              <a:rPr lang="en-US" sz="1050" dirty="0" smtClean="0"/>
              <a:t>Parrot</a:t>
            </a:r>
          </a:p>
          <a:p>
            <a:pPr marL="0" indent="0">
              <a:buNone/>
            </a:pPr>
            <a:r>
              <a:rPr lang="en-US" sz="1050" dirty="0"/>
              <a:t>Occam </a:t>
            </a:r>
            <a:endParaRPr lang="en-US" sz="1050" dirty="0" smtClean="0"/>
          </a:p>
          <a:p>
            <a:pPr marL="0" indent="0">
              <a:buNone/>
            </a:pPr>
            <a:r>
              <a:rPr lang="en-US" sz="1050" dirty="0" smtClean="0"/>
              <a:t>Pascal</a:t>
            </a:r>
            <a:endParaRPr lang="en-US" sz="1050" dirty="0"/>
          </a:p>
          <a:p>
            <a:pPr marL="0" indent="0">
              <a:buNone/>
            </a:pPr>
            <a:r>
              <a:rPr lang="en-US" sz="1050" b="1" dirty="0"/>
              <a:t>Perl</a:t>
            </a:r>
          </a:p>
          <a:p>
            <a:pPr marL="0" indent="0">
              <a:buNone/>
            </a:pPr>
            <a:r>
              <a:rPr lang="en-US" sz="1050" b="1" dirty="0"/>
              <a:t>PHP</a:t>
            </a:r>
          </a:p>
          <a:p>
            <a:pPr marL="0" indent="0">
              <a:buNone/>
            </a:pPr>
            <a:r>
              <a:rPr lang="en-US" sz="1050" dirty="0"/>
              <a:t>Pike</a:t>
            </a:r>
          </a:p>
          <a:p>
            <a:pPr marL="0" indent="0">
              <a:buNone/>
            </a:pPr>
            <a:r>
              <a:rPr lang="en-US" sz="1050" dirty="0"/>
              <a:t>PILOT</a:t>
            </a:r>
          </a:p>
          <a:p>
            <a:pPr marL="0" indent="0">
              <a:buNone/>
            </a:pPr>
            <a:r>
              <a:rPr lang="en-US" sz="1050" dirty="0"/>
              <a:t>PL/I</a:t>
            </a:r>
          </a:p>
          <a:p>
            <a:pPr marL="0" indent="0">
              <a:buNone/>
            </a:pPr>
            <a:r>
              <a:rPr lang="en-US" sz="1050" dirty="0"/>
              <a:t>PL/SQL</a:t>
            </a:r>
          </a:p>
          <a:p>
            <a:pPr marL="0" indent="0">
              <a:buNone/>
            </a:pPr>
            <a:r>
              <a:rPr lang="en-US" sz="1050" dirty="0"/>
              <a:t>Pliant</a:t>
            </a:r>
          </a:p>
          <a:p>
            <a:pPr marL="0" indent="0">
              <a:buNone/>
            </a:pPr>
            <a:r>
              <a:rPr lang="en-US" sz="1050" dirty="0"/>
              <a:t>PostScript</a:t>
            </a:r>
          </a:p>
          <a:p>
            <a:pPr marL="0" indent="0">
              <a:buNone/>
            </a:pPr>
            <a:r>
              <a:rPr lang="en-US" sz="1050" dirty="0"/>
              <a:t>POV-Ray</a:t>
            </a:r>
          </a:p>
          <a:p>
            <a:pPr marL="0" indent="0">
              <a:buNone/>
            </a:pPr>
            <a:r>
              <a:rPr lang="en-US" sz="1050" dirty="0" err="1"/>
              <a:t>PowerBasic</a:t>
            </a:r>
            <a:endParaRPr lang="en-US" sz="1050" dirty="0"/>
          </a:p>
          <a:p>
            <a:pPr marL="0" indent="0">
              <a:buNone/>
            </a:pPr>
            <a:r>
              <a:rPr lang="en-US" sz="1050" dirty="0" err="1"/>
              <a:t>PowerScript</a:t>
            </a:r>
            <a:endParaRPr lang="en-US" sz="1050" dirty="0"/>
          </a:p>
          <a:p>
            <a:pPr marL="0" indent="0">
              <a:buNone/>
            </a:pPr>
            <a:r>
              <a:rPr lang="en-US" sz="1050" b="1" dirty="0"/>
              <a:t>PowerShell</a:t>
            </a:r>
          </a:p>
          <a:p>
            <a:pPr marL="0" indent="0">
              <a:buNone/>
            </a:pPr>
            <a:r>
              <a:rPr lang="en-US" sz="1050" dirty="0"/>
              <a:t>Processing</a:t>
            </a:r>
          </a:p>
          <a:p>
            <a:pPr marL="0" indent="0">
              <a:buNone/>
            </a:pPr>
            <a:r>
              <a:rPr lang="en-US" sz="1050" dirty="0"/>
              <a:t>Prolog</a:t>
            </a:r>
          </a:p>
          <a:p>
            <a:pPr marL="0" indent="0">
              <a:buNone/>
            </a:pPr>
            <a:r>
              <a:rPr lang="en-US" sz="1050" dirty="0"/>
              <a:t>Puppet</a:t>
            </a:r>
          </a:p>
          <a:p>
            <a:pPr marL="0" indent="0">
              <a:buNone/>
            </a:pPr>
            <a:r>
              <a:rPr lang="en-US" sz="1050" dirty="0"/>
              <a:t>Pure Data</a:t>
            </a:r>
          </a:p>
          <a:p>
            <a:pPr marL="0" indent="0">
              <a:buNone/>
            </a:pPr>
            <a:r>
              <a:rPr lang="en-US" sz="1050" b="1" dirty="0"/>
              <a:t>Python</a:t>
            </a:r>
          </a:p>
          <a:p>
            <a:pPr marL="0" indent="0">
              <a:buNone/>
            </a:pPr>
            <a:r>
              <a:rPr lang="en-US" sz="1050" dirty="0"/>
              <a:t>Q</a:t>
            </a:r>
          </a:p>
          <a:p>
            <a:pPr marL="0" indent="0">
              <a:buNone/>
            </a:pPr>
            <a:r>
              <a:rPr lang="en-US" sz="1050" dirty="0"/>
              <a:t>R</a:t>
            </a:r>
          </a:p>
          <a:p>
            <a:pPr marL="0" indent="0">
              <a:buNone/>
            </a:pPr>
            <a:r>
              <a:rPr lang="en-US" sz="1050" dirty="0"/>
              <a:t>Racket</a:t>
            </a:r>
          </a:p>
          <a:p>
            <a:pPr marL="0" indent="0">
              <a:buNone/>
            </a:pPr>
            <a:r>
              <a:rPr lang="en-US" sz="1050" dirty="0" err="1"/>
              <a:t>REALBasic</a:t>
            </a:r>
            <a:endParaRPr lang="en-US" sz="1050" dirty="0"/>
          </a:p>
          <a:p>
            <a:pPr marL="0" indent="0">
              <a:buNone/>
            </a:pPr>
            <a:r>
              <a:rPr lang="en-US" sz="1050" dirty="0"/>
              <a:t>REBOL</a:t>
            </a:r>
          </a:p>
          <a:p>
            <a:pPr marL="0" indent="0">
              <a:buNone/>
            </a:pPr>
            <a:r>
              <a:rPr lang="en-US" sz="1050" dirty="0"/>
              <a:t>Revolution</a:t>
            </a:r>
          </a:p>
          <a:p>
            <a:pPr marL="0" indent="0">
              <a:buNone/>
            </a:pPr>
            <a:r>
              <a:rPr lang="en-US" sz="1050" dirty="0"/>
              <a:t>REXX</a:t>
            </a:r>
          </a:p>
          <a:p>
            <a:pPr marL="0" indent="0">
              <a:buNone/>
            </a:pPr>
            <a:r>
              <a:rPr lang="en-US" sz="1050" dirty="0"/>
              <a:t>RPG (OS/400)</a:t>
            </a:r>
          </a:p>
          <a:p>
            <a:pPr marL="0" indent="0">
              <a:buNone/>
            </a:pPr>
            <a:r>
              <a:rPr lang="en-US" sz="1050" dirty="0"/>
              <a:t>Ruby</a:t>
            </a:r>
          </a:p>
          <a:p>
            <a:pPr marL="0" indent="0">
              <a:buNone/>
            </a:pPr>
            <a:r>
              <a:rPr lang="en-US" sz="1050" dirty="0" smtClean="0"/>
              <a:t>Rust</a:t>
            </a:r>
          </a:p>
          <a:p>
            <a:pPr marL="0" indent="0">
              <a:buNone/>
            </a:pPr>
            <a:r>
              <a:rPr lang="en-US" sz="1050" dirty="0" smtClean="0"/>
              <a:t>REXX</a:t>
            </a:r>
            <a:endParaRPr lang="en-US" sz="1050" dirty="0"/>
          </a:p>
          <a:p>
            <a:pPr marL="0" indent="0">
              <a:buNone/>
            </a:pPr>
            <a:r>
              <a:rPr lang="en-US" sz="1050" dirty="0"/>
              <a:t>S</a:t>
            </a:r>
          </a:p>
          <a:p>
            <a:pPr marL="0" indent="0">
              <a:buNone/>
            </a:pPr>
            <a:r>
              <a:rPr lang="en-US" sz="1050" dirty="0"/>
              <a:t>S-PLUS</a:t>
            </a:r>
          </a:p>
          <a:p>
            <a:pPr marL="0" indent="0">
              <a:buNone/>
            </a:pPr>
            <a:r>
              <a:rPr lang="en-US" sz="1050" dirty="0"/>
              <a:t>SAS</a:t>
            </a:r>
          </a:p>
          <a:p>
            <a:pPr marL="0" indent="0">
              <a:buNone/>
            </a:pPr>
            <a:r>
              <a:rPr lang="en-US" sz="1050" dirty="0"/>
              <a:t>Sather</a:t>
            </a:r>
          </a:p>
          <a:p>
            <a:pPr marL="0" indent="0">
              <a:buNone/>
            </a:pPr>
            <a:r>
              <a:rPr lang="en-US" sz="1050" dirty="0"/>
              <a:t>Scala</a:t>
            </a:r>
          </a:p>
          <a:p>
            <a:pPr marL="0" indent="0">
              <a:buNone/>
            </a:pPr>
            <a:r>
              <a:rPr lang="en-US" sz="1050" dirty="0"/>
              <a:t>Scheme</a:t>
            </a:r>
          </a:p>
          <a:p>
            <a:pPr marL="0" indent="0">
              <a:buNone/>
            </a:pPr>
            <a:r>
              <a:rPr lang="en-US" sz="1050" dirty="0" err="1"/>
              <a:t>Scilab</a:t>
            </a:r>
            <a:endParaRPr lang="en-US" sz="1050" dirty="0"/>
          </a:p>
          <a:p>
            <a:pPr marL="0" indent="0">
              <a:buNone/>
            </a:pPr>
            <a:r>
              <a:rPr lang="en-US" sz="1050" dirty="0"/>
              <a:t>Scratch</a:t>
            </a:r>
          </a:p>
          <a:p>
            <a:pPr marL="0" indent="0">
              <a:buNone/>
            </a:pPr>
            <a:r>
              <a:rPr lang="en-US" sz="1050" dirty="0" err="1"/>
              <a:t>sed</a:t>
            </a:r>
            <a:endParaRPr lang="en-US" sz="1050" dirty="0"/>
          </a:p>
          <a:p>
            <a:pPr marL="0" indent="0">
              <a:buNone/>
            </a:pPr>
            <a:r>
              <a:rPr lang="en-US" sz="1050" dirty="0"/>
              <a:t>Seed7</a:t>
            </a:r>
          </a:p>
          <a:p>
            <a:pPr marL="0" indent="0">
              <a:buNone/>
            </a:pPr>
            <a:r>
              <a:rPr lang="en-US" sz="1050" dirty="0"/>
              <a:t>Self</a:t>
            </a:r>
          </a:p>
          <a:p>
            <a:pPr marL="0" indent="0">
              <a:buNone/>
            </a:pPr>
            <a:r>
              <a:rPr lang="en-US" sz="1050" dirty="0"/>
              <a:t>Shell</a:t>
            </a:r>
          </a:p>
          <a:p>
            <a:pPr marL="0" indent="0">
              <a:buNone/>
            </a:pPr>
            <a:r>
              <a:rPr lang="en-US" sz="1050" dirty="0"/>
              <a:t>SIGNAL</a:t>
            </a:r>
          </a:p>
          <a:p>
            <a:pPr marL="0" indent="0">
              <a:buNone/>
            </a:pPr>
            <a:r>
              <a:rPr lang="en-US" sz="1050" dirty="0" err="1"/>
              <a:t>Simula</a:t>
            </a:r>
            <a:endParaRPr lang="en-US" sz="1050" dirty="0"/>
          </a:p>
          <a:p>
            <a:pPr marL="0" indent="0">
              <a:buNone/>
            </a:pPr>
            <a:r>
              <a:rPr lang="en-US" sz="1050" dirty="0"/>
              <a:t>Simulink</a:t>
            </a:r>
          </a:p>
          <a:p>
            <a:pPr marL="0" indent="0">
              <a:buNone/>
            </a:pPr>
            <a:r>
              <a:rPr lang="en-US" sz="1050" dirty="0"/>
              <a:t>Slate</a:t>
            </a:r>
          </a:p>
          <a:p>
            <a:pPr marL="0" indent="0">
              <a:buNone/>
            </a:pPr>
            <a:r>
              <a:rPr lang="en-US" sz="1050" dirty="0"/>
              <a:t>Smalltalk</a:t>
            </a:r>
          </a:p>
          <a:p>
            <a:pPr marL="0" indent="0">
              <a:buNone/>
            </a:pPr>
            <a:r>
              <a:rPr lang="en-US" sz="1050" dirty="0"/>
              <a:t>Smarty</a:t>
            </a:r>
          </a:p>
          <a:p>
            <a:pPr marL="0" indent="0">
              <a:buNone/>
            </a:pPr>
            <a:r>
              <a:rPr lang="en-US" sz="1050" dirty="0"/>
              <a:t>SPARK</a:t>
            </a:r>
          </a:p>
          <a:p>
            <a:pPr marL="0" indent="0">
              <a:buNone/>
            </a:pPr>
            <a:r>
              <a:rPr lang="en-US" sz="1050" dirty="0"/>
              <a:t>SPSS</a:t>
            </a:r>
          </a:p>
          <a:p>
            <a:pPr marL="0" indent="0">
              <a:buNone/>
            </a:pPr>
            <a:r>
              <a:rPr lang="en-US" sz="1050" dirty="0"/>
              <a:t>SQR</a:t>
            </a:r>
          </a:p>
          <a:p>
            <a:pPr marL="0" indent="0">
              <a:buNone/>
            </a:pPr>
            <a:r>
              <a:rPr lang="en-US" sz="1050" dirty="0"/>
              <a:t>Squeak</a:t>
            </a:r>
          </a:p>
          <a:p>
            <a:pPr marL="0" indent="0">
              <a:buNone/>
            </a:pPr>
            <a:r>
              <a:rPr lang="en-US" sz="1050" dirty="0"/>
              <a:t>Squirrel</a:t>
            </a:r>
          </a:p>
          <a:p>
            <a:pPr marL="0" indent="0">
              <a:buNone/>
            </a:pPr>
            <a:r>
              <a:rPr lang="en-US" sz="1050" dirty="0"/>
              <a:t>Standard ML</a:t>
            </a:r>
          </a:p>
          <a:p>
            <a:pPr marL="0" indent="0">
              <a:buNone/>
            </a:pPr>
            <a:r>
              <a:rPr lang="en-US" sz="1050" dirty="0" err="1"/>
              <a:t>Suneido</a:t>
            </a:r>
            <a:endParaRPr lang="en-US" sz="1050" dirty="0"/>
          </a:p>
          <a:p>
            <a:pPr marL="0" indent="0">
              <a:buNone/>
            </a:pPr>
            <a:r>
              <a:rPr lang="en-US" sz="1050" dirty="0" err="1"/>
              <a:t>SuperCollider</a:t>
            </a:r>
            <a:endParaRPr lang="en-US" sz="1050" dirty="0"/>
          </a:p>
          <a:p>
            <a:pPr marL="0" indent="0">
              <a:buNone/>
            </a:pPr>
            <a:r>
              <a:rPr lang="en-US" sz="1050" dirty="0"/>
              <a:t>TACL</a:t>
            </a:r>
          </a:p>
          <a:p>
            <a:pPr marL="0" indent="0">
              <a:buNone/>
            </a:pPr>
            <a:r>
              <a:rPr lang="en-US" sz="1050" dirty="0" err="1"/>
              <a:t>Tcl</a:t>
            </a:r>
            <a:endParaRPr lang="en-US" sz="1050" dirty="0"/>
          </a:p>
          <a:p>
            <a:pPr marL="0" indent="0">
              <a:buNone/>
            </a:pPr>
            <a:r>
              <a:rPr lang="en-US" sz="1050" dirty="0" err="1"/>
              <a:t>Tex</a:t>
            </a:r>
            <a:endParaRPr lang="en-US" sz="1050" dirty="0"/>
          </a:p>
          <a:p>
            <a:pPr marL="0" indent="0">
              <a:buNone/>
            </a:pPr>
            <a:r>
              <a:rPr lang="en-US" sz="1050" dirty="0" err="1"/>
              <a:t>thinBasic</a:t>
            </a:r>
            <a:endParaRPr lang="en-US" sz="1050" dirty="0"/>
          </a:p>
          <a:p>
            <a:pPr marL="0" indent="0">
              <a:buNone/>
            </a:pPr>
            <a:r>
              <a:rPr lang="en-US" sz="1050" dirty="0"/>
              <a:t>TOM</a:t>
            </a:r>
          </a:p>
          <a:p>
            <a:pPr marL="0" indent="0">
              <a:buNone/>
            </a:pPr>
            <a:r>
              <a:rPr lang="en-US" sz="1050" dirty="0"/>
              <a:t>Transact-SQL</a:t>
            </a:r>
          </a:p>
          <a:p>
            <a:pPr marL="0" indent="0">
              <a:buNone/>
            </a:pPr>
            <a:r>
              <a:rPr lang="en-US" sz="1050" dirty="0"/>
              <a:t>Turing</a:t>
            </a:r>
          </a:p>
          <a:p>
            <a:pPr marL="0" indent="0">
              <a:buNone/>
            </a:pPr>
            <a:r>
              <a:rPr lang="en-US" sz="1050" dirty="0" err="1"/>
              <a:t>TypeScript</a:t>
            </a:r>
            <a:endParaRPr lang="en-US" sz="1050" dirty="0"/>
          </a:p>
          <a:p>
            <a:pPr marL="0" indent="0">
              <a:buNone/>
            </a:pPr>
            <a:r>
              <a:rPr lang="en-US" sz="1050" dirty="0" err="1"/>
              <a:t>Vala</a:t>
            </a:r>
            <a:r>
              <a:rPr lang="en-US" sz="1050" dirty="0"/>
              <a:t>/Genie</a:t>
            </a:r>
          </a:p>
          <a:p>
            <a:pPr marL="0" indent="0">
              <a:buNone/>
            </a:pPr>
            <a:r>
              <a:rPr lang="en-US" sz="1050" dirty="0"/>
              <a:t>VBScript</a:t>
            </a:r>
          </a:p>
          <a:p>
            <a:pPr marL="0" indent="0">
              <a:buNone/>
            </a:pPr>
            <a:r>
              <a:rPr lang="en-US" sz="1050" dirty="0"/>
              <a:t>Verilog</a:t>
            </a:r>
          </a:p>
          <a:p>
            <a:pPr marL="0" indent="0">
              <a:buNone/>
            </a:pPr>
            <a:r>
              <a:rPr lang="en-US" sz="1050" dirty="0"/>
              <a:t>VHDL</a:t>
            </a:r>
          </a:p>
          <a:p>
            <a:pPr marL="0" indent="0">
              <a:buNone/>
            </a:pPr>
            <a:r>
              <a:rPr lang="en-US" sz="1050" dirty="0" err="1"/>
              <a:t>VimL</a:t>
            </a:r>
            <a:endParaRPr lang="en-US" sz="1050" dirty="0"/>
          </a:p>
          <a:p>
            <a:pPr marL="0" indent="0">
              <a:buNone/>
            </a:pPr>
            <a:r>
              <a:rPr lang="en-US" sz="1050" dirty="0"/>
              <a:t>Visual Basic .NET</a:t>
            </a:r>
          </a:p>
          <a:p>
            <a:pPr marL="0" indent="0">
              <a:buNone/>
            </a:pPr>
            <a:r>
              <a:rPr lang="en-US" sz="1050" dirty="0" err="1"/>
              <a:t>WebDNA</a:t>
            </a:r>
            <a:endParaRPr lang="en-US" sz="1050" dirty="0"/>
          </a:p>
          <a:p>
            <a:pPr marL="0" indent="0">
              <a:buNone/>
            </a:pPr>
            <a:r>
              <a:rPr lang="en-US" sz="1050" dirty="0"/>
              <a:t>Whitespace</a:t>
            </a:r>
          </a:p>
          <a:p>
            <a:pPr marL="0" indent="0">
              <a:buNone/>
            </a:pPr>
            <a:r>
              <a:rPr lang="en-US" sz="1050" dirty="0"/>
              <a:t>X10</a:t>
            </a:r>
          </a:p>
          <a:p>
            <a:pPr marL="0" indent="0">
              <a:buNone/>
            </a:pPr>
            <a:r>
              <a:rPr lang="en-US" sz="1050" dirty="0" err="1"/>
              <a:t>xBase</a:t>
            </a:r>
            <a:endParaRPr lang="en-US" sz="1050" dirty="0"/>
          </a:p>
          <a:p>
            <a:pPr marL="0" indent="0">
              <a:buNone/>
            </a:pPr>
            <a:r>
              <a:rPr lang="en-US" sz="1050" dirty="0" err="1"/>
              <a:t>XBase</a:t>
            </a:r>
            <a:r>
              <a:rPr lang="en-US" sz="1050" dirty="0"/>
              <a:t>++</a:t>
            </a:r>
          </a:p>
          <a:p>
            <a:pPr marL="0" indent="0">
              <a:buNone/>
            </a:pPr>
            <a:r>
              <a:rPr lang="en-US" sz="1050" dirty="0" err="1"/>
              <a:t>Xen</a:t>
            </a:r>
            <a:endParaRPr lang="en-US" sz="1050" dirty="0"/>
          </a:p>
          <a:p>
            <a:pPr marL="0" indent="0">
              <a:buNone/>
            </a:pPr>
            <a:r>
              <a:rPr lang="en-US" sz="1050" dirty="0"/>
              <a:t>XPL</a:t>
            </a:r>
          </a:p>
          <a:p>
            <a:pPr marL="0" indent="0">
              <a:buNone/>
            </a:pPr>
            <a:r>
              <a:rPr lang="en-US" sz="1050" dirty="0"/>
              <a:t>XSLT</a:t>
            </a:r>
          </a:p>
          <a:p>
            <a:pPr marL="0" indent="0">
              <a:buNone/>
            </a:pPr>
            <a:r>
              <a:rPr lang="en-US" sz="1050" dirty="0"/>
              <a:t>XQuery</a:t>
            </a:r>
          </a:p>
          <a:p>
            <a:pPr marL="0" indent="0">
              <a:buNone/>
            </a:pPr>
            <a:r>
              <a:rPr lang="en-US" sz="1050" dirty="0" err="1"/>
              <a:t>yacc</a:t>
            </a:r>
            <a:endParaRPr lang="en-US" sz="1050" dirty="0"/>
          </a:p>
          <a:p>
            <a:pPr marL="0" indent="0">
              <a:buNone/>
            </a:pPr>
            <a:r>
              <a:rPr lang="en-US" sz="1050" dirty="0" err="1"/>
              <a:t>Yorick</a:t>
            </a:r>
            <a:endParaRPr lang="en-US" sz="1050" dirty="0"/>
          </a:p>
          <a:p>
            <a:pPr marL="0" indent="0">
              <a:buNone/>
            </a:pPr>
            <a:r>
              <a:rPr lang="en-US" sz="1050" dirty="0"/>
              <a:t>Z shell</a:t>
            </a:r>
          </a:p>
        </p:txBody>
      </p:sp>
      <p:sp>
        <p:nvSpPr>
          <p:cNvPr id="3" name="Title 2"/>
          <p:cNvSpPr>
            <a:spLocks noGrp="1"/>
          </p:cNvSpPr>
          <p:nvPr>
            <p:ph type="title"/>
          </p:nvPr>
        </p:nvSpPr>
        <p:spPr/>
        <p:txBody>
          <a:bodyPr>
            <a:normAutofit/>
          </a:bodyPr>
          <a:lstStyle/>
          <a:p>
            <a:r>
              <a:rPr lang="en-US" dirty="0" smtClean="0"/>
              <a:t>Which programming language?</a:t>
            </a:r>
            <a:endParaRPr lang="en-US" dirty="0"/>
          </a:p>
        </p:txBody>
      </p:sp>
    </p:spTree>
    <p:extLst>
      <p:ext uri="{BB962C8B-B14F-4D97-AF65-F5344CB8AC3E}">
        <p14:creationId xmlns:p14="http://schemas.microsoft.com/office/powerpoint/2010/main" val="785947955"/>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fontScale="85000" lnSpcReduction="20000"/>
          </a:bodyPr>
          <a:lstStyle/>
          <a:p>
            <a:r>
              <a:rPr lang="en-US" dirty="0" smtClean="0"/>
              <a:t>Create a database</a:t>
            </a:r>
          </a:p>
          <a:p>
            <a:pPr lvl="1"/>
            <a:r>
              <a:rPr lang="en-US" dirty="0" smtClean="0"/>
              <a:t>Some system databases have already been created</a:t>
            </a:r>
          </a:p>
          <a:p>
            <a:pPr lvl="1"/>
            <a:r>
              <a:rPr lang="en-US" dirty="0" smtClean="0"/>
              <a:t>A user database is required for our application data</a:t>
            </a:r>
          </a:p>
          <a:p>
            <a:r>
              <a:rPr lang="en-US" dirty="0" smtClean="0"/>
              <a:t>Create </a:t>
            </a:r>
            <a:r>
              <a:rPr lang="en-US" dirty="0" smtClean="0"/>
              <a:t>a simple </a:t>
            </a:r>
            <a:r>
              <a:rPr lang="en-US" dirty="0" smtClean="0"/>
              <a:t>table</a:t>
            </a:r>
          </a:p>
          <a:p>
            <a:pPr lvl="1"/>
            <a:r>
              <a:rPr lang="en-US" dirty="0" smtClean="0"/>
              <a:t>Data is stored in tables</a:t>
            </a:r>
          </a:p>
          <a:p>
            <a:pPr lvl="1"/>
            <a:r>
              <a:rPr lang="en-US" dirty="0" smtClean="0"/>
              <a:t>Each table consists of columns and rows</a:t>
            </a:r>
          </a:p>
          <a:p>
            <a:pPr lvl="1"/>
            <a:r>
              <a:rPr lang="en-US" dirty="0" smtClean="0"/>
              <a:t>Each column (or ‘field’) has a data type and length</a:t>
            </a:r>
          </a:p>
          <a:p>
            <a:pPr lvl="2"/>
            <a:r>
              <a:rPr lang="en-US" dirty="0" smtClean="0"/>
              <a:t>‘</a:t>
            </a:r>
            <a:r>
              <a:rPr lang="en-US" dirty="0" err="1" smtClean="0"/>
              <a:t>Varchar</a:t>
            </a:r>
            <a:r>
              <a:rPr lang="en-US" dirty="0" smtClean="0"/>
              <a:t>’ is SQL-</a:t>
            </a:r>
            <a:r>
              <a:rPr lang="en-US" dirty="0" err="1" smtClean="0"/>
              <a:t>ese</a:t>
            </a:r>
            <a:r>
              <a:rPr lang="en-US" dirty="0" smtClean="0"/>
              <a:t> for ‘string’</a:t>
            </a:r>
          </a:p>
          <a:p>
            <a:pPr lvl="2"/>
            <a:r>
              <a:rPr lang="en-US" dirty="0" smtClean="0"/>
              <a:t>‘</a:t>
            </a:r>
            <a:r>
              <a:rPr lang="en-US" dirty="0" err="1" smtClean="0"/>
              <a:t>int</a:t>
            </a:r>
            <a:r>
              <a:rPr lang="en-US" dirty="0" smtClean="0"/>
              <a:t>’ is SQL-</a:t>
            </a:r>
            <a:r>
              <a:rPr lang="en-US" dirty="0" err="1" smtClean="0"/>
              <a:t>ese</a:t>
            </a:r>
            <a:r>
              <a:rPr lang="en-US" dirty="0" smtClean="0"/>
              <a:t> for ‘integer’</a:t>
            </a:r>
            <a:endParaRPr lang="en-US" dirty="0" smtClean="0"/>
          </a:p>
        </p:txBody>
      </p:sp>
      <p:sp>
        <p:nvSpPr>
          <p:cNvPr id="4" name="Rectangle 3"/>
          <p:cNvSpPr/>
          <p:nvPr/>
        </p:nvSpPr>
        <p:spPr>
          <a:xfrm>
            <a:off x="479376" y="1556792"/>
            <a:ext cx="547260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a:t>
            </a:r>
            <a:r>
              <a:rPr lang="en-GB" sz="1200" dirty="0" err="1" smtClean="0">
                <a:solidFill>
                  <a:srgbClr val="008000"/>
                </a:solidFill>
                <a:highlight>
                  <a:srgbClr val="FFFFFF"/>
                </a:highlight>
                <a:latin typeface="Courier New" panose="02070309020205020404" pitchFamily="49" charset="0"/>
              </a:rPr>
              <a:t>db</a:t>
            </a:r>
            <a:r>
              <a:rPr lang="en-GB" sz="1200" dirty="0" smtClean="0">
                <a:solidFill>
                  <a:srgbClr val="008000"/>
                </a:solidFill>
                <a:highlight>
                  <a:srgbClr val="FFFFFF"/>
                </a:highlight>
                <a:latin typeface="Courier New" panose="02070309020205020404" pitchFamily="49" charset="0"/>
              </a:rPr>
              <a:t> operations</a:t>
            </a:r>
            <a:endParaRPr lang="en-GB" sz="1200" dirty="0">
              <a:solidFill>
                <a:srgbClr val="008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#Connect to the database using the </a:t>
            </a:r>
            <a:r>
              <a:rPr lang="en-GB" sz="1200" dirty="0" err="1" smtClean="0">
                <a:solidFill>
                  <a:srgbClr val="008000"/>
                </a:solidFill>
                <a:highlight>
                  <a:srgbClr val="FFFFFF"/>
                </a:highlight>
                <a:latin typeface="Courier New" panose="02070309020205020404" pitchFamily="49" charset="0"/>
              </a:rPr>
              <a:t>msql</a:t>
            </a:r>
            <a:r>
              <a:rPr lang="en-GB" sz="1200" dirty="0" smtClean="0">
                <a:solidFill>
                  <a:srgbClr val="008000"/>
                </a:solidFill>
                <a:highlight>
                  <a:srgbClr val="FFFFFF"/>
                </a:highlight>
                <a:latin typeface="Courier New" panose="02070309020205020404" pitchFamily="49" charset="0"/>
              </a:rPr>
              <a:t> binary</a:t>
            </a:r>
            <a:endParaRPr lang="en-GB" sz="1200" dirty="0" smtClean="0">
              <a:solidFill>
                <a:srgbClr val="008000"/>
              </a:solidFill>
              <a:highlight>
                <a:srgbClr val="FFFFFF"/>
              </a:highlight>
              <a:latin typeface="Courier New" panose="02070309020205020404" pitchFamily="49" charset="0"/>
            </a:endParaRPr>
          </a:p>
          <a:p>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 –u root –p</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#Create a database to use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create database </a:t>
            </a:r>
            <a:r>
              <a:rPr lang="en-GB" sz="1200" dirty="0" err="1" smtClean="0">
                <a:solidFill>
                  <a:srgbClr val="000000"/>
                </a:solidFill>
                <a:highlight>
                  <a:srgbClr val="FFFFFF"/>
                </a:highlight>
                <a:latin typeface="Courier New" panose="02070309020205020404" pitchFamily="49" charset="0"/>
              </a:rPr>
              <a:t>my_db</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#Execute the ‘show’ command to confirm it’s been created</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show databases;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Database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information_schema</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my_db</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performance_schema</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sys                |</a:t>
            </a:r>
          </a:p>
          <a:p>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#Create a simple table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create </a:t>
            </a:r>
            <a:r>
              <a:rPr lang="en-GB" sz="1200" dirty="0">
                <a:solidFill>
                  <a:srgbClr val="000000"/>
                </a:solidFill>
                <a:highlight>
                  <a:srgbClr val="FFFFFF"/>
                </a:highlight>
                <a:latin typeface="Courier New" panose="02070309020205020404" pitchFamily="49" charset="0"/>
              </a:rPr>
              <a:t>table persons( name </a:t>
            </a:r>
            <a:r>
              <a:rPr lang="en-GB" sz="1200" dirty="0" err="1">
                <a:solidFill>
                  <a:srgbClr val="000000"/>
                </a:solidFill>
                <a:highlight>
                  <a:srgbClr val="FFFFFF"/>
                </a:highlight>
                <a:latin typeface="Courier New" panose="02070309020205020404" pitchFamily="49" charset="0"/>
              </a:rPr>
              <a:t>varchar</a:t>
            </a:r>
            <a:r>
              <a:rPr lang="en-GB" sz="1200" dirty="0">
                <a:solidFill>
                  <a:srgbClr val="000000"/>
                </a:solidFill>
                <a:highlight>
                  <a:srgbClr val="FFFFFF"/>
                </a:highlight>
                <a:latin typeface="Courier New" panose="02070309020205020404" pitchFamily="49" charset="0"/>
              </a:rPr>
              <a:t>(32), age </a:t>
            </a:r>
            <a:r>
              <a:rPr lang="en-GB" sz="1200" dirty="0" err="1">
                <a:solidFill>
                  <a:srgbClr val="000000"/>
                </a:solidFill>
                <a:highlight>
                  <a:srgbClr val="FFFFFF"/>
                </a:highlight>
                <a:latin typeface="Courier New" panose="02070309020205020404" pitchFamily="49" charset="0"/>
              </a:rPr>
              <a:t>int</a:t>
            </a:r>
            <a:r>
              <a:rPr lang="en-GB" sz="1200" dirty="0">
                <a:solidFill>
                  <a:srgbClr val="000000"/>
                </a:solidFill>
                <a:highlight>
                  <a:srgbClr val="FFFFFF"/>
                </a:highlight>
                <a:latin typeface="Courier New" panose="02070309020205020404" pitchFamily="49" charset="0"/>
              </a:rPr>
              <a:t>, location </a:t>
            </a:r>
            <a:r>
              <a:rPr lang="en-GB" sz="1200" dirty="0" err="1">
                <a:solidFill>
                  <a:srgbClr val="000000"/>
                </a:solidFill>
                <a:highlight>
                  <a:srgbClr val="FFFFFF"/>
                </a:highlight>
                <a:latin typeface="Courier New" panose="02070309020205020404" pitchFamily="49" charset="0"/>
              </a:rPr>
              <a:t>varchar</a:t>
            </a:r>
            <a:r>
              <a:rPr lang="en-GB" sz="1200" dirty="0">
                <a:solidFill>
                  <a:srgbClr val="000000"/>
                </a:solidFill>
                <a:highlight>
                  <a:srgbClr val="FFFFFF"/>
                </a:highlight>
                <a:latin typeface="Courier New" panose="02070309020205020404" pitchFamily="49" charset="0"/>
              </a:rPr>
              <a:t>(256) );</a:t>
            </a:r>
          </a:p>
        </p:txBody>
      </p:sp>
    </p:spTree>
    <p:extLst>
      <p:ext uri="{BB962C8B-B14F-4D97-AF65-F5344CB8AC3E}">
        <p14:creationId xmlns:p14="http://schemas.microsoft.com/office/powerpoint/2010/main" val="294710970"/>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Load some data into the table</a:t>
            </a:r>
          </a:p>
          <a:p>
            <a:pPr lvl="1"/>
            <a:r>
              <a:rPr lang="en-US" dirty="0" smtClean="0"/>
              <a:t>Values can be entered in several ways</a:t>
            </a:r>
          </a:p>
          <a:p>
            <a:pPr lvl="2"/>
            <a:r>
              <a:rPr lang="en-US" dirty="0" smtClean="0"/>
              <a:t>Directly via a graphical utility</a:t>
            </a:r>
          </a:p>
          <a:p>
            <a:pPr lvl="2"/>
            <a:r>
              <a:rPr lang="en-US" dirty="0" smtClean="0"/>
              <a:t>Via SQL INSERT commands from a SQL client app</a:t>
            </a:r>
          </a:p>
          <a:p>
            <a:pPr lvl="2"/>
            <a:r>
              <a:rPr lang="en-US" dirty="0" smtClean="0"/>
              <a:t>Loaded from a file</a:t>
            </a:r>
          </a:p>
          <a:p>
            <a:pPr lvl="2"/>
            <a:r>
              <a:rPr lang="en-US" dirty="0" smtClean="0"/>
              <a:t>Inserted remotely via SQL from another application</a:t>
            </a:r>
            <a:endParaRPr lang="en-US" dirty="0" smtClean="0"/>
          </a:p>
        </p:txBody>
      </p:sp>
      <p:sp>
        <p:nvSpPr>
          <p:cNvPr id="4" name="Rectangle 3"/>
          <p:cNvSpPr/>
          <p:nvPr/>
        </p:nvSpPr>
        <p:spPr>
          <a:xfrm>
            <a:off x="479376" y="1556792"/>
            <a:ext cx="5472608"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a:t>
            </a:r>
            <a:r>
              <a:rPr lang="en-GB" sz="1200" dirty="0" err="1" smtClean="0">
                <a:solidFill>
                  <a:srgbClr val="008000"/>
                </a:solidFill>
                <a:highlight>
                  <a:srgbClr val="FFFFFF"/>
                </a:highlight>
                <a:latin typeface="Courier New" panose="02070309020205020404" pitchFamily="49" charset="0"/>
              </a:rPr>
              <a:t>db</a:t>
            </a:r>
            <a:r>
              <a:rPr lang="en-GB" sz="1200" dirty="0" smtClean="0">
                <a:solidFill>
                  <a:srgbClr val="008000"/>
                </a:solidFill>
                <a:highlight>
                  <a:srgbClr val="FFFFFF"/>
                </a:highlight>
                <a:latin typeface="Courier New" panose="02070309020205020404" pitchFamily="49" charset="0"/>
              </a:rPr>
              <a:t> operations</a:t>
            </a:r>
            <a:endParaRPr lang="en-GB" sz="1200" dirty="0">
              <a:solidFill>
                <a:srgbClr val="008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have prepared some data in a file, which we will load</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load data local </a:t>
            </a:r>
            <a:r>
              <a:rPr lang="en-GB" sz="1200" dirty="0" err="1">
                <a:solidFill>
                  <a:srgbClr val="000000"/>
                </a:solidFill>
                <a:highlight>
                  <a:srgbClr val="FFFFFF"/>
                </a:highlight>
                <a:latin typeface="Courier New" panose="02070309020205020404" pitchFamily="49" charset="0"/>
              </a:rPr>
              <a:t>infile</a:t>
            </a:r>
            <a:r>
              <a:rPr lang="en-GB" sz="1200" dirty="0">
                <a:solidFill>
                  <a:srgbClr val="000000"/>
                </a:solidFill>
                <a:highlight>
                  <a:srgbClr val="FFFFFF"/>
                </a:highlight>
                <a:latin typeface="Courier New" panose="02070309020205020404" pitchFamily="49" charset="0"/>
              </a:rPr>
              <a:t> 'table_data.txt' into table persons columns terminated by ',' lines terminated by '\r\n</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#Execute a select command to view the data</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a:solidFill>
                  <a:srgbClr val="000000"/>
                </a:solidFill>
                <a:highlight>
                  <a:srgbClr val="FFFFFF"/>
                </a:highlight>
                <a:latin typeface="Courier New" panose="02070309020205020404" pitchFamily="49" charset="0"/>
              </a:rPr>
              <a:t>| mike  |   23 | Bath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69695379"/>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find a single record</a:t>
            </a:r>
          </a:p>
          <a:p>
            <a:r>
              <a:rPr lang="en-US" dirty="0" smtClean="0"/>
              <a:t>Use an ‘update’ query to change the age value</a:t>
            </a:r>
          </a:p>
          <a:p>
            <a:r>
              <a:rPr lang="en-US" dirty="0" smtClean="0"/>
              <a:t>Query the database again to confirm the change</a:t>
            </a:r>
            <a:endParaRPr lang="en-US" dirty="0" smtClean="0"/>
          </a:p>
        </p:txBody>
      </p:sp>
      <p:sp>
        <p:nvSpPr>
          <p:cNvPr id="4" name="Rectangle 3"/>
          <p:cNvSpPr/>
          <p:nvPr/>
        </p:nvSpPr>
        <p:spPr>
          <a:xfrm>
            <a:off x="479376" y="1536466"/>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‘where’ clause allows us to filter on columns in the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 where location = ‘London’;</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bob  |   58 | London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can use the ‘where’ clause in conjunction with ‘update’ to change the values of specific records</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update persons set age = 25 where name = 'bob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Query OK, 1 row affected (0.07 sec)</a:t>
            </a:r>
          </a:p>
          <a:p>
            <a:r>
              <a:rPr lang="en-GB" sz="1200" dirty="0">
                <a:solidFill>
                  <a:srgbClr val="000000"/>
                </a:solidFill>
                <a:highlight>
                  <a:srgbClr val="FFFFFF"/>
                </a:highlight>
                <a:latin typeface="Courier New" panose="02070309020205020404" pitchFamily="49" charset="0"/>
              </a:rPr>
              <a:t>Rows matched: 1  Changed: 1  Warnings: </a:t>
            </a:r>
            <a:r>
              <a:rPr lang="en-GB" sz="1200" dirty="0" smtClean="0">
                <a:solidFill>
                  <a:srgbClr val="000000"/>
                </a:solidFill>
                <a:highlight>
                  <a:srgbClr val="FFFFFF"/>
                </a:highlight>
                <a:latin typeface="Courier New" panose="02070309020205020404" pitchFamily="49" charset="0"/>
              </a:rPr>
              <a:t>0</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#Select the row again to confirm the change</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select * from persons where name = 'bob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bob  |   25 | London   |</a:t>
            </a:r>
          </a:p>
          <a:p>
            <a:r>
              <a:rPr lang="en-GB" sz="1200" dirty="0">
                <a:solidFill>
                  <a:srgbClr val="000000"/>
                </a:solidFill>
                <a:highlight>
                  <a:srgbClr val="FFFFFF"/>
                </a:highlight>
                <a:latin typeface="Courier New" panose="02070309020205020404" pitchFamily="49" charset="0"/>
              </a:rPr>
              <a:t>+------+------+----------+</a:t>
            </a:r>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14254088"/>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delete a specific record</a:t>
            </a:r>
          </a:p>
          <a:p>
            <a:r>
              <a:rPr lang="en-US" dirty="0" smtClean="0"/>
              <a:t>Query the database to confirm the change</a:t>
            </a:r>
          </a:p>
        </p:txBody>
      </p:sp>
      <p:sp>
        <p:nvSpPr>
          <p:cNvPr id="4" name="Rectangle 3"/>
          <p:cNvSpPr/>
          <p:nvPr/>
        </p:nvSpPr>
        <p:spPr>
          <a:xfrm>
            <a:off x="479376" y="1536466"/>
            <a:ext cx="547260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‘delete’ statement allows us to delete records from the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a:solidFill>
                  <a:srgbClr val="000000"/>
                </a:solidFill>
                <a:highlight>
                  <a:srgbClr val="FFFFFF"/>
                </a:highlight>
                <a:latin typeface="Courier New" panose="02070309020205020404" pitchFamily="49" charset="0"/>
              </a:rPr>
              <a:t>| mike  |   23 | Bath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can use the ‘where’ clause in conjunction with ‘delete’ to remove specific records</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a:t>
            </a:r>
            <a:r>
              <a:rPr lang="en-GB" sz="1200" dirty="0" smtClean="0">
                <a:solidFill>
                  <a:srgbClr val="000000"/>
                </a:solidFill>
                <a:highlight>
                  <a:srgbClr val="FFFFFF"/>
                </a:highlight>
                <a:latin typeface="Courier New" panose="02070309020205020404" pitchFamily="49" charset="0"/>
              </a:rPr>
              <a:t>delete from persons where location = ‘Bath';</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Query OK, 1 row affected (0.08 sec</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a:t>
            </a:r>
            <a:r>
              <a:rPr lang="en-GB" sz="1200" dirty="0">
                <a:solidFill>
                  <a:srgbClr val="000000"/>
                </a:solidFill>
                <a:highlight>
                  <a:srgbClr val="FFFFFF"/>
                </a:highlight>
                <a:latin typeface="Courier New" panose="02070309020205020404" pitchFamily="49" charset="0"/>
              </a:rPr>
              <a:t>persons where location = ‘Bath';</a:t>
            </a:r>
          </a:p>
          <a:p>
            <a:r>
              <a:rPr lang="en-GB" sz="1200" dirty="0">
                <a:solidFill>
                  <a:srgbClr val="000000"/>
                </a:solidFill>
                <a:highlight>
                  <a:srgbClr val="FFFFFF"/>
                </a:highlight>
                <a:latin typeface="Courier New" panose="02070309020205020404" pitchFamily="49" charset="0"/>
              </a:rPr>
              <a:t>Empty set (0.00 sec)</a:t>
            </a:r>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239810540"/>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insert a new record</a:t>
            </a:r>
          </a:p>
          <a:p>
            <a:r>
              <a:rPr lang="en-US" dirty="0" smtClean="0"/>
              <a:t>Query the database to confirm the change</a:t>
            </a:r>
          </a:p>
        </p:txBody>
      </p:sp>
      <p:sp>
        <p:nvSpPr>
          <p:cNvPr id="4" name="Rectangle 3"/>
          <p:cNvSpPr/>
          <p:nvPr/>
        </p:nvSpPr>
        <p:spPr>
          <a:xfrm>
            <a:off x="479376" y="1536466"/>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‘insert’ statement allows us to add records to a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persons values ('Neil', 44, </a:t>
            </a:r>
            <a:r>
              <a:rPr lang="en-GB" sz="1200" dirty="0" smtClean="0">
                <a:solidFill>
                  <a:srgbClr val="000000"/>
                </a:solidFill>
                <a:highlight>
                  <a:srgbClr val="FFFFFF"/>
                </a:highlight>
                <a:latin typeface="Courier New" panose="02070309020205020404" pitchFamily="49" charset="0"/>
              </a:rPr>
              <a:t>'Maryland');</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0000"/>
                </a:solidFill>
                <a:highlight>
                  <a:srgbClr val="FFFFFF"/>
                </a:highlight>
                <a:latin typeface="Courier New" panose="02070309020205020404" pitchFamily="49" charset="0"/>
              </a:rPr>
              <a:t>Query </a:t>
            </a:r>
            <a:r>
              <a:rPr lang="en-GB" sz="1200" dirty="0">
                <a:solidFill>
                  <a:srgbClr val="000000"/>
                </a:solidFill>
                <a:highlight>
                  <a:srgbClr val="FFFFFF"/>
                </a:highlight>
                <a:latin typeface="Courier New" panose="02070309020205020404" pitchFamily="49" charset="0"/>
              </a:rPr>
              <a:t>OK, 1 row affected (0.08 sec</a:t>
            </a:r>
            <a:r>
              <a:rPr lang="en-GB" sz="1200" dirty="0" smtClean="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a:t>
            </a:r>
            <a:r>
              <a:rPr lang="en-GB" sz="1200" dirty="0">
                <a:solidFill>
                  <a:srgbClr val="000000"/>
                </a:solidFill>
                <a:highlight>
                  <a:srgbClr val="FFFFFF"/>
                </a:highlight>
                <a:latin typeface="Courier New" panose="02070309020205020404" pitchFamily="49" charset="0"/>
              </a:rPr>
              <a:t>persons where </a:t>
            </a:r>
            <a:r>
              <a:rPr lang="en-GB" sz="1200" dirty="0" smtClean="0">
                <a:solidFill>
                  <a:srgbClr val="000000"/>
                </a:solidFill>
                <a:highlight>
                  <a:srgbClr val="FFFFFF"/>
                </a:highlight>
                <a:latin typeface="Courier New" panose="02070309020205020404" pitchFamily="49" charset="0"/>
              </a:rPr>
              <a:t>name = ‘Neil';</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Neil |   44 | Maryland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1 row in set (0.00 sec)</a:t>
            </a:r>
          </a:p>
        </p:txBody>
      </p:sp>
    </p:spTree>
    <p:extLst>
      <p:ext uri="{BB962C8B-B14F-4D97-AF65-F5344CB8AC3E}">
        <p14:creationId xmlns:p14="http://schemas.microsoft.com/office/powerpoint/2010/main" val="387001072"/>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a:t>
            </a:r>
            <a:r>
              <a:rPr lang="en-US" dirty="0" smtClean="0"/>
              <a:t>Databases</a:t>
            </a:r>
            <a:endParaRPr lang="en-US" dirty="0"/>
          </a:p>
        </p:txBody>
      </p:sp>
    </p:spTree>
    <p:extLst>
      <p:ext uri="{BB962C8B-B14F-4D97-AF65-F5344CB8AC3E}">
        <p14:creationId xmlns:p14="http://schemas.microsoft.com/office/powerpoint/2010/main" val="613608520"/>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Insert and update some rows?</a:t>
            </a:r>
            <a:endParaRPr lang="en-US" dirty="0"/>
          </a:p>
        </p:txBody>
      </p:sp>
      <p:sp>
        <p:nvSpPr>
          <p:cNvPr id="3" name="Title 2"/>
          <p:cNvSpPr>
            <a:spLocks noGrp="1"/>
          </p:cNvSpPr>
          <p:nvPr>
            <p:ph type="title"/>
          </p:nvPr>
        </p:nvSpPr>
        <p:spPr/>
        <p:txBody>
          <a:bodyPr/>
          <a:lstStyle/>
          <a:p>
            <a:r>
              <a:rPr lang="en-US" dirty="0" smtClean="0"/>
              <a:t>Exercise: Databases</a:t>
            </a:r>
            <a:endParaRPr lang="en-US" dirty="0"/>
          </a:p>
        </p:txBody>
      </p:sp>
    </p:spTree>
    <p:extLst>
      <p:ext uri="{BB962C8B-B14F-4D97-AF65-F5344CB8AC3E}">
        <p14:creationId xmlns:p14="http://schemas.microsoft.com/office/powerpoint/2010/main" val="2490417688"/>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Solution goes here</a:t>
            </a:r>
            <a:endParaRPr lang="en-US" dirty="0"/>
          </a:p>
        </p:txBody>
      </p:sp>
      <p:sp>
        <p:nvSpPr>
          <p:cNvPr id="3" name="Title 2"/>
          <p:cNvSpPr>
            <a:spLocks noGrp="1"/>
          </p:cNvSpPr>
          <p:nvPr>
            <p:ph type="title"/>
          </p:nvPr>
        </p:nvSpPr>
        <p:spPr/>
        <p:txBody>
          <a:bodyPr/>
          <a:lstStyle/>
          <a:p>
            <a:r>
              <a:rPr lang="en-US" dirty="0" smtClean="0"/>
              <a:t>Exercise: Databases</a:t>
            </a:r>
            <a:endParaRPr lang="en-US" dirty="0"/>
          </a:p>
        </p:txBody>
      </p:sp>
    </p:spTree>
    <p:extLst>
      <p:ext uri="{BB962C8B-B14F-4D97-AF65-F5344CB8AC3E}">
        <p14:creationId xmlns:p14="http://schemas.microsoft.com/office/powerpoint/2010/main" val="2423274121"/>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Stack</a:t>
            </a:r>
          </a:p>
          <a:p>
            <a:pPr lvl="1"/>
            <a:r>
              <a:rPr lang="en-US" dirty="0" smtClean="0"/>
              <a:t>What is the Stack</a:t>
            </a:r>
            <a:r>
              <a:rPr lang="en-US" dirty="0" smtClean="0"/>
              <a:t>?</a:t>
            </a:r>
          </a:p>
          <a:p>
            <a:pPr lvl="2"/>
            <a:r>
              <a:rPr lang="en-US" dirty="0" smtClean="0"/>
              <a:t>A special area of memory for storing temporary variables</a:t>
            </a:r>
          </a:p>
          <a:p>
            <a:pPr lvl="2"/>
            <a:r>
              <a:rPr lang="en-US" dirty="0" smtClean="0"/>
              <a:t>Sized dynamically according to requirements, up to a maximum size</a:t>
            </a:r>
          </a:p>
          <a:p>
            <a:pPr lvl="2"/>
            <a:r>
              <a:rPr lang="en-US" dirty="0" smtClean="0"/>
              <a:t>Stack variables exist only while the function is running</a:t>
            </a:r>
          </a:p>
          <a:p>
            <a:pPr lvl="2"/>
            <a:r>
              <a:rPr lang="en-US" dirty="0" smtClean="0"/>
              <a:t>Last-In First-Out (LIFO) data structure</a:t>
            </a:r>
          </a:p>
          <a:p>
            <a:pPr lvl="2"/>
            <a:r>
              <a:rPr lang="en-US" dirty="0" smtClean="0"/>
              <a:t>Managed automatically </a:t>
            </a:r>
          </a:p>
          <a:p>
            <a:pPr lvl="2"/>
            <a:r>
              <a:rPr lang="en-US" dirty="0" smtClean="0"/>
              <a:t>Organized efficiently so that stack reads and writes are fast</a:t>
            </a:r>
          </a:p>
          <a:p>
            <a:pPr lvl="2"/>
            <a:r>
              <a:rPr lang="en-US" dirty="0" smtClean="0"/>
              <a:t>Stack overflows</a:t>
            </a:r>
            <a:endParaRPr lang="en-US" dirty="0" smtClean="0"/>
          </a:p>
        </p:txBody>
      </p:sp>
      <p:sp>
        <p:nvSpPr>
          <p:cNvPr id="3" name="Title 2"/>
          <p:cNvSpPr>
            <a:spLocks noGrp="1"/>
          </p:cNvSpPr>
          <p:nvPr>
            <p:ph type="title"/>
          </p:nvPr>
        </p:nvSpPr>
        <p:spPr/>
        <p:txBody>
          <a:bodyPr/>
          <a:lstStyle/>
          <a:p>
            <a:r>
              <a:rPr lang="en-US" dirty="0" smtClean="0"/>
              <a:t>Stack and Heap</a:t>
            </a:r>
            <a:endParaRPr lang="en-US" dirty="0"/>
          </a:p>
        </p:txBody>
      </p:sp>
    </p:spTree>
    <p:extLst>
      <p:ext uri="{BB962C8B-B14F-4D97-AF65-F5344CB8AC3E}">
        <p14:creationId xmlns:p14="http://schemas.microsoft.com/office/powerpoint/2010/main" val="3253473025"/>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Heap</a:t>
            </a:r>
            <a:endParaRPr lang="en-US" dirty="0" smtClean="0"/>
          </a:p>
          <a:p>
            <a:pPr lvl="1"/>
            <a:r>
              <a:rPr lang="en-US" dirty="0" smtClean="0"/>
              <a:t>What is the </a:t>
            </a:r>
            <a:r>
              <a:rPr lang="en-US" dirty="0" smtClean="0"/>
              <a:t>Heap?</a:t>
            </a:r>
          </a:p>
          <a:p>
            <a:pPr lvl="2"/>
            <a:r>
              <a:rPr lang="en-US" dirty="0" smtClean="0"/>
              <a:t>A region of memory for longer term storage</a:t>
            </a:r>
          </a:p>
          <a:p>
            <a:pPr lvl="2"/>
            <a:r>
              <a:rPr lang="en-US" dirty="0" smtClean="0"/>
              <a:t>Not automatically managed so is less efficient</a:t>
            </a:r>
          </a:p>
          <a:p>
            <a:pPr lvl="3"/>
            <a:r>
              <a:rPr lang="en-US" dirty="0" smtClean="0"/>
              <a:t>Memory can become fragmented over time</a:t>
            </a:r>
            <a:endParaRPr lang="en-US" dirty="0" smtClean="0"/>
          </a:p>
          <a:p>
            <a:pPr lvl="2"/>
            <a:r>
              <a:rPr lang="en-US" dirty="0" smtClean="0"/>
              <a:t>More space available than stack</a:t>
            </a:r>
          </a:p>
          <a:p>
            <a:pPr lvl="2"/>
            <a:r>
              <a:rPr lang="en-US" dirty="0" smtClean="0"/>
              <a:t>Can cause memory leaks if not managed correctly</a:t>
            </a:r>
          </a:p>
          <a:p>
            <a:pPr lvl="3"/>
            <a:r>
              <a:rPr lang="en-US" dirty="0" smtClean="0"/>
              <a:t>Allocated memory that has not been released remains allocated</a:t>
            </a:r>
          </a:p>
          <a:p>
            <a:pPr lvl="2"/>
            <a:r>
              <a:rPr lang="en-US" dirty="0" smtClean="0"/>
              <a:t>Slower than stack</a:t>
            </a:r>
          </a:p>
          <a:p>
            <a:pPr marL="0" indent="0">
              <a:buNone/>
            </a:pPr>
            <a:endParaRPr lang="en-US" dirty="0"/>
          </a:p>
        </p:txBody>
      </p:sp>
      <p:sp>
        <p:nvSpPr>
          <p:cNvPr id="3" name="Title 2"/>
          <p:cNvSpPr>
            <a:spLocks noGrp="1"/>
          </p:cNvSpPr>
          <p:nvPr>
            <p:ph type="title"/>
          </p:nvPr>
        </p:nvSpPr>
        <p:spPr/>
        <p:txBody>
          <a:bodyPr/>
          <a:lstStyle/>
          <a:p>
            <a:r>
              <a:rPr lang="en-US" dirty="0" smtClean="0"/>
              <a:t>Stack and Heap</a:t>
            </a:r>
            <a:endParaRPr lang="en-US" dirty="0"/>
          </a:p>
        </p:txBody>
      </p:sp>
    </p:spTree>
    <p:extLst>
      <p:ext uri="{BB962C8B-B14F-4D97-AF65-F5344CB8AC3E}">
        <p14:creationId xmlns:p14="http://schemas.microsoft.com/office/powerpoint/2010/main" val="35260125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Popular Languages</a:t>
            </a:r>
            <a:endParaRPr lang="en-US" dirty="0"/>
          </a:p>
        </p:txBody>
      </p:sp>
      <p:pic>
        <p:nvPicPr>
          <p:cNvPr id="9" name="Picture 8"/>
          <p:cNvPicPr>
            <a:picLocks noChangeAspect="1"/>
          </p:cNvPicPr>
          <p:nvPr/>
        </p:nvPicPr>
        <p:blipFill>
          <a:blip r:embed="rId3"/>
          <a:stretch>
            <a:fillRect/>
          </a:stretch>
        </p:blipFill>
        <p:spPr>
          <a:xfrm>
            <a:off x="119336" y="1340768"/>
            <a:ext cx="7287642" cy="4725059"/>
          </a:xfrm>
          <a:prstGeom prst="rect">
            <a:avLst/>
          </a:prstGeom>
        </p:spPr>
      </p:pic>
      <p:sp>
        <p:nvSpPr>
          <p:cNvPr id="10" name="Rectangle 9"/>
          <p:cNvSpPr/>
          <p:nvPr/>
        </p:nvSpPr>
        <p:spPr>
          <a:xfrm>
            <a:off x="319113" y="6011996"/>
            <a:ext cx="6888088" cy="338554"/>
          </a:xfrm>
          <a:prstGeom prst="rect">
            <a:avLst/>
          </a:prstGeom>
        </p:spPr>
        <p:txBody>
          <a:bodyPr wrap="square">
            <a:spAutoFit/>
          </a:bodyPr>
          <a:lstStyle/>
          <a:p>
            <a:pPr algn="ctr"/>
            <a:r>
              <a:rPr lang="en-US" sz="1600" dirty="0"/>
              <a:t>http://www.tiobe.com/index.php/content/company/Home.html</a:t>
            </a:r>
          </a:p>
        </p:txBody>
      </p:sp>
      <p:sp>
        <p:nvSpPr>
          <p:cNvPr id="11" name="Content Placeholder 7"/>
          <p:cNvSpPr>
            <a:spLocks noGrp="1"/>
          </p:cNvSpPr>
          <p:nvPr>
            <p:ph idx="1"/>
          </p:nvPr>
        </p:nvSpPr>
        <p:spPr>
          <a:xfrm>
            <a:off x="7464152" y="1556792"/>
            <a:ext cx="4608511" cy="4425355"/>
          </a:xfrm>
        </p:spPr>
        <p:txBody>
          <a:bodyPr/>
          <a:lstStyle/>
          <a:p>
            <a:r>
              <a:rPr lang="en-US" dirty="0" smtClean="0"/>
              <a:t>Languages change in popularity</a:t>
            </a:r>
            <a:endParaRPr lang="en-US" dirty="0"/>
          </a:p>
          <a:p>
            <a:r>
              <a:rPr lang="en-US" dirty="0" smtClean="0"/>
              <a:t>Depends on many factors</a:t>
            </a:r>
          </a:p>
          <a:p>
            <a:pPr marL="0" indent="0">
              <a:buNone/>
            </a:pPr>
            <a:endParaRPr lang="en-US" dirty="0" smtClean="0"/>
          </a:p>
          <a:p>
            <a:pPr marL="0" indent="0">
              <a:buNone/>
            </a:pPr>
            <a:r>
              <a:rPr lang="en-US" sz="2400" dirty="0" smtClean="0"/>
              <a:t>google: </a:t>
            </a:r>
            <a:r>
              <a:rPr lang="en-US" sz="2400" dirty="0" err="1" smtClean="0">
                <a:solidFill>
                  <a:srgbClr val="0000FF"/>
                </a:solidFill>
                <a:latin typeface="Courier New" panose="02070309020205020404" pitchFamily="49" charset="0"/>
                <a:cs typeface="Courier New" panose="02070309020205020404" pitchFamily="49" charset="0"/>
              </a:rPr>
              <a:t>tiobe</a:t>
            </a:r>
            <a:r>
              <a:rPr lang="en-US" sz="2400" dirty="0" smtClean="0">
                <a:solidFill>
                  <a:srgbClr val="0000FF"/>
                </a:solidFill>
                <a:latin typeface="Courier New" panose="02070309020205020404" pitchFamily="49" charset="0"/>
                <a:cs typeface="Courier New" panose="02070309020205020404" pitchFamily="49" charset="0"/>
              </a:rPr>
              <a:t> popular 	languages</a:t>
            </a:r>
          </a:p>
          <a:p>
            <a:endParaRPr lang="en-US" dirty="0"/>
          </a:p>
        </p:txBody>
      </p:sp>
    </p:spTree>
    <p:extLst>
      <p:ext uri="{BB962C8B-B14F-4D97-AF65-F5344CB8AC3E}">
        <p14:creationId xmlns:p14="http://schemas.microsoft.com/office/powerpoint/2010/main" val="852499191"/>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85000" lnSpcReduction="20000"/>
          </a:bodyPr>
          <a:lstStyle/>
          <a:p>
            <a:r>
              <a:rPr lang="en-US" dirty="0" smtClean="0"/>
              <a:t>Waterfall</a:t>
            </a:r>
          </a:p>
          <a:p>
            <a:pPr lvl="1"/>
            <a:r>
              <a:rPr lang="en-US" dirty="0" smtClean="0"/>
              <a:t>Linear and sequential</a:t>
            </a:r>
          </a:p>
          <a:p>
            <a:pPr lvl="1"/>
            <a:r>
              <a:rPr lang="en-US" dirty="0" smtClean="0"/>
              <a:t>Each phase must be completed before the next commences</a:t>
            </a:r>
          </a:p>
          <a:p>
            <a:pPr lvl="1"/>
            <a:r>
              <a:rPr lang="en-US" dirty="0" smtClean="0"/>
              <a:t>Testing starts only when development is complete</a:t>
            </a:r>
          </a:p>
          <a:p>
            <a:pPr lvl="1"/>
            <a:r>
              <a:rPr lang="en-US" dirty="0" smtClean="0"/>
              <a:t>Simple and easy to understand and use</a:t>
            </a:r>
          </a:p>
          <a:p>
            <a:pPr lvl="1"/>
            <a:r>
              <a:rPr lang="en-US" dirty="0" smtClean="0"/>
              <a:t>Easy to manage due to the rigidity of the model</a:t>
            </a:r>
          </a:p>
          <a:p>
            <a:pPr lvl="1"/>
            <a:r>
              <a:rPr lang="en-US" dirty="0" smtClean="0"/>
              <a:t>Good for small project where requirements are well understood</a:t>
            </a:r>
          </a:p>
          <a:p>
            <a:pPr lvl="1"/>
            <a:r>
              <a:rPr lang="en-US" dirty="0" smtClean="0"/>
              <a:t>Once testing has begun, difficult to go back and correct design errors</a:t>
            </a:r>
          </a:p>
          <a:p>
            <a:pPr lvl="1"/>
            <a:r>
              <a:rPr lang="en-US" dirty="0" smtClean="0"/>
              <a:t>No working software produced until late in the lifecycle</a:t>
            </a:r>
          </a:p>
          <a:p>
            <a:pPr lvl="1"/>
            <a:r>
              <a:rPr lang="en-US" dirty="0" smtClean="0"/>
              <a:t>High amounts of risk and uncertainty</a:t>
            </a:r>
          </a:p>
          <a:p>
            <a:pPr lvl="1"/>
            <a:r>
              <a:rPr lang="en-US" dirty="0" smtClean="0"/>
              <a:t>Not good for complex, object-oriented or long-term projects, or projects where requirements are likely to change</a:t>
            </a:r>
            <a:endParaRPr lang="en-US" dirty="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454057374"/>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Fountain</a:t>
            </a:r>
          </a:p>
          <a:p>
            <a:pPr lvl="1"/>
            <a:r>
              <a:rPr lang="en-US" dirty="0" smtClean="0"/>
              <a:t>Improvement of the Waterfall method</a:t>
            </a:r>
          </a:p>
          <a:p>
            <a:pPr lvl="1"/>
            <a:r>
              <a:rPr lang="en-US" dirty="0" smtClean="0"/>
              <a:t>More suited to object-oriented development</a:t>
            </a:r>
          </a:p>
          <a:p>
            <a:pPr lvl="1"/>
            <a:r>
              <a:rPr lang="en-US" dirty="0" smtClean="0"/>
              <a:t>Stages are performed in iterative cycles, allowing return to various stages during development</a:t>
            </a:r>
          </a:p>
          <a:p>
            <a:pPr lvl="1"/>
            <a:r>
              <a:rPr lang="en-US" dirty="0" smtClean="0"/>
              <a:t>Although some stages cannot be started before others</a:t>
            </a:r>
          </a:p>
          <a:p>
            <a:pPr lvl="1"/>
            <a:r>
              <a:rPr lang="en-US" dirty="0" smtClean="0"/>
              <a:t>Constant overlap of certain activities means development can be more responsive to changing requirements</a:t>
            </a:r>
          </a:p>
          <a:p>
            <a:pPr lvl="1"/>
            <a:endParaRPr lang="en-US" dirty="0" smtClean="0"/>
          </a:p>
          <a:p>
            <a:pPr lvl="1"/>
            <a:endParaRPr lang="en-US" dirty="0" smtClean="0"/>
          </a:p>
          <a:p>
            <a:pPr lvl="1"/>
            <a:endParaRPr lang="en-US" dirty="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881400993"/>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7500" lnSpcReduction="20000"/>
          </a:bodyPr>
          <a:lstStyle/>
          <a:p>
            <a:r>
              <a:rPr lang="en-US" dirty="0" smtClean="0"/>
              <a:t>Spiral</a:t>
            </a:r>
          </a:p>
          <a:p>
            <a:pPr lvl="1"/>
            <a:r>
              <a:rPr lang="en-US" dirty="0" smtClean="0"/>
              <a:t>Has 4 phases</a:t>
            </a:r>
          </a:p>
          <a:p>
            <a:pPr lvl="2"/>
            <a:r>
              <a:rPr lang="en-GB" dirty="0" smtClean="0"/>
              <a:t>Planning</a:t>
            </a:r>
          </a:p>
          <a:p>
            <a:pPr lvl="2"/>
            <a:r>
              <a:rPr lang="en-GB" dirty="0" smtClean="0"/>
              <a:t>Risk Analysis</a:t>
            </a:r>
          </a:p>
          <a:p>
            <a:pPr lvl="2"/>
            <a:r>
              <a:rPr lang="en-GB" dirty="0" smtClean="0"/>
              <a:t>Engineering </a:t>
            </a:r>
          </a:p>
          <a:p>
            <a:pPr lvl="2"/>
            <a:r>
              <a:rPr lang="en-GB" dirty="0" smtClean="0"/>
              <a:t>Evaluation</a:t>
            </a:r>
          </a:p>
          <a:p>
            <a:pPr lvl="1"/>
            <a:r>
              <a:rPr lang="en-GB" dirty="0" smtClean="0"/>
              <a:t>Each phase repeatedly iterated allowing flexibility</a:t>
            </a:r>
          </a:p>
          <a:p>
            <a:pPr lvl="1"/>
            <a:r>
              <a:rPr lang="en-GB" dirty="0"/>
              <a:t>High amount of risk </a:t>
            </a:r>
            <a:r>
              <a:rPr lang="en-GB" dirty="0" smtClean="0"/>
              <a:t>analysis</a:t>
            </a:r>
          </a:p>
          <a:p>
            <a:pPr lvl="1"/>
            <a:r>
              <a:rPr lang="en-GB" dirty="0" smtClean="0"/>
              <a:t>Good for large and complex projects</a:t>
            </a:r>
          </a:p>
          <a:p>
            <a:pPr lvl="1"/>
            <a:r>
              <a:rPr lang="en-GB" dirty="0" smtClean="0"/>
              <a:t>Software produced early in the lifecycle</a:t>
            </a:r>
          </a:p>
          <a:p>
            <a:pPr lvl="1"/>
            <a:r>
              <a:rPr lang="en-GB" dirty="0" smtClean="0"/>
              <a:t>Can be costly to use</a:t>
            </a:r>
          </a:p>
          <a:p>
            <a:pPr lvl="1"/>
            <a:r>
              <a:rPr lang="en-GB" dirty="0" smtClean="0"/>
              <a:t>Risk Analysis phase is critical to success and can require specific expertise</a:t>
            </a:r>
          </a:p>
          <a:p>
            <a:pPr lvl="1"/>
            <a:r>
              <a:rPr lang="en-GB" dirty="0" smtClean="0"/>
              <a:t>Doesn’t work well for small projects</a:t>
            </a:r>
            <a:endParaRPr lang="en-GB" dirty="0"/>
          </a:p>
          <a:p>
            <a:pPr lvl="1"/>
            <a:endParaRPr lang="en-GB" dirty="0" smtClean="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3994166165"/>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7500" lnSpcReduction="20000"/>
          </a:bodyPr>
          <a:lstStyle/>
          <a:p>
            <a:r>
              <a:rPr lang="en-US" dirty="0" smtClean="0"/>
              <a:t>Agile / XP</a:t>
            </a:r>
          </a:p>
          <a:p>
            <a:pPr lvl="1"/>
            <a:r>
              <a:rPr lang="en-US" dirty="0" smtClean="0"/>
              <a:t>Software developed in rapid incremental cycles</a:t>
            </a:r>
          </a:p>
          <a:p>
            <a:pPr lvl="1"/>
            <a:r>
              <a:rPr lang="en-US" dirty="0" smtClean="0"/>
              <a:t>Frequent small releases building on previous functionality</a:t>
            </a:r>
          </a:p>
          <a:p>
            <a:pPr lvl="1"/>
            <a:r>
              <a:rPr lang="en-US" dirty="0" smtClean="0"/>
              <a:t>Each release thoroughly tested</a:t>
            </a:r>
          </a:p>
          <a:p>
            <a:pPr lvl="1"/>
            <a:r>
              <a:rPr lang="en-US" dirty="0" smtClean="0"/>
              <a:t>Rapid continuous delivery of high quality software good for customer satisfaction</a:t>
            </a:r>
          </a:p>
          <a:p>
            <a:pPr lvl="1"/>
            <a:r>
              <a:rPr lang="en-US" dirty="0" smtClean="0"/>
              <a:t>Close cooperation between customers, business and developers</a:t>
            </a:r>
          </a:p>
          <a:p>
            <a:pPr lvl="1"/>
            <a:r>
              <a:rPr lang="en-US" dirty="0" smtClean="0"/>
              <a:t>Regular adaptation to changing circumstances</a:t>
            </a:r>
          </a:p>
          <a:p>
            <a:pPr lvl="1"/>
            <a:r>
              <a:rPr lang="en-US" dirty="0" smtClean="0"/>
              <a:t>Can be difficult to assess effort required to produce larger deliverables</a:t>
            </a:r>
          </a:p>
          <a:p>
            <a:pPr lvl="1"/>
            <a:r>
              <a:rPr lang="en-US" dirty="0" smtClean="0"/>
              <a:t>Project can go off-track easily if customer is unclear about requirements</a:t>
            </a:r>
          </a:p>
          <a:p>
            <a:pPr lvl="1"/>
            <a:r>
              <a:rPr lang="en-US" dirty="0" smtClean="0"/>
              <a:t>Developers work collaboratively on deliverables</a:t>
            </a:r>
          </a:p>
          <a:p>
            <a:pPr lvl="1"/>
            <a:r>
              <a:rPr lang="en-US" dirty="0" smtClean="0"/>
              <a:t>Decisions often taken by team as a whole rather than specific individuals</a:t>
            </a:r>
          </a:p>
          <a:p>
            <a:pPr lvl="1"/>
            <a:r>
              <a:rPr lang="en-US" dirty="0" smtClean="0"/>
              <a:t>Aims to build self-managing teams requiring less input from management</a:t>
            </a:r>
          </a:p>
          <a:p>
            <a:pPr lvl="1"/>
            <a:r>
              <a:rPr lang="en-US" dirty="0" smtClean="0"/>
              <a:t>Can be hard for new programmers due to experience required for decision making</a:t>
            </a:r>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3423226749"/>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47500" lnSpcReduction="20000"/>
          </a:bodyPr>
          <a:lstStyle/>
          <a:p>
            <a:r>
              <a:rPr lang="en-US" dirty="0" smtClean="0"/>
              <a:t>Version </a:t>
            </a:r>
            <a:r>
              <a:rPr lang="en-US" dirty="0" smtClean="0"/>
              <a:t>Control</a:t>
            </a:r>
          </a:p>
          <a:p>
            <a:pPr lvl="1"/>
            <a:r>
              <a:rPr lang="en-US" dirty="0" smtClean="0"/>
              <a:t>When several developers are working on the same project, code must be available to all</a:t>
            </a:r>
          </a:p>
          <a:p>
            <a:pPr lvl="1"/>
            <a:r>
              <a:rPr lang="en-US" dirty="0" smtClean="0"/>
              <a:t>Important to ensure code is not overwritten or lost</a:t>
            </a:r>
          </a:p>
          <a:p>
            <a:pPr lvl="1"/>
            <a:r>
              <a:rPr lang="en-US" dirty="0" smtClean="0"/>
              <a:t>Also to track changes to code so that errors can be identified and reverted if necessary</a:t>
            </a:r>
          </a:p>
          <a:p>
            <a:pPr lvl="1"/>
            <a:r>
              <a:rPr lang="en-US" dirty="0" smtClean="0"/>
              <a:t>Version Control Software (VCS) used to provide a central code repository</a:t>
            </a:r>
          </a:p>
          <a:p>
            <a:pPr lvl="1"/>
            <a:r>
              <a:rPr lang="en-US" dirty="0" smtClean="0"/>
              <a:t>Various different VCS providers available</a:t>
            </a:r>
          </a:p>
          <a:p>
            <a:pPr lvl="2"/>
            <a:r>
              <a:rPr lang="en-US" dirty="0" smtClean="0"/>
              <a:t>Most popular include</a:t>
            </a:r>
          </a:p>
          <a:p>
            <a:pPr lvl="3"/>
            <a:r>
              <a:rPr lang="en-US" dirty="0"/>
              <a:t>CVS (Concurrent Versions </a:t>
            </a:r>
            <a:r>
              <a:rPr lang="en-US" dirty="0" smtClean="0"/>
              <a:t>System)</a:t>
            </a:r>
          </a:p>
          <a:p>
            <a:pPr lvl="3"/>
            <a:r>
              <a:rPr lang="en-US" dirty="0" smtClean="0"/>
              <a:t>Subversion</a:t>
            </a:r>
          </a:p>
          <a:p>
            <a:pPr lvl="3"/>
            <a:r>
              <a:rPr lang="en-US" dirty="0" smtClean="0"/>
              <a:t>Mercurial</a:t>
            </a:r>
          </a:p>
          <a:p>
            <a:pPr lvl="3"/>
            <a:r>
              <a:rPr lang="en-US" dirty="0" err="1" smtClean="0"/>
              <a:t>Git</a:t>
            </a:r>
            <a:endParaRPr lang="en-US" dirty="0" smtClean="0"/>
          </a:p>
          <a:p>
            <a:pPr lvl="1"/>
            <a:r>
              <a:rPr lang="en-US" dirty="0" smtClean="0"/>
              <a:t>Cloud VCS hosting available</a:t>
            </a:r>
          </a:p>
          <a:p>
            <a:pPr lvl="2"/>
            <a:r>
              <a:rPr lang="en-US" dirty="0" err="1" smtClean="0"/>
              <a:t>Github</a:t>
            </a:r>
            <a:endParaRPr lang="en-US" dirty="0" smtClean="0"/>
          </a:p>
          <a:p>
            <a:pPr lvl="2"/>
            <a:r>
              <a:rPr lang="en-US" dirty="0" err="1" smtClean="0"/>
              <a:t>Bitbucket</a:t>
            </a:r>
            <a:endParaRPr lang="en-US" dirty="0" smtClean="0"/>
          </a:p>
          <a:p>
            <a:pPr lvl="2"/>
            <a:r>
              <a:rPr lang="en-US" dirty="0" err="1" smtClean="0"/>
              <a:t>Cloudforge</a:t>
            </a:r>
            <a:endParaRPr lang="en-US" dirty="0" smtClean="0"/>
          </a:p>
          <a:p>
            <a:r>
              <a:rPr lang="en-US" dirty="0" smtClean="0"/>
              <a:t>Communication</a:t>
            </a:r>
          </a:p>
          <a:p>
            <a:pPr lvl="1"/>
            <a:r>
              <a:rPr lang="en-US" dirty="0" smtClean="0"/>
              <a:t>Crucial when working collaboratively with other developers</a:t>
            </a:r>
          </a:p>
          <a:p>
            <a:pPr lvl="1"/>
            <a:r>
              <a:rPr lang="en-US" dirty="0" smtClean="0"/>
              <a:t>Important to ensure clear and concise communication of requirements, designs and problems</a:t>
            </a:r>
          </a:p>
          <a:p>
            <a:pPr lvl="1"/>
            <a:r>
              <a:rPr lang="en-US" dirty="0" smtClean="0"/>
              <a:t>Frequent short progress reports from developers aid team communication</a:t>
            </a:r>
          </a:p>
          <a:p>
            <a:pPr lvl="1"/>
            <a:r>
              <a:rPr lang="en-US" dirty="0" smtClean="0"/>
              <a:t>Clear and frequent communication with testers is as critical as communication with other developers</a:t>
            </a:r>
          </a:p>
          <a:p>
            <a:pPr lvl="1"/>
            <a:r>
              <a:rPr lang="en-US" dirty="0" smtClean="0"/>
              <a:t>“Thi</a:t>
            </a:r>
            <a:r>
              <a:rPr lang="en-US" dirty="0" smtClean="0"/>
              <a:t>s is not a discipline that rewards ambiguity”</a:t>
            </a:r>
          </a:p>
          <a:p>
            <a:pPr lvl="1"/>
            <a:endParaRPr lang="en-US" dirty="0" smtClean="0"/>
          </a:p>
          <a:p>
            <a:endParaRPr lang="en-US" dirty="0"/>
          </a:p>
        </p:txBody>
      </p:sp>
      <p:sp>
        <p:nvSpPr>
          <p:cNvPr id="3" name="Title 2"/>
          <p:cNvSpPr>
            <a:spLocks noGrp="1"/>
          </p:cNvSpPr>
          <p:nvPr>
            <p:ph type="title"/>
          </p:nvPr>
        </p:nvSpPr>
        <p:spPr/>
        <p:txBody>
          <a:bodyPr/>
          <a:lstStyle/>
          <a:p>
            <a:r>
              <a:rPr lang="en-US" dirty="0" smtClean="0"/>
              <a:t>Working Collaboratively</a:t>
            </a:r>
            <a:endParaRPr lang="en-US" dirty="0"/>
          </a:p>
        </p:txBody>
      </p:sp>
    </p:spTree>
    <p:extLst>
      <p:ext uri="{BB962C8B-B14F-4D97-AF65-F5344CB8AC3E}">
        <p14:creationId xmlns:p14="http://schemas.microsoft.com/office/powerpoint/2010/main" val="1461713713"/>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Design</a:t>
            </a:r>
          </a:p>
          <a:p>
            <a:pPr lvl="1"/>
            <a:r>
              <a:rPr lang="en-US" dirty="0" smtClean="0"/>
              <a:t>Ensure designs are as complete as possible and agreed before development commences</a:t>
            </a:r>
          </a:p>
          <a:p>
            <a:pPr lvl="1"/>
            <a:r>
              <a:rPr lang="en-US" dirty="0" smtClean="0"/>
              <a:t>Compartmentalizing design allows for concurrent development</a:t>
            </a:r>
          </a:p>
          <a:p>
            <a:pPr lvl="1"/>
            <a:r>
              <a:rPr lang="en-US" dirty="0" smtClean="0"/>
              <a:t>Diagramming protocols such as UML can be useful for visualization</a:t>
            </a:r>
          </a:p>
          <a:p>
            <a:pPr lvl="1"/>
            <a:r>
              <a:rPr lang="en-US" dirty="0" smtClean="0"/>
              <a:t>Don’t code for ‘what-ifs’, code for the requirements</a:t>
            </a:r>
          </a:p>
          <a:p>
            <a:pPr lvl="1"/>
            <a:r>
              <a:rPr lang="en-US" dirty="0" smtClean="0"/>
              <a:t>Take care to ensure data models are appropriate to object design and workflow</a:t>
            </a:r>
            <a:endParaRPr lang="en-US" dirty="0" smtClean="0"/>
          </a:p>
        </p:txBody>
      </p:sp>
      <p:sp>
        <p:nvSpPr>
          <p:cNvPr id="3" name="Title 2"/>
          <p:cNvSpPr>
            <a:spLocks noGrp="1"/>
          </p:cNvSpPr>
          <p:nvPr>
            <p:ph type="title"/>
          </p:nvPr>
        </p:nvSpPr>
        <p:spPr/>
        <p:txBody>
          <a:bodyPr/>
          <a:lstStyle/>
          <a:p>
            <a:r>
              <a:rPr lang="en-US" dirty="0" smtClean="0"/>
              <a:t>Working Collaboratively</a:t>
            </a:r>
            <a:endParaRPr lang="en-US" dirty="0"/>
          </a:p>
        </p:txBody>
      </p:sp>
    </p:spTree>
    <p:extLst>
      <p:ext uri="{BB962C8B-B14F-4D97-AF65-F5344CB8AC3E}">
        <p14:creationId xmlns:p14="http://schemas.microsoft.com/office/powerpoint/2010/main" val="3920647733"/>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Visibility</a:t>
            </a:r>
          </a:p>
          <a:p>
            <a:pPr lvl="1"/>
            <a:r>
              <a:rPr lang="en-US" dirty="0" smtClean="0"/>
              <a:t>Commit code often - don’t sit on changes for weeks on end</a:t>
            </a:r>
          </a:p>
          <a:p>
            <a:pPr lvl="1"/>
            <a:r>
              <a:rPr lang="en-US" dirty="0" smtClean="0"/>
              <a:t>Keep code clear, correctly formatted and documented</a:t>
            </a:r>
          </a:p>
          <a:p>
            <a:pPr lvl="1"/>
            <a:r>
              <a:rPr lang="en-US" dirty="0" smtClean="0"/>
              <a:t>Regular code review helps ensure code quality as well as cross-pollination</a:t>
            </a:r>
          </a:p>
          <a:p>
            <a:pPr marL="457200" lvl="1" indent="0">
              <a:buNone/>
            </a:pPr>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Working Collaboratively</a:t>
            </a:r>
            <a:endParaRPr lang="en-US" dirty="0"/>
          </a:p>
        </p:txBody>
      </p:sp>
    </p:spTree>
    <p:extLst>
      <p:ext uri="{BB962C8B-B14F-4D97-AF65-F5344CB8AC3E}">
        <p14:creationId xmlns:p14="http://schemas.microsoft.com/office/powerpoint/2010/main" val="2655805739"/>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62500" lnSpcReduction="20000"/>
          </a:bodyPr>
          <a:lstStyle/>
          <a:p>
            <a:r>
              <a:rPr lang="en-US" dirty="0" smtClean="0"/>
              <a:t>Establish conventions before development starts – coding style, variable and function naming, commenting</a:t>
            </a:r>
          </a:p>
          <a:p>
            <a:r>
              <a:rPr lang="en-US" dirty="0" smtClean="0"/>
              <a:t>Be consistent</a:t>
            </a:r>
            <a:endParaRPr lang="en-US" dirty="0" smtClean="0"/>
          </a:p>
          <a:p>
            <a:r>
              <a:rPr lang="en-US" dirty="0" smtClean="0"/>
              <a:t>Keep the code simple – the next person has to be able to understand what you wrote</a:t>
            </a:r>
          </a:p>
          <a:p>
            <a:r>
              <a:rPr lang="en-US" dirty="0" smtClean="0"/>
              <a:t>Use </a:t>
            </a:r>
            <a:r>
              <a:rPr lang="en-US" dirty="0" err="1" smtClean="0"/>
              <a:t>globals</a:t>
            </a:r>
            <a:r>
              <a:rPr lang="en-US" dirty="0" smtClean="0"/>
              <a:t> sparingly</a:t>
            </a:r>
          </a:p>
          <a:p>
            <a:r>
              <a:rPr lang="en-US" dirty="0" smtClean="0"/>
              <a:t>Don’t use magic numbers, use constants</a:t>
            </a:r>
          </a:p>
          <a:p>
            <a:r>
              <a:rPr lang="en-US" dirty="0" err="1" smtClean="0"/>
              <a:t>Sanitise</a:t>
            </a:r>
            <a:r>
              <a:rPr lang="en-US" dirty="0" smtClean="0"/>
              <a:t> your input</a:t>
            </a:r>
          </a:p>
          <a:p>
            <a:r>
              <a:rPr lang="en-US" dirty="0" smtClean="0"/>
              <a:t>Escape your output</a:t>
            </a:r>
          </a:p>
          <a:p>
            <a:r>
              <a:rPr lang="en-US" dirty="0" smtClean="0"/>
              <a:t>Portability – avoid hard-coding environmental parameters</a:t>
            </a:r>
          </a:p>
          <a:p>
            <a:r>
              <a:rPr lang="en-US" dirty="0" smtClean="0"/>
              <a:t>Provide useful error messages</a:t>
            </a:r>
            <a:endParaRPr lang="en-US" dirty="0" smtClean="0"/>
          </a:p>
          <a:p>
            <a:r>
              <a:rPr lang="en-US" dirty="0"/>
              <a:t>Don’t be afraid to refactor when </a:t>
            </a:r>
            <a:r>
              <a:rPr lang="en-US" dirty="0" smtClean="0"/>
              <a:t>necessary</a:t>
            </a:r>
            <a:endParaRPr lang="en-US" dirty="0" smtClean="0"/>
          </a:p>
          <a:p>
            <a:r>
              <a:rPr lang="en-US" dirty="0" smtClean="0"/>
              <a:t>Test early, test often</a:t>
            </a:r>
          </a:p>
          <a:p>
            <a:r>
              <a:rPr lang="en-US" dirty="0" smtClean="0"/>
              <a:t>Don’t write the same piece of code twice</a:t>
            </a:r>
          </a:p>
          <a:p>
            <a:r>
              <a:rPr lang="en-US" dirty="0" smtClean="0"/>
              <a:t>Don’t just start coding – think first. Then code.</a:t>
            </a:r>
            <a:endParaRPr lang="en-US" dirty="0" smtClean="0"/>
          </a:p>
          <a:p>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3745444446"/>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0000" lnSpcReduction="20000"/>
          </a:bodyPr>
          <a:lstStyle/>
          <a:p>
            <a:r>
              <a:rPr lang="en-US" dirty="0" smtClean="0"/>
              <a:t>Validate input</a:t>
            </a:r>
          </a:p>
          <a:p>
            <a:r>
              <a:rPr lang="en-US" dirty="0" smtClean="0"/>
              <a:t>Heed compiler warnings</a:t>
            </a:r>
          </a:p>
          <a:p>
            <a:r>
              <a:rPr lang="en-US" dirty="0" smtClean="0"/>
              <a:t>Architect and design for security policies</a:t>
            </a:r>
          </a:p>
          <a:p>
            <a:r>
              <a:rPr lang="en-US" dirty="0" smtClean="0"/>
              <a:t>Keep it simple</a:t>
            </a:r>
          </a:p>
          <a:p>
            <a:r>
              <a:rPr lang="en-US" dirty="0" smtClean="0"/>
              <a:t>Default deny</a:t>
            </a:r>
          </a:p>
          <a:p>
            <a:r>
              <a:rPr lang="en-US" dirty="0" smtClean="0"/>
              <a:t>Adhere to the principle of least privilege</a:t>
            </a:r>
          </a:p>
          <a:p>
            <a:r>
              <a:rPr lang="en-US" dirty="0" smtClean="0"/>
              <a:t>Sanitiz</a:t>
            </a:r>
            <a:r>
              <a:rPr lang="en-US" dirty="0" smtClean="0"/>
              <a:t>e data sent to other systems</a:t>
            </a:r>
          </a:p>
          <a:p>
            <a:r>
              <a:rPr lang="en-US" dirty="0" err="1" smtClean="0"/>
              <a:t>Practise</a:t>
            </a:r>
            <a:r>
              <a:rPr lang="en-US" dirty="0" smtClean="0"/>
              <a:t> defense in depth</a:t>
            </a:r>
          </a:p>
          <a:p>
            <a:r>
              <a:rPr lang="en-US" dirty="0" smtClean="0"/>
              <a:t>Use effective QA techniques</a:t>
            </a:r>
          </a:p>
          <a:p>
            <a:r>
              <a:rPr lang="en-US" dirty="0" smtClean="0"/>
              <a:t>Adopt a secure coding standard</a:t>
            </a:r>
          </a:p>
          <a:p>
            <a:r>
              <a:rPr lang="en-US" dirty="0" smtClean="0"/>
              <a:t>Define security requirements</a:t>
            </a:r>
          </a:p>
          <a:p>
            <a:r>
              <a:rPr lang="en-US" dirty="0" smtClean="0"/>
              <a:t>Model threats</a:t>
            </a:r>
            <a:endParaRPr lang="en-US" dirty="0"/>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3456489302"/>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do we mean by ‘compiled’ and ‘interpreted’?</a:t>
            </a:r>
          </a:p>
          <a:p>
            <a:pPr lvl="1"/>
            <a:r>
              <a:rPr lang="en-US" dirty="0" smtClean="0"/>
              <a:t>In a compiled language, a compiler translates the program instructions into code that is </a:t>
            </a:r>
            <a:r>
              <a:rPr lang="en-US" i="1" dirty="0" smtClean="0"/>
              <a:t>specific to the target machine processor and OS</a:t>
            </a:r>
            <a:endParaRPr lang="en-US" dirty="0"/>
          </a:p>
          <a:p>
            <a:pPr lvl="1"/>
            <a:r>
              <a:rPr lang="en-US" dirty="0" smtClean="0"/>
              <a:t>In an interpreted language, the source code is read and executed by another program called an </a:t>
            </a:r>
            <a:r>
              <a:rPr lang="en-US" i="1" dirty="0" smtClean="0"/>
              <a:t>interpreter</a:t>
            </a:r>
            <a:r>
              <a:rPr lang="en-US" dirty="0" smtClean="0"/>
              <a:t>, which is written specifically for the target machine processor and OS</a:t>
            </a:r>
          </a:p>
          <a:p>
            <a:pPr lvl="1"/>
            <a:endParaRPr lang="en-US" dirty="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39816677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numCol="1">
            <a:normAutofit/>
          </a:bodyPr>
          <a:lstStyle/>
          <a:p>
            <a:pPr marL="0" indent="0">
              <a:buNone/>
            </a:pPr>
            <a:r>
              <a:rPr lang="en-US" sz="4000" dirty="0" smtClean="0"/>
              <a:t>Python </a:t>
            </a:r>
            <a:r>
              <a:rPr lang="en-US" sz="4000" dirty="0"/>
              <a:t>		</a:t>
            </a:r>
            <a:r>
              <a:rPr lang="en-US" sz="4000" dirty="0" smtClean="0"/>
              <a: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a:t>
            </a:r>
            <a:r>
              <a:rPr lang="en-US" sz="4000" dirty="0">
                <a:latin typeface="Courier New" panose="02070309020205020404" pitchFamily="49" charset="0"/>
                <a:cs typeface="Courier New" panose="02070309020205020404" pitchFamily="49" charset="0"/>
              </a:rPr>
              <a:t>= </a:t>
            </a:r>
            <a:r>
              <a:rPr lang="en-US" sz="4000" dirty="0" smtClean="0">
                <a:solidFill>
                  <a:srgbClr val="FF0000"/>
                </a:solidFill>
                <a:latin typeface="Courier New" panose="02070309020205020404" pitchFamily="49" charset="0"/>
                <a:cs typeface="Courier New" panose="02070309020205020404" pitchFamily="49" charset="0"/>
              </a:rPr>
              <a:t>100</a:t>
            </a:r>
            <a:endParaRPr lang="en-US" sz="4000" dirty="0" smtClean="0">
              <a:solidFill>
                <a:srgbClr val="FF0000"/>
              </a:solidFill>
            </a:endParaRPr>
          </a:p>
          <a:p>
            <a:pPr marL="0" indent="0">
              <a:buNone/>
            </a:pPr>
            <a:r>
              <a:rPr lang="en-US" sz="4000" dirty="0" smtClean="0"/>
              <a:t>AppleScript 		</a:t>
            </a:r>
            <a:r>
              <a:rPr lang="en-US" sz="4000" dirty="0" smtClean="0">
                <a:latin typeface="Courier New" panose="02070309020205020404" pitchFamily="49" charset="0"/>
                <a:cs typeface="Courier New" panose="02070309020205020404" pitchFamily="49" charset="0"/>
              </a:rPr>
              <a:t>set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to </a:t>
            </a:r>
            <a:r>
              <a:rPr lang="en-US" sz="4000" dirty="0" smtClean="0">
                <a:solidFill>
                  <a:srgbClr val="FF0000"/>
                </a:solidFill>
                <a:latin typeface="Courier New" panose="02070309020205020404" pitchFamily="49" charset="0"/>
                <a:cs typeface="Courier New" panose="02070309020205020404" pitchFamily="49" charset="0"/>
              </a:rPr>
              <a:t>100</a:t>
            </a:r>
          </a:p>
          <a:p>
            <a:pPr marL="0" indent="0">
              <a:buNone/>
            </a:pPr>
            <a:r>
              <a:rPr lang="en-US" sz="4000" dirty="0" smtClean="0"/>
              <a:t>JavaScript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smtClean="0"/>
          </a:p>
          <a:p>
            <a:pPr marL="0" indent="0">
              <a:buNone/>
            </a:pPr>
            <a:r>
              <a:rPr lang="en-US" sz="4000" dirty="0" smtClean="0"/>
              <a:t>C 				</a:t>
            </a:r>
            <a:r>
              <a:rPr lang="en-US" sz="4000" dirty="0" err="1" smtClean="0">
                <a:latin typeface="Courier New" panose="02070309020205020404" pitchFamily="49" charset="0"/>
                <a:cs typeface="Courier New" panose="02070309020205020404" pitchFamily="49" charset="0"/>
              </a:rPr>
              <a:t>int</a:t>
            </a:r>
            <a:r>
              <a:rPr lang="en-US" sz="4000" dirty="0" smtClean="0">
                <a:latin typeface="Courier New" panose="02070309020205020404" pitchFamily="49" charset="0"/>
                <a:cs typeface="Courier New" panose="02070309020205020404" pitchFamily="49" charset="0"/>
              </a:rPr>
              <a: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a:latin typeface="Courier New" panose="02070309020205020404" pitchFamily="49" charset="0"/>
              <a:cs typeface="Courier New" panose="02070309020205020404" pitchFamily="49" charset="0"/>
            </a:endParaRPr>
          </a:p>
          <a:p>
            <a:endParaRPr lang="en-US" sz="4000" dirty="0"/>
          </a:p>
        </p:txBody>
      </p:sp>
      <p:sp>
        <p:nvSpPr>
          <p:cNvPr id="2" name="Title 1"/>
          <p:cNvSpPr>
            <a:spLocks noGrp="1"/>
          </p:cNvSpPr>
          <p:nvPr>
            <p:ph type="title"/>
          </p:nvPr>
        </p:nvSpPr>
        <p:spPr/>
        <p:txBody>
          <a:bodyPr/>
          <a:lstStyle/>
          <a:p>
            <a:r>
              <a:rPr lang="en-US" dirty="0" smtClean="0"/>
              <a:t>Languages Share Common Concepts</a:t>
            </a:r>
            <a:endParaRPr lang="en-US" dirty="0"/>
          </a:p>
        </p:txBody>
      </p:sp>
    </p:spTree>
    <p:extLst>
      <p:ext uri="{BB962C8B-B14F-4D97-AF65-F5344CB8AC3E}">
        <p14:creationId xmlns:p14="http://schemas.microsoft.com/office/powerpoint/2010/main" val="93584342"/>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are the advantages and disadvantages of compilation and interpretation?</a:t>
            </a:r>
          </a:p>
          <a:p>
            <a:pPr lvl="1"/>
            <a:r>
              <a:rPr lang="en-US" dirty="0" smtClean="0"/>
              <a:t>Comparing compilation and interpretation is largely </a:t>
            </a:r>
            <a:r>
              <a:rPr lang="en-US" dirty="0" err="1" smtClean="0"/>
              <a:t>dependant</a:t>
            </a:r>
            <a:r>
              <a:rPr lang="en-US" dirty="0" smtClean="0"/>
              <a:t> upon the specific implementation</a:t>
            </a:r>
          </a:p>
          <a:p>
            <a:pPr lvl="1"/>
            <a:r>
              <a:rPr lang="en-US" dirty="0" smtClean="0"/>
              <a:t>In general, compiled implementations will be faster because they are translated directly into machine code native to the target machine</a:t>
            </a:r>
          </a:p>
          <a:p>
            <a:pPr lvl="1"/>
            <a:r>
              <a:rPr lang="en-US" dirty="0" smtClean="0"/>
              <a:t>In general, interpreted implementations tend to be more portable</a:t>
            </a:r>
            <a:endParaRPr lang="en-US" dirty="0"/>
          </a:p>
          <a:p>
            <a:pPr lvl="1"/>
            <a:endParaRPr lang="en-US" dirty="0" smtClean="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2196708073"/>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0000" lnSpcReduction="20000"/>
          </a:bodyPr>
          <a:lstStyle/>
          <a:p>
            <a:r>
              <a:rPr lang="en-US" dirty="0" smtClean="0"/>
              <a:t>Compiled languages</a:t>
            </a:r>
          </a:p>
          <a:p>
            <a:pPr lvl="1"/>
            <a:r>
              <a:rPr lang="en-US" dirty="0" smtClean="0"/>
              <a:t>C / C++ / C#</a:t>
            </a:r>
          </a:p>
          <a:p>
            <a:pPr lvl="1"/>
            <a:r>
              <a:rPr lang="en-US" dirty="0" smtClean="0"/>
              <a:t>COBOL</a:t>
            </a:r>
          </a:p>
          <a:p>
            <a:pPr lvl="1"/>
            <a:r>
              <a:rPr lang="en-US" dirty="0" smtClean="0"/>
              <a:t>Delphi</a:t>
            </a:r>
          </a:p>
          <a:p>
            <a:pPr lvl="1"/>
            <a:r>
              <a:rPr lang="en-US" dirty="0" smtClean="0"/>
              <a:t>Java</a:t>
            </a:r>
          </a:p>
          <a:p>
            <a:pPr lvl="1"/>
            <a:r>
              <a:rPr lang="en-US" dirty="0" smtClean="0"/>
              <a:t>Groovy</a:t>
            </a:r>
          </a:p>
          <a:p>
            <a:pPr lvl="1"/>
            <a:endParaRPr lang="en-US" dirty="0" smtClean="0"/>
          </a:p>
          <a:p>
            <a:r>
              <a:rPr lang="en-US" dirty="0" smtClean="0"/>
              <a:t>Interpreted languages</a:t>
            </a:r>
          </a:p>
          <a:p>
            <a:pPr lvl="1"/>
            <a:r>
              <a:rPr lang="en-US" dirty="0" err="1" smtClean="0"/>
              <a:t>Javascript</a:t>
            </a:r>
            <a:endParaRPr lang="en-US" dirty="0" smtClean="0"/>
          </a:p>
          <a:p>
            <a:pPr lvl="1"/>
            <a:r>
              <a:rPr lang="en-US" dirty="0" err="1" smtClean="0"/>
              <a:t>Lua</a:t>
            </a:r>
            <a:endParaRPr lang="en-US" dirty="0" smtClean="0"/>
          </a:p>
          <a:p>
            <a:pPr lvl="1"/>
            <a:r>
              <a:rPr lang="en-US" dirty="0" smtClean="0"/>
              <a:t>PHP</a:t>
            </a:r>
          </a:p>
          <a:p>
            <a:pPr lvl="1"/>
            <a:r>
              <a:rPr lang="en-US" dirty="0" smtClean="0"/>
              <a:t>Python</a:t>
            </a:r>
          </a:p>
          <a:p>
            <a:pPr lvl="1"/>
            <a:r>
              <a:rPr lang="en-US" dirty="0" smtClean="0"/>
              <a:t>Ruby</a:t>
            </a:r>
          </a:p>
          <a:p>
            <a:pPr lvl="1"/>
            <a:endParaRPr lang="en-US" dirty="0" smtClean="0"/>
          </a:p>
          <a:p>
            <a:pPr lvl="1"/>
            <a:endParaRPr lang="en-US" dirty="0"/>
          </a:p>
          <a:p>
            <a:pPr lvl="1"/>
            <a:endParaRPr lang="en-US" dirty="0" smtClean="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751512350"/>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is </a:t>
            </a:r>
            <a:r>
              <a:rPr lang="en-US" smtClean="0"/>
              <a:t>Object Oriented </a:t>
            </a:r>
            <a:r>
              <a:rPr lang="en-US" dirty="0" smtClean="0"/>
              <a:t>Programming (OOP)?</a:t>
            </a:r>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1414823563"/>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8543090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a:solidFill>
                  <a:schemeClr val="bg1"/>
                </a:solidFill>
                <a:latin typeface="Courier New" panose="02070309020205020404" pitchFamily="49" charset="0"/>
                <a:cs typeface="Courier New" panose="02070309020205020404" pitchFamily="49" charset="0"/>
              </a:rPr>
              <a:t>world</a:t>
            </a:r>
          </a:p>
        </p:txBody>
      </p:sp>
      <p:sp>
        <p:nvSpPr>
          <p:cNvPr id="10" name="Rectangle 9"/>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hello.py</a:t>
            </a: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a:t>
            </a:r>
            <a:endParaRPr lang="en-US" dirty="0"/>
          </a:p>
        </p:txBody>
      </p:sp>
      <p:sp>
        <p:nvSpPr>
          <p:cNvPr id="4" name="Rectangle 3"/>
          <p:cNvSpPr/>
          <p:nvPr/>
        </p:nvSpPr>
        <p:spPr>
          <a:xfrm>
            <a:off x="3168352" y="2420888"/>
            <a:ext cx="6096000" cy="120032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world"</a:t>
            </a:r>
            <a:endParaRPr lang="en-US" sz="2400" dirty="0" smtClean="0">
              <a:solidFill>
                <a:srgbClr val="808080"/>
              </a:solidFill>
              <a:highlight>
                <a:srgbClr val="FFFFFF"/>
              </a:highlight>
            </a:endParaRPr>
          </a:p>
        </p:txBody>
      </p:sp>
      <p:sp>
        <p:nvSpPr>
          <p:cNvPr id="9" name="Content Placeholder 7"/>
          <p:cNvSpPr>
            <a:spLocks noGrp="1"/>
          </p:cNvSpPr>
          <p:nvPr>
            <p:ph idx="1"/>
          </p:nvPr>
        </p:nvSpPr>
        <p:spPr>
          <a:xfrm>
            <a:off x="1007436" y="1700809"/>
            <a:ext cx="10574965" cy="4425355"/>
          </a:xfrm>
        </p:spPr>
        <p:txBody>
          <a:bodyPr/>
          <a:lstStyle/>
          <a:p>
            <a:r>
              <a:rPr lang="en-US" dirty="0" smtClean="0"/>
              <a:t>Open </a:t>
            </a:r>
            <a:r>
              <a:rPr lang="en-US" dirty="0" err="1" smtClean="0">
                <a:solidFill>
                  <a:srgbClr val="0000FF"/>
                </a:solidFill>
                <a:latin typeface="Courier New" panose="02070309020205020404" pitchFamily="49" charset="0"/>
                <a:cs typeface="Courier New" panose="02070309020205020404" pitchFamily="49" charset="0"/>
              </a:rPr>
              <a:t>gedit</a:t>
            </a:r>
            <a:r>
              <a:rPr lang="en-US" dirty="0">
                <a:solidFill>
                  <a:srgbClr val="0000FF"/>
                </a:solidFill>
                <a:cs typeface="Courier New" panose="02070309020205020404" pitchFamily="49" charset="0"/>
              </a:rPr>
              <a:t> </a:t>
            </a:r>
            <a:r>
              <a:rPr lang="en-US" dirty="0" smtClean="0">
                <a:cs typeface="Courier New" panose="02070309020205020404" pitchFamily="49" charset="0"/>
              </a:rPr>
              <a:t>and</a:t>
            </a:r>
            <a:r>
              <a:rPr lang="en-US" dirty="0" smtClean="0"/>
              <a:t> write our first program</a:t>
            </a:r>
          </a:p>
          <a:p>
            <a:endParaRPr lang="en-US" dirty="0" smtClean="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Tree>
    <p:extLst>
      <p:ext uri="{BB962C8B-B14F-4D97-AF65-F5344CB8AC3E}">
        <p14:creationId xmlns:p14="http://schemas.microsoft.com/office/powerpoint/2010/main" val="1699862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hello2.py</a:t>
            </a:r>
          </a:p>
          <a:p>
            <a:r>
              <a:rPr lang="en-US" dirty="0" smtClean="0">
                <a:solidFill>
                  <a:schemeClr val="bg1"/>
                </a:solidFill>
                <a:latin typeface="Courier New" panose="02070309020205020404" pitchFamily="49" charset="0"/>
                <a:cs typeface="Courier New" panose="02070309020205020404" pitchFamily="49" charset="0"/>
              </a:rPr>
              <a:t>hello Dave</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4942909"/>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hello2.py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1007436" y="1700809"/>
            <a:ext cx="10574965" cy="4425355"/>
          </a:xfrm>
        </p:spPr>
        <p:txBody>
          <a:bodyPr/>
          <a:lstStyle/>
          <a:p>
            <a:endParaRPr lang="en-US" dirty="0" smtClean="0"/>
          </a:p>
          <a:p>
            <a:endParaRPr lang="en-US" dirty="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hello2.py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2</a:t>
            </a:r>
            <a:endParaRPr lang="en-US" dirty="0"/>
          </a:p>
        </p:txBody>
      </p:sp>
      <p:sp>
        <p:nvSpPr>
          <p:cNvPr id="4" name="Rectangle 3"/>
          <p:cNvSpPr/>
          <p:nvPr/>
        </p:nvSpPr>
        <p:spPr>
          <a:xfrm>
            <a:off x="3168352" y="1700809"/>
            <a:ext cx="6096000" cy="156966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6736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14865713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hello3.py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err="1" smtClean="0">
                <a:solidFill>
                  <a:schemeClr val="bg1"/>
                </a:solidFill>
                <a:latin typeface="Courier New" panose="02070309020205020404" pitchFamily="49" charset="0"/>
                <a:cs typeface="Courier New" panose="02070309020205020404" pitchFamily="49" charset="0"/>
              </a:rPr>
              <a:t>DaveDavison</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hello3.py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hello3.py</a:t>
            </a:r>
            <a:r>
              <a:rPr lang="en-US" dirty="0" smtClean="0">
                <a:cs typeface="Courier New" panose="02070309020205020404" pitchFamily="49" charset="0"/>
              </a:rPr>
              <a:t> and execute</a:t>
            </a:r>
          </a:p>
          <a:p>
            <a:r>
              <a:rPr lang="en-US" dirty="0" smtClean="0">
                <a:cs typeface="Courier New" panose="02070309020205020404" pitchFamily="49" charset="0"/>
              </a:rPr>
              <a:t>What will the output be?</a:t>
            </a:r>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a:t>
            </a:r>
            <a:endParaRPr lang="en-US" dirty="0"/>
          </a:p>
        </p:txBody>
      </p:sp>
      <p:sp>
        <p:nvSpPr>
          <p:cNvPr id="4" name="Rectangle 3"/>
          <p:cNvSpPr/>
          <p:nvPr/>
        </p:nvSpPr>
        <p:spPr>
          <a:xfrm>
            <a:off x="3168352" y="1700809"/>
            <a:ext cx="6096000"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p>
          <a:p>
            <a:r>
              <a:rPr lang="en-US" sz="2400" dirty="0" smtClean="0">
                <a:solidFill>
                  <a:srgbClr val="000000"/>
                </a:solidFill>
                <a:highlight>
                  <a:srgbClr val="FFFFFF"/>
                </a:highlight>
              </a:rPr>
              <a:t>surname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"Davison"</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a:solidFill>
                  <a:srgbClr val="808080"/>
                </a:solidFill>
                <a:highlight>
                  <a:srgbClr val="FFFFFF"/>
                </a:highlight>
              </a:rPr>
              <a:t> +</a:t>
            </a:r>
            <a:r>
              <a:rPr lang="en-US" sz="2400" dirty="0" smtClean="0">
                <a:solidFill>
                  <a:srgbClr val="000000"/>
                </a:solidFill>
                <a:highlight>
                  <a:srgbClr val="FFFFFF"/>
                </a:highlight>
              </a:rPr>
              <a:t> surname</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314293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1</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 </a:t>
            </a:r>
            <a:r>
              <a:rPr lang="en-US" sz="3200" dirty="0">
                <a:solidFill>
                  <a:srgbClr val="808080"/>
                </a:solidFill>
                <a:highlight>
                  <a:srgbClr val="FFFFFF"/>
                </a:highlight>
              </a:rPr>
              <a:t>"</a:t>
            </a:r>
            <a:r>
              <a:rPr lang="en-US" sz="3200" dirty="0" smtClean="0">
                <a:solidFill>
                  <a:srgbClr val="808080"/>
                </a:solidFill>
                <a:highlight>
                  <a:srgbClr val="FFFFFF"/>
                </a:highlight>
              </a:rPr>
              <a:t> +</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2" name="Rectangle 1"/>
          <p:cNvSpPr/>
          <p:nvPr/>
        </p:nvSpPr>
        <p:spPr>
          <a:xfrm>
            <a:off x="6888088" y="4614262"/>
            <a:ext cx="1224136"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9435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2</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 "</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a:t>
            </a:r>
            <a:r>
              <a:rPr lang="en-US" sz="3200" dirty="0" smtClean="0">
                <a:solidFill>
                  <a:srgbClr val="000000"/>
                </a:solidFill>
                <a:highlight>
                  <a:srgbClr val="FFFFFF"/>
                </a:highlight>
              </a:rPr>
              <a:t>surname</a:t>
            </a:r>
            <a:endParaRPr lang="en-US" sz="3200" dirty="0" smtClean="0">
              <a:solidFill>
                <a:srgbClr val="808080"/>
              </a:solidFill>
              <a:highlight>
                <a:srgbClr val="FFFFFF"/>
              </a:highlight>
            </a:endParaRPr>
          </a:p>
        </p:txBody>
      </p:sp>
      <p:sp>
        <p:nvSpPr>
          <p:cNvPr id="5" name="Rectangle 4"/>
          <p:cNvSpPr/>
          <p:nvPr/>
        </p:nvSpPr>
        <p:spPr>
          <a:xfrm>
            <a:off x="5231904" y="3611324"/>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6373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3</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 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5" name="Rectangle 4"/>
          <p:cNvSpPr/>
          <p:nvPr/>
        </p:nvSpPr>
        <p:spPr>
          <a:xfrm>
            <a:off x="3935760" y="4077072"/>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3115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a:t>
            </a:r>
            <a:r>
              <a:rPr lang="en-US" i="1" dirty="0" err="1" smtClean="0"/>
              <a:t>x,y,z</a:t>
            </a:r>
            <a:endParaRPr lang="en-US" i="1" dirty="0"/>
          </a:p>
        </p:txBody>
      </p:sp>
      <p:sp>
        <p:nvSpPr>
          <p:cNvPr id="4" name="Rectangle 3"/>
          <p:cNvSpPr/>
          <p:nvPr/>
        </p:nvSpPr>
        <p:spPr>
          <a:xfrm>
            <a:off x="33536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6" name="Rectangle 5"/>
          <p:cNvSpPr/>
          <p:nvPr/>
        </p:nvSpPr>
        <p:spPr>
          <a:xfrm>
            <a:off x="645604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a:t>
            </a:r>
            <a:r>
              <a:rPr lang="en-US" sz="2000" dirty="0" smtClean="0">
                <a:highlight>
                  <a:srgbClr val="FFFFFF"/>
                </a:highlight>
              </a:rPr>
              <a:t>.format</a:t>
            </a:r>
            <a:r>
              <a:rPr lang="en-US" sz="2000" dirty="0" smtClean="0">
                <a:solidFill>
                  <a:srgbClr val="0000FF"/>
                </a:solidFill>
                <a:highlight>
                  <a:srgbClr val="FFFFFF"/>
                </a:highlight>
              </a:rPr>
              <a:t>(</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r>
              <a:rPr lang="en-US" sz="2000" dirty="0" smtClean="0">
                <a:solidFill>
                  <a:srgbClr val="0000FF"/>
                </a:solidFill>
                <a:highlight>
                  <a:srgbClr val="FFFFFF"/>
                </a:highlight>
              </a:rPr>
              <a:t>)</a:t>
            </a:r>
          </a:p>
        </p:txBody>
      </p:sp>
      <p:sp>
        <p:nvSpPr>
          <p:cNvPr id="8" name="Rectangle 7"/>
          <p:cNvSpPr/>
          <p:nvPr/>
        </p:nvSpPr>
        <p:spPr>
          <a:xfrm>
            <a:off x="335360" y="3954451"/>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%s %s" </a:t>
            </a:r>
            <a:r>
              <a:rPr lang="en-US" sz="2000" dirty="0" smtClean="0">
                <a:solidFill>
                  <a:srgbClr val="808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808080"/>
                </a:solidFill>
                <a:highlight>
                  <a:srgbClr val="FFFFFF"/>
                </a:highlight>
              </a:rPr>
              <a:t>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10" name="Rectangle 9"/>
          <p:cNvSpPr/>
          <p:nvPr/>
        </p:nvSpPr>
        <p:spPr>
          <a:xfrm>
            <a:off x="6405185" y="3918794"/>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smtClean="0">
                <a:solidFill>
                  <a:srgbClr val="000000"/>
                </a:solidFill>
                <a:highlight>
                  <a:srgbClr val="FFFFFF"/>
                </a:highlight>
              </a:rPr>
              <a:t>name </a:t>
            </a:r>
            <a:r>
              <a:rPr lang="en-US" sz="2000" b="1" dirty="0" smtClean="0">
                <a:solidFill>
                  <a:srgbClr val="000080"/>
                </a:solidFill>
                <a:highlight>
                  <a:srgbClr val="FFFFFF"/>
                </a:highlight>
              </a:rPr>
              <a:t>=</a:t>
            </a:r>
            <a:r>
              <a:rPr lang="en-US" sz="2000" dirty="0" smtClean="0">
                <a:solidFill>
                  <a:srgbClr val="000000"/>
                </a:solidFill>
                <a:highlight>
                  <a:srgbClr val="FFFFFF"/>
                </a:highlight>
              </a:rPr>
              <a:t> </a:t>
            </a:r>
            <a:r>
              <a:rPr lang="en-US" sz="2000" dirty="0" smtClean="0">
                <a:solidFill>
                  <a:srgbClr val="808080"/>
                </a:solidFill>
                <a:highlight>
                  <a:srgbClr val="FFFFFF"/>
                </a:highlight>
              </a:rPr>
              <a:t>"Dave Davison“</a:t>
            </a: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smtClean="0">
                <a:solidFill>
                  <a:srgbClr val="000000"/>
                </a:solidFill>
                <a:highlight>
                  <a:srgbClr val="FFFFFF"/>
                </a:highlight>
              </a:rPr>
              <a:t>name</a:t>
            </a:r>
          </a:p>
          <a:p>
            <a:endParaRPr lang="en-US" sz="2000" dirty="0" smtClean="0">
              <a:solidFill>
                <a:srgbClr val="808080"/>
              </a:solidFill>
              <a:highlight>
                <a:srgbClr val="FFFFFF"/>
              </a:highlight>
            </a:endParaRPr>
          </a:p>
        </p:txBody>
      </p:sp>
    </p:spTree>
    <p:extLst>
      <p:ext uri="{BB962C8B-B14F-4D97-AF65-F5344CB8AC3E}">
        <p14:creationId xmlns:p14="http://schemas.microsoft.com/office/powerpoint/2010/main" val="3767139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63552" y="1700809"/>
            <a:ext cx="9518849" cy="4425355"/>
          </a:xfrm>
        </p:spPr>
        <p:txBody>
          <a:bodyPr>
            <a:normAutofit/>
          </a:bodyPr>
          <a:lstStyle/>
          <a:p>
            <a:r>
              <a:rPr lang="en-US" sz="4400" dirty="0" smtClean="0"/>
              <a:t>They are </a:t>
            </a:r>
            <a:r>
              <a:rPr lang="en-US" sz="4400" b="1" dirty="0" smtClean="0"/>
              <a:t>all</a:t>
            </a:r>
            <a:r>
              <a:rPr lang="en-US" sz="4400" dirty="0" smtClean="0"/>
              <a:t> right</a:t>
            </a:r>
          </a:p>
          <a:p>
            <a:r>
              <a:rPr lang="en-US" sz="4400" dirty="0"/>
              <a:t>Some methods have better use </a:t>
            </a:r>
            <a:r>
              <a:rPr lang="en-US" sz="4400" dirty="0" smtClean="0"/>
              <a:t>cases</a:t>
            </a:r>
          </a:p>
          <a:p>
            <a:r>
              <a:rPr lang="en-US" sz="4400" dirty="0" smtClean="0"/>
              <a:t>You will all write code differently</a:t>
            </a:r>
          </a:p>
          <a:p>
            <a:r>
              <a:rPr lang="en-US" sz="4400" dirty="0" smtClean="0"/>
              <a:t>Pick the version which is the clearest</a:t>
            </a:r>
            <a:br>
              <a:rPr lang="en-US" sz="4400" dirty="0" smtClean="0"/>
            </a:br>
            <a:r>
              <a:rPr lang="en-US" sz="4400" dirty="0" smtClean="0"/>
              <a:t> to </a:t>
            </a:r>
            <a:r>
              <a:rPr lang="en-US" sz="4400" b="1" dirty="0" smtClean="0"/>
              <a:t>you</a:t>
            </a:r>
          </a:p>
        </p:txBody>
      </p:sp>
      <p:sp>
        <p:nvSpPr>
          <p:cNvPr id="3" name="Title 2"/>
          <p:cNvSpPr>
            <a:spLocks noGrp="1"/>
          </p:cNvSpPr>
          <p:nvPr>
            <p:ph type="title"/>
          </p:nvPr>
        </p:nvSpPr>
        <p:spPr/>
        <p:txBody>
          <a:bodyPr/>
          <a:lstStyle/>
          <a:p>
            <a:r>
              <a:rPr lang="en-US" dirty="0" smtClean="0"/>
              <a:t>Which one is right?</a:t>
            </a:r>
            <a:endParaRPr lang="en-US" dirty="0"/>
          </a:p>
        </p:txBody>
      </p:sp>
      <p:pic>
        <p:nvPicPr>
          <p:cNvPr id="7" name="Picture 6"/>
          <p:cNvPicPr>
            <a:picLocks noChangeAspect="1"/>
          </p:cNvPicPr>
          <p:nvPr/>
        </p:nvPicPr>
        <p:blipFill>
          <a:blip r:embed="rId2"/>
          <a:stretch>
            <a:fillRect/>
          </a:stretch>
        </p:blipFill>
        <p:spPr>
          <a:xfrm>
            <a:off x="112505" y="1473498"/>
            <a:ext cx="1789861" cy="4691806"/>
          </a:xfrm>
          <a:prstGeom prst="rect">
            <a:avLst/>
          </a:prstGeom>
        </p:spPr>
      </p:pic>
    </p:spTree>
    <p:extLst>
      <p:ext uri="{BB962C8B-B14F-4D97-AF65-F5344CB8AC3E}">
        <p14:creationId xmlns:p14="http://schemas.microsoft.com/office/powerpoint/2010/main" val="2910537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 1:</a:t>
            </a:r>
            <a:r>
              <a:rPr lang="en-US" dirty="0" smtClean="0"/>
              <a:t> Master of the Hello World</a:t>
            </a:r>
            <a:endParaRPr lang="en-US" dirty="0"/>
          </a:p>
        </p:txBody>
      </p:sp>
    </p:spTree>
    <p:extLst>
      <p:ext uri="{BB962C8B-B14F-4D97-AF65-F5344CB8AC3E}">
        <p14:creationId xmlns:p14="http://schemas.microsoft.com/office/powerpoint/2010/main" val="34216772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solidFill>
                  <a:srgbClr val="FF0000"/>
                </a:solidFill>
              </a:rPr>
              <a:t>EXPLAIN how to use </a:t>
            </a:r>
            <a:r>
              <a:rPr lang="en-US" dirty="0" err="1" smtClean="0">
                <a:solidFill>
                  <a:srgbClr val="FF0000"/>
                </a:solidFill>
              </a:rPr>
              <a:t>raw_input</a:t>
            </a:r>
            <a:r>
              <a:rPr lang="en-US" dirty="0" smtClean="0">
                <a:solidFill>
                  <a:srgbClr val="FF0000"/>
                </a:solidFill>
              </a:rPr>
              <a:t>() :P</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1: </a:t>
            </a:r>
            <a:r>
              <a:rPr lang="en-US" dirty="0" smtClean="0"/>
              <a:t>Recap</a:t>
            </a:r>
            <a:endParaRPr lang="en-US" dirty="0"/>
          </a:p>
        </p:txBody>
      </p:sp>
    </p:spTree>
    <p:extLst>
      <p:ext uri="{BB962C8B-B14F-4D97-AF65-F5344CB8AC3E}">
        <p14:creationId xmlns:p14="http://schemas.microsoft.com/office/powerpoint/2010/main" val="2380849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Python Comments</a:t>
            </a:r>
            <a:endParaRPr lang="en-US" dirty="0"/>
          </a:p>
        </p:txBody>
      </p:sp>
    </p:spTree>
    <p:extLst>
      <p:ext uri="{BB962C8B-B14F-4D97-AF65-F5344CB8AC3E}">
        <p14:creationId xmlns:p14="http://schemas.microsoft.com/office/powerpoint/2010/main" val="16955833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Comments are a way of documenting your code</a:t>
            </a:r>
          </a:p>
          <a:p>
            <a:r>
              <a:rPr lang="en-US" sz="3600" dirty="0" smtClean="0"/>
              <a:t>They are an important means of explaining complex problems</a:t>
            </a:r>
          </a:p>
          <a:p>
            <a:r>
              <a:rPr lang="en-US" sz="3600" dirty="0" smtClean="0"/>
              <a:t>They can be single or multiline</a:t>
            </a:r>
          </a:p>
          <a:p>
            <a:r>
              <a:rPr lang="en-US" sz="3600" dirty="0" smtClean="0"/>
              <a:t>Good code is well commented code</a:t>
            </a:r>
          </a:p>
        </p:txBody>
      </p:sp>
      <p:sp>
        <p:nvSpPr>
          <p:cNvPr id="3" name="Title 2"/>
          <p:cNvSpPr>
            <a:spLocks noGrp="1"/>
          </p:cNvSpPr>
          <p:nvPr>
            <p:ph type="title"/>
          </p:nvPr>
        </p:nvSpPr>
        <p:spPr/>
        <p:txBody>
          <a:bodyPr/>
          <a:lstStyle/>
          <a:p>
            <a:r>
              <a:rPr lang="en-US" dirty="0" smtClean="0"/>
              <a:t>Comments - Why</a:t>
            </a:r>
            <a:endParaRPr lang="en-US" dirty="0"/>
          </a:p>
        </p:txBody>
      </p:sp>
    </p:spTree>
    <p:extLst>
      <p:ext uri="{BB962C8B-B14F-4D97-AF65-F5344CB8AC3E}">
        <p14:creationId xmlns:p14="http://schemas.microsoft.com/office/powerpoint/2010/main" val="41839114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dirty="0" smtClean="0">
                <a:solidFill>
                  <a:srgbClr val="FF0000"/>
                </a:solidFill>
              </a:rPr>
              <a:t>The practical ability to develop applications  in Python</a:t>
            </a:r>
          </a:p>
          <a:p>
            <a:endParaRPr lang="en-GB" dirty="0" smtClean="0">
              <a:solidFill>
                <a:srgbClr val="FF0000"/>
              </a:solidFill>
            </a:endParaRPr>
          </a:p>
        </p:txBody>
      </p:sp>
      <p:sp>
        <p:nvSpPr>
          <p:cNvPr id="3" name="Title 2"/>
          <p:cNvSpPr>
            <a:spLocks noGrp="1"/>
          </p:cNvSpPr>
          <p:nvPr>
            <p:ph type="title"/>
          </p:nvPr>
        </p:nvSpPr>
        <p:spPr/>
        <p:txBody>
          <a:bodyPr/>
          <a:lstStyle/>
          <a:p>
            <a:r>
              <a:rPr lang="en-GB" dirty="0" smtClean="0"/>
              <a:t>Module Aims</a:t>
            </a:r>
            <a:endParaRPr lang="en-GB" dirty="0"/>
          </a:p>
        </p:txBody>
      </p:sp>
    </p:spTree>
    <p:extLst>
      <p:ext uri="{BB962C8B-B14F-4D97-AF65-F5344CB8AC3E}">
        <p14:creationId xmlns:p14="http://schemas.microsoft.com/office/powerpoint/2010/main" val="9023731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Single line comments can be added with the </a:t>
            </a:r>
            <a:r>
              <a:rPr lang="en-US" sz="3600" dirty="0" smtClean="0">
                <a:solidFill>
                  <a:srgbClr val="0000FF"/>
                </a:solidFill>
                <a:latin typeface="Courier New" panose="02070309020205020404" pitchFamily="49" charset="0"/>
                <a:cs typeface="Courier New" panose="02070309020205020404" pitchFamily="49" charset="0"/>
              </a:rPr>
              <a:t>#</a:t>
            </a:r>
            <a:r>
              <a:rPr lang="en-US" sz="3600" dirty="0" smtClean="0"/>
              <a:t> symbol</a:t>
            </a:r>
          </a:p>
          <a:p>
            <a:r>
              <a:rPr lang="en-US" sz="3600" dirty="0" smtClean="0"/>
              <a:t>The remaining text on that line will be ignored</a:t>
            </a:r>
          </a:p>
          <a:p>
            <a:r>
              <a:rPr lang="en-GB" sz="3600" dirty="0" smtClean="0"/>
              <a:t>Single line comments can live anywhere on the line</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Single Line</a:t>
            </a:r>
            <a:endParaRPr lang="en-US" dirty="0"/>
          </a:p>
        </p:txBody>
      </p:sp>
      <p:sp>
        <p:nvSpPr>
          <p:cNvPr id="6" name="Rectangle 5"/>
          <p:cNvSpPr/>
          <p:nvPr/>
        </p:nvSpPr>
        <p:spPr>
          <a:xfrm>
            <a:off x="3431704" y="3645024"/>
            <a:ext cx="5544616" cy="132343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smtClean="0">
                <a:solidFill>
                  <a:srgbClr val="008000"/>
                </a:solidFill>
                <a:highlight>
                  <a:srgbClr val="FFFFFF"/>
                </a:highlight>
              </a:rPr>
              <a:t># </a:t>
            </a:r>
            <a:r>
              <a:rPr lang="en-US" sz="2000" dirty="0">
                <a:solidFill>
                  <a:srgbClr val="008000"/>
                </a:solidFill>
                <a:highlight>
                  <a:srgbClr val="FFFFFF"/>
                </a:highlight>
              </a:rPr>
              <a:t>Print ‘Hello John’ to the screen.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19185687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Multiline comments can be added with three consecutive  </a:t>
            </a:r>
            <a:r>
              <a:rPr lang="en-US" sz="3600" dirty="0" smtClean="0">
                <a:solidFill>
                  <a:srgbClr val="FF8000"/>
                </a:solidFill>
                <a:highlight>
                  <a:srgbClr val="FFFFFF"/>
                </a:highlight>
              </a:rPr>
              <a:t>" </a:t>
            </a:r>
            <a:r>
              <a:rPr lang="en-US" sz="3600" dirty="0" smtClean="0">
                <a:highlight>
                  <a:srgbClr val="FFFFFF"/>
                </a:highlight>
              </a:rPr>
              <a:t>(quote) characters</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Multiline</a:t>
            </a:r>
            <a:endParaRPr lang="en-US" dirty="0"/>
          </a:p>
        </p:txBody>
      </p:sp>
      <p:sp>
        <p:nvSpPr>
          <p:cNvPr id="6" name="Rectangle 5"/>
          <p:cNvSpPr/>
          <p:nvPr/>
        </p:nvSpPr>
        <p:spPr>
          <a:xfrm>
            <a:off x="2567608" y="3538751"/>
            <a:ext cx="7200800"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a:solidFill>
                  <a:srgbClr val="FF8000"/>
                </a:solidFill>
                <a:highlight>
                  <a:srgbClr val="FFFFFF"/>
                </a:highlight>
              </a:rPr>
              <a:t>"""</a:t>
            </a:r>
          </a:p>
          <a:p>
            <a:r>
              <a:rPr lang="en-US" sz="2000" dirty="0" smtClean="0">
                <a:solidFill>
                  <a:srgbClr val="FF8000"/>
                </a:solidFill>
                <a:highlight>
                  <a:srgbClr val="FFFFFF"/>
                </a:highlight>
              </a:rPr>
              <a:t>   John is our friend and we should</a:t>
            </a:r>
          </a:p>
          <a:p>
            <a:r>
              <a:rPr lang="en-US" sz="2000" dirty="0">
                <a:solidFill>
                  <a:srgbClr val="FF8000"/>
                </a:solidFill>
                <a:highlight>
                  <a:srgbClr val="FFFFFF"/>
                </a:highlight>
              </a:rPr>
              <a:t> </a:t>
            </a:r>
            <a:r>
              <a:rPr lang="en-US" sz="2000" dirty="0" smtClean="0">
                <a:solidFill>
                  <a:srgbClr val="FF8000"/>
                </a:solidFill>
                <a:highlight>
                  <a:srgbClr val="FFFFFF"/>
                </a:highlight>
              </a:rPr>
              <a:t>  be nice to him. Let’s say hello</a:t>
            </a:r>
          </a:p>
          <a:p>
            <a:r>
              <a:rPr lang="en-US" sz="2000" dirty="0">
                <a:solidFill>
                  <a:srgbClr val="FF8000"/>
                </a:solidFill>
                <a:highlight>
                  <a:srgbClr val="FFFFFF"/>
                </a:highlight>
              </a:rPr>
              <a:t> </a:t>
            </a:r>
            <a:r>
              <a:rPr lang="en-US" sz="2000" dirty="0" smtClean="0">
                <a:solidFill>
                  <a:srgbClr val="FF8000"/>
                </a:solidFill>
                <a:highlight>
                  <a:srgbClr val="FFFFFF"/>
                </a:highlight>
              </a:rPr>
              <a:t>  to John.</a:t>
            </a:r>
            <a:endParaRPr lang="en-US" sz="2000" dirty="0">
              <a:solidFill>
                <a:srgbClr val="FF8000"/>
              </a:solidFill>
              <a:highlight>
                <a:srgbClr val="FFFFFF"/>
              </a:highlight>
            </a:endParaRPr>
          </a:p>
          <a:p>
            <a:r>
              <a:rPr lang="en-US" sz="2000" dirty="0">
                <a:solidFill>
                  <a:srgbClr val="FF8000"/>
                </a:solidFill>
                <a:highlight>
                  <a:srgbClr val="FFFFFF"/>
                </a:highlight>
              </a:rPr>
              <a:t>"""</a:t>
            </a:r>
            <a:endParaRPr lang="en-US" sz="2000" dirty="0" smtClean="0">
              <a:solidFill>
                <a:srgbClr val="008000"/>
              </a:solidFill>
              <a:highlight>
                <a:srgbClr val="FFFFFF"/>
              </a:highlight>
            </a:endParaRP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32361235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Comments – Before</a:t>
            </a:r>
            <a:endParaRPr lang="en-US" dirty="0"/>
          </a:p>
        </p:txBody>
      </p:sp>
      <p:sp>
        <p:nvSpPr>
          <p:cNvPr id="9" name="Rectangle 8"/>
          <p:cNvSpPr/>
          <p:nvPr/>
        </p:nvSpPr>
        <p:spPr>
          <a:xfrm>
            <a:off x="551384" y="1803588"/>
            <a:ext cx="11305256"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smtClean="0">
                <a:solidFill>
                  <a:srgbClr val="0000FF"/>
                </a:solidFill>
                <a:highlight>
                  <a:srgbClr val="FFFFFF"/>
                </a:highlight>
              </a:rPr>
              <a:t>import</a:t>
            </a:r>
            <a:r>
              <a:rPr lang="en-US" sz="2400" dirty="0" smtClean="0">
                <a:solidFill>
                  <a:srgbClr val="000000"/>
                </a:solidFill>
                <a:highlight>
                  <a:srgbClr val="FFFFFF"/>
                </a:highlight>
              </a:rPr>
              <a:t> </a:t>
            </a:r>
            <a:r>
              <a:rPr lang="en-US" sz="2400" dirty="0" err="1" smtClean="0">
                <a:solidFill>
                  <a:srgbClr val="000000"/>
                </a:solidFill>
                <a:highlight>
                  <a:srgbClr val="FFFFFF"/>
                </a:highlight>
              </a:rPr>
              <a:t>datetime</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a:solidFill>
                  <a:srgbClr val="000000"/>
                </a:solidFill>
                <a:highlight>
                  <a:srgbClr val="FFFFFF"/>
                </a:highlight>
              </a:rPr>
              <a:t>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raw_input</a:t>
            </a:r>
            <a:r>
              <a:rPr lang="en-US" sz="2400" b="1" dirty="0">
                <a:solidFill>
                  <a:srgbClr val="000080"/>
                </a:solidFill>
                <a:highlight>
                  <a:srgbClr val="FFFFFF"/>
                </a:highlight>
              </a:rPr>
              <a:t>(</a:t>
            </a:r>
            <a:r>
              <a:rPr lang="en-US" sz="2400" dirty="0">
                <a:solidFill>
                  <a:srgbClr val="808080"/>
                </a:solidFill>
                <a:highlight>
                  <a:srgbClr val="FFFFFF"/>
                </a:highlight>
              </a:rPr>
              <a:t>"What is your name? "</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err="1">
                <a:solidFill>
                  <a:srgbClr val="000000"/>
                </a:solidFill>
                <a:highlight>
                  <a:srgbClr val="FFFFFF"/>
                </a:highlight>
              </a:rPr>
              <a:t>year_of_birth</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input</a:t>
            </a:r>
            <a:r>
              <a:rPr lang="en-US" sz="2400" b="1" dirty="0">
                <a:solidFill>
                  <a:srgbClr val="000080"/>
                </a:solidFill>
                <a:highlight>
                  <a:srgbClr val="FFFFFF"/>
                </a:highlight>
              </a:rPr>
              <a:t>(</a:t>
            </a:r>
            <a:r>
              <a:rPr lang="en-US" sz="2400" dirty="0">
                <a:solidFill>
                  <a:srgbClr val="808080"/>
                </a:solidFill>
                <a:highlight>
                  <a:srgbClr val="FFFFFF"/>
                </a:highlight>
              </a:rPr>
              <a:t>"What year were you born {} (e.g. 1872)? "</a:t>
            </a:r>
            <a:r>
              <a:rPr lang="en-US" sz="2400" b="1" dirty="0">
                <a:solidFill>
                  <a:srgbClr val="000080"/>
                </a:solidFill>
                <a:highlight>
                  <a:srgbClr val="FFFFFF"/>
                </a:highlight>
              </a:rPr>
              <a:t>.</a:t>
            </a:r>
            <a:r>
              <a:rPr lang="en-US" sz="2400" dirty="0">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name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a:solidFill>
                  <a:srgbClr val="000000"/>
                </a:solidFill>
                <a:highlight>
                  <a:srgbClr val="FFFFFF"/>
                </a:highlight>
              </a:rPr>
              <a:t>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smtClean="0">
                <a:solidFill>
                  <a:srgbClr val="000000"/>
                </a:solidFill>
                <a:highlight>
                  <a:srgbClr val="FFFFFF"/>
                </a:highlight>
              </a:rPr>
              <a:t>datetime.date</a:t>
            </a:r>
            <a:r>
              <a:rPr lang="en-US" sz="2400" b="1" dirty="0" err="1" smtClean="0">
                <a:solidFill>
                  <a:srgbClr val="000080"/>
                </a:solidFill>
                <a:highlight>
                  <a:srgbClr val="FFFFFF"/>
                </a:highlight>
              </a:rPr>
              <a:t>.</a:t>
            </a:r>
            <a:r>
              <a:rPr lang="en-US" sz="2400" dirty="0" err="1" smtClean="0">
                <a:solidFill>
                  <a:srgbClr val="000000"/>
                </a:solidFill>
                <a:highlight>
                  <a:srgbClr val="FFFFFF"/>
                </a:highlight>
              </a:rPr>
              <a:t>today</a:t>
            </a:r>
            <a:r>
              <a:rPr lang="en-US" sz="2400" b="1" dirty="0">
                <a:solidFill>
                  <a:srgbClr val="000080"/>
                </a:solidFill>
                <a:highlight>
                  <a:srgbClr val="FFFFFF"/>
                </a:highlight>
              </a:rPr>
              <a:t>().</a:t>
            </a:r>
            <a:r>
              <a:rPr lang="en-US" sz="2400" dirty="0">
                <a:solidFill>
                  <a:srgbClr val="000000"/>
                </a:solidFill>
                <a:highlight>
                  <a:srgbClr val="FFFFFF"/>
                </a:highlight>
              </a:rPr>
              <a:t>year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year_of_birth</a:t>
            </a:r>
            <a:endParaRPr lang="en-US" sz="2400" dirty="0">
              <a:solidFill>
                <a:srgbClr val="000000"/>
              </a:solidFill>
              <a:highlight>
                <a:srgbClr val="FFFFFF"/>
              </a:highlight>
            </a:endParaRPr>
          </a:p>
          <a:p>
            <a:r>
              <a:rPr lang="en-US" sz="2400" dirty="0" err="1">
                <a:solidFill>
                  <a:srgbClr val="000000"/>
                </a:solidFill>
                <a:highlight>
                  <a:srgbClr val="FFFFFF"/>
                </a:highlight>
              </a:rPr>
              <a:t>age_in_five_years</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a:solidFill>
                  <a:srgbClr val="FF0000"/>
                </a:solidFill>
                <a:highlight>
                  <a:srgbClr val="FFFFFF"/>
                </a:highlight>
              </a:rPr>
              <a:t>5</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"You are roughly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age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"In 5 years time you will be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err="1">
                <a:solidFill>
                  <a:srgbClr val="000000"/>
                </a:solidFill>
                <a:highlight>
                  <a:srgbClr val="FFFFFF"/>
                </a:highlight>
              </a:rPr>
              <a:t>age_in_five_years</a:t>
            </a:r>
            <a:r>
              <a:rPr lang="en-US" sz="2400" b="1" dirty="0">
                <a:solidFill>
                  <a:srgbClr val="000080"/>
                </a:solidFill>
                <a:highlight>
                  <a:srgbClr val="FFFFFF"/>
                </a:highlight>
              </a:rPr>
              <a:t>)</a:t>
            </a:r>
            <a:endParaRPr lang="en-US" sz="2400" dirty="0">
              <a:solidFill>
                <a:srgbClr val="000000"/>
              </a:solidFill>
              <a:highlight>
                <a:srgbClr val="FFFFFF"/>
              </a:highlight>
            </a:endParaRPr>
          </a:p>
        </p:txBody>
      </p:sp>
    </p:spTree>
    <p:extLst>
      <p:ext uri="{BB962C8B-B14F-4D97-AF65-F5344CB8AC3E}">
        <p14:creationId xmlns:p14="http://schemas.microsoft.com/office/powerpoint/2010/main" val="21517966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71464" y="332656"/>
            <a:ext cx="10009112" cy="618630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dirty="0">
                <a:solidFill>
                  <a:srgbClr val="FF8000"/>
                </a:solidFill>
                <a:highlight>
                  <a:srgbClr val="FFFFFF"/>
                </a:highlight>
              </a:rPr>
              <a:t>"""</a:t>
            </a:r>
          </a:p>
          <a:p>
            <a:r>
              <a:rPr lang="en-US" dirty="0">
                <a:solidFill>
                  <a:srgbClr val="FF8000"/>
                </a:solidFill>
                <a:highlight>
                  <a:srgbClr val="FFFFFF"/>
                </a:highlight>
              </a:rPr>
              <a:t>   This library function will allow us to play with</a:t>
            </a:r>
          </a:p>
          <a:p>
            <a:r>
              <a:rPr lang="en-US" dirty="0">
                <a:solidFill>
                  <a:srgbClr val="FF8000"/>
                </a:solidFill>
                <a:highlight>
                  <a:srgbClr val="FFFFFF"/>
                </a:highlight>
              </a:rPr>
              <a:t>   date and time. It contains loads of useful</a:t>
            </a:r>
          </a:p>
          <a:p>
            <a:r>
              <a:rPr lang="en-US" dirty="0">
                <a:solidFill>
                  <a:srgbClr val="FF8000"/>
                </a:solidFill>
                <a:highlight>
                  <a:srgbClr val="FFFFFF"/>
                </a:highlight>
              </a:rPr>
              <a:t>   functionality which someone else has written for</a:t>
            </a:r>
          </a:p>
          <a:p>
            <a:r>
              <a:rPr lang="en-US" dirty="0">
                <a:solidFill>
                  <a:srgbClr val="FF8000"/>
                </a:solidFill>
                <a:highlight>
                  <a:srgbClr val="FFFFFF"/>
                </a:highlight>
              </a:rPr>
              <a:t>   us.</a:t>
            </a:r>
          </a:p>
          <a:p>
            <a:r>
              <a:rPr lang="en-US" dirty="0">
                <a:solidFill>
                  <a:srgbClr val="FF8000"/>
                </a:solidFill>
                <a:highlight>
                  <a:srgbClr val="FFFFFF"/>
                </a:highlight>
              </a:rPr>
              <a:t>"""</a:t>
            </a:r>
            <a:endParaRPr lang="en-US" dirty="0">
              <a:solidFill>
                <a:srgbClr val="000000"/>
              </a:solidFill>
              <a:highlight>
                <a:srgbClr val="FFFFFF"/>
              </a:highlight>
            </a:endParaRPr>
          </a:p>
          <a:p>
            <a:r>
              <a:rPr lang="en-US" b="1" dirty="0" smtClean="0">
                <a:solidFill>
                  <a:srgbClr val="0000FF"/>
                </a:solidFill>
                <a:highlight>
                  <a:srgbClr val="FFFFFF"/>
                </a:highlight>
              </a:rPr>
              <a:t>import</a:t>
            </a:r>
            <a:r>
              <a:rPr lang="en-US" dirty="0" smtClean="0">
                <a:solidFill>
                  <a:srgbClr val="000000"/>
                </a:solidFill>
                <a:highlight>
                  <a:srgbClr val="FFFFFF"/>
                </a:highlight>
              </a:rPr>
              <a:t> </a:t>
            </a:r>
            <a:r>
              <a:rPr lang="en-US" dirty="0" err="1" smtClean="0">
                <a:solidFill>
                  <a:srgbClr val="000000"/>
                </a:solidFill>
                <a:highlight>
                  <a:srgbClr val="FFFFFF"/>
                </a:highlight>
              </a:rPr>
              <a:t>datetime</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name</a:t>
            </a:r>
            <a:endParaRPr lang="en-US" dirty="0">
              <a:solidFill>
                <a:srgbClr val="000000"/>
              </a:solidFill>
              <a:highlight>
                <a:srgbClr val="FFFFFF"/>
              </a:highlight>
            </a:endParaRPr>
          </a:p>
          <a:p>
            <a:r>
              <a:rPr lang="en-US" dirty="0">
                <a:solidFill>
                  <a:srgbClr val="000000"/>
                </a:solidFill>
                <a:highlight>
                  <a:srgbClr val="FFFFFF"/>
                </a:highlight>
              </a:rPr>
              <a:t>name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raw_input</a:t>
            </a:r>
            <a:r>
              <a:rPr lang="en-US" b="1" dirty="0">
                <a:solidFill>
                  <a:srgbClr val="000080"/>
                </a:solidFill>
                <a:highlight>
                  <a:srgbClr val="FFFFFF"/>
                </a:highlight>
              </a:rPr>
              <a:t>(</a:t>
            </a:r>
            <a:r>
              <a:rPr lang="en-US" dirty="0">
                <a:solidFill>
                  <a:srgbClr val="808080"/>
                </a:solidFill>
                <a:highlight>
                  <a:srgbClr val="FFFFFF"/>
                </a:highlight>
              </a:rPr>
              <a:t>"What is your name? "</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year of birth</a:t>
            </a:r>
            <a:endParaRPr lang="en-US" dirty="0">
              <a:solidFill>
                <a:srgbClr val="000000"/>
              </a:solidFill>
              <a:highlight>
                <a:srgbClr val="FFFFFF"/>
              </a:highlight>
            </a:endParaRPr>
          </a:p>
          <a:p>
            <a:r>
              <a:rPr lang="en-US" dirty="0" err="1">
                <a:solidFill>
                  <a:srgbClr val="000000"/>
                </a:solidFill>
                <a:highlight>
                  <a:srgbClr val="FFFFFF"/>
                </a:highlight>
              </a:rPr>
              <a:t>year_of_birth</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input</a:t>
            </a:r>
            <a:r>
              <a:rPr lang="en-US" b="1" dirty="0">
                <a:solidFill>
                  <a:srgbClr val="000080"/>
                </a:solidFill>
                <a:highlight>
                  <a:srgbClr val="FFFFFF"/>
                </a:highlight>
              </a:rPr>
              <a:t>(</a:t>
            </a:r>
            <a:r>
              <a:rPr lang="en-US" dirty="0">
                <a:solidFill>
                  <a:srgbClr val="808080"/>
                </a:solidFill>
                <a:highlight>
                  <a:srgbClr val="FFFFFF"/>
                </a:highlight>
              </a:rPr>
              <a:t>"What year were you born {} (e.g. 1872)? "</a:t>
            </a:r>
            <a:r>
              <a:rPr lang="en-US" b="1" dirty="0">
                <a:solidFill>
                  <a:srgbClr val="000080"/>
                </a:solidFill>
                <a:highlight>
                  <a:srgbClr val="FFFFFF"/>
                </a:highlight>
              </a:rPr>
              <a:t>.</a:t>
            </a:r>
            <a:r>
              <a:rPr lang="en-US" dirty="0">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name</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Calculate their date of birth by subtracting it </a:t>
            </a:r>
            <a:r>
              <a:rPr lang="en-US" dirty="0" smtClean="0">
                <a:solidFill>
                  <a:srgbClr val="008000"/>
                </a:solidFill>
                <a:highlight>
                  <a:srgbClr val="FFFFFF"/>
                </a:highlight>
              </a:rPr>
              <a:t>from </a:t>
            </a:r>
            <a:r>
              <a:rPr lang="en-US" dirty="0">
                <a:solidFill>
                  <a:srgbClr val="008000"/>
                </a:solidFill>
                <a:highlight>
                  <a:srgbClr val="FFFFFF"/>
                </a:highlight>
              </a:rPr>
              <a:t>todays date</a:t>
            </a:r>
            <a:endParaRPr lang="en-US" dirty="0">
              <a:solidFill>
                <a:srgbClr val="000000"/>
              </a:solidFill>
              <a:highlight>
                <a:srgbClr val="FFFFFF"/>
              </a:highlight>
            </a:endParaRPr>
          </a:p>
          <a:p>
            <a:r>
              <a:rPr lang="en-US" dirty="0">
                <a:solidFill>
                  <a:srgbClr val="000000"/>
                </a:solidFill>
                <a:highlight>
                  <a:srgbClr val="FFFFFF"/>
                </a:highlight>
              </a:rPr>
              <a:t>age </a:t>
            </a:r>
            <a:r>
              <a:rPr lang="en-US" b="1" dirty="0">
                <a:solidFill>
                  <a:srgbClr val="000080"/>
                </a:solidFill>
                <a:highlight>
                  <a:srgbClr val="FFFFFF"/>
                </a:highlight>
              </a:rPr>
              <a:t>=</a:t>
            </a:r>
            <a:r>
              <a:rPr lang="en-US" dirty="0">
                <a:solidFill>
                  <a:srgbClr val="000000"/>
                </a:solidFill>
                <a:highlight>
                  <a:srgbClr val="FFFFFF"/>
                </a:highlight>
              </a:rPr>
              <a:t> </a:t>
            </a:r>
            <a:r>
              <a:rPr lang="en-US" dirty="0" err="1" smtClean="0">
                <a:solidFill>
                  <a:srgbClr val="000000"/>
                </a:solidFill>
                <a:highlight>
                  <a:srgbClr val="FFFFFF"/>
                </a:highlight>
              </a:rPr>
              <a:t>datetime.date</a:t>
            </a:r>
            <a:r>
              <a:rPr lang="en-US" b="1" dirty="0" err="1" smtClean="0">
                <a:solidFill>
                  <a:srgbClr val="000080"/>
                </a:solidFill>
                <a:highlight>
                  <a:srgbClr val="FFFFFF"/>
                </a:highlight>
              </a:rPr>
              <a:t>.</a:t>
            </a:r>
            <a:r>
              <a:rPr lang="en-US" dirty="0" err="1" smtClean="0">
                <a:solidFill>
                  <a:srgbClr val="000000"/>
                </a:solidFill>
                <a:highlight>
                  <a:srgbClr val="FFFFFF"/>
                </a:highlight>
              </a:rPr>
              <a:t>today</a:t>
            </a:r>
            <a:r>
              <a:rPr lang="en-US" b="1" dirty="0">
                <a:solidFill>
                  <a:srgbClr val="000080"/>
                </a:solidFill>
                <a:highlight>
                  <a:srgbClr val="FFFFFF"/>
                </a:highlight>
              </a:rPr>
              <a:t>().</a:t>
            </a:r>
            <a:r>
              <a:rPr lang="en-US" dirty="0">
                <a:solidFill>
                  <a:srgbClr val="000000"/>
                </a:solidFill>
                <a:highlight>
                  <a:srgbClr val="FFFFFF"/>
                </a:highlight>
              </a:rPr>
              <a:t>year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year_of_birth</a:t>
            </a:r>
            <a:endParaRPr lang="en-US" dirty="0">
              <a:solidFill>
                <a:srgbClr val="000000"/>
              </a:solidFill>
              <a:highlight>
                <a:srgbClr val="FFFFFF"/>
              </a:highlight>
            </a:endParaRPr>
          </a:p>
          <a:p>
            <a:r>
              <a:rPr lang="en-US" dirty="0" err="1">
                <a:solidFill>
                  <a:srgbClr val="000000"/>
                </a:solidFill>
                <a:highlight>
                  <a:srgbClr val="FFFFFF"/>
                </a:highlight>
              </a:rPr>
              <a:t>age_in_five_years</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age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5</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Print our results to the screen</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"You are roughly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age</a:t>
            </a:r>
            <a:r>
              <a:rPr lang="en-US" b="1" dirty="0">
                <a:solidFill>
                  <a:srgbClr val="000080"/>
                </a:solidFill>
                <a:highlight>
                  <a:srgbClr val="FFFFFF"/>
                </a:highlight>
              </a:rPr>
              <a:t>)</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"In 5 years time you will be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err="1">
                <a:solidFill>
                  <a:srgbClr val="000000"/>
                </a:solidFill>
                <a:highlight>
                  <a:srgbClr val="FFFFFF"/>
                </a:highlight>
              </a:rPr>
              <a:t>age_in_five_years</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p:txBody>
      </p:sp>
    </p:spTree>
    <p:extLst>
      <p:ext uri="{BB962C8B-B14F-4D97-AF65-F5344CB8AC3E}">
        <p14:creationId xmlns:p14="http://schemas.microsoft.com/office/powerpoint/2010/main" val="21420750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Champion of Comments</a:t>
            </a:r>
            <a:endParaRPr lang="en-US" dirty="0"/>
          </a:p>
        </p:txBody>
      </p:sp>
    </p:spTree>
    <p:extLst>
      <p:ext uri="{BB962C8B-B14F-4D97-AF65-F5344CB8AC3E}">
        <p14:creationId xmlns:p14="http://schemas.microsoft.com/office/powerpoint/2010/main" val="14805573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2: </a:t>
            </a:r>
            <a:r>
              <a:rPr lang="en-US" dirty="0" smtClean="0"/>
              <a:t>Solution</a:t>
            </a:r>
            <a:endParaRPr lang="en-US" dirty="0"/>
          </a:p>
        </p:txBody>
      </p:sp>
    </p:spTree>
    <p:extLst>
      <p:ext uri="{BB962C8B-B14F-4D97-AF65-F5344CB8AC3E}">
        <p14:creationId xmlns:p14="http://schemas.microsoft.com/office/powerpoint/2010/main" val="334094358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Python’s Interactive Interpreter</a:t>
            </a:r>
            <a:endParaRPr lang="en-US" dirty="0"/>
          </a:p>
        </p:txBody>
      </p:sp>
    </p:spTree>
    <p:extLst>
      <p:ext uri="{BB962C8B-B14F-4D97-AF65-F5344CB8AC3E}">
        <p14:creationId xmlns:p14="http://schemas.microsoft.com/office/powerpoint/2010/main" val="312239201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27448" y="2492896"/>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a:solidFill>
                  <a:schemeClr val="bg1"/>
                </a:solidFill>
                <a:latin typeface="Courier New" panose="02070309020205020404" pitchFamily="49" charset="0"/>
                <a:cs typeface="Courier New" panose="02070309020205020404" pitchFamily="49" charset="0"/>
              </a:rPr>
              <a:t>&gt;&gt;&gt; </a:t>
            </a:r>
            <a:endParaRPr lang="en-US"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GB" dirty="0" smtClean="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1127448" y="2492895"/>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endParaRPr lang="en-GB"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4" name="Content Placeholder 3"/>
          <p:cNvSpPr>
            <a:spLocks noGrp="1"/>
          </p:cNvSpPr>
          <p:nvPr>
            <p:ph idx="1"/>
          </p:nvPr>
        </p:nvSpPr>
        <p:spPr>
          <a:xfrm>
            <a:off x="609600" y="1700809"/>
            <a:ext cx="11175032" cy="4464495"/>
          </a:xfrm>
        </p:spPr>
        <p:txBody>
          <a:bodyPr>
            <a:normAutofit/>
          </a:bodyPr>
          <a:lstStyle/>
          <a:p>
            <a:r>
              <a:rPr lang="en-GB" dirty="0" smtClean="0"/>
              <a:t>Allows interactive development of python code</a:t>
            </a:r>
          </a:p>
          <a:p>
            <a:endParaRPr lang="en-GB" dirty="0"/>
          </a:p>
          <a:p>
            <a:endParaRPr lang="en-GB" dirty="0" smtClean="0"/>
          </a:p>
          <a:p>
            <a:endParaRPr lang="en-GB" dirty="0"/>
          </a:p>
          <a:p>
            <a:endParaRPr lang="en-GB" dirty="0" smtClean="0"/>
          </a:p>
          <a:p>
            <a:endParaRPr lang="en-GB" dirty="0"/>
          </a:p>
          <a:p>
            <a:r>
              <a:rPr lang="en-GB" dirty="0" smtClean="0"/>
              <a:t>Command history is available through the up and down arrows</a:t>
            </a:r>
            <a:endParaRPr lang="en-US" dirty="0"/>
          </a:p>
        </p:txBody>
      </p:sp>
      <p:sp>
        <p:nvSpPr>
          <p:cNvPr id="3" name="Title 2"/>
          <p:cNvSpPr>
            <a:spLocks noGrp="1"/>
          </p:cNvSpPr>
          <p:nvPr>
            <p:ph type="title"/>
          </p:nvPr>
        </p:nvSpPr>
        <p:spPr/>
        <p:txBody>
          <a:bodyPr/>
          <a:lstStyle/>
          <a:p>
            <a:r>
              <a:rPr lang="en-GB" dirty="0" smtClean="0"/>
              <a:t>Interactive Interpreter</a:t>
            </a:r>
            <a:endParaRPr lang="en-US" dirty="0"/>
          </a:p>
        </p:txBody>
      </p:sp>
      <p:sp>
        <p:nvSpPr>
          <p:cNvPr id="7" name="Rectangle 6"/>
          <p:cNvSpPr/>
          <p:nvPr/>
        </p:nvSpPr>
        <p:spPr>
          <a:xfrm>
            <a:off x="1127448" y="2492894"/>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r>
              <a:rPr lang="en-GB" dirty="0" smtClean="0">
                <a:solidFill>
                  <a:schemeClr val="bg1"/>
                </a:solidFill>
                <a:latin typeface="Courier New" panose="02070309020205020404" pitchFamily="49" charset="0"/>
                <a:cs typeface="Courier New" panose="02070309020205020404" pitchFamily="49" charset="0"/>
              </a:rPr>
              <a:t>hello world</a:t>
            </a:r>
          </a:p>
          <a:p>
            <a:r>
              <a:rPr lang="en-GB" dirty="0" smtClean="0">
                <a:solidFill>
                  <a:schemeClr val="bg1"/>
                </a:solidFill>
                <a:latin typeface="Courier New" panose="02070309020205020404" pitchFamily="49" charset="0"/>
                <a:cs typeface="Courier New" panose="02070309020205020404" pitchFamily="49" charset="0"/>
              </a:rPr>
              <a:t>&gt;&gt;&gt;</a:t>
            </a:r>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62947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 and </a:t>
            </a:r>
            <a:r>
              <a:rPr lang="en-US" dirty="0" smtClean="0"/>
              <a:t>Variables</a:t>
            </a:r>
            <a:endParaRPr lang="en-US" dirty="0"/>
          </a:p>
        </p:txBody>
      </p:sp>
    </p:spTree>
    <p:extLst>
      <p:ext uri="{BB962C8B-B14F-4D97-AF65-F5344CB8AC3E}">
        <p14:creationId xmlns:p14="http://schemas.microsoft.com/office/powerpoint/2010/main" val="82773272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Data takes many forms and different types of data must be represented appropriately</a:t>
            </a:r>
          </a:p>
          <a:p>
            <a:r>
              <a:rPr lang="en-US" dirty="0" smtClean="0"/>
              <a:t>Python uses the following </a:t>
            </a:r>
            <a:r>
              <a:rPr lang="en-US" i="1" dirty="0" smtClean="0"/>
              <a:t>data types</a:t>
            </a:r>
            <a:endParaRPr lang="en-US" dirty="0" smtClean="0"/>
          </a:p>
          <a:p>
            <a:pPr lvl="1"/>
            <a:r>
              <a:rPr lang="en-US" dirty="0" smtClean="0"/>
              <a:t>Numbers</a:t>
            </a:r>
          </a:p>
          <a:p>
            <a:pPr lvl="1"/>
            <a:r>
              <a:rPr lang="en-US" dirty="0" smtClean="0"/>
              <a:t>Strings</a:t>
            </a:r>
          </a:p>
          <a:p>
            <a:pPr lvl="1"/>
            <a:r>
              <a:rPr lang="en-US" dirty="0" smtClean="0"/>
              <a:t>Booleans</a:t>
            </a:r>
          </a:p>
          <a:p>
            <a:pPr lvl="1"/>
            <a:r>
              <a:rPr lang="en-US" dirty="0" smtClean="0"/>
              <a:t>Lists and Tuples</a:t>
            </a:r>
          </a:p>
          <a:p>
            <a:pPr lvl="1"/>
            <a:r>
              <a:rPr lang="en-US" dirty="0" smtClean="0"/>
              <a:t>Dictionaries</a:t>
            </a:r>
            <a:endParaRPr lang="en-US" dirty="0"/>
          </a:p>
        </p:txBody>
      </p:sp>
      <p:sp>
        <p:nvSpPr>
          <p:cNvPr id="3" name="Title 2"/>
          <p:cNvSpPr>
            <a:spLocks noGrp="1"/>
          </p:cNvSpPr>
          <p:nvPr>
            <p:ph type="title"/>
          </p:nvPr>
        </p:nvSpPr>
        <p:spPr/>
        <p:txBody>
          <a:bodyPr/>
          <a:lstStyle/>
          <a:p>
            <a:r>
              <a:rPr lang="en-US" dirty="0" smtClean="0"/>
              <a:t>Data Types</a:t>
            </a:r>
            <a:endParaRPr lang="en-US" dirty="0"/>
          </a:p>
        </p:txBody>
      </p:sp>
    </p:spTree>
    <p:extLst>
      <p:ext uri="{BB962C8B-B14F-4D97-AF65-F5344CB8AC3E}">
        <p14:creationId xmlns:p14="http://schemas.microsoft.com/office/powerpoint/2010/main" val="1092101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Content</a:t>
            </a:r>
            <a:endParaRPr lang="en-GB" dirty="0"/>
          </a:p>
        </p:txBody>
      </p:sp>
      <p:sp>
        <p:nvSpPr>
          <p:cNvPr id="3" name="Text Placeholder 2"/>
          <p:cNvSpPr>
            <a:spLocks noGrp="1"/>
          </p:cNvSpPr>
          <p:nvPr>
            <p:ph type="body" idx="1"/>
          </p:nvPr>
        </p:nvSpPr>
        <p:spPr/>
        <p:txBody>
          <a:bodyPr/>
          <a:lstStyle/>
          <a:p>
            <a:endParaRPr lang="en-GB" dirty="0"/>
          </a:p>
        </p:txBody>
      </p:sp>
      <p:sp>
        <p:nvSpPr>
          <p:cNvPr id="4" name="Content Placeholder 3"/>
          <p:cNvSpPr>
            <a:spLocks noGrp="1"/>
          </p:cNvSpPr>
          <p:nvPr>
            <p:ph sz="half" idx="2"/>
          </p:nvPr>
        </p:nvSpPr>
        <p:spPr/>
        <p:txBody>
          <a:bodyPr>
            <a:normAutofit fontScale="92500" lnSpcReduction="20000"/>
          </a:bodyPr>
          <a:lstStyle/>
          <a:p>
            <a:r>
              <a:rPr lang="en-GB" dirty="0" smtClean="0"/>
              <a:t>A Brief History of Programming</a:t>
            </a:r>
          </a:p>
          <a:p>
            <a:r>
              <a:rPr lang="en-GB" dirty="0" smtClean="0"/>
              <a:t>Programming with Python</a:t>
            </a:r>
          </a:p>
          <a:p>
            <a:pPr lvl="1"/>
            <a:r>
              <a:rPr lang="en-GB" dirty="0" smtClean="0"/>
              <a:t>Data Types</a:t>
            </a:r>
          </a:p>
          <a:p>
            <a:pPr lvl="1"/>
            <a:r>
              <a:rPr lang="en-GB" dirty="0" smtClean="0"/>
              <a:t>Operators and Precedence</a:t>
            </a:r>
          </a:p>
          <a:p>
            <a:pPr lvl="1"/>
            <a:r>
              <a:rPr lang="en-GB" dirty="0" smtClean="0"/>
              <a:t>Structures</a:t>
            </a:r>
          </a:p>
          <a:p>
            <a:pPr lvl="1"/>
            <a:r>
              <a:rPr lang="en-GB" dirty="0" smtClean="0"/>
              <a:t>Statements</a:t>
            </a:r>
          </a:p>
          <a:p>
            <a:pPr lvl="1"/>
            <a:r>
              <a:rPr lang="en-GB" dirty="0" smtClean="0"/>
              <a:t>Functions</a:t>
            </a:r>
          </a:p>
          <a:p>
            <a:pPr lvl="1"/>
            <a:r>
              <a:rPr lang="en-GB" dirty="0" smtClean="0"/>
              <a:t>Libraries</a:t>
            </a:r>
          </a:p>
          <a:p>
            <a:pPr lvl="1"/>
            <a:r>
              <a:rPr lang="en-GB" dirty="0" smtClean="0"/>
              <a:t>Debugging</a:t>
            </a:r>
          </a:p>
          <a:p>
            <a:pPr lvl="1"/>
            <a:r>
              <a:rPr lang="en-GB" dirty="0" smtClean="0"/>
              <a:t>File IO</a:t>
            </a:r>
          </a:p>
          <a:p>
            <a:pPr lvl="1"/>
            <a:r>
              <a:rPr lang="en-GB" dirty="0" smtClean="0"/>
              <a:t>Error Handling</a:t>
            </a:r>
          </a:p>
          <a:p>
            <a:pPr lvl="1"/>
            <a:r>
              <a:rPr lang="en-GB" dirty="0" smtClean="0"/>
              <a:t>Threading</a:t>
            </a:r>
          </a:p>
          <a:p>
            <a:r>
              <a:rPr lang="en-GB" dirty="0"/>
              <a:t>Programming with Lua</a:t>
            </a:r>
          </a:p>
          <a:p>
            <a:pPr lvl="1"/>
            <a:endParaRPr lang="en-GB" dirty="0" smtClean="0"/>
          </a:p>
        </p:txBody>
      </p:sp>
      <p:sp>
        <p:nvSpPr>
          <p:cNvPr id="5" name="Text Placeholder 4"/>
          <p:cNvSpPr>
            <a:spLocks noGrp="1"/>
          </p:cNvSpPr>
          <p:nvPr>
            <p:ph type="body" sz="quarter" idx="3"/>
          </p:nvPr>
        </p:nvSpPr>
        <p:spPr/>
        <p:txBody>
          <a:bodyPr/>
          <a:lstStyle/>
          <a:p>
            <a:endParaRPr lang="en-GB" dirty="0"/>
          </a:p>
        </p:txBody>
      </p:sp>
      <p:sp>
        <p:nvSpPr>
          <p:cNvPr id="6" name="Content Placeholder 5"/>
          <p:cNvSpPr>
            <a:spLocks noGrp="1"/>
          </p:cNvSpPr>
          <p:nvPr>
            <p:ph sz="quarter" idx="4"/>
          </p:nvPr>
        </p:nvSpPr>
        <p:spPr/>
        <p:txBody>
          <a:bodyPr/>
          <a:lstStyle/>
          <a:p>
            <a:r>
              <a:rPr lang="en-GB" dirty="0" smtClean="0"/>
              <a:t>Developing in a Team</a:t>
            </a:r>
            <a:endParaRPr lang="en-GB" dirty="0"/>
          </a:p>
          <a:p>
            <a:pPr lvl="1"/>
            <a:r>
              <a:rPr lang="en-GB" dirty="0" smtClean="0"/>
              <a:t>Software Design Life Cycle</a:t>
            </a:r>
          </a:p>
          <a:p>
            <a:pPr lvl="1"/>
            <a:r>
              <a:rPr lang="en-GB" dirty="0" smtClean="0"/>
              <a:t>Design Practices</a:t>
            </a:r>
          </a:p>
          <a:p>
            <a:pPr lvl="1"/>
            <a:r>
              <a:rPr lang="en-GB" dirty="0" smtClean="0"/>
              <a:t>Source Code Management</a:t>
            </a:r>
          </a:p>
          <a:p>
            <a:pPr lvl="1"/>
            <a:r>
              <a:rPr lang="en-GB" dirty="0" smtClean="0"/>
              <a:t>Code Reviews</a:t>
            </a:r>
          </a:p>
          <a:p>
            <a:r>
              <a:rPr lang="en-GB" dirty="0" smtClean="0"/>
              <a:t>Programming with Apache Lucene</a:t>
            </a:r>
          </a:p>
          <a:p>
            <a:endParaRPr lang="en-GB" dirty="0"/>
          </a:p>
        </p:txBody>
      </p:sp>
    </p:spTree>
    <p:extLst>
      <p:ext uri="{BB962C8B-B14F-4D97-AF65-F5344CB8AC3E}">
        <p14:creationId xmlns:p14="http://schemas.microsoft.com/office/powerpoint/2010/main" val="838727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Numbers</a:t>
            </a:r>
            <a:endParaRPr lang="en-US" dirty="0"/>
          </a:p>
        </p:txBody>
      </p:sp>
      <p:graphicFrame>
        <p:nvGraphicFramePr>
          <p:cNvPr id="6" name="Content Placeholder 4"/>
          <p:cNvGraphicFramePr>
            <a:graphicFrameLocks/>
          </p:cNvGraphicFramePr>
          <p:nvPr>
            <p:extLst>
              <p:ext uri="{D42A27DB-BD31-4B8C-83A1-F6EECF244321}">
                <p14:modId xmlns:p14="http://schemas.microsoft.com/office/powerpoint/2010/main" val="35628802"/>
              </p:ext>
            </p:extLst>
          </p:nvPr>
        </p:nvGraphicFramePr>
        <p:xfrm>
          <a:off x="695399" y="4221088"/>
          <a:ext cx="10887001" cy="1854200"/>
        </p:xfrm>
        <a:graphic>
          <a:graphicData uri="http://schemas.openxmlformats.org/drawingml/2006/table">
            <a:tbl>
              <a:tblPr firstRow="1" bandRow="1">
                <a:tableStyleId>{5C22544A-7EE6-4342-B048-85BDC9FD1C3A}</a:tableStyleId>
              </a:tblPr>
              <a:tblGrid>
                <a:gridCol w="1556880"/>
                <a:gridCol w="6498709"/>
                <a:gridCol w="2831412"/>
              </a:tblGrid>
              <a:tr h="370840">
                <a:tc>
                  <a:txBody>
                    <a:bodyPr/>
                    <a:lstStyle/>
                    <a:p>
                      <a:r>
                        <a:rPr lang="en-GB" dirty="0" smtClean="0"/>
                        <a:t>Type</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err="1" smtClean="0">
                          <a:solidFill>
                            <a:srgbClr val="0000FF"/>
                          </a:solidFill>
                          <a:latin typeface="Courier New" panose="02070309020205020404" pitchFamily="49" charset="0"/>
                          <a:cs typeface="Courier New" panose="02070309020205020404" pitchFamily="49" charset="0"/>
                        </a:rPr>
                        <a:t>int</a:t>
                      </a: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 signed integer (whole number)</a:t>
                      </a:r>
                      <a:endParaRPr lang="en-US" dirty="0"/>
                    </a:p>
                  </a:txBody>
                  <a:tcPr/>
                </a:tc>
                <a:tc>
                  <a:txBody>
                    <a:bodyPr/>
                    <a:lstStyle/>
                    <a:p>
                      <a:r>
                        <a:rPr lang="en-GB" dirty="0" smtClean="0"/>
                        <a:t>1,2,</a:t>
                      </a:r>
                      <a:r>
                        <a:rPr lang="en-GB" baseline="0" dirty="0" smtClean="0"/>
                        <a:t>3,4,5…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long()</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 long integer</a:t>
                      </a:r>
                      <a:endParaRPr lang="en-US" b="1" dirty="0"/>
                    </a:p>
                  </a:txBody>
                  <a:tcPr/>
                </a:tc>
                <a:tc>
                  <a:txBody>
                    <a:bodyPr/>
                    <a:lstStyle/>
                    <a:p>
                      <a:r>
                        <a:rPr lang="en-GB" dirty="0" smtClean="0"/>
                        <a:t>78421974L</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float()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A floating</a:t>
                      </a:r>
                      <a:r>
                        <a:rPr lang="en-GB" b="0" baseline="0" dirty="0" smtClean="0"/>
                        <a:t> point number</a:t>
                      </a:r>
                      <a:endParaRPr lang="en-US" b="0" dirty="0"/>
                    </a:p>
                  </a:txBody>
                  <a:tcPr/>
                </a:tc>
                <a:tc>
                  <a:txBody>
                    <a:bodyPr/>
                    <a:lstStyle/>
                    <a:p>
                      <a:r>
                        <a:rPr lang="en-GB" dirty="0" smtClean="0"/>
                        <a:t>3.141592768</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complex()</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A mathematically</a:t>
                      </a:r>
                      <a:r>
                        <a:rPr lang="en-GB" b="0" baseline="0" dirty="0" smtClean="0"/>
                        <a:t> complex </a:t>
                      </a:r>
                      <a:r>
                        <a:rPr lang="en-GB" b="0" dirty="0" smtClean="0"/>
                        <a:t>number</a:t>
                      </a:r>
                      <a:endParaRPr lang="en-US" b="0" dirty="0"/>
                    </a:p>
                  </a:txBody>
                  <a:tcPr/>
                </a:tc>
                <a:tc>
                  <a:txBody>
                    <a:bodyPr/>
                    <a:lstStyle/>
                    <a:p>
                      <a:r>
                        <a:rPr lang="en-GB" dirty="0" smtClean="0"/>
                        <a:t>3.14j</a:t>
                      </a:r>
                      <a:endParaRPr lang="en-GB" baseline="0" dirty="0" smtClean="0"/>
                    </a:p>
                  </a:txBody>
                  <a:tcPr/>
                </a:tc>
              </a:tr>
            </a:tbl>
          </a:graphicData>
        </a:graphic>
      </p:graphicFrame>
      <p:sp>
        <p:nvSpPr>
          <p:cNvPr id="4" name="Content Placeholder 3"/>
          <p:cNvSpPr>
            <a:spLocks noGrp="1"/>
          </p:cNvSpPr>
          <p:nvPr>
            <p:ph idx="1"/>
          </p:nvPr>
        </p:nvSpPr>
        <p:spPr>
          <a:xfrm>
            <a:off x="695400" y="1700809"/>
            <a:ext cx="10887001" cy="2160239"/>
          </a:xfrm>
        </p:spPr>
        <p:txBody>
          <a:bodyPr>
            <a:normAutofit fontScale="70000" lnSpcReduction="20000"/>
          </a:bodyPr>
          <a:lstStyle/>
          <a:p>
            <a:r>
              <a:rPr lang="en-US" dirty="0" smtClean="0"/>
              <a:t>Every language has a way to represent numeric values</a:t>
            </a:r>
          </a:p>
          <a:p>
            <a:r>
              <a:rPr lang="en-US" dirty="0" smtClean="0"/>
              <a:t>Numeric values can have many representations, for example, whole numbers, negative numbers, or fractions</a:t>
            </a:r>
          </a:p>
          <a:p>
            <a:r>
              <a:rPr lang="en-US" dirty="0" smtClean="0"/>
              <a:t>Very large numbers take up more storage space</a:t>
            </a:r>
          </a:p>
          <a:p>
            <a:r>
              <a:rPr lang="en-US" dirty="0" smtClean="0"/>
              <a:t>Generally each type has an upper and lower limit</a:t>
            </a:r>
          </a:p>
          <a:p>
            <a:r>
              <a:rPr lang="en-US" dirty="0" smtClean="0"/>
              <a:t>Python uses the numeric types below</a:t>
            </a:r>
            <a:endParaRPr lang="en-US" dirty="0"/>
          </a:p>
        </p:txBody>
      </p:sp>
    </p:spTree>
    <p:extLst>
      <p:ext uri="{BB962C8B-B14F-4D97-AF65-F5344CB8AC3E}">
        <p14:creationId xmlns:p14="http://schemas.microsoft.com/office/powerpoint/2010/main" val="3094971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endParaRPr lang="en-US" dirty="0"/>
          </a:p>
        </p:txBody>
      </p:sp>
      <p:sp>
        <p:nvSpPr>
          <p:cNvPr id="3" name="Title 2"/>
          <p:cNvSpPr>
            <a:spLocks noGrp="1"/>
          </p:cNvSpPr>
          <p:nvPr>
            <p:ph type="title"/>
          </p:nvPr>
        </p:nvSpPr>
        <p:spPr/>
        <p:txBody>
          <a:bodyPr/>
          <a:lstStyle/>
          <a:p>
            <a:r>
              <a:rPr lang="en-US" dirty="0" smtClean="0"/>
              <a:t>Numbers: Examples</a:t>
            </a:r>
            <a:endParaRPr lang="en-US" dirty="0"/>
          </a:p>
        </p:txBody>
      </p:sp>
    </p:spTree>
    <p:extLst>
      <p:ext uri="{BB962C8B-B14F-4D97-AF65-F5344CB8AC3E}">
        <p14:creationId xmlns:p14="http://schemas.microsoft.com/office/powerpoint/2010/main" val="359503380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What is a string?</a:t>
            </a:r>
          </a:p>
          <a:p>
            <a:pPr lvl="1"/>
            <a:r>
              <a:rPr lang="en-US" dirty="0" smtClean="0"/>
              <a:t>A series of alphanumeric characters</a:t>
            </a:r>
          </a:p>
          <a:p>
            <a:pPr lvl="1"/>
            <a:r>
              <a:rPr lang="en-US" dirty="0" smtClean="0"/>
              <a:t>Includes numbers, alphabetic characters, punctuation, </a:t>
            </a:r>
          </a:p>
          <a:p>
            <a:pPr lvl="1"/>
            <a:r>
              <a:rPr lang="en-US" dirty="0" smtClean="0"/>
              <a:t>Can be anything from user input to contents of a web page or representations of program data </a:t>
            </a:r>
          </a:p>
          <a:p>
            <a:r>
              <a:rPr lang="en-US" dirty="0" smtClean="0"/>
              <a:t>Encoding</a:t>
            </a:r>
          </a:p>
          <a:p>
            <a:pPr lvl="1"/>
            <a:r>
              <a:rPr lang="en-US" dirty="0" smtClean="0"/>
              <a:t>In the early days of computing, different ways of storing character data were invented</a:t>
            </a:r>
          </a:p>
          <a:p>
            <a:pPr lvl="1"/>
            <a:r>
              <a:rPr lang="en-US" dirty="0" smtClean="0"/>
              <a:t>This means in the wild</a:t>
            </a:r>
            <a:r>
              <a:rPr lang="en-US" smtClean="0"/>
              <a:t>, string </a:t>
            </a:r>
            <a:r>
              <a:rPr lang="en-US" dirty="0" smtClean="0"/>
              <a:t>data can come in different forms or </a:t>
            </a:r>
            <a:r>
              <a:rPr lang="en-US" i="1" dirty="0" smtClean="0"/>
              <a:t>encodings</a:t>
            </a:r>
            <a:r>
              <a:rPr lang="en-US" dirty="0" smtClean="0"/>
              <a:t>.</a:t>
            </a:r>
          </a:p>
          <a:p>
            <a:pPr lvl="1"/>
            <a:r>
              <a:rPr lang="en-US" dirty="0" smtClean="0"/>
              <a:t>The most common are ASCII, UTF-8, and UTF-16</a:t>
            </a:r>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3730273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 many languages, strings are objects which have methods</a:t>
            </a:r>
          </a:p>
          <a:p>
            <a:r>
              <a:rPr lang="en-US" dirty="0" smtClean="0"/>
              <a:t>Most methods are concerned with string </a:t>
            </a:r>
            <a:r>
              <a:rPr lang="en-US" dirty="0"/>
              <a:t>manipulation</a:t>
            </a:r>
          </a:p>
          <a:p>
            <a:pPr lvl="1"/>
            <a:r>
              <a:rPr lang="en-US" dirty="0"/>
              <a:t>One of the most common </a:t>
            </a:r>
            <a:r>
              <a:rPr lang="en-US" dirty="0" smtClean="0"/>
              <a:t>operations – things like composing output, searching for words or extracting </a:t>
            </a:r>
            <a:r>
              <a:rPr lang="en-US" dirty="0" err="1" smtClean="0"/>
              <a:t>urls</a:t>
            </a:r>
            <a:endParaRPr lang="en-US" dirty="0"/>
          </a:p>
          <a:p>
            <a:pPr lvl="1"/>
            <a:r>
              <a:rPr lang="en-US" dirty="0"/>
              <a:t>Any built-in type can be converted</a:t>
            </a:r>
          </a:p>
          <a:p>
            <a:pPr lvl="1"/>
            <a:r>
              <a:rPr lang="en-US" dirty="0"/>
              <a:t>Methods include adding, splitting, replacing, capitalization, finding, formatting and more</a:t>
            </a:r>
          </a:p>
          <a:p>
            <a:endParaRPr lang="en-US" dirty="0" smtClean="0"/>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1969593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805927071"/>
              </p:ext>
            </p:extLst>
          </p:nvPr>
        </p:nvGraphicFramePr>
        <p:xfrm>
          <a:off x="641252" y="1556792"/>
          <a:ext cx="10783339" cy="4394200"/>
        </p:xfrm>
        <a:graphic>
          <a:graphicData uri="http://schemas.openxmlformats.org/drawingml/2006/table">
            <a:tbl>
              <a:tblPr firstRow="1" bandRow="1">
                <a:tableStyleId>{5C22544A-7EE6-4342-B048-85BDC9FD1C3A}</a:tableStyleId>
              </a:tblPr>
              <a:tblGrid>
                <a:gridCol w="2937249"/>
                <a:gridCol w="4919893"/>
                <a:gridCol w="2926197"/>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str</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arg</a:t>
                      </a:r>
                      <a:r>
                        <a:rPr lang="en-US"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a:t>
                      </a:r>
                      <a:r>
                        <a:rPr lang="en-US" baseline="0" dirty="0" smtClean="0"/>
                        <a:t> a string representation of </a:t>
                      </a:r>
                      <a:r>
                        <a:rPr lang="en-US" i="1" baseline="0" dirty="0" err="1" smtClean="0"/>
                        <a:t>arg</a:t>
                      </a:r>
                      <a:r>
                        <a:rPr lang="en-US" i="0" baseline="0" dirty="0" smtClean="0"/>
                        <a:t> </a:t>
                      </a:r>
                      <a:endParaRPr lang="en-US" dirty="0"/>
                    </a:p>
                  </a:txBody>
                  <a:tcPr/>
                </a:tc>
                <a:tc>
                  <a:txBody>
                    <a:bodyPr/>
                    <a:lstStyle/>
                    <a:p>
                      <a:r>
                        <a:rPr lang="en-US" dirty="0" err="1" smtClean="0"/>
                        <a:t>oldstring</a:t>
                      </a:r>
                      <a:r>
                        <a:rPr lang="en-US" dirty="0" smtClean="0"/>
                        <a:t> = </a:t>
                      </a:r>
                      <a:r>
                        <a:rPr lang="en-US" dirty="0" err="1" smtClean="0"/>
                        <a:t>str</a:t>
                      </a:r>
                      <a:r>
                        <a:rPr lang="en-US" dirty="0" smtClean="0"/>
                        <a:t>(56)</a:t>
                      </a:r>
                    </a:p>
                    <a:p>
                      <a:r>
                        <a:rPr lang="en-US" dirty="0" err="1" smtClean="0"/>
                        <a:t>otherstring</a:t>
                      </a:r>
                      <a:r>
                        <a:rPr lang="en-US" dirty="0" smtClean="0"/>
                        <a:t> = </a:t>
                      </a:r>
                      <a:r>
                        <a:rPr lang="en-US" dirty="0" err="1" smtClean="0"/>
                        <a:t>str</a:t>
                      </a:r>
                      <a:r>
                        <a:rPr lang="en-US" dirty="0" smtClean="0"/>
                        <a:t>(True)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capitalize()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string with the first character capitalized</a:t>
                      </a:r>
                      <a:r>
                        <a:rPr lang="en-GB" baseline="0" dirty="0" smtClean="0"/>
                        <a:t> and the rest lowercased</a:t>
                      </a:r>
                      <a:endParaRPr lang="en-US" dirty="0"/>
                    </a:p>
                  </a:txBody>
                  <a:tcPr/>
                </a:tc>
                <a:tc>
                  <a:txBody>
                    <a:bodyPr/>
                    <a:lstStyle/>
                    <a:p>
                      <a:r>
                        <a:rPr lang="en-GB" dirty="0" err="1" smtClean="0"/>
                        <a:t>newstring</a:t>
                      </a:r>
                      <a:r>
                        <a:rPr lang="en-GB" dirty="0" smtClean="0"/>
                        <a:t> = </a:t>
                      </a:r>
                      <a:r>
                        <a:rPr lang="en-GB" dirty="0" err="1" smtClean="0"/>
                        <a:t>oldstring.capitalize</a:t>
                      </a:r>
                      <a:r>
                        <a:rPr lang="en-GB" dirty="0" smtClean="0"/>
                        <a:t>()</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find</a:t>
                      </a:r>
                      <a:r>
                        <a:rPr lang="en-GB" i="1" dirty="0" smtClean="0">
                          <a:solidFill>
                            <a:srgbClr val="0000FF"/>
                          </a:solidFill>
                          <a:latin typeface="Courier New" panose="02070309020205020404" pitchFamily="49" charset="0"/>
                          <a:cs typeface="Courier New" panose="02070309020205020404" pitchFamily="49" charset="0"/>
                        </a:rPr>
                        <a:t>(sub[, start, end</a:t>
                      </a:r>
                      <a:r>
                        <a:rPr lang="en-GB"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Find the first occurrence of the specified</a:t>
                      </a:r>
                      <a:r>
                        <a:rPr lang="en-GB" baseline="0" dirty="0" smtClean="0"/>
                        <a:t> substring</a:t>
                      </a:r>
                      <a:endParaRPr lang="en-US" b="1" dirty="0"/>
                    </a:p>
                  </a:txBody>
                  <a:tcPr/>
                </a:tc>
                <a:tc>
                  <a:txBody>
                    <a:bodyPr/>
                    <a:lstStyle/>
                    <a:p>
                      <a:r>
                        <a:rPr lang="en-GB" dirty="0" smtClean="0"/>
                        <a:t>‘some </a:t>
                      </a:r>
                      <a:r>
                        <a:rPr lang="en-GB" dirty="0" err="1" smtClean="0"/>
                        <a:t>text’.find</a:t>
                      </a:r>
                      <a:r>
                        <a:rPr lang="en-GB" dirty="0" smtClean="0"/>
                        <a:t>(‘text’)</a:t>
                      </a:r>
                    </a:p>
                    <a:p>
                      <a:r>
                        <a:rPr lang="en-GB" dirty="0" err="1" smtClean="0"/>
                        <a:t>oldstring.find</a:t>
                      </a:r>
                      <a:r>
                        <a:rPr lang="en-GB" dirty="0" smtClean="0"/>
                        <a:t>(‘text’,5,15)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format(</a:t>
                      </a:r>
                      <a:r>
                        <a:rPr lang="en-GB" i="1" dirty="0" err="1" smtClean="0">
                          <a:solidFill>
                            <a:srgbClr val="0000FF"/>
                          </a:solidFill>
                          <a:latin typeface="Courier New" panose="02070309020205020404" pitchFamily="49" charset="0"/>
                          <a:cs typeface="Courier New" panose="02070309020205020404" pitchFamily="49" charset="0"/>
                        </a:rPr>
                        <a:t>args</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Replace occurrences of fields</a:t>
                      </a:r>
                      <a:r>
                        <a:rPr lang="en-GB" b="0" baseline="0" dirty="0" smtClean="0"/>
                        <a:t> {} with argument values</a:t>
                      </a:r>
                      <a:endParaRPr lang="en-US" b="0" dirty="0"/>
                    </a:p>
                  </a:txBody>
                  <a:tcPr/>
                </a:tc>
                <a:tc>
                  <a:txBody>
                    <a:bodyPr/>
                    <a:lstStyle/>
                    <a:p>
                      <a:r>
                        <a:rPr lang="en-GB" dirty="0" smtClean="0"/>
                        <a:t>‘2 + 2 = {0}’.format(4)</a:t>
                      </a:r>
                    </a:p>
                    <a:p>
                      <a:r>
                        <a:rPr lang="en-GB" dirty="0" smtClean="0"/>
                        <a:t>‘2 + {0} = {1}’.format(2, 2+2)</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replace(</a:t>
                      </a:r>
                      <a:r>
                        <a:rPr lang="en-US" i="1" dirty="0" smtClean="0">
                          <a:solidFill>
                            <a:srgbClr val="0000FF"/>
                          </a:solidFill>
                          <a:latin typeface="Courier New" panose="02070309020205020404" pitchFamily="49" charset="0"/>
                          <a:cs typeface="Courier New" panose="02070309020205020404" pitchFamily="49" charset="0"/>
                        </a:rPr>
                        <a:t>old, new[,count]</a:t>
                      </a:r>
                      <a:r>
                        <a:rPr lang="en-US"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will all occurrences of </a:t>
                      </a:r>
                      <a:r>
                        <a:rPr lang="en-US" b="0" i="1" baseline="0" dirty="0" smtClean="0"/>
                        <a:t>old</a:t>
                      </a:r>
                      <a:r>
                        <a:rPr lang="en-US" b="0" i="0" baseline="0" dirty="0" smtClean="0"/>
                        <a:t> replaced by </a:t>
                      </a:r>
                      <a:r>
                        <a:rPr lang="en-US" b="0" i="1" baseline="0" dirty="0" smtClean="0"/>
                        <a:t>new</a:t>
                      </a:r>
                      <a:r>
                        <a:rPr lang="en-US" b="0" i="0" baseline="0" dirty="0" smtClean="0"/>
                        <a:t>. Optionally provide </a:t>
                      </a:r>
                      <a:r>
                        <a:rPr lang="en-US" b="0" i="1" baseline="0" dirty="0" smtClean="0"/>
                        <a:t>count</a:t>
                      </a:r>
                      <a:r>
                        <a:rPr lang="en-US" b="0" i="0" baseline="0" dirty="0" smtClean="0"/>
                        <a:t> to only replace the first </a:t>
                      </a:r>
                      <a:r>
                        <a:rPr lang="en-US" b="0" i="1" baseline="0" dirty="0" smtClean="0"/>
                        <a:t>count</a:t>
                      </a:r>
                      <a:r>
                        <a:rPr lang="en-US" b="0" i="0" baseline="0" dirty="0" smtClean="0"/>
                        <a:t> occurrences</a:t>
                      </a:r>
                      <a:endParaRPr lang="en-US" b="0" dirty="0"/>
                    </a:p>
                  </a:txBody>
                  <a:tcPr/>
                </a:tc>
                <a:tc>
                  <a:txBody>
                    <a:bodyPr/>
                    <a:lstStyle/>
                    <a:p>
                      <a:r>
                        <a:rPr lang="en-GB" baseline="0" dirty="0" err="1" smtClean="0"/>
                        <a:t>newstring.replace</a:t>
                      </a:r>
                      <a:r>
                        <a:rPr lang="en-GB" baseline="0" dirty="0" smtClean="0"/>
                        <a:t>(‘</a:t>
                      </a:r>
                      <a:r>
                        <a:rPr lang="en-GB" baseline="0" dirty="0" err="1" smtClean="0"/>
                        <a:t>string’,’variable</a:t>
                      </a:r>
                      <a:r>
                        <a:rPr lang="en-GB" baseline="0" dirty="0" smtClean="0"/>
                        <a:t>’)</a:t>
                      </a:r>
                    </a:p>
                    <a:p>
                      <a:r>
                        <a:rPr lang="en-GB" baseline="0" dirty="0" err="1" smtClean="0"/>
                        <a:t>newstring.replace</a:t>
                      </a:r>
                      <a:r>
                        <a:rPr lang="en-GB" baseline="0" dirty="0" smtClean="0"/>
                        <a:t>(‘a’,’o’,2)</a:t>
                      </a:r>
                    </a:p>
                  </a:txBody>
                  <a:tcPr/>
                </a:tc>
              </a:tr>
            </a:tbl>
          </a:graphicData>
        </a:graphic>
      </p:graphicFrame>
    </p:spTree>
    <p:extLst>
      <p:ext uri="{BB962C8B-B14F-4D97-AF65-F5344CB8AC3E}">
        <p14:creationId xmlns:p14="http://schemas.microsoft.com/office/powerpoint/2010/main" val="5715092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736029977"/>
              </p:ext>
            </p:extLst>
          </p:nvPr>
        </p:nvGraphicFramePr>
        <p:xfrm>
          <a:off x="641252" y="1556792"/>
          <a:ext cx="10783339" cy="4028440"/>
        </p:xfrm>
        <a:graphic>
          <a:graphicData uri="http://schemas.openxmlformats.org/drawingml/2006/table">
            <a:tbl>
              <a:tblPr firstRow="1" bandRow="1">
                <a:tableStyleId>{5C22544A-7EE6-4342-B048-85BDC9FD1C3A}</a:tableStyleId>
              </a:tblPr>
              <a:tblGrid>
                <a:gridCol w="3222500"/>
                <a:gridCol w="4320480"/>
                <a:gridCol w="3240359"/>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split</a:t>
                      </a:r>
                      <a:r>
                        <a:rPr lang="en-GB" i="1" dirty="0" smtClean="0">
                          <a:solidFill>
                            <a:srgbClr val="0000FF"/>
                          </a:solidFill>
                          <a:latin typeface="Courier New" panose="02070309020205020404" pitchFamily="49" charset="0"/>
                          <a:cs typeface="Courier New" panose="02070309020205020404" pitchFamily="49" charset="0"/>
                        </a:rPr>
                        <a:t>(</a:t>
                      </a:r>
                      <a:r>
                        <a:rPr lang="en-GB" i="1" dirty="0" err="1" smtClean="0">
                          <a:solidFill>
                            <a:srgbClr val="0000FF"/>
                          </a:solidFill>
                          <a:latin typeface="Courier New" panose="02070309020205020404" pitchFamily="49" charset="0"/>
                          <a:cs typeface="Courier New" panose="02070309020205020404" pitchFamily="49" charset="0"/>
                        </a:rPr>
                        <a:t>sep</a:t>
                      </a:r>
                      <a:r>
                        <a:rPr lang="en-GB" i="1" dirty="0" smtClean="0">
                          <a:solidFill>
                            <a:srgbClr val="0000FF"/>
                          </a:solidFill>
                          <a:latin typeface="Courier New" panose="02070309020205020404" pitchFamily="49" charset="0"/>
                          <a:cs typeface="Courier New" panose="02070309020205020404" pitchFamily="49" charset="0"/>
                        </a:rPr>
                        <a:t>[, </a:t>
                      </a:r>
                      <a:r>
                        <a:rPr lang="en-GB" i="1" dirty="0" err="1" smtClean="0">
                          <a:solidFill>
                            <a:srgbClr val="0000FF"/>
                          </a:solidFill>
                          <a:latin typeface="Courier New" panose="02070309020205020404" pitchFamily="49" charset="0"/>
                          <a:cs typeface="Courier New" panose="02070309020205020404" pitchFamily="49" charset="0"/>
                        </a:rPr>
                        <a:t>maxsplit</a:t>
                      </a:r>
                      <a:r>
                        <a:rPr lang="en-GB"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list of </a:t>
                      </a:r>
                      <a:r>
                        <a:rPr lang="en-GB" i="1" dirty="0" err="1" smtClean="0"/>
                        <a:t>maxsplit</a:t>
                      </a:r>
                      <a:r>
                        <a:rPr lang="en-GB" i="1" dirty="0" smtClean="0"/>
                        <a:t> </a:t>
                      </a:r>
                      <a:r>
                        <a:rPr lang="en-GB" dirty="0" smtClean="0"/>
                        <a:t>words in the string using</a:t>
                      </a:r>
                      <a:r>
                        <a:rPr lang="en-GB" baseline="0" dirty="0" smtClean="0"/>
                        <a:t> </a:t>
                      </a:r>
                      <a:r>
                        <a:rPr lang="en-GB" i="1" baseline="0" dirty="0" err="1" smtClean="0"/>
                        <a:t>sep</a:t>
                      </a:r>
                      <a:r>
                        <a:rPr lang="en-GB" i="0" baseline="0" dirty="0" smtClean="0"/>
                        <a:t> as a delimiter.</a:t>
                      </a:r>
                      <a:endParaRPr lang="en-US" dirty="0"/>
                    </a:p>
                  </a:txBody>
                  <a:tcPr/>
                </a:tc>
                <a:tc>
                  <a:txBody>
                    <a:bodyPr/>
                    <a:lstStyle/>
                    <a:p>
                      <a:r>
                        <a:rPr lang="en-GB" dirty="0" smtClean="0"/>
                        <a:t>list = ‘a, list, of, </a:t>
                      </a:r>
                      <a:r>
                        <a:rPr lang="en-GB" dirty="0" err="1" smtClean="0"/>
                        <a:t>values’.split</a:t>
                      </a:r>
                      <a:r>
                        <a:rPr lang="en-GB" dirty="0" smtClean="0"/>
                        <a:t>(‘,’)</a:t>
                      </a:r>
                      <a:endParaRPr lang="en-US" dirty="0"/>
                    </a:p>
                  </a:txBody>
                  <a:tcPr/>
                </a:tc>
              </a:tr>
              <a:tr h="370840">
                <a:tc>
                  <a:txBody>
                    <a:bodyPr/>
                    <a:lstStyle/>
                    <a:p>
                      <a:pPr algn="ctr"/>
                      <a:r>
                        <a:rPr lang="en-US" i="0" dirty="0" err="1" smtClean="0">
                          <a:solidFill>
                            <a:srgbClr val="0000FF"/>
                          </a:solidFill>
                          <a:latin typeface="Courier New" panose="02070309020205020404" pitchFamily="49" charset="0"/>
                          <a:cs typeface="Courier New" panose="02070309020205020404" pitchFamily="49" charset="0"/>
                        </a:rPr>
                        <a:t>splitlines</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keepends</a:t>
                      </a:r>
                      <a:r>
                        <a:rPr lang="en-US"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As above except the string is split at</a:t>
                      </a:r>
                      <a:r>
                        <a:rPr lang="en-GB" baseline="0" dirty="0" smtClean="0"/>
                        <a:t> line boundaries. Line breaks are discarded unless </a:t>
                      </a:r>
                      <a:r>
                        <a:rPr lang="en-GB" i="1" baseline="0" dirty="0" err="1" smtClean="0"/>
                        <a:t>keepends</a:t>
                      </a:r>
                      <a:r>
                        <a:rPr lang="en-GB" i="0" baseline="0" dirty="0" smtClean="0"/>
                        <a:t> is True</a:t>
                      </a:r>
                      <a:endParaRPr lang="en-US" b="1" dirty="0"/>
                    </a:p>
                  </a:txBody>
                  <a:tcPr/>
                </a:tc>
                <a:tc>
                  <a:txBody>
                    <a:bodyPr/>
                    <a:lstStyle/>
                    <a:p>
                      <a:r>
                        <a:rPr lang="en-GB" dirty="0" smtClean="0"/>
                        <a:t>‘some\</a:t>
                      </a:r>
                      <a:r>
                        <a:rPr lang="en-GB" dirty="0" err="1" smtClean="0"/>
                        <a:t>nmultiline</a:t>
                      </a:r>
                      <a:r>
                        <a:rPr lang="en-GB" dirty="0" smtClean="0"/>
                        <a:t>\</a:t>
                      </a:r>
                      <a:r>
                        <a:rPr lang="en-GB" dirty="0" err="1" smtClean="0"/>
                        <a:t>ntext</a:t>
                      </a:r>
                      <a:r>
                        <a:rPr lang="en-GB" dirty="0" smtClean="0"/>
                        <a:t>’.</a:t>
                      </a:r>
                      <a:r>
                        <a:rPr lang="en-GB" dirty="0" err="1" smtClean="0"/>
                        <a:t>splitlines</a:t>
                      </a:r>
                      <a:r>
                        <a:rPr lang="en-GB" dirty="0" smtClean="0"/>
                        <a:t>()</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strip</a:t>
                      </a:r>
                      <a:r>
                        <a:rPr lang="en-US" i="1" dirty="0" smtClean="0">
                          <a:solidFill>
                            <a:srgbClr val="0000FF"/>
                          </a:solidFill>
                          <a:latin typeface="Courier New" panose="02070309020205020404" pitchFamily="49" charset="0"/>
                          <a:cs typeface="Courier New" panose="02070309020205020404" pitchFamily="49" charset="0"/>
                        </a:rPr>
                        <a:t>([chars])</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with leading and trailing chars removed. Removes whitespace only unless </a:t>
                      </a:r>
                      <a:r>
                        <a:rPr lang="en-US" b="0" i="1" baseline="0" dirty="0" smtClean="0"/>
                        <a:t>chars</a:t>
                      </a:r>
                      <a:r>
                        <a:rPr lang="en-US" b="0" i="0" baseline="0" dirty="0" smtClean="0"/>
                        <a:t> is specified</a:t>
                      </a:r>
                      <a:endParaRPr lang="en-US" b="0" dirty="0"/>
                    </a:p>
                  </a:txBody>
                  <a:tcPr/>
                </a:tc>
                <a:tc>
                  <a:txBody>
                    <a:bodyPr/>
                    <a:lstStyle/>
                    <a:p>
                      <a:r>
                        <a:rPr lang="en-US" dirty="0" smtClean="0"/>
                        <a:t>‘   a string   ‘.strip()</a:t>
                      </a:r>
                    </a:p>
                    <a:p>
                      <a:r>
                        <a:rPr lang="en-US" dirty="0" smtClean="0"/>
                        <a:t>‘</a:t>
                      </a:r>
                      <a:r>
                        <a:rPr lang="en-US" dirty="0" err="1" smtClean="0"/>
                        <a:t>xxAGamerTagxx</a:t>
                      </a:r>
                      <a:r>
                        <a:rPr lang="en-US" dirty="0" smtClean="0"/>
                        <a:t>’.strip(‘xx’)</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join(</a:t>
                      </a:r>
                      <a:r>
                        <a:rPr lang="en-GB" i="1" dirty="0" err="1" smtClean="0">
                          <a:solidFill>
                            <a:srgbClr val="0000FF"/>
                          </a:solidFill>
                          <a:latin typeface="Courier New" panose="02070309020205020404" pitchFamily="49" charset="0"/>
                          <a:cs typeface="Courier New" panose="02070309020205020404" pitchFamily="49" charset="0"/>
                        </a:rPr>
                        <a:t>iterable</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Return a string which is a</a:t>
                      </a:r>
                      <a:r>
                        <a:rPr lang="en-GB" b="0" baseline="0" dirty="0" smtClean="0"/>
                        <a:t> concatenation of all the strings in </a:t>
                      </a:r>
                      <a:r>
                        <a:rPr lang="en-GB" b="0" i="1" baseline="0" dirty="0" err="1" smtClean="0"/>
                        <a:t>iterable</a:t>
                      </a:r>
                      <a:r>
                        <a:rPr lang="en-GB" b="0" i="0" baseline="0" dirty="0" smtClean="0"/>
                        <a:t> – for example, a list or tuple</a:t>
                      </a:r>
                      <a:endParaRPr lang="en-US" b="0" dirty="0"/>
                    </a:p>
                  </a:txBody>
                  <a:tcPr/>
                </a:tc>
                <a:tc>
                  <a:txBody>
                    <a:bodyPr/>
                    <a:lstStyle/>
                    <a:p>
                      <a:r>
                        <a:rPr lang="en-GB" dirty="0" err="1" smtClean="0"/>
                        <a:t>newstring</a:t>
                      </a:r>
                      <a:r>
                        <a:rPr lang="en-GB" dirty="0" smtClean="0"/>
                        <a:t> = </a:t>
                      </a:r>
                      <a:r>
                        <a:rPr lang="en-GB" dirty="0" err="1" smtClean="0"/>
                        <a:t>str.join</a:t>
                      </a:r>
                      <a:r>
                        <a:rPr lang="en-GB" dirty="0" smtClean="0"/>
                        <a:t>( [ ‘A’, ‘string’, ‘made’, ‘from’,’</a:t>
                      </a:r>
                      <a:r>
                        <a:rPr lang="en-GB" dirty="0" err="1" smtClean="0"/>
                        <a:t>iterable</a:t>
                      </a:r>
                      <a:r>
                        <a:rPr lang="en-GB" dirty="0" smtClean="0"/>
                        <a:t>’])</a:t>
                      </a:r>
                      <a:endParaRPr lang="en-GB" baseline="0" dirty="0" smtClean="0"/>
                    </a:p>
                  </a:txBody>
                  <a:tcPr/>
                </a:tc>
              </a:tr>
            </a:tbl>
          </a:graphicData>
        </a:graphic>
      </p:graphicFrame>
    </p:spTree>
    <p:extLst>
      <p:ext uri="{BB962C8B-B14F-4D97-AF65-F5344CB8AC3E}">
        <p14:creationId xmlns:p14="http://schemas.microsoft.com/office/powerpoint/2010/main" val="120486093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Strings: Examples</a:t>
            </a:r>
            <a:endParaRPr lang="en-US" dirty="0"/>
          </a:p>
        </p:txBody>
      </p:sp>
    </p:spTree>
    <p:extLst>
      <p:ext uri="{BB962C8B-B14F-4D97-AF65-F5344CB8AC3E}">
        <p14:creationId xmlns:p14="http://schemas.microsoft.com/office/powerpoint/2010/main" val="155695727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sp>
        <p:nvSpPr>
          <p:cNvPr id="4" name="Content Placeholder 3"/>
          <p:cNvSpPr>
            <a:spLocks noGrp="1"/>
          </p:cNvSpPr>
          <p:nvPr>
            <p:ph idx="1"/>
          </p:nvPr>
        </p:nvSpPr>
        <p:spPr>
          <a:xfrm>
            <a:off x="1007436" y="1700809"/>
            <a:ext cx="10574965" cy="4425355"/>
          </a:xfrm>
        </p:spPr>
        <p:txBody>
          <a:bodyPr>
            <a:normAutofit/>
          </a:bodyPr>
          <a:lstStyle/>
          <a:p>
            <a:r>
              <a:rPr lang="en-US" dirty="0" smtClean="0"/>
              <a:t>What is a Boolean value?</a:t>
            </a:r>
          </a:p>
          <a:p>
            <a:pPr lvl="1"/>
            <a:r>
              <a:rPr lang="en-US" dirty="0" smtClean="0"/>
              <a:t>Named after mathematician George Boole, Booleans represent logical </a:t>
            </a:r>
            <a:r>
              <a:rPr lang="en-US" b="1" dirty="0" smtClean="0">
                <a:solidFill>
                  <a:srgbClr val="0000FF"/>
                </a:solidFill>
              </a:rPr>
              <a:t>true</a:t>
            </a:r>
            <a:r>
              <a:rPr lang="en-US" dirty="0" smtClean="0"/>
              <a:t> or </a:t>
            </a:r>
            <a:r>
              <a:rPr lang="en-US" b="1" dirty="0" smtClean="0">
                <a:solidFill>
                  <a:srgbClr val="0000FF"/>
                </a:solidFill>
              </a:rPr>
              <a:t>false</a:t>
            </a:r>
          </a:p>
          <a:p>
            <a:pPr lvl="1"/>
            <a:r>
              <a:rPr lang="en-US" dirty="0" smtClean="0"/>
              <a:t>They are used in conjunction with Boolean operators such as </a:t>
            </a:r>
            <a:r>
              <a:rPr lang="en-US" b="1" dirty="0" smtClean="0">
                <a:solidFill>
                  <a:srgbClr val="0000FF"/>
                </a:solidFill>
              </a:rPr>
              <a:t>and</a:t>
            </a:r>
            <a:r>
              <a:rPr lang="en-US" dirty="0" smtClean="0"/>
              <a:t>, </a:t>
            </a:r>
            <a:r>
              <a:rPr lang="en-US" b="1" dirty="0" smtClean="0">
                <a:solidFill>
                  <a:srgbClr val="0000FF"/>
                </a:solidFill>
              </a:rPr>
              <a:t>or</a:t>
            </a:r>
            <a:r>
              <a:rPr lang="en-US" dirty="0" smtClean="0"/>
              <a:t>, </a:t>
            </a:r>
            <a:r>
              <a:rPr lang="en-US" b="1" dirty="0" smtClean="0">
                <a:solidFill>
                  <a:srgbClr val="0000FF"/>
                </a:solidFill>
              </a:rPr>
              <a:t>not</a:t>
            </a:r>
          </a:p>
          <a:p>
            <a:pPr lvl="1"/>
            <a:r>
              <a:rPr lang="en-US" dirty="0" smtClean="0"/>
              <a:t>Almost every language uses Boolean logic as an integral component of flow control and decision making</a:t>
            </a:r>
          </a:p>
          <a:p>
            <a:pPr lvl="1"/>
            <a:endParaRPr lang="en-US" dirty="0" smtClean="0"/>
          </a:p>
        </p:txBody>
      </p:sp>
    </p:spTree>
    <p:extLst>
      <p:ext uri="{BB962C8B-B14F-4D97-AF65-F5344CB8AC3E}">
        <p14:creationId xmlns:p14="http://schemas.microsoft.com/office/powerpoint/2010/main" val="2112398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166575543"/>
              </p:ext>
            </p:extLst>
          </p:nvPr>
        </p:nvGraphicFramePr>
        <p:xfrm>
          <a:off x="767408" y="2564904"/>
          <a:ext cx="10657184" cy="2199640"/>
        </p:xfrm>
        <a:graphic>
          <a:graphicData uri="http://schemas.openxmlformats.org/drawingml/2006/table">
            <a:tbl>
              <a:tblPr firstRow="1" bandRow="1">
                <a:tableStyleId>{5C22544A-7EE6-4342-B048-85BDC9FD1C3A}</a:tableStyleId>
              </a:tblPr>
              <a:tblGrid>
                <a:gridCol w="985184"/>
                <a:gridCol w="4271400"/>
                <a:gridCol w="2376264"/>
                <a:gridCol w="3024336"/>
              </a:tblGrid>
              <a:tr h="370840">
                <a:tc>
                  <a:txBody>
                    <a:bodyPr/>
                    <a:lstStyle/>
                    <a:p>
                      <a:r>
                        <a:rPr lang="en-GB" dirty="0" smtClean="0"/>
                        <a:t>Type</a:t>
                      </a:r>
                      <a:endParaRPr lang="en-US" dirty="0"/>
                    </a:p>
                  </a:txBody>
                  <a:tcPr/>
                </a:tc>
                <a:tc>
                  <a:txBody>
                    <a:bodyPr/>
                    <a:lstStyle/>
                    <a:p>
                      <a:r>
                        <a:rPr lang="en-GB" dirty="0" smtClean="0"/>
                        <a:t>Description</a:t>
                      </a:r>
                      <a:endParaRPr lang="en-US" dirty="0"/>
                    </a:p>
                  </a:txBody>
                  <a:tcPr/>
                </a:tc>
                <a:tc>
                  <a:txBody>
                    <a:bodyPr/>
                    <a:lstStyle/>
                    <a:p>
                      <a:r>
                        <a:rPr lang="en-US" dirty="0" smtClean="0"/>
                        <a:t>Assignment</a:t>
                      </a:r>
                      <a:endParaRPr lang="en-US" dirty="0"/>
                    </a:p>
                  </a:txBody>
                  <a:tcPr/>
                </a:tc>
                <a:tc>
                  <a:txBody>
                    <a:bodyPr/>
                    <a:lstStyle/>
                    <a:p>
                      <a:r>
                        <a:rPr lang="en-US" dirty="0" smtClean="0"/>
                        <a:t>Comparison</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False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None, ‘False’, zero of any numeric</a:t>
                      </a:r>
                      <a:r>
                        <a:rPr lang="en-GB" baseline="0" dirty="0" smtClean="0"/>
                        <a:t> type (0, 0.0, 0L, 0j), any empty sequence ( ‘’,(),[] ), any empty mapping ( {}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False</a:t>
                      </a: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 True</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is not True</a:t>
                      </a:r>
                      <a:endParaRPr lang="en-US" dirty="0" smtClean="0"/>
                    </a:p>
                    <a:p>
                      <a:pPr marL="285750" indent="-285750">
                        <a:buFont typeface="Arial" panose="020B0604020202020204" pitchFamily="34" charset="0"/>
                        <a:buChar char="•"/>
                      </a:pPr>
                      <a:r>
                        <a:rPr lang="en-US" dirty="0" err="1" smtClean="0"/>
                        <a:t>booleanVar</a:t>
                      </a:r>
                      <a:r>
                        <a:rPr lang="en-US" baseline="0" dirty="0" smtClean="0"/>
                        <a:t> </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True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Everything else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True</a:t>
                      </a:r>
                    </a:p>
                    <a:p>
                      <a:pPr marL="0" indent="0">
                        <a:buFont typeface="Arial" panose="020B0604020202020204" pitchFamily="34" charset="0"/>
                        <a:buNone/>
                      </a:pPr>
                      <a:endParaRPr lang="en-US" dirty="0"/>
                    </a:p>
                  </a:txBody>
                  <a:tcPr/>
                </a:tc>
                <a:tc>
                  <a:txBody>
                    <a:bodyPr/>
                    <a:lstStyle/>
                    <a:p>
                      <a:pPr marL="285750" indent="-285750">
                        <a:buFont typeface="Arial" panose="020B0604020202020204" pitchFamily="34" charset="0"/>
                        <a:buChar char="•"/>
                      </a:pPr>
                      <a:r>
                        <a:rPr lang="en-US" baseline="0" dirty="0" err="1" smtClean="0"/>
                        <a:t>booleanVar</a:t>
                      </a:r>
                      <a:r>
                        <a:rPr lang="en-US" baseline="0" dirty="0" smtClean="0"/>
                        <a:t> == True</a:t>
                      </a:r>
                    </a:p>
                    <a:p>
                      <a:pPr marL="285750" indent="-285750">
                        <a:buFont typeface="Arial" panose="020B0604020202020204" pitchFamily="34" charset="0"/>
                        <a:buChar char="•"/>
                      </a:pPr>
                      <a:r>
                        <a:rPr lang="en-US" baseline="0" dirty="0" err="1" smtClean="0"/>
                        <a:t>booleanVar</a:t>
                      </a:r>
                      <a:r>
                        <a:rPr lang="en-US" baseline="0" dirty="0" smtClean="0"/>
                        <a:t> is True</a:t>
                      </a:r>
                    </a:p>
                    <a:p>
                      <a:pPr marL="285750" indent="-285750">
                        <a:buFont typeface="Arial" panose="020B0604020202020204" pitchFamily="34" charset="0"/>
                        <a:buChar char="•"/>
                      </a:pPr>
                      <a:r>
                        <a:rPr lang="en-US" baseline="0" dirty="0" smtClean="0"/>
                        <a:t>not </a:t>
                      </a:r>
                      <a:r>
                        <a:rPr lang="en-US" baseline="0" dirty="0" err="1" smtClean="0"/>
                        <a:t>booleanVar</a:t>
                      </a:r>
                      <a:endParaRPr lang="en-US" dirty="0"/>
                    </a:p>
                  </a:txBody>
                  <a:tcPr/>
                </a:tc>
              </a:tr>
            </a:tbl>
          </a:graphicData>
        </a:graphic>
      </p:graphicFrame>
      <p:sp>
        <p:nvSpPr>
          <p:cNvPr id="4" name="Content Placeholder 3"/>
          <p:cNvSpPr>
            <a:spLocks noGrp="1"/>
          </p:cNvSpPr>
          <p:nvPr>
            <p:ph idx="1"/>
          </p:nvPr>
        </p:nvSpPr>
        <p:spPr>
          <a:xfrm>
            <a:off x="1007436" y="1700809"/>
            <a:ext cx="10574965" cy="648071"/>
          </a:xfrm>
        </p:spPr>
        <p:txBody>
          <a:bodyPr>
            <a:normAutofit/>
          </a:bodyPr>
          <a:lstStyle/>
          <a:p>
            <a:pPr lvl="1"/>
            <a:r>
              <a:rPr lang="en-US" dirty="0" smtClean="0"/>
              <a:t>Boolean variables in Python take the following forms</a:t>
            </a:r>
          </a:p>
        </p:txBody>
      </p:sp>
    </p:spTree>
    <p:extLst>
      <p:ext uri="{BB962C8B-B14F-4D97-AF65-F5344CB8AC3E}">
        <p14:creationId xmlns:p14="http://schemas.microsoft.com/office/powerpoint/2010/main" val="115041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4236208825"/>
              </p:ext>
            </p:extLst>
          </p:nvPr>
        </p:nvGraphicFramePr>
        <p:xfrm>
          <a:off x="609600" y="3429000"/>
          <a:ext cx="11175032" cy="2304256"/>
        </p:xfrm>
        <a:graphic>
          <a:graphicData uri="http://schemas.openxmlformats.org/drawingml/2006/table">
            <a:tbl>
              <a:tblPr firstRow="1" bandRow="1">
                <a:tableStyleId>{5C22544A-7EE6-4342-B048-85BDC9FD1C3A}</a:tableStyleId>
              </a:tblPr>
              <a:tblGrid>
                <a:gridCol w="2108497"/>
                <a:gridCol w="6042199"/>
                <a:gridCol w="3024336"/>
              </a:tblGrid>
              <a:tr h="476621">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US" dirty="0" smtClean="0"/>
                        <a:t>Example</a:t>
                      </a:r>
                      <a:endParaRPr lang="en-US" dirty="0"/>
                    </a:p>
                  </a:txBody>
                  <a:tcPr/>
                </a:tc>
              </a:tr>
              <a:tr h="476621">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and</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both sides are true, otherwise</a:t>
                      </a:r>
                      <a:r>
                        <a:rPr lang="en-GB" baseline="0" dirty="0" smtClean="0"/>
                        <a:t>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print(</a:t>
                      </a:r>
                      <a:r>
                        <a:rPr lang="en-US" dirty="0" err="1" smtClean="0"/>
                        <a:t>like_py</a:t>
                      </a:r>
                      <a:r>
                        <a:rPr lang="en-US" baseline="0" dirty="0" smtClean="0"/>
                        <a:t> and </a:t>
                      </a:r>
                      <a:r>
                        <a:rPr lang="en-US" baseline="0" dirty="0" err="1" smtClean="0"/>
                        <a:t>hate_py</a:t>
                      </a:r>
                      <a:r>
                        <a:rPr lang="en-US" baseline="0" dirty="0" smtClean="0"/>
                        <a:t>)</a:t>
                      </a:r>
                    </a:p>
                  </a:txBody>
                  <a:tcPr/>
                </a:tc>
              </a:tr>
              <a:tr h="528352">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or</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either side is true, otherwise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print(</a:t>
                      </a:r>
                      <a:r>
                        <a:rPr lang="en-US" dirty="0" err="1" smtClean="0"/>
                        <a:t>like_py</a:t>
                      </a:r>
                      <a:r>
                        <a:rPr lang="en-US" dirty="0" smtClean="0"/>
                        <a:t> or </a:t>
                      </a:r>
                      <a:r>
                        <a:rPr lang="en-US" dirty="0" err="1" smtClean="0"/>
                        <a:t>hate_py</a:t>
                      </a:r>
                      <a:r>
                        <a:rPr lang="en-US" dirty="0" smtClean="0"/>
                        <a:t>)</a:t>
                      </a:r>
                      <a:endParaRPr lang="en-US" baseline="0" dirty="0" smtClean="0"/>
                    </a:p>
                  </a:txBody>
                  <a:tcPr/>
                </a:tc>
              </a:tr>
              <a:tr h="822662">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not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Invert the</a:t>
                      </a:r>
                      <a:r>
                        <a:rPr lang="en-US" baseline="0" dirty="0" smtClean="0"/>
                        <a:t> value of the following variable or expression</a:t>
                      </a:r>
                      <a:endParaRPr lang="en-US" dirty="0"/>
                    </a:p>
                  </a:txBody>
                  <a:tcPr/>
                </a:tc>
                <a:tc>
                  <a:txBody>
                    <a:bodyPr/>
                    <a:lstStyle/>
                    <a:p>
                      <a:pPr marL="0" indent="0">
                        <a:buFont typeface="Arial" panose="020B0604020202020204" pitchFamily="34" charset="0"/>
                        <a:buNone/>
                      </a:pPr>
                      <a:r>
                        <a:rPr lang="en-US" dirty="0" smtClean="0"/>
                        <a:t>print(</a:t>
                      </a:r>
                      <a:r>
                        <a:rPr lang="en-US" dirty="0" err="1" smtClean="0"/>
                        <a:t>like_py</a:t>
                      </a:r>
                      <a:r>
                        <a:rPr lang="en-US" dirty="0" smtClean="0"/>
                        <a:t> and not </a:t>
                      </a:r>
                      <a:r>
                        <a:rPr lang="en-US" dirty="0" err="1" smtClean="0"/>
                        <a:t>hate_py</a:t>
                      </a:r>
                      <a:r>
                        <a:rPr lang="en-US" dirty="0" smtClean="0"/>
                        <a:t>)</a:t>
                      </a:r>
                      <a:endParaRPr lang="en-US" dirty="0"/>
                    </a:p>
                  </a:txBody>
                  <a:tcPr/>
                </a:tc>
              </a:tr>
            </a:tbl>
          </a:graphicData>
        </a:graphic>
      </p:graphicFrame>
      <p:sp>
        <p:nvSpPr>
          <p:cNvPr id="4" name="Content Placeholder 3"/>
          <p:cNvSpPr>
            <a:spLocks noGrp="1"/>
          </p:cNvSpPr>
          <p:nvPr>
            <p:ph idx="1"/>
          </p:nvPr>
        </p:nvSpPr>
        <p:spPr>
          <a:xfrm>
            <a:off x="1007436" y="1700809"/>
            <a:ext cx="10574965" cy="648071"/>
          </a:xfrm>
        </p:spPr>
        <p:txBody>
          <a:bodyPr>
            <a:normAutofit fontScale="70000" lnSpcReduction="20000"/>
          </a:bodyPr>
          <a:lstStyle/>
          <a:p>
            <a:pPr lvl="1"/>
            <a:r>
              <a:rPr lang="en-US" dirty="0" smtClean="0"/>
              <a:t>Boolean operators are used to compare Boolean variables or expressions</a:t>
            </a:r>
          </a:p>
          <a:p>
            <a:pPr lvl="2"/>
            <a:r>
              <a:rPr lang="en-US" dirty="0" smtClean="0"/>
              <a:t>A Boolean expression is one which, when evaluated, will return either a logical true or false value</a:t>
            </a:r>
          </a:p>
        </p:txBody>
      </p:sp>
      <p:sp>
        <p:nvSpPr>
          <p:cNvPr id="6" name="Rectangle 5"/>
          <p:cNvSpPr/>
          <p:nvPr/>
        </p:nvSpPr>
        <p:spPr>
          <a:xfrm>
            <a:off x="839417" y="2376339"/>
            <a:ext cx="10742984" cy="83099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like_py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True</a:t>
            </a:r>
          </a:p>
          <a:p>
            <a:r>
              <a:rPr lang="en-US" sz="1200" dirty="0" err="1" smtClean="0">
                <a:solidFill>
                  <a:srgbClr val="000000"/>
                </a:solidFill>
                <a:highlight>
                  <a:srgbClr val="FFFFFF"/>
                </a:highlight>
                <a:latin typeface="Courier New" panose="02070309020205020404" pitchFamily="49" charset="0"/>
              </a:rPr>
              <a:t>hate_py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False</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377345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No prerequisites</a:t>
            </a:r>
          </a:p>
          <a:p>
            <a:pPr lvl="1"/>
            <a:r>
              <a:rPr lang="en-US" dirty="0" smtClean="0"/>
              <a:t>Programming experience not required</a:t>
            </a:r>
          </a:p>
          <a:p>
            <a:pPr lvl="1"/>
            <a:r>
              <a:rPr lang="en-US" dirty="0" smtClean="0"/>
              <a:t>Operating system agnostic/tool agnostic</a:t>
            </a:r>
          </a:p>
          <a:p>
            <a:pPr lvl="1"/>
            <a:r>
              <a:rPr lang="en-US" dirty="0" smtClean="0"/>
              <a:t>All computing skill levels suitable</a:t>
            </a:r>
          </a:p>
          <a:p>
            <a:r>
              <a:rPr lang="en-US" dirty="0" smtClean="0"/>
              <a:t>Language agnostic</a:t>
            </a:r>
          </a:p>
          <a:p>
            <a:pPr lvl="1"/>
            <a:r>
              <a:rPr lang="en-US" dirty="0" smtClean="0"/>
              <a:t>Python, C, C++, Java</a:t>
            </a:r>
            <a:endParaRPr lang="en-US" dirty="0"/>
          </a:p>
        </p:txBody>
      </p:sp>
      <p:sp>
        <p:nvSpPr>
          <p:cNvPr id="2" name="Title 1"/>
          <p:cNvSpPr>
            <a:spLocks noGrp="1"/>
          </p:cNvSpPr>
          <p:nvPr>
            <p:ph type="title"/>
          </p:nvPr>
        </p:nvSpPr>
        <p:spPr/>
        <p:txBody>
          <a:bodyPr/>
          <a:lstStyle/>
          <a:p>
            <a:r>
              <a:rPr lang="en-US" dirty="0" smtClean="0"/>
              <a:t>Module Introduction</a:t>
            </a:r>
            <a:endParaRPr lang="en-US" dirty="0"/>
          </a:p>
        </p:txBody>
      </p:sp>
    </p:spTree>
    <p:extLst>
      <p:ext uri="{BB962C8B-B14F-4D97-AF65-F5344CB8AC3E}">
        <p14:creationId xmlns:p14="http://schemas.microsoft.com/office/powerpoint/2010/main" val="23242606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Booleans: Examples</a:t>
            </a:r>
            <a:endParaRPr lang="en-US" dirty="0"/>
          </a:p>
        </p:txBody>
      </p:sp>
    </p:spTree>
    <p:extLst>
      <p:ext uri="{BB962C8B-B14F-4D97-AF65-F5344CB8AC3E}">
        <p14:creationId xmlns:p14="http://schemas.microsoft.com/office/powerpoint/2010/main" val="293541478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lists and tuples?</a:t>
            </a:r>
          </a:p>
          <a:p>
            <a:pPr lvl="1"/>
            <a:r>
              <a:rPr lang="en-US" sz="2000" dirty="0" smtClean="0"/>
              <a:t>Numbers, strings and Booleans are great, but there are many times when you will want to represent more complex data</a:t>
            </a:r>
          </a:p>
          <a:p>
            <a:pPr lvl="1"/>
            <a:r>
              <a:rPr lang="en-US" sz="2000" dirty="0" smtClean="0"/>
              <a:t>Most languages have ways to store data in useful ways</a:t>
            </a:r>
          </a:p>
          <a:p>
            <a:pPr lvl="1"/>
            <a:r>
              <a:rPr lang="en-US" sz="2000" dirty="0" smtClean="0"/>
              <a:t>Lists and tuples, along with dictionaries, are some of Python’s ways of handling this</a:t>
            </a:r>
          </a:p>
          <a:p>
            <a:r>
              <a:rPr lang="en-US" sz="2400" dirty="0" smtClean="0"/>
              <a:t>So what are they then?</a:t>
            </a:r>
          </a:p>
          <a:p>
            <a:pPr lvl="1"/>
            <a:r>
              <a:rPr lang="en-US" sz="2000" dirty="0" smtClean="0"/>
              <a:t>Both are ways of holding several items of data at once, similar to a mathematical set</a:t>
            </a:r>
          </a:p>
          <a:p>
            <a:pPr lvl="1"/>
            <a:r>
              <a:rPr lang="en-US" sz="2000" dirty="0" smtClean="0"/>
              <a:t>Lists are dynamic – their contents can change</a:t>
            </a:r>
          </a:p>
          <a:p>
            <a:pPr lvl="1"/>
            <a:r>
              <a:rPr lang="en-US" sz="2000" dirty="0" smtClean="0"/>
              <a:t>Tuples are immutable – their contents cannot change</a:t>
            </a:r>
          </a:p>
          <a:p>
            <a:pPr lvl="1"/>
            <a:r>
              <a:rPr lang="en-US" sz="2000" dirty="0" smtClean="0"/>
              <a:t>Both can be used in flow control statements as the </a:t>
            </a:r>
            <a:r>
              <a:rPr lang="en-US" sz="2000" i="1" dirty="0" smtClean="0"/>
              <a:t>iterator</a:t>
            </a:r>
            <a:r>
              <a:rPr lang="en-US" sz="2000" dirty="0" smtClean="0"/>
              <a:t> </a:t>
            </a:r>
          </a:p>
          <a:p>
            <a:pPr marL="457200" lvl="1" indent="0">
              <a:buNone/>
            </a:pPr>
            <a:endParaRPr lang="en-US" sz="2000" dirty="0" smtClean="0"/>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010290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The main characteristics of a List are</a:t>
            </a:r>
          </a:p>
          <a:p>
            <a:pPr lvl="1"/>
            <a:r>
              <a:rPr lang="en-US" sz="2400" dirty="0" smtClean="0"/>
              <a:t>Constructed using comma separated values between square brackets – for example, [1, 2, 3]</a:t>
            </a:r>
          </a:p>
          <a:p>
            <a:pPr lvl="1"/>
            <a:r>
              <a:rPr lang="en-US" sz="2400" dirty="0" smtClean="0"/>
              <a:t>Each element in the list has an index</a:t>
            </a:r>
          </a:p>
          <a:p>
            <a:pPr lvl="1"/>
            <a:r>
              <a:rPr lang="en-US" sz="2400" dirty="0"/>
              <a:t>Indices </a:t>
            </a:r>
            <a:r>
              <a:rPr lang="en-US" sz="2400" dirty="0" smtClean="0"/>
              <a:t>start at zero – we say they’re ‘zero-based’</a:t>
            </a:r>
          </a:p>
          <a:p>
            <a:pPr lvl="1"/>
            <a:r>
              <a:rPr lang="en-US" sz="2400" dirty="0" smtClean="0"/>
              <a:t>Elements can be of mixed data types – numbers, strings, objects</a:t>
            </a:r>
          </a:p>
          <a:p>
            <a:pPr lvl="1"/>
            <a:r>
              <a:rPr lang="en-US" sz="2400" dirty="0" smtClean="0"/>
              <a:t>Like strings, in Python Lists have built-in methods for</a:t>
            </a:r>
          </a:p>
          <a:p>
            <a:pPr lvl="2"/>
            <a:r>
              <a:rPr lang="en-US" sz="1600" dirty="0" smtClean="0"/>
              <a:t>Indexing</a:t>
            </a:r>
          </a:p>
          <a:p>
            <a:pPr lvl="2"/>
            <a:r>
              <a:rPr lang="en-US" sz="1600" dirty="0" smtClean="0"/>
              <a:t>Adding</a:t>
            </a:r>
          </a:p>
          <a:p>
            <a:pPr lvl="2"/>
            <a:r>
              <a:rPr lang="en-US" sz="1600" dirty="0" smtClean="0"/>
              <a:t>Slicing</a:t>
            </a:r>
          </a:p>
          <a:p>
            <a:pPr lvl="2"/>
            <a:r>
              <a:rPr lang="en-US" sz="1600" dirty="0"/>
              <a:t>C</a:t>
            </a:r>
            <a:r>
              <a:rPr lang="en-US" sz="1600" dirty="0" smtClean="0"/>
              <a:t>hecking for membership</a:t>
            </a:r>
          </a:p>
          <a:p>
            <a:pPr lvl="2"/>
            <a:r>
              <a:rPr lang="en-US" sz="1600" dirty="0"/>
              <a:t>D</a:t>
            </a:r>
            <a:r>
              <a:rPr lang="en-US" sz="1600" dirty="0" smtClean="0"/>
              <a:t>etermining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602546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263352" y="1484784"/>
            <a:ext cx="547260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#Numeric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5, 8, 13, 21]</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#Object types</a:t>
            </a:r>
          </a:p>
          <a:p>
            <a:r>
              <a:rPr lang="en-US" sz="1200" dirty="0" err="1">
                <a:solidFill>
                  <a:srgbClr val="000000"/>
                </a:solidFill>
                <a:highlight>
                  <a:srgbClr val="FFFFFF"/>
                </a:highlight>
                <a:latin typeface="Courier New" panose="02070309020205020404" pitchFamily="49" charset="0"/>
              </a:rPr>
              <a:t>theguide</a:t>
            </a:r>
            <a:r>
              <a:rPr lang="en-US" sz="1200" dirty="0">
                <a:solidFill>
                  <a:srgbClr val="000000"/>
                </a:solidFill>
                <a:highlight>
                  <a:srgbClr val="FFFFFF"/>
                </a:highlight>
                <a:latin typeface="Courier New" panose="02070309020205020404" pitchFamily="49" charset="0"/>
              </a:rPr>
              <a:t> = </a:t>
            </a:r>
            <a:r>
              <a:rPr lang="en-US" sz="1200" dirty="0" err="1">
                <a:solidFill>
                  <a:srgbClr val="000000"/>
                </a:solidFill>
                <a:highlight>
                  <a:srgbClr val="FFFFFF"/>
                </a:highlight>
                <a:latin typeface="Courier New" panose="02070309020205020404" pitchFamily="49" charset="0"/>
              </a:rPr>
              <a:t>books.Guide</a:t>
            </a:r>
            <a:r>
              <a:rPr lang="en-US" sz="1200" dirty="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#Mixed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[‘Ford’, True, ‘Prefect’, 42, </a:t>
            </a:r>
            <a:r>
              <a:rPr lang="en-US" sz="1200" dirty="0" err="1" smtClean="0">
                <a:solidFill>
                  <a:srgbClr val="FF0000"/>
                </a:solidFill>
                <a:highlight>
                  <a:srgbClr val="FFFFFF"/>
                </a:highlight>
                <a:latin typeface="Courier New" panose="02070309020205020404" pitchFamily="49" charset="0"/>
              </a:rPr>
              <a:t>theguide</a:t>
            </a:r>
            <a:r>
              <a:rPr lang="en-US" sz="1200" dirty="0" smtClean="0">
                <a:solidFill>
                  <a:srgbClr val="FF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[5])</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[1:3])</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[0] + ‘ ‘ + </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[2])</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b_index</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b_index</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Lists can contain</a:t>
            </a:r>
          </a:p>
          <a:p>
            <a:pPr lvl="1"/>
            <a:r>
              <a:rPr lang="en-US" sz="2000" dirty="0" smtClean="0"/>
              <a:t>Numbers</a:t>
            </a:r>
          </a:p>
          <a:p>
            <a:pPr lvl="1"/>
            <a:r>
              <a:rPr lang="en-US" sz="2000" dirty="0" smtClean="0"/>
              <a:t>Strings</a:t>
            </a:r>
          </a:p>
          <a:p>
            <a:pPr lvl="1"/>
            <a:r>
              <a:rPr lang="en-US" sz="2000" dirty="0" smtClean="0"/>
              <a:t>Objects</a:t>
            </a:r>
          </a:p>
          <a:p>
            <a:pPr lvl="1"/>
            <a:r>
              <a:rPr lang="en-US" sz="2000" dirty="0" smtClean="0"/>
              <a:t>A mixture of the above</a:t>
            </a:r>
          </a:p>
          <a:p>
            <a:r>
              <a:rPr lang="en-US" sz="2400" dirty="0" smtClean="0"/>
              <a:t>List elements can be accessed by index</a:t>
            </a:r>
          </a:p>
          <a:p>
            <a:r>
              <a:rPr lang="en-US" sz="2400" dirty="0" smtClean="0"/>
              <a:t>Lists can be sliced</a:t>
            </a:r>
          </a:p>
          <a:p>
            <a:r>
              <a:rPr lang="en-US" sz="2400" dirty="0" smtClean="0"/>
              <a:t>Lists can be used in expressions</a:t>
            </a:r>
          </a:p>
          <a:p>
            <a:r>
              <a:rPr lang="en-US" sz="2400" dirty="0" smtClean="0"/>
              <a:t>Variables can provide the list index</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729156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1" end="1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4" end="14"/>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263352" y="1484784"/>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Updating</a:t>
            </a:r>
          </a:p>
          <a:p>
            <a:r>
              <a:rPr lang="en-US" sz="1200" dirty="0" err="1">
                <a:solidFill>
                  <a:srgbClr val="000000"/>
                </a:solidFill>
                <a:highlight>
                  <a:srgbClr val="FFFFFF"/>
                </a:highlight>
                <a:latin typeface="Courier New" panose="02070309020205020404" pitchFamily="49" charset="0"/>
              </a:rPr>
              <a:t>alist</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5</a:t>
            </a:r>
            <a:r>
              <a:rPr lang="en-US" sz="1200" dirty="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15</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alist.append</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15</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alist.extend</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blist.remove</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‘Bart’</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item = </a:t>
            </a:r>
            <a:r>
              <a:rPr lang="en-US" sz="1200" dirty="0" err="1" smtClean="0">
                <a:solidFill>
                  <a:srgbClr val="000000"/>
                </a:solidFill>
                <a:highlight>
                  <a:srgbClr val="FFFFFF"/>
                </a:highlight>
                <a:latin typeface="Courier New" panose="02070309020205020404" pitchFamily="49" charset="0"/>
              </a:rPr>
              <a:t>blist.pop</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2</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index = </a:t>
            </a:r>
            <a:r>
              <a:rPr lang="en-US" sz="1200" dirty="0" err="1" smtClean="0">
                <a:solidFill>
                  <a:srgbClr val="000000"/>
                </a:solidFill>
                <a:highlight>
                  <a:srgbClr val="FFFFFF"/>
                </a:highlight>
                <a:latin typeface="Courier New" panose="02070309020205020404" pitchFamily="49" charset="0"/>
              </a:rPr>
              <a:t>blist.index</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a:t>
            </a:r>
            <a:r>
              <a:rPr lang="en-US" sz="1200" dirty="0" err="1" smtClean="0">
                <a:solidFill>
                  <a:srgbClr val="FF0000"/>
                </a:solidFill>
                <a:highlight>
                  <a:srgbClr val="FFFFFF"/>
                </a:highlight>
                <a:latin typeface="Courier New" panose="02070309020205020404" pitchFamily="49" charset="0"/>
              </a:rPr>
              <a:t>Magggie</a:t>
            </a:r>
            <a:r>
              <a:rPr lang="en-US" sz="1200" dirty="0" smtClean="0">
                <a:solidFill>
                  <a:srgbClr val="FF0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(item)</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(index)</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Lists are mutable</a:t>
            </a:r>
          </a:p>
          <a:p>
            <a:r>
              <a:rPr lang="en-US" sz="2400" dirty="0" smtClean="0"/>
              <a:t>Values can be changed</a:t>
            </a:r>
          </a:p>
          <a:p>
            <a:r>
              <a:rPr lang="en-US" sz="2400" dirty="0" smtClean="0"/>
              <a:t>Values can be added</a:t>
            </a:r>
          </a:p>
          <a:p>
            <a:r>
              <a:rPr lang="en-US" sz="2400" dirty="0" smtClean="0"/>
              <a:t>One list can be added to another</a:t>
            </a:r>
          </a:p>
          <a:p>
            <a:r>
              <a:rPr lang="en-US" sz="2400" dirty="0" smtClean="0"/>
              <a:t>Values can be removed</a:t>
            </a:r>
          </a:p>
          <a:p>
            <a:r>
              <a:rPr lang="en-US" sz="2400" dirty="0" smtClean="0"/>
              <a:t>Values can be popped – removed and returned</a:t>
            </a:r>
          </a:p>
          <a:p>
            <a:r>
              <a:rPr lang="en-US" sz="2400" dirty="0" smtClean="0"/>
              <a:t>Values can be located</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897333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5" end="15"/>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6" end="16"/>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17" end="17"/>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18" end="18"/>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The main characteristics of a Tuple are</a:t>
            </a:r>
          </a:p>
          <a:p>
            <a:pPr lvl="1"/>
            <a:r>
              <a:rPr lang="en-US" sz="2400" dirty="0" smtClean="0"/>
              <a:t>Constructed using comma separated values between parentheses – for example, (1, 2, 3)</a:t>
            </a:r>
          </a:p>
          <a:p>
            <a:pPr lvl="1"/>
            <a:r>
              <a:rPr lang="en-US" sz="2400" dirty="0" smtClean="0"/>
              <a:t>Like </a:t>
            </a:r>
            <a:r>
              <a:rPr lang="en-US" sz="2400" dirty="0"/>
              <a:t>L</a:t>
            </a:r>
            <a:r>
              <a:rPr lang="en-US" sz="2400" dirty="0" smtClean="0"/>
              <a:t>ists, each element in the tuple has an index</a:t>
            </a:r>
          </a:p>
          <a:p>
            <a:pPr lvl="1"/>
            <a:r>
              <a:rPr lang="en-US" sz="2400" dirty="0" smtClean="0"/>
              <a:t>Similarly, indices are zero-based</a:t>
            </a:r>
          </a:p>
          <a:p>
            <a:pPr lvl="1"/>
            <a:r>
              <a:rPr lang="en-US" sz="2400" dirty="0" smtClean="0"/>
              <a:t>Like Lists again, elements can be of mixed data types – numbers, strings, objects</a:t>
            </a:r>
          </a:p>
          <a:p>
            <a:pPr lvl="1"/>
            <a:r>
              <a:rPr lang="en-US" sz="2400" dirty="0" smtClean="0"/>
              <a:t>Tuples have built-in methods for</a:t>
            </a:r>
          </a:p>
          <a:p>
            <a:pPr lvl="2"/>
            <a:r>
              <a:rPr lang="en-US" sz="1600" dirty="0" smtClean="0"/>
              <a:t>Indexing</a:t>
            </a:r>
          </a:p>
          <a:p>
            <a:pPr lvl="2"/>
            <a:r>
              <a:rPr lang="en-US" sz="1600" dirty="0" smtClean="0"/>
              <a:t>Slicing</a:t>
            </a:r>
          </a:p>
          <a:p>
            <a:pPr lvl="2"/>
            <a:r>
              <a:rPr lang="en-US" sz="1600" dirty="0"/>
              <a:t>C</a:t>
            </a:r>
            <a:r>
              <a:rPr lang="en-US" sz="1600" dirty="0" smtClean="0"/>
              <a:t>hecking for membership</a:t>
            </a:r>
          </a:p>
          <a:p>
            <a:pPr lvl="2"/>
            <a:r>
              <a:rPr lang="en-US" sz="1600" dirty="0"/>
              <a:t>D</a:t>
            </a:r>
            <a:r>
              <a:rPr lang="en-US" sz="1600" dirty="0" smtClean="0"/>
              <a:t>etermining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516695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Tuples</a:t>
            </a:r>
            <a:endParaRPr lang="en-US" dirty="0"/>
          </a:p>
        </p:txBody>
      </p:sp>
      <p:sp>
        <p:nvSpPr>
          <p:cNvPr id="9" name="Rectangle 8"/>
          <p:cNvSpPr/>
          <p:nvPr/>
        </p:nvSpPr>
        <p:spPr>
          <a:xfrm>
            <a:off x="263352" y="1484784"/>
            <a:ext cx="547260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tuples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(1, 2, 3, 4, 5, 6)</a:t>
            </a:r>
          </a:p>
          <a:p>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(‘Peter’, ‘Lois’, ‘Chris’, ‘</a:t>
            </a:r>
            <a:r>
              <a:rPr lang="en-US" sz="1200" dirty="0" err="1" smtClean="0">
                <a:solidFill>
                  <a:srgbClr val="FF0000"/>
                </a:solidFill>
                <a:highlight>
                  <a:srgbClr val="FFFFFF"/>
                </a:highlight>
                <a:latin typeface="Courier New" panose="02070309020205020404" pitchFamily="49" charset="0"/>
              </a:rPr>
              <a:t>Stewie</a:t>
            </a:r>
            <a:r>
              <a:rPr lang="en-US" sz="1200" dirty="0" smtClean="0">
                <a:solidFill>
                  <a:srgbClr val="FF0000"/>
                </a:solidFill>
                <a:highlight>
                  <a:srgbClr val="FFFFFF"/>
                </a:highlight>
                <a:latin typeface="Courier New" panose="02070309020205020404" pitchFamily="49" charset="0"/>
              </a:rPr>
              <a:t>’, ‘Brian’)</a:t>
            </a:r>
          </a:p>
          <a:p>
            <a:r>
              <a:rPr lang="en-US" sz="1200" dirty="0" err="1" smtClean="0">
                <a:solidFill>
                  <a:srgbClr val="000000"/>
                </a:solidFill>
                <a:highlight>
                  <a:srgbClr val="FFFFFF"/>
                </a:highlight>
                <a:latin typeface="Courier New" panose="02070309020205020404" pitchFamily="49" charset="0"/>
              </a:rPr>
              <a:t>ctuple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(‘Meg’)</a:t>
            </a:r>
          </a:p>
          <a:p>
            <a:r>
              <a:rPr lang="en-US" sz="1200" dirty="0" err="1" smtClean="0">
                <a:solidFill>
                  <a:srgbClr val="000000"/>
                </a:solidFill>
                <a:highlight>
                  <a:srgbClr val="FFFFFF"/>
                </a:highlight>
                <a:latin typeface="Courier New" panose="02070309020205020404" pitchFamily="49" charset="0"/>
              </a:rPr>
              <a:t>dtuple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[1]</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[1</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2]</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fails because tuples are immutable</a:t>
            </a:r>
          </a:p>
          <a:p>
            <a:r>
              <a:rPr lang="en-US" sz="1200" b="1" dirty="0" smtClean="0">
                <a:solidFill>
                  <a:srgbClr val="0000FF"/>
                </a:solidFill>
                <a:highlight>
                  <a:srgbClr val="FFFFFF"/>
                </a:highlight>
                <a:latin typeface="Courier New" panose="02070309020205020404" pitchFamily="49" charset="0"/>
              </a:rPr>
              <a:t>try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[2]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42</a:t>
            </a:r>
          </a:p>
          <a:p>
            <a:r>
              <a:rPr lang="en-US" sz="1200" b="1" dirty="0" smtClean="0">
                <a:solidFill>
                  <a:srgbClr val="0000FF"/>
                </a:solidFill>
                <a:highlight>
                  <a:srgbClr val="FFFFFF"/>
                </a:highlight>
                <a:latin typeface="Courier New" panose="02070309020205020404" pitchFamily="49" charset="0"/>
              </a:rPr>
              <a:t>except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FF0000"/>
                </a:solidFill>
                <a:highlight>
                  <a:srgbClr val="FFFFFF"/>
                </a:highlight>
                <a:latin typeface="Courier New" panose="02070309020205020404" pitchFamily="49" charset="0"/>
              </a:rPr>
              <a:t>(‘An error was caught’)</a:t>
            </a:r>
          </a:p>
          <a:p>
            <a:endParaRPr lang="en-US" sz="1200" b="1" dirty="0" smtClean="0">
              <a:solidFill>
                <a:srgbClr val="0000FF"/>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However we can construct a new tuple from two others</a:t>
            </a:r>
          </a:p>
          <a:p>
            <a:r>
              <a:rPr lang="en-US" sz="1200" dirty="0" err="1" smtClean="0">
                <a:solidFill>
                  <a:srgbClr val="000000"/>
                </a:solidFill>
                <a:highlight>
                  <a:srgbClr val="FFFFFF"/>
                </a:highlight>
                <a:latin typeface="Courier New" panose="02070309020205020404" pitchFamily="49" charset="0"/>
              </a:rPr>
              <a:t>etuple</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ctuple</a:t>
            </a:r>
            <a:endParaRPr lang="en-US" sz="1200" dirty="0" smtClean="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Or the contents of other objects</a:t>
            </a:r>
          </a:p>
          <a:p>
            <a:r>
              <a:rPr lang="en-US" sz="1200" dirty="0" err="1" smtClean="0">
                <a:solidFill>
                  <a:srgbClr val="000000"/>
                </a:solidFill>
                <a:highlight>
                  <a:srgbClr val="FFFFFF"/>
                </a:highlight>
                <a:latin typeface="Courier New" panose="02070309020205020404" pitchFamily="49" charset="0"/>
              </a:rPr>
              <a:t>ftuple</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[3],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[4])</a:t>
            </a:r>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Tuples are immutable</a:t>
            </a:r>
          </a:p>
          <a:p>
            <a:r>
              <a:rPr lang="en-US" sz="2400" dirty="0" smtClean="0"/>
              <a:t>Can be created using various data types</a:t>
            </a:r>
          </a:p>
          <a:p>
            <a:r>
              <a:rPr lang="en-US" sz="2400" dirty="0" smtClean="0"/>
              <a:t>Including empty tuples</a:t>
            </a:r>
          </a:p>
          <a:p>
            <a:r>
              <a:rPr lang="en-US" sz="2400" dirty="0" smtClean="0"/>
              <a:t>Elements can be referenced by index</a:t>
            </a:r>
          </a:p>
          <a:p>
            <a:r>
              <a:rPr lang="en-US" sz="2400" dirty="0" smtClean="0"/>
              <a:t>Tuples can be sliced</a:t>
            </a:r>
          </a:p>
          <a:p>
            <a:r>
              <a:rPr lang="en-US" sz="2400" dirty="0" smtClean="0"/>
              <a:t>Values </a:t>
            </a:r>
            <a:r>
              <a:rPr lang="en-US" sz="2400" dirty="0"/>
              <a:t>cannot be </a:t>
            </a:r>
            <a:r>
              <a:rPr lang="en-US" sz="2400" dirty="0" smtClean="0"/>
              <a:t>changed</a:t>
            </a:r>
          </a:p>
          <a:p>
            <a:r>
              <a:rPr lang="en-US" sz="2400" dirty="0" smtClean="0"/>
              <a:t>We can make new tuples by combining existing ones</a:t>
            </a:r>
          </a:p>
          <a:p>
            <a:r>
              <a:rPr lang="en-US" sz="2400" dirty="0" smtClean="0"/>
              <a:t>Or from elements of existing tuples</a:t>
            </a:r>
            <a:endParaRPr lang="en-US" sz="2400" dirty="0"/>
          </a:p>
          <a:p>
            <a:endParaRPr lang="en-US" sz="2400" dirty="0" smtClean="0"/>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387309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12" end="12"/>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xEl>
                                              <p:pRg st="13" end="13"/>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
                                            <p:txEl>
                                              <p:pRg st="14" end="14"/>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
                                            <p:txEl>
                                              <p:pRg st="15" end="15"/>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
                                            <p:txEl>
                                              <p:pRg st="16" end="1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9">
                                            <p:txEl>
                                              <p:pRg st="18" end="18"/>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
                                            <p:txEl>
                                              <p:pRg st="19" end="19"/>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9">
                                            <p:txEl>
                                              <p:pRg st="21" end="21"/>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Lists and Tuples</a:t>
            </a:r>
            <a:endParaRPr lang="en-US" dirty="0"/>
          </a:p>
        </p:txBody>
      </p:sp>
    </p:spTree>
    <p:extLst>
      <p:ext uri="{BB962C8B-B14F-4D97-AF65-F5344CB8AC3E}">
        <p14:creationId xmlns:p14="http://schemas.microsoft.com/office/powerpoint/2010/main" val="16777732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is a dictionary?</a:t>
            </a:r>
          </a:p>
          <a:p>
            <a:pPr lvl="1"/>
            <a:r>
              <a:rPr lang="en-US" dirty="0"/>
              <a:t>Also known as ‘associative </a:t>
            </a:r>
            <a:r>
              <a:rPr lang="en-US" dirty="0" smtClean="0"/>
              <a:t>array’ </a:t>
            </a:r>
            <a:r>
              <a:rPr lang="en-US" dirty="0"/>
              <a:t>or ‘</a:t>
            </a:r>
            <a:r>
              <a:rPr lang="en-US" dirty="0" smtClean="0"/>
              <a:t>map’, a dictionary is an unordered </a:t>
            </a:r>
            <a:r>
              <a:rPr lang="en-US" dirty="0"/>
              <a:t>set of </a:t>
            </a:r>
            <a:r>
              <a:rPr lang="en-US" i="1" dirty="0" err="1"/>
              <a:t>key:value</a:t>
            </a:r>
            <a:r>
              <a:rPr lang="en-US" dirty="0"/>
              <a:t> </a:t>
            </a:r>
            <a:r>
              <a:rPr lang="en-US" dirty="0" smtClean="0"/>
              <a:t>pairs</a:t>
            </a:r>
          </a:p>
          <a:p>
            <a:r>
              <a:rPr lang="en-US" dirty="0" smtClean="0"/>
              <a:t>Dictionaries are extremely useful tools for storing data</a:t>
            </a:r>
          </a:p>
          <a:p>
            <a:r>
              <a:rPr lang="en-US" dirty="0" smtClean="0"/>
              <a:t>Constructed using curly braces – {}</a:t>
            </a:r>
          </a:p>
          <a:p>
            <a:pPr lvl="1"/>
            <a:r>
              <a:rPr lang="en-US" dirty="0" smtClean="0"/>
              <a:t>{‘name’: ‘Paul’, ‘location’: ‘Bristol’}</a:t>
            </a:r>
          </a:p>
          <a:p>
            <a:r>
              <a:rPr lang="en-US" dirty="0" smtClean="0"/>
              <a:t>Indexed by unique keys</a:t>
            </a:r>
          </a:p>
          <a:p>
            <a:pPr lvl="1"/>
            <a:r>
              <a:rPr lang="en-US" dirty="0" smtClean="0"/>
              <a:t>Keys cannot be sets, lists, or other similar objects</a:t>
            </a:r>
          </a:p>
          <a:p>
            <a:r>
              <a:rPr lang="en-US" dirty="0" smtClean="0"/>
              <a:t>Can be used as </a:t>
            </a:r>
            <a:r>
              <a:rPr lang="en-US" i="1" dirty="0" smtClean="0"/>
              <a:t>iterator</a:t>
            </a:r>
            <a:r>
              <a:rPr lang="en-US" dirty="0" smtClean="0"/>
              <a:t> in flow control statements</a:t>
            </a:r>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69554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Dictionaries are mutable</a:t>
            </a:r>
          </a:p>
          <a:p>
            <a:r>
              <a:rPr lang="en-US" dirty="0" smtClean="0"/>
              <a:t>Dictionaries have built-in methods for</a:t>
            </a:r>
          </a:p>
          <a:p>
            <a:pPr lvl="1"/>
            <a:r>
              <a:rPr lang="en-US" dirty="0" smtClean="0"/>
              <a:t>Accessing</a:t>
            </a:r>
          </a:p>
          <a:p>
            <a:pPr lvl="1"/>
            <a:r>
              <a:rPr lang="en-US" dirty="0" smtClean="0"/>
              <a:t>Searching</a:t>
            </a:r>
            <a:endParaRPr lang="en-US" dirty="0"/>
          </a:p>
          <a:p>
            <a:pPr lvl="1"/>
            <a:r>
              <a:rPr lang="en-US" dirty="0" smtClean="0"/>
              <a:t>Removing</a:t>
            </a:r>
          </a:p>
          <a:p>
            <a:pPr lvl="1"/>
            <a:r>
              <a:rPr lang="en-US" dirty="0" smtClean="0"/>
              <a:t>Iterating</a:t>
            </a:r>
          </a:p>
          <a:p>
            <a:r>
              <a:rPr lang="en-US" dirty="0" smtClean="0"/>
              <a:t>Some statement keywords provide method shortcuts</a:t>
            </a:r>
            <a:endParaRPr lang="en-US" dirty="0"/>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2707938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r>
              <a:rPr lang="en-US" sz="4000" dirty="0" smtClean="0"/>
              <a:t>Lots of practical content</a:t>
            </a:r>
          </a:p>
          <a:p>
            <a:r>
              <a:rPr lang="en-US" sz="4000" dirty="0" smtClean="0"/>
              <a:t>Theory will be supported with many demos</a:t>
            </a:r>
          </a:p>
          <a:p>
            <a:r>
              <a:rPr lang="en-US" sz="4000" dirty="0" smtClean="0"/>
              <a:t>Practical and theory will cover all subjects in the exam</a:t>
            </a:r>
          </a:p>
          <a:p>
            <a:r>
              <a:rPr lang="en-US" sz="4000" dirty="0" smtClean="0"/>
              <a:t>Examples may be given in different languages</a:t>
            </a:r>
          </a:p>
          <a:p>
            <a:r>
              <a:rPr lang="en-US" sz="4000" dirty="0" smtClean="0"/>
              <a:t>Ask questions</a:t>
            </a:r>
          </a:p>
          <a:p>
            <a:endParaRPr lang="en-US" sz="4400" dirty="0"/>
          </a:p>
        </p:txBody>
      </p:sp>
      <p:sp>
        <p:nvSpPr>
          <p:cNvPr id="2" name="Title 1"/>
          <p:cNvSpPr>
            <a:spLocks noGrp="1"/>
          </p:cNvSpPr>
          <p:nvPr>
            <p:ph type="title"/>
          </p:nvPr>
        </p:nvSpPr>
        <p:spPr/>
        <p:txBody>
          <a:bodyPr/>
          <a:lstStyle/>
          <a:p>
            <a:r>
              <a:rPr lang="en-US" dirty="0" smtClean="0"/>
              <a:t>Module Flow</a:t>
            </a:r>
            <a:endParaRPr lang="en-US" dirty="0"/>
          </a:p>
        </p:txBody>
      </p:sp>
    </p:spTree>
    <p:extLst>
      <p:ext uri="{BB962C8B-B14F-4D97-AF65-F5344CB8AC3E}">
        <p14:creationId xmlns:p14="http://schemas.microsoft.com/office/powerpoint/2010/main" val="29915007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Dictionaries: Examples</a:t>
            </a:r>
            <a:endParaRPr lang="en-US" dirty="0"/>
          </a:p>
        </p:txBody>
      </p:sp>
      <p:sp>
        <p:nvSpPr>
          <p:cNvPr id="5" name="Rectangle 4"/>
          <p:cNvSpPr/>
          <p:nvPr/>
        </p:nvSpPr>
        <p:spPr>
          <a:xfrm>
            <a:off x="263352" y="1412776"/>
            <a:ext cx="5472608"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dictionaries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{‘Alex’: 10, ‘Bob’: 20, ‘Chris’: 30}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a:t>
            </a:r>
          </a:p>
          <a:p>
            <a:r>
              <a:rPr lang="en-US" sz="1200" dirty="0" err="1" smtClean="0">
                <a:solidFill>
                  <a:srgbClr val="000000"/>
                </a:solidFill>
                <a:highlight>
                  <a:srgbClr val="FFFFFF"/>
                </a:highlight>
                <a:latin typeface="Courier New" panose="02070309020205020404" pitchFamily="49" charset="0"/>
              </a:rPr>
              <a:t>cdict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([(‘Alex’,10),(‘Bob’,20),(‘Chris’,30)])</a:t>
            </a:r>
          </a:p>
          <a:p>
            <a:r>
              <a:rPr lang="en-US" sz="1200" dirty="0" err="1" smtClean="0">
                <a:solidFill>
                  <a:srgbClr val="000000"/>
                </a:solidFill>
                <a:highlight>
                  <a:srgbClr val="FFFFFF"/>
                </a:highlight>
                <a:latin typeface="Courier New" panose="02070309020205020404" pitchFamily="49" charset="0"/>
              </a:rPr>
              <a:t>ddict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 Bob=20, Chris=30)</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 by key</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[‘Alex’]</a:t>
            </a:r>
          </a:p>
          <a:p>
            <a:r>
              <a:rPr lang="en-US" sz="1200" dirty="0">
                <a:solidFill>
                  <a:srgbClr val="008000"/>
                </a:solidFill>
                <a:highlight>
                  <a:srgbClr val="FFFFFF"/>
                </a:highlight>
                <a:latin typeface="Courier New" panose="02070309020205020404" pitchFamily="49" charset="0"/>
              </a:rPr>
              <a:t># Accessing by </a:t>
            </a:r>
            <a:r>
              <a:rPr lang="en-US" sz="1200" dirty="0" smtClean="0">
                <a:solidFill>
                  <a:srgbClr val="008000"/>
                </a:solidFill>
                <a:highlight>
                  <a:srgbClr val="FFFFFF"/>
                </a:highlight>
                <a:latin typeface="Courier New" panose="02070309020205020404" pitchFamily="49" charset="0"/>
              </a:rPr>
              <a:t>iteration</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for</a:t>
            </a:r>
            <a:r>
              <a:rPr lang="en-US" sz="1200" dirty="0" smtClean="0">
                <a:solidFill>
                  <a:srgbClr val="000000"/>
                </a:solidFill>
                <a:highlight>
                  <a:srgbClr val="FFFFFF"/>
                </a:highlight>
                <a:latin typeface="Courier New" panose="02070309020205020404" pitchFamily="49" charset="0"/>
              </a:rPr>
              <a:t> key </a:t>
            </a:r>
            <a:r>
              <a:rPr lang="en-US" sz="1200" b="1" dirty="0" smtClean="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by key</a:t>
            </a: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[‘Bob’]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40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b="1" dirty="0">
                <a:solidFill>
                  <a:srgbClr val="0000FF"/>
                </a:solidFill>
                <a:highlight>
                  <a:srgbClr val="FFFFFF"/>
                </a:highlight>
                <a:latin typeface="Courier New" panose="02070309020205020404" pitchFamily="49" charset="0"/>
              </a:rPr>
              <a:t>for</a:t>
            </a:r>
            <a:r>
              <a:rPr lang="en-US" sz="1200" dirty="0">
                <a:solidFill>
                  <a:srgbClr val="000000"/>
                </a:solidFill>
                <a:highlight>
                  <a:srgbClr val="FFFFFF"/>
                </a:highlight>
                <a:latin typeface="Courier New" panose="02070309020205020404" pitchFamily="49" charset="0"/>
              </a:rPr>
              <a:t> 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adict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p>
          <a:p>
            <a:endParaRPr lang="en-US" sz="1200" dirty="0" smtClean="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b="1" dirty="0" smtClean="0">
              <a:solidFill>
                <a:srgbClr val="0000FF"/>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412776"/>
            <a:ext cx="5558409" cy="4680520"/>
          </a:xfrm>
        </p:spPr>
        <p:txBody>
          <a:bodyPr>
            <a:normAutofit/>
          </a:bodyPr>
          <a:lstStyle/>
          <a:p>
            <a:r>
              <a:rPr lang="en-US" sz="2400" dirty="0" smtClean="0"/>
              <a:t>Dictionaries </a:t>
            </a:r>
            <a:r>
              <a:rPr lang="en-US" sz="2400" dirty="0"/>
              <a:t>have several constructors</a:t>
            </a:r>
          </a:p>
          <a:p>
            <a:r>
              <a:rPr lang="en-US" sz="2400" dirty="0" smtClean="0"/>
              <a:t>Values can be accessed by key</a:t>
            </a:r>
          </a:p>
          <a:p>
            <a:r>
              <a:rPr lang="en-US" sz="2400" dirty="0" smtClean="0"/>
              <a:t>Keys can be iterated</a:t>
            </a:r>
          </a:p>
          <a:p>
            <a:r>
              <a:rPr lang="en-US" sz="2400" dirty="0" smtClean="0"/>
              <a:t>Values can be changed</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3189642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4" end="1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15" end="15"/>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16" end="16"/>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
                                            <p:txEl>
                                              <p:pRg st="17" end="17"/>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8" end="18"/>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Dictionaries</a:t>
            </a:r>
            <a:endParaRPr lang="en-US" dirty="0"/>
          </a:p>
        </p:txBody>
      </p:sp>
    </p:spTree>
    <p:extLst>
      <p:ext uri="{BB962C8B-B14F-4D97-AF65-F5344CB8AC3E}">
        <p14:creationId xmlns:p14="http://schemas.microsoft.com/office/powerpoint/2010/main" val="237127479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Data Types</a:t>
            </a:r>
            <a:endParaRPr lang="en-US" dirty="0"/>
          </a:p>
        </p:txBody>
      </p:sp>
    </p:spTree>
    <p:extLst>
      <p:ext uri="{BB962C8B-B14F-4D97-AF65-F5344CB8AC3E}">
        <p14:creationId xmlns:p14="http://schemas.microsoft.com/office/powerpoint/2010/main" val="376710557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a:t>
            </a:r>
            <a:endParaRPr lang="en-US" dirty="0"/>
          </a:p>
        </p:txBody>
      </p:sp>
    </p:spTree>
    <p:extLst>
      <p:ext uri="{BB962C8B-B14F-4D97-AF65-F5344CB8AC3E}">
        <p14:creationId xmlns:p14="http://schemas.microsoft.com/office/powerpoint/2010/main" val="121927189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smtClean="0"/>
              <a:t>An operator is a symbol which instructs the program to perform a specific mathematical or logical function</a:t>
            </a:r>
          </a:p>
          <a:p>
            <a:r>
              <a:rPr lang="en-GB" dirty="0" smtClean="0"/>
              <a:t>Operators precedence affects how an expression is evaluated</a:t>
            </a:r>
            <a:endParaRPr lang="en-GB" dirty="0"/>
          </a:p>
          <a:p>
            <a:r>
              <a:rPr lang="en-GB" dirty="0"/>
              <a:t>Python uses a set of operators common to most other languages</a:t>
            </a:r>
          </a:p>
          <a:p>
            <a:endParaRPr lang="en-GB" dirty="0" smtClean="0"/>
          </a:p>
          <a:p>
            <a:pPr marL="0" indent="0">
              <a:buNone/>
            </a:pP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a:t>
            </a:r>
            <a:endParaRPr lang="en-US" dirty="0"/>
          </a:p>
        </p:txBody>
      </p:sp>
    </p:spTree>
    <p:extLst>
      <p:ext uri="{BB962C8B-B14F-4D97-AF65-F5344CB8AC3E}">
        <p14:creationId xmlns:p14="http://schemas.microsoft.com/office/powerpoint/2010/main" val="170108635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a:t>Most languages have several different types of operator</a:t>
            </a:r>
            <a:r>
              <a:rPr lang="en-GB" dirty="0" smtClean="0"/>
              <a:t>:</a:t>
            </a:r>
          </a:p>
          <a:p>
            <a:pPr lvl="1"/>
            <a:r>
              <a:rPr lang="en-GB" dirty="0" smtClean="0"/>
              <a:t>Arithmetic/Mathematical</a:t>
            </a:r>
          </a:p>
          <a:p>
            <a:pPr lvl="1"/>
            <a:r>
              <a:rPr lang="en-GB" dirty="0" smtClean="0"/>
              <a:t>Logical</a:t>
            </a:r>
          </a:p>
          <a:p>
            <a:pPr lvl="1"/>
            <a:r>
              <a:rPr lang="en-GB" dirty="0" smtClean="0"/>
              <a:t>Relational</a:t>
            </a:r>
          </a:p>
          <a:p>
            <a:pPr lvl="1"/>
            <a:r>
              <a:rPr lang="en-GB" dirty="0" smtClean="0"/>
              <a:t>Assignment</a:t>
            </a:r>
          </a:p>
          <a:p>
            <a:pPr lvl="1"/>
            <a:r>
              <a:rPr lang="en-GB" dirty="0" smtClean="0"/>
              <a:t>Membership</a:t>
            </a:r>
          </a:p>
          <a:p>
            <a:pPr lvl="1"/>
            <a:r>
              <a:rPr lang="en-GB" dirty="0" smtClean="0"/>
              <a:t>Identify</a:t>
            </a: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 (Contd.)</a:t>
            </a:r>
            <a:endParaRPr lang="en-US" dirty="0"/>
          </a:p>
        </p:txBody>
      </p:sp>
    </p:spTree>
    <p:extLst>
      <p:ext uri="{BB962C8B-B14F-4D97-AF65-F5344CB8AC3E}">
        <p14:creationId xmlns:p14="http://schemas.microsoft.com/office/powerpoint/2010/main" val="172588089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Arithmetic</a:t>
            </a:r>
            <a:endParaRPr lang="en-US" dirty="0"/>
          </a:p>
        </p:txBody>
      </p:sp>
    </p:spTree>
    <p:extLst>
      <p:ext uri="{BB962C8B-B14F-4D97-AF65-F5344CB8AC3E}">
        <p14:creationId xmlns:p14="http://schemas.microsoft.com/office/powerpoint/2010/main" val="185895520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smtClean="0"/>
              <a:t>Are used to conduct mathematical operations against a set of values</a:t>
            </a:r>
          </a:p>
          <a:p>
            <a:r>
              <a:rPr lang="en-GB" dirty="0" smtClean="0"/>
              <a:t>Some of these operations include:</a:t>
            </a:r>
          </a:p>
          <a:p>
            <a:pPr lvl="1"/>
            <a:r>
              <a:rPr lang="en-GB" dirty="0" smtClean="0"/>
              <a:t>Addition</a:t>
            </a:r>
          </a:p>
          <a:p>
            <a:pPr lvl="1"/>
            <a:r>
              <a:rPr lang="en-GB" dirty="0" smtClean="0"/>
              <a:t>Subtraction</a:t>
            </a:r>
          </a:p>
          <a:p>
            <a:pPr lvl="1"/>
            <a:r>
              <a:rPr lang="en-GB" dirty="0" smtClean="0"/>
              <a:t>Division</a:t>
            </a:r>
          </a:p>
          <a:p>
            <a:pPr lvl="1"/>
            <a:r>
              <a:rPr lang="en-GB" dirty="0" smtClean="0"/>
              <a:t>Multiplication</a:t>
            </a:r>
            <a:endParaRPr lang="en-US" dirty="0" smtClean="0"/>
          </a:p>
          <a:p>
            <a:endParaRPr lang="en-US" dirty="0"/>
          </a:p>
        </p:txBody>
      </p:sp>
      <p:sp>
        <p:nvSpPr>
          <p:cNvPr id="3" name="Title 2"/>
          <p:cNvSpPr>
            <a:spLocks noGrp="1"/>
          </p:cNvSpPr>
          <p:nvPr>
            <p:ph type="title"/>
          </p:nvPr>
        </p:nvSpPr>
        <p:spPr/>
        <p:txBody>
          <a:bodyPr/>
          <a:lstStyle/>
          <a:p>
            <a:r>
              <a:rPr lang="en-GB" dirty="0" smtClean="0"/>
              <a:t>Arithmetic Operators</a:t>
            </a:r>
            <a:endParaRPr lang="en-US" dirty="0"/>
          </a:p>
        </p:txBody>
      </p:sp>
    </p:spTree>
    <p:extLst>
      <p:ext uri="{BB962C8B-B14F-4D97-AF65-F5344CB8AC3E}">
        <p14:creationId xmlns:p14="http://schemas.microsoft.com/office/powerpoint/2010/main" val="163479469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Arithmetic Operators</a:t>
            </a:r>
            <a:endParaRPr lang="en-US" dirty="0"/>
          </a:p>
        </p:txBody>
      </p:sp>
      <p:graphicFrame>
        <p:nvGraphicFramePr>
          <p:cNvPr id="5" name="Content Placeholder 4"/>
          <p:cNvGraphicFramePr>
            <a:graphicFrameLocks noGrp="1"/>
          </p:cNvGraphicFramePr>
          <p:nvPr>
            <p:ph idx="1"/>
            <p:extLst/>
          </p:nvPr>
        </p:nvGraphicFramePr>
        <p:xfrm>
          <a:off x="1008063" y="1700213"/>
          <a:ext cx="10574338" cy="302260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Addition</a:t>
                      </a:r>
                      <a:endParaRPr lang="en-US" dirty="0"/>
                    </a:p>
                  </a:txBody>
                  <a:tcPr/>
                </a:tc>
                <a:tc>
                  <a:txBody>
                    <a:bodyPr/>
                    <a:lstStyle/>
                    <a:p>
                      <a:r>
                        <a:rPr lang="en-GB" baseline="0" dirty="0" smtClean="0"/>
                        <a:t>1 + 2 = 3</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Subtraction</a:t>
                      </a:r>
                      <a:endParaRPr lang="en-US" dirty="0"/>
                    </a:p>
                  </a:txBody>
                  <a:tcPr/>
                </a:tc>
                <a:tc>
                  <a:txBody>
                    <a:bodyPr/>
                    <a:lstStyle/>
                    <a:p>
                      <a:r>
                        <a:rPr lang="en-GB" dirty="0" smtClean="0"/>
                        <a:t>10</a:t>
                      </a:r>
                      <a:r>
                        <a:rPr lang="en-GB" baseline="0" dirty="0" smtClean="0"/>
                        <a:t> – 2 = 8</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Multiplication</a:t>
                      </a:r>
                      <a:endParaRPr lang="en-US" dirty="0"/>
                    </a:p>
                  </a:txBody>
                  <a:tcPr/>
                </a:tc>
                <a:tc>
                  <a:txBody>
                    <a:bodyPr/>
                    <a:lstStyle/>
                    <a:p>
                      <a:r>
                        <a:rPr lang="en-GB" dirty="0" smtClean="0"/>
                        <a:t>2 * 8 = 16</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Division</a:t>
                      </a:r>
                      <a:endParaRPr lang="en-US" dirty="0"/>
                    </a:p>
                  </a:txBody>
                  <a:tcPr/>
                </a:tc>
                <a:tc>
                  <a:txBody>
                    <a:bodyPr/>
                    <a:lstStyle/>
                    <a:p>
                      <a:r>
                        <a:rPr lang="en-GB" dirty="0" smtClean="0"/>
                        <a:t>10</a:t>
                      </a:r>
                      <a:r>
                        <a:rPr lang="en-GB" baseline="0" dirty="0" smtClean="0"/>
                        <a:t> / 2 = 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Floor Division</a:t>
                      </a:r>
                      <a:r>
                        <a:rPr lang="en-GB" baseline="0" dirty="0" smtClean="0"/>
                        <a:t> (round down to the nearest whole number)</a:t>
                      </a:r>
                      <a:endParaRPr lang="en-US" dirty="0"/>
                    </a:p>
                  </a:txBody>
                  <a:tcPr/>
                </a:tc>
                <a:tc>
                  <a:txBody>
                    <a:bodyPr/>
                    <a:lstStyle/>
                    <a:p>
                      <a:r>
                        <a:rPr lang="en-GB" dirty="0" smtClean="0"/>
                        <a:t>10.0 / 3.0 = 3.0</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Modulus (remainder)</a:t>
                      </a:r>
                      <a:endParaRPr lang="en-US" dirty="0"/>
                    </a:p>
                  </a:txBody>
                  <a:tcPr/>
                </a:tc>
                <a:tc>
                  <a:txBody>
                    <a:bodyPr/>
                    <a:lstStyle/>
                    <a:p>
                      <a:r>
                        <a:rPr lang="en-GB" dirty="0" smtClean="0"/>
                        <a:t>7 % 2 = 1</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fontAlgn="t"/>
                      <a:r>
                        <a:rPr lang="en-US" dirty="0" smtClean="0">
                          <a:effectLst/>
                        </a:rPr>
                        <a:t>Exponential </a:t>
                      </a:r>
                      <a:r>
                        <a:rPr lang="en-US" dirty="0">
                          <a:effectLst/>
                        </a:rPr>
                        <a:t>(power</a:t>
                      </a:r>
                      <a:r>
                        <a:rPr lang="en-US" dirty="0" smtClean="0">
                          <a:effectLst/>
                        </a:rPr>
                        <a:t>)</a:t>
                      </a:r>
                      <a:endParaRPr lang="en-US" dirty="0">
                        <a:effectLst/>
                      </a:endParaRPr>
                    </a:p>
                  </a:txBody>
                  <a:tcPr marL="76200" marR="76200" marT="76200" marB="76200"/>
                </a:tc>
                <a:tc>
                  <a:txBody>
                    <a:bodyPr/>
                    <a:lstStyle/>
                    <a:p>
                      <a:pPr fontAlgn="t"/>
                      <a:r>
                        <a:rPr lang="en-GB" dirty="0" smtClean="0">
                          <a:effectLst/>
                        </a:rPr>
                        <a:t>2 ** 4 = 16</a:t>
                      </a:r>
                      <a:endParaRPr lang="en-US" dirty="0">
                        <a:effectLst/>
                      </a:endParaRPr>
                    </a:p>
                  </a:txBody>
                  <a:tcPr marL="76200" marR="76200" marT="76200" marB="76200"/>
                </a:tc>
              </a:tr>
            </a:tbl>
          </a:graphicData>
        </a:graphic>
      </p:graphicFrame>
    </p:spTree>
    <p:extLst>
      <p:ext uri="{BB962C8B-B14F-4D97-AF65-F5344CB8AC3E}">
        <p14:creationId xmlns:p14="http://schemas.microsoft.com/office/powerpoint/2010/main" val="409010708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Arithmetic Operator: Example</a:t>
            </a:r>
            <a:endParaRPr lang="en-US" dirty="0"/>
          </a:p>
        </p:txBody>
      </p:sp>
      <p:sp>
        <p:nvSpPr>
          <p:cNvPr id="6" name="Rectangle 5"/>
          <p:cNvSpPr/>
          <p:nvPr/>
        </p:nvSpPr>
        <p:spPr>
          <a:xfrm>
            <a:off x="3143672" y="1415673"/>
            <a:ext cx="5472608"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10.0</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b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3.0</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Addition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Subtraction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Multiplication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Division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Floor</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Modulus</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Exponential</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700272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endParaRPr lang="en-US" sz="3600" dirty="0" smtClean="0"/>
          </a:p>
          <a:p>
            <a:pPr marL="0" indent="0">
              <a:buNone/>
            </a:pPr>
            <a:r>
              <a:rPr lang="en-US" sz="3600" dirty="0" smtClean="0"/>
              <a:t>Dave Davison – Head of Research and Development</a:t>
            </a:r>
          </a:p>
          <a:p>
            <a:endParaRPr lang="en-US" sz="3600" dirty="0" smtClean="0"/>
          </a:p>
          <a:p>
            <a:pPr marL="0" indent="0">
              <a:buNone/>
            </a:pPr>
            <a:r>
              <a:rPr lang="en-US" sz="3600" dirty="0" smtClean="0">
                <a:solidFill>
                  <a:srgbClr val="FF0000"/>
                </a:solidFill>
              </a:rPr>
              <a:t>Paul Fox – Senior Software Engineer</a:t>
            </a:r>
          </a:p>
          <a:p>
            <a:endParaRPr lang="en-US" sz="4000" dirty="0"/>
          </a:p>
        </p:txBody>
      </p:sp>
      <p:sp>
        <p:nvSpPr>
          <p:cNvPr id="2" name="Title 1"/>
          <p:cNvSpPr>
            <a:spLocks noGrp="1"/>
          </p:cNvSpPr>
          <p:nvPr>
            <p:ph type="title"/>
          </p:nvPr>
        </p:nvSpPr>
        <p:spPr/>
        <p:txBody>
          <a:bodyPr/>
          <a:lstStyle/>
          <a:p>
            <a:r>
              <a:rPr lang="en-US" dirty="0" smtClean="0"/>
              <a:t>Instructor Introductions</a:t>
            </a:r>
            <a:endParaRPr lang="en-US" dirty="0"/>
          </a:p>
        </p:txBody>
      </p:sp>
    </p:spTree>
    <p:extLst>
      <p:ext uri="{BB962C8B-B14F-4D97-AF65-F5344CB8AC3E}">
        <p14:creationId xmlns:p14="http://schemas.microsoft.com/office/powerpoint/2010/main" val="14737548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Arithmetic Operations</a:t>
            </a:r>
            <a:endParaRPr lang="en-US" dirty="0"/>
          </a:p>
        </p:txBody>
      </p:sp>
    </p:spTree>
    <p:extLst>
      <p:ext uri="{BB962C8B-B14F-4D97-AF65-F5344CB8AC3E}">
        <p14:creationId xmlns:p14="http://schemas.microsoft.com/office/powerpoint/2010/main" val="74860081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67702046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a:t>
            </a:r>
            <a:r>
              <a:rPr lang="en-US" dirty="0" smtClean="0"/>
              <a:t>Solution</a:t>
            </a:r>
            <a:endParaRPr lang="en-US" dirty="0"/>
          </a:p>
        </p:txBody>
      </p:sp>
    </p:spTree>
    <p:extLst>
      <p:ext uri="{BB962C8B-B14F-4D97-AF65-F5344CB8AC3E}">
        <p14:creationId xmlns:p14="http://schemas.microsoft.com/office/powerpoint/2010/main" val="315723656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Relational</a:t>
            </a:r>
            <a:endParaRPr lang="en-US" dirty="0"/>
          </a:p>
        </p:txBody>
      </p:sp>
    </p:spTree>
    <p:extLst>
      <p:ext uri="{BB962C8B-B14F-4D97-AF65-F5344CB8AC3E}">
        <p14:creationId xmlns:p14="http://schemas.microsoft.com/office/powerpoint/2010/main" val="408726383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These operators compare the values on either sides of them and decide the relation among </a:t>
            </a:r>
            <a:r>
              <a:rPr lang="en-US" dirty="0" smtClean="0"/>
              <a:t>them</a:t>
            </a:r>
          </a:p>
          <a:p>
            <a:r>
              <a:rPr lang="en-GB" dirty="0" smtClean="0"/>
              <a:t>Relational operators are often used within flow control</a:t>
            </a:r>
            <a:endParaRPr lang="en-US" dirty="0" smtClean="0"/>
          </a:p>
          <a:p>
            <a:endParaRPr lang="en-GB" dirty="0"/>
          </a:p>
        </p:txBody>
      </p:sp>
      <p:sp>
        <p:nvSpPr>
          <p:cNvPr id="3" name="Title 2"/>
          <p:cNvSpPr>
            <a:spLocks noGrp="1"/>
          </p:cNvSpPr>
          <p:nvPr>
            <p:ph type="title"/>
          </p:nvPr>
        </p:nvSpPr>
        <p:spPr/>
        <p:txBody>
          <a:bodyPr/>
          <a:lstStyle/>
          <a:p>
            <a:r>
              <a:rPr lang="en-GB" dirty="0" smtClean="0"/>
              <a:t>Relational Operators</a:t>
            </a:r>
            <a:endParaRPr lang="en-US" dirty="0"/>
          </a:p>
        </p:txBody>
      </p:sp>
      <p:graphicFrame>
        <p:nvGraphicFramePr>
          <p:cNvPr id="6" name="Content Placeholder 4"/>
          <p:cNvGraphicFramePr>
            <a:graphicFrameLocks/>
          </p:cNvGraphicFramePr>
          <p:nvPr>
            <p:extLst/>
          </p:nvPr>
        </p:nvGraphicFramePr>
        <p:xfrm>
          <a:off x="995689" y="3396600"/>
          <a:ext cx="10574338" cy="259588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a:t>
                      </a:r>
                      <a:r>
                        <a:rPr lang="en-GB" baseline="0" dirty="0" smtClean="0"/>
                        <a:t> both operands equal?</a:t>
                      </a:r>
                      <a:endParaRPr lang="en-US"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 both operands</a:t>
                      </a:r>
                      <a:r>
                        <a:rPr lang="en-GB" baseline="0" dirty="0" smtClean="0"/>
                        <a:t> </a:t>
                      </a:r>
                      <a:r>
                        <a:rPr lang="en-GB" b="1" baseline="0" dirty="0" smtClean="0"/>
                        <a:t>not </a:t>
                      </a:r>
                      <a:r>
                        <a:rPr lang="en-GB" b="0" baseline="0" dirty="0" smtClean="0"/>
                        <a:t>equal?</a:t>
                      </a:r>
                      <a:endParaRPr lang="en-US" b="1"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&lt;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less than the right?</a:t>
                      </a:r>
                      <a:endParaRPr lang="en-US" b="0" dirty="0"/>
                    </a:p>
                  </a:txBody>
                  <a:tcPr/>
                </a:tc>
                <a:tc>
                  <a:txBody>
                    <a:bodyPr/>
                    <a:lstStyle/>
                    <a:p>
                      <a:r>
                        <a:rPr lang="en-GB" dirty="0" smtClean="0"/>
                        <a:t>a &lt;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&gt;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a:t>
                      </a:r>
                      <a:r>
                        <a:rPr lang="en-GB" b="0" baseline="0" dirty="0" smtClean="0"/>
                        <a:t> the left operand greater than the right?</a:t>
                      </a:r>
                      <a:endParaRPr lang="en-US" b="0" dirty="0"/>
                    </a:p>
                  </a:txBody>
                  <a:tcPr/>
                </a:tc>
                <a:tc>
                  <a:txBody>
                    <a:bodyPr/>
                    <a:lstStyle/>
                    <a:p>
                      <a:r>
                        <a:rPr lang="en-GB" dirty="0" smtClean="0"/>
                        <a:t>a &gt;</a:t>
                      </a:r>
                      <a:r>
                        <a:rPr lang="en-GB" baseline="0" dirty="0" smtClean="0"/>
                        <a: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&gt;=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greater than or equal to the right?</a:t>
                      </a:r>
                      <a:endParaRPr lang="en-US" b="0" dirty="0"/>
                    </a:p>
                  </a:txBody>
                  <a:tcPr/>
                </a:tc>
                <a:tc>
                  <a:txBody>
                    <a:bodyPr/>
                    <a:lstStyle/>
                    <a:p>
                      <a:r>
                        <a:rPr lang="en-GB" baseline="0" dirty="0" smtClean="0"/>
                        <a:t>a &gt;=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&lt;=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t>Is the left operand</a:t>
                      </a:r>
                      <a:r>
                        <a:rPr lang="en-GB" b="0" baseline="0" dirty="0" smtClean="0"/>
                        <a:t> less than or equal to the right?</a:t>
                      </a:r>
                      <a:endParaRPr lang="en-US" b="0" dirty="0" smtClean="0"/>
                    </a:p>
                  </a:txBody>
                  <a:tcPr/>
                </a:tc>
                <a:tc>
                  <a:txBody>
                    <a:bodyPr/>
                    <a:lstStyle/>
                    <a:p>
                      <a:r>
                        <a:rPr lang="en-GB" baseline="0" dirty="0" smtClean="0"/>
                        <a:t>a &lt;= b</a:t>
                      </a:r>
                    </a:p>
                  </a:txBody>
                  <a:tcPr/>
                </a:tc>
              </a:tr>
            </a:tbl>
          </a:graphicData>
        </a:graphic>
      </p:graphicFrame>
    </p:spTree>
    <p:extLst>
      <p:ext uri="{BB962C8B-B14F-4D97-AF65-F5344CB8AC3E}">
        <p14:creationId xmlns:p14="http://schemas.microsoft.com/office/powerpoint/2010/main" val="270430892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Flow Control</a:t>
            </a:r>
            <a:endParaRPr lang="en-US" dirty="0"/>
          </a:p>
        </p:txBody>
      </p:sp>
    </p:spTree>
    <p:extLst>
      <p:ext uri="{BB962C8B-B14F-4D97-AF65-F5344CB8AC3E}">
        <p14:creationId xmlns:p14="http://schemas.microsoft.com/office/powerpoint/2010/main" val="262636967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idx="1"/>
            <p:extLst/>
          </p:nvPr>
        </p:nvGraphicFramePr>
        <p:xfrm>
          <a:off x="7349964" y="2543108"/>
          <a:ext cx="4583881" cy="34401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p:cNvSpPr>
            <a:spLocks noGrp="1"/>
          </p:cNvSpPr>
          <p:nvPr>
            <p:ph type="title"/>
          </p:nvPr>
        </p:nvSpPr>
        <p:spPr/>
        <p:txBody>
          <a:bodyPr>
            <a:normAutofit/>
          </a:bodyPr>
          <a:lstStyle/>
          <a:p>
            <a:r>
              <a:rPr lang="en-US" dirty="0" smtClean="0"/>
              <a:t>Flow Control</a:t>
            </a:r>
            <a:endParaRPr lang="en-US" dirty="0"/>
          </a:p>
        </p:txBody>
      </p:sp>
      <p:sp>
        <p:nvSpPr>
          <p:cNvPr id="5" name="Rectangle 4"/>
          <p:cNvSpPr/>
          <p:nvPr/>
        </p:nvSpPr>
        <p:spPr>
          <a:xfrm>
            <a:off x="1415480" y="2708920"/>
            <a:ext cx="6264696" cy="310854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food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"Chocolate"</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drink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"Cola"</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food chocolate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"Food: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food</a:t>
            </a: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drink value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"Drink: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drink</a:t>
            </a: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"You should probably eat some fruit."</a:t>
            </a:r>
            <a:endParaRPr lang="en-US" sz="1600" dirty="0">
              <a:solidFill>
                <a:srgbClr val="000000"/>
              </a:solidFill>
              <a:highlight>
                <a:srgbClr val="FFFFFF"/>
              </a:highlight>
            </a:endParaRPr>
          </a:p>
        </p:txBody>
      </p:sp>
      <p:sp>
        <p:nvSpPr>
          <p:cNvPr id="6" name="Content Placeholder 3"/>
          <p:cNvSpPr txBox="1">
            <a:spLocks/>
          </p:cNvSpPr>
          <p:nvPr/>
        </p:nvSpPr>
        <p:spPr>
          <a:xfrm>
            <a:off x="1007436" y="1700809"/>
            <a:ext cx="10574965" cy="4425355"/>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dirty="0" smtClean="0"/>
              <a:t>The examples covered so far have been flat in design</a:t>
            </a:r>
            <a:endParaRPr lang="en-US" dirty="0" smtClean="0"/>
          </a:p>
        </p:txBody>
      </p:sp>
    </p:spTree>
    <p:extLst>
      <p:ext uri="{BB962C8B-B14F-4D97-AF65-F5344CB8AC3E}">
        <p14:creationId xmlns:p14="http://schemas.microsoft.com/office/powerpoint/2010/main" val="164774769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6" name="Rounded Rectangle 15"/>
          <p:cNvSpPr/>
          <p:nvPr/>
        </p:nvSpPr>
        <p:spPr>
          <a:xfrm>
            <a:off x="4655840" y="2636912"/>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 Something</a:t>
            </a:r>
            <a:endParaRPr lang="en-US" dirty="0"/>
          </a:p>
        </p:txBody>
      </p:sp>
      <p:sp>
        <p:nvSpPr>
          <p:cNvPr id="17" name="Rounded Rectangle 16"/>
          <p:cNvSpPr/>
          <p:nvPr/>
        </p:nvSpPr>
        <p:spPr>
          <a:xfrm>
            <a:off x="4655840" y="3568959"/>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8" name="Rounded Rectangle 17"/>
          <p:cNvSpPr/>
          <p:nvPr/>
        </p:nvSpPr>
        <p:spPr>
          <a:xfrm>
            <a:off x="4655840" y="5301208"/>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19" name="Rounded Rectangle 18"/>
          <p:cNvSpPr/>
          <p:nvPr/>
        </p:nvSpPr>
        <p:spPr>
          <a:xfrm>
            <a:off x="6960096" y="26369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 Else</a:t>
            </a:r>
            <a:endParaRPr lang="en-US" dirty="0"/>
          </a:p>
        </p:txBody>
      </p:sp>
      <p:sp>
        <p:nvSpPr>
          <p:cNvPr id="20" name="Rounded Rectangle 19"/>
          <p:cNvSpPr/>
          <p:nvPr/>
        </p:nvSpPr>
        <p:spPr>
          <a:xfrm>
            <a:off x="4655840"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21" name="Rounded Rectangle 20"/>
          <p:cNvSpPr/>
          <p:nvPr/>
        </p:nvSpPr>
        <p:spPr>
          <a:xfrm>
            <a:off x="6960096" y="35730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sp>
        <p:nvSpPr>
          <p:cNvPr id="31" name="Rounded Rectangle 30"/>
          <p:cNvSpPr/>
          <p:nvPr/>
        </p:nvSpPr>
        <p:spPr>
          <a:xfrm>
            <a:off x="6960096"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grpSp>
        <p:nvGrpSpPr>
          <p:cNvPr id="32" name="Group 31"/>
          <p:cNvGrpSpPr/>
          <p:nvPr/>
        </p:nvGrpSpPr>
        <p:grpSpPr>
          <a:xfrm>
            <a:off x="7733201" y="3317170"/>
            <a:ext cx="181981" cy="151651"/>
            <a:chOff x="2200949" y="1037650"/>
            <a:chExt cx="181981" cy="151651"/>
          </a:xfrm>
        </p:grpSpPr>
        <p:sp>
          <p:nvSpPr>
            <p:cNvPr id="33" name="Right Arrow 3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5" name="Group 34"/>
          <p:cNvGrpSpPr/>
          <p:nvPr/>
        </p:nvGrpSpPr>
        <p:grpSpPr>
          <a:xfrm>
            <a:off x="7696806" y="4253275"/>
            <a:ext cx="181981" cy="151651"/>
            <a:chOff x="2200949" y="1037650"/>
            <a:chExt cx="181981" cy="151651"/>
          </a:xfrm>
        </p:grpSpPr>
        <p:sp>
          <p:nvSpPr>
            <p:cNvPr id="36" name="Right Arrow 35"/>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7"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8" name="Group 37"/>
          <p:cNvGrpSpPr/>
          <p:nvPr/>
        </p:nvGrpSpPr>
        <p:grpSpPr>
          <a:xfrm>
            <a:off x="5431539" y="4230527"/>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5077549"/>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7" name="Group 46"/>
          <p:cNvGrpSpPr/>
          <p:nvPr/>
        </p:nvGrpSpPr>
        <p:grpSpPr>
          <a:xfrm rot="5400000">
            <a:off x="6577256" y="4649318"/>
            <a:ext cx="181981" cy="151651"/>
            <a:chOff x="2200949" y="1037650"/>
            <a:chExt cx="181981" cy="151651"/>
          </a:xfrm>
        </p:grpSpPr>
        <p:sp>
          <p:nvSpPr>
            <p:cNvPr id="48" name="Right Arrow 4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0" name="Group 49"/>
          <p:cNvGrpSpPr/>
          <p:nvPr/>
        </p:nvGrpSpPr>
        <p:grpSpPr>
          <a:xfrm>
            <a:off x="5462217" y="3317169"/>
            <a:ext cx="181981" cy="151651"/>
            <a:chOff x="2200949" y="1037650"/>
            <a:chExt cx="181981" cy="151651"/>
          </a:xfrm>
          <a:solidFill>
            <a:srgbClr val="FF0000"/>
          </a:solidFill>
        </p:grpSpPr>
        <p:sp>
          <p:nvSpPr>
            <p:cNvPr id="51" name="Right Arrow 50"/>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2"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3" name="Group 52"/>
          <p:cNvGrpSpPr/>
          <p:nvPr/>
        </p:nvGrpSpPr>
        <p:grpSpPr>
          <a:xfrm rot="16200000">
            <a:off x="6581073" y="2868102"/>
            <a:ext cx="181981" cy="151651"/>
            <a:chOff x="2200949" y="1037650"/>
            <a:chExt cx="181981" cy="151651"/>
          </a:xfrm>
          <a:solidFill>
            <a:srgbClr val="92D050"/>
          </a:solidFill>
        </p:grpSpPr>
        <p:sp>
          <p:nvSpPr>
            <p:cNvPr id="54" name="Right Arrow 5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Tree>
    <p:extLst>
      <p:ext uri="{BB962C8B-B14F-4D97-AF65-F5344CB8AC3E}">
        <p14:creationId xmlns:p14="http://schemas.microsoft.com/office/powerpoint/2010/main" val="130241002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7" name="Rounded Rectangle 16"/>
          <p:cNvSpPr/>
          <p:nvPr/>
        </p:nvSpPr>
        <p:spPr>
          <a:xfrm>
            <a:off x="4655840" y="2708920"/>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sp>
        <p:nvSpPr>
          <p:cNvPr id="18" name="Rounded Rectangle 17"/>
          <p:cNvSpPr/>
          <p:nvPr/>
        </p:nvSpPr>
        <p:spPr>
          <a:xfrm>
            <a:off x="4655840" y="54452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20" name="Rounded Rectangle 19"/>
          <p:cNvSpPr/>
          <p:nvPr/>
        </p:nvSpPr>
        <p:spPr>
          <a:xfrm>
            <a:off x="4655840" y="36450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grpSp>
        <p:nvGrpSpPr>
          <p:cNvPr id="38" name="Group 37"/>
          <p:cNvGrpSpPr/>
          <p:nvPr/>
        </p:nvGrpSpPr>
        <p:grpSpPr>
          <a:xfrm>
            <a:off x="5431539" y="3370488"/>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4285461"/>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56" name="Rounded Rectangle 55"/>
          <p:cNvSpPr/>
          <p:nvPr/>
        </p:nvSpPr>
        <p:spPr>
          <a:xfrm>
            <a:off x="4655840" y="4484919"/>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a:t>
            </a:r>
            <a:endParaRPr lang="en-US" dirty="0"/>
          </a:p>
        </p:txBody>
      </p:sp>
      <p:grpSp>
        <p:nvGrpSpPr>
          <p:cNvPr id="57" name="Group 56"/>
          <p:cNvGrpSpPr/>
          <p:nvPr/>
        </p:nvGrpSpPr>
        <p:grpSpPr>
          <a:xfrm>
            <a:off x="5462217" y="5165176"/>
            <a:ext cx="181981" cy="151651"/>
            <a:chOff x="2200949" y="1037650"/>
            <a:chExt cx="181981" cy="151651"/>
          </a:xfrm>
          <a:solidFill>
            <a:srgbClr val="FF0000"/>
          </a:solidFill>
        </p:grpSpPr>
        <p:sp>
          <p:nvSpPr>
            <p:cNvPr id="58" name="Right Arrow 5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9"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2" name="Curved Right Arrow 1"/>
          <p:cNvSpPr/>
          <p:nvPr/>
        </p:nvSpPr>
        <p:spPr>
          <a:xfrm flipH="1" flipV="1">
            <a:off x="6528048" y="2780928"/>
            <a:ext cx="792088" cy="2088232"/>
          </a:xfrm>
          <a:prstGeom prst="curved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p:cNvSpPr txBox="1"/>
          <p:nvPr/>
        </p:nvSpPr>
        <p:spPr>
          <a:xfrm>
            <a:off x="7464152" y="3645024"/>
            <a:ext cx="1636730" cy="369332"/>
          </a:xfrm>
          <a:prstGeom prst="rect">
            <a:avLst/>
          </a:prstGeom>
          <a:noFill/>
        </p:spPr>
        <p:txBody>
          <a:bodyPr wrap="none" rtlCol="0">
            <a:spAutoFit/>
          </a:bodyPr>
          <a:lstStyle/>
          <a:p>
            <a:r>
              <a:rPr lang="en-GB" dirty="0" smtClean="0"/>
              <a:t>Do it all again</a:t>
            </a:r>
            <a:endParaRPr lang="en-US" dirty="0"/>
          </a:p>
        </p:txBody>
      </p:sp>
    </p:spTree>
    <p:extLst>
      <p:ext uri="{BB962C8B-B14F-4D97-AF65-F5344CB8AC3E}">
        <p14:creationId xmlns:p14="http://schemas.microsoft.com/office/powerpoint/2010/main" val="5658251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 provide a means to test a condition</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a:t>
            </a:r>
            <a:endParaRPr lang="en-US" dirty="0"/>
          </a:p>
          <a:p>
            <a:r>
              <a:rPr lang="en-GB" dirty="0" smtClean="0"/>
              <a:t>Python </a:t>
            </a:r>
            <a:r>
              <a:rPr lang="en-GB" dirty="0">
                <a:solidFill>
                  <a:srgbClr val="0000FF"/>
                </a:solidFill>
                <a:latin typeface="Courier New" panose="02070309020205020404" pitchFamily="49" charset="0"/>
                <a:cs typeface="Courier New" panose="02070309020205020404" pitchFamily="49" charset="0"/>
              </a:rPr>
              <a:t>if</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if</a:t>
            </a:r>
            <a:r>
              <a:rPr lang="en-GB" dirty="0" smtClean="0"/>
              <a:t> Statement</a:t>
            </a:r>
            <a:endParaRPr lang="en-US" dirty="0"/>
          </a:p>
        </p:txBody>
      </p:sp>
      <p:sp>
        <p:nvSpPr>
          <p:cNvPr id="5" name="Content Placeholder 1"/>
          <p:cNvSpPr txBox="1">
            <a:spLocks/>
          </p:cNvSpPr>
          <p:nvPr/>
        </p:nvSpPr>
        <p:spPr>
          <a:xfrm>
            <a:off x="3047120" y="3645024"/>
            <a:ext cx="7945423" cy="2520280"/>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GB" dirty="0" smtClean="0">
                <a:latin typeface="Courier New" panose="02070309020205020404" pitchFamily="49" charset="0"/>
                <a:cs typeface="Courier New" panose="02070309020205020404" pitchFamily="49" charset="0"/>
              </a:rPr>
              <a:t>if </a:t>
            </a:r>
            <a:r>
              <a:rPr lang="en-GB" i="1" dirty="0" smtClean="0">
                <a:latin typeface="Courier New" panose="02070309020205020404" pitchFamily="49" charset="0"/>
                <a:cs typeface="Courier New" panose="02070309020205020404" pitchFamily="49" charset="0"/>
              </a:rPr>
              <a:t>expression</a:t>
            </a:r>
            <a:r>
              <a:rPr lang="en-GB" dirty="0" smtClean="0">
                <a:latin typeface="Courier New" panose="02070309020205020404" pitchFamily="49" charset="0"/>
                <a:cs typeface="Courier New" panose="02070309020205020404" pitchFamily="49" charset="0"/>
              </a:rPr>
              <a:t>:</a:t>
            </a:r>
          </a:p>
          <a:p>
            <a:pPr marL="0" indent="0">
              <a:buNone/>
            </a:pPr>
            <a:r>
              <a:rPr lang="en-GB" dirty="0" smtClean="0">
                <a:latin typeface="Courier New" panose="02070309020205020404" pitchFamily="49" charset="0"/>
                <a:cs typeface="Courier New" panose="02070309020205020404" pitchFamily="49" charset="0"/>
              </a:rPr>
              <a:t>    do something if true</a:t>
            </a:r>
          </a:p>
          <a:p>
            <a:pPr marL="0" indent="0">
              <a:buNone/>
            </a:pPr>
            <a:r>
              <a:rPr lang="en-GB" dirty="0" smtClean="0">
                <a:latin typeface="Courier New" panose="02070309020205020404" pitchFamily="49" charset="0"/>
                <a:cs typeface="Courier New" panose="02070309020205020404" pitchFamily="49" charset="0"/>
              </a:rPr>
              <a:t>else:</a:t>
            </a:r>
          </a:p>
          <a:p>
            <a:pPr marL="0" indent="0">
              <a:buNone/>
            </a:pPr>
            <a:r>
              <a:rPr lang="en-GB" dirty="0" smtClean="0">
                <a:latin typeface="Courier New" panose="02070309020205020404" pitchFamily="49" charset="0"/>
                <a:cs typeface="Courier New" panose="02070309020205020404" pitchFamily="49" charset="0"/>
              </a:rPr>
              <a:t>    do something else if false</a:t>
            </a:r>
          </a:p>
        </p:txBody>
      </p:sp>
    </p:spTree>
    <p:extLst>
      <p:ext uri="{BB962C8B-B14F-4D97-AF65-F5344CB8AC3E}">
        <p14:creationId xmlns:p14="http://schemas.microsoft.com/office/powerpoint/2010/main" val="31648823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 to Programming</a:t>
            </a:r>
            <a:endParaRPr lang="en-US" dirty="0"/>
          </a:p>
        </p:txBody>
      </p:sp>
    </p:spTree>
    <p:extLst>
      <p:ext uri="{BB962C8B-B14F-4D97-AF65-F5344CB8AC3E}">
        <p14:creationId xmlns:p14="http://schemas.microsoft.com/office/powerpoint/2010/main" val="214953407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a:t>
            </a:r>
            <a:endParaRPr lang="en-US" dirty="0"/>
          </a:p>
        </p:txBody>
      </p:sp>
      <p:sp>
        <p:nvSpPr>
          <p:cNvPr id="5" name="Rectangle 4"/>
          <p:cNvSpPr/>
          <p:nvPr/>
        </p:nvSpPr>
        <p:spPr>
          <a:xfrm>
            <a:off x="119336" y="2250341"/>
            <a:ext cx="7920879"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if</a:t>
            </a:r>
            <a:r>
              <a:rPr lang="en-US" sz="1600" dirty="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Dave loves Python!"</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else</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Failed"</a:t>
            </a:r>
            <a:endParaRPr lang="en-US" sz="1600" dirty="0">
              <a:solidFill>
                <a:srgbClr val="000000"/>
              </a:solidFill>
              <a:highlight>
                <a:srgbClr val="FFFFFF"/>
              </a:highlight>
              <a:latin typeface="Courier New" panose="02070309020205020404" pitchFamily="49" charset="0"/>
            </a:endParaRPr>
          </a:p>
          <a:p>
            <a:endParaRPr lang="en-US" sz="1600" b="1" dirty="0" smtClean="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400256" y="150659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Start</a:t>
            </a:r>
            <a:endParaRPr lang="en-US" sz="1400" dirty="0"/>
          </a:p>
        </p:txBody>
      </p:sp>
      <p:sp>
        <p:nvSpPr>
          <p:cNvPr id="9" name="Rounded Rectangle 8"/>
          <p:cNvSpPr/>
          <p:nvPr/>
        </p:nvSpPr>
        <p:spPr>
          <a:xfrm>
            <a:off x="8400256" y="3262528"/>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If Password Correct</a:t>
            </a:r>
            <a:endParaRPr lang="en-US" sz="1400" dirty="0"/>
          </a:p>
        </p:txBody>
      </p:sp>
      <p:sp>
        <p:nvSpPr>
          <p:cNvPr id="10" name="Rounded Rectangle 9"/>
          <p:cNvSpPr/>
          <p:nvPr/>
        </p:nvSpPr>
        <p:spPr>
          <a:xfrm>
            <a:off x="8396439" y="568525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Finish</a:t>
            </a:r>
            <a:endParaRPr lang="en-US" sz="1400" dirty="0"/>
          </a:p>
        </p:txBody>
      </p:sp>
      <p:sp>
        <p:nvSpPr>
          <p:cNvPr id="12" name="Rounded Rectangle 11"/>
          <p:cNvSpPr/>
          <p:nvPr/>
        </p:nvSpPr>
        <p:spPr>
          <a:xfrm>
            <a:off x="8400256" y="413068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Print “Password Failed</a:t>
            </a:r>
            <a:r>
              <a:rPr lang="en-GB" sz="1200" dirty="0" smtClean="0"/>
              <a:t>”</a:t>
            </a:r>
            <a:endParaRPr lang="en-US" sz="1200" dirty="0"/>
          </a:p>
        </p:txBody>
      </p:sp>
      <p:sp>
        <p:nvSpPr>
          <p:cNvPr id="13" name="Rounded Rectangle 12"/>
          <p:cNvSpPr/>
          <p:nvPr/>
        </p:nvSpPr>
        <p:spPr>
          <a:xfrm>
            <a:off x="10416480" y="3717032"/>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“Accepted”</a:t>
            </a:r>
            <a:endParaRPr lang="en-US" sz="1400" dirty="0"/>
          </a:p>
        </p:txBody>
      </p:sp>
      <p:sp>
        <p:nvSpPr>
          <p:cNvPr id="14" name="Rounded Rectangle 13"/>
          <p:cNvSpPr/>
          <p:nvPr/>
        </p:nvSpPr>
        <p:spPr>
          <a:xfrm>
            <a:off x="10416480" y="4581128"/>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Secret Message</a:t>
            </a:r>
            <a:endParaRPr lang="en-US" sz="1400" dirty="0"/>
          </a:p>
        </p:txBody>
      </p:sp>
      <p:grpSp>
        <p:nvGrpSpPr>
          <p:cNvPr id="18" name="Group 17"/>
          <p:cNvGrpSpPr/>
          <p:nvPr/>
        </p:nvGrpSpPr>
        <p:grpSpPr>
          <a:xfrm>
            <a:off x="11056917" y="4326556"/>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1" name="Group 20"/>
          <p:cNvGrpSpPr/>
          <p:nvPr/>
        </p:nvGrpSpPr>
        <p:grpSpPr>
          <a:xfrm>
            <a:off x="9022301" y="2942584"/>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4" name="Group 23"/>
          <p:cNvGrpSpPr/>
          <p:nvPr/>
        </p:nvGrpSpPr>
        <p:grpSpPr>
          <a:xfrm>
            <a:off x="9040693" y="2044192"/>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7" name="Group 26"/>
          <p:cNvGrpSpPr/>
          <p:nvPr/>
        </p:nvGrpSpPr>
        <p:grpSpPr>
          <a:xfrm>
            <a:off x="9040693" y="4700383"/>
            <a:ext cx="151651" cy="126376"/>
            <a:chOff x="2200949" y="1037650"/>
            <a:chExt cx="181981" cy="151651"/>
          </a:xfrm>
        </p:grpSpPr>
        <p:sp>
          <p:nvSpPr>
            <p:cNvPr id="28" name="Right Arrow 2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0" name="Group 29"/>
          <p:cNvGrpSpPr/>
          <p:nvPr/>
        </p:nvGrpSpPr>
        <p:grpSpPr>
          <a:xfrm rot="3600000">
            <a:off x="10052622" y="4903233"/>
            <a:ext cx="151651" cy="126376"/>
            <a:chOff x="2200949" y="1037650"/>
            <a:chExt cx="181981" cy="151651"/>
          </a:xfrm>
        </p:grpSpPr>
        <p:sp>
          <p:nvSpPr>
            <p:cNvPr id="31" name="Right Arrow 3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3" name="Group 32"/>
          <p:cNvGrpSpPr/>
          <p:nvPr/>
        </p:nvGrpSpPr>
        <p:grpSpPr>
          <a:xfrm>
            <a:off x="9026110" y="3887602"/>
            <a:ext cx="151651" cy="126376"/>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6" name="Group 35"/>
          <p:cNvGrpSpPr/>
          <p:nvPr/>
        </p:nvGrpSpPr>
        <p:grpSpPr>
          <a:xfrm rot="17580000">
            <a:off x="10057335" y="3703372"/>
            <a:ext cx="151651" cy="126376"/>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
        <p:nvSpPr>
          <p:cNvPr id="39" name="Rounded Rectangle 38"/>
          <p:cNvSpPr/>
          <p:nvPr/>
        </p:nvSpPr>
        <p:spPr>
          <a:xfrm>
            <a:off x="8396439" y="226657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Get Message</a:t>
            </a:r>
            <a:endParaRPr lang="en-US" sz="1400" dirty="0"/>
          </a:p>
        </p:txBody>
      </p:sp>
      <p:sp>
        <p:nvSpPr>
          <p:cNvPr id="41" name="Rounded Rectangle 40"/>
          <p:cNvSpPr/>
          <p:nvPr/>
        </p:nvSpPr>
        <p:spPr>
          <a:xfrm>
            <a:off x="8381856" y="49337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Print </a:t>
            </a:r>
            <a:r>
              <a:rPr lang="en-GB" sz="1200" dirty="0"/>
              <a:t>“Goodbye</a:t>
            </a:r>
            <a:r>
              <a:rPr lang="en-GB" sz="1200" dirty="0" smtClean="0"/>
              <a:t>!”</a:t>
            </a:r>
            <a:endParaRPr lang="en-US" sz="1200" dirty="0"/>
          </a:p>
        </p:txBody>
      </p:sp>
      <p:grpSp>
        <p:nvGrpSpPr>
          <p:cNvPr id="42" name="Group 41"/>
          <p:cNvGrpSpPr/>
          <p:nvPr/>
        </p:nvGrpSpPr>
        <p:grpSpPr>
          <a:xfrm>
            <a:off x="9040693" y="5486183"/>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Tree>
    <p:extLst>
      <p:ext uri="{BB962C8B-B14F-4D97-AF65-F5344CB8AC3E}">
        <p14:creationId xmlns:p14="http://schemas.microsoft.com/office/powerpoint/2010/main" val="427343256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if true: print “exercise complete”</a:t>
            </a:r>
            <a:endParaRPr lang="en-US" dirty="0"/>
          </a:p>
        </p:txBody>
      </p:sp>
    </p:spTree>
    <p:extLst>
      <p:ext uri="{BB962C8B-B14F-4D97-AF65-F5344CB8AC3E}">
        <p14:creationId xmlns:p14="http://schemas.microsoft.com/office/powerpoint/2010/main" val="115345787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 </a:t>
            </a:r>
            <a:r>
              <a:rPr lang="en-US" dirty="0" smtClean="0"/>
              <a:t>Solution</a:t>
            </a:r>
            <a:endParaRPr lang="en-US" dirty="0"/>
          </a:p>
        </p:txBody>
      </p:sp>
    </p:spTree>
    <p:extLst>
      <p:ext uri="{BB962C8B-B14F-4D97-AF65-F5344CB8AC3E}">
        <p14:creationId xmlns:p14="http://schemas.microsoft.com/office/powerpoint/2010/main" val="398139723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 provide a means to repeat instructions</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a:t>
            </a:r>
            <a:endParaRPr lang="en-US" dirty="0"/>
          </a:p>
          <a:p>
            <a:r>
              <a:rPr lang="en-GB" dirty="0" smtClean="0"/>
              <a:t>Python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for</a:t>
            </a:r>
            <a:r>
              <a:rPr lang="en-GB" dirty="0" smtClean="0"/>
              <a:t> Statement</a:t>
            </a:r>
            <a:endParaRPr lang="en-US" dirty="0"/>
          </a:p>
        </p:txBody>
      </p:sp>
      <p:sp>
        <p:nvSpPr>
          <p:cNvPr id="5" name="Content Placeholder 1"/>
          <p:cNvSpPr txBox="1">
            <a:spLocks/>
          </p:cNvSpPr>
          <p:nvPr/>
        </p:nvSpPr>
        <p:spPr>
          <a:xfrm>
            <a:off x="3047120" y="3645024"/>
            <a:ext cx="7945423" cy="2520280"/>
          </a:xfrm>
          <a:prstGeom prst="rect">
            <a:avLst/>
          </a:prstGeom>
        </p:spPr>
        <p:txBody>
          <a:bodyPr vert="horz" lIns="91440" tIns="45720" rIns="91440" bIns="45720" rtlCol="0">
            <a:normAutofit fontScale="92500" lnSpcReduction="10000"/>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for </a:t>
            </a:r>
            <a:r>
              <a:rPr lang="en-GB" i="1" dirty="0" smtClean="0">
                <a:solidFill>
                  <a:prstClr val="black"/>
                </a:solidFill>
                <a:latin typeface="Courier New" panose="02070309020205020404" pitchFamily="49" charset="0"/>
                <a:cs typeface="Courier New" panose="02070309020205020404" pitchFamily="49" charset="0"/>
              </a:rPr>
              <a:t>item </a:t>
            </a:r>
            <a:r>
              <a:rPr lang="en-GB" dirty="0" smtClean="0">
                <a:solidFill>
                  <a:prstClr val="black"/>
                </a:solidFill>
                <a:latin typeface="Courier New" panose="02070309020205020404" pitchFamily="49" charset="0"/>
                <a:cs typeface="Courier New" panose="02070309020205020404" pitchFamily="49" charset="0"/>
              </a:rPr>
              <a:t>in</a:t>
            </a:r>
            <a:r>
              <a:rPr lang="en-GB" i="1" dirty="0" smtClean="0">
                <a:solidFill>
                  <a:prstClr val="black"/>
                </a:solidFill>
                <a:latin typeface="Courier New" panose="02070309020205020404" pitchFamily="49" charset="0"/>
                <a:cs typeface="Courier New" panose="02070309020205020404" pitchFamily="49" charset="0"/>
              </a:rPr>
              <a:t> expression</a:t>
            </a:r>
            <a:r>
              <a:rPr lang="en-GB" dirty="0" smtClean="0">
                <a:solidFill>
                  <a:prstClr val="black"/>
                </a:solidFill>
                <a:latin typeface="Courier New" panose="02070309020205020404" pitchFamily="49" charset="0"/>
                <a:cs typeface="Courier New" panose="02070309020205020404" pitchFamily="49" charset="0"/>
              </a:rPr>
              <a:t>:</a:t>
            </a: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    do something</a:t>
            </a: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else:</a:t>
            </a: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    do something when items are 	exhausted</a:t>
            </a:r>
          </a:p>
        </p:txBody>
      </p:sp>
    </p:spTree>
    <p:extLst>
      <p:ext uri="{BB962C8B-B14F-4D97-AF65-F5344CB8AC3E}">
        <p14:creationId xmlns:p14="http://schemas.microsoft.com/office/powerpoint/2010/main" val="21973125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normAutofit fontScale="85000" lnSpcReduction="20000"/>
          </a:bodyPr>
          <a:lstStyle/>
          <a:p>
            <a:r>
              <a:rPr lang="en-GB" dirty="0" smtClean="0">
                <a:solidFill>
                  <a:srgbClr val="31383D"/>
                </a:solidFill>
                <a:cs typeface="Courier New" panose="02070309020205020404" pitchFamily="49" charset="0"/>
              </a:rPr>
              <a:t>The Python </a:t>
            </a:r>
            <a:r>
              <a:rPr lang="en-GB" dirty="0" smtClean="0">
                <a:solidFill>
                  <a:srgbClr val="0000FF"/>
                </a:solidFill>
                <a:latin typeface="Courier New" panose="02070309020205020404" pitchFamily="49" charset="0"/>
                <a:cs typeface="Courier New" panose="02070309020205020404" pitchFamily="49" charset="0"/>
              </a:rPr>
              <a:t>range()</a:t>
            </a:r>
            <a:r>
              <a:rPr lang="en-GB" dirty="0" smtClean="0"/>
              <a:t> function provides a means to iterate over a sequence of numbers</a:t>
            </a:r>
          </a:p>
          <a:p>
            <a:r>
              <a:rPr lang="en-GB" dirty="0" smtClean="0"/>
              <a:t>This is extremely useful when writing a loop that runs for a specific number of iterations</a:t>
            </a:r>
            <a:endParaRPr lang="en-US" dirty="0"/>
          </a:p>
          <a:p>
            <a:r>
              <a:rPr lang="en-GB" dirty="0" smtClean="0"/>
              <a:t>Other languages have similar ways to constrain loops</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range() </a:t>
            </a:r>
            <a:r>
              <a:rPr lang="en-GB" dirty="0" smtClean="0"/>
              <a:t>function</a:t>
            </a:r>
            <a:endParaRPr lang="en-US" dirty="0"/>
          </a:p>
        </p:txBody>
      </p:sp>
      <p:sp>
        <p:nvSpPr>
          <p:cNvPr id="6" name="Rectangle 5"/>
          <p:cNvSpPr/>
          <p:nvPr/>
        </p:nvSpPr>
        <p:spPr>
          <a:xfrm>
            <a:off x="1775520" y="3717032"/>
            <a:ext cx="7920879"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(10)</a:t>
            </a:r>
          </a:p>
          <a:p>
            <a:r>
              <a:rPr lang="en-US" sz="1600" dirty="0" smtClean="0">
                <a:solidFill>
                  <a:srgbClr val="808080"/>
                </a:solidFill>
                <a:highlight>
                  <a:srgbClr val="FFFFFF"/>
                </a:highlight>
                <a:latin typeface="Courier New" panose="02070309020205020404" pitchFamily="49" charset="0"/>
              </a:rPr>
              <a:t>[0, 1, 2, 3, 4, 5, 6, 7, 8, 9]</a:t>
            </a:r>
          </a:p>
          <a:p>
            <a:r>
              <a:rPr lang="en-US" sz="1600" b="1" dirty="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(5, 10</a:t>
            </a:r>
            <a:r>
              <a:rPr lang="en-US" sz="1600" dirty="0">
                <a:solidFill>
                  <a:srgbClr val="808080"/>
                </a:solidFill>
                <a:highlight>
                  <a:srgbClr val="FFFFFF"/>
                </a:highlight>
                <a:latin typeface="Courier New" panose="02070309020205020404" pitchFamily="49" charset="0"/>
              </a:rPr>
              <a:t>)</a:t>
            </a:r>
          </a:p>
          <a:p>
            <a:r>
              <a:rPr lang="en-US" sz="1600" dirty="0" smtClean="0">
                <a:solidFill>
                  <a:srgbClr val="808080"/>
                </a:solidFill>
                <a:highlight>
                  <a:srgbClr val="FFFFFF"/>
                </a:highlight>
                <a:latin typeface="Courier New" panose="02070309020205020404" pitchFamily="49" charset="0"/>
              </a:rPr>
              <a:t>[5</a:t>
            </a:r>
            <a:r>
              <a:rPr lang="en-US" sz="1600" dirty="0">
                <a:solidFill>
                  <a:srgbClr val="808080"/>
                </a:solidFill>
                <a:highlight>
                  <a:srgbClr val="FFFFFF"/>
                </a:highlight>
                <a:latin typeface="Courier New" panose="02070309020205020404" pitchFamily="49" charset="0"/>
              </a:rPr>
              <a:t>, 6, 7, 8, 9]</a:t>
            </a:r>
          </a:p>
          <a:p>
            <a:r>
              <a:rPr lang="en-US" sz="1600" b="1" dirty="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(0, 10, 3)</a:t>
            </a:r>
            <a:endParaRPr lang="en-US" sz="1600" dirty="0">
              <a:solidFill>
                <a:srgbClr val="808080"/>
              </a:solidFill>
              <a:highlight>
                <a:srgbClr val="FFFFFF"/>
              </a:highlight>
              <a:latin typeface="Courier New" panose="02070309020205020404" pitchFamily="49" charset="0"/>
            </a:endParaRPr>
          </a:p>
          <a:p>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0, 3, 6, 9</a:t>
            </a:r>
            <a:r>
              <a:rPr lang="en-US" sz="1600" dirty="0">
                <a:solidFill>
                  <a:srgbClr val="808080"/>
                </a:solidFill>
                <a:highlight>
                  <a:srgbClr val="FFFFFF"/>
                </a:highlight>
                <a:latin typeface="Courier New" panose="02070309020205020404" pitchFamily="49" charset="0"/>
              </a:rPr>
              <a:t>]</a:t>
            </a:r>
          </a:p>
          <a:p>
            <a:endParaRPr lang="en-GB"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978014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 2</a:t>
            </a:r>
            <a:endParaRPr lang="en-US" dirty="0"/>
          </a:p>
        </p:txBody>
      </p:sp>
      <p:sp>
        <p:nvSpPr>
          <p:cNvPr id="5" name="Rectangle 4"/>
          <p:cNvSpPr/>
          <p:nvPr/>
        </p:nvSpPr>
        <p:spPr>
          <a:xfrm>
            <a:off x="172945" y="1501033"/>
            <a:ext cx="7920879"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retries = 5</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smtClean="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f</a:t>
            </a:r>
            <a:r>
              <a:rPr lang="en-US" sz="1600" b="1" dirty="0" smtClean="0">
                <a:solidFill>
                  <a:srgbClr val="0000FF"/>
                </a:solidFill>
                <a:highlight>
                  <a:srgbClr val="FFFFFF"/>
                </a:highlight>
                <a:latin typeface="Courier New" panose="02070309020205020404" pitchFamily="49" charset="0"/>
              </a:rPr>
              <a:t>or</a:t>
            </a:r>
            <a:r>
              <a:rPr lang="en-US" sz="1600" dirty="0" smtClean="0">
                <a:solidFill>
                  <a:srgbClr val="000000"/>
                </a:solidFill>
                <a:highlight>
                  <a:srgbClr val="FFFFFF"/>
                </a:highlight>
                <a:latin typeface="Courier New" panose="02070309020205020404" pitchFamily="49" charset="0"/>
              </a:rPr>
              <a:t> attempt </a:t>
            </a:r>
            <a:r>
              <a:rPr lang="en-US" sz="1600" b="1" dirty="0" smtClean="0">
                <a:solidFill>
                  <a:srgbClr val="0000FF"/>
                </a:solidFill>
                <a:highlight>
                  <a:srgbClr val="FFFFFF"/>
                </a:highlight>
                <a:latin typeface="Courier New" panose="02070309020205020404" pitchFamily="49" charset="0"/>
              </a:rPr>
              <a:t>in</a:t>
            </a:r>
            <a:r>
              <a:rPr lang="en-US" sz="1600" dirty="0" smtClean="0">
                <a:solidFill>
                  <a:srgbClr val="000000"/>
                </a:solidFill>
                <a:highlight>
                  <a:srgbClr val="FFFFFF"/>
                </a:highlight>
                <a:latin typeface="Courier New" panose="02070309020205020404" pitchFamily="49" charset="0"/>
              </a:rPr>
              <a:t> range(0, retries)</a:t>
            </a:r>
            <a:r>
              <a:rPr lang="en-US" sz="1600" b="1" dirty="0" smtClean="0">
                <a:solidFill>
                  <a:srgbClr val="0000FF"/>
                </a:solidFill>
                <a:highlight>
                  <a:srgbClr val="FFFFFF"/>
                </a:highlight>
                <a:latin typeface="Courier New" panose="02070309020205020404" pitchFamily="49" charset="0"/>
              </a:rPr>
              <a:t>:</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if</a:t>
            </a:r>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a:t>
            </a:r>
            <a:r>
              <a:rPr lang="en-US" sz="1600" dirty="0" smtClean="0">
                <a:solidFill>
                  <a:srgbClr val="808080"/>
                </a:solidFill>
                <a:highlight>
                  <a:srgbClr val="FFFFFF"/>
                </a:highlight>
                <a:latin typeface="Courier New" panose="02070309020205020404" pitchFamily="49" charset="0"/>
              </a:rPr>
              <a:t>Paul also 		loves Python!“</a:t>
            </a:r>
          </a:p>
          <a:p>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break</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else</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t>
            </a:r>
            <a:r>
              <a:rPr lang="en-US" sz="1600" dirty="0" smtClean="0">
                <a:solidFill>
                  <a:srgbClr val="808080"/>
                </a:solidFill>
                <a:highlight>
                  <a:srgbClr val="FFFFFF"/>
                </a:highlight>
                <a:latin typeface="Courier New" panose="02070309020205020404" pitchFamily="49" charset="0"/>
              </a:rPr>
              <a:t>Failed“</a:t>
            </a:r>
          </a:p>
          <a:p>
            <a:r>
              <a:rPr lang="en-US" sz="1600" dirty="0" smtClean="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a:t>
            </a:r>
            <a:r>
              <a:rPr lang="en-US" sz="1600" dirty="0" smtClean="0">
                <a:solidFill>
                  <a:srgbClr val="808080"/>
                </a:solidFill>
                <a:highlight>
                  <a:srgbClr val="FFFFFF"/>
                </a:highlight>
                <a:latin typeface="Courier New" panose="02070309020205020404" pitchFamily="49" charset="0"/>
              </a:rPr>
              <a:t>			password</a:t>
            </a:r>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a:t>
            </a:r>
            <a:r>
              <a:rPr lang="en-US" sz="1600" b="1" dirty="0" smtClean="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else:</a:t>
            </a:r>
          </a:p>
          <a:p>
            <a:r>
              <a:rPr lang="en-US" sz="1600" b="1" dirty="0" smtClean="0">
                <a:solidFill>
                  <a:srgbClr val="0000FF"/>
                </a:solidFill>
                <a:highlight>
                  <a:srgbClr val="FFFFFF"/>
                </a:highlight>
                <a:latin typeface="Courier New" panose="02070309020205020404" pitchFamily="49" charset="0"/>
              </a:rPr>
              <a:t>	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354761" y="1425725"/>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and </a:t>
            </a:r>
            <a:r>
              <a:rPr lang="en-GB" sz="1400" dirty="0" err="1" smtClean="0">
                <a:solidFill>
                  <a:prstClr val="white"/>
                </a:solidFill>
              </a:rPr>
              <a:t>init</a:t>
            </a:r>
            <a:endParaRPr lang="en-US" sz="1400" dirty="0">
              <a:solidFill>
                <a:prstClr val="white"/>
              </a:solidFill>
            </a:endParaRPr>
          </a:p>
        </p:txBody>
      </p:sp>
      <p:grpSp>
        <p:nvGrpSpPr>
          <p:cNvPr id="21" name="Group 20"/>
          <p:cNvGrpSpPr/>
          <p:nvPr/>
        </p:nvGrpSpPr>
        <p:grpSpPr>
          <a:xfrm>
            <a:off x="9036875" y="2612733"/>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24" name="Group 23"/>
          <p:cNvGrpSpPr/>
          <p:nvPr/>
        </p:nvGrpSpPr>
        <p:grpSpPr>
          <a:xfrm>
            <a:off x="9036875" y="1932833"/>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1" name="Rounded Rectangle 40"/>
          <p:cNvSpPr/>
          <p:nvPr/>
        </p:nvSpPr>
        <p:spPr>
          <a:xfrm>
            <a:off x="8538584" y="55556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“Goodbye!”</a:t>
            </a:r>
            <a:endParaRPr lang="en-US" sz="1400" dirty="0">
              <a:solidFill>
                <a:prstClr val="white"/>
              </a:solidFill>
            </a:endParaRPr>
          </a:p>
        </p:txBody>
      </p:sp>
      <p:grpSp>
        <p:nvGrpSpPr>
          <p:cNvPr id="42" name="Group 41"/>
          <p:cNvGrpSpPr/>
          <p:nvPr/>
        </p:nvGrpSpPr>
        <p:grpSpPr>
          <a:xfrm>
            <a:off x="11163377" y="5406450"/>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0" name="Rounded Rectangle 39"/>
          <p:cNvSpPr/>
          <p:nvPr/>
        </p:nvSpPr>
        <p:spPr>
          <a:xfrm>
            <a:off x="8354761" y="2113079"/>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45" name="Rounded Rectangle 44"/>
          <p:cNvSpPr/>
          <p:nvPr/>
        </p:nvSpPr>
        <p:spPr>
          <a:xfrm>
            <a:off x="8365526" y="2789323"/>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Loop</a:t>
            </a:r>
            <a:endParaRPr lang="en-US" sz="1400" dirty="0">
              <a:solidFill>
                <a:prstClr val="white"/>
              </a:solidFill>
            </a:endParaRPr>
          </a:p>
        </p:txBody>
      </p:sp>
      <p:grpSp>
        <p:nvGrpSpPr>
          <p:cNvPr id="46" name="Group 45"/>
          <p:cNvGrpSpPr/>
          <p:nvPr/>
        </p:nvGrpSpPr>
        <p:grpSpPr>
          <a:xfrm>
            <a:off x="9036875" y="3304170"/>
            <a:ext cx="151651" cy="126376"/>
            <a:chOff x="2200949" y="1037650"/>
            <a:chExt cx="181981" cy="151651"/>
          </a:xfrm>
        </p:grpSpPr>
        <p:sp>
          <p:nvSpPr>
            <p:cNvPr id="47" name="Right Arrow 46"/>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8"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49" name="Group 48"/>
          <p:cNvGrpSpPr/>
          <p:nvPr/>
        </p:nvGrpSpPr>
        <p:grpSpPr>
          <a:xfrm>
            <a:off x="11266570" y="4013970"/>
            <a:ext cx="151651" cy="126376"/>
            <a:chOff x="2200949" y="1037650"/>
            <a:chExt cx="181981" cy="151651"/>
          </a:xfrm>
          <a:solidFill>
            <a:srgbClr val="92D050"/>
          </a:solidFill>
        </p:grpSpPr>
        <p:sp>
          <p:nvSpPr>
            <p:cNvPr id="50" name="Right Arrow 49"/>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1"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9" name="Rounded Rectangle 8"/>
          <p:cNvSpPr/>
          <p:nvPr/>
        </p:nvSpPr>
        <p:spPr>
          <a:xfrm>
            <a:off x="10055858" y="3485114"/>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Password Correct</a:t>
            </a:r>
            <a:endParaRPr lang="en-US" sz="1400" dirty="0">
              <a:solidFill>
                <a:prstClr val="white"/>
              </a:solidFill>
            </a:endParaRPr>
          </a:p>
        </p:txBody>
      </p:sp>
      <p:sp>
        <p:nvSpPr>
          <p:cNvPr id="12" name="Rounded Rectangle 11"/>
          <p:cNvSpPr/>
          <p:nvPr/>
        </p:nvSpPr>
        <p:spPr>
          <a:xfrm>
            <a:off x="9264351" y="4169035"/>
            <a:ext cx="1139717" cy="482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a:t>
            </a:r>
            <a:r>
              <a:rPr lang="en-GB" sz="1400" dirty="0" smtClean="0">
                <a:solidFill>
                  <a:prstClr val="white"/>
                </a:solidFill>
              </a:rPr>
              <a:t>“Failed</a:t>
            </a:r>
            <a:r>
              <a:rPr lang="en-GB" sz="1400" dirty="0">
                <a:solidFill>
                  <a:prstClr val="white"/>
                </a:solidFill>
              </a:rPr>
              <a:t>”</a:t>
            </a:r>
            <a:endParaRPr lang="en-US" sz="1400" dirty="0">
              <a:solidFill>
                <a:prstClr val="white"/>
              </a:solidFill>
            </a:endParaRPr>
          </a:p>
        </p:txBody>
      </p:sp>
      <p:sp>
        <p:nvSpPr>
          <p:cNvPr id="13" name="Rounded Rectangle 12"/>
          <p:cNvSpPr/>
          <p:nvPr/>
        </p:nvSpPr>
        <p:spPr>
          <a:xfrm>
            <a:off x="10531334" y="4174170"/>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“Accepted”</a:t>
            </a:r>
            <a:endParaRPr lang="en-US" sz="1400" dirty="0">
              <a:solidFill>
                <a:prstClr val="white"/>
              </a:solidFill>
            </a:endParaRPr>
          </a:p>
        </p:txBody>
      </p:sp>
      <p:sp>
        <p:nvSpPr>
          <p:cNvPr id="14" name="Rounded Rectangle 13"/>
          <p:cNvSpPr/>
          <p:nvPr/>
        </p:nvSpPr>
        <p:spPr>
          <a:xfrm>
            <a:off x="10531334" y="487554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Secret Message</a:t>
            </a:r>
            <a:endParaRPr lang="en-US" sz="1400" dirty="0">
              <a:solidFill>
                <a:prstClr val="white"/>
              </a:solidFill>
            </a:endParaRPr>
          </a:p>
        </p:txBody>
      </p:sp>
      <p:grpSp>
        <p:nvGrpSpPr>
          <p:cNvPr id="18" name="Group 17"/>
          <p:cNvGrpSpPr/>
          <p:nvPr/>
        </p:nvGrpSpPr>
        <p:grpSpPr>
          <a:xfrm>
            <a:off x="11175588" y="4702778"/>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3" name="Group 32"/>
          <p:cNvGrpSpPr/>
          <p:nvPr/>
        </p:nvGrpSpPr>
        <p:grpSpPr>
          <a:xfrm>
            <a:off x="8462984" y="4013970"/>
            <a:ext cx="151200" cy="1492308"/>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6" name="Group 35"/>
          <p:cNvGrpSpPr/>
          <p:nvPr/>
        </p:nvGrpSpPr>
        <p:grpSpPr>
          <a:xfrm rot="16200000">
            <a:off x="9822836" y="3600576"/>
            <a:ext cx="247268" cy="218777"/>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52" name="Rounded Rectangle 51"/>
          <p:cNvSpPr/>
          <p:nvPr/>
        </p:nvSpPr>
        <p:spPr>
          <a:xfrm>
            <a:off x="8843003" y="4867275"/>
            <a:ext cx="1561066" cy="4883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62" name="Rounded Rectangle 61"/>
          <p:cNvSpPr/>
          <p:nvPr/>
        </p:nvSpPr>
        <p:spPr>
          <a:xfrm>
            <a:off x="8354761" y="3474950"/>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attempt in range</a:t>
            </a:r>
            <a:endParaRPr lang="en-US" sz="1400" dirty="0">
              <a:solidFill>
                <a:prstClr val="white"/>
              </a:solidFill>
            </a:endParaRPr>
          </a:p>
        </p:txBody>
      </p:sp>
      <p:sp>
        <p:nvSpPr>
          <p:cNvPr id="66" name="Rounded Rectangle 65"/>
          <p:cNvSpPr/>
          <p:nvPr/>
        </p:nvSpPr>
        <p:spPr>
          <a:xfrm>
            <a:off x="10531334" y="5585895"/>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Finish</a:t>
            </a:r>
            <a:endParaRPr lang="en-US" sz="1400" dirty="0">
              <a:solidFill>
                <a:prstClr val="white"/>
              </a:solidFill>
            </a:endParaRPr>
          </a:p>
        </p:txBody>
      </p:sp>
      <p:grpSp>
        <p:nvGrpSpPr>
          <p:cNvPr id="67" name="Group 66"/>
          <p:cNvGrpSpPr/>
          <p:nvPr/>
        </p:nvGrpSpPr>
        <p:grpSpPr>
          <a:xfrm>
            <a:off x="10129973" y="4002605"/>
            <a:ext cx="142492" cy="136859"/>
            <a:chOff x="2200949" y="1037643"/>
            <a:chExt cx="181981" cy="151658"/>
          </a:xfrm>
          <a:solidFill>
            <a:srgbClr val="FF0000"/>
          </a:solidFill>
        </p:grpSpPr>
        <p:sp>
          <p:nvSpPr>
            <p:cNvPr id="68" name="Right Arrow 6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69" name="Right Arrow 4"/>
            <p:cNvSpPr/>
            <p:nvPr/>
          </p:nvSpPr>
          <p:spPr>
            <a:xfrm>
              <a:off x="2237354" y="1037643"/>
              <a:ext cx="109190"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0" name="Group 69"/>
          <p:cNvGrpSpPr/>
          <p:nvPr/>
        </p:nvGrpSpPr>
        <p:grpSpPr>
          <a:xfrm>
            <a:off x="10134228" y="4702778"/>
            <a:ext cx="151651" cy="126376"/>
            <a:chOff x="2200949" y="1037650"/>
            <a:chExt cx="181981" cy="151651"/>
          </a:xfrm>
        </p:grpSpPr>
        <p:sp>
          <p:nvSpPr>
            <p:cNvPr id="71" name="Right Arrow 7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3" name="Group 72"/>
          <p:cNvGrpSpPr/>
          <p:nvPr/>
        </p:nvGrpSpPr>
        <p:grpSpPr>
          <a:xfrm rot="10800000">
            <a:off x="8884331" y="4013970"/>
            <a:ext cx="151200" cy="796175"/>
            <a:chOff x="2200949" y="1037650"/>
            <a:chExt cx="181981" cy="151651"/>
          </a:xfrm>
        </p:grpSpPr>
        <p:sp>
          <p:nvSpPr>
            <p:cNvPr id="74" name="Right Arrow 73"/>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5"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9" name="Group 78"/>
          <p:cNvGrpSpPr/>
          <p:nvPr/>
        </p:nvGrpSpPr>
        <p:grpSpPr>
          <a:xfrm rot="16200000">
            <a:off x="10174430" y="5595239"/>
            <a:ext cx="151200" cy="411397"/>
            <a:chOff x="2200949" y="1037650"/>
            <a:chExt cx="181981" cy="151651"/>
          </a:xfrm>
        </p:grpSpPr>
        <p:sp>
          <p:nvSpPr>
            <p:cNvPr id="80" name="Right Arrow 79"/>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81"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Tree>
    <p:extLst>
      <p:ext uri="{BB962C8B-B14F-4D97-AF65-F5344CB8AC3E}">
        <p14:creationId xmlns:p14="http://schemas.microsoft.com/office/powerpoint/2010/main" val="3050659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1" grpId="0" animBg="1"/>
      <p:bldP spid="40" grpId="0" animBg="1"/>
      <p:bldP spid="45" grpId="0" animBg="1"/>
      <p:bldP spid="9" grpId="0" animBg="1"/>
      <p:bldP spid="12" grpId="0" animBg="1"/>
      <p:bldP spid="13" grpId="0" animBg="1"/>
      <p:bldP spid="14" grpId="0" animBg="1"/>
      <p:bldP spid="52" grpId="0" animBg="1"/>
      <p:bldP spid="62" grpId="0" animBg="1"/>
      <p:bldP spid="66"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for loops – </a:t>
            </a:r>
            <a:r>
              <a:rPr lang="en-US" dirty="0" err="1" smtClean="0"/>
              <a:t>FizzBuzz</a:t>
            </a:r>
            <a:r>
              <a:rPr lang="en-US" dirty="0" smtClean="0"/>
              <a:t> function</a:t>
            </a:r>
            <a:endParaRPr lang="en-US" dirty="0"/>
          </a:p>
        </p:txBody>
      </p:sp>
    </p:spTree>
    <p:extLst>
      <p:ext uri="{BB962C8B-B14F-4D97-AF65-F5344CB8AC3E}">
        <p14:creationId xmlns:p14="http://schemas.microsoft.com/office/powerpoint/2010/main" val="138650365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Write a program that will:</a:t>
            </a:r>
          </a:p>
          <a:p>
            <a:pPr lvl="1"/>
            <a:r>
              <a:rPr lang="en-US" dirty="0" smtClean="0"/>
              <a:t>Accept a numeric upper bound from user input</a:t>
            </a:r>
          </a:p>
          <a:p>
            <a:pPr lvl="1"/>
            <a:r>
              <a:rPr lang="en-US" dirty="0" smtClean="0"/>
              <a:t>Examine each value between 0 and the upper bound and</a:t>
            </a:r>
          </a:p>
          <a:p>
            <a:pPr lvl="2"/>
            <a:r>
              <a:rPr lang="en-US" dirty="0" smtClean="0"/>
              <a:t>Output ‘Fizz’ if the value is divisible by 3</a:t>
            </a:r>
          </a:p>
          <a:p>
            <a:pPr lvl="2"/>
            <a:r>
              <a:rPr lang="en-US" dirty="0" smtClean="0"/>
              <a:t>Output ‘Buzz’ if the value is divisible by 5</a:t>
            </a:r>
          </a:p>
          <a:p>
            <a:pPr lvl="2"/>
            <a:r>
              <a:rPr lang="en-US" dirty="0" smtClean="0"/>
              <a:t>Output ‘</a:t>
            </a:r>
            <a:r>
              <a:rPr lang="en-US" dirty="0" err="1" smtClean="0"/>
              <a:t>FizzBuzz</a:t>
            </a:r>
            <a:r>
              <a:rPr lang="en-US" dirty="0" smtClean="0"/>
              <a:t>’ if the value is divisible by 3 and 5</a:t>
            </a:r>
          </a:p>
          <a:p>
            <a:pPr lvl="2"/>
            <a:r>
              <a:rPr lang="en-US" dirty="0" smtClean="0"/>
              <a:t>Output the number if none of the above conditions are met</a:t>
            </a:r>
          </a:p>
          <a:p>
            <a:pPr marL="914400" lvl="2" indent="0">
              <a:buNone/>
            </a:pPr>
            <a:endParaRPr lang="en-US" dirty="0"/>
          </a:p>
        </p:txBody>
      </p:sp>
      <p:sp>
        <p:nvSpPr>
          <p:cNvPr id="3" name="Title 2"/>
          <p:cNvSpPr>
            <a:spLocks noGrp="1"/>
          </p:cNvSpPr>
          <p:nvPr>
            <p:ph type="title"/>
          </p:nvPr>
        </p:nvSpPr>
        <p:spPr/>
        <p:txBody>
          <a:bodyPr/>
          <a:lstStyle/>
          <a:p>
            <a:r>
              <a:rPr lang="en-US" dirty="0" smtClean="0"/>
              <a:t>Exercise: </a:t>
            </a:r>
            <a:r>
              <a:rPr lang="en-US" dirty="0" err="1" smtClean="0"/>
              <a:t>FizzBuzz</a:t>
            </a:r>
            <a:endParaRPr lang="en-US" dirty="0"/>
          </a:p>
        </p:txBody>
      </p:sp>
    </p:spTree>
    <p:extLst>
      <p:ext uri="{BB962C8B-B14F-4D97-AF65-F5344CB8AC3E}">
        <p14:creationId xmlns:p14="http://schemas.microsoft.com/office/powerpoint/2010/main" val="2106948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Exercise : </a:t>
            </a:r>
            <a:r>
              <a:rPr lang="en-US" dirty="0" smtClean="0"/>
              <a:t>Solution</a:t>
            </a:r>
            <a:endParaRPr lang="en-US" dirty="0"/>
          </a:p>
        </p:txBody>
      </p:sp>
      <p:sp>
        <p:nvSpPr>
          <p:cNvPr id="8" name="Rectangle 7"/>
          <p:cNvSpPr/>
          <p:nvPr/>
        </p:nvSpPr>
        <p:spPr>
          <a:xfrm>
            <a:off x="1991544" y="1556792"/>
            <a:ext cx="7920879"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(ceiling</a:t>
            </a:r>
            <a:r>
              <a:rPr lang="en-GB" sz="1600" dirty="0">
                <a:solidFill>
                  <a:srgbClr val="000000"/>
                </a:solidFill>
                <a:highlight>
                  <a:srgbClr val="FFFFFF"/>
                </a:highlight>
                <a:latin typeface="Courier New" panose="02070309020205020404" pitchFamily="49" charset="0"/>
              </a:rPr>
              <a:t>)</a:t>
            </a:r>
            <a:r>
              <a:rPr lang="en-GB" sz="1600" b="1" dirty="0">
                <a:solidFill>
                  <a:srgbClr val="0000FF"/>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dirty="0" smtClean="0">
                <a:solidFill>
                  <a:srgbClr val="008000"/>
                </a:solidFill>
                <a:highlight>
                  <a:srgbClr val="FFFFFF"/>
                </a:highlight>
                <a:latin typeface="Courier New" panose="02070309020205020404" pitchFamily="49" charset="0"/>
              </a:rPr>
              <a:t># Print fizz on mod 3, buzz on mod 5, </a:t>
            </a:r>
            <a:r>
              <a:rPr lang="en-GB" sz="1600" dirty="0" err="1" smtClean="0">
                <a:solidFill>
                  <a:srgbClr val="008000"/>
                </a:solidFill>
                <a:highlight>
                  <a:srgbClr val="FFFFFF"/>
                </a:highlight>
                <a:latin typeface="Courier New" panose="02070309020205020404" pitchFamily="49" charset="0"/>
              </a:rPr>
              <a:t>fizzbuzz</a:t>
            </a:r>
            <a:r>
              <a:rPr lang="en-GB" sz="1600" dirty="0" smtClean="0">
                <a:solidFill>
                  <a:srgbClr val="008000"/>
                </a:solidFill>
                <a:highlight>
                  <a:srgbClr val="FFFFFF"/>
                </a:highlight>
                <a:latin typeface="Courier New" panose="02070309020205020404" pitchFamily="49" charset="0"/>
              </a:rPr>
              <a:t> for both</a:t>
            </a:r>
          </a:p>
          <a:p>
            <a:r>
              <a:rPr lang="en-GB" sz="1600" dirty="0" smtClean="0">
                <a:solidFill>
                  <a:srgbClr val="000000"/>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000000"/>
                </a:solidFill>
                <a:highlight>
                  <a:srgbClr val="FFFFFF"/>
                </a:highlight>
                <a:latin typeface="Courier New" panose="02070309020205020404" pitchFamily="49" charset="0"/>
              </a:rPr>
              <a:t>(</a:t>
            </a:r>
            <a:r>
              <a:rPr lang="en-GB" sz="1600" dirty="0" smtClean="0">
                <a:solidFill>
                  <a:srgbClr val="FF0000"/>
                </a:solidFill>
                <a:highlight>
                  <a:srgbClr val="FFFFFF"/>
                </a:highlight>
                <a:latin typeface="Courier New" panose="02070309020205020404" pitchFamily="49" charset="0"/>
              </a:rPr>
              <a:t>'\</a:t>
            </a:r>
            <a:r>
              <a:rPr lang="en-GB" sz="1600" dirty="0" err="1" smtClean="0">
                <a:solidFill>
                  <a:srgbClr val="FF0000"/>
                </a:solidFill>
                <a:highlight>
                  <a:srgbClr val="FFFFFF"/>
                </a:highlight>
                <a:latin typeface="Courier New" panose="02070309020205020404" pitchFamily="49" charset="0"/>
              </a:rPr>
              <a:t>nFizzBuzz</a:t>
            </a:r>
            <a:r>
              <a:rPr lang="en-GB" sz="1600" dirty="0" smtClean="0">
                <a:solidFill>
                  <a:srgbClr val="FF0000"/>
                </a:solidFill>
                <a:highlight>
                  <a:srgbClr val="FFFFFF"/>
                </a:highlight>
                <a:latin typeface="Courier New" panose="02070309020205020404" pitchFamily="49" charset="0"/>
              </a:rPr>
              <a:t>\n'</a:t>
            </a:r>
            <a:r>
              <a:rPr lang="en-GB" sz="1600" dirty="0" smtClean="0">
                <a:solidFill>
                  <a:srgbClr val="000000"/>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for</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in</a:t>
            </a:r>
            <a:r>
              <a:rPr lang="en-GB" sz="1600" dirty="0">
                <a:solidFill>
                  <a:srgbClr val="000000"/>
                </a:solidFill>
                <a:highlight>
                  <a:srgbClr val="FFFFFF"/>
                </a:highlight>
                <a:latin typeface="Courier New" panose="02070309020205020404" pitchFamily="49" charset="0"/>
              </a:rPr>
              <a:t> range(1, ceiling)</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if</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 </a:t>
            </a:r>
            <a:r>
              <a:rPr lang="en-GB" sz="1600" b="1" dirty="0">
                <a:solidFill>
                  <a:srgbClr val="0000FF"/>
                </a:solidFill>
                <a:highlight>
                  <a:srgbClr val="FFFFFF"/>
                </a:highlight>
                <a:latin typeface="Courier New" panose="02070309020205020404" pitchFamily="49" charset="0"/>
              </a:rPr>
              <a:t>and</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a:t>
            </a:r>
            <a:r>
              <a:rPr lang="en-GB" sz="1600" dirty="0" err="1">
                <a:solidFill>
                  <a:srgbClr val="FF0000"/>
                </a:solidFill>
                <a:highlight>
                  <a:srgbClr val="FFFFFF"/>
                </a:highlight>
                <a:latin typeface="Courier New" panose="02070309020205020404" pitchFamily="49" charset="0"/>
              </a:rPr>
              <a:t>FizzBuzz</a:t>
            </a:r>
            <a:r>
              <a:rPr lang="en-GB" sz="1600" dirty="0">
                <a:solidFill>
                  <a:srgbClr val="FF0000"/>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'Buzz'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'Fizz'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else:</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 counter</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'Done</a:t>
            </a:r>
            <a:r>
              <a:rPr lang="en-GB" sz="1600" dirty="0" smtClean="0">
                <a:solidFill>
                  <a:srgbClr val="FF0000"/>
                </a:solidFill>
                <a:highlight>
                  <a:srgbClr val="FFFFFF"/>
                </a:highlight>
                <a:latin typeface="Courier New" panose="02070309020205020404" pitchFamily="49" charset="0"/>
              </a:rPr>
              <a:t>!'</a:t>
            </a:r>
            <a:r>
              <a:rPr lang="en-GB" sz="1600" dirty="0" smtClean="0">
                <a:solidFill>
                  <a:srgbClr val="000000"/>
                </a:solidFill>
                <a:highlight>
                  <a:srgbClr val="FFFFFF"/>
                </a:highlight>
                <a:latin typeface="Courier New" panose="02070309020205020404" pitchFamily="49" charset="0"/>
              </a:rPr>
              <a:t>)</a:t>
            </a:r>
          </a:p>
          <a:p>
            <a:endParaRPr lang="en-GB" sz="1600" dirty="0">
              <a:solidFill>
                <a:srgbClr val="000000"/>
              </a:solidFill>
              <a:highlight>
                <a:srgbClr val="FFFFFF"/>
              </a:highlight>
              <a:latin typeface="Courier New" panose="02070309020205020404" pitchFamily="49" charset="0"/>
            </a:endParaRPr>
          </a:p>
          <a:p>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(100</a:t>
            </a:r>
            <a:r>
              <a:rPr lang="en-GB" sz="1600" dirty="0">
                <a:solidFill>
                  <a:srgbClr val="000000"/>
                </a:solidFill>
                <a:highlight>
                  <a:srgbClr val="FFFFFF"/>
                </a:highlight>
                <a:latin typeface="Courier New" panose="02070309020205020404" pitchFamily="49" charset="0"/>
              </a:rPr>
              <a:t>)</a:t>
            </a:r>
            <a:endParaRPr lang="en-GB"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129794626"/>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Introduction to Flow Summary</a:t>
            </a:r>
            <a:endParaRPr lang="en-US" dirty="0"/>
          </a:p>
        </p:txBody>
      </p:sp>
    </p:spTree>
    <p:extLst>
      <p:ext uri="{BB962C8B-B14F-4D97-AF65-F5344CB8AC3E}">
        <p14:creationId xmlns:p14="http://schemas.microsoft.com/office/powerpoint/2010/main" val="39184643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Progress</a:t>
            </a:r>
          </a:p>
          <a:p>
            <a:r>
              <a:rPr lang="en-US" dirty="0" smtClean="0"/>
              <a:t>Fun</a:t>
            </a:r>
          </a:p>
          <a:p>
            <a:r>
              <a:rPr lang="en-US" dirty="0" smtClean="0"/>
              <a:t>Profit</a:t>
            </a:r>
          </a:p>
          <a:p>
            <a:r>
              <a:rPr lang="en-US" dirty="0" smtClean="0"/>
              <a:t>Efficiency</a:t>
            </a:r>
          </a:p>
          <a:p>
            <a:r>
              <a:rPr lang="en-US" dirty="0" smtClean="0"/>
              <a:t>Change your perception of technology</a:t>
            </a:r>
          </a:p>
          <a:p>
            <a:r>
              <a:rPr lang="en-US" dirty="0" smtClean="0"/>
              <a:t>Become more than just a computer user</a:t>
            </a:r>
          </a:p>
        </p:txBody>
      </p:sp>
      <p:sp>
        <p:nvSpPr>
          <p:cNvPr id="2" name="Title 1"/>
          <p:cNvSpPr>
            <a:spLocks noGrp="1"/>
          </p:cNvSpPr>
          <p:nvPr>
            <p:ph type="title"/>
          </p:nvPr>
        </p:nvSpPr>
        <p:spPr/>
        <p:txBody>
          <a:bodyPr/>
          <a:lstStyle/>
          <a:p>
            <a:r>
              <a:rPr lang="en-US" dirty="0" smtClean="0"/>
              <a:t>The Why of Programming</a:t>
            </a:r>
            <a:endParaRPr lang="en-US" dirty="0"/>
          </a:p>
        </p:txBody>
      </p:sp>
    </p:spTree>
    <p:extLst>
      <p:ext uri="{BB962C8B-B14F-4D97-AF65-F5344CB8AC3E}">
        <p14:creationId xmlns:p14="http://schemas.microsoft.com/office/powerpoint/2010/main" val="307895101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983432" y="1556793"/>
            <a:ext cx="10574965" cy="1728192"/>
          </a:xfrm>
        </p:spPr>
        <p:txBody>
          <a:bodyPr>
            <a:normAutofit fontScale="77500" lnSpcReduction="20000"/>
          </a:bodyPr>
          <a:lstStyle/>
          <a:p>
            <a:r>
              <a:rPr lang="en-US" dirty="0" smtClean="0"/>
              <a:t>Membership and Identity operators</a:t>
            </a:r>
          </a:p>
          <a:p>
            <a:pPr lvl="1"/>
            <a:r>
              <a:rPr lang="en-US" dirty="0" smtClean="0"/>
              <a:t>Often we will want to test if a value or expression is present in a collection –for this we use membership operators</a:t>
            </a:r>
          </a:p>
          <a:p>
            <a:pPr lvl="1"/>
            <a:r>
              <a:rPr lang="en-US" dirty="0" smtClean="0"/>
              <a:t>Sometimes we will want to test if two variables are references to the same data – or same location in memory. For this we use identity operators</a:t>
            </a:r>
          </a:p>
        </p:txBody>
      </p:sp>
      <p:sp>
        <p:nvSpPr>
          <p:cNvPr id="3" name="Title 2"/>
          <p:cNvSpPr>
            <a:spLocks noGrp="1"/>
          </p:cNvSpPr>
          <p:nvPr>
            <p:ph type="title"/>
          </p:nvPr>
        </p:nvSpPr>
        <p:spPr/>
        <p:txBody>
          <a:bodyPr/>
          <a:lstStyle/>
          <a:p>
            <a:r>
              <a:rPr lang="en-US" dirty="0" smtClean="0"/>
              <a:t>Operators Part 2</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574655670"/>
              </p:ext>
            </p:extLst>
          </p:nvPr>
        </p:nvGraphicFramePr>
        <p:xfrm>
          <a:off x="551384" y="3286128"/>
          <a:ext cx="11175032" cy="2926080"/>
        </p:xfrm>
        <a:graphic>
          <a:graphicData uri="http://schemas.openxmlformats.org/drawingml/2006/table">
            <a:tbl>
              <a:tblPr firstRow="1" bandRow="1">
                <a:tableStyleId>{5C22544A-7EE6-4342-B048-85BDC9FD1C3A}</a:tableStyleId>
              </a:tblPr>
              <a:tblGrid>
                <a:gridCol w="2108497"/>
                <a:gridCol w="6042199"/>
                <a:gridCol w="3024336"/>
              </a:tblGrid>
              <a:tr h="344394">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US" dirty="0" smtClean="0"/>
                        <a:t>Example</a:t>
                      </a:r>
                      <a:endParaRPr lang="en-US" dirty="0"/>
                    </a:p>
                  </a:txBody>
                  <a:tcPr/>
                </a:tc>
              </a:tr>
              <a:tr h="602689">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in</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the value</a:t>
                      </a:r>
                      <a:r>
                        <a:rPr lang="en-GB" baseline="0" dirty="0" smtClean="0"/>
                        <a:t> on the left is present in the collection on the right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 in [ ‘a’, ‘b’, ‘c’]</a:t>
                      </a:r>
                    </a:p>
                  </a:txBody>
                  <a:tcPr/>
                </a:tc>
              </a:tr>
              <a:tr h="356713">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not</a:t>
                      </a:r>
                      <a:r>
                        <a:rPr lang="en-GB" baseline="0" dirty="0" smtClean="0">
                          <a:solidFill>
                            <a:srgbClr val="0000FF"/>
                          </a:solidFill>
                          <a:latin typeface="Courier New" panose="02070309020205020404" pitchFamily="49" charset="0"/>
                          <a:cs typeface="Courier New" panose="02070309020205020404" pitchFamily="49" charset="0"/>
                        </a:rPr>
                        <a:t> in</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the value</a:t>
                      </a:r>
                      <a:r>
                        <a:rPr lang="en-GB" baseline="0" dirty="0" smtClean="0"/>
                        <a:t> on the left is </a:t>
                      </a:r>
                      <a:r>
                        <a:rPr lang="en-GB" b="1" baseline="0" dirty="0" smtClean="0"/>
                        <a:t>not</a:t>
                      </a:r>
                      <a:r>
                        <a:rPr lang="en-GB" baseline="0" dirty="0" smtClean="0"/>
                        <a:t> present in the collection on the right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 not in [ ‘a’, ‘b’, ‘c’]</a:t>
                      </a:r>
                    </a:p>
                  </a:txBody>
                  <a:tcPr/>
                </a:tc>
              </a:tr>
              <a:tr h="602689">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 true if the value on the left is the same object as the value</a:t>
                      </a:r>
                      <a:r>
                        <a:rPr lang="en-US" baseline="0" dirty="0" smtClean="0"/>
                        <a:t> on the right</a:t>
                      </a:r>
                      <a:endParaRPr lang="en-US" dirty="0"/>
                    </a:p>
                  </a:txBody>
                  <a:tcPr/>
                </a:tc>
                <a:tc>
                  <a:txBody>
                    <a:bodyPr/>
                    <a:lstStyle/>
                    <a:p>
                      <a:pPr marL="0" indent="0">
                        <a:buFont typeface="Arial" panose="020B0604020202020204" pitchFamily="34" charset="0"/>
                        <a:buNone/>
                      </a:pPr>
                      <a:r>
                        <a:rPr lang="en-US" baseline="0" dirty="0" smtClean="0"/>
                        <a:t>b is a</a:t>
                      </a:r>
                      <a:endParaRPr lang="en-US" dirty="0"/>
                    </a:p>
                  </a:txBody>
                  <a:tcPr/>
                </a:tc>
              </a:tr>
              <a:tr h="397771">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is</a:t>
                      </a:r>
                      <a:r>
                        <a:rPr lang="en-US" baseline="0" dirty="0" smtClean="0">
                          <a:solidFill>
                            <a:srgbClr val="0000FF"/>
                          </a:solidFill>
                          <a:latin typeface="Courier New" panose="02070309020205020404" pitchFamily="49" charset="0"/>
                          <a:cs typeface="Courier New" panose="02070309020205020404" pitchFamily="49" charset="0"/>
                        </a:rPr>
                        <a:t> not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Returns true if the value on the left is </a:t>
                      </a:r>
                      <a:r>
                        <a:rPr lang="en-US" b="1" dirty="0" smtClean="0"/>
                        <a:t>not</a:t>
                      </a:r>
                      <a:r>
                        <a:rPr lang="en-US" dirty="0" smtClean="0"/>
                        <a:t> the same object as the value</a:t>
                      </a:r>
                      <a:r>
                        <a:rPr lang="en-US" baseline="0" dirty="0" smtClean="0"/>
                        <a:t> on the right</a:t>
                      </a:r>
                      <a:endParaRPr lang="en-US" dirty="0" smtClean="0"/>
                    </a:p>
                  </a:txBody>
                  <a:tcPr/>
                </a:tc>
                <a:tc>
                  <a:txBody>
                    <a:bodyPr/>
                    <a:lstStyle/>
                    <a:p>
                      <a:pPr marL="0" indent="0">
                        <a:buFont typeface="Arial" panose="020B0604020202020204" pitchFamily="34" charset="0"/>
                        <a:buNone/>
                      </a:pPr>
                      <a:r>
                        <a:rPr lang="en-US" dirty="0" smtClean="0"/>
                        <a:t>b</a:t>
                      </a:r>
                      <a:r>
                        <a:rPr lang="en-US" baseline="0" dirty="0" smtClean="0"/>
                        <a:t> is not a</a:t>
                      </a:r>
                      <a:endParaRPr lang="en-US" dirty="0"/>
                    </a:p>
                  </a:txBody>
                  <a:tcPr/>
                </a:tc>
              </a:tr>
            </a:tbl>
          </a:graphicData>
        </a:graphic>
      </p:graphicFrame>
    </p:spTree>
    <p:extLst>
      <p:ext uri="{BB962C8B-B14F-4D97-AF65-F5344CB8AC3E}">
        <p14:creationId xmlns:p14="http://schemas.microsoft.com/office/powerpoint/2010/main" val="3933252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Membership: Examples</a:t>
            </a:r>
            <a:endParaRPr lang="en-US" dirty="0"/>
          </a:p>
        </p:txBody>
      </p:sp>
      <p:sp>
        <p:nvSpPr>
          <p:cNvPr id="6" name="Rectangle 5"/>
          <p:cNvSpPr/>
          <p:nvPr/>
        </p:nvSpPr>
        <p:spPr>
          <a:xfrm>
            <a:off x="609600" y="1556792"/>
            <a:ext cx="5472608" cy="267765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membership</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 </a:t>
            </a:r>
            <a:r>
              <a:rPr lang="en-US" sz="1200" b="1" dirty="0" smtClean="0">
                <a:solidFill>
                  <a:srgbClr val="0000FF"/>
                </a:solidFill>
                <a:highlight>
                  <a:srgbClr val="FFFFFF"/>
                </a:highlight>
                <a:latin typeface="Courier New" panose="02070309020205020404" pitchFamily="49" charset="0"/>
              </a:rPr>
              <a:t>input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 value to find’)</a:t>
            </a:r>
            <a:endParaRPr lang="en-US" sz="1200" dirty="0">
              <a:solidFill>
                <a:srgbClr val="FF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in</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else:</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print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‘not found’</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570534"/>
            <a:ext cx="5641304" cy="4666778"/>
          </a:xfrm>
        </p:spPr>
        <p:txBody>
          <a:bodyPr>
            <a:normAutofit/>
          </a:bodyPr>
          <a:lstStyle/>
          <a:p>
            <a:r>
              <a:rPr lang="en-US" dirty="0" smtClean="0"/>
              <a:t>Membership operators vastly simplify finding values in a list or tuple</a:t>
            </a:r>
          </a:p>
          <a:p>
            <a:pPr marL="0" indent="0">
              <a:buNone/>
            </a:pPr>
            <a:endParaRPr lang="en-US" dirty="0" smtClean="0"/>
          </a:p>
          <a:p>
            <a:endParaRPr lang="en-US" dirty="0" smtClean="0"/>
          </a:p>
        </p:txBody>
      </p:sp>
    </p:spTree>
    <p:extLst>
      <p:ext uri="{BB962C8B-B14F-4D97-AF65-F5344CB8AC3E}">
        <p14:creationId xmlns:p14="http://schemas.microsoft.com/office/powerpoint/2010/main" val="2909336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Membership operators</a:t>
            </a:r>
            <a:endParaRPr lang="en-US" dirty="0"/>
          </a:p>
        </p:txBody>
      </p:sp>
    </p:spTree>
    <p:extLst>
      <p:ext uri="{BB962C8B-B14F-4D97-AF65-F5344CB8AC3E}">
        <p14:creationId xmlns:p14="http://schemas.microsoft.com/office/powerpoint/2010/main" val="375766946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Modify the preceding example to:</a:t>
            </a:r>
          </a:p>
          <a:p>
            <a:pPr lvl="1"/>
            <a:r>
              <a:rPr lang="en-US" dirty="0" smtClean="0"/>
              <a:t>Add the user entered value to the list if not found</a:t>
            </a:r>
          </a:p>
          <a:p>
            <a:pPr lvl="1"/>
            <a:r>
              <a:rPr lang="en-US" dirty="0" smtClean="0"/>
              <a:t>Prompt the user to try again</a:t>
            </a:r>
          </a:p>
          <a:p>
            <a:pPr lvl="1"/>
            <a:r>
              <a:rPr lang="en-US" dirty="0" smtClean="0"/>
              <a:t>Return to the start if the user chooses ‘yes’</a:t>
            </a:r>
          </a:p>
          <a:p>
            <a:pPr lvl="1"/>
            <a:r>
              <a:rPr lang="en-US" dirty="0" smtClean="0"/>
              <a:t>Repeat until the user enters a value in the list or chooses ‘no’</a:t>
            </a:r>
          </a:p>
          <a:p>
            <a:pPr marL="914400" lvl="2" indent="0">
              <a:buNone/>
            </a:pPr>
            <a:endParaRPr lang="en-US" dirty="0"/>
          </a:p>
        </p:txBody>
      </p:sp>
      <p:sp>
        <p:nvSpPr>
          <p:cNvPr id="3" name="Title 2"/>
          <p:cNvSpPr>
            <a:spLocks noGrp="1"/>
          </p:cNvSpPr>
          <p:nvPr>
            <p:ph type="title"/>
          </p:nvPr>
        </p:nvSpPr>
        <p:spPr/>
        <p:txBody>
          <a:bodyPr/>
          <a:lstStyle/>
          <a:p>
            <a:r>
              <a:rPr lang="en-US" dirty="0" smtClean="0"/>
              <a:t>Exercise: Membership operators</a:t>
            </a:r>
            <a:endParaRPr lang="en-US" dirty="0"/>
          </a:p>
        </p:txBody>
      </p:sp>
    </p:spTree>
    <p:extLst>
      <p:ext uri="{BB962C8B-B14F-4D97-AF65-F5344CB8AC3E}">
        <p14:creationId xmlns:p14="http://schemas.microsoft.com/office/powerpoint/2010/main" val="1614948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Exercise: Membership operators</a:t>
            </a:r>
            <a:endParaRPr lang="en-US" dirty="0"/>
          </a:p>
        </p:txBody>
      </p:sp>
      <p:sp>
        <p:nvSpPr>
          <p:cNvPr id="6" name="Rectangle 5"/>
          <p:cNvSpPr/>
          <p:nvPr/>
        </p:nvSpPr>
        <p:spPr>
          <a:xfrm>
            <a:off x="609600" y="1556792"/>
            <a:ext cx="10887000"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membership</a:t>
            </a:r>
          </a:p>
          <a:p>
            <a:r>
              <a:rPr lang="en-US" sz="1200" b="1" dirty="0" err="1" smtClean="0">
                <a:solidFill>
                  <a:srgbClr val="0000FF"/>
                </a:solidFill>
                <a:highlight>
                  <a:srgbClr val="FFFFFF"/>
                </a:highlight>
                <a:latin typeface="Courier New" panose="02070309020205020404" pitchFamily="49" charset="0"/>
              </a:rPr>
              <a:t>def</a:t>
            </a:r>
            <a:r>
              <a:rPr lang="en-US" sz="1200" dirty="0">
                <a:highlight>
                  <a:srgbClr val="FFFFFF"/>
                </a:highlight>
                <a:latin typeface="Courier New" panose="02070309020205020404" pitchFamily="49" charset="0"/>
              </a:rPr>
              <a:t> </a:t>
            </a:r>
            <a:r>
              <a:rPr lang="en-US" sz="1200" dirty="0" smtClean="0">
                <a:highlight>
                  <a:srgbClr val="FFFFFF"/>
                </a:highlight>
                <a:latin typeface="Courier New" panose="02070309020205020404" pitchFamily="49" charset="0"/>
              </a:rPr>
              <a:t>searcher()</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Input a value</a:t>
            </a:r>
            <a:endParaRPr lang="en-US" sz="1200" dirty="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 </a:t>
            </a:r>
            <a:r>
              <a:rPr lang="en-US" sz="1200" b="1" dirty="0" smtClean="0">
                <a:solidFill>
                  <a:srgbClr val="0000FF"/>
                </a:solidFill>
                <a:highlight>
                  <a:srgbClr val="FFFFFF"/>
                </a:highlight>
                <a:latin typeface="Courier New" panose="02070309020205020404" pitchFamily="49" charset="0"/>
              </a:rPr>
              <a:t>input</a:t>
            </a:r>
            <a:r>
              <a:rPr lang="en-US" sz="1200" dirty="0" smtClean="0">
                <a:solidFill>
                  <a:srgbClr val="FF0000"/>
                </a:solidFill>
                <a:highlight>
                  <a:srgbClr val="FFFFFF"/>
                </a:highlight>
                <a:latin typeface="Courier New" panose="02070309020205020404" pitchFamily="49" charset="0"/>
              </a:rPr>
              <a:t>(‘A value to find’)</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Test if it’s in the list</a:t>
            </a:r>
            <a:endParaRPr lang="en-US" sz="1200" dirty="0">
              <a:solidFill>
                <a:srgbClr val="008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in</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else:</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 not found’</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 Add it to the list</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blist.</a:t>
            </a:r>
            <a:r>
              <a:rPr lang="en-US" sz="1200" b="1" dirty="0" err="1" smtClean="0">
                <a:solidFill>
                  <a:srgbClr val="0000FF"/>
                </a:solidFill>
                <a:highlight>
                  <a:srgbClr val="FFFFFF"/>
                </a:highlight>
                <a:latin typeface="Courier New" panose="02070309020205020404" pitchFamily="49" charset="0"/>
              </a:rPr>
              <a:t>append</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 Ask if we want to go again</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try_again</a:t>
            </a:r>
            <a:r>
              <a:rPr lang="en-US" sz="1200" dirty="0" smtClean="0">
                <a:solidFill>
                  <a:srgbClr val="000000"/>
                </a:solidFill>
                <a:highlight>
                  <a:srgbClr val="FFFFFF"/>
                </a:highlight>
                <a:latin typeface="Courier New" panose="02070309020205020404" pitchFamily="49" charset="0"/>
              </a:rPr>
              <a:t> = </a:t>
            </a:r>
            <a:r>
              <a:rPr lang="en-US" sz="1200" b="1" dirty="0" smtClean="0">
                <a:solidFill>
                  <a:srgbClr val="0000FF"/>
                </a:solidFill>
                <a:highlight>
                  <a:srgbClr val="FFFFFF"/>
                </a:highlight>
                <a:latin typeface="Courier New" panose="02070309020205020404" pitchFamily="49" charset="0"/>
              </a:rPr>
              <a:t>input</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‘Try again? y/n’\n</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try_again</a:t>
            </a:r>
            <a:r>
              <a:rPr lang="en-US" sz="1200" dirty="0" smtClean="0">
                <a:solidFill>
                  <a:srgbClr val="000000"/>
                </a:solidFill>
                <a:highlight>
                  <a:srgbClr val="FFFFFF"/>
                </a:highlight>
                <a:latin typeface="Courier New" panose="02070309020205020404" pitchFamily="49" charset="0"/>
              </a:rPr>
              <a:t>)</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searcher()</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 Otherwise exit</a:t>
            </a: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21753514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Identity: Examples</a:t>
            </a:r>
            <a:endParaRPr lang="en-US" dirty="0"/>
          </a:p>
        </p:txBody>
      </p:sp>
      <p:sp>
        <p:nvSpPr>
          <p:cNvPr id="5" name="Rectangle 4"/>
          <p:cNvSpPr/>
          <p:nvPr/>
        </p:nvSpPr>
        <p:spPr>
          <a:xfrm>
            <a:off x="609600" y="1484784"/>
            <a:ext cx="5472608"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identity</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[2]</a:t>
            </a:r>
          </a:p>
          <a:p>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is</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err="1" smtClean="0">
                <a:solidFill>
                  <a:srgbClr val="0000FF"/>
                </a:solidFill>
                <a:highlight>
                  <a:srgbClr val="FFFFFF"/>
                </a:highlight>
                <a:latin typeface="Courier New" panose="02070309020205020404" pitchFamily="49" charset="0"/>
              </a:rPr>
              <a:t>elif</a:t>
            </a:r>
            <a:r>
              <a:rPr lang="en-US" sz="1200" b="1" dirty="0" smtClean="0">
                <a:solidFill>
                  <a:srgbClr val="0000FF"/>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first_value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is</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print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 is ’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else:</a:t>
            </a: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(‘Something went wrong!’)</a:t>
            </a: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30654124"/>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Scope</a:t>
            </a:r>
            <a:endParaRPr lang="en-US" dirty="0"/>
          </a:p>
        </p:txBody>
      </p:sp>
    </p:spTree>
    <p:extLst>
      <p:ext uri="{BB962C8B-B14F-4D97-AF65-F5344CB8AC3E}">
        <p14:creationId xmlns:p14="http://schemas.microsoft.com/office/powerpoint/2010/main" val="3030246067"/>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is variable scope?</a:t>
            </a:r>
          </a:p>
          <a:p>
            <a:pPr lvl="1"/>
            <a:r>
              <a:rPr lang="en-US" dirty="0" smtClean="0"/>
              <a:t>Not all variables are accessible from all parts of the program</a:t>
            </a:r>
          </a:p>
          <a:p>
            <a:pPr lvl="1"/>
            <a:r>
              <a:rPr lang="en-US" dirty="0" smtClean="0"/>
              <a:t>Where a variable exists and for how long depends upon how it is defined</a:t>
            </a:r>
          </a:p>
          <a:p>
            <a:pPr lvl="1"/>
            <a:r>
              <a:rPr lang="en-US" dirty="0" smtClean="0"/>
              <a:t>Variables defined in the main body of a file are called </a:t>
            </a:r>
            <a:r>
              <a:rPr lang="en-US" i="1" dirty="0" smtClean="0"/>
              <a:t>global </a:t>
            </a:r>
            <a:r>
              <a:rPr lang="en-US" dirty="0" smtClean="0"/>
              <a:t>variables</a:t>
            </a:r>
          </a:p>
          <a:p>
            <a:pPr lvl="2"/>
            <a:r>
              <a:rPr lang="en-US" dirty="0" err="1" smtClean="0"/>
              <a:t>Globals</a:t>
            </a:r>
            <a:r>
              <a:rPr lang="en-US" dirty="0" smtClean="0"/>
              <a:t> are visible throughout the file and to any file which imports it</a:t>
            </a:r>
          </a:p>
          <a:p>
            <a:pPr lvl="2"/>
            <a:r>
              <a:rPr lang="en-US" dirty="0" err="1" smtClean="0"/>
              <a:t>Globals</a:t>
            </a:r>
            <a:r>
              <a:rPr lang="en-US" dirty="0" smtClean="0"/>
              <a:t> can have unexpected consequences due to their wide-ranging effects</a:t>
            </a:r>
          </a:p>
          <a:p>
            <a:pPr lvl="1"/>
            <a:r>
              <a:rPr lang="en-US" dirty="0" smtClean="0"/>
              <a:t>Variables defined inside a function are </a:t>
            </a:r>
            <a:r>
              <a:rPr lang="en-US" i="1" dirty="0" smtClean="0"/>
              <a:t>local </a:t>
            </a:r>
            <a:r>
              <a:rPr lang="en-US" dirty="0" smtClean="0"/>
              <a:t>to that function</a:t>
            </a:r>
          </a:p>
          <a:p>
            <a:pPr lvl="2"/>
            <a:r>
              <a:rPr lang="en-US" dirty="0" smtClean="0"/>
              <a:t>Locals are visible only to the function that defines them</a:t>
            </a:r>
          </a:p>
          <a:p>
            <a:pPr lvl="2"/>
            <a:r>
              <a:rPr lang="en-US" dirty="0" smtClean="0"/>
              <a:t>Locals exist only for as long as the function is executing </a:t>
            </a:r>
          </a:p>
          <a:p>
            <a:pPr lvl="1"/>
            <a:endParaRPr lang="en-US" dirty="0"/>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2777626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Scope: Example</a:t>
            </a:r>
            <a:endParaRPr lang="en-US" dirty="0"/>
          </a:p>
        </p:txBody>
      </p:sp>
      <p:sp>
        <p:nvSpPr>
          <p:cNvPr id="5" name="Rectangle 4"/>
          <p:cNvSpPr/>
          <p:nvPr/>
        </p:nvSpPr>
        <p:spPr>
          <a:xfrm>
            <a:off x="1991544" y="3140968"/>
            <a:ext cx="7920879"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smtClean="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endParaRPr lang="en-GB" sz="1600" dirty="0">
              <a:solidFill>
                <a:srgbClr val="31383D"/>
              </a:solidFill>
              <a:highlight>
                <a:srgbClr val="FFFFFF"/>
              </a:highlight>
              <a:latin typeface="Courier New" panose="02070309020205020404" pitchFamily="49" charset="0"/>
            </a:endParaRPr>
          </a:p>
        </p:txBody>
      </p:sp>
      <p:sp>
        <p:nvSpPr>
          <p:cNvPr id="2" name="Content Placeholder 1"/>
          <p:cNvSpPr>
            <a:spLocks noGrp="1"/>
          </p:cNvSpPr>
          <p:nvPr>
            <p:ph idx="1"/>
          </p:nvPr>
        </p:nvSpPr>
        <p:spPr>
          <a:xfrm>
            <a:off x="1007436" y="1700809"/>
            <a:ext cx="10574965" cy="1296143"/>
          </a:xfrm>
        </p:spPr>
        <p:txBody>
          <a:bodyPr/>
          <a:lstStyle/>
          <a:p>
            <a:r>
              <a:rPr lang="en-GB" dirty="0" smtClean="0"/>
              <a:t>Consider this example – what will the print statement output?</a:t>
            </a:r>
            <a:endParaRPr lang="en-GB" dirty="0"/>
          </a:p>
        </p:txBody>
      </p:sp>
    </p:spTree>
    <p:extLst>
      <p:ext uri="{BB962C8B-B14F-4D97-AF65-F5344CB8AC3E}">
        <p14:creationId xmlns:p14="http://schemas.microsoft.com/office/powerpoint/2010/main" val="1894178221"/>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Scope: Example</a:t>
            </a:r>
            <a:endParaRPr lang="en-US" dirty="0"/>
          </a:p>
        </p:txBody>
      </p:sp>
      <p:sp>
        <p:nvSpPr>
          <p:cNvPr id="5" name="Rectangle 4"/>
          <p:cNvSpPr/>
          <p:nvPr/>
        </p:nvSpPr>
        <p:spPr>
          <a:xfrm>
            <a:off x="1991544" y="2996952"/>
            <a:ext cx="7920879"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b="1" dirty="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a </a:t>
            </a:r>
            <a:r>
              <a:rPr lang="en-GB" sz="1600" b="1" dirty="0" smtClean="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3</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endParaRPr lang="en-GB" sz="1600" dirty="0">
              <a:solidFill>
                <a:srgbClr val="31383D"/>
              </a:solidFill>
              <a:highlight>
                <a:srgbClr val="FFFFFF"/>
              </a:highlight>
              <a:latin typeface="Courier New" panose="02070309020205020404" pitchFamily="49" charset="0"/>
            </a:endParaRPr>
          </a:p>
          <a:p>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a:solidFill>
                <a:srgbClr val="31383D"/>
              </a:solidFill>
              <a:highlight>
                <a:srgbClr val="FFFFFF"/>
              </a:highlight>
              <a:latin typeface="Courier New" panose="02070309020205020404" pitchFamily="49" charset="0"/>
            </a:endParaRPr>
          </a:p>
        </p:txBody>
      </p:sp>
      <p:sp>
        <p:nvSpPr>
          <p:cNvPr id="2" name="Content Placeholder 1"/>
          <p:cNvSpPr>
            <a:spLocks noGrp="1"/>
          </p:cNvSpPr>
          <p:nvPr>
            <p:ph idx="1"/>
          </p:nvPr>
        </p:nvSpPr>
        <p:spPr>
          <a:xfrm>
            <a:off x="1007436" y="1700809"/>
            <a:ext cx="10574965" cy="1296143"/>
          </a:xfrm>
        </p:spPr>
        <p:txBody>
          <a:bodyPr/>
          <a:lstStyle/>
          <a:p>
            <a:r>
              <a:rPr lang="en-GB" dirty="0" smtClean="0"/>
              <a:t>The previous example was simple enough – but what will the program output this time?</a:t>
            </a:r>
            <a:endParaRPr lang="en-GB" dirty="0"/>
          </a:p>
        </p:txBody>
      </p:sp>
    </p:spTree>
    <p:extLst>
      <p:ext uri="{BB962C8B-B14F-4D97-AF65-F5344CB8AC3E}">
        <p14:creationId xmlns:p14="http://schemas.microsoft.com/office/powerpoint/2010/main" val="1663019291"/>
      </p:ext>
    </p:extLst>
  </p:cSld>
  <p:clrMapOvr>
    <a:masterClrMapping/>
  </p:clrMapOvr>
  <p:timing>
    <p:tnLst>
      <p:par>
        <p:cTn id="1" dur="indefinite" restart="never" nodeType="tmRoot"/>
      </p:par>
    </p:tnLst>
  </p:timing>
</p:sld>
</file>

<file path=ppt/theme/theme1.xml><?xml version="1.0" encoding="utf-8"?>
<a:theme xmlns:a="http://schemas.openxmlformats.org/drawingml/2006/main" name="PGI Template Jamie Main v.1 2013110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GI Rockwell">
      <a:majorFont>
        <a:latin typeface="Rockwell"/>
        <a:ea typeface=""/>
        <a:cs typeface=""/>
      </a:majorFont>
      <a:minorFont>
        <a:latin typeface="Rockw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11435</TotalTime>
  <Words>9197</Words>
  <Application>Microsoft Office PowerPoint</Application>
  <PresentationFormat>Widescreen</PresentationFormat>
  <Paragraphs>1960</Paragraphs>
  <Slides>173</Slides>
  <Notes>40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173</vt:i4>
      </vt:variant>
    </vt:vector>
  </HeadingPairs>
  <TitlesOfParts>
    <vt:vector size="179" baseType="lpstr">
      <vt:lpstr>Arial</vt:lpstr>
      <vt:lpstr>Calibri</vt:lpstr>
      <vt:lpstr>Calibri Light</vt:lpstr>
      <vt:lpstr>Courier New</vt:lpstr>
      <vt:lpstr>Rockwell</vt:lpstr>
      <vt:lpstr>PGI Template Jamie Main v.1 20131104</vt:lpstr>
      <vt:lpstr>Programming Fundamentals</vt:lpstr>
      <vt:lpstr>Introduction</vt:lpstr>
      <vt:lpstr>Module Aims</vt:lpstr>
      <vt:lpstr>Module Content</vt:lpstr>
      <vt:lpstr>Module Introduction</vt:lpstr>
      <vt:lpstr>Module Flow</vt:lpstr>
      <vt:lpstr>Instructor Introductions</vt:lpstr>
      <vt:lpstr>Introduction to Programming</vt:lpstr>
      <vt:lpstr>The Why of Programming</vt:lpstr>
      <vt:lpstr>What is a Computer Program</vt:lpstr>
      <vt:lpstr>What is a Computer Program</vt:lpstr>
      <vt:lpstr>What is a Computer Program</vt:lpstr>
      <vt:lpstr>What is a Computer Program</vt:lpstr>
      <vt:lpstr>What is a Computer Program</vt:lpstr>
      <vt:lpstr>Which programming language?</vt:lpstr>
      <vt:lpstr>Popular Languages</vt:lpstr>
      <vt:lpstr>Languages Share Common Concepts</vt:lpstr>
      <vt:lpstr>Exercise: Hello World</vt:lpstr>
      <vt:lpstr>Exercise: Hello World 2</vt:lpstr>
      <vt:lpstr>Exercise: Hello World 3</vt:lpstr>
      <vt:lpstr>Exercise: Hello World 3 – Answer 1</vt:lpstr>
      <vt:lpstr>Exercise: Hello World 3 – Answer 2</vt:lpstr>
      <vt:lpstr>Exercise: Hello World 3 – Answer 3</vt:lpstr>
      <vt:lpstr>Exercise: Hello World 3 – Answer x,y,z</vt:lpstr>
      <vt:lpstr>Which one is right?</vt:lpstr>
      <vt:lpstr>Exercise 1: Master of the Hello World</vt:lpstr>
      <vt:lpstr>Exercise 1: Recap</vt:lpstr>
      <vt:lpstr>Python Comments</vt:lpstr>
      <vt:lpstr>Comments - Why</vt:lpstr>
      <vt:lpstr>Comments – Single Line</vt:lpstr>
      <vt:lpstr>Comments – Multiline</vt:lpstr>
      <vt:lpstr>Comments – Before</vt:lpstr>
      <vt:lpstr>PowerPoint Presentation</vt:lpstr>
      <vt:lpstr>Exercise: Champion of Comments</vt:lpstr>
      <vt:lpstr>Exercise 2: Solution</vt:lpstr>
      <vt:lpstr>Python’s Interactive Interpreter</vt:lpstr>
      <vt:lpstr>Interactive Interpreter</vt:lpstr>
      <vt:lpstr>Data Types and Variables</vt:lpstr>
      <vt:lpstr>Data Types</vt:lpstr>
      <vt:lpstr>Numbers</vt:lpstr>
      <vt:lpstr>Numbers: Examples</vt:lpstr>
      <vt:lpstr>Strings</vt:lpstr>
      <vt:lpstr>Strings</vt:lpstr>
      <vt:lpstr>Strings: Python Methods</vt:lpstr>
      <vt:lpstr>Strings: Python Methods</vt:lpstr>
      <vt:lpstr>Strings: Examples</vt:lpstr>
      <vt:lpstr>Booleans</vt:lpstr>
      <vt:lpstr>Booleans</vt:lpstr>
      <vt:lpstr>Booleans</vt:lpstr>
      <vt:lpstr>Booleans: Examples</vt:lpstr>
      <vt:lpstr>Lists and Tuples</vt:lpstr>
      <vt:lpstr>Lists and Tuples</vt:lpstr>
      <vt:lpstr>Lists: Examples</vt:lpstr>
      <vt:lpstr>Lists: Examples</vt:lpstr>
      <vt:lpstr>Lists and Tuples</vt:lpstr>
      <vt:lpstr>Tuples</vt:lpstr>
      <vt:lpstr>Exercise: Lists and Tuples</vt:lpstr>
      <vt:lpstr>Dictionaries</vt:lpstr>
      <vt:lpstr>Dictionaries</vt:lpstr>
      <vt:lpstr>Dictionaries: Examples</vt:lpstr>
      <vt:lpstr>Exercise: Dictionaries</vt:lpstr>
      <vt:lpstr>Exercise: Data Types</vt:lpstr>
      <vt:lpstr>Operators</vt:lpstr>
      <vt:lpstr>Operators Explained</vt:lpstr>
      <vt:lpstr>Operators Explained (Contd.)</vt:lpstr>
      <vt:lpstr>Operators – Arithmetic</vt:lpstr>
      <vt:lpstr>Arithmetic Operators</vt:lpstr>
      <vt:lpstr>Arithmetic Operators</vt:lpstr>
      <vt:lpstr>Arithmetic Operator: Example</vt:lpstr>
      <vt:lpstr>Exercise: Arithmetic Operations</vt:lpstr>
      <vt:lpstr>PowerPoint Presentation</vt:lpstr>
      <vt:lpstr>Exercise: Solution</vt:lpstr>
      <vt:lpstr>Operators – Relational</vt:lpstr>
      <vt:lpstr>Relational Operators</vt:lpstr>
      <vt:lpstr>Introduction to Flow Control</vt:lpstr>
      <vt:lpstr>Flow Control</vt:lpstr>
      <vt:lpstr>Flow Control</vt:lpstr>
      <vt:lpstr>Flow Control</vt:lpstr>
      <vt:lpstr>Introducing the if Statement</vt:lpstr>
      <vt:lpstr>Flow Control: Password Example</vt:lpstr>
      <vt:lpstr>Exercise: if true: print “exercise complete”</vt:lpstr>
      <vt:lpstr>Exercise : Solution</vt:lpstr>
      <vt:lpstr>Introducing the for Statement</vt:lpstr>
      <vt:lpstr>Introducing the range() function</vt:lpstr>
      <vt:lpstr>Flow Control: Password Example 2</vt:lpstr>
      <vt:lpstr>Exercise: for loops – FizzBuzz function</vt:lpstr>
      <vt:lpstr>Exercise: FizzBuzz</vt:lpstr>
      <vt:lpstr>Exercise : Solution</vt:lpstr>
      <vt:lpstr>Introduction to Flow Summary</vt:lpstr>
      <vt:lpstr>Operators Part 2</vt:lpstr>
      <vt:lpstr>Membership: Examples</vt:lpstr>
      <vt:lpstr>Exercise: Membership operators</vt:lpstr>
      <vt:lpstr>Exercise: Membership operators</vt:lpstr>
      <vt:lpstr>Exercise: Membership operators</vt:lpstr>
      <vt:lpstr>Identity: Examples</vt:lpstr>
      <vt:lpstr>Introduction to Scope</vt:lpstr>
      <vt:lpstr>Scope</vt:lpstr>
      <vt:lpstr>Scope: Example</vt:lpstr>
      <vt:lpstr>Scope: Example</vt:lpstr>
      <vt:lpstr>Scope</vt:lpstr>
      <vt:lpstr>Introduction to Functions</vt:lpstr>
      <vt:lpstr>Functions</vt:lpstr>
      <vt:lpstr>Functions: Example</vt:lpstr>
      <vt:lpstr>Exercise: Functions</vt:lpstr>
      <vt:lpstr>Libraries, a.k.a Modules</vt:lpstr>
      <vt:lpstr>Libraries, a.k.a Modules</vt:lpstr>
      <vt:lpstr>Libraries, a.k.a Modules</vt:lpstr>
      <vt:lpstr>Libraries: Examples</vt:lpstr>
      <vt:lpstr>Exercise: Libraries</vt:lpstr>
      <vt:lpstr>Debugging</vt:lpstr>
      <vt:lpstr>Debugging</vt:lpstr>
      <vt:lpstr>Debugging: Examples</vt:lpstr>
      <vt:lpstr>Exercise: Debugging</vt:lpstr>
      <vt:lpstr>File types</vt:lpstr>
      <vt:lpstr>File IO</vt:lpstr>
      <vt:lpstr>File IO</vt:lpstr>
      <vt:lpstr>File IO</vt:lpstr>
      <vt:lpstr>File IO: Path Examples</vt:lpstr>
      <vt:lpstr>File IO: File Operations</vt:lpstr>
      <vt:lpstr>File IO: File Operations</vt:lpstr>
      <vt:lpstr>File IO: File Operations</vt:lpstr>
      <vt:lpstr>File IO</vt:lpstr>
      <vt:lpstr>File IO: File Operations Examples</vt:lpstr>
      <vt:lpstr>Exercise: File Operations</vt:lpstr>
      <vt:lpstr>Error Handling</vt:lpstr>
      <vt:lpstr>Error Handling: Example</vt:lpstr>
      <vt:lpstr>Exercise: Error Handling</vt:lpstr>
      <vt:lpstr>Threading</vt:lpstr>
      <vt:lpstr>Threading: Creation</vt:lpstr>
      <vt:lpstr>Threading: Blocking</vt:lpstr>
      <vt:lpstr>Threading: Locking</vt:lpstr>
      <vt:lpstr>Threading: Signalling</vt:lpstr>
      <vt:lpstr>Threading: Timers</vt:lpstr>
      <vt:lpstr>Threading: Gotchas</vt:lpstr>
      <vt:lpstr>Threading: Examples</vt:lpstr>
      <vt:lpstr>Exercise: Threading</vt:lpstr>
      <vt:lpstr>Exercise: Threading</vt:lpstr>
      <vt:lpstr>Exercise: Threading</vt:lpstr>
      <vt:lpstr>Cryptography</vt:lpstr>
      <vt:lpstr>Cryptography</vt:lpstr>
      <vt:lpstr>Cryptography: Examples</vt:lpstr>
      <vt:lpstr>Cryptography: Exercise</vt:lpstr>
      <vt:lpstr>Cryptography: Exercise</vt:lpstr>
      <vt:lpstr>Regular Expressions</vt:lpstr>
      <vt:lpstr>Regular Expressions</vt:lpstr>
      <vt:lpstr>Databases</vt:lpstr>
      <vt:lpstr>Databases</vt:lpstr>
      <vt:lpstr>Databases</vt:lpstr>
      <vt:lpstr>Databases</vt:lpstr>
      <vt:lpstr>Databases: Examples</vt:lpstr>
      <vt:lpstr>Databases: Examples</vt:lpstr>
      <vt:lpstr>Databases: Examples</vt:lpstr>
      <vt:lpstr>Databases: Examples</vt:lpstr>
      <vt:lpstr>Databases: Examples</vt:lpstr>
      <vt:lpstr>Exercise: Databases</vt:lpstr>
      <vt:lpstr>Exercise: Databases</vt:lpstr>
      <vt:lpstr>Exercise: Databases</vt:lpstr>
      <vt:lpstr>Stack and Heap</vt:lpstr>
      <vt:lpstr>Stack and Heap</vt:lpstr>
      <vt:lpstr>Software Development Lifecycles</vt:lpstr>
      <vt:lpstr>Software Development Lifecycles</vt:lpstr>
      <vt:lpstr>Software Development Lifecycles</vt:lpstr>
      <vt:lpstr>Software Development Lifecycles</vt:lpstr>
      <vt:lpstr>Working Collaboratively</vt:lpstr>
      <vt:lpstr>Working Collaboratively</vt:lpstr>
      <vt:lpstr>Working Collaboratively</vt:lpstr>
      <vt:lpstr>Good Coding Practices</vt:lpstr>
      <vt:lpstr>Secure Code Development</vt:lpstr>
      <vt:lpstr>Compiled vs Interpreted</vt:lpstr>
      <vt:lpstr>Compiled vs Interpreted</vt:lpstr>
      <vt:lpstr>Compiled vs Interpreted</vt:lpstr>
      <vt:lpstr>Object Oriented Programming</vt:lpstr>
      <vt:lpstr>PowerPoint Presentation</vt:lpstr>
    </vt:vector>
  </TitlesOfParts>
  <Company>PVI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Haley McPherson</dc:creator>
  <cp:lastModifiedBy>Paul Fox</cp:lastModifiedBy>
  <cp:revision>413</cp:revision>
  <dcterms:created xsi:type="dcterms:W3CDTF">2014-07-02T14:58:32Z</dcterms:created>
  <dcterms:modified xsi:type="dcterms:W3CDTF">2016-01-28T08:42:26Z</dcterms:modified>
</cp:coreProperties>
</file>