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317" r:id="rId108"/>
    <p:sldId id="323" r:id="rId109"/>
    <p:sldId id="326" r:id="rId110"/>
    <p:sldId id="442" r:id="rId111"/>
    <p:sldId id="443" r:id="rId112"/>
    <p:sldId id="444" r:id="rId113"/>
    <p:sldId id="446" r:id="rId114"/>
    <p:sldId id="535" r:id="rId115"/>
    <p:sldId id="536" r:id="rId116"/>
    <p:sldId id="503" r:id="rId117"/>
    <p:sldId id="332" r:id="rId118"/>
    <p:sldId id="334" r:id="rId119"/>
    <p:sldId id="571" r:id="rId120"/>
    <p:sldId id="572" r:id="rId121"/>
    <p:sldId id="445" r:id="rId122"/>
    <p:sldId id="447" r:id="rId123"/>
    <p:sldId id="537" r:id="rId124"/>
    <p:sldId id="448" r:id="rId125"/>
    <p:sldId id="450" r:id="rId126"/>
    <p:sldId id="449" r:id="rId127"/>
    <p:sldId id="538" r:id="rId128"/>
    <p:sldId id="573" r:id="rId129"/>
    <p:sldId id="574" r:id="rId130"/>
    <p:sldId id="502" r:id="rId131"/>
    <p:sldId id="327" r:id="rId132"/>
    <p:sldId id="329" r:id="rId133"/>
    <p:sldId id="330" r:id="rId134"/>
    <p:sldId id="577" r:id="rId135"/>
    <p:sldId id="328" r:id="rId136"/>
    <p:sldId id="420" r:id="rId137"/>
    <p:sldId id="575" r:id="rId138"/>
    <p:sldId id="576" r:id="rId139"/>
    <p:sldId id="507" r:id="rId140"/>
    <p:sldId id="333" r:id="rId141"/>
    <p:sldId id="335" r:id="rId142"/>
    <p:sldId id="339" r:id="rId143"/>
    <p:sldId id="337" r:id="rId144"/>
    <p:sldId id="505" r:id="rId145"/>
    <p:sldId id="506" r:id="rId146"/>
    <p:sldId id="508" r:id="rId147"/>
    <p:sldId id="504" r:id="rId148"/>
    <p:sldId id="338" r:id="rId149"/>
    <p:sldId id="341" r:id="rId150"/>
    <p:sldId id="344" r:id="rId151"/>
    <p:sldId id="347" r:id="rId152"/>
    <p:sldId id="346" r:id="rId153"/>
    <p:sldId id="343" r:id="rId154"/>
    <p:sldId id="350" r:id="rId155"/>
    <p:sldId id="521" r:id="rId156"/>
    <p:sldId id="523" r:id="rId157"/>
    <p:sldId id="509" r:id="rId158"/>
    <p:sldId id="348" r:id="rId159"/>
    <p:sldId id="349" r:id="rId160"/>
    <p:sldId id="421" r:id="rId161"/>
    <p:sldId id="526" r:id="rId162"/>
    <p:sldId id="525" r:id="rId163"/>
    <p:sldId id="510" r:id="rId164"/>
    <p:sldId id="409" r:id="rId165"/>
    <p:sldId id="412" r:id="rId166"/>
    <p:sldId id="410" r:id="rId167"/>
    <p:sldId id="413" r:id="rId168"/>
    <p:sldId id="414" r:id="rId169"/>
    <p:sldId id="415" r:id="rId170"/>
    <p:sldId id="417" r:id="rId171"/>
    <p:sldId id="416" r:id="rId172"/>
    <p:sldId id="419" r:id="rId173"/>
    <p:sldId id="464" r:id="rId174"/>
    <p:sldId id="411" r:id="rId175"/>
    <p:sldId id="511" r:id="rId176"/>
    <p:sldId id="452" r:id="rId177"/>
    <p:sldId id="460" r:id="rId178"/>
    <p:sldId id="461" r:id="rId179"/>
    <p:sldId id="462" r:id="rId180"/>
    <p:sldId id="463" r:id="rId181"/>
    <p:sldId id="512" r:id="rId182"/>
    <p:sldId id="465" r:id="rId183"/>
    <p:sldId id="453" r:id="rId184"/>
    <p:sldId id="513" r:id="rId185"/>
    <p:sldId id="454" r:id="rId186"/>
    <p:sldId id="540" r:id="rId187"/>
    <p:sldId id="539" r:id="rId188"/>
    <p:sldId id="466" r:id="rId189"/>
    <p:sldId id="467" r:id="rId190"/>
    <p:sldId id="468" r:id="rId191"/>
    <p:sldId id="469" r:id="rId192"/>
    <p:sldId id="470" r:id="rId193"/>
    <p:sldId id="471" r:id="rId194"/>
    <p:sldId id="475" r:id="rId195"/>
    <p:sldId id="476" r:id="rId196"/>
    <p:sldId id="472" r:id="rId197"/>
    <p:sldId id="457" r:id="rId198"/>
    <p:sldId id="474" r:id="rId199"/>
    <p:sldId id="514" r:id="rId200"/>
    <p:sldId id="473" r:id="rId201"/>
    <p:sldId id="541" r:id="rId202"/>
    <p:sldId id="477" r:id="rId203"/>
    <p:sldId id="555" r:id="rId204"/>
    <p:sldId id="515" r:id="rId205"/>
    <p:sldId id="455" r:id="rId206"/>
    <p:sldId id="542" r:id="rId207"/>
    <p:sldId id="478" r:id="rId208"/>
    <p:sldId id="543" r:id="rId209"/>
    <p:sldId id="480" r:id="rId210"/>
    <p:sldId id="479" r:id="rId211"/>
    <p:sldId id="545" r:id="rId212"/>
    <p:sldId id="544" r:id="rId213"/>
    <p:sldId id="516" r:id="rId214"/>
    <p:sldId id="546" r:id="rId215"/>
    <p:sldId id="550" r:id="rId216"/>
    <p:sldId id="586" r:id="rId217"/>
    <p:sldId id="547" r:id="rId218"/>
    <p:sldId id="481" r:id="rId219"/>
    <p:sldId id="551" r:id="rId220"/>
    <p:sldId id="588"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0808"/>
    <a:srgbClr val="C4A174"/>
    <a:srgbClr val="0000FF"/>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2152" autoAdjust="0"/>
  </p:normalViewPr>
  <p:slideViewPr>
    <p:cSldViewPr>
      <p:cViewPr varScale="1">
        <p:scale>
          <a:sx n="84" d="100"/>
          <a:sy n="84" d="100"/>
        </p:scale>
        <p:origin x="12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172</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application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196</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they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of a line of code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complex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expression, e.g. x =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 parameter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integral and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operator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a:t>
            </a:r>
            <a:r>
              <a:rPr lang="en-GB" dirty="0" smtClean="0"/>
              <a:t>probably</a:t>
            </a:r>
            <a:r>
              <a:rPr lang="en-GB" baseline="0" dirty="0" smtClean="0"/>
              <a:t> </a:t>
            </a:r>
            <a:r>
              <a:rPr lang="en-GB" baseline="0" dirty="0" smtClean="0"/>
              <a:t>familiar to us from mathematics. In programming, however, we consider more operators than the simple equality, inequality, and comparison operators that we are used to seeing</a:t>
            </a:r>
            <a:r>
              <a:rPr lang="en-GB" baseline="0" dirty="0" smtClean="0"/>
              <a:t>.</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r>
              <a:rPr lang="en-GB" baseline="0" dirty="0" smtClean="0"/>
              <a: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r>
              <a:rPr lang="en-GB" baseline="0" dirty="0" smtClean="0"/>
              <a:t>. We have already seen how Boolean variables and operators can be used in expressions, and how expressions can return Boolean values. These are the features we will use to build our flow control logic.</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r>
              <a:rPr lang="en-GB" baseline="0" dirty="0" smtClean="0"/>
              <a:t>. By creating repeatable code blocks, we avoid having to write the same code over and over, and can split our code into more manageable chunks.</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a:t>
            </a:r>
            <a:r>
              <a:rPr lang="en-US" b="0" baseline="0" dirty="0" smtClean="0"/>
              <a:t>While </a:t>
            </a:r>
            <a:r>
              <a:rPr lang="en-US" b="0" baseline="0" dirty="0" smtClean="0"/>
              <a:t>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a:t>
            </a:r>
            <a:r>
              <a:rPr lang="en-GB" baseline="0" dirty="0" smtClean="0"/>
              <a:t>simpler </a:t>
            </a:r>
            <a:r>
              <a:rPr lang="en-GB" baseline="0" dirty="0" smtClean="0"/>
              <a:t>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a:t>
            </a:r>
            <a:r>
              <a:rPr lang="en-US" baseline="0" dirty="0" smtClean="0"/>
              <a:t>the </a:t>
            </a:r>
            <a:r>
              <a:rPr lang="en-US" baseline="0" dirty="0" smtClean="0"/>
              <a:t>loop iterator.</a:t>
            </a:r>
          </a:p>
          <a:p>
            <a:endParaRPr lang="en-US" baseline="0" dirty="0" smtClean="0"/>
          </a:p>
          <a:p>
            <a:r>
              <a:rPr lang="en-US" baseline="0" dirty="0" smtClean="0"/>
              <a:t>We can also see the use of the break keyword here; this terminates the enclosing </a:t>
            </a:r>
            <a:r>
              <a:rPr lang="en-US" baseline="0" dirty="0" smtClean="0"/>
              <a:t>loop </a:t>
            </a:r>
            <a:r>
              <a:rPr lang="en-US" baseline="0" dirty="0" smtClean="0"/>
              <a:t>so that as soon as our success condition is met – the password is entered correctly – the program exits the loop and carries on.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range() function in Python is extremely useful when constraining loops, since it returns a list object. We can also use it to create a new list from a subset of a larger list.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scope.</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function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 variable is that is defined and assigned in a function will not be visible to code outside the function, and will exist only as long as the containing function is executing.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63305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r>
              <a:rPr lang="en-US" dirty="0" smtClean="0"/>
              <a:t>Optionally,</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bool</a:t>
            </a:r>
            <a:r>
              <a:rPr lang="en-US" sz="1200" dirty="0" smtClean="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a:t>
            </a:r>
            <a:r>
              <a:rPr lang="en-US" dirty="0" smtClean="0"/>
              <a:t>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a:t>
            </a:r>
            <a:r>
              <a:rPr lang="en-US" dirty="0" smtClean="0"/>
              <a:t>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t>
            </a:r>
            <a:r>
              <a:rPr lang="en-US" dirty="0" smtClean="0">
                <a:solidFill>
                  <a:srgbClr val="31383D"/>
                </a:solidFill>
              </a:rPr>
              <a:t>a numeric value </a:t>
            </a:r>
            <a:r>
              <a:rPr lang="en-US" dirty="0" smtClean="0">
                <a:solidFill>
                  <a:srgbClr val="31383D"/>
                </a:solidFill>
              </a:rPr>
              <a:t>from user input</a:t>
            </a:r>
          </a:p>
          <a:p>
            <a:pPr lvl="1"/>
            <a:r>
              <a:rPr lang="en-US" dirty="0" smtClean="0">
                <a:solidFill>
                  <a:srgbClr val="31383D"/>
                </a:solidFill>
              </a:rPr>
              <a:t>Output a message if the number is odd</a:t>
            </a:r>
            <a:endParaRPr lang="en-US" dirty="0" smtClean="0">
              <a:solidFill>
                <a:srgbClr val="31383D"/>
              </a:solidFill>
            </a:endParaRPr>
          </a:p>
          <a:p>
            <a:pPr lvl="1"/>
            <a:r>
              <a:rPr lang="en-US" dirty="0" smtClean="0">
                <a:solidFill>
                  <a:srgbClr val="31383D"/>
                </a:solidFill>
              </a:rPr>
              <a:t>Output a </a:t>
            </a:r>
            <a:r>
              <a:rPr lang="en-US" dirty="0" smtClean="0">
                <a:solidFill>
                  <a:srgbClr val="31383D"/>
                </a:solidFill>
              </a:rPr>
              <a:t>message </a:t>
            </a:r>
            <a:r>
              <a:rPr lang="en-US" dirty="0" smtClean="0">
                <a:solidFill>
                  <a:srgbClr val="31383D"/>
                </a:solidFill>
              </a:rPr>
              <a:t>if </a:t>
            </a:r>
            <a:r>
              <a:rPr lang="en-US" dirty="0" smtClean="0">
                <a:solidFill>
                  <a:srgbClr val="31383D"/>
                </a:solidFill>
              </a:rPr>
              <a:t>the number is even</a:t>
            </a:r>
            <a:endParaRPr lang="en-US" dirty="0" smtClean="0">
              <a:solidFill>
                <a:srgbClr val="31383D"/>
              </a:solidFill>
            </a:endParaRPr>
          </a:p>
          <a:p>
            <a:pPr lvl="1"/>
            <a:r>
              <a:rPr lang="en-US" dirty="0" smtClean="0">
                <a:solidFill>
                  <a:srgbClr val="31383D"/>
                </a:solidFill>
              </a:rPr>
              <a:t>Bonus points:</a:t>
            </a:r>
          </a:p>
          <a:p>
            <a:pPr lvl="2"/>
            <a:r>
              <a:rPr lang="en-US" dirty="0" smtClean="0">
                <a:solidFill>
                  <a:srgbClr val="31383D"/>
                </a:solidFill>
              </a:rPr>
              <a:t>Output an error message if the number is zero</a:t>
            </a:r>
            <a:endParaRPr lang="en-US" dirty="0" smtClean="0">
              <a:solidFill>
                <a:srgbClr val="31383D"/>
              </a:solidFill>
            </a:endParaRP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t>
            </a:r>
            <a:r>
              <a:rPr lang="en-GB" dirty="0" smtClean="0">
                <a:solidFill>
                  <a:srgbClr val="000000"/>
                </a:solidFill>
                <a:cs typeface="Courier New" panose="02070309020205020404" pitchFamily="49" charset="0"/>
              </a:rPr>
              <a:t>a Boolean value</a:t>
            </a:r>
            <a:endParaRPr lang="en-GB" dirty="0" smtClean="0">
              <a:solidFill>
                <a:srgbClr val="000000"/>
              </a:solidFill>
              <a:cs typeface="Courier New" panose="02070309020205020404" pitchFamily="49" charset="0"/>
            </a:endParaRP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25810</TotalTime>
  <Words>19643</Words>
  <Application>Microsoft Office PowerPoint</Application>
  <PresentationFormat>Widescreen</PresentationFormat>
  <Paragraphs>3226</Paragraphs>
  <Slides>259</Slides>
  <Notes>132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1027</cp:revision>
  <dcterms:created xsi:type="dcterms:W3CDTF">2014-07-02T14:58:32Z</dcterms:created>
  <dcterms:modified xsi:type="dcterms:W3CDTF">2016-02-25T10:58:12Z</dcterms:modified>
</cp:coreProperties>
</file>