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7" r:id="rId27"/>
    <p:sldId id="585" r:id="rId28"/>
    <p:sldId id="37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586" r:id="rId217"/>
    <p:sldId id="547" r:id="rId218"/>
    <p:sldId id="481" r:id="rId219"/>
    <p:sldId id="551" r:id="rId220"/>
    <p:sldId id="588"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C4A174"/>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1926" autoAdjust="0"/>
  </p:normalViewPr>
  <p:slideViewPr>
    <p:cSldViewPr>
      <p:cViewPr varScale="1">
        <p:scale>
          <a:sx n="97" d="100"/>
          <a:sy n="97" d="100"/>
        </p:scale>
        <p:origin x="96"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15/02/2016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The function displays a prompt, reads a line from user input, then strips any trailing newline characters and returns the resultant string. If the programmer expects numeric, Boolean or other data, they must ensure that the string returned from </a:t>
            </a:r>
            <a:r>
              <a:rPr lang="en-GB" b="1" baseline="0" dirty="0" err="1" smtClean="0"/>
              <a:t>raw_input</a:t>
            </a:r>
            <a:r>
              <a:rPr lang="en-GB" b="1" baseline="0" dirty="0" smtClean="0"/>
              <a:t>()</a:t>
            </a:r>
            <a:r>
              <a:rPr lang="en-GB" b="0" baseline="0" dirty="0" smtClean="0"/>
              <a:t> is subsequently converted to the correct data type.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conceptualized as boxes in memory, in which we can store various types of data. Boxes – variables – can be empty, or can hold a value. Their contents can be inspected, or changed. When they’re not needed any more, they’re recycled for use by another function, module or application.</a:t>
            </a:r>
          </a:p>
          <a:p>
            <a:endParaRPr lang="en-GB" baseline="0" dirty="0" smtClean="0"/>
          </a:p>
          <a:p>
            <a:r>
              <a:rPr lang="en-GB" baseline="0" dirty="0" smtClean="0"/>
              <a:t>Variables are useful because without the ability to store and act upon data, we cannot write complex programs.</a:t>
            </a:r>
          </a:p>
          <a:p>
            <a:endParaRPr lang="en-GB" baseline="0" dirty="0" smtClean="0"/>
          </a:p>
          <a:p>
            <a:r>
              <a:rPr lang="en-GB" baseline="0" dirty="0" smtClean="0"/>
              <a:t>We have already seen variables in use in previous examples. We can consider a variable assignment like a simple algebraic expression, e.g. x = 3.</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mathematically manipulated together.</a:t>
            </a:r>
          </a:p>
          <a:p>
            <a:endParaRPr lang="en-GB" baseline="0" dirty="0" smtClean="0"/>
          </a:p>
          <a:p>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treated as a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Much user input data will come in the form of a string, and in many cases it is often arguably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Object</a:t>
            </a:r>
            <a:r>
              <a:rPr lang="en-GB" b="1" baseline="0" dirty="0" smtClean="0"/>
              <a:t> Methods</a:t>
            </a:r>
            <a:endParaRPr lang="en-GB" b="1" dirty="0" smtClean="0"/>
          </a:p>
          <a:p>
            <a:endParaRPr lang="en-GB" dirty="0" smtClean="0"/>
          </a:p>
          <a:p>
            <a:r>
              <a:rPr lang="en-GB" dirty="0" smtClean="0"/>
              <a:t>In many languages,</a:t>
            </a:r>
            <a:r>
              <a:rPr lang="en-GB" baseline="0" dirty="0" smtClean="0"/>
              <a:t> data types have associated methods – functions – that make common operations easier. For strings, many methods are concerned with manipulation or conversion. For example, you might wish to output a number. In Python, we must create a string representation of that number – which is a different object to the original value. This is called </a:t>
            </a:r>
            <a:r>
              <a:rPr lang="en-GB" i="1" baseline="0" dirty="0" smtClean="0"/>
              <a:t>casting</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a:t>
            </a:r>
            <a:r>
              <a:rPr lang="en-GB" baseline="0" dirty="0" smtClean="0"/>
              <a:t> can see several examples of string operations.</a:t>
            </a:r>
          </a:p>
          <a:p>
            <a:endParaRPr lang="en-GB" baseline="0" dirty="0" smtClean="0"/>
          </a:p>
          <a:p>
            <a:r>
              <a:rPr lang="en-GB" baseline="0" dirty="0" smtClean="0"/>
              <a:t>First we create a string.</a:t>
            </a:r>
          </a:p>
          <a:p>
            <a:r>
              <a:rPr lang="en-GB" baseline="0" dirty="0" smtClean="0"/>
              <a:t>Next we ‘slice’ a section – that is, return a small section of the string. We call this a </a:t>
            </a:r>
            <a:r>
              <a:rPr lang="en-GB" i="1" baseline="0" dirty="0" smtClean="0"/>
              <a:t>substring</a:t>
            </a:r>
            <a:r>
              <a:rPr lang="en-GB" baseline="0" dirty="0" smtClean="0"/>
              <a:t>.</a:t>
            </a:r>
          </a:p>
          <a:p>
            <a:r>
              <a:rPr lang="en-GB" baseline="0" dirty="0" smtClean="0"/>
              <a:t>We can also form a new string from the slice by concatenating – adding – it with another string.</a:t>
            </a:r>
          </a:p>
          <a:p>
            <a:r>
              <a:rPr lang="en-GB" baseline="0" dirty="0" smtClean="0"/>
              <a:t>We can replace a substring in the original string – this returns new string. The original string is unchanged.</a:t>
            </a:r>
          </a:p>
          <a:p>
            <a:r>
              <a:rPr lang="en-GB" baseline="0" dirty="0" smtClean="0"/>
              <a:t>We can capitalize a string, or swap the case of all the letters – once again the original value is unchanged.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and, or, and not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other</a:t>
            </a:r>
            <a:r>
              <a:rPr lang="en-GB" baseline="0" dirty="0" smtClean="0"/>
              <a:t> data types, methods are available to simplify common operations performed on list structures.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(or should be!)</a:t>
            </a:r>
            <a:r>
              <a:rPr lang="en-GB" baseline="0" dirty="0" smtClean="0"/>
              <a:t> familiar to us from mathematics. In programming, however, we consider more operators than the simple equality, inequality, and comparison operators that we are used to seeing.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Whilst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if. It continues until it reaches either a different indentation or an accompanying </a:t>
            </a:r>
            <a:r>
              <a:rPr lang="en-US" i="0" baseline="0" dirty="0" err="1" smtClean="0"/>
              <a:t>elif</a:t>
            </a:r>
            <a:r>
              <a:rPr lang="en-US" i="0" baseline="0" dirty="0" smtClean="0"/>
              <a:t> or else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1" baseline="0" dirty="0" smtClean="0">
                <a:latin typeface="Courier New" panose="02070309020205020404" pitchFamily="49" charset="0"/>
                <a:cs typeface="Courier New" panose="02070309020205020404" pitchFamily="49" charset="0"/>
              </a:rPr>
              <a:t>a == b</a:t>
            </a:r>
            <a:r>
              <a:rPr lang="en-US" b="0" baseline="0" dirty="0" smtClean="0"/>
              <a:t> or </a:t>
            </a:r>
            <a:r>
              <a:rPr lang="en-US" b="1" baseline="0" dirty="0" smtClean="0"/>
              <a:t>c is not d</a:t>
            </a:r>
            <a:r>
              <a:rPr lang="en-US" b="0" baseline="0" dirty="0" smtClean="0"/>
              <a:t> to more complex concepts such as function calls – for example, </a:t>
            </a:r>
            <a:r>
              <a:rPr lang="en-US" b="1" baseline="0" dirty="0" smtClean="0"/>
              <a:t>if </a:t>
            </a:r>
            <a:r>
              <a:rPr lang="en-US" b="1" baseline="0" dirty="0" err="1" smtClean="0"/>
              <a:t>myfunction</a:t>
            </a:r>
            <a:r>
              <a:rPr lang="en-US" b="1" baseline="0" dirty="0" smtClean="0"/>
              <a:t>()</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r>
              <a:rPr lang="en-GB" b="1" baseline="0" dirty="0" smtClean="0"/>
              <a:t>Else and </a:t>
            </a:r>
            <a:r>
              <a:rPr lang="en-GB" b="1" baseline="0" dirty="0" err="1" smtClean="0"/>
              <a:t>Elif</a:t>
            </a:r>
            <a:endParaRPr lang="en-GB" b="0" baseline="0" dirty="0" smtClean="0"/>
          </a:p>
          <a:p>
            <a:endParaRPr lang="en-GB" b="0" baseline="0" dirty="0" smtClean="0"/>
          </a:p>
          <a:p>
            <a:r>
              <a:rPr lang="en-GB" b="0" baseline="0" dirty="0" smtClean="0"/>
              <a:t>We will often want to provide a decision to make or set of instructions to perform when the main expression in the if clause is not matched. Sometime we will require a selection of possible choices. In this situation, we are able to use the else and else if (</a:t>
            </a:r>
            <a:r>
              <a:rPr lang="en-GB" b="0" baseline="0" dirty="0" err="1" smtClean="0"/>
              <a:t>elif</a:t>
            </a:r>
            <a:r>
              <a:rPr lang="en-GB" b="0" baseline="0" dirty="0" smtClean="0"/>
              <a:t> in Python) clauses to expand our if statement. They behave just like the main if clause, in the they must specify expressions that return a Boolean value, and a series of steps to perform in the event that the expression is matched.</a:t>
            </a:r>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range() function to create a list of values which we supply to the for loop. We could have explicitly defined a list such as [1, 2, 3, 4, 5] to use as a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range() function in Python is extremely useful when constraining loops, since it returns a list object. We can also use it to create a new list from a subset of a larger list.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r>
              <a:rPr lang="en-US" dirty="0" smtClean="0"/>
              <a:t>Optionally,</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24178</TotalTime>
  <Words>16338</Words>
  <Application>Microsoft Office PowerPoint</Application>
  <PresentationFormat>Widescreen</PresentationFormat>
  <Paragraphs>3105</Paragraphs>
  <Slides>259</Slides>
  <Notes>104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897</cp:revision>
  <dcterms:created xsi:type="dcterms:W3CDTF">2014-07-02T14:58:32Z</dcterms:created>
  <dcterms:modified xsi:type="dcterms:W3CDTF">2016-02-15T15:49:05Z</dcterms:modified>
</cp:coreProperties>
</file>