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67"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317" r:id="rId108"/>
    <p:sldId id="323" r:id="rId109"/>
    <p:sldId id="326" r:id="rId110"/>
    <p:sldId id="442" r:id="rId111"/>
    <p:sldId id="443" r:id="rId112"/>
    <p:sldId id="444" r:id="rId113"/>
    <p:sldId id="446" r:id="rId114"/>
    <p:sldId id="535" r:id="rId115"/>
    <p:sldId id="536" r:id="rId116"/>
    <p:sldId id="503" r:id="rId117"/>
    <p:sldId id="332" r:id="rId118"/>
    <p:sldId id="334" r:id="rId119"/>
    <p:sldId id="571" r:id="rId120"/>
    <p:sldId id="572" r:id="rId121"/>
    <p:sldId id="445" r:id="rId122"/>
    <p:sldId id="447" r:id="rId123"/>
    <p:sldId id="537" r:id="rId124"/>
    <p:sldId id="448" r:id="rId125"/>
    <p:sldId id="450" r:id="rId126"/>
    <p:sldId id="449" r:id="rId127"/>
    <p:sldId id="538" r:id="rId128"/>
    <p:sldId id="573" r:id="rId129"/>
    <p:sldId id="574" r:id="rId130"/>
    <p:sldId id="502" r:id="rId131"/>
    <p:sldId id="327" r:id="rId132"/>
    <p:sldId id="329" r:id="rId133"/>
    <p:sldId id="330" r:id="rId134"/>
    <p:sldId id="577" r:id="rId135"/>
    <p:sldId id="328" r:id="rId136"/>
    <p:sldId id="420" r:id="rId137"/>
    <p:sldId id="575" r:id="rId138"/>
    <p:sldId id="576" r:id="rId139"/>
    <p:sldId id="507" r:id="rId140"/>
    <p:sldId id="333" r:id="rId141"/>
    <p:sldId id="335" r:id="rId142"/>
    <p:sldId id="339" r:id="rId143"/>
    <p:sldId id="337" r:id="rId144"/>
    <p:sldId id="505" r:id="rId145"/>
    <p:sldId id="506" r:id="rId146"/>
    <p:sldId id="508" r:id="rId147"/>
    <p:sldId id="504" r:id="rId148"/>
    <p:sldId id="338" r:id="rId149"/>
    <p:sldId id="341" r:id="rId150"/>
    <p:sldId id="344" r:id="rId151"/>
    <p:sldId id="347" r:id="rId152"/>
    <p:sldId id="346" r:id="rId153"/>
    <p:sldId id="343" r:id="rId154"/>
    <p:sldId id="350" r:id="rId155"/>
    <p:sldId id="521" r:id="rId156"/>
    <p:sldId id="523" r:id="rId157"/>
    <p:sldId id="509" r:id="rId158"/>
    <p:sldId id="348" r:id="rId159"/>
    <p:sldId id="349" r:id="rId160"/>
    <p:sldId id="421" r:id="rId161"/>
    <p:sldId id="526" r:id="rId162"/>
    <p:sldId id="525" r:id="rId163"/>
    <p:sldId id="510" r:id="rId164"/>
    <p:sldId id="409" r:id="rId165"/>
    <p:sldId id="412" r:id="rId166"/>
    <p:sldId id="410" r:id="rId167"/>
    <p:sldId id="413" r:id="rId168"/>
    <p:sldId id="414" r:id="rId169"/>
    <p:sldId id="415" r:id="rId170"/>
    <p:sldId id="417" r:id="rId171"/>
    <p:sldId id="416" r:id="rId172"/>
    <p:sldId id="419" r:id="rId173"/>
    <p:sldId id="464" r:id="rId174"/>
    <p:sldId id="411" r:id="rId175"/>
    <p:sldId id="511" r:id="rId176"/>
    <p:sldId id="452" r:id="rId177"/>
    <p:sldId id="460" r:id="rId178"/>
    <p:sldId id="461" r:id="rId179"/>
    <p:sldId id="462" r:id="rId180"/>
    <p:sldId id="463" r:id="rId181"/>
    <p:sldId id="512" r:id="rId182"/>
    <p:sldId id="465" r:id="rId183"/>
    <p:sldId id="453" r:id="rId184"/>
    <p:sldId id="513" r:id="rId185"/>
    <p:sldId id="454" r:id="rId186"/>
    <p:sldId id="540" r:id="rId187"/>
    <p:sldId id="539" r:id="rId188"/>
    <p:sldId id="466" r:id="rId189"/>
    <p:sldId id="467" r:id="rId190"/>
    <p:sldId id="468" r:id="rId191"/>
    <p:sldId id="469" r:id="rId192"/>
    <p:sldId id="470" r:id="rId193"/>
    <p:sldId id="471" r:id="rId194"/>
    <p:sldId id="475" r:id="rId195"/>
    <p:sldId id="476" r:id="rId196"/>
    <p:sldId id="472" r:id="rId197"/>
    <p:sldId id="457" r:id="rId198"/>
    <p:sldId id="474" r:id="rId199"/>
    <p:sldId id="514" r:id="rId200"/>
    <p:sldId id="473" r:id="rId201"/>
    <p:sldId id="541" r:id="rId202"/>
    <p:sldId id="477" r:id="rId203"/>
    <p:sldId id="555" r:id="rId204"/>
    <p:sldId id="515" r:id="rId205"/>
    <p:sldId id="455" r:id="rId206"/>
    <p:sldId id="542" r:id="rId207"/>
    <p:sldId id="478" r:id="rId208"/>
    <p:sldId id="543" r:id="rId209"/>
    <p:sldId id="480" r:id="rId210"/>
    <p:sldId id="479" r:id="rId211"/>
    <p:sldId id="545" r:id="rId212"/>
    <p:sldId id="544" r:id="rId213"/>
    <p:sldId id="516" r:id="rId214"/>
    <p:sldId id="546" r:id="rId215"/>
    <p:sldId id="550" r:id="rId216"/>
    <p:sldId id="586" r:id="rId217"/>
    <p:sldId id="547" r:id="rId218"/>
    <p:sldId id="481" r:id="rId219"/>
    <p:sldId id="551" r:id="rId220"/>
    <p:sldId id="588" r:id="rId221"/>
    <p:sldId id="587" r:id="rId222"/>
    <p:sldId id="482" r:id="rId223"/>
    <p:sldId id="580" r:id="rId224"/>
    <p:sldId id="582" r:id="rId225"/>
    <p:sldId id="552" r:id="rId226"/>
    <p:sldId id="517" r:id="rId227"/>
    <p:sldId id="458" r:id="rId228"/>
    <p:sldId id="548" r:id="rId229"/>
    <p:sldId id="549" r:id="rId230"/>
    <p:sldId id="518" r:id="rId231"/>
    <p:sldId id="483" r:id="rId232"/>
    <p:sldId id="553" r:id="rId233"/>
    <p:sldId id="527" r:id="rId234"/>
    <p:sldId id="528" r:id="rId235"/>
    <p:sldId id="529" r:id="rId236"/>
    <p:sldId id="519" r:id="rId237"/>
    <p:sldId id="459" r:id="rId238"/>
    <p:sldId id="484" r:id="rId239"/>
    <p:sldId id="486" r:id="rId240"/>
    <p:sldId id="520" r:id="rId241"/>
    <p:sldId id="487" r:id="rId242"/>
    <p:sldId id="554" r:id="rId243"/>
    <p:sldId id="488" r:id="rId244"/>
    <p:sldId id="530" r:id="rId245"/>
    <p:sldId id="492" r:id="rId246"/>
    <p:sldId id="531" r:id="rId247"/>
    <p:sldId id="532" r:id="rId248"/>
    <p:sldId id="489" r:id="rId249"/>
    <p:sldId id="493" r:id="rId250"/>
    <p:sldId id="490" r:id="rId251"/>
    <p:sldId id="494" r:id="rId252"/>
    <p:sldId id="533" r:id="rId253"/>
    <p:sldId id="491" r:id="rId254"/>
    <p:sldId id="495" r:id="rId255"/>
    <p:sldId id="579" r:id="rId256"/>
    <p:sldId id="578" r:id="rId257"/>
    <p:sldId id="584" r:id="rId258"/>
    <p:sldId id="429" r:id="rId259"/>
    <p:sldId id="430"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80808"/>
    <a:srgbClr val="C4A174"/>
    <a:srgbClr val="0000FF"/>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2152" autoAdjust="0"/>
  </p:normalViewPr>
  <p:slideViewPr>
    <p:cSldViewPr>
      <p:cViewPr varScale="1">
        <p:scale>
          <a:sx n="84" d="100"/>
          <a:sy n="84" d="100"/>
        </p:scale>
        <p:origin x="1254"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24/02/2016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dirty="0" smtClean="0"/>
              <a:t>:</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160</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172</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196</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application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257</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they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a:t>
            </a:r>
            <a:r>
              <a:rPr lang="en-GB" baseline="0" dirty="0" smtClean="0"/>
              <a:t>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of a line of code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complex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a:t>
            </a:r>
            <a:r>
              <a:rPr lang="en-US" b="0" baseline="0" dirty="0" smtClean="0">
                <a:solidFill>
                  <a:srgbClr val="FF0000"/>
                </a:solidFill>
              </a:rPr>
              <a:t>bulk </a:t>
            </a:r>
            <a:r>
              <a:rPr lang="en-US" b="0" baseline="0" dirty="0" smtClean="0">
                <a:solidFill>
                  <a:srgbClr val="FF0000"/>
                </a:solidFill>
              </a:rPr>
              <a:t>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a:t>
            </a:r>
            <a:r>
              <a:rPr lang="en-GB" baseline="0" dirty="0" smtClean="0"/>
              <a:t>thought of as </a:t>
            </a:r>
            <a:r>
              <a:rPr lang="en-GB" baseline="0" dirty="0" smtClean="0"/>
              <a:t>boxes in </a:t>
            </a:r>
            <a:r>
              <a:rPr lang="en-GB" baseline="0" dirty="0" smtClean="0"/>
              <a:t>memory where we </a:t>
            </a:r>
            <a:r>
              <a:rPr lang="en-GB" baseline="0" dirty="0" smtClean="0"/>
              <a:t>can store various types of data. Boxes – variables – can be empty, or can hold a value. Their contents can be inspected, or changed. When they’re not needed any more, they’re </a:t>
            </a:r>
            <a:r>
              <a:rPr lang="en-GB" baseline="0" dirty="0" smtClean="0"/>
              <a:t>recycled, freeing memory </a:t>
            </a:r>
            <a:r>
              <a:rPr lang="en-GB" baseline="0" dirty="0" smtClean="0"/>
              <a:t>for use by another function, module or application.</a:t>
            </a:r>
          </a:p>
          <a:p>
            <a:endParaRPr lang="en-GB" baseline="0" dirty="0" smtClean="0"/>
          </a:p>
          <a:p>
            <a:r>
              <a:rPr lang="en-GB" baseline="0" dirty="0" smtClean="0"/>
              <a:t>Variables are useful because without the ability to store and act upon data, we cannot write </a:t>
            </a:r>
            <a:r>
              <a:rPr lang="en-GB" baseline="0" dirty="0" smtClean="0"/>
              <a:t>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endParaRPr lang="en-GB" baseline="0" dirty="0" smtClean="0"/>
          </a:p>
          <a:p>
            <a:endParaRPr lang="en-GB" baseline="0" dirty="0" smtClean="0"/>
          </a:p>
          <a:p>
            <a:r>
              <a:rPr lang="en-GB" baseline="0" dirty="0" smtClean="0"/>
              <a:t>We have already seen variables in use in previous examples. We can consider a variable assignment like a simple algebraic expression, e.g. x = 3</a:t>
            </a:r>
            <a:r>
              <a:rPr lang="en-GB" baseline="0" dirty="0" smtClean="0"/>
              <a:t>.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t>
            </a:r>
            <a:r>
              <a:rPr lang="en-GB" baseline="0" dirty="0" smtClean="0"/>
              <a:t>added </a:t>
            </a:r>
            <a:r>
              <a:rPr lang="en-GB" baseline="0" dirty="0" smtClean="0"/>
              <a:t>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a:t>
            </a:r>
            <a:r>
              <a:rPr lang="en-GB" baseline="0" dirty="0" smtClean="0"/>
              <a:t>cast </a:t>
            </a:r>
            <a:r>
              <a:rPr lang="en-GB" baseline="0" dirty="0" smtClean="0"/>
              <a:t>as </a:t>
            </a:r>
            <a:r>
              <a:rPr lang="en-GB" baseline="0" dirty="0" smtClean="0"/>
              <a:t>an </a:t>
            </a:r>
            <a:r>
              <a:rPr lang="en-GB" baseline="0" dirty="0" smtClean="0"/>
              <a:t>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a:t>
            </a:r>
            <a:r>
              <a:rPr lang="en-GB" baseline="0" dirty="0" smtClean="0"/>
              <a:t>Most of our user </a:t>
            </a:r>
            <a:r>
              <a:rPr lang="en-GB" baseline="0" dirty="0" smtClean="0"/>
              <a:t>input data will come in the form of a string, and in many cases it is </a:t>
            </a:r>
            <a:r>
              <a:rPr lang="en-GB" baseline="0" dirty="0" smtClean="0"/>
              <a:t>easier </a:t>
            </a:r>
            <a:r>
              <a:rPr lang="en-GB" baseline="0" dirty="0" smtClean="0"/>
              <a:t>–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r>
              <a:rPr lang="en-GB" baseline="0" dirty="0" smtClean="0"/>
              <a:t>.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 parameter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a:t>
            </a:r>
            <a:r>
              <a:rPr lang="en-GB" b="1" baseline="0" dirty="0" smtClean="0"/>
              <a:t>Methods</a:t>
            </a:r>
            <a:endParaRPr lang="en-GB" b="1" dirty="0" smtClean="0"/>
          </a:p>
          <a:p>
            <a:endParaRPr lang="en-GB" dirty="0" smtClean="0"/>
          </a:p>
          <a:p>
            <a:r>
              <a:rPr lang="en-GB" dirty="0" smtClean="0"/>
              <a:t>Most objects </a:t>
            </a:r>
            <a:r>
              <a:rPr lang="en-GB" baseline="0" dirty="0" smtClean="0"/>
              <a:t>have </a:t>
            </a:r>
            <a:r>
              <a:rPr lang="en-GB" baseline="0" dirty="0" smtClean="0"/>
              <a:t>associated methods </a:t>
            </a:r>
            <a:r>
              <a:rPr lang="en-GB" baseline="0" dirty="0" smtClean="0"/>
              <a:t>that </a:t>
            </a:r>
            <a:r>
              <a:rPr lang="en-GB" baseline="0" dirty="0" smtClean="0"/>
              <a:t>make common operations easier. For strings, many methods are concerned with manipulation or conversion. For example, you might wish to </a:t>
            </a:r>
            <a:r>
              <a:rPr lang="en-GB" baseline="0" dirty="0" smtClean="0"/>
              <a:t>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a:t>
            </a:r>
            <a:r>
              <a:rPr lang="en-GB" dirty="0" smtClean="0"/>
              <a:t>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r>
              <a:rPr lang="en-GB" baseline="0" dirty="0" smtClean="0"/>
              <a:t>.</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r>
              <a:rPr lang="en-GB" baseline="0" dirty="0" smtClean="0"/>
              <a:t>.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r>
              <a:rPr lang="en-GB" baseline="0" dirty="0" smtClean="0"/>
              <a:t>. They can be used as to represent ‘yes’ and ‘no’, as flags, or switches, or to store preferences. Booleans are as integral and important a tool as strings and numbers.</a:t>
            </a:r>
            <a:endParaRPr lang="en-GB" baseline="0"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operator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a:t>
            </a:r>
            <a:r>
              <a:rPr lang="en-GB" dirty="0" smtClean="0"/>
              <a:t>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r>
              <a:rPr lang="en-GB" i="0" baseline="0" dirty="0" smtClean="0"/>
              <a:t>. In this way, we can store convenient and simple representations of complex objects.</a:t>
            </a:r>
            <a:endParaRPr lang="en-GB" i="0" baseline="0" dirty="0" smtClean="0"/>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r>
              <a:rPr lang="en-GB" i="0" baseline="0" dirty="0" smtClean="0"/>
              <a: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a:t>
            </a:r>
            <a:r>
              <a:rPr lang="en-GB" dirty="0" smtClean="0"/>
              <a:t>with other</a:t>
            </a:r>
            <a:r>
              <a:rPr lang="en-GB" baseline="0" dirty="0" smtClean="0"/>
              <a:t> data types, </a:t>
            </a:r>
            <a:r>
              <a:rPr lang="en-GB" baseline="0" dirty="0" smtClean="0"/>
              <a:t>built-in methods </a:t>
            </a:r>
            <a:r>
              <a:rPr lang="en-GB" baseline="0" dirty="0" smtClean="0"/>
              <a:t>are available to simplify common operations </a:t>
            </a:r>
            <a:r>
              <a:rPr lang="en-GB" baseline="0" dirty="0" smtClean="0"/>
              <a:t>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a:t>
            </a:r>
            <a:r>
              <a:rPr lang="en-GB" dirty="0" smtClean="0"/>
              <a:t>dictionary</a:t>
            </a:r>
            <a:r>
              <a:rPr lang="en-GB" baseline="0" dirty="0" smtClean="0"/>
              <a:t> or map is a more complex – and more useful – collection data type. Instead of simple sequential lists of values stored against numeric indices, dictionaries provides the capability to store values against specific keys that can be used to directly access that value later without needing to search the list or know the index of the required value</a:t>
            </a:r>
            <a:r>
              <a:rPr lang="en-GB" baseline="0" dirty="0" smtClean="0"/>
              <a:t>.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endParaRPr lang="en-GB" baseline="0" dirty="0" smtClean="0"/>
          </a:p>
          <a:p>
            <a:endParaRPr lang="en-GB" baseline="0" dirty="0" smtClean="0"/>
          </a:p>
          <a:p>
            <a:r>
              <a:rPr lang="en-GB" baseline="0" dirty="0" smtClean="0"/>
              <a:t>Since dictionaries, like lists and tuples, permit objects as values, it is possible to create complex data models by storing lists, tuples – or any other object type – against </a:t>
            </a:r>
            <a:r>
              <a:rPr lang="en-GB" baseline="0" dirty="0" smtClean="0"/>
              <a:t>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mutable objects, elements can be added, removed or changed. Dictionaries can be searched, or used in loops </a:t>
            </a:r>
            <a:r>
              <a:rPr lang="en-GB" b="0" baseline="0" smtClean="0"/>
              <a:t>and decisions.</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(or should be!)</a:t>
            </a:r>
            <a:r>
              <a:rPr lang="en-GB" baseline="0" dirty="0" smtClean="0"/>
              <a:t> familiar to us from mathematics. In programming, however, we consider more operators than the simple equality, inequality, and comparison operators that we are used to seeing.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endParaRPr lang="en-US" b="0" baseline="0" dirty="0" smtClean="0"/>
          </a:p>
          <a:p>
            <a:endParaRPr lang="en-US" b="0" baseline="0" dirty="0" smtClean="0"/>
          </a:p>
          <a:p>
            <a:r>
              <a:rPr lang="en-US" b="0" baseline="0" dirty="0" smtClean="0"/>
              <a:t>To </a:t>
            </a:r>
            <a:r>
              <a:rPr lang="en-US" b="0" baseline="0" dirty="0" smtClean="0"/>
              <a:t>put that into a real life example, we can compare a computer program to a set of directions to a given location. If </a:t>
            </a:r>
            <a:r>
              <a:rPr lang="en-US" b="0" i="1" baseline="0" dirty="0" smtClean="0"/>
              <a:t>written correctly</a:t>
            </a:r>
            <a:r>
              <a:rPr lang="en-US" b="0" baseline="0" dirty="0" smtClean="0"/>
              <a:t> </a:t>
            </a:r>
            <a:r>
              <a:rPr lang="en-US" b="0" baseline="0" dirty="0" smtClean="0"/>
              <a:t>and </a:t>
            </a:r>
            <a:r>
              <a:rPr lang="en-US" b="0" baseline="0" dirty="0" smtClean="0"/>
              <a:t>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r>
              <a:rPr lang="en-US" b="0" baseline="0" dirty="0" smtClean="0"/>
              <a: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Whilst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if. It continues until it reaches either a different indentation or an accompanying </a:t>
            </a:r>
            <a:r>
              <a:rPr lang="en-US" i="0" baseline="0" dirty="0" err="1" smtClean="0"/>
              <a:t>elif</a:t>
            </a:r>
            <a:r>
              <a:rPr lang="en-US" i="0" baseline="0" dirty="0" smtClean="0"/>
              <a:t> or else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1" baseline="0" dirty="0" smtClean="0">
                <a:latin typeface="Courier New" panose="02070309020205020404" pitchFamily="49" charset="0"/>
                <a:cs typeface="Courier New" panose="02070309020205020404" pitchFamily="49" charset="0"/>
              </a:rPr>
              <a:t>a == b</a:t>
            </a:r>
            <a:r>
              <a:rPr lang="en-US" b="0" baseline="0" dirty="0" smtClean="0"/>
              <a:t> or </a:t>
            </a:r>
            <a:r>
              <a:rPr lang="en-US" b="1" baseline="0" dirty="0" smtClean="0"/>
              <a:t>c is not d</a:t>
            </a:r>
            <a:r>
              <a:rPr lang="en-US" b="0" baseline="0" dirty="0" smtClean="0"/>
              <a:t> to more complex concepts such as function calls – for example, </a:t>
            </a:r>
            <a:r>
              <a:rPr lang="en-US" b="1" baseline="0" dirty="0" smtClean="0"/>
              <a:t>if </a:t>
            </a:r>
            <a:r>
              <a:rPr lang="en-US" b="1" baseline="0" dirty="0" err="1" smtClean="0"/>
              <a:t>myfunction</a:t>
            </a:r>
            <a:r>
              <a:rPr lang="en-US" b="1" baseline="0" dirty="0" smtClean="0"/>
              <a:t>()</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r>
              <a:rPr lang="en-GB" b="1" baseline="0" dirty="0" smtClean="0"/>
              <a:t>Else and </a:t>
            </a:r>
            <a:r>
              <a:rPr lang="en-GB" b="1" baseline="0" dirty="0" err="1" smtClean="0"/>
              <a:t>Elif</a:t>
            </a:r>
            <a:endParaRPr lang="en-GB" b="0" baseline="0" dirty="0" smtClean="0"/>
          </a:p>
          <a:p>
            <a:endParaRPr lang="en-GB" b="0" baseline="0" dirty="0" smtClean="0"/>
          </a:p>
          <a:p>
            <a:r>
              <a:rPr lang="en-GB" b="0" baseline="0" dirty="0" smtClean="0"/>
              <a:t>We will often want to provide a decision to make or set of instructions to perform when the main expression in the if clause is not matched. Sometime we will require a selection of possible choices. In this situation, we are able to use the else and else if (</a:t>
            </a:r>
            <a:r>
              <a:rPr lang="en-GB" b="0" baseline="0" dirty="0" err="1" smtClean="0"/>
              <a:t>elif</a:t>
            </a:r>
            <a:r>
              <a:rPr lang="en-GB" b="0" baseline="0" dirty="0" smtClean="0"/>
              <a:t> in Python) clauses to expand our if statement. They behave just like the main if clause, in the they must specify expressions that return a Boolean value, and a series of steps to perform in the event that the expression is matched.</a:t>
            </a:r>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range() function to create a list of values which we supply to the for loop. We could have explicitly defined a list such as [1, 2, 3, 4, 5] to use as a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range() function in Python is extremely useful when constraining loops, since it returns a list object. We can also use it to create a new list from a subset of a larger list.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scope.</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function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 variable is that is defined and assigned in a function will not be visible to code outside the function, and will exist only as long as the containing function is executing.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468971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a:t>
            </a:r>
            <a:r>
              <a:rPr lang="en-US" sz="3600" dirty="0" smtClean="0"/>
              <a:t>3</a:t>
            </a:r>
            <a:r>
              <a:rPr lang="en-US" sz="3600" baseline="30000" dirty="0" smtClean="0"/>
              <a:t>rd</a:t>
            </a:r>
            <a:r>
              <a:rPr lang="en-US" sz="3600" dirty="0" smtClean="0"/>
              <a:t> left</a:t>
            </a:r>
            <a:endParaRPr lang="en-US" sz="3600" dirty="0" smtClean="0"/>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r>
              <a:rPr lang="en-US" dirty="0" smtClean="0"/>
              <a:t>Optionally,</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a:t>
            </a:r>
            <a:r>
              <a:rPr lang="en-GB" dirty="0" smtClean="0">
                <a:solidFill>
                  <a:srgbClr val="000000"/>
                </a:solidFill>
              </a:rPr>
              <a:t>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a:t>
                      </a:r>
                      <a:r>
                        <a:rPr lang="en-US" baseline="0" dirty="0" smtClean="0"/>
                        <a:t>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bool</a:t>
            </a:r>
            <a:r>
              <a:rPr lang="en-US" sz="1200" dirty="0" smtClean="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a:t>
            </a:r>
            <a:r>
              <a:rPr lang="en-US" dirty="0" smtClean="0"/>
              <a:t>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11981" y="1628800"/>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24470</TotalTime>
  <Words>19226</Words>
  <Application>Microsoft Office PowerPoint</Application>
  <PresentationFormat>Widescreen</PresentationFormat>
  <Paragraphs>3233</Paragraphs>
  <Slides>259</Slides>
  <Notes>128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259</vt:i4>
      </vt:variant>
    </vt:vector>
  </HeadingPairs>
  <TitlesOfParts>
    <vt:vector size="26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990</cp:revision>
  <dcterms:created xsi:type="dcterms:W3CDTF">2014-07-02T14:58:32Z</dcterms:created>
  <dcterms:modified xsi:type="dcterms:W3CDTF">2016-02-24T12:37:51Z</dcterms:modified>
</cp:coreProperties>
</file>