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501" r:id="rId88"/>
    <p:sldId id="431" r:id="rId89"/>
    <p:sldId id="451" r:id="rId90"/>
    <p:sldId id="432" r:id="rId91"/>
    <p:sldId id="433" r:id="rId92"/>
    <p:sldId id="435" r:id="rId93"/>
    <p:sldId id="434" r:id="rId94"/>
    <p:sldId id="394" r:id="rId95"/>
    <p:sldId id="317" r:id="rId96"/>
    <p:sldId id="323" r:id="rId97"/>
    <p:sldId id="326" r:id="rId98"/>
    <p:sldId id="442" r:id="rId99"/>
    <p:sldId id="443" r:id="rId100"/>
    <p:sldId id="444" r:id="rId101"/>
    <p:sldId id="446" r:id="rId102"/>
    <p:sldId id="331" r:id="rId103"/>
    <p:sldId id="503" r:id="rId104"/>
    <p:sldId id="332" r:id="rId105"/>
    <p:sldId id="334" r:id="rId106"/>
    <p:sldId id="445" r:id="rId107"/>
    <p:sldId id="447" r:id="rId108"/>
    <p:sldId id="448" r:id="rId109"/>
    <p:sldId id="450" r:id="rId110"/>
    <p:sldId id="449" r:id="rId111"/>
    <p:sldId id="502" r:id="rId112"/>
    <p:sldId id="327" r:id="rId113"/>
    <p:sldId id="329" r:id="rId114"/>
    <p:sldId id="330" r:id="rId115"/>
    <p:sldId id="328" r:id="rId116"/>
    <p:sldId id="420" r:id="rId117"/>
    <p:sldId id="507" r:id="rId118"/>
    <p:sldId id="333" r:id="rId119"/>
    <p:sldId id="335" r:id="rId120"/>
    <p:sldId id="339" r:id="rId121"/>
    <p:sldId id="337" r:id="rId122"/>
    <p:sldId id="505" r:id="rId123"/>
    <p:sldId id="506" r:id="rId124"/>
    <p:sldId id="508" r:id="rId125"/>
    <p:sldId id="504" r:id="rId126"/>
    <p:sldId id="338" r:id="rId127"/>
    <p:sldId id="341" r:id="rId128"/>
    <p:sldId id="428" r:id="rId129"/>
    <p:sldId id="342" r:id="rId130"/>
    <p:sldId id="344" r:id="rId131"/>
    <p:sldId id="347" r:id="rId132"/>
    <p:sldId id="345" r:id="rId133"/>
    <p:sldId id="346" r:id="rId134"/>
    <p:sldId id="343" r:id="rId135"/>
    <p:sldId id="350" r:id="rId136"/>
    <p:sldId id="521" r:id="rId137"/>
    <p:sldId id="523" r:id="rId138"/>
    <p:sldId id="509" r:id="rId139"/>
    <p:sldId id="348" r:id="rId140"/>
    <p:sldId id="349" r:id="rId141"/>
    <p:sldId id="421" r:id="rId142"/>
    <p:sldId id="526" r:id="rId143"/>
    <p:sldId id="525" r:id="rId144"/>
    <p:sldId id="510" r:id="rId145"/>
    <p:sldId id="409" r:id="rId146"/>
    <p:sldId id="412" r:id="rId147"/>
    <p:sldId id="410" r:id="rId148"/>
    <p:sldId id="413" r:id="rId149"/>
    <p:sldId id="414" r:id="rId150"/>
    <p:sldId id="415" r:id="rId151"/>
    <p:sldId id="417" r:id="rId152"/>
    <p:sldId id="416" r:id="rId153"/>
    <p:sldId id="419" r:id="rId154"/>
    <p:sldId id="464" r:id="rId155"/>
    <p:sldId id="411" r:id="rId156"/>
    <p:sldId id="511" r:id="rId157"/>
    <p:sldId id="452" r:id="rId158"/>
    <p:sldId id="460" r:id="rId159"/>
    <p:sldId id="461" r:id="rId160"/>
    <p:sldId id="462" r:id="rId161"/>
    <p:sldId id="463" r:id="rId162"/>
    <p:sldId id="512" r:id="rId163"/>
    <p:sldId id="465" r:id="rId164"/>
    <p:sldId id="453" r:id="rId165"/>
    <p:sldId id="513" r:id="rId166"/>
    <p:sldId id="454" r:id="rId167"/>
    <p:sldId id="466" r:id="rId168"/>
    <p:sldId id="467" r:id="rId169"/>
    <p:sldId id="468" r:id="rId170"/>
    <p:sldId id="469" r:id="rId171"/>
    <p:sldId id="470" r:id="rId172"/>
    <p:sldId id="471" r:id="rId173"/>
    <p:sldId id="475" r:id="rId174"/>
    <p:sldId id="476" r:id="rId175"/>
    <p:sldId id="472" r:id="rId176"/>
    <p:sldId id="457" r:id="rId177"/>
    <p:sldId id="474" r:id="rId178"/>
    <p:sldId id="514" r:id="rId179"/>
    <p:sldId id="473" r:id="rId180"/>
    <p:sldId id="477" r:id="rId181"/>
    <p:sldId id="515" r:id="rId182"/>
    <p:sldId id="455" r:id="rId183"/>
    <p:sldId id="478" r:id="rId184"/>
    <p:sldId id="480" r:id="rId185"/>
    <p:sldId id="479" r:id="rId186"/>
    <p:sldId id="516" r:id="rId187"/>
    <p:sldId id="456" r:id="rId188"/>
    <p:sldId id="481" r:id="rId189"/>
    <p:sldId id="482" r:id="rId190"/>
    <p:sldId id="517" r:id="rId191"/>
    <p:sldId id="458" r:id="rId192"/>
    <p:sldId id="518" r:id="rId193"/>
    <p:sldId id="483" r:id="rId194"/>
    <p:sldId id="527" r:id="rId195"/>
    <p:sldId id="528" r:id="rId196"/>
    <p:sldId id="529" r:id="rId197"/>
    <p:sldId id="519" r:id="rId198"/>
    <p:sldId id="459" r:id="rId199"/>
    <p:sldId id="484" r:id="rId200"/>
    <p:sldId id="486" r:id="rId201"/>
    <p:sldId id="520" r:id="rId202"/>
    <p:sldId id="418" r:id="rId203"/>
    <p:sldId id="487" r:id="rId204"/>
    <p:sldId id="488" r:id="rId205"/>
    <p:sldId id="530" r:id="rId206"/>
    <p:sldId id="531" r:id="rId207"/>
    <p:sldId id="492" r:id="rId208"/>
    <p:sldId id="532" r:id="rId209"/>
    <p:sldId id="489" r:id="rId210"/>
    <p:sldId id="493" r:id="rId211"/>
    <p:sldId id="490" r:id="rId212"/>
    <p:sldId id="494" r:id="rId213"/>
    <p:sldId id="533" r:id="rId214"/>
    <p:sldId id="491" r:id="rId215"/>
    <p:sldId id="495" r:id="rId216"/>
    <p:sldId id="485"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501"/>
            <p14:sldId id="431"/>
            <p14:sldId id="451"/>
            <p14:sldId id="432"/>
            <p14:sldId id="433"/>
            <p14:sldId id="435"/>
            <p14:sldId id="434"/>
            <p14:sldId id="394"/>
            <p14:sldId id="317"/>
            <p14:sldId id="323"/>
            <p14:sldId id="326"/>
            <p14:sldId id="442"/>
            <p14:sldId id="443"/>
            <p14:sldId id="444"/>
            <p14:sldId id="446"/>
            <p14:sldId id="331"/>
            <p14:sldId id="503"/>
            <p14:sldId id="332"/>
            <p14:sldId id="334"/>
            <p14:sldId id="445"/>
            <p14:sldId id="447"/>
            <p14:sldId id="448"/>
            <p14:sldId id="450"/>
            <p14:sldId id="449"/>
            <p14:sldId id="502"/>
            <p14:sldId id="327"/>
            <p14:sldId id="329"/>
            <p14:sldId id="330"/>
            <p14:sldId id="328"/>
            <p14:sldId id="420"/>
            <p14:sldId id="507"/>
            <p14:sldId id="333"/>
            <p14:sldId id="335"/>
            <p14:sldId id="339"/>
            <p14:sldId id="337"/>
            <p14:sldId id="505"/>
            <p14:sldId id="506"/>
            <p14:sldId id="508"/>
            <p14:sldId id="504"/>
            <p14:sldId id="338"/>
            <p14:sldId id="341"/>
            <p14:sldId id="428"/>
            <p14:sldId id="342"/>
            <p14:sldId id="344"/>
            <p14:sldId id="347"/>
            <p14:sldId id="345"/>
            <p14:sldId id="346"/>
            <p14:sldId id="343"/>
            <p14:sldId id="350"/>
            <p14:sldId id="521"/>
            <p14:sldId id="523"/>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2"/>
            <p14:sldId id="465"/>
            <p14:sldId id="453"/>
            <p14:sldId id="513"/>
            <p14:sldId id="454"/>
            <p14:sldId id="466"/>
            <p14:sldId id="467"/>
            <p14:sldId id="468"/>
            <p14:sldId id="469"/>
            <p14:sldId id="470"/>
            <p14:sldId id="471"/>
            <p14:sldId id="475"/>
            <p14:sldId id="476"/>
            <p14:sldId id="472"/>
            <p14:sldId id="457"/>
            <p14:sldId id="474"/>
            <p14:sldId id="514"/>
            <p14:sldId id="473"/>
            <p14:sldId id="477"/>
            <p14:sldId id="515"/>
            <p14:sldId id="455"/>
            <p14:sldId id="478"/>
            <p14:sldId id="480"/>
            <p14:sldId id="479"/>
            <p14:sldId id="516"/>
            <p14:sldId id="456"/>
            <p14:sldId id="481"/>
            <p14:sldId id="482"/>
            <p14:sldId id="517"/>
            <p14:sldId id="458"/>
            <p14:sldId id="518"/>
            <p14:sldId id="483"/>
            <p14:sldId id="527"/>
            <p14:sldId id="528"/>
            <p14:sldId id="529"/>
            <p14:sldId id="519"/>
            <p14:sldId id="459"/>
            <p14:sldId id="484"/>
            <p14:sldId id="486"/>
            <p14:sldId id="520"/>
            <p14:sldId id="418"/>
            <p14:sldId id="487"/>
            <p14:sldId id="488"/>
            <p14:sldId id="530"/>
            <p14:sldId id="531"/>
            <p14:sldId id="492"/>
            <p14:sldId id="532"/>
            <p14:sldId id="489"/>
            <p14:sldId id="493"/>
            <p14:sldId id="490"/>
            <p14:sldId id="494"/>
            <p14:sldId id="533"/>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01/02/2016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91</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98</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101</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111</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117</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121</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187108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135</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138</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153</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3899185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175</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3183873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fontScale="92500" lnSpcReduction="20000"/>
          </a:bodyPr>
          <a:lstStyle/>
          <a:p>
            <a:r>
              <a:rPr lang="en-US" dirty="0" smtClean="0"/>
              <a:t>Functions in Python are created using the </a:t>
            </a:r>
            <a:r>
              <a:rPr lang="en-US" b="1" dirty="0" err="1" smtClean="0">
                <a:solidFill>
                  <a:srgbClr val="0000FF"/>
                </a:solidFill>
                <a:latin typeface="Courier New" panose="02070309020205020404" pitchFamily="49" charset="0"/>
                <a:cs typeface="Courier New" panose="02070309020205020404" pitchFamily="49" charset="0"/>
              </a:rPr>
              <a:t>def</a:t>
            </a:r>
            <a:r>
              <a:rPr lang="en-US" dirty="0" smtClean="0"/>
              <a:t> keyword</a:t>
            </a:r>
          </a:p>
          <a:p>
            <a:r>
              <a:rPr lang="en-US" dirty="0" smtClean="0"/>
              <a:t>Parameters are defined in parentheses after the keyword</a:t>
            </a:r>
          </a:p>
          <a:p>
            <a:r>
              <a:rPr lang="en-US" dirty="0"/>
              <a:t>The </a:t>
            </a:r>
            <a:r>
              <a:rPr lang="en-US" dirty="0" smtClean="0"/>
              <a:t>function parameter definition ends with a ‘</a:t>
            </a:r>
            <a:r>
              <a:rPr lang="en-US" b="1" dirty="0" smtClean="0">
                <a:solidFill>
                  <a:srgbClr val="0000FF"/>
                </a:solidFill>
                <a:latin typeface="Courier New" panose="02070309020205020404" pitchFamily="49" charset="0"/>
                <a:cs typeface="Courier New" panose="02070309020205020404" pitchFamily="49" charset="0"/>
              </a:rPr>
              <a:t>:</a:t>
            </a:r>
            <a:r>
              <a:rPr lang="en-US" dirty="0" smtClean="0"/>
              <a:t>’</a:t>
            </a:r>
          </a:p>
          <a:p>
            <a:r>
              <a:rPr lang="en-US" dirty="0" smtClean="0"/>
              <a:t>Code belonging to a function is designated by its indentation</a:t>
            </a:r>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1007436" y="3933056"/>
            <a:ext cx="10513168"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839416" y="1415673"/>
            <a:ext cx="1051316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484784"/>
            <a:ext cx="10742984"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074298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41525939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25740146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5673"/>
            <a:ext cx="10887000"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20561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1415673"/>
            <a:ext cx="10887000"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021256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767408" y="1415673"/>
            <a:ext cx="10513168"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415673"/>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415673"/>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a:t>
            </a:r>
            <a:r>
              <a:rPr lang="en-US" dirty="0" smtClean="0"/>
              <a:t>that</a:t>
            </a:r>
          </a:p>
          <a:p>
            <a:pPr lvl="1"/>
            <a:r>
              <a:rPr lang="en-US" dirty="0" smtClean="0"/>
              <a:t>Defines a function that expects parameters for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1"/>
            <a:r>
              <a:rPr lang="en-US" dirty="0" smtClean="0"/>
              <a:t>Creates two thread objects having been passed the function defined previously</a:t>
            </a:r>
          </a:p>
          <a:p>
            <a:pPr lvl="2"/>
            <a:r>
              <a:rPr lang="en-US" dirty="0" smtClean="0"/>
              <a:t>Thread 1 should have a delay of 2 seconds</a:t>
            </a:r>
          </a:p>
          <a:p>
            <a:pPr lvl="2"/>
            <a:r>
              <a:rPr lang="en-US" dirty="0" smtClean="0"/>
              <a:t>Thread 2 should have a delay of 4 seconds</a:t>
            </a:r>
          </a:p>
          <a:p>
            <a:pPr lvl="1"/>
            <a:r>
              <a:rPr lang="en-US" dirty="0" smtClean="0"/>
              <a:t>Lets each thread run for 5 iterations and then exit</a:t>
            </a:r>
          </a:p>
          <a:p>
            <a:pPr lvl="1"/>
            <a:r>
              <a:rPr lang="en-US" dirty="0" smtClean="0"/>
              <a:t>Exits when all threads have finished</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415673"/>
            <a:ext cx="10887000"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a:t>
            </a:r>
            <a:r>
              <a:rPr lang="en-US" dirty="0" smtClean="0"/>
              <a:t>Example</a:t>
            </a:r>
            <a:endParaRPr lang="en-US" dirty="0"/>
          </a:p>
        </p:txBody>
      </p:sp>
      <p:sp>
        <p:nvSpPr>
          <p:cNvPr id="5" name="Rectangle 4"/>
          <p:cNvSpPr/>
          <p:nvPr/>
        </p:nvSpPr>
        <p:spPr>
          <a:xfrm>
            <a:off x="609600" y="1484784"/>
            <a:ext cx="10887000"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Regular Expressions</a:t>
            </a:r>
            <a:endParaRPr lang="en-US" dirty="0"/>
          </a:p>
        </p:txBody>
      </p:sp>
    </p:spTree>
    <p:extLst>
      <p:ext uri="{BB962C8B-B14F-4D97-AF65-F5344CB8AC3E}">
        <p14:creationId xmlns:p14="http://schemas.microsoft.com/office/powerpoint/2010/main" val="1722758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From the </a:t>
            </a:r>
            <a:r>
              <a:rPr lang="en-US" dirty="0" err="1" smtClean="0"/>
              <a:t>mySql</a:t>
            </a:r>
            <a:r>
              <a:rPr lang="en-US" dirty="0" smtClean="0"/>
              <a:t> prompt</a:t>
            </a:r>
          </a:p>
          <a:p>
            <a:pPr lvl="1"/>
            <a:r>
              <a:rPr lang="en-US" dirty="0" smtClean="0"/>
              <a:t>Create a new database called “</a:t>
            </a:r>
            <a:r>
              <a:rPr lang="en-US" dirty="0" err="1" smtClean="0"/>
              <a:t>mydb</a:t>
            </a:r>
            <a:r>
              <a:rPr lang="en-US" dirty="0" smtClean="0"/>
              <a:t>”</a:t>
            </a:r>
          </a:p>
          <a:p>
            <a:pPr lvl="1"/>
            <a:r>
              <a:rPr lang="en-US" dirty="0" smtClean="0"/>
              <a:t>In the new “</a:t>
            </a:r>
            <a:r>
              <a:rPr lang="en-US" dirty="0" err="1" smtClean="0"/>
              <a:t>mydb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endParaRPr lang="en-US" dirty="0" smtClean="0"/>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9600" y="1556792"/>
            <a:ext cx="10887000"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database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a:t>Architect and design for security policies</a:t>
            </a:r>
          </a:p>
          <a:p>
            <a:pPr lvl="1"/>
            <a:r>
              <a:rPr lang="en-US" dirty="0"/>
              <a:t>Determine your approach to security before development </a:t>
            </a:r>
            <a:r>
              <a:rPr lang="en-US" dirty="0" smtClean="0"/>
              <a:t>commences</a:t>
            </a:r>
            <a:endParaRPr lang="en-US" dirty="0" smtClean="0"/>
          </a:p>
          <a:p>
            <a:r>
              <a:rPr lang="en-US" dirty="0" smtClean="0"/>
              <a:t>Validate input</a:t>
            </a:r>
          </a:p>
          <a:p>
            <a:pPr lvl="1"/>
            <a:r>
              <a:rPr lang="en-US" dirty="0" smtClean="0"/>
              <a:t>Ensure user data matches expected inputs</a:t>
            </a:r>
          </a:p>
          <a:p>
            <a:pPr lvl="1"/>
            <a:r>
              <a:rPr lang="en-US" dirty="0" smtClean="0"/>
              <a:t>If loading data into a </a:t>
            </a:r>
            <a:r>
              <a:rPr lang="en-US" dirty="0" smtClean="0"/>
              <a:t>fixed-length buffer, c</a:t>
            </a:r>
            <a:r>
              <a:rPr lang="en-US" dirty="0" smtClean="0"/>
              <a:t>heck data length and truncate if necessary</a:t>
            </a:r>
          </a:p>
          <a:p>
            <a:pPr lvl="1"/>
            <a:r>
              <a:rPr lang="en-US" dirty="0" smtClean="0"/>
              <a:t>Encode or otherwise escape URLs</a:t>
            </a:r>
          </a:p>
          <a:p>
            <a:pPr lvl="1"/>
            <a:r>
              <a:rPr lang="en-US" dirty="0" smtClean="0"/>
              <a:t>Format input data to avoid injection attacks</a:t>
            </a:r>
            <a:endParaRPr lang="en-US" dirty="0" smtClean="0"/>
          </a:p>
          <a:p>
            <a:r>
              <a:rPr lang="en-US" dirty="0" smtClean="0"/>
              <a:t>Keep </a:t>
            </a:r>
            <a:r>
              <a:rPr lang="en-US" dirty="0" smtClean="0"/>
              <a:t>it </a:t>
            </a:r>
            <a:r>
              <a:rPr lang="en-US" dirty="0" smtClean="0"/>
              <a:t>simple</a:t>
            </a:r>
          </a:p>
          <a:p>
            <a:pPr lvl="1"/>
            <a:r>
              <a:rPr lang="en-US" dirty="0" smtClean="0"/>
              <a:t>Complex or hard to read code increases the likelihood of introducing errors</a:t>
            </a:r>
          </a:p>
          <a:p>
            <a:pPr lvl="1"/>
            <a:r>
              <a:rPr lang="en-US" dirty="0" smtClean="0"/>
              <a:t>Straightforward, easy-to-read code is easier to maintain and debug</a:t>
            </a:r>
            <a:endParaRPr lang="en-US" dirty="0" smtClean="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Default deny</a:t>
            </a:r>
          </a:p>
          <a:p>
            <a:pPr lvl="1"/>
            <a:r>
              <a:rPr lang="en-US" dirty="0"/>
              <a:t>If in doubt, deny access</a:t>
            </a:r>
          </a:p>
          <a:p>
            <a:pPr lvl="1"/>
            <a:r>
              <a:rPr lang="en-US" dirty="0"/>
              <a:t>Access permission should only be granted when permission tests are explicitly passed</a:t>
            </a:r>
          </a:p>
          <a:p>
            <a:pPr lvl="1"/>
            <a:r>
              <a:rPr lang="en-US" dirty="0"/>
              <a:t>Access permissions should be granted for the shortest feasible amount of </a:t>
            </a:r>
            <a:r>
              <a:rPr lang="en-US" dirty="0" smtClean="0"/>
              <a:t>time</a:t>
            </a:r>
          </a:p>
          <a:p>
            <a:r>
              <a:rPr lang="en-US" dirty="0" smtClean="0"/>
              <a:t>Adhere </a:t>
            </a:r>
            <a:r>
              <a:rPr lang="en-US" dirty="0"/>
              <a:t>to the principle of least privilege</a:t>
            </a:r>
          </a:p>
          <a:p>
            <a:pPr lvl="1"/>
            <a:r>
              <a:rPr lang="en-US" dirty="0" smtClean="0"/>
              <a:t>Provide </a:t>
            </a:r>
            <a:r>
              <a:rPr lang="en-US" dirty="0"/>
              <a:t>a user or authenticated system </a:t>
            </a:r>
            <a:r>
              <a:rPr lang="en-US" dirty="0" smtClean="0"/>
              <a:t>with only the </a:t>
            </a:r>
            <a:r>
              <a:rPr lang="en-US" dirty="0"/>
              <a:t>minimum privilege needed to perform the required </a:t>
            </a:r>
            <a:r>
              <a:rPr lang="en-US" dirty="0" smtClean="0"/>
              <a:t>operation, for the minimum amount of time</a:t>
            </a:r>
            <a:endParaRPr lang="en-US" dirty="0"/>
          </a:p>
          <a:p>
            <a:r>
              <a:rPr lang="en-US" dirty="0"/>
              <a:t>Sanitize data sent to other systems</a:t>
            </a:r>
          </a:p>
          <a:p>
            <a:pPr lvl="1"/>
            <a:r>
              <a:rPr lang="en-US" dirty="0"/>
              <a:t>Data often contains input supplied by </a:t>
            </a:r>
            <a:r>
              <a:rPr lang="en-US" dirty="0" smtClean="0"/>
              <a:t>users</a:t>
            </a:r>
          </a:p>
          <a:p>
            <a:pPr lvl="1"/>
            <a:r>
              <a:rPr lang="en-US" dirty="0" smtClean="0"/>
              <a:t>Escape or otherwise encode data – 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a:t>Practice defense in </a:t>
            </a:r>
            <a:r>
              <a:rPr lang="en-US" dirty="0" smtClean="0"/>
              <a:t>depth</a:t>
            </a:r>
          </a:p>
          <a:p>
            <a:pPr lvl="1"/>
            <a:r>
              <a:rPr lang="en-US" dirty="0" smtClean="0"/>
              <a:t>Provide layers of defense employing different technologies</a:t>
            </a:r>
          </a:p>
          <a:p>
            <a:pPr lvl="1"/>
            <a:r>
              <a:rPr lang="en-US" dirty="0" smtClean="0"/>
              <a:t>If one layer is compromised, there will be more layers to penetrate before access is gained</a:t>
            </a:r>
          </a:p>
          <a:p>
            <a:r>
              <a:rPr lang="en-US" dirty="0" smtClean="0"/>
              <a:t>Use </a:t>
            </a:r>
            <a:r>
              <a:rPr lang="en-US" dirty="0"/>
              <a:t>effective QA </a:t>
            </a:r>
            <a:r>
              <a:rPr lang="en-US" dirty="0" smtClean="0"/>
              <a:t>techniques</a:t>
            </a:r>
          </a:p>
          <a:p>
            <a:pPr lvl="1"/>
            <a:r>
              <a:rPr lang="en-US" dirty="0" smtClean="0"/>
              <a:t>Ensure deliverables are clearly defined</a:t>
            </a:r>
          </a:p>
          <a:p>
            <a:pPr lvl="1"/>
            <a:r>
              <a:rPr lang="en-US" dirty="0" smtClean="0"/>
              <a:t>Ensure that appropriate and correct instrumentation is provided</a:t>
            </a:r>
          </a:p>
          <a:p>
            <a:pPr lvl="1"/>
            <a:r>
              <a:rPr lang="en-US" dirty="0" smtClean="0"/>
              <a:t>Create metrics to track software quality</a:t>
            </a:r>
          </a:p>
          <a:p>
            <a:pPr lvl="1"/>
            <a:r>
              <a:rPr lang="en-US" dirty="0" smtClean="0"/>
              <a:t>Provide appropriate testing environments</a:t>
            </a:r>
          </a:p>
          <a:p>
            <a:pPr lvl="1"/>
            <a:r>
              <a:rPr lang="en-US" dirty="0" smtClean="0"/>
              <a:t>Ensure tests are conducted against representative test data</a:t>
            </a:r>
            <a:endParaRPr lang="en-US" dirty="0"/>
          </a:p>
          <a:p>
            <a:r>
              <a:rPr lang="en-US" dirty="0"/>
              <a:t>Adopt a secure coding </a:t>
            </a:r>
            <a:r>
              <a:rPr lang="en-US" dirty="0" smtClean="0"/>
              <a:t>standard</a:t>
            </a:r>
          </a:p>
          <a:p>
            <a:pPr lvl="1"/>
            <a:r>
              <a:rPr lang="en-US" dirty="0" smtClean="0"/>
              <a:t>Create a standards document and ensure compliance through tools such as code review</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a:t>Define security requirements</a:t>
            </a:r>
          </a:p>
          <a:p>
            <a:pPr lvl="1"/>
            <a:r>
              <a:rPr lang="en-US" dirty="0"/>
              <a:t>Ensure the security requirements of the application are clear and communicated to development and testing </a:t>
            </a:r>
            <a:r>
              <a:rPr lang="en-US" dirty="0" smtClean="0"/>
              <a:t>teams</a:t>
            </a:r>
          </a:p>
          <a:p>
            <a:r>
              <a:rPr lang="en-US" dirty="0"/>
              <a:t>Heed compiler warnings</a:t>
            </a:r>
          </a:p>
          <a:p>
            <a:pPr lvl="1"/>
            <a:r>
              <a:rPr lang="en-US" dirty="0" smtClean="0"/>
              <a:t>Often you will be warned about potential insecurities in your code</a:t>
            </a:r>
          </a:p>
          <a:p>
            <a:pPr lvl="1"/>
            <a:r>
              <a:rPr lang="en-US" dirty="0" smtClean="0"/>
              <a:t>If warnings are ignored or suppressed, annotate the code accordingly</a:t>
            </a:r>
            <a:endParaRPr lang="en-US" dirty="0"/>
          </a:p>
          <a:p>
            <a:r>
              <a:rPr lang="en-US" dirty="0"/>
              <a:t>Model </a:t>
            </a:r>
            <a:r>
              <a:rPr lang="en-US" dirty="0" smtClean="0"/>
              <a:t>threats</a:t>
            </a:r>
          </a:p>
          <a:p>
            <a:pPr lvl="1"/>
            <a:r>
              <a:rPr lang="en-US" dirty="0" smtClean="0"/>
              <a:t>Investigate likely threat vectors and model their passage through your application</a:t>
            </a:r>
          </a:p>
          <a:p>
            <a:pPr lvl="1"/>
            <a:r>
              <a:rPr lang="en-US" dirty="0" smtClean="0"/>
              <a:t>Create development and test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Object Oriented Programming</a:t>
            </a:r>
            <a:endParaRPr lang="en-US" dirty="0"/>
          </a:p>
        </p:txBody>
      </p:sp>
    </p:spTree>
    <p:extLst>
      <p:ext uri="{BB962C8B-B14F-4D97-AF65-F5344CB8AC3E}">
        <p14:creationId xmlns:p14="http://schemas.microsoft.com/office/powerpoint/2010/main" val="70719803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Some languages provide modifiers to denote the visibility of member variables or methods</a:t>
            </a:r>
          </a:p>
          <a:p>
            <a:pPr lvl="2"/>
            <a:r>
              <a:rPr lang="en-US" dirty="0" smtClean="0"/>
              <a:t>For example, in Java we use the </a:t>
            </a:r>
            <a:r>
              <a:rPr lang="en-US" i="1" dirty="0" smtClean="0"/>
              <a:t>public</a:t>
            </a:r>
            <a:r>
              <a:rPr lang="en-US" dirty="0" smtClean="0"/>
              <a:t>, </a:t>
            </a:r>
            <a:r>
              <a:rPr lang="en-US" i="1" dirty="0" smtClean="0"/>
              <a:t>protected</a:t>
            </a:r>
            <a:r>
              <a:rPr lang="en-US" dirty="0" smtClean="0"/>
              <a:t>, and </a:t>
            </a:r>
            <a:r>
              <a:rPr lang="en-US" i="1" dirty="0" smtClean="0"/>
              <a:t>private</a:t>
            </a:r>
            <a:r>
              <a:rPr lang="en-US" dirty="0"/>
              <a:t> </a:t>
            </a:r>
            <a:r>
              <a:rPr lang="en-US" dirty="0" smtClean="0"/>
              <a:t>modifiers</a:t>
            </a:r>
          </a:p>
          <a:p>
            <a:pPr lvl="1"/>
            <a:r>
              <a:rPr lang="en-US" dirty="0" smtClean="0"/>
              <a:t>In Python, no such modifiers exist</a:t>
            </a:r>
          </a:p>
          <a:p>
            <a:pPr lvl="1"/>
            <a:r>
              <a:rPr lang="en-US" dirty="0" smtClean="0"/>
              <a:t>There are conventions, however, that approximate the same </a:t>
            </a:r>
            <a:r>
              <a:rPr lang="en-US" dirty="0" err="1" smtClean="0"/>
              <a:t>behaviour</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405269163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Encapsulation</a:t>
            </a:r>
          </a:p>
          <a:p>
            <a:pPr lvl="1"/>
            <a:r>
              <a:rPr lang="en-US" dirty="0" smtClean="0"/>
              <a:t>A Python variable name prefixed </a:t>
            </a:r>
            <a:r>
              <a:rPr lang="en-US" dirty="0" smtClean="0"/>
              <a:t>with an underscore ( e.g. “_</a:t>
            </a:r>
            <a:r>
              <a:rPr lang="en-US" dirty="0" err="1" smtClean="0"/>
              <a:t>myvariable</a:t>
            </a:r>
            <a:r>
              <a:rPr lang="en-US" dirty="0" smtClean="0"/>
              <a:t>”) should be treated as non-public</a:t>
            </a:r>
          </a:p>
          <a:p>
            <a:pPr lvl="1"/>
            <a:r>
              <a:rPr lang="en-US" dirty="0" smtClean="0"/>
              <a:t>A Python variable name prefixed with </a:t>
            </a:r>
            <a:r>
              <a:rPr lang="en-US" b="1" dirty="0" smtClean="0"/>
              <a:t>at least two leading underscores</a:t>
            </a:r>
            <a:r>
              <a:rPr lang="en-US" dirty="0" smtClean="0"/>
              <a:t> and </a:t>
            </a:r>
            <a:r>
              <a:rPr lang="en-US" b="1" dirty="0" smtClean="0"/>
              <a:t>at most one trailing </a:t>
            </a:r>
            <a:r>
              <a:rPr lang="en-US" b="1" dirty="0" smtClean="0"/>
              <a:t>underscore</a:t>
            </a:r>
            <a:r>
              <a:rPr lang="en-US" dirty="0" smtClean="0"/>
              <a:t> is subject to </a:t>
            </a:r>
            <a:r>
              <a:rPr lang="en-US" i="1" dirty="0" smtClean="0"/>
              <a:t>name mangling</a:t>
            </a:r>
            <a:endParaRPr lang="en-US" dirty="0" smtClean="0"/>
          </a:p>
          <a:p>
            <a:pPr lvl="1"/>
            <a:r>
              <a:rPr lang="en-US" dirty="0" smtClean="0"/>
              <a:t>Name mangling obscures the variable name and raises an error if a programmer attempts to access it via the original name</a:t>
            </a:r>
          </a:p>
          <a:p>
            <a:pPr lvl="1"/>
            <a:r>
              <a:rPr lang="en-US" dirty="0" smtClean="0"/>
              <a:t>It is still possible to access or mutate the variable directly via its mangled name</a:t>
            </a:r>
          </a:p>
          <a:p>
            <a:pPr lvl="1"/>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71032531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a:t>
            </a:r>
          </a:p>
          <a:p>
            <a:r>
              <a:rPr lang="en-GB" sz="1200" b="1" dirty="0">
                <a:solidFill>
                  <a:srgbClr val="0000FF"/>
                </a:solidFill>
                <a:highlight>
                  <a:srgbClr val="FFFFFF"/>
                </a:highlight>
                <a:latin typeface="Courier New" panose="02070309020205020404" pitchFamily="49" charset="0"/>
              </a:rPr>
              <a:t>class </a:t>
            </a:r>
            <a:r>
              <a:rPr lang="en-GB" sz="1200" dirty="0">
                <a:solidFill>
                  <a:srgbClr val="000000"/>
                </a:solidFill>
                <a:highlight>
                  <a:srgbClr val="FFFFFF"/>
                </a:highlight>
                <a:latin typeface="Courier New" panose="02070309020205020404" pitchFamily="49" charset="0"/>
              </a:rPr>
              <a:t>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09600" y="1556792"/>
            <a:ext cx="1088700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Now some operations on a class instance</a:t>
            </a:r>
          </a:p>
          <a:p>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 exception should be raised</a:t>
            </a:r>
          </a:p>
          <a:p>
            <a:r>
              <a:rPr lang="en-GB" sz="1200" dirty="0">
                <a:solidFill>
                  <a:srgbClr val="000000"/>
                </a:solidFill>
                <a:highlight>
                  <a:srgbClr val="FFFFFF"/>
                </a:highlight>
                <a:latin typeface="Courier New" panose="02070309020205020404" pitchFamily="49" charset="0"/>
              </a:rPr>
              <a:t>    bob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Person()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bob.setAge</a:t>
            </a:r>
            <a:r>
              <a:rPr lang="en-GB" sz="1200" dirty="0">
                <a:solidFill>
                  <a:srgbClr val="000000"/>
                </a:solidFill>
                <a:highlight>
                  <a:srgbClr val="FFFFFF"/>
                </a:highlight>
                <a:latin typeface="Courier New" panose="02070309020205020404" pitchFamily="49" charset="0"/>
              </a:rPr>
              <a:t>(50)</a:t>
            </a:r>
          </a:p>
          <a:p>
            <a:r>
              <a:rPr lang="en-GB" sz="1200" b="1" dirty="0" smtClean="0">
                <a:solidFill>
                  <a:srgbClr val="0000FF"/>
                </a:solidFill>
                <a:highlight>
                  <a:srgbClr val="FFFFFF"/>
                </a:highlight>
                <a:latin typeface="Courier New" panose="02070309020205020404" pitchFamily="49" charset="0"/>
              </a:rPr>
              <a:t>except:</a:t>
            </a:r>
          </a:p>
          <a:p>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'An error occurred'</a:t>
            </a:r>
            <a:r>
              <a:rPr lang="en-GB" sz="1200" dirty="0" smtClean="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else:</a:t>
            </a:r>
          </a:p>
          <a:p>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However if try to access the variables directly, mangling causes an error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bob.__age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AttributeError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00"/>
                </a:solidFill>
                <a:highlight>
                  <a:srgbClr val="FFFFFF"/>
                </a:highlight>
                <a:latin typeface="Courier New" panose="02070309020205020404" pitchFamily="49" charset="0"/>
              </a:rPr>
              <a:t> 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'Error: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e.message</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finally:</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But using the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 returns the expected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bob.getName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is ' </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bob.getAge</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 years old.'</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17960909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767408"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abstract base class</a:t>
            </a:r>
          </a:p>
          <a:p>
            <a:r>
              <a:rPr lang="en-GB" sz="1200" dirty="0" smtClean="0">
                <a:solidFill>
                  <a:srgbClr val="008000"/>
                </a:solidFill>
                <a:highlight>
                  <a:srgbClr val="FFFFFF"/>
                </a:highlight>
                <a:latin typeface="Courier New" panose="02070309020205020404" pitchFamily="49" charset="0"/>
              </a:rPr>
              <a:t># Note the class methods are defined but do nothing</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Human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pass</a:t>
            </a:r>
          </a:p>
          <a:p>
            <a:endParaRPr lang="en-GB" sz="1200" dirty="0" smtClean="0">
              <a:solidFill>
                <a:srgbClr val="000000"/>
              </a:solidFill>
              <a:highlight>
                <a:srgbClr val="FFFFFF"/>
              </a:highlight>
              <a:latin typeface="Courier New" panose="02070309020205020404" pitchFamily="49" charset="0"/>
            </a:endParaRPr>
          </a:p>
        </p:txBody>
      </p:sp>
      <p:sp>
        <p:nvSpPr>
          <p:cNvPr id="6" name="Rectangle 5"/>
          <p:cNvSpPr/>
          <p:nvPr/>
        </p:nvSpPr>
        <p:spPr>
          <a:xfrm>
            <a:off x="6600056" y="1556792"/>
            <a:ext cx="447828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Define our class which now </a:t>
            </a:r>
            <a:r>
              <a:rPr lang="en-GB" sz="1200" b="1" dirty="0" smtClean="0">
                <a:solidFill>
                  <a:srgbClr val="008000"/>
                </a:solidFill>
                <a:highlight>
                  <a:srgbClr val="FFFFFF"/>
                </a:highlight>
                <a:latin typeface="Courier New" panose="02070309020205020404" pitchFamily="49" charset="0"/>
              </a:rPr>
              <a:t>extends</a:t>
            </a:r>
            <a:r>
              <a:rPr lang="en-GB" sz="1200" dirty="0" smtClean="0">
                <a:solidFill>
                  <a:srgbClr val="008000"/>
                </a:solidFill>
                <a:highlight>
                  <a:srgbClr val="FFFFFF"/>
                </a:highlight>
                <a:latin typeface="Courier New" panose="02070309020205020404" pitchFamily="49" charset="0"/>
              </a:rPr>
              <a:t> Human</a:t>
            </a:r>
          </a:p>
          <a:p>
            <a:r>
              <a:rPr lang="en-GB" sz="1200" b="1" dirty="0">
                <a:solidFill>
                  <a:srgbClr val="0000FF"/>
                </a:solidFill>
                <a:highlight>
                  <a:srgbClr val="FFFFFF"/>
                </a:highlight>
                <a:latin typeface="Courier New" panose="02070309020205020404" pitchFamily="49" charset="0"/>
              </a:rPr>
              <a:t>class </a:t>
            </a:r>
            <a:r>
              <a:rPr lang="en-GB" sz="1200" dirty="0" smtClean="0">
                <a:solidFill>
                  <a:srgbClr val="000000"/>
                </a:solidFill>
                <a:highlight>
                  <a:srgbClr val="FFFFFF"/>
                </a:highlight>
                <a:latin typeface="Courier New" panose="02070309020205020404" pitchFamily="49" charset="0"/>
              </a:rPr>
              <a:t>Person(Human)</a:t>
            </a:r>
            <a:r>
              <a:rPr lang="en-GB" sz="1200" b="1" dirty="0" smtClean="0">
                <a:solidFill>
                  <a:srgbClr val="0000FF"/>
                </a:solidFill>
                <a:highlight>
                  <a:srgbClr val="FFFFFF"/>
                </a:highlight>
                <a:latin typeface="Courier New" panose="02070309020205020404" pitchFamily="49" charset="0"/>
              </a:rPr>
              <a:t>:</a:t>
            </a:r>
            <a:endParaRPr lang="en-GB" sz="1200" b="1" dirty="0">
              <a:solidFill>
                <a:srgbClr val="0000FF"/>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These attributes are subject to name mangling</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None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Accessor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getName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getAge</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Mutator</a:t>
            </a:r>
            <a:r>
              <a:rPr lang="en-GB" sz="1200" dirty="0">
                <a:solidFill>
                  <a:srgbClr val="008000"/>
                </a:solidFill>
                <a:highlight>
                  <a:srgbClr val="FFFFFF"/>
                </a:highlight>
                <a:latin typeface="Courier New" panose="02070309020205020404" pitchFamily="49" charset="0"/>
              </a:rPr>
              <a:t> methods</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setName</a:t>
            </a:r>
            <a:r>
              <a:rPr lang="en-GB" sz="1200" dirty="0">
                <a:solidFill>
                  <a:srgbClr val="000000"/>
                </a:solidFill>
                <a:highlight>
                  <a:srgbClr val="FFFFFF"/>
                </a:highlight>
                <a:latin typeface="Courier New" panose="02070309020205020404" pitchFamily="49" charset="0"/>
              </a:rPr>
              <a:t>(self, name)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name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setAge</a:t>
            </a:r>
            <a:r>
              <a:rPr lang="en-GB" sz="1200" dirty="0">
                <a:solidFill>
                  <a:srgbClr val="000000"/>
                </a:solidFill>
                <a:highlight>
                  <a:srgbClr val="FFFFFF"/>
                </a:highlight>
                <a:latin typeface="Courier New" panose="02070309020205020404" pitchFamily="49" charset="0"/>
              </a:rPr>
              <a:t>(self, age)</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self.__age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age</a:t>
            </a:r>
          </a:p>
          <a:p>
            <a:endParaRPr lang="en-GB" sz="1200" dirty="0" smtClean="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5303912" y="1700809"/>
            <a:ext cx="6278489" cy="4425355"/>
          </a:xfrm>
        </p:spPr>
        <p:txBody>
          <a:bodyPr>
            <a:normAutofit/>
          </a:bodyPr>
          <a:lstStyle/>
          <a:p>
            <a:r>
              <a:rPr lang="en-US" dirty="0" smtClean="0"/>
              <a:t>We can further extend Person to define a ‘Passenger’ class</a:t>
            </a:r>
          </a:p>
          <a:p>
            <a:r>
              <a:rPr lang="en-US" dirty="0" smtClean="0"/>
              <a:t>We can provide variables and methods specific to Passenger</a:t>
            </a:r>
          </a:p>
          <a:p>
            <a:r>
              <a:rPr lang="en-US" dirty="0" smtClean="0"/>
              <a:t>We still inherit and can acces</a:t>
            </a:r>
            <a:r>
              <a:rPr lang="en-US" dirty="0" smtClean="0"/>
              <a:t>s or mutate</a:t>
            </a:r>
            <a:r>
              <a:rPr lang="en-US" dirty="0" smtClean="0"/>
              <a:t> variables and methods defined by Person </a:t>
            </a:r>
            <a:r>
              <a:rPr lang="en-US" i="1" dirty="0" smtClean="0"/>
              <a:t>and </a:t>
            </a:r>
            <a:r>
              <a:rPr lang="en-US" dirty="0" smtClean="0"/>
              <a:t>Human</a:t>
            </a:r>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447828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extend further into a Passenger class</a:t>
            </a:r>
          </a:p>
          <a:p>
            <a:r>
              <a:rPr lang="en-GB" sz="1200" b="1" dirty="0">
                <a:solidFill>
                  <a:srgbClr val="0000FF"/>
                </a:solidFill>
                <a:highlight>
                  <a:srgbClr val="FFFFFF"/>
                </a:highlight>
                <a:latin typeface="Courier New" panose="02070309020205020404" pitchFamily="49" charset="0"/>
              </a:rPr>
              <a:t>class</a:t>
            </a:r>
            <a:r>
              <a:rPr lang="en-GB" sz="1200" dirty="0">
                <a:solidFill>
                  <a:srgbClr val="000000"/>
                </a:solidFill>
                <a:highlight>
                  <a:srgbClr val="FFFFFF"/>
                </a:highlight>
                <a:latin typeface="Courier New" panose="02070309020205020404" pitchFamily="49" charset="0"/>
              </a:rPr>
              <a:t> Passenger(Person)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Person.__</a:t>
            </a:r>
            <a:r>
              <a:rPr lang="en-GB" sz="1200" dirty="0" err="1">
                <a:solidFill>
                  <a:srgbClr val="000000"/>
                </a:solidFill>
                <a:highlight>
                  <a:srgbClr val="FFFFFF"/>
                </a:highlight>
                <a:latin typeface="Courier New" panose="02070309020205020404" pitchFamily="49" charset="0"/>
              </a:rPr>
              <a:t>init</a:t>
            </a:r>
            <a:r>
              <a:rPr lang="en-GB" sz="1200" dirty="0">
                <a:solidFill>
                  <a:srgbClr val="000000"/>
                </a:solidFill>
                <a:highlight>
                  <a:srgbClr val="FFFFFF"/>
                </a:highlight>
                <a:latin typeface="Courier New" panose="02070309020205020404" pitchFamily="49" charset="0"/>
              </a:rPr>
              <a:t>__(self)</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None</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False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getSeatPosition</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getIsDriver</a:t>
            </a:r>
            <a:r>
              <a:rPr lang="en-GB" sz="1200" dirty="0">
                <a:solidFill>
                  <a:srgbClr val="000000"/>
                </a:solidFill>
                <a:highlight>
                  <a:srgbClr val="FFFFFF"/>
                </a:highlight>
                <a:latin typeface="Courier New" panose="02070309020205020404" pitchFamily="49" charset="0"/>
              </a:rPr>
              <a:t>(self)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setSeatPosition</a:t>
            </a:r>
            <a:r>
              <a:rPr lang="en-GB" sz="1200" dirty="0">
                <a:solidFill>
                  <a:srgbClr val="000000"/>
                </a:solidFill>
                <a:highlight>
                  <a:srgbClr val="FFFFFF"/>
                </a:highlight>
                <a:latin typeface="Courier New" panose="02070309020205020404" pitchFamily="49" charset="0"/>
              </a:rPr>
              <a:t>(self, position)</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self.__seat</a:t>
            </a:r>
            <a:r>
              <a:rPr lang="en-GB" sz="1200" dirty="0">
                <a:solidFill>
                  <a:srgbClr val="000000"/>
                </a:solidFill>
                <a:highlight>
                  <a:srgbClr val="FFFFFF"/>
                </a:highlight>
                <a:latin typeface="Courier New" panose="02070309020205020404" pitchFamily="49" charset="0"/>
              </a:rPr>
              <a:t> = position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setIsDriver</a:t>
            </a:r>
            <a:r>
              <a:rPr lang="en-GB" sz="1200" dirty="0">
                <a:solidFill>
                  <a:srgbClr val="000000"/>
                </a:solidFill>
                <a:highlight>
                  <a:srgbClr val="FFFFFF"/>
                </a:highlight>
                <a:latin typeface="Courier New" panose="02070309020205020404" pitchFamily="49" charset="0"/>
              </a:rPr>
              <a:t>(self, </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self.__</a:t>
            </a:r>
            <a:r>
              <a:rPr lang="en-GB" sz="1200" dirty="0" err="1">
                <a:solidFill>
                  <a:srgbClr val="000000"/>
                </a:solidFill>
                <a:highlight>
                  <a:srgbClr val="FFFFFF"/>
                </a:highlight>
                <a:latin typeface="Courier New" panose="02070309020205020404" pitchFamily="49" charset="0"/>
              </a:rPr>
              <a:t>isDriver</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isDriver</a:t>
            </a:r>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 Oriented Programming</a:t>
            </a:r>
            <a:endParaRPr lang="en-US" dirty="0"/>
          </a:p>
        </p:txBody>
      </p:sp>
      <p:sp>
        <p:nvSpPr>
          <p:cNvPr id="5" name="Rectangle 4"/>
          <p:cNvSpPr/>
          <p:nvPr/>
        </p:nvSpPr>
        <p:spPr>
          <a:xfrm>
            <a:off x="614892" y="1700809"/>
            <a:ext cx="108817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We can create a data structure representing car occupancy</a:t>
            </a:r>
          </a:p>
          <a:p>
            <a:r>
              <a:rPr lang="en-GB" sz="1200" dirty="0" smtClean="0">
                <a:solidFill>
                  <a:srgbClr val="008000"/>
                </a:solidFill>
                <a:highlight>
                  <a:srgbClr val="FFFFFF"/>
                </a:highlight>
                <a:latin typeface="Courier New" panose="02070309020205020404" pitchFamily="49" charset="0"/>
              </a:rPr>
              <a:t># We still have access to name and age from the superclass</a:t>
            </a:r>
          </a:p>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Passenger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driver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driver.setName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'Bob'</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driver.setAge</a:t>
            </a:r>
            <a:r>
              <a:rPr lang="en-GB" sz="1200" dirty="0">
                <a:solidFill>
                  <a:srgbClr val="000000"/>
                </a:solidFill>
                <a:highlight>
                  <a:srgbClr val="FFFFFF"/>
                </a:highlight>
                <a:latin typeface="Courier New" panose="02070309020205020404" pitchFamily="49" charset="0"/>
              </a:rPr>
              <a:t>(30)</a:t>
            </a:r>
          </a:p>
          <a:p>
            <a:r>
              <a:rPr lang="en-GB" sz="1200" dirty="0" err="1">
                <a:solidFill>
                  <a:srgbClr val="000000"/>
                </a:solidFill>
                <a:highlight>
                  <a:srgbClr val="FFFFFF"/>
                </a:highlight>
                <a:latin typeface="Courier New" panose="02070309020205020404" pitchFamily="49" charset="0"/>
              </a:rPr>
              <a:t>driver.setSeatPosition</a:t>
            </a:r>
            <a:r>
              <a:rPr lang="en-GB" sz="1200" dirty="0">
                <a:solidFill>
                  <a:srgbClr val="000000"/>
                </a:solidFill>
                <a:highlight>
                  <a:srgbClr val="FFFFFF"/>
                </a:highlight>
                <a:latin typeface="Courier New" panose="02070309020205020404" pitchFamily="49" charset="0"/>
              </a:rPr>
              <a:t>(0)</a:t>
            </a:r>
          </a:p>
          <a:p>
            <a:r>
              <a:rPr lang="en-GB" sz="1200" dirty="0" err="1">
                <a:solidFill>
                  <a:srgbClr val="000000"/>
                </a:solidFill>
                <a:highlight>
                  <a:srgbClr val="FFFFFF"/>
                </a:highlight>
                <a:latin typeface="Courier New" panose="02070309020205020404" pitchFamily="49" charset="0"/>
              </a:rPr>
              <a:t>driver.setIsDriver</a:t>
            </a:r>
            <a:r>
              <a:rPr lang="en-GB" sz="1200" dirty="0">
                <a:solidFill>
                  <a:srgbClr val="000000"/>
                </a:solidFill>
                <a:highlight>
                  <a:srgbClr val="FFFFFF"/>
                </a:highlight>
                <a:latin typeface="Courier New" panose="02070309020205020404" pitchFamily="49" charset="0"/>
              </a:rPr>
              <a:t>(True)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passenger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r>
              <a:rPr lang="en-GB" sz="1200" dirty="0" err="1">
                <a:solidFill>
                  <a:srgbClr val="000000"/>
                </a:solidFill>
                <a:highlight>
                  <a:srgbClr val="FFFFFF"/>
                </a:highlight>
                <a:latin typeface="Courier New" panose="02070309020205020404" pitchFamily="49" charset="0"/>
              </a:rPr>
              <a:t>passenger.setName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passenger.setAge</a:t>
            </a:r>
            <a:r>
              <a:rPr lang="en-GB" sz="1200" dirty="0">
                <a:solidFill>
                  <a:srgbClr val="000000"/>
                </a:solidFill>
                <a:highlight>
                  <a:srgbClr val="FFFFFF"/>
                </a:highlight>
                <a:latin typeface="Courier New" panose="02070309020205020404" pitchFamily="49" charset="0"/>
              </a:rPr>
              <a:t>(40)</a:t>
            </a:r>
          </a:p>
          <a:p>
            <a:r>
              <a:rPr lang="en-GB" sz="1200" dirty="0" err="1">
                <a:solidFill>
                  <a:srgbClr val="000000"/>
                </a:solidFill>
                <a:highlight>
                  <a:srgbClr val="FFFFFF"/>
                </a:highlight>
                <a:latin typeface="Courier New" panose="02070309020205020404" pitchFamily="49" charset="0"/>
              </a:rPr>
              <a:t>passenger.setSeatPosition</a:t>
            </a:r>
            <a:r>
              <a:rPr lang="en-GB" sz="1200" dirty="0">
                <a:solidFill>
                  <a:srgbClr val="000000"/>
                </a:solidFill>
                <a:highlight>
                  <a:srgbClr val="FFFFFF"/>
                </a:highlight>
                <a:latin typeface="Courier New" panose="02070309020205020404" pitchFamily="49" charset="0"/>
              </a:rPr>
              <a:t>(1)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driver</a:t>
            </a:r>
          </a:p>
          <a:p>
            <a:r>
              <a:rPr lang="en-GB" sz="1200" dirty="0">
                <a:solidFill>
                  <a:srgbClr val="000000"/>
                </a:solidFill>
                <a:highlight>
                  <a:srgbClr val="FFFFFF"/>
                </a:highlight>
                <a:latin typeface="Courier New" panose="02070309020205020404" pitchFamily="49" charset="0"/>
              </a:rPr>
              <a:t>car[</a:t>
            </a:r>
            <a:r>
              <a:rPr lang="en-GB" sz="1200" dirty="0">
                <a:solidFill>
                  <a:srgbClr val="008000"/>
                </a:solidFill>
                <a:highlight>
                  <a:srgbClr val="FFFFFF"/>
                </a:highlight>
                <a:latin typeface="Courier New" panose="02070309020205020404" pitchFamily="49" charset="0"/>
              </a:rPr>
              <a:t>'passenger'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passenger</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car</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occupant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car[key]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'Occupant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occupant.getName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driving'</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occupant.getIsDriver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passenger'</a:t>
            </a:r>
            <a:r>
              <a:rPr lang="en-GB" sz="1200" dirty="0">
                <a:solidFill>
                  <a:srgbClr val="000000"/>
                </a:solidFill>
                <a:highlight>
                  <a:srgbClr val="FFFFFF"/>
                </a:highlight>
                <a:latin typeface="Courier New" panose="02070309020205020404" pitchFamily="49" charset="0"/>
              </a:rPr>
              <a:t> ) </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8186968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a:t>
            </a:r>
            <a:r>
              <a:rPr lang="en-US" dirty="0" smtClean="0"/>
              <a:t>Passenger, Person or Human</a:t>
            </a:r>
            <a:endParaRPr lang="en-US" dirty="0" smtClean="0"/>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two values from user input</a:t>
            </a:r>
          </a:p>
          <a:p>
            <a:pPr lvl="1"/>
            <a:r>
              <a:rPr lang="en-US" dirty="0" smtClean="0">
                <a:solidFill>
                  <a:srgbClr val="31383D"/>
                </a:solidFill>
              </a:rPr>
              <a:t>Compare them to see if they match</a:t>
            </a:r>
          </a:p>
          <a:p>
            <a:pPr lvl="1"/>
            <a:r>
              <a:rPr lang="en-US" dirty="0" smtClean="0">
                <a:solidFill>
                  <a:srgbClr val="31383D"/>
                </a:solidFill>
              </a:rPr>
              <a:t>Output a success message if they do match</a:t>
            </a:r>
          </a:p>
          <a:p>
            <a:pPr lvl="1"/>
            <a:r>
              <a:rPr lang="en-US" dirty="0" smtClean="0">
                <a:solidFill>
                  <a:srgbClr val="31383D"/>
                </a:solidFill>
              </a:rPr>
              <a:t>Output a failure message if not</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41776032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13888</TotalTime>
  <Words>12913</Words>
  <Application>Microsoft Office PowerPoint</Application>
  <PresentationFormat>Widescreen</PresentationFormat>
  <Paragraphs>2548</Paragraphs>
  <Slides>216</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216</vt:i4>
      </vt:variant>
    </vt:vector>
  </HeadingPairs>
  <TitlesOfParts>
    <vt:vector size="22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Exercise: 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statement</vt:lpstr>
      <vt:lpstr>Exercise : if statement</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Identity: Examples</vt:lpstr>
      <vt:lpstr>Exercise: Membership operators</vt:lpstr>
      <vt:lpstr>Exercise: Membership operators</vt:lpstr>
      <vt:lpstr>Exercise: Membership operators</vt:lpstr>
      <vt:lpstr>Introduction to Functions</vt:lpstr>
      <vt:lpstr>Functions</vt:lpstr>
      <vt:lpstr>Functions</vt:lpstr>
      <vt:lpstr>Functions: Example</vt:lpstr>
      <vt:lpstr>Exercise: Functions</vt:lpstr>
      <vt:lpstr>Introduction to Scope</vt:lpstr>
      <vt:lpstr>Scope</vt:lpstr>
      <vt:lpstr>Scope: Example</vt:lpstr>
      <vt:lpstr>Scope: Example</vt:lpstr>
      <vt:lpstr>Scope</vt:lpstr>
      <vt:lpstr>Introduction to Libraries</vt:lpstr>
      <vt:lpstr>Libraries, a.k.a Modules</vt:lpstr>
      <vt:lpstr>Libraries, a.k.a Modules</vt:lpstr>
      <vt:lpstr>Libraries, a.k.a Modules</vt:lpstr>
      <vt:lpstr>Libraries: Examples</vt:lpstr>
      <vt:lpstr>Exercise: Libraries</vt:lpstr>
      <vt:lpstr>Introduction to Debugging</vt:lpstr>
      <vt:lpstr>Debugging</vt:lpstr>
      <vt:lpstr>Debugging</vt:lpstr>
      <vt:lpstr>Debugging: Examples</vt:lpstr>
      <vt:lpstr>Exercise: Debugging</vt:lpstr>
      <vt:lpstr>Exercise: Debugging</vt:lpstr>
      <vt:lpstr>Exercise: Debugging Solution</vt:lpstr>
      <vt:lpstr>Introduction to File Handling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Regular Expressions</vt:lpstr>
      <vt:lpstr>Regular Expressions</vt:lpstr>
      <vt:lpstr>Regular Expressions</vt:lpstr>
      <vt:lpstr>Introduction to 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Introduction to 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Introduction to 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542</cp:revision>
  <dcterms:created xsi:type="dcterms:W3CDTF">2014-07-02T14:58:32Z</dcterms:created>
  <dcterms:modified xsi:type="dcterms:W3CDTF">2016-02-02T10:43:52Z</dcterms:modified>
</cp:coreProperties>
</file>