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1"/>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7" r:id="rId27"/>
    <p:sldId id="585" r:id="rId28"/>
    <p:sldId id="376" r:id="rId29"/>
    <p:sldId id="378" r:id="rId30"/>
    <p:sldId id="379" r:id="rId31"/>
    <p:sldId id="380" r:id="rId32"/>
    <p:sldId id="381" r:id="rId33"/>
    <p:sldId id="382" r:id="rId34"/>
    <p:sldId id="383" r:id="rId35"/>
    <p:sldId id="384" r:id="rId36"/>
    <p:sldId id="385" r:id="rId37"/>
    <p:sldId id="395" r:id="rId38"/>
    <p:sldId id="396" r:id="rId39"/>
    <p:sldId id="302" r:id="rId40"/>
    <p:sldId id="301" r:id="rId41"/>
    <p:sldId id="583" r:id="rId42"/>
    <p:sldId id="534" r:id="rId43"/>
    <p:sldId id="558" r:id="rId44"/>
    <p:sldId id="422" r:id="rId45"/>
    <p:sldId id="318" r:id="rId46"/>
    <p:sldId id="557" r:id="rId47"/>
    <p:sldId id="559" r:id="rId48"/>
    <p:sldId id="304" r:id="rId49"/>
    <p:sldId id="436" r:id="rId50"/>
    <p:sldId id="319" r:id="rId51"/>
    <p:sldId id="556" r:id="rId52"/>
    <p:sldId id="560" r:id="rId53"/>
    <p:sldId id="423" r:id="rId54"/>
    <p:sldId id="437" r:id="rId55"/>
    <p:sldId id="438" r:id="rId56"/>
    <p:sldId id="320" r:id="rId57"/>
    <p:sldId id="565" r:id="rId58"/>
    <p:sldId id="561" r:id="rId59"/>
    <p:sldId id="307" r:id="rId60"/>
    <p:sldId id="439" r:id="rId61"/>
    <p:sldId id="424" r:id="rId62"/>
    <p:sldId id="425" r:id="rId63"/>
    <p:sldId id="440" r:id="rId64"/>
    <p:sldId id="426" r:id="rId65"/>
    <p:sldId id="427" r:id="rId66"/>
    <p:sldId id="496" r:id="rId67"/>
    <p:sldId id="497" r:id="rId68"/>
    <p:sldId id="562" r:id="rId69"/>
    <p:sldId id="313" r:id="rId70"/>
    <p:sldId id="314" r:id="rId71"/>
    <p:sldId id="316" r:id="rId72"/>
    <p:sldId id="441" r:id="rId73"/>
    <p:sldId id="498" r:id="rId74"/>
    <p:sldId id="500" r:id="rId75"/>
    <p:sldId id="324" r:id="rId76"/>
    <p:sldId id="397" r:id="rId77"/>
    <p:sldId id="398" r:id="rId78"/>
    <p:sldId id="399" r:id="rId79"/>
    <p:sldId id="400" r:id="rId80"/>
    <p:sldId id="401" r:id="rId81"/>
    <p:sldId id="403" r:id="rId82"/>
    <p:sldId id="404" r:id="rId83"/>
    <p:sldId id="405" r:id="rId84"/>
    <p:sldId id="567" r:id="rId85"/>
    <p:sldId id="407" r:id="rId86"/>
    <p:sldId id="408" r:id="rId87"/>
    <p:sldId id="568" r:id="rId88"/>
    <p:sldId id="569" r:id="rId89"/>
    <p:sldId id="386" r:id="rId90"/>
    <p:sldId id="387" r:id="rId91"/>
    <p:sldId id="388" r:id="rId92"/>
    <p:sldId id="389" r:id="rId93"/>
    <p:sldId id="563" r:id="rId94"/>
    <p:sldId id="390" r:id="rId95"/>
    <p:sldId id="391" r:id="rId96"/>
    <p:sldId id="392" r:id="rId97"/>
    <p:sldId id="393" r:id="rId98"/>
    <p:sldId id="570" r:id="rId99"/>
    <p:sldId id="564" r:id="rId100"/>
    <p:sldId id="431" r:id="rId101"/>
    <p:sldId id="432" r:id="rId102"/>
    <p:sldId id="451" r:id="rId103"/>
    <p:sldId id="433" r:id="rId104"/>
    <p:sldId id="435" r:id="rId105"/>
    <p:sldId id="434" r:id="rId106"/>
    <p:sldId id="394" r:id="rId107"/>
    <p:sldId id="317" r:id="rId108"/>
    <p:sldId id="323" r:id="rId109"/>
    <p:sldId id="326" r:id="rId110"/>
    <p:sldId id="442" r:id="rId111"/>
    <p:sldId id="443" r:id="rId112"/>
    <p:sldId id="444" r:id="rId113"/>
    <p:sldId id="446" r:id="rId114"/>
    <p:sldId id="535" r:id="rId115"/>
    <p:sldId id="536" r:id="rId116"/>
    <p:sldId id="503" r:id="rId117"/>
    <p:sldId id="332" r:id="rId118"/>
    <p:sldId id="334" r:id="rId119"/>
    <p:sldId id="571" r:id="rId120"/>
    <p:sldId id="572" r:id="rId121"/>
    <p:sldId id="445" r:id="rId122"/>
    <p:sldId id="447" r:id="rId123"/>
    <p:sldId id="537" r:id="rId124"/>
    <p:sldId id="448" r:id="rId125"/>
    <p:sldId id="450" r:id="rId126"/>
    <p:sldId id="449" r:id="rId127"/>
    <p:sldId id="538" r:id="rId128"/>
    <p:sldId id="573" r:id="rId129"/>
    <p:sldId id="574" r:id="rId130"/>
    <p:sldId id="502" r:id="rId131"/>
    <p:sldId id="327" r:id="rId132"/>
    <p:sldId id="329" r:id="rId133"/>
    <p:sldId id="330" r:id="rId134"/>
    <p:sldId id="577" r:id="rId135"/>
    <p:sldId id="328" r:id="rId136"/>
    <p:sldId id="420" r:id="rId137"/>
    <p:sldId id="575" r:id="rId138"/>
    <p:sldId id="576" r:id="rId139"/>
    <p:sldId id="507" r:id="rId140"/>
    <p:sldId id="333" r:id="rId141"/>
    <p:sldId id="335" r:id="rId142"/>
    <p:sldId id="339" r:id="rId143"/>
    <p:sldId id="337" r:id="rId144"/>
    <p:sldId id="505" r:id="rId145"/>
    <p:sldId id="506" r:id="rId146"/>
    <p:sldId id="508" r:id="rId147"/>
    <p:sldId id="504" r:id="rId148"/>
    <p:sldId id="338" r:id="rId149"/>
    <p:sldId id="341" r:id="rId150"/>
    <p:sldId id="344" r:id="rId151"/>
    <p:sldId id="347" r:id="rId152"/>
    <p:sldId id="346" r:id="rId153"/>
    <p:sldId id="343" r:id="rId154"/>
    <p:sldId id="350" r:id="rId155"/>
    <p:sldId id="521" r:id="rId156"/>
    <p:sldId id="523" r:id="rId157"/>
    <p:sldId id="509" r:id="rId158"/>
    <p:sldId id="348" r:id="rId159"/>
    <p:sldId id="349" r:id="rId160"/>
    <p:sldId id="421" r:id="rId161"/>
    <p:sldId id="526" r:id="rId162"/>
    <p:sldId id="525" r:id="rId163"/>
    <p:sldId id="510" r:id="rId164"/>
    <p:sldId id="409" r:id="rId165"/>
    <p:sldId id="412" r:id="rId166"/>
    <p:sldId id="410" r:id="rId167"/>
    <p:sldId id="413" r:id="rId168"/>
    <p:sldId id="414" r:id="rId169"/>
    <p:sldId id="415" r:id="rId170"/>
    <p:sldId id="417" r:id="rId171"/>
    <p:sldId id="416" r:id="rId172"/>
    <p:sldId id="419" r:id="rId173"/>
    <p:sldId id="464" r:id="rId174"/>
    <p:sldId id="411" r:id="rId175"/>
    <p:sldId id="511" r:id="rId176"/>
    <p:sldId id="452" r:id="rId177"/>
    <p:sldId id="460" r:id="rId178"/>
    <p:sldId id="461" r:id="rId179"/>
    <p:sldId id="462" r:id="rId180"/>
    <p:sldId id="463" r:id="rId181"/>
    <p:sldId id="512" r:id="rId182"/>
    <p:sldId id="465" r:id="rId183"/>
    <p:sldId id="453" r:id="rId184"/>
    <p:sldId id="513" r:id="rId185"/>
    <p:sldId id="454" r:id="rId186"/>
    <p:sldId id="540" r:id="rId187"/>
    <p:sldId id="539" r:id="rId188"/>
    <p:sldId id="466" r:id="rId189"/>
    <p:sldId id="467" r:id="rId190"/>
    <p:sldId id="468" r:id="rId191"/>
    <p:sldId id="469" r:id="rId192"/>
    <p:sldId id="470" r:id="rId193"/>
    <p:sldId id="471" r:id="rId194"/>
    <p:sldId id="475" r:id="rId195"/>
    <p:sldId id="476" r:id="rId196"/>
    <p:sldId id="472" r:id="rId197"/>
    <p:sldId id="457" r:id="rId198"/>
    <p:sldId id="474" r:id="rId199"/>
    <p:sldId id="514" r:id="rId200"/>
    <p:sldId id="473" r:id="rId201"/>
    <p:sldId id="541" r:id="rId202"/>
    <p:sldId id="477" r:id="rId203"/>
    <p:sldId id="555" r:id="rId204"/>
    <p:sldId id="515" r:id="rId205"/>
    <p:sldId id="455" r:id="rId206"/>
    <p:sldId id="542" r:id="rId207"/>
    <p:sldId id="478" r:id="rId208"/>
    <p:sldId id="543" r:id="rId209"/>
    <p:sldId id="480" r:id="rId210"/>
    <p:sldId id="479" r:id="rId211"/>
    <p:sldId id="545" r:id="rId212"/>
    <p:sldId id="544" r:id="rId213"/>
    <p:sldId id="516" r:id="rId214"/>
    <p:sldId id="546" r:id="rId215"/>
    <p:sldId id="550" r:id="rId216"/>
    <p:sldId id="586" r:id="rId217"/>
    <p:sldId id="547" r:id="rId218"/>
    <p:sldId id="481" r:id="rId219"/>
    <p:sldId id="551" r:id="rId220"/>
    <p:sldId id="588" r:id="rId221"/>
    <p:sldId id="587" r:id="rId222"/>
    <p:sldId id="482" r:id="rId223"/>
    <p:sldId id="580" r:id="rId224"/>
    <p:sldId id="582" r:id="rId225"/>
    <p:sldId id="552" r:id="rId226"/>
    <p:sldId id="517" r:id="rId227"/>
    <p:sldId id="458" r:id="rId228"/>
    <p:sldId id="548" r:id="rId229"/>
    <p:sldId id="549" r:id="rId230"/>
    <p:sldId id="518" r:id="rId231"/>
    <p:sldId id="483" r:id="rId232"/>
    <p:sldId id="553" r:id="rId233"/>
    <p:sldId id="527" r:id="rId234"/>
    <p:sldId id="528" r:id="rId235"/>
    <p:sldId id="529" r:id="rId236"/>
    <p:sldId id="519" r:id="rId237"/>
    <p:sldId id="459" r:id="rId238"/>
    <p:sldId id="484" r:id="rId239"/>
    <p:sldId id="486" r:id="rId240"/>
    <p:sldId id="520" r:id="rId241"/>
    <p:sldId id="487" r:id="rId242"/>
    <p:sldId id="554" r:id="rId243"/>
    <p:sldId id="488" r:id="rId244"/>
    <p:sldId id="530" r:id="rId245"/>
    <p:sldId id="492" r:id="rId246"/>
    <p:sldId id="531" r:id="rId247"/>
    <p:sldId id="532" r:id="rId248"/>
    <p:sldId id="489" r:id="rId249"/>
    <p:sldId id="493" r:id="rId250"/>
    <p:sldId id="490" r:id="rId251"/>
    <p:sldId id="494" r:id="rId252"/>
    <p:sldId id="533" r:id="rId253"/>
    <p:sldId id="491" r:id="rId254"/>
    <p:sldId id="495" r:id="rId255"/>
    <p:sldId id="579" r:id="rId256"/>
    <p:sldId id="578" r:id="rId257"/>
    <p:sldId id="584" r:id="rId258"/>
    <p:sldId id="429" r:id="rId259"/>
    <p:sldId id="430" r:id="rId2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7"/>
            <p14:sldId id="585"/>
            <p14:sldId id="376"/>
            <p14:sldId id="378"/>
            <p14:sldId id="379"/>
            <p14:sldId id="380"/>
            <p14:sldId id="381"/>
            <p14:sldId id="382"/>
            <p14:sldId id="383"/>
            <p14:sldId id="384"/>
            <p14:sldId id="385"/>
            <p14:sldId id="395"/>
            <p14:sldId id="396"/>
          </p14:sldIdLst>
        </p14:section>
        <p14:section name="Data Types" id="{7A464A34-C952-4C33-853C-9D731FCAD405}">
          <p14:sldIdLst>
            <p14:sldId id="302"/>
            <p14:sldId id="301"/>
            <p14:sldId id="583"/>
            <p14:sldId id="534"/>
            <p14:sldId id="558"/>
            <p14:sldId id="422"/>
            <p14:sldId id="318"/>
            <p14:sldId id="557"/>
            <p14:sldId id="559"/>
            <p14:sldId id="304"/>
            <p14:sldId id="436"/>
            <p14:sldId id="319"/>
            <p14:sldId id="556"/>
            <p14:sldId id="560"/>
            <p14:sldId id="423"/>
            <p14:sldId id="437"/>
            <p14:sldId id="438"/>
            <p14:sldId id="320"/>
            <p14:sldId id="565"/>
            <p14:sldId id="561"/>
            <p14:sldId id="307"/>
            <p14:sldId id="439"/>
            <p14:sldId id="424"/>
            <p14:sldId id="425"/>
            <p14:sldId id="440"/>
            <p14:sldId id="426"/>
            <p14:sldId id="427"/>
            <p14:sldId id="496"/>
            <p14:sldId id="497"/>
            <p14:sldId id="562"/>
            <p14:sldId id="313"/>
            <p14:sldId id="314"/>
            <p14:sldId id="316"/>
            <p14:sldId id="441"/>
            <p14:sldId id="498"/>
            <p14:sldId id="500"/>
            <p14:sldId id="324"/>
            <p14:sldId id="397"/>
            <p14:sldId id="398"/>
            <p14:sldId id="399"/>
            <p14:sldId id="400"/>
            <p14:sldId id="401"/>
            <p14:sldId id="403"/>
            <p14:sldId id="404"/>
            <p14:sldId id="405"/>
            <p14:sldId id="567"/>
            <p14:sldId id="407"/>
            <p14:sldId id="408"/>
            <p14:sldId id="568"/>
            <p14:sldId id="569"/>
            <p14:sldId id="386"/>
            <p14:sldId id="387"/>
            <p14:sldId id="388"/>
            <p14:sldId id="389"/>
            <p14:sldId id="563"/>
            <p14:sldId id="390"/>
            <p14:sldId id="391"/>
            <p14:sldId id="392"/>
            <p14:sldId id="393"/>
            <p14:sldId id="570"/>
            <p14:sldId id="564"/>
            <p14:sldId id="431"/>
            <p14:sldId id="432"/>
            <p14:sldId id="451"/>
            <p14:sldId id="433"/>
            <p14:sldId id="435"/>
            <p14:sldId id="434"/>
            <p14:sldId id="394"/>
            <p14:sldId id="317"/>
            <p14:sldId id="323"/>
            <p14:sldId id="326"/>
            <p14:sldId id="442"/>
            <p14:sldId id="443"/>
            <p14:sldId id="444"/>
            <p14:sldId id="446"/>
            <p14:sldId id="535"/>
            <p14:sldId id="536"/>
            <p14:sldId id="503"/>
            <p14:sldId id="332"/>
            <p14:sldId id="334"/>
            <p14:sldId id="571"/>
            <p14:sldId id="572"/>
            <p14:sldId id="445"/>
            <p14:sldId id="447"/>
            <p14:sldId id="537"/>
            <p14:sldId id="448"/>
            <p14:sldId id="450"/>
            <p14:sldId id="449"/>
            <p14:sldId id="538"/>
            <p14:sldId id="573"/>
            <p14:sldId id="574"/>
            <p14:sldId id="502"/>
            <p14:sldId id="327"/>
            <p14:sldId id="329"/>
            <p14:sldId id="330"/>
            <p14:sldId id="577"/>
            <p14:sldId id="328"/>
            <p14:sldId id="420"/>
            <p14:sldId id="575"/>
            <p14:sldId id="576"/>
            <p14:sldId id="507"/>
            <p14:sldId id="333"/>
            <p14:sldId id="335"/>
            <p14:sldId id="339"/>
            <p14:sldId id="337"/>
            <p14:sldId id="505"/>
            <p14:sldId id="506"/>
            <p14:sldId id="508"/>
            <p14:sldId id="504"/>
            <p14:sldId id="338"/>
            <p14:sldId id="341"/>
            <p14:sldId id="344"/>
            <p14:sldId id="347"/>
            <p14:sldId id="346"/>
            <p14:sldId id="343"/>
            <p14:sldId id="350"/>
            <p14:sldId id="521"/>
            <p14:sldId id="523"/>
            <p14:sldId id="509"/>
            <p14:sldId id="348"/>
            <p14:sldId id="349"/>
            <p14:sldId id="421"/>
            <p14:sldId id="526"/>
            <p14:sldId id="525"/>
            <p14:sldId id="510"/>
            <p14:sldId id="409"/>
            <p14:sldId id="412"/>
            <p14:sldId id="410"/>
            <p14:sldId id="413"/>
            <p14:sldId id="414"/>
            <p14:sldId id="415"/>
            <p14:sldId id="417"/>
            <p14:sldId id="416"/>
            <p14:sldId id="419"/>
            <p14:sldId id="464"/>
            <p14:sldId id="411"/>
            <p14:sldId id="511"/>
            <p14:sldId id="452"/>
            <p14:sldId id="460"/>
            <p14:sldId id="461"/>
            <p14:sldId id="462"/>
            <p14:sldId id="463"/>
            <p14:sldId id="512"/>
            <p14:sldId id="465"/>
            <p14:sldId id="453"/>
            <p14:sldId id="513"/>
            <p14:sldId id="454"/>
            <p14:sldId id="540"/>
            <p14:sldId id="539"/>
            <p14:sldId id="466"/>
            <p14:sldId id="467"/>
            <p14:sldId id="468"/>
            <p14:sldId id="469"/>
            <p14:sldId id="470"/>
            <p14:sldId id="471"/>
            <p14:sldId id="475"/>
            <p14:sldId id="476"/>
            <p14:sldId id="472"/>
            <p14:sldId id="457"/>
            <p14:sldId id="474"/>
            <p14:sldId id="514"/>
            <p14:sldId id="473"/>
            <p14:sldId id="541"/>
            <p14:sldId id="477"/>
            <p14:sldId id="555"/>
            <p14:sldId id="515"/>
            <p14:sldId id="455"/>
            <p14:sldId id="542"/>
            <p14:sldId id="478"/>
            <p14:sldId id="543"/>
            <p14:sldId id="480"/>
            <p14:sldId id="479"/>
            <p14:sldId id="545"/>
            <p14:sldId id="544"/>
            <p14:sldId id="516"/>
            <p14:sldId id="546"/>
            <p14:sldId id="550"/>
            <p14:sldId id="586"/>
            <p14:sldId id="547"/>
            <p14:sldId id="481"/>
            <p14:sldId id="551"/>
            <p14:sldId id="588"/>
            <p14:sldId id="587"/>
            <p14:sldId id="482"/>
            <p14:sldId id="580"/>
            <p14:sldId id="582"/>
            <p14:sldId id="552"/>
            <p14:sldId id="517"/>
            <p14:sldId id="458"/>
            <p14:sldId id="548"/>
            <p14:sldId id="549"/>
            <p14:sldId id="518"/>
            <p14:sldId id="483"/>
            <p14:sldId id="553"/>
            <p14:sldId id="527"/>
            <p14:sldId id="528"/>
            <p14:sldId id="529"/>
            <p14:sldId id="519"/>
            <p14:sldId id="459"/>
            <p14:sldId id="484"/>
            <p14:sldId id="486"/>
            <p14:sldId id="520"/>
            <p14:sldId id="487"/>
            <p14:sldId id="554"/>
            <p14:sldId id="488"/>
            <p14:sldId id="530"/>
            <p14:sldId id="492"/>
            <p14:sldId id="531"/>
            <p14:sldId id="532"/>
            <p14:sldId id="489"/>
            <p14:sldId id="493"/>
            <p14:sldId id="490"/>
            <p14:sldId id="494"/>
            <p14:sldId id="533"/>
            <p14:sldId id="491"/>
            <p14:sldId id="495"/>
            <p14:sldId id="579"/>
            <p14:sldId id="578"/>
            <p14:sldId id="584"/>
            <p14:sldId id="429"/>
            <p14:sldId id="43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80808"/>
    <a:srgbClr val="C4A174"/>
    <a:srgbClr val="0000FF"/>
    <a:srgbClr val="008000"/>
    <a:srgbClr val="31383D"/>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6" autoAdjust="0"/>
    <p:restoredTop sz="91926" autoAdjust="0"/>
  </p:normalViewPr>
  <p:slideViewPr>
    <p:cSldViewPr>
      <p:cViewPr varScale="1">
        <p:scale>
          <a:sx n="107" d="100"/>
          <a:sy n="107" d="100"/>
        </p:scale>
        <p:origin x="378"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notesMaster" Target="notesMasters/notesMaster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viewProps" Target="view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23/02/2016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a:t>
            </a:fld>
            <a:endParaRPr lang="en-GB" dirty="0"/>
          </a:p>
        </p:txBody>
      </p:sp>
    </p:spTree>
    <p:extLst>
      <p:ext uri="{BB962C8B-B14F-4D97-AF65-F5344CB8AC3E}">
        <p14:creationId xmlns:p14="http://schemas.microsoft.com/office/powerpoint/2010/main" val="3451032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226</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230</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236</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240</a:t>
            </a:fld>
            <a:endParaRPr lang="en-GB" dirty="0"/>
          </a:p>
        </p:txBody>
      </p:sp>
    </p:spTree>
    <p:extLst>
      <p:ext uri="{BB962C8B-B14F-4D97-AF65-F5344CB8AC3E}">
        <p14:creationId xmlns:p14="http://schemas.microsoft.com/office/powerpoint/2010/main" val="318387348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257</a:t>
            </a:fld>
            <a:endParaRPr lang="en-GB" dirty="0"/>
          </a:p>
        </p:txBody>
      </p:sp>
    </p:spTree>
    <p:extLst>
      <p:ext uri="{BB962C8B-B14F-4D97-AF65-F5344CB8AC3E}">
        <p14:creationId xmlns:p14="http://schemas.microsoft.com/office/powerpoint/2010/main" val="4130761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raw_input</a:t>
            </a:r>
            <a:r>
              <a:rPr lang="en-GB" b="1" dirty="0" smtClean="0"/>
              <a:t>()</a:t>
            </a:r>
          </a:p>
          <a:p>
            <a:endParaRPr lang="en-GB" dirty="0" smtClean="0"/>
          </a:p>
          <a:p>
            <a:r>
              <a:rPr lang="en-GB" dirty="0" smtClean="0"/>
              <a:t>The</a:t>
            </a:r>
            <a:r>
              <a:rPr lang="en-GB" baseline="0" dirty="0" smtClean="0"/>
              <a:t> </a:t>
            </a:r>
            <a:r>
              <a:rPr lang="en-GB" baseline="0" dirty="0" err="1" smtClean="0"/>
              <a:t>raw_input</a:t>
            </a:r>
            <a:r>
              <a:rPr lang="en-GB" baseline="0" dirty="0" smtClean="0"/>
              <a:t> function is probably the most useful function for capturing user data. The function displays a prompt, reads a line from user input, then strips any trailing newline characters and returns the resultant string. If the programmer expects numeric, Boolean or other data, they must ensure that the string returned from </a:t>
            </a:r>
            <a:r>
              <a:rPr lang="en-GB" b="1" baseline="0" dirty="0" err="1" smtClean="0"/>
              <a:t>raw_input</a:t>
            </a:r>
            <a:r>
              <a:rPr lang="en-GB" b="1" baseline="0" dirty="0" smtClean="0"/>
              <a:t>()</a:t>
            </a:r>
            <a:r>
              <a:rPr lang="en-GB" b="0" baseline="0" dirty="0" smtClean="0"/>
              <a:t> is subsequently converted to the correct data type.</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27</a:t>
            </a:fld>
            <a:endParaRPr lang="en-GB" dirty="0"/>
          </a:p>
        </p:txBody>
      </p:sp>
    </p:spTree>
    <p:extLst>
      <p:ext uri="{BB962C8B-B14F-4D97-AF65-F5344CB8AC3E}">
        <p14:creationId xmlns:p14="http://schemas.microsoft.com/office/powerpoint/2010/main" val="897621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28</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35</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p>
          <a:p>
            <a:endParaRPr lang="en-GB" b="1" dirty="0" smtClean="0"/>
          </a:p>
          <a:p>
            <a:r>
              <a:rPr lang="en-GB" dirty="0" smtClean="0"/>
              <a:t>Variables</a:t>
            </a:r>
            <a:r>
              <a:rPr lang="en-GB" baseline="0" dirty="0" smtClean="0"/>
              <a:t> can be conceptualized as boxes in memory, in which we can store various types of data. Boxes – variables – can be empty, or can hold a value. Their contents can be inspected, or changed. When they’re not needed any more, they’re recycled for use by another function, module or application.</a:t>
            </a:r>
          </a:p>
          <a:p>
            <a:endParaRPr lang="en-GB" baseline="0" dirty="0" smtClean="0"/>
          </a:p>
          <a:p>
            <a:r>
              <a:rPr lang="en-GB" baseline="0" dirty="0" smtClean="0"/>
              <a:t>Variables are useful because without the ability to store and act upon data, we cannot write complex programs.</a:t>
            </a:r>
          </a:p>
          <a:p>
            <a:endParaRPr lang="en-GB" baseline="0" dirty="0" smtClean="0"/>
          </a:p>
          <a:p>
            <a:r>
              <a:rPr lang="en-GB" baseline="0" dirty="0" smtClean="0"/>
              <a:t>We have already seen variables in use in previous examples. We can consider a variable assignment like a simple algebraic expression, e.g. x = 3.</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21293564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Importance</a:t>
            </a:r>
            <a:r>
              <a:rPr lang="en-GB" b="1" baseline="0" dirty="0" smtClean="0"/>
              <a:t> of data types</a:t>
            </a:r>
          </a:p>
          <a:p>
            <a:endParaRPr lang="en-GB" baseline="0" dirty="0" smtClean="0"/>
          </a:p>
          <a:p>
            <a:r>
              <a:rPr lang="en-GB" baseline="0" dirty="0" smtClean="0"/>
              <a:t>It’s important to know what kind of data is stored in a variable. For example, trying to add a number to a Boolean  - such as,  “5 + True” - will result in an error and potentially crash the program. This is because the program knows that a number and a Boolean value are incompatible types and cannot be mathematically manipulated together.</a:t>
            </a:r>
          </a:p>
          <a:p>
            <a:endParaRPr lang="en-GB" baseline="0" dirty="0" smtClean="0"/>
          </a:p>
          <a:p>
            <a:r>
              <a:rPr lang="en-GB" dirty="0" smtClean="0"/>
              <a:t>Some languages</a:t>
            </a:r>
            <a:r>
              <a:rPr lang="en-GB" baseline="0" dirty="0" smtClean="0"/>
              <a:t> check data types before the program is run – i.e. at compilation time – and prevent such code from being compiled or run. Others, such as Python, expect the programmer to anticipate such errors and program accordingly.</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41</a:t>
            </a:fld>
            <a:endParaRPr lang="en-GB" dirty="0"/>
          </a:p>
        </p:txBody>
      </p:sp>
    </p:spTree>
    <p:extLst>
      <p:ext uri="{BB962C8B-B14F-4D97-AF65-F5344CB8AC3E}">
        <p14:creationId xmlns:p14="http://schemas.microsoft.com/office/powerpoint/2010/main" val="37423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18857495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Numeric Values</a:t>
            </a:r>
          </a:p>
          <a:p>
            <a:endParaRPr lang="en-GB" dirty="0" smtClean="0"/>
          </a:p>
          <a:p>
            <a:r>
              <a:rPr lang="en-GB" dirty="0" smtClean="0"/>
              <a:t>Whilst operating on smaller</a:t>
            </a:r>
            <a:r>
              <a:rPr lang="en-GB" baseline="0" dirty="0" smtClean="0"/>
              <a:t> values presents little difficulty, when operating on larger or more complex numbers it becomes more important to choose an appropriate numeric type for the calculation. For example, when performing division, the resultant value should be expected to be a floating point number. If the value is treated as a integer, precision will be lost and the calculation will return an inaccurate result. Such inaccuracies can propagate throughout your program, causing a chain – ‘bug stack’ - of unanticipated problems.</a:t>
            </a:r>
          </a:p>
          <a:p>
            <a:endParaRPr lang="en-GB" baseline="0" dirty="0" smtClean="0"/>
          </a:p>
          <a:p>
            <a:r>
              <a:rPr lang="en-GB" baseline="0" dirty="0" smtClean="0"/>
              <a:t>Each type imposes a limit on the smallest and largest representable number; this means that in some cases you may have to consider </a:t>
            </a:r>
            <a:r>
              <a:rPr lang="en-GB" baseline="0" dirty="0" err="1" smtClean="0"/>
              <a:t>datatypes</a:t>
            </a:r>
            <a:r>
              <a:rPr lang="en-GB" baseline="0" dirty="0" smtClean="0"/>
              <a:t> such as long or float to represent very large or small numbers.</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44</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Number Examples</a:t>
            </a:r>
          </a:p>
          <a:p>
            <a:endParaRPr lang="en-GB" dirty="0" smtClean="0"/>
          </a:p>
          <a:p>
            <a:r>
              <a:rPr lang="en-GB" dirty="0" smtClean="0"/>
              <a:t>Here we can see operations</a:t>
            </a:r>
            <a:r>
              <a:rPr lang="en-GB" baseline="0" dirty="0" smtClean="0"/>
              <a:t> on various number types. Using the same variable each time, we can see that:</a:t>
            </a:r>
          </a:p>
          <a:p>
            <a:r>
              <a:rPr lang="en-GB" baseline="0" dirty="0" smtClean="0"/>
              <a:t>	</a:t>
            </a:r>
          </a:p>
          <a:p>
            <a:r>
              <a:rPr lang="en-GB" baseline="0" dirty="0" smtClean="0"/>
              <a:t>Adding a float to an </a:t>
            </a:r>
            <a:r>
              <a:rPr lang="en-GB" baseline="0" dirty="0" err="1" smtClean="0"/>
              <a:t>int</a:t>
            </a:r>
            <a:r>
              <a:rPr lang="en-GB" baseline="0" dirty="0" smtClean="0"/>
              <a:t> returns a float.</a:t>
            </a:r>
          </a:p>
          <a:p>
            <a:r>
              <a:rPr lang="en-GB" baseline="0" dirty="0" smtClean="0"/>
              <a:t>Subtracting a fraction from a float returns a float.</a:t>
            </a:r>
          </a:p>
          <a:p>
            <a:r>
              <a:rPr lang="en-GB" baseline="0" dirty="0" smtClean="0"/>
              <a:t>Casting a float to an </a:t>
            </a:r>
            <a:r>
              <a:rPr lang="en-GB" baseline="0" dirty="0" err="1" smtClean="0"/>
              <a:t>int</a:t>
            </a:r>
            <a:r>
              <a:rPr lang="en-GB" baseline="0" dirty="0" smtClean="0"/>
              <a:t> returns an int.</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Casting a float to a float returns – a float.</a:t>
            </a:r>
          </a:p>
          <a:p>
            <a:r>
              <a:rPr lang="en-GB" baseline="0" dirty="0" smtClean="0"/>
              <a:t>Casting a float to a long returns a long, but obviously it’s visually indistinguishable from an int.</a:t>
            </a:r>
          </a:p>
          <a:p>
            <a:r>
              <a:rPr lang="en-GB" baseline="0" dirty="0" smtClean="0"/>
              <a:t>Casting a float to a complex number has an interesting result, where the float number is the mantissa of the value and the exponent is the square root of -1 (</a:t>
            </a:r>
            <a:r>
              <a:rPr lang="en-GB" i="1" baseline="0" dirty="0" err="1" smtClean="0"/>
              <a:t>i</a:t>
            </a:r>
            <a:r>
              <a:rPr lang="en-GB" baseline="0" dirty="0" smtClean="0"/>
              <a:t>).</a:t>
            </a:r>
          </a:p>
        </p:txBody>
      </p:sp>
      <p:sp>
        <p:nvSpPr>
          <p:cNvPr id="4" name="Slide Number Placeholder 3"/>
          <p:cNvSpPr>
            <a:spLocks noGrp="1"/>
          </p:cNvSpPr>
          <p:nvPr>
            <p:ph type="sldNum" sz="quarter" idx="10"/>
          </p:nvPr>
        </p:nvSpPr>
        <p:spPr/>
        <p:txBody>
          <a:bodyPr/>
          <a:lstStyle/>
          <a:p>
            <a:fld id="{D2FD33D1-5F8B-45B7-9940-CBFFF9C06F51}" type="slidenum">
              <a:rPr lang="en-GB" smtClean="0"/>
              <a:t>45</a:t>
            </a:fld>
            <a:endParaRPr lang="en-GB" dirty="0"/>
          </a:p>
        </p:txBody>
      </p:sp>
    </p:spTree>
    <p:extLst>
      <p:ext uri="{BB962C8B-B14F-4D97-AF65-F5344CB8AC3E}">
        <p14:creationId xmlns:p14="http://schemas.microsoft.com/office/powerpoint/2010/main" val="3638527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a:t>
            </a:fld>
            <a:endParaRPr lang="en-GB" dirty="0"/>
          </a:p>
        </p:txBody>
      </p:sp>
    </p:spTree>
    <p:extLst>
      <p:ext uri="{BB962C8B-B14F-4D97-AF65-F5344CB8AC3E}">
        <p14:creationId xmlns:p14="http://schemas.microsoft.com/office/powerpoint/2010/main" val="1588820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interactive interpreter,</a:t>
            </a:r>
            <a:r>
              <a:rPr lang="en-GB" baseline="0" dirty="0" smtClean="0"/>
              <a:t> we can see that Python behaves like a calculator.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46</a:t>
            </a:fld>
            <a:endParaRPr lang="en-GB" dirty="0"/>
          </a:p>
        </p:txBody>
      </p:sp>
    </p:spTree>
    <p:extLst>
      <p:ext uri="{BB962C8B-B14F-4D97-AF65-F5344CB8AC3E}">
        <p14:creationId xmlns:p14="http://schemas.microsoft.com/office/powerpoint/2010/main" val="34517302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Strings</a:t>
            </a:r>
          </a:p>
          <a:p>
            <a:endParaRPr lang="en-GB" dirty="0" smtClean="0"/>
          </a:p>
          <a:p>
            <a:r>
              <a:rPr lang="en-GB" dirty="0" smtClean="0"/>
              <a:t>It</a:t>
            </a:r>
            <a:r>
              <a:rPr lang="en-GB" baseline="0" dirty="0" smtClean="0"/>
              <a:t> is inevitable that programmers will encounter strings; they are practically ubiquitous. Much user input data will come in the form of a string, and in many cases it is often arguably easier – and safer – to accept input as a string and then transform it into the required data type afterwards.</a:t>
            </a:r>
          </a:p>
          <a:p>
            <a:endParaRPr lang="en-GB" baseline="0" dirty="0" smtClean="0"/>
          </a:p>
          <a:p>
            <a:r>
              <a:rPr lang="en-GB" b="1" baseline="0" dirty="0" smtClean="0"/>
              <a:t>String Manipulation</a:t>
            </a:r>
          </a:p>
          <a:p>
            <a:endParaRPr lang="en-GB" baseline="0" dirty="0" smtClean="0"/>
          </a:p>
          <a:p>
            <a:r>
              <a:rPr lang="en-GB" baseline="0" dirty="0" smtClean="0"/>
              <a:t>String manipulation is the act of modifying or mutating a string, and is usually required in some fashion. Fortunately most languages offer convenience tools to make it easier.</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48</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Object</a:t>
            </a:r>
            <a:r>
              <a:rPr lang="en-GB" b="1" baseline="0" dirty="0" smtClean="0"/>
              <a:t> Methods</a:t>
            </a:r>
            <a:endParaRPr lang="en-GB" b="1" dirty="0" smtClean="0"/>
          </a:p>
          <a:p>
            <a:endParaRPr lang="en-GB" dirty="0" smtClean="0"/>
          </a:p>
          <a:p>
            <a:r>
              <a:rPr lang="en-GB" dirty="0" smtClean="0"/>
              <a:t>In many languages,</a:t>
            </a:r>
            <a:r>
              <a:rPr lang="en-GB" baseline="0" dirty="0" smtClean="0"/>
              <a:t> data types have associated methods – functions – that make common operations easier. For strings, many methods are concerned with manipulation or conversion. For example, you might wish to output a number. In Python, we must create a string representation of that number – which is a different object to the original value. This is called </a:t>
            </a:r>
            <a:r>
              <a:rPr lang="en-GB" i="1" baseline="0" dirty="0" smtClean="0"/>
              <a:t>casting</a:t>
            </a:r>
            <a:r>
              <a:rPr lang="en-GB" i="0" baseline="0" dirty="0" smtClean="0"/>
              <a: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49</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a:t>
            </a:r>
            <a:r>
              <a:rPr lang="en-GB" baseline="0" dirty="0" smtClean="0"/>
              <a:t> can see several examples of string operations.</a:t>
            </a:r>
          </a:p>
          <a:p>
            <a:endParaRPr lang="en-GB" baseline="0" dirty="0" smtClean="0"/>
          </a:p>
          <a:p>
            <a:r>
              <a:rPr lang="en-GB" baseline="0" dirty="0" smtClean="0"/>
              <a:t>First we create a string.</a:t>
            </a:r>
          </a:p>
          <a:p>
            <a:r>
              <a:rPr lang="en-GB" baseline="0" dirty="0" smtClean="0"/>
              <a:t>Next we ‘slice’ a section – that is, return a small section of the string. We call this a </a:t>
            </a:r>
            <a:r>
              <a:rPr lang="en-GB" i="1" baseline="0" dirty="0" smtClean="0"/>
              <a:t>substring</a:t>
            </a:r>
            <a:r>
              <a:rPr lang="en-GB" baseline="0" dirty="0" smtClean="0"/>
              <a:t>.</a:t>
            </a:r>
          </a:p>
          <a:p>
            <a:r>
              <a:rPr lang="en-GB" baseline="0" dirty="0" smtClean="0"/>
              <a:t>We can also form a new string from the slice by concatenating – adding – it with another string.</a:t>
            </a:r>
          </a:p>
          <a:p>
            <a:r>
              <a:rPr lang="en-GB" baseline="0" dirty="0" smtClean="0"/>
              <a:t>We can replace a substring in the original string – this returns new string. The original string is unchanged.</a:t>
            </a:r>
          </a:p>
          <a:p>
            <a:r>
              <a:rPr lang="en-GB" baseline="0" dirty="0" smtClean="0"/>
              <a:t>We can capitalize a string, or swap the case of all the letters – once again the original value is unchanged.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50</a:t>
            </a:fld>
            <a:endParaRPr lang="en-GB" dirty="0"/>
          </a:p>
        </p:txBody>
      </p:sp>
    </p:spTree>
    <p:extLst>
      <p:ext uri="{BB962C8B-B14F-4D97-AF65-F5344CB8AC3E}">
        <p14:creationId xmlns:p14="http://schemas.microsoft.com/office/powerpoint/2010/main" val="7604963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Again we can use the interactive</a:t>
            </a:r>
            <a:r>
              <a:rPr lang="en-GB" baseline="0" dirty="0" smtClean="0"/>
              <a:t> interpreter to assign a string value to a variable and output it. We can also perform any other string operations, such as slice, replace etc., here.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51</a:t>
            </a:fld>
            <a:endParaRPr lang="en-GB" dirty="0"/>
          </a:p>
        </p:txBody>
      </p:sp>
    </p:spTree>
    <p:extLst>
      <p:ext uri="{BB962C8B-B14F-4D97-AF65-F5344CB8AC3E}">
        <p14:creationId xmlns:p14="http://schemas.microsoft.com/office/powerpoint/2010/main" val="23852614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Boolean Values</a:t>
            </a:r>
          </a:p>
          <a:p>
            <a:endParaRPr lang="en-GB" dirty="0" smtClean="0"/>
          </a:p>
          <a:p>
            <a:r>
              <a:rPr lang="en-GB" dirty="0" smtClean="0"/>
              <a:t>Boolean values are</a:t>
            </a:r>
            <a:r>
              <a:rPr lang="en-GB" baseline="0" dirty="0" smtClean="0"/>
              <a:t> another integral component of any complex program. As we will see later on, in order to create a program that moves beyond a simple linear structure, it is essential to be able to make decisions. Boolean values allow us to make comparisons that we can use to influence and control program flow.</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53</a:t>
            </a:fld>
            <a:endParaRPr lang="en-GB" dirty="0"/>
          </a:p>
        </p:txBody>
      </p:sp>
    </p:spTree>
    <p:extLst>
      <p:ext uri="{BB962C8B-B14F-4D97-AF65-F5344CB8AC3E}">
        <p14:creationId xmlns:p14="http://schemas.microsoft.com/office/powerpoint/2010/main" val="716434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can see the result of various Boolean operations using Boolean variables. We perform and, or, and not operations and can see the results of the evaluated expressions.</a:t>
            </a:r>
          </a:p>
          <a:p>
            <a:endParaRPr lang="en-GB" baseline="0" dirty="0" smtClean="0"/>
          </a:p>
          <a:p>
            <a:r>
              <a:rPr lang="en-GB" baseline="0" dirty="0" smtClean="0"/>
              <a:t>In the final example, we prompt the user for a value, and then cast that value to a Boolean before output. In this way, we can see how different values are evaluated as Booleans differently.</a:t>
            </a:r>
          </a:p>
        </p:txBody>
      </p:sp>
      <p:sp>
        <p:nvSpPr>
          <p:cNvPr id="4" name="Slide Number Placeholder 3"/>
          <p:cNvSpPr>
            <a:spLocks noGrp="1"/>
          </p:cNvSpPr>
          <p:nvPr>
            <p:ph type="sldNum" sz="quarter" idx="10"/>
          </p:nvPr>
        </p:nvSpPr>
        <p:spPr/>
        <p:txBody>
          <a:bodyPr/>
          <a:lstStyle/>
          <a:p>
            <a:fld id="{D2FD33D1-5F8B-45B7-9940-CBFFF9C06F51}" type="slidenum">
              <a:rPr lang="en-GB" smtClean="0"/>
              <a:t>56</a:t>
            </a:fld>
            <a:endParaRPr lang="en-GB" dirty="0"/>
          </a:p>
        </p:txBody>
      </p:sp>
    </p:spTree>
    <p:extLst>
      <p:ext uri="{BB962C8B-B14F-4D97-AF65-F5344CB8AC3E}">
        <p14:creationId xmlns:p14="http://schemas.microsoft.com/office/powerpoint/2010/main" val="37766939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Expanding</a:t>
            </a:r>
            <a:r>
              <a:rPr lang="en-GB" baseline="0" dirty="0" smtClean="0"/>
              <a:t> upon the previous example, here we assign a variety of values and use them in Boolean operations. We can see that ‘empty’ values such as ‘’ or {}, as well as 0, are treated as Boolean ‘False’.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57</a:t>
            </a:fld>
            <a:endParaRPr lang="en-GB" dirty="0"/>
          </a:p>
        </p:txBody>
      </p:sp>
    </p:spTree>
    <p:extLst>
      <p:ext uri="{BB962C8B-B14F-4D97-AF65-F5344CB8AC3E}">
        <p14:creationId xmlns:p14="http://schemas.microsoft.com/office/powerpoint/2010/main" val="19953069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our programs</a:t>
            </a:r>
            <a:r>
              <a:rPr lang="en-GB" baseline="0" dirty="0" smtClean="0"/>
              <a:t> develop in complexity, we will require ways to store data that move beyond the simple </a:t>
            </a:r>
            <a:r>
              <a:rPr lang="en-GB" i="1" baseline="0" dirty="0" smtClean="0"/>
              <a:t>variable = value</a:t>
            </a:r>
            <a:r>
              <a:rPr lang="en-GB" i="0" baseline="0" dirty="0" smtClean="0"/>
              <a:t> pattern into data types that permit us to group associated values or store values against specific </a:t>
            </a:r>
            <a:r>
              <a:rPr lang="en-GB" i="1" baseline="0" dirty="0" smtClean="0"/>
              <a:t>keys</a:t>
            </a:r>
            <a:r>
              <a:rPr lang="en-GB" i="0" baseline="0" dirty="0" smtClean="0"/>
              <a:t> for later retrieval.</a:t>
            </a:r>
          </a:p>
          <a:p>
            <a:endParaRPr lang="en-GB" i="0" baseline="0" dirty="0" smtClean="0"/>
          </a:p>
          <a:p>
            <a:r>
              <a:rPr lang="en-GB" i="0" baseline="0" dirty="0" smtClean="0"/>
              <a:t>Lists and Tuples are mutable and immutable, respectively, data types for storing a collection of values. These allow us to hold a simple sequence of values analogous to a mathematical set.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59</a:t>
            </a:fld>
            <a:endParaRPr lang="en-GB" dirty="0"/>
          </a:p>
        </p:txBody>
      </p:sp>
    </p:spTree>
    <p:extLst>
      <p:ext uri="{BB962C8B-B14F-4D97-AF65-F5344CB8AC3E}">
        <p14:creationId xmlns:p14="http://schemas.microsoft.com/office/powerpoint/2010/main" val="16500880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with other</a:t>
            </a:r>
            <a:r>
              <a:rPr lang="en-GB" baseline="0" dirty="0" smtClean="0"/>
              <a:t> data types, methods are available to simplify common operations performed on list structures.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60</a:t>
            </a:fld>
            <a:endParaRPr lang="en-GB" dirty="0"/>
          </a:p>
        </p:txBody>
      </p:sp>
    </p:spTree>
    <p:extLst>
      <p:ext uri="{BB962C8B-B14F-4D97-AF65-F5344CB8AC3E}">
        <p14:creationId xmlns:p14="http://schemas.microsoft.com/office/powerpoint/2010/main" val="2479313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65</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67</a:t>
            </a:fld>
            <a:endParaRPr lang="en-GB" dirty="0"/>
          </a:p>
        </p:txBody>
      </p:sp>
    </p:spTree>
    <p:extLst>
      <p:ext uri="{BB962C8B-B14F-4D97-AF65-F5344CB8AC3E}">
        <p14:creationId xmlns:p14="http://schemas.microsoft.com/office/powerpoint/2010/main" val="250569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dictionary</a:t>
            </a:r>
            <a:r>
              <a:rPr lang="en-GB" baseline="0" dirty="0" smtClean="0"/>
              <a:t> or map is a more complex – and more useful – collection data type. Instead of simple sequential lists of values stored against numeric indices, dictionaries provides the capability to store values against specific keys that can be used to directly access that value later without needing to search the list or know the index of the required value.</a:t>
            </a:r>
          </a:p>
          <a:p>
            <a:endParaRPr lang="en-GB" baseline="0" dirty="0" smtClean="0"/>
          </a:p>
          <a:p>
            <a:r>
              <a:rPr lang="en-GB" baseline="0" dirty="0" smtClean="0"/>
              <a:t>Since dictionaries, like lists and tuples, permit objects as values, it is possible to create complex data models by storing lists, tuples – or any other object type – against keys.</a:t>
            </a:r>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69</a:t>
            </a:fld>
            <a:endParaRPr lang="en-GB" dirty="0"/>
          </a:p>
        </p:txBody>
      </p:sp>
    </p:spTree>
    <p:extLst>
      <p:ext uri="{BB962C8B-B14F-4D97-AF65-F5344CB8AC3E}">
        <p14:creationId xmlns:p14="http://schemas.microsoft.com/office/powerpoint/2010/main" val="31868407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72</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75</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Operators are (or should be!)</a:t>
            </a:r>
            <a:r>
              <a:rPr lang="en-GB" baseline="0" dirty="0" smtClean="0"/>
              <a:t> familiar to us from mathematics. In programming, however, we consider more operators than the simple equality, inequality, and comparison operators that we are used to seeing.</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77</a:t>
            </a:fld>
            <a:endParaRPr lang="en-GB" dirty="0"/>
          </a:p>
        </p:txBody>
      </p:sp>
    </p:spTree>
    <p:extLst>
      <p:ext uri="{BB962C8B-B14F-4D97-AF65-F5344CB8AC3E}">
        <p14:creationId xmlns:p14="http://schemas.microsoft.com/office/powerpoint/2010/main" val="2991598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Whilst the symbols are slightly different, we can see that the usual operators</a:t>
            </a:r>
            <a:r>
              <a:rPr lang="en-GB" baseline="0" dirty="0" smtClean="0"/>
              <a:t> we would expect to see in mathematics are present.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8215966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p>
          <a:p>
            <a:endParaRPr lang="en-GB" i="0" baseline="0" dirty="0" smtClean="0"/>
          </a:p>
          <a:p>
            <a:r>
              <a:rPr lang="en-GB" i="0" baseline="0" dirty="0" smtClean="0"/>
              <a:t>What are the data types of a and b?</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82</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84</a:t>
            </a:fld>
            <a:endParaRPr lang="en-GB" dirty="0"/>
          </a:p>
        </p:txBody>
      </p:sp>
    </p:spTree>
    <p:extLst>
      <p:ext uri="{BB962C8B-B14F-4D97-AF65-F5344CB8AC3E}">
        <p14:creationId xmlns:p14="http://schemas.microsoft.com/office/powerpoint/2010/main" val="2524543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Flow Control</a:t>
            </a:r>
          </a:p>
          <a:p>
            <a:endParaRPr lang="en-GB" b="0" dirty="0" smtClean="0"/>
          </a:p>
          <a:p>
            <a:r>
              <a:rPr lang="en-GB" b="0" dirty="0" smtClean="0"/>
              <a:t>Flow control</a:t>
            </a:r>
            <a:r>
              <a:rPr lang="en-GB" b="0" baseline="0" dirty="0" smtClean="0"/>
              <a:t> is essential to any program that seeks to move beyond a simple linear structure. Decision branching and certain loops cannot function without Boolean values on which to operate, and invariably those values are the result of expressions. </a:t>
            </a:r>
            <a:endParaRPr lang="en-GB" b="0" dirty="0" smtClean="0"/>
          </a:p>
          <a:p>
            <a:endParaRPr lang="en-GB" b="1" dirty="0" smtClean="0"/>
          </a:p>
          <a:p>
            <a:r>
              <a:rPr lang="en-GB" b="1" dirty="0" smtClean="0"/>
              <a:t>Boolean</a:t>
            </a:r>
            <a:r>
              <a:rPr lang="en-GB" b="1" baseline="0" dirty="0" smtClean="0"/>
              <a:t> Result</a:t>
            </a:r>
            <a:endParaRPr lang="en-GB" b="0" baseline="0" dirty="0" smtClean="0"/>
          </a:p>
          <a:p>
            <a:endParaRPr lang="en-GB" b="0" baseline="0" dirty="0" smtClean="0"/>
          </a:p>
          <a:p>
            <a:r>
              <a:rPr lang="en-GB" b="0" baseline="0" dirty="0" smtClean="0"/>
              <a:t>This means that a variable assigned to the result – e.g. </a:t>
            </a:r>
            <a:r>
              <a:rPr lang="en-GB" b="0" baseline="0" dirty="0" err="1" smtClean="0"/>
              <a:t>myvar</a:t>
            </a:r>
            <a:r>
              <a:rPr lang="en-GB" b="0" baseline="0" dirty="0" smtClean="0"/>
              <a:t> = ( a &gt;= b ) will have the Boolean value ‘True’ or ‘False’ in Python.</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86</a:t>
            </a:fld>
            <a:endParaRPr lang="en-GB" dirty="0"/>
          </a:p>
        </p:txBody>
      </p:sp>
    </p:spTree>
    <p:extLst>
      <p:ext uri="{BB962C8B-B14F-4D97-AF65-F5344CB8AC3E}">
        <p14:creationId xmlns:p14="http://schemas.microsoft.com/office/powerpoint/2010/main" val="15764431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88</a:t>
            </a:fld>
            <a:endParaRPr lang="en-GB" dirty="0"/>
          </a:p>
        </p:txBody>
      </p:sp>
    </p:spTree>
    <p:extLst>
      <p:ext uri="{BB962C8B-B14F-4D97-AF65-F5344CB8AC3E}">
        <p14:creationId xmlns:p14="http://schemas.microsoft.com/office/powerpoint/2010/main" val="32489897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89</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the computer program starts and runs through the code one line at a time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90</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p>
        </p:txBody>
      </p:sp>
      <p:sp>
        <p:nvSpPr>
          <p:cNvPr id="4" name="Slide Number Placeholder 3"/>
          <p:cNvSpPr>
            <a:spLocks noGrp="1"/>
          </p:cNvSpPr>
          <p:nvPr>
            <p:ph type="sldNum" sz="quarter" idx="10"/>
          </p:nvPr>
        </p:nvSpPr>
        <p:spPr/>
        <p:txBody>
          <a:bodyPr/>
          <a:lstStyle/>
          <a:p>
            <a:fld id="{D2FD33D1-5F8B-45B7-9940-CBFFF9C06F51}" type="slidenum">
              <a:rPr lang="en-GB" smtClean="0"/>
              <a:t>91</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p>
        </p:txBody>
      </p:sp>
      <p:sp>
        <p:nvSpPr>
          <p:cNvPr id="4" name="Slide Number Placeholder 3"/>
          <p:cNvSpPr>
            <a:spLocks noGrp="1"/>
          </p:cNvSpPr>
          <p:nvPr>
            <p:ph type="sldNum" sz="quarter" idx="10"/>
          </p:nvPr>
        </p:nvSpPr>
        <p:spPr/>
        <p:txBody>
          <a:bodyPr/>
          <a:lstStyle/>
          <a:p>
            <a:fld id="{D2FD33D1-5F8B-45B7-9940-CBFFF9C06F51}" type="slidenum">
              <a:rPr lang="en-GB" smtClean="0"/>
              <a:t>92</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93</a:t>
            </a:fld>
            <a:endParaRPr lang="en-GB" dirty="0"/>
          </a:p>
        </p:txBody>
      </p:sp>
    </p:spTree>
    <p:extLst>
      <p:ext uri="{BB962C8B-B14F-4D97-AF65-F5344CB8AC3E}">
        <p14:creationId xmlns:p14="http://schemas.microsoft.com/office/powerpoint/2010/main" val="33751136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If</a:t>
            </a:r>
            <a:r>
              <a:rPr lang="en-US" b="1" baseline="0" dirty="0" smtClean="0"/>
              <a:t> Statement</a:t>
            </a:r>
          </a:p>
          <a:p>
            <a:endParaRPr lang="en-US" b="1" baseline="0" dirty="0" smtClean="0"/>
          </a:p>
          <a:p>
            <a:r>
              <a:rPr lang="en-US" b="0" baseline="0" dirty="0" smtClean="0"/>
              <a:t>The if statement is our decision-branching tool. Whilst it may vary in syntax slightly, it is present in some form in every programming language.</a:t>
            </a:r>
            <a:endParaRPr lang="en-US" b="0" dirty="0" smtClean="0"/>
          </a:p>
          <a:p>
            <a:endParaRPr lang="en-US" b="1" dirty="0" smtClean="0"/>
          </a:p>
          <a:p>
            <a:r>
              <a:rPr lang="en-US" b="1" dirty="0" smtClean="0"/>
              <a:t>Whitespace</a:t>
            </a:r>
          </a:p>
          <a:p>
            <a:endParaRPr lang="en-US" dirty="0" smtClean="0"/>
          </a:p>
          <a:p>
            <a:r>
              <a:rPr lang="en-US" dirty="0" smtClean="0"/>
              <a:t>In Python, membership</a:t>
            </a:r>
            <a:r>
              <a:rPr lang="en-US" baseline="0" dirty="0" smtClean="0"/>
              <a:t> of a function, branch or flow statement is denoted by indentation level or </a:t>
            </a:r>
            <a:r>
              <a:rPr lang="en-US" i="1" baseline="0" dirty="0" smtClean="0"/>
              <a:t>whitespace</a:t>
            </a:r>
            <a:r>
              <a:rPr lang="en-US" i="0" baseline="0" dirty="0" smtClean="0"/>
              <a:t>. When the interpreter encounters an if statement followed by an expression and a colon, it then considers all subsequent, indented, lines to be </a:t>
            </a:r>
            <a:r>
              <a:rPr lang="en-US" i="1" baseline="0" dirty="0" smtClean="0"/>
              <a:t>enclosed</a:t>
            </a:r>
            <a:r>
              <a:rPr lang="en-US" i="0" baseline="0" dirty="0" smtClean="0"/>
              <a:t> by the preceding if. It continues until it reaches either a different indentation or an accompanying </a:t>
            </a:r>
            <a:r>
              <a:rPr lang="en-US" i="0" baseline="0" dirty="0" err="1" smtClean="0"/>
              <a:t>elif</a:t>
            </a:r>
            <a:r>
              <a:rPr lang="en-US" i="0" baseline="0" dirty="0" smtClean="0"/>
              <a:t> or else statement.</a:t>
            </a:r>
          </a:p>
          <a:p>
            <a:endParaRPr lang="en-US" i="0" baseline="0" dirty="0" smtClean="0"/>
          </a:p>
          <a:p>
            <a:r>
              <a:rPr lang="en-US" i="0" baseline="0" dirty="0" smtClean="0"/>
              <a:t>This significant indentation is an important consideration in Python. Fortunately, modern IDEs – Integrated Development Environments – provide programmers with tools to manage such formatting.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94</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95</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96</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Expressions Can Be Anything</a:t>
            </a:r>
          </a:p>
          <a:p>
            <a:endParaRPr lang="en-US" b="0" dirty="0" smtClean="0"/>
          </a:p>
          <a:p>
            <a:r>
              <a:rPr lang="en-US" b="0" dirty="0" smtClean="0"/>
              <a:t>Anything</a:t>
            </a:r>
            <a:r>
              <a:rPr lang="en-US" b="0" baseline="0" dirty="0" smtClean="0"/>
              <a:t> that returns a Boolean can be used as an expression. This means anything from simple logical expressions like </a:t>
            </a:r>
            <a:r>
              <a:rPr lang="en-US" b="1" baseline="0" dirty="0" smtClean="0">
                <a:latin typeface="Courier New" panose="02070309020205020404" pitchFamily="49" charset="0"/>
                <a:cs typeface="Courier New" panose="02070309020205020404" pitchFamily="49" charset="0"/>
              </a:rPr>
              <a:t>a == b</a:t>
            </a:r>
            <a:r>
              <a:rPr lang="en-US" b="0" baseline="0" dirty="0" smtClean="0"/>
              <a:t> or </a:t>
            </a:r>
            <a:r>
              <a:rPr lang="en-US" b="1" baseline="0" dirty="0" smtClean="0"/>
              <a:t>c is not d</a:t>
            </a:r>
            <a:r>
              <a:rPr lang="en-US" b="0" baseline="0" dirty="0" smtClean="0"/>
              <a:t> to more complex concepts such as function calls – for example, </a:t>
            </a:r>
            <a:r>
              <a:rPr lang="en-US" b="1" baseline="0" dirty="0" smtClean="0"/>
              <a:t>if </a:t>
            </a:r>
            <a:r>
              <a:rPr lang="en-US" b="1" baseline="0" dirty="0" err="1" smtClean="0"/>
              <a:t>myfunction</a:t>
            </a:r>
            <a:r>
              <a:rPr lang="en-US" b="1" baseline="0" dirty="0" smtClean="0"/>
              <a:t>()</a:t>
            </a:r>
            <a:r>
              <a:rPr lang="en-US" b="0" baseline="0" dirty="0" smtClean="0"/>
              <a:t> – or object properties.</a:t>
            </a:r>
          </a:p>
          <a:p>
            <a:endParaRPr lang="en-US" b="0" baseline="0" dirty="0" smtClean="0"/>
          </a:p>
          <a:p>
            <a:r>
              <a:rPr lang="en-US" b="0" baseline="0" dirty="0" smtClean="0"/>
              <a:t>Provided the expression used returns a Boolean value, it is valid for use.</a:t>
            </a:r>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98</a:t>
            </a:fld>
            <a:endParaRPr lang="en-GB" dirty="0"/>
          </a:p>
        </p:txBody>
      </p:sp>
    </p:spTree>
    <p:extLst>
      <p:ext uri="{BB962C8B-B14F-4D97-AF65-F5344CB8AC3E}">
        <p14:creationId xmlns:p14="http://schemas.microsoft.com/office/powerpoint/2010/main" val="389022464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99</a:t>
            </a:fld>
            <a:endParaRPr lang="en-GB" dirty="0"/>
          </a:p>
        </p:txBody>
      </p:sp>
    </p:spTree>
    <p:extLst>
      <p:ext uri="{BB962C8B-B14F-4D97-AF65-F5344CB8AC3E}">
        <p14:creationId xmlns:p14="http://schemas.microsoft.com/office/powerpoint/2010/main" val="19329066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Expression</a:t>
            </a:r>
          </a:p>
          <a:p>
            <a:endParaRPr lang="en-GB" dirty="0" smtClean="0"/>
          </a:p>
          <a:p>
            <a:r>
              <a:rPr lang="en-GB" dirty="0" smtClean="0"/>
              <a:t>The expression</a:t>
            </a:r>
            <a:r>
              <a:rPr lang="en-GB" baseline="0" dirty="0" smtClean="0"/>
              <a:t> used in the Python for loop has to return a list. While it’s possible to construct the list by hand, it’s usually much simple to use the handy range() function instead. We can also use any list, tuple or dictionary object to provide the values to loop over; this is called an </a:t>
            </a:r>
            <a:r>
              <a:rPr lang="en-GB" i="1" baseline="0" dirty="0" smtClean="0"/>
              <a:t>iterator</a:t>
            </a:r>
            <a:r>
              <a:rPr lang="en-GB" i="0" baseline="0" dirty="0" smtClean="0"/>
              <a:t>. </a:t>
            </a:r>
            <a:endParaRPr lang="en-GB" baseline="0" dirty="0" smtClean="0"/>
          </a:p>
          <a:p>
            <a:endParaRPr lang="en-GB" baseline="0" dirty="0" smtClean="0"/>
          </a:p>
          <a:p>
            <a:r>
              <a:rPr lang="en-GB" b="1" baseline="0" dirty="0" smtClean="0"/>
              <a:t>Else and </a:t>
            </a:r>
            <a:r>
              <a:rPr lang="en-GB" b="1" baseline="0" dirty="0" err="1" smtClean="0"/>
              <a:t>Elif</a:t>
            </a:r>
            <a:endParaRPr lang="en-GB" b="0" baseline="0" dirty="0" smtClean="0"/>
          </a:p>
          <a:p>
            <a:endParaRPr lang="en-GB" b="0" baseline="0" dirty="0" smtClean="0"/>
          </a:p>
          <a:p>
            <a:r>
              <a:rPr lang="en-GB" b="0" baseline="0" dirty="0" smtClean="0"/>
              <a:t>We will often want to provide a decision to make or set of instructions to perform when the main expression in the if clause is not matched. Sometime we will require a selection of possible choices. In this situation, we are able to use the else and else if (</a:t>
            </a:r>
            <a:r>
              <a:rPr lang="en-GB" b="0" baseline="0" dirty="0" err="1" smtClean="0"/>
              <a:t>elif</a:t>
            </a:r>
            <a:r>
              <a:rPr lang="en-GB" b="0" baseline="0" dirty="0" smtClean="0"/>
              <a:t> in Python) clauses to expand our if statement. They behave just like the main if clause, in the they must specify expressions that return a Boolean value, and a series of steps to perform in the event that the expression is matched.</a:t>
            </a:r>
          </a:p>
          <a:p>
            <a:endParaRPr lang="en-GB" b="0" baseline="0" dirty="0" smtClean="0"/>
          </a:p>
          <a:p>
            <a:endParaRPr lang="en-GB" b="1"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100</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a:t>
            </a:r>
            <a:r>
              <a:rPr lang="en-US" baseline="0" dirty="0" smtClean="0"/>
              <a:t> can see our earlier example modified to permit 5 attempts to enter the password. We use the range() function to create a list of values which we supply to the for loop. We could have explicitly defined a list such as [1, 2, 3, 4, 5] to use as a loop iterator.</a:t>
            </a:r>
          </a:p>
          <a:p>
            <a:endParaRPr lang="en-US" baseline="0" dirty="0" smtClean="0"/>
          </a:p>
          <a:p>
            <a:r>
              <a:rPr lang="en-US" baseline="0" dirty="0" smtClean="0"/>
              <a:t>We can also see the use of the break keyword here; this terminates the enclosing loop, so that as soon as our success condition is met – the password is entered correctly – the program exits the loop and carries on.</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101</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range() function in Python is extremely useful when constraining loops, since it returns a list object. We can also use it to create a new list from a subset of a larger list.</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102</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103</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104</a:t>
            </a:fld>
            <a:endParaRPr lang="en-GB" dirty="0"/>
          </a:p>
        </p:txBody>
      </p:sp>
    </p:spTree>
    <p:extLst>
      <p:ext uri="{BB962C8B-B14F-4D97-AF65-F5344CB8AC3E}">
        <p14:creationId xmlns:p14="http://schemas.microsoft.com/office/powerpoint/2010/main" val="223358369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106</a:t>
            </a:fld>
            <a:endParaRPr lang="en-GB" dirty="0"/>
          </a:p>
        </p:txBody>
      </p:sp>
    </p:spTree>
    <p:extLst>
      <p:ext uri="{BB962C8B-B14F-4D97-AF65-F5344CB8AC3E}">
        <p14:creationId xmlns:p14="http://schemas.microsoft.com/office/powerpoint/2010/main" val="1863717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 Operators</a:t>
            </a:r>
            <a:endParaRPr lang="en-GB" b="0" dirty="0" smtClean="0"/>
          </a:p>
          <a:p>
            <a:endParaRPr lang="en-GB" b="0" dirty="0" smtClean="0"/>
          </a:p>
          <a:p>
            <a:r>
              <a:rPr lang="en-GB" b="0" dirty="0" smtClean="0"/>
              <a:t>These operators follow logically from</a:t>
            </a:r>
            <a:r>
              <a:rPr lang="en-GB" b="0" baseline="0" dirty="0" smtClean="0"/>
              <a:t> flow control since we will often wish to operate on items in a collection. We can use them to both return a Boolean for use in an if expression or iterate over the values of a collection in a for loop.</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108</a:t>
            </a:fld>
            <a:endParaRPr lang="en-GB" dirty="0"/>
          </a:p>
        </p:txBody>
      </p:sp>
    </p:spTree>
    <p:extLst>
      <p:ext uri="{BB962C8B-B14F-4D97-AF65-F5344CB8AC3E}">
        <p14:creationId xmlns:p14="http://schemas.microsoft.com/office/powerpoint/2010/main" val="28143196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Is Operator</a:t>
            </a:r>
            <a:endParaRPr lang="en-GB" b="0" dirty="0" smtClean="0"/>
          </a:p>
          <a:p>
            <a:endParaRPr lang="en-GB" b="0" dirty="0" smtClean="0"/>
          </a:p>
          <a:p>
            <a:r>
              <a:rPr lang="en-GB" b="0" dirty="0" smtClean="0"/>
              <a:t>The is operator may</a:t>
            </a:r>
            <a:r>
              <a:rPr lang="en-GB" b="0" baseline="0" dirty="0" smtClean="0"/>
              <a:t> be tricky conceptually for new programmers, as it concerns the comparison of variables rather than values. This operator compares two variables and determines whether they are </a:t>
            </a:r>
            <a:r>
              <a:rPr lang="en-GB" b="0" i="1" baseline="0" dirty="0" smtClean="0"/>
              <a:t>pointers to the same value</a:t>
            </a:r>
            <a:r>
              <a:rPr lang="en-GB" b="0" i="0" baseline="0" dirty="0" smtClean="0"/>
              <a:t>.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109</a:t>
            </a:fld>
            <a:endParaRPr lang="en-GB" dirty="0"/>
          </a:p>
        </p:txBody>
      </p:sp>
    </p:spTree>
    <p:extLst>
      <p:ext uri="{BB962C8B-B14F-4D97-AF65-F5344CB8AC3E}">
        <p14:creationId xmlns:p14="http://schemas.microsoft.com/office/powerpoint/2010/main" val="3062867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110</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113</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Functions</a:t>
            </a:r>
          </a:p>
          <a:p>
            <a:endParaRPr lang="en-GB" dirty="0" smtClean="0"/>
          </a:p>
          <a:p>
            <a:r>
              <a:rPr lang="en-GB" dirty="0" smtClean="0"/>
              <a:t>Functions allow us to group lines of code together</a:t>
            </a:r>
            <a:r>
              <a:rPr lang="en-GB" baseline="0" dirty="0" smtClean="0"/>
              <a:t> into logical units, and are a fundamental tool when building complex or modular code. By grouping related statements together, and providing a human-legible name for the function, we are able to create code that is logical, readable, and easier to debug.</a:t>
            </a:r>
          </a:p>
          <a:p>
            <a:endParaRPr lang="en-GB" baseline="0" dirty="0" smtClean="0"/>
          </a:p>
          <a:p>
            <a:r>
              <a:rPr lang="en-GB" baseline="0" dirty="0" smtClean="0"/>
              <a:t>Any valid code is permitted inside a function; for example, we can call other functions – even the function that is currently executing. This last is called </a:t>
            </a:r>
            <a:r>
              <a:rPr lang="en-GB" i="1" baseline="0" dirty="0" smtClean="0"/>
              <a:t>recursion</a:t>
            </a:r>
            <a:r>
              <a:rPr lang="en-GB" i="0" baseline="0" dirty="0" smtClean="0"/>
              <a:t> and is a valuable, albeit potentially dangerous, tool.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114</a:t>
            </a:fld>
            <a:endParaRPr lang="en-GB" dirty="0"/>
          </a:p>
        </p:txBody>
      </p:sp>
    </p:spTree>
    <p:extLst>
      <p:ext uri="{BB962C8B-B14F-4D97-AF65-F5344CB8AC3E}">
        <p14:creationId xmlns:p14="http://schemas.microsoft.com/office/powerpoint/2010/main" val="185486048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do not expect functions to execute</a:t>
            </a:r>
            <a:r>
              <a:rPr lang="en-GB" baseline="0" dirty="0" smtClean="0"/>
              <a:t> in isolation and in most cases will want to provide data in the form of variables. This is achieved by supplying </a:t>
            </a:r>
            <a:r>
              <a:rPr lang="en-GB" i="1" baseline="0" dirty="0" smtClean="0"/>
              <a:t>parameters</a:t>
            </a:r>
            <a:r>
              <a:rPr lang="en-GB" i="0" baseline="0" dirty="0" smtClean="0"/>
              <a:t> to the function – a list of named variables, values for which should be provided by the calling code, which will be available with the function scope.</a:t>
            </a:r>
          </a:p>
          <a:p>
            <a:endParaRPr lang="en-GB" i="0" baseline="0" dirty="0" smtClean="0"/>
          </a:p>
          <a:p>
            <a:r>
              <a:rPr lang="en-GB" i="0" baseline="0" dirty="0" smtClean="0"/>
              <a:t>We will also wish to pass values back to the calling code. This is called </a:t>
            </a:r>
            <a:r>
              <a:rPr lang="en-GB" i="1" baseline="0" dirty="0" smtClean="0"/>
              <a:t>returning</a:t>
            </a:r>
            <a:r>
              <a:rPr lang="en-GB" i="0" baseline="0" dirty="0" smtClean="0"/>
              <a:t>, and will halt function execution and pass control back to the calling code. We can elect to return nothing, or any valid data type.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115</a:t>
            </a:fld>
            <a:endParaRPr lang="en-GB" dirty="0"/>
          </a:p>
        </p:txBody>
      </p:sp>
    </p:spTree>
    <p:extLst>
      <p:ext uri="{BB962C8B-B14F-4D97-AF65-F5344CB8AC3E}">
        <p14:creationId xmlns:p14="http://schemas.microsoft.com/office/powerpoint/2010/main" val="7312173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see an extremely simple function</a:t>
            </a:r>
            <a:r>
              <a:rPr lang="en-GB" baseline="0" dirty="0" smtClean="0"/>
              <a:t> that can accept a single parameter, which will be output as part of a message, or no parameters in which case the function will use the default value defined in the function </a:t>
            </a:r>
            <a:r>
              <a:rPr lang="en-GB" i="1" baseline="0" dirty="0" smtClean="0"/>
              <a:t>signature</a:t>
            </a:r>
            <a:r>
              <a:rPr lang="en-GB" i="0" baseline="0" dirty="0" smtClean="0"/>
              <a: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116</a:t>
            </a:fld>
            <a:endParaRPr lang="en-GB" dirty="0"/>
          </a:p>
        </p:txBody>
      </p:sp>
    </p:spTree>
    <p:extLst>
      <p:ext uri="{BB962C8B-B14F-4D97-AF65-F5344CB8AC3E}">
        <p14:creationId xmlns:p14="http://schemas.microsoft.com/office/powerpoint/2010/main" val="331265567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 slightly more complex example</a:t>
            </a:r>
            <a:r>
              <a:rPr lang="en-GB" baseline="0" dirty="0" smtClean="0"/>
              <a:t> of a function. In this case, the function is supplied with a value. It then proceeds to sum all values from 1 to the upper bound specified, and then returns the total value to the calling code, which prints it out.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117</a:t>
            </a:fld>
            <a:endParaRPr lang="en-GB" dirty="0"/>
          </a:p>
        </p:txBody>
      </p:sp>
    </p:spTree>
    <p:extLst>
      <p:ext uri="{BB962C8B-B14F-4D97-AF65-F5344CB8AC3E}">
        <p14:creationId xmlns:p14="http://schemas.microsoft.com/office/powerpoint/2010/main" val="326448204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118</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120</a:t>
            </a:fld>
            <a:endParaRPr lang="en-GB" dirty="0"/>
          </a:p>
        </p:txBody>
      </p:sp>
    </p:spTree>
    <p:extLst>
      <p:ext uri="{BB962C8B-B14F-4D97-AF65-F5344CB8AC3E}">
        <p14:creationId xmlns:p14="http://schemas.microsoft.com/office/powerpoint/2010/main" val="79417322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121</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efficiently</a:t>
            </a:r>
            <a:r>
              <a:rPr lang="en-GB" baseline="0" dirty="0" smtClean="0"/>
              <a:t> manage resource usage, variable availability is limited to the </a:t>
            </a:r>
            <a:r>
              <a:rPr lang="en-GB" i="1" baseline="0" dirty="0" smtClean="0"/>
              <a:t>scope</a:t>
            </a:r>
            <a:r>
              <a:rPr lang="en-GB" i="0" baseline="0" dirty="0" smtClean="0"/>
              <a:t> in which they are defined. A variable is that is defined and assigned in a function will not be visible to code outside the function, and will exist only as long as the containing function is executing.</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122</a:t>
            </a:fld>
            <a:endParaRPr lang="en-GB" dirty="0"/>
          </a:p>
        </p:txBody>
      </p:sp>
    </p:spTree>
    <p:extLst>
      <p:ext uri="{BB962C8B-B14F-4D97-AF65-F5344CB8AC3E}">
        <p14:creationId xmlns:p14="http://schemas.microsoft.com/office/powerpoint/2010/main" val="785402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Globals</a:t>
            </a:r>
            <a:endParaRPr lang="en-GB" b="0" dirty="0" smtClean="0"/>
          </a:p>
          <a:p>
            <a:endParaRPr lang="en-GB" b="0" dirty="0" smtClean="0"/>
          </a:p>
          <a:p>
            <a:r>
              <a:rPr lang="en-GB" b="0" dirty="0" err="1" smtClean="0"/>
              <a:t>Globals</a:t>
            </a:r>
            <a:r>
              <a:rPr lang="en-GB" b="0" baseline="0" dirty="0" smtClean="0"/>
              <a:t> in the form of immutable constants are useful for providing parameters and other data to other classes that might by trying to call the containing class. However, mutable </a:t>
            </a:r>
            <a:r>
              <a:rPr lang="en-GB" b="0" baseline="0" dirty="0" err="1" smtClean="0"/>
              <a:t>globals</a:t>
            </a:r>
            <a:r>
              <a:rPr lang="en-GB" b="0" baseline="0" dirty="0" smtClean="0"/>
              <a:t> are dangerous since they can be mutated by external classes with unpredictable and usually undesirable consequences.</a:t>
            </a:r>
          </a:p>
          <a:p>
            <a:endParaRPr lang="en-GB" b="0" baseline="0" dirty="0" smtClean="0"/>
          </a:p>
          <a:p>
            <a:r>
              <a:rPr lang="en-GB" b="1" baseline="0" dirty="0" smtClean="0"/>
              <a:t>Locals</a:t>
            </a:r>
            <a:endParaRPr lang="en-GB" b="0" baseline="0" dirty="0" smtClean="0"/>
          </a:p>
          <a:p>
            <a:endParaRPr lang="en-GB" b="0" baseline="0" dirty="0" smtClean="0"/>
          </a:p>
          <a:p>
            <a:r>
              <a:rPr lang="en-GB" b="0" baseline="0" dirty="0" smtClean="0"/>
              <a:t>Cleaning up local variables when a function scope exits is beneficial because it frees memory for other processes. When we are writing smaller programs, this is not so important, but in larger applications or when running on a very limited platform this can be a significant consideration.</a:t>
            </a:r>
            <a:endParaRPr lang="en-GB" b="1"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123</a:t>
            </a:fld>
            <a:endParaRPr lang="en-GB" dirty="0"/>
          </a:p>
        </p:txBody>
      </p:sp>
    </p:spTree>
    <p:extLst>
      <p:ext uri="{BB962C8B-B14F-4D97-AF65-F5344CB8AC3E}">
        <p14:creationId xmlns:p14="http://schemas.microsoft.com/office/powerpoint/2010/main" val="352161523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doesn’t distinguish</a:t>
            </a:r>
            <a:r>
              <a:rPr lang="en-GB" baseline="0" dirty="0" smtClean="0"/>
              <a:t> between global variables and constants; there’s no way to make a variable immutable. Note this is not the same as a tuple; the tuple itself might be immutable but the variable pointing to it can be assigned another value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127</a:t>
            </a:fld>
            <a:endParaRPr lang="en-GB" dirty="0"/>
          </a:p>
        </p:txBody>
      </p:sp>
    </p:spTree>
    <p:extLst>
      <p:ext uri="{BB962C8B-B14F-4D97-AF65-F5344CB8AC3E}">
        <p14:creationId xmlns:p14="http://schemas.microsoft.com/office/powerpoint/2010/main" val="163305884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129</a:t>
            </a:fld>
            <a:endParaRPr lang="en-GB" dirty="0"/>
          </a:p>
        </p:txBody>
      </p:sp>
    </p:spTree>
    <p:extLst>
      <p:ext uri="{BB962C8B-B14F-4D97-AF65-F5344CB8AC3E}">
        <p14:creationId xmlns:p14="http://schemas.microsoft.com/office/powerpoint/2010/main" val="86130997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130</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131</a:t>
            </a:fld>
            <a:endParaRPr lang="en-GB" dirty="0"/>
          </a:p>
        </p:txBody>
      </p:sp>
    </p:spTree>
    <p:extLst>
      <p:ext uri="{BB962C8B-B14F-4D97-AF65-F5344CB8AC3E}">
        <p14:creationId xmlns:p14="http://schemas.microsoft.com/office/powerpoint/2010/main" val="367750777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Libraries</a:t>
            </a:r>
          </a:p>
          <a:p>
            <a:endParaRPr lang="en-GB" dirty="0" smtClean="0"/>
          </a:p>
          <a:p>
            <a:r>
              <a:rPr lang="en-GB" dirty="0" smtClean="0"/>
              <a:t>There</a:t>
            </a:r>
            <a:r>
              <a:rPr lang="en-GB" baseline="0" dirty="0" smtClean="0"/>
              <a:t> are many libraries publicly available on the Internet, through a variety of distribution platforms.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134</a:t>
            </a:fld>
            <a:endParaRPr lang="en-GB" dirty="0"/>
          </a:p>
        </p:txBody>
      </p:sp>
    </p:spTree>
    <p:extLst>
      <p:ext uri="{BB962C8B-B14F-4D97-AF65-F5344CB8AC3E}">
        <p14:creationId xmlns:p14="http://schemas.microsoft.com/office/powerpoint/2010/main" val="46897195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136</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137</a:t>
            </a:fld>
            <a:endParaRPr lang="en-GB" dirty="0"/>
          </a:p>
        </p:txBody>
      </p:sp>
    </p:spTree>
    <p:extLst>
      <p:ext uri="{BB962C8B-B14F-4D97-AF65-F5344CB8AC3E}">
        <p14:creationId xmlns:p14="http://schemas.microsoft.com/office/powerpoint/2010/main" val="414663505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138</a:t>
            </a:fld>
            <a:endParaRPr lang="en-GB" dirty="0"/>
          </a:p>
        </p:txBody>
      </p:sp>
    </p:spTree>
    <p:extLst>
      <p:ext uri="{BB962C8B-B14F-4D97-AF65-F5344CB8AC3E}">
        <p14:creationId xmlns:p14="http://schemas.microsoft.com/office/powerpoint/2010/main" val="320559376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139</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Cosmetic Bugs</a:t>
            </a:r>
            <a:endParaRPr lang="en-GB" b="0" dirty="0" smtClean="0"/>
          </a:p>
          <a:p>
            <a:endParaRPr lang="en-GB" b="0" dirty="0" smtClean="0"/>
          </a:p>
          <a:p>
            <a:r>
              <a:rPr lang="en-GB" b="0" dirty="0" smtClean="0"/>
              <a:t>A problem with the appearance of the software</a:t>
            </a:r>
          </a:p>
          <a:p>
            <a:endParaRPr lang="en-GB" b="0" dirty="0" smtClean="0"/>
          </a:p>
          <a:p>
            <a:r>
              <a:rPr lang="en-GB" b="1" dirty="0" smtClean="0"/>
              <a:t>Logica</a:t>
            </a:r>
            <a:r>
              <a:rPr lang="en-GB" b="1" baseline="0" dirty="0" smtClean="0"/>
              <a:t>l or Semantic Bugs</a:t>
            </a:r>
            <a:endParaRPr lang="en-GB" b="0" baseline="0" dirty="0" smtClean="0"/>
          </a:p>
          <a:p>
            <a:endParaRPr lang="en-GB" b="0" baseline="0" dirty="0" smtClean="0"/>
          </a:p>
          <a:p>
            <a:r>
              <a:rPr lang="en-GB" b="0" dirty="0" smtClean="0"/>
              <a:t>The software works but produces unexpected results </a:t>
            </a:r>
          </a:p>
          <a:p>
            <a:endParaRPr lang="en-GB" b="0" dirty="0" smtClean="0"/>
          </a:p>
          <a:p>
            <a:r>
              <a:rPr lang="en-GB" b="1" dirty="0" smtClean="0"/>
              <a:t>Runtime Bugs</a:t>
            </a:r>
            <a:r>
              <a:rPr lang="en-GB" b="0" dirty="0" smtClean="0"/>
              <a:t> </a:t>
            </a:r>
          </a:p>
          <a:p>
            <a:endParaRPr lang="en-GB" b="0" dirty="0" smtClean="0"/>
          </a:p>
          <a:p>
            <a:r>
              <a:rPr lang="en-GB" b="0" dirty="0" smtClean="0"/>
              <a:t>Errors that cause the software to crash even though it compiles correctly or otherwise appears ok</a:t>
            </a:r>
          </a:p>
          <a:p>
            <a:endParaRPr lang="en-GB" b="1" dirty="0" smtClean="0"/>
          </a:p>
          <a:p>
            <a:endParaRPr lang="en-GB" b="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140</a:t>
            </a:fld>
            <a:endParaRPr lang="en-GB" dirty="0"/>
          </a:p>
        </p:txBody>
      </p:sp>
    </p:spTree>
    <p:extLst>
      <p:ext uri="{BB962C8B-B14F-4D97-AF65-F5344CB8AC3E}">
        <p14:creationId xmlns:p14="http://schemas.microsoft.com/office/powerpoint/2010/main" val="406794967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143</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146</a:t>
            </a:fld>
            <a:endParaRPr lang="en-GB" dirty="0"/>
          </a:p>
        </p:txBody>
      </p:sp>
    </p:spTree>
    <p:extLst>
      <p:ext uri="{BB962C8B-B14F-4D97-AF65-F5344CB8AC3E}">
        <p14:creationId xmlns:p14="http://schemas.microsoft.com/office/powerpoint/2010/main" val="187108581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154</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157</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160</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163</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172</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175</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181</a:t>
            </a:fld>
            <a:endParaRPr lang="en-GB" dirty="0"/>
          </a:p>
        </p:txBody>
      </p:sp>
    </p:spTree>
    <p:extLst>
      <p:ext uri="{BB962C8B-B14F-4D97-AF65-F5344CB8AC3E}">
        <p14:creationId xmlns:p14="http://schemas.microsoft.com/office/powerpoint/2010/main" val="3899185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184</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191</a:t>
            </a:fld>
            <a:endParaRPr lang="en-GB" dirty="0"/>
          </a:p>
        </p:txBody>
      </p:sp>
    </p:spTree>
    <p:extLst>
      <p:ext uri="{BB962C8B-B14F-4D97-AF65-F5344CB8AC3E}">
        <p14:creationId xmlns:p14="http://schemas.microsoft.com/office/powerpoint/2010/main" val="48942716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196</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199</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203</a:t>
            </a:fld>
            <a:endParaRPr lang="en-GB" dirty="0"/>
          </a:p>
        </p:txBody>
      </p:sp>
    </p:spTree>
    <p:extLst>
      <p:ext uri="{BB962C8B-B14F-4D97-AF65-F5344CB8AC3E}">
        <p14:creationId xmlns:p14="http://schemas.microsoft.com/office/powerpoint/2010/main" val="361687016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204</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213</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215</a:t>
            </a:fld>
            <a:endParaRPr lang="en-GB" dirty="0"/>
          </a:p>
        </p:txBody>
      </p:sp>
    </p:spTree>
    <p:extLst>
      <p:ext uri="{BB962C8B-B14F-4D97-AF65-F5344CB8AC3E}">
        <p14:creationId xmlns:p14="http://schemas.microsoft.com/office/powerpoint/2010/main" val="17078560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223</a:t>
            </a:fld>
            <a:endParaRPr lang="en-GB" dirty="0"/>
          </a:p>
        </p:txBody>
      </p:sp>
    </p:spTree>
    <p:extLst>
      <p:ext uri="{BB962C8B-B14F-4D97-AF65-F5344CB8AC3E}">
        <p14:creationId xmlns:p14="http://schemas.microsoft.com/office/powerpoint/2010/main" val="334660742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224</a:t>
            </a:fld>
            <a:endParaRPr lang="en-GB" dirty="0"/>
          </a:p>
        </p:txBody>
      </p:sp>
    </p:spTree>
    <p:extLst>
      <p:ext uri="{BB962C8B-B14F-4D97-AF65-F5344CB8AC3E}">
        <p14:creationId xmlns:p14="http://schemas.microsoft.com/office/powerpoint/2010/main" val="2206718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24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2927648" y="3717032"/>
            <a:ext cx="7945423" cy="1944216"/>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92500" lnSpcReduction="1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way to loop over a sequence</a:t>
            </a:r>
          </a:p>
          <a:p>
            <a:r>
              <a:rPr lang="en-GB" dirty="0" smtClean="0"/>
              <a:t>This is very useful when writing a loop that runs for fixed count</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b="1" dirty="0" smtClean="0">
                <a:latin typeface="Courier New" panose="02070309020205020404" pitchFamily="49" charset="0"/>
                <a:cs typeface="Courier New" panose="02070309020205020404" pitchFamily="49" charset="0"/>
              </a:rPr>
              <a:t>for</a:t>
            </a:r>
            <a:r>
              <a:rPr lang="en-US" dirty="0" smtClean="0"/>
              <a:t>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lvl="2"/>
            <a:endParaRPr lang="en-US" dirty="0"/>
          </a:p>
          <a:p>
            <a:r>
              <a:rPr lang="en-US" dirty="0" smtClean="0"/>
              <a:t>Remember that the modulus operator (‘%’) can be used to calculate a remainder</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For anything more than a simple series of steps, we need to make decisions and repeat steps</a:t>
            </a:r>
          </a:p>
          <a:p>
            <a:r>
              <a:rPr lang="en-US" dirty="0" smtClean="0"/>
              <a:t>Flow control statements are an integral part of complex programs</a:t>
            </a:r>
          </a:p>
          <a:p>
            <a:r>
              <a:rPr lang="en-US" dirty="0" smtClean="0"/>
              <a:t>if statements allow us to make decisions</a:t>
            </a:r>
          </a:p>
          <a:p>
            <a:r>
              <a:rPr lang="en-US" dirty="0" smtClean="0"/>
              <a:t>for statements allow us to repeat steps</a:t>
            </a:r>
            <a:endParaRPr lang="en-US" dirty="0"/>
          </a:p>
        </p:txBody>
      </p:sp>
      <p:sp>
        <p:nvSpPr>
          <p:cNvPr id="3" name="Title 2"/>
          <p:cNvSpPr>
            <a:spLocks noGrp="1"/>
          </p:cNvSpPr>
          <p:nvPr>
            <p:ph type="title"/>
          </p:nvPr>
        </p:nvSpPr>
        <p:spPr/>
        <p:txBody>
          <a:bodyPr/>
          <a:lstStyle/>
          <a:p>
            <a:r>
              <a:rPr lang="en-US" dirty="0" smtClean="0"/>
              <a:t>Introduction to Flow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a:bodyPr>
          <a:lstStyle/>
          <a:p>
            <a:r>
              <a:rPr lang="en-US" dirty="0" smtClean="0"/>
              <a:t>Membership and Identity operators</a:t>
            </a:r>
          </a:p>
          <a:p>
            <a:pPr lvl="1"/>
            <a:r>
              <a:rPr lang="en-US" dirty="0" smtClean="0"/>
              <a:t>Used to test if a value is present in a list, tuple or dictionary</a:t>
            </a:r>
          </a:p>
          <a:p>
            <a:pPr lvl="1"/>
            <a:r>
              <a:rPr lang="en-US" dirty="0" smtClean="0"/>
              <a:t>Used to test if two </a:t>
            </a:r>
            <a:r>
              <a:rPr lang="en-US" i="1" dirty="0" smtClean="0"/>
              <a:t>variables</a:t>
            </a:r>
            <a:r>
              <a:rPr lang="en-US" dirty="0" smtClean="0"/>
              <a:t> point to the same </a:t>
            </a:r>
            <a:r>
              <a:rPr lang="en-US" i="1" dirty="0" smtClean="0"/>
              <a:t>value</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609600" y="1556792"/>
            <a:ext cx="547260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 value to find’)</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‘not found’</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solidFill>
                  <a:srgbClr val="0000FF"/>
                </a:solidFill>
                <a:latin typeface="Courier New" panose="02070309020205020404" pitchFamily="49" charset="0"/>
                <a:cs typeface="Courier New" panose="02070309020205020404" pitchFamily="49" charset="0"/>
              </a:rPr>
              <a:t>is</a:t>
            </a:r>
            <a:r>
              <a:rPr lang="en-US" dirty="0" smtClean="0"/>
              <a:t> lets us know if two variables point to the </a:t>
            </a:r>
            <a:r>
              <a:rPr lang="en-US" i="1" dirty="0" smtClean="0"/>
              <a:t>same value</a:t>
            </a:r>
            <a:endParaRPr lang="en-US" dirty="0" smtClean="0"/>
          </a:p>
          <a:p>
            <a:r>
              <a:rPr lang="en-US" dirty="0" smtClean="0"/>
              <a:t>That’s not the same as being </a:t>
            </a:r>
            <a:r>
              <a:rPr lang="en-US" i="1" dirty="0" smtClean="0"/>
              <a:t>equal in value</a:t>
            </a:r>
            <a:endParaRPr lang="en-US" dirty="0" smtClean="0"/>
          </a:p>
          <a:p>
            <a:r>
              <a:rPr lang="en-US" dirty="0" smtClean="0"/>
              <a:t>Remember, variables are </a:t>
            </a:r>
            <a:r>
              <a:rPr lang="en-US" i="1" dirty="0" smtClean="0"/>
              <a:t>pointers</a:t>
            </a:r>
            <a:r>
              <a:rPr lang="en-US" dirty="0" smtClean="0"/>
              <a:t> to values</a:t>
            </a:r>
          </a:p>
          <a:p>
            <a:pPr marL="0" indent="0">
              <a:buNone/>
            </a:pPr>
            <a:endParaRPr lang="en-US" dirty="0" smtClean="0"/>
          </a:p>
          <a:p>
            <a:endParaRPr lang="en-US" dirty="0" smtClean="0"/>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the preceding example to:</a:t>
            </a:r>
          </a:p>
          <a:p>
            <a:pPr lvl="1"/>
            <a:r>
              <a:rPr lang="en-US" dirty="0" smtClean="0"/>
              <a:t>Add the user entered value to the list if not found</a:t>
            </a:r>
          </a:p>
          <a:p>
            <a:r>
              <a:rPr lang="en-US" dirty="0" smtClean="0"/>
              <a:t>Optionally,</a:t>
            </a:r>
          </a:p>
          <a:p>
            <a:pPr lvl="1"/>
            <a:r>
              <a:rPr lang="en-US" dirty="0" smtClean="0"/>
              <a:t>Prompt the user to try again</a:t>
            </a:r>
          </a:p>
          <a:p>
            <a:pPr lvl="1"/>
            <a:r>
              <a:rPr lang="en-US" dirty="0" smtClean="0"/>
              <a:t>Return to the start if the user chooses ‘yes’</a:t>
            </a:r>
          </a:p>
          <a:p>
            <a:pPr lvl="1"/>
            <a:r>
              <a:rPr lang="en-US" dirty="0" smtClean="0"/>
              <a:t>Repeat until the user enters a value in the list or chooses ‘no’</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p>
          <a:p>
            <a:r>
              <a:rPr lang="en-US" sz="1200" b="1" dirty="0" err="1" smtClean="0">
                <a:solidFill>
                  <a:srgbClr val="0000FF"/>
                </a:solidFill>
                <a:highlight>
                  <a:srgbClr val="FFFFFF"/>
                </a:highlight>
                <a:latin typeface="Courier New" panose="02070309020205020404" pitchFamily="49" charset="0"/>
              </a:rPr>
              <a:t>def</a:t>
            </a:r>
            <a:r>
              <a:rPr lang="en-US" sz="1200" dirty="0">
                <a:highlight>
                  <a:srgbClr val="FFFFFF"/>
                </a:highlight>
                <a:latin typeface="Courier New" panose="02070309020205020404" pitchFamily="49" charset="0"/>
              </a:rPr>
              <a:t> </a:t>
            </a:r>
            <a:r>
              <a:rPr lang="en-US" sz="1200" dirty="0" smtClean="0">
                <a:highlight>
                  <a:srgbClr val="FFFFFF"/>
                </a:highlight>
                <a:latin typeface="Courier New" panose="02070309020205020404" pitchFamily="49" charset="0"/>
              </a:rPr>
              <a:t>searcher()</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Input a value</a:t>
            </a:r>
            <a:endParaRPr lang="en-US" sz="1200" dirty="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FF0000"/>
                </a:solidFill>
                <a:highlight>
                  <a:srgbClr val="FFFFFF"/>
                </a:highlight>
                <a:latin typeface="Courier New" panose="02070309020205020404" pitchFamily="49" charset="0"/>
              </a:rPr>
              <a:t>(‘A value to find’)</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Test if it’s in the list</a:t>
            </a:r>
            <a:endParaRPr lang="en-US" sz="1200" dirty="0">
              <a:solidFill>
                <a:srgbClr val="008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 not found’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Add it to the list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b="1" dirty="0" err="1" smtClean="0">
                <a:solidFill>
                  <a:srgbClr val="0000FF"/>
                </a:solidFill>
                <a:highlight>
                  <a:srgbClr val="FFFFFF"/>
                </a:highlight>
                <a:latin typeface="Courier New" panose="02070309020205020404" pitchFamily="49" charset="0"/>
              </a:rPr>
              <a:t>append</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Ask if we want to go again</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‘Try again? y/n’\n</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searcher()</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Otherwise exit</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function is number of statements grouped together</a:t>
            </a:r>
          </a:p>
          <a:p>
            <a:r>
              <a:rPr lang="en-US" dirty="0" smtClean="0"/>
              <a:t>Statements are grouped by tab stop</a:t>
            </a:r>
          </a:p>
          <a:p>
            <a:r>
              <a:rPr lang="en-US" dirty="0" smtClean="0"/>
              <a:t>Statements inside the function don’t run until it’s called</a:t>
            </a:r>
          </a:p>
          <a:p>
            <a:r>
              <a:rPr lang="en-US" dirty="0" smtClean="0"/>
              <a:t>Functions help </a:t>
            </a:r>
            <a:r>
              <a:rPr lang="en-US" dirty="0"/>
              <a:t>compartmentalize application logic</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48347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Parameters are values supplied to the </a:t>
            </a:r>
            <a:r>
              <a:rPr lang="en-US" dirty="0" smtClean="0"/>
              <a:t>function</a:t>
            </a:r>
          </a:p>
          <a:p>
            <a:r>
              <a:rPr lang="en-US" dirty="0"/>
              <a:t>A function can define zero or more </a:t>
            </a:r>
            <a:r>
              <a:rPr lang="en-US" dirty="0" smtClean="0"/>
              <a:t>parameters</a:t>
            </a:r>
            <a:endParaRPr lang="en-US" dirty="0"/>
          </a:p>
          <a:p>
            <a:r>
              <a:rPr lang="en-US" dirty="0"/>
              <a:t>Parameters can be </a:t>
            </a:r>
            <a:r>
              <a:rPr lang="en-US" dirty="0" smtClean="0"/>
              <a:t>defined with </a:t>
            </a:r>
            <a:r>
              <a:rPr lang="en-US" dirty="0"/>
              <a:t>default </a:t>
            </a:r>
            <a:r>
              <a:rPr lang="en-US" dirty="0" smtClean="0"/>
              <a:t>values</a:t>
            </a:r>
          </a:p>
          <a:p>
            <a:r>
              <a:rPr lang="en-US" dirty="0" smtClean="0"/>
              <a:t>Functions </a:t>
            </a:r>
            <a:r>
              <a:rPr lang="en-US" dirty="0"/>
              <a:t>can return values to the calling code</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241414805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a:bodyPr>
          <a:lstStyle/>
          <a:p>
            <a:r>
              <a:rPr lang="en-US" dirty="0" smtClean="0"/>
              <a:t>A function definition looks like this:</a:t>
            </a:r>
          </a:p>
          <a:p>
            <a:pPr lvl="1"/>
            <a:r>
              <a:rPr lang="en-US" b="1" dirty="0" err="1" smtClean="0">
                <a:solidFill>
                  <a:srgbClr val="0000FF"/>
                </a:solidFill>
              </a:rPr>
              <a:t>def</a:t>
            </a:r>
            <a:r>
              <a:rPr lang="en-US" dirty="0" smtClean="0">
                <a:solidFill>
                  <a:srgbClr val="0000FF"/>
                </a:solidFill>
              </a:rPr>
              <a:t> </a:t>
            </a:r>
            <a:r>
              <a:rPr lang="en-US" dirty="0" smtClean="0"/>
              <a:t>&lt;</a:t>
            </a:r>
            <a:r>
              <a:rPr lang="en-US" dirty="0" err="1" smtClean="0"/>
              <a:t>my_function_name</a:t>
            </a:r>
            <a:r>
              <a:rPr lang="en-US" dirty="0" smtClean="0"/>
              <a:t>&gt;(parameter)</a:t>
            </a:r>
            <a:r>
              <a:rPr lang="en-US" b="1" dirty="0" smtClean="0">
                <a:solidFill>
                  <a:srgbClr val="0000FF"/>
                </a:solidFill>
              </a:rPr>
              <a:t>:</a:t>
            </a:r>
          </a:p>
          <a:p>
            <a:pPr lvl="2"/>
            <a:r>
              <a:rPr lang="en-US" dirty="0" smtClean="0"/>
              <a:t>Some code</a:t>
            </a:r>
          </a:p>
          <a:p>
            <a:pPr lvl="1"/>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1007436" y="3933056"/>
            <a:ext cx="10513168"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839416" y="1700808"/>
            <a:ext cx="1051316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a:t>
            </a:r>
            <a:r>
              <a:rPr lang="en-GB" sz="1200" dirty="0">
                <a:solidFill>
                  <a:srgbClr val="008000"/>
                </a:solidFill>
                <a:highlight>
                  <a:srgbClr val="FFFFFF"/>
                </a:highlight>
                <a:latin typeface="Courier New" panose="02070309020205020404" pitchFamily="49" charset="0"/>
              </a:rPr>
              <a:t>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smtClean="0">
                <a:solidFill>
                  <a:srgbClr val="FF0000"/>
                </a:solidFill>
                <a:highlight>
                  <a:srgbClr val="FFFFFF"/>
                </a:highlight>
                <a:latin typeface="Courier New" panose="02070309020205020404" pitchFamily="49" charset="0"/>
              </a:rPr>
              <a:t>'</a:t>
            </a:r>
            <a:r>
              <a:rPr lang="en-GB" sz="1200" dirty="0" smtClean="0">
                <a:solidFill>
                  <a:schemeClr val="tx1">
                    <a:lumMod val="95000"/>
                    <a:lumOff val="5000"/>
                  </a:schemeClr>
                </a:solidFill>
                <a:highlight>
                  <a:srgbClr val="FFFFFF"/>
                </a:highlight>
                <a:latin typeface="Courier New" panose="02070309020205020404" pitchFamily="49" charset="0"/>
              </a:rPr>
              <a:t>)</a:t>
            </a:r>
          </a:p>
          <a:p>
            <a:endParaRPr lang="en-GB" sz="1200" dirty="0" smtClean="0">
              <a:solidFill>
                <a:schemeClr val="tx1">
                  <a:lumMod val="95000"/>
                  <a:lumOff val="5000"/>
                </a:schemeClr>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Here we call the function and assign the returned value to a variable</a:t>
            </a:r>
            <a:endParaRPr lang="en-GB" sz="1200" dirty="0">
              <a:solidFill>
                <a:srgbClr val="008000"/>
              </a:solidFill>
              <a:highlight>
                <a:srgbClr val="FFFFFF"/>
              </a:highlight>
              <a:latin typeface="Courier New" panose="02070309020205020404" pitchFamily="49" charset="0"/>
            </a:endParaRPr>
          </a:p>
          <a:p>
            <a:r>
              <a:rPr lang="en-GB" sz="1200" dirty="0" err="1" smtClean="0">
                <a:solidFill>
                  <a:schemeClr val="tx1">
                    <a:lumMod val="95000"/>
                    <a:lumOff val="5000"/>
                  </a:schemeClr>
                </a:solidFill>
                <a:highlight>
                  <a:srgbClr val="FFFFFF"/>
                </a:highlight>
                <a:latin typeface="Courier New" panose="02070309020205020404" pitchFamily="49" charset="0"/>
              </a:rPr>
              <a:t>sumValue</a:t>
            </a:r>
            <a:r>
              <a:rPr lang="en-GB" sz="1200" dirty="0" smtClean="0">
                <a:solidFill>
                  <a:schemeClr val="tx1">
                    <a:lumMod val="95000"/>
                    <a:lumOff val="5000"/>
                  </a:schemeClr>
                </a:solidFill>
                <a:highlight>
                  <a:srgbClr val="FFFFFF"/>
                </a:highlight>
                <a:latin typeface="Courier New" panose="02070309020205020404" pitchFamily="49" charset="0"/>
              </a:rPr>
              <a:t> = summer(value)</a:t>
            </a:r>
            <a:endParaRPr lang="en-GB" sz="1200" dirty="0">
              <a:solidFill>
                <a:schemeClr val="tx1">
                  <a:lumMod val="95000"/>
                  <a:lumOff val="5000"/>
                </a:schemeClr>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sumValue</a:t>
            </a:r>
            <a:r>
              <a:rPr lang="en-GB"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Using functions, write a program that will</a:t>
            </a:r>
          </a:p>
          <a:p>
            <a:pPr lvl="1"/>
            <a:r>
              <a:rPr lang="en-US" dirty="0" smtClean="0"/>
              <a:t>Allow the user to input a maximum value</a:t>
            </a:r>
          </a:p>
          <a:p>
            <a:pPr lvl="1"/>
            <a:r>
              <a:rPr lang="en-US" dirty="0" smtClean="0"/>
              <a:t>Calculate the Fibonacci sequence up to the value input</a:t>
            </a:r>
          </a:p>
          <a:p>
            <a:pPr lvl="2"/>
            <a:r>
              <a:rPr lang="en-US" dirty="0" smtClean="0"/>
              <a:t>Start with 0 and 1</a:t>
            </a:r>
          </a:p>
          <a:p>
            <a:pPr lvl="2"/>
            <a:r>
              <a:rPr lang="en-US" dirty="0" smtClean="0"/>
              <a:t>Find the next number by adding the two previous numbers in the sequence</a:t>
            </a:r>
          </a:p>
          <a:p>
            <a:pPr lvl="1"/>
            <a:r>
              <a:rPr lang="en-US" dirty="0" smtClean="0"/>
              <a:t>Output the results</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351544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a:solidFill>
                  <a:srgbClr val="000000"/>
                </a:solidFill>
                <a:highlight>
                  <a:srgbClr val="FFFFFF"/>
                </a:highlight>
                <a:latin typeface="Courier New" panose="02070309020205020404" pitchFamily="49" charset="0"/>
              </a:rPr>
              <a:t>(results,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 The first time in we need to use the first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a:solidFill>
                  <a:srgbClr val="000000"/>
                </a:solidFill>
                <a:highlight>
                  <a:srgbClr val="FFFFFF"/>
                </a:highlight>
                <a:latin typeface="Courier New" panose="02070309020205020404" pitchFamily="49" charset="0"/>
              </a:rPr>
              <a:t>(results, ceiling)</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results,ceiling</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1980326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18" end="1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19" end="1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xEl>
                                              <p:pRg st="20" end="2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1"/>
            <a:r>
              <a:rPr lang="en-US" dirty="0" smtClean="0"/>
              <a:t>Variables defined inside a function are </a:t>
            </a:r>
            <a:r>
              <a:rPr lang="en-US" i="1" dirty="0" smtClean="0"/>
              <a:t>local </a:t>
            </a:r>
            <a:r>
              <a:rPr lang="en-US" dirty="0" smtClean="0"/>
              <a:t>to that function</a:t>
            </a:r>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Global variables are available to all functions in the module</a:t>
            </a:r>
          </a:p>
          <a:p>
            <a:pPr lvl="1"/>
            <a:r>
              <a:rPr lang="en-US" dirty="0" smtClean="0"/>
              <a:t>Why might this be desirable?</a:t>
            </a:r>
          </a:p>
          <a:p>
            <a:pPr lvl="1"/>
            <a:r>
              <a:rPr lang="en-US" dirty="0" smtClean="0"/>
              <a:t>What drawbacks might this have?</a:t>
            </a:r>
          </a:p>
          <a:p>
            <a:r>
              <a:rPr lang="en-US" dirty="0" smtClean="0"/>
              <a:t>Local variables are lost once the function finishes</a:t>
            </a:r>
          </a:p>
          <a:p>
            <a:pPr lvl="1"/>
            <a:r>
              <a:rPr lang="en-US" dirty="0" smtClean="0"/>
              <a:t>What benefits does this have?</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89754088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296143"/>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reference a global variable</a:t>
            </a:r>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2996952"/>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3384375"/>
          </a:xfrm>
        </p:spPr>
        <p:txBody>
          <a:bodyPr>
            <a:normAutofit/>
          </a:bodyPr>
          <a:lstStyle/>
          <a:p>
            <a:r>
              <a:rPr lang="en-US" dirty="0" smtClean="0"/>
              <a:t>Global variables are bad practice</a:t>
            </a:r>
          </a:p>
          <a:p>
            <a:pPr lvl="1"/>
            <a:r>
              <a:rPr lang="en-US" dirty="0" smtClean="0"/>
              <a:t>Why?</a:t>
            </a:r>
          </a:p>
          <a:p>
            <a:r>
              <a:rPr lang="en-US" dirty="0" smtClean="0"/>
              <a:t>Global </a:t>
            </a:r>
            <a:r>
              <a:rPr lang="en-US" i="1" dirty="0" smtClean="0"/>
              <a:t>constants</a:t>
            </a:r>
            <a:r>
              <a:rPr lang="en-US" dirty="0" smtClean="0"/>
              <a:t> are fine</a:t>
            </a:r>
          </a:p>
          <a:p>
            <a:pPr lvl="1"/>
            <a:r>
              <a:rPr lang="en-US" dirty="0" smtClean="0"/>
              <a:t>What’s the difference?</a:t>
            </a:r>
          </a:p>
          <a:p>
            <a:pPr lvl="1"/>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408440474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your solution to the previous Exercise to make use of global variables</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Scope</a:t>
            </a:r>
            <a:endParaRPr lang="en-US" dirty="0"/>
          </a:p>
        </p:txBody>
      </p:sp>
    </p:spTree>
    <p:extLst>
      <p:ext uri="{BB962C8B-B14F-4D97-AF65-F5344CB8AC3E}">
        <p14:creationId xmlns:p14="http://schemas.microsoft.com/office/powerpoint/2010/main" val="96275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40879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1000" tmFilter="0, 0; .2, .5; .8, .5; 1, 0"/>
                                        <p:tgtEl>
                                          <p:spTgt spid="6">
                                            <p:txEl>
                                              <p:pRg st="1" end="1"/>
                                            </p:txEl>
                                          </p:spTgt>
                                        </p:tgtEl>
                                      </p:cBhvr>
                                    </p:animEffect>
                                    <p:animScale>
                                      <p:cBhvr>
                                        <p:cTn id="7" dur="500" autoRev="1" fill="hold"/>
                                        <p:tgtEl>
                                          <p:spTgt spid="6">
                                            <p:txEl>
                                              <p:pRg st="1" end="1"/>
                                            </p:txEl>
                                          </p:spTgt>
                                        </p:tgtEl>
                                      </p:cBhvr>
                                      <p:by x="105000" y="105000"/>
                                    </p:animScale>
                                  </p:childTnLst>
                                </p:cTn>
                              </p:par>
                              <p:par>
                                <p:cTn id="8" presetID="26" presetClass="emph" presetSubtype="0" fill="hold" nodeType="withEffect">
                                  <p:stCondLst>
                                    <p:cond delay="0"/>
                                  </p:stCondLst>
                                  <p:childTnLst>
                                    <p:animEffect transition="out" filter="fade">
                                      <p:cBhvr>
                                        <p:cTn id="9" dur="1000" tmFilter="0, 0; .2, .5; .8, .5; 1, 0"/>
                                        <p:tgtEl>
                                          <p:spTgt spid="6">
                                            <p:txEl>
                                              <p:pRg st="15" end="15"/>
                                            </p:txEl>
                                          </p:spTgt>
                                        </p:tgtEl>
                                      </p:cBhvr>
                                    </p:animEffect>
                                    <p:animScale>
                                      <p:cBhvr>
                                        <p:cTn id="10" dur="500" autoRev="1" fill="hold"/>
                                        <p:tgtEl>
                                          <p:spTgt spid="6">
                                            <p:txEl>
                                              <p:pRg st="15" end="15"/>
                                            </p:txEl>
                                          </p:spTgt>
                                        </p:tgtEl>
                                      </p:cBhvr>
                                      <p:by x="105000" y="105000"/>
                                    </p:animScale>
                                  </p:childTnLst>
                                </p:cTn>
                              </p:par>
                              <p:par>
                                <p:cTn id="11" presetID="26" presetClass="emph" presetSubtype="0" fill="hold" nodeType="withEffect">
                                  <p:stCondLst>
                                    <p:cond delay="0"/>
                                  </p:stCondLst>
                                  <p:childTnLst>
                                    <p:animEffect transition="out" filter="fade">
                                      <p:cBhvr>
                                        <p:cTn id="12" dur="1000" tmFilter="0, 0; .2, .5; .8, .5; 1, 0"/>
                                        <p:tgtEl>
                                          <p:spTgt spid="6">
                                            <p:txEl>
                                              <p:pRg st="22" end="22"/>
                                            </p:txEl>
                                          </p:spTgt>
                                        </p:tgtEl>
                                      </p:cBhvr>
                                    </p:animEffect>
                                    <p:animScale>
                                      <p:cBhvr>
                                        <p:cTn id="13" dur="500" autoRev="1" fill="hold"/>
                                        <p:tgtEl>
                                          <p:spTgt spid="6">
                                            <p:txEl>
                                              <p:pRg st="22" end="22"/>
                                            </p:txEl>
                                          </p:spTgt>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nodeType="clickEffect">
                                  <p:stCondLst>
                                    <p:cond delay="0"/>
                                  </p:stCondLst>
                                  <p:childTnLst>
                                    <p:animEffect transition="out" filter="fade">
                                      <p:cBhvr>
                                        <p:cTn id="17" dur="1000" tmFilter="0, 0; .2, .5; .8, .5; 1, 0"/>
                                        <p:tgtEl>
                                          <p:spTgt spid="6">
                                            <p:txEl>
                                              <p:pRg st="3" end="3"/>
                                            </p:txEl>
                                          </p:spTgt>
                                        </p:tgtEl>
                                      </p:cBhvr>
                                    </p:animEffect>
                                    <p:animScale>
                                      <p:cBhvr>
                                        <p:cTn id="18" dur="500" autoRev="1" fill="hold"/>
                                        <p:tgtEl>
                                          <p:spTgt spid="6">
                                            <p:txEl>
                                              <p:pRg st="3" end="3"/>
                                            </p:txEl>
                                          </p:spTgt>
                                        </p:tgtEl>
                                      </p:cBhvr>
                                      <p:by x="105000" y="105000"/>
                                    </p:animScale>
                                  </p:childTnLst>
                                </p:cTn>
                              </p:par>
                              <p:par>
                                <p:cTn id="19" presetID="26" presetClass="emph" presetSubtype="0" fill="hold" nodeType="withEffect">
                                  <p:stCondLst>
                                    <p:cond delay="0"/>
                                  </p:stCondLst>
                                  <p:childTnLst>
                                    <p:animEffect transition="out" filter="fade">
                                      <p:cBhvr>
                                        <p:cTn id="20" dur="1000" tmFilter="0, 0; .2, .5; .8, .5; 1, 0"/>
                                        <p:tgtEl>
                                          <p:spTgt spid="6">
                                            <p:txEl>
                                              <p:pRg st="4" end="4"/>
                                            </p:txEl>
                                          </p:spTgt>
                                        </p:tgtEl>
                                      </p:cBhvr>
                                    </p:animEffect>
                                    <p:animScale>
                                      <p:cBhvr>
                                        <p:cTn id="21" dur="500" autoRev="1" fill="hold"/>
                                        <p:tgtEl>
                                          <p:spTgt spid="6">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In Python, we use </a:t>
            </a:r>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t> to add a library to our code</a:t>
            </a:r>
          </a:p>
          <a:p>
            <a:r>
              <a:rPr lang="en-US" dirty="0" smtClean="0"/>
              <a:t>We can use only specific parts of the library with </a:t>
            </a:r>
            <a:r>
              <a:rPr lang="en-US" b="1" dirty="0" smtClean="0">
                <a:solidFill>
                  <a:srgbClr val="0000FF"/>
                </a:solidFill>
                <a:latin typeface="Courier New" panose="02070309020205020404" pitchFamily="49" charset="0"/>
                <a:cs typeface="Courier New" panose="02070309020205020404" pitchFamily="49" charset="0"/>
              </a:rPr>
              <a:t>from</a:t>
            </a:r>
          </a:p>
          <a:p>
            <a:r>
              <a:rPr lang="en-US" dirty="0" smtClean="0">
                <a:solidFill>
                  <a:srgbClr val="000000"/>
                </a:solidFill>
                <a:cs typeface="Courier New" panose="02070309020205020404" pitchFamily="49" charset="0"/>
              </a:rPr>
              <a:t>We can give a friendly name to the import with </a:t>
            </a:r>
            <a:r>
              <a:rPr lang="en-US" b="1" dirty="0" smtClean="0">
                <a:solidFill>
                  <a:srgbClr val="0000FF"/>
                </a:solidFill>
                <a:latin typeface="Courier New" panose="02070309020205020404" pitchFamily="49" charset="0"/>
                <a:cs typeface="Courier New" panose="02070309020205020404" pitchFamily="49" charset="0"/>
              </a:rPr>
              <a:t>as</a:t>
            </a:r>
          </a:p>
          <a:p>
            <a:endParaRPr lang="en-US" dirty="0">
              <a:solidFill>
                <a:srgbClr val="000000"/>
              </a:solidFill>
              <a:cs typeface="Courier New" panose="02070309020205020404" pitchFamily="49" charset="0"/>
            </a:endParaRPr>
          </a:p>
          <a:p>
            <a:r>
              <a:rPr lang="en-US" b="1" dirty="0" smtClean="0">
                <a:solidFill>
                  <a:srgbClr val="0000FF"/>
                </a:solidFill>
                <a:latin typeface="Courier New" panose="02070309020205020404" pitchFamily="49" charset="0"/>
                <a:cs typeface="Courier New" panose="02070309020205020404" pitchFamily="49" charset="0"/>
              </a:rPr>
              <a:t>import </a:t>
            </a:r>
            <a:r>
              <a:rPr lang="en-US" dirty="0" err="1" smtClean="0">
                <a:solidFill>
                  <a:srgbClr val="000000"/>
                </a:solidFill>
                <a:latin typeface="Courier New" panose="02070309020205020404" pitchFamily="49" charset="0"/>
                <a:cs typeface="Courier New" panose="02070309020205020404" pitchFamily="49" charset="0"/>
              </a:rPr>
              <a:t>aFunction</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from</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myfunc</a:t>
            </a:r>
            <a:endParaRPr lang="en-US" dirty="0" smtClean="0">
              <a:solidFill>
                <a:srgbClr val="000000"/>
              </a:solidFill>
              <a:latin typeface="Courier New" panose="02070309020205020404" pitchFamily="49" charset="0"/>
              <a:cs typeface="Courier New" panose="02070309020205020404" pitchFamily="49" charset="0"/>
            </a:endParaRP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2219990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613983" y="1628800"/>
            <a:ext cx="10570581"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t>
            </a:r>
            <a:r>
              <a:rPr lang="en-US" sz="1200" dirty="0" err="1" smtClean="0">
                <a:solidFill>
                  <a:srgbClr val="008000"/>
                </a:solidFill>
                <a:highlight>
                  <a:srgbClr val="FFFFFF"/>
                </a:highlight>
                <a:latin typeface="Courier New" panose="02070309020205020404" pitchFamily="49" charset="0"/>
              </a:rPr>
              <a:t>coloured</a:t>
            </a:r>
            <a:r>
              <a:rPr lang="en-US" sz="1200" dirty="0" smtClean="0">
                <a:solidFill>
                  <a:srgbClr val="008000"/>
                </a:solidFill>
                <a:highlight>
                  <a:srgbClr val="FFFFFF"/>
                </a:highlight>
                <a:latin typeface="Courier New" panose="02070309020205020404" pitchFamily="49" charset="0"/>
              </a:rPr>
              <a:t> output</a:t>
            </a:r>
          </a:p>
          <a:p>
            <a:endParaRPr lang="en-US" sz="1200" dirty="0" smtClean="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from</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termcolor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colored, </a:t>
            </a:r>
            <a:r>
              <a:rPr lang="en-US" sz="1200" dirty="0" err="1">
                <a:solidFill>
                  <a:srgbClr val="000000"/>
                </a:solidFill>
                <a:highlight>
                  <a:srgbClr val="FFFFFF"/>
                </a:highlight>
                <a:latin typeface="Courier New" panose="02070309020205020404" pitchFamily="49" charset="0"/>
              </a:rPr>
              <a:t>cprint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text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'Hello World'</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colored(text, </a:t>
            </a:r>
            <a:r>
              <a:rPr lang="en-US" sz="1200" dirty="0">
                <a:solidFill>
                  <a:srgbClr val="008000"/>
                </a:solidFill>
                <a:highlight>
                  <a:srgbClr val="FFFFFF"/>
                </a:highlight>
                <a:latin typeface="Courier New" panose="02070309020205020404" pitchFamily="49" charset="0"/>
              </a:rPr>
              <a:t>'blue'</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attrs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reverse'</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'bold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'green'</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on_grey</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'yellow'</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on_green</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'white'</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on_red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p:txBody>
      </p:sp>
      <p:sp>
        <p:nvSpPr>
          <p:cNvPr id="4" name="Content Placeholder 3"/>
          <p:cNvSpPr>
            <a:spLocks noGrp="1"/>
          </p:cNvSpPr>
          <p:nvPr>
            <p:ph idx="1"/>
          </p:nvPr>
        </p:nvSpPr>
        <p:spPr>
          <a:xfrm>
            <a:off x="609600" y="3284984"/>
            <a:ext cx="10574965" cy="2808312"/>
          </a:xfrm>
        </p:spPr>
        <p:txBody>
          <a:bodyPr>
            <a:normAutofit/>
          </a:bodyPr>
          <a:lstStyle/>
          <a:p>
            <a:r>
              <a:rPr lang="en-US" dirty="0" smtClean="0"/>
              <a:t>For many common tasks, a library will be available</a:t>
            </a:r>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Using the </a:t>
            </a:r>
            <a:r>
              <a:rPr lang="en-US" dirty="0" err="1" smtClean="0"/>
              <a:t>termcolor</a:t>
            </a:r>
            <a:r>
              <a:rPr lang="en-US" dirty="0" smtClean="0"/>
              <a:t> library, write a program to</a:t>
            </a:r>
          </a:p>
          <a:p>
            <a:pPr lvl="1"/>
            <a:r>
              <a:rPr lang="en-US" dirty="0" smtClean="0"/>
              <a:t>Input a sentence from the user</a:t>
            </a:r>
          </a:p>
          <a:p>
            <a:pPr lvl="1"/>
            <a:r>
              <a:rPr lang="en-US" dirty="0" smtClean="0"/>
              <a:t>Output each letter in a different </a:t>
            </a:r>
            <a:r>
              <a:rPr lang="en-US" dirty="0" err="1" smtClean="0"/>
              <a:t>colour</a:t>
            </a:r>
            <a:endParaRPr lang="en-US" dirty="0" smtClean="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303980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termcolor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colored</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'red'</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'green'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'blue'</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char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text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colored</a:t>
            </a:r>
            <a:r>
              <a:rPr lang="en-GB" sz="1200" dirty="0">
                <a:solidFill>
                  <a:srgbClr val="000000"/>
                </a:solidFill>
                <a:highlight>
                  <a:srgbClr val="FFFFFF"/>
                </a:highlight>
                <a:latin typeface="Courier New" panose="02070309020205020404" pitchFamily="49" charset="0"/>
              </a:rPr>
              <a:t>(char, </a:t>
            </a:r>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[counter]))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2 )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0</a:t>
            </a:r>
          </a:p>
        </p:txBody>
      </p:sp>
      <p:sp>
        <p:nvSpPr>
          <p:cNvPr id="4" name="Content Placeholder 3"/>
          <p:cNvSpPr>
            <a:spLocks noGrp="1"/>
          </p:cNvSpPr>
          <p:nvPr>
            <p:ph idx="1"/>
          </p:nvPr>
        </p:nvSpPr>
        <p:spPr>
          <a:xfrm>
            <a:off x="609601" y="3717032"/>
            <a:ext cx="10887000" cy="2409132"/>
          </a:xfrm>
        </p:spPr>
        <p:txBody>
          <a:bodyPr/>
          <a:lstStyle/>
          <a:p>
            <a:r>
              <a:rPr lang="en-US" dirty="0" smtClean="0"/>
              <a:t>A string can be used as a loop expression (it’s a list)</a:t>
            </a:r>
          </a:p>
          <a:p>
            <a:r>
              <a:rPr lang="en-US" dirty="0" smtClean="0"/>
              <a:t>You can use a variable as a list index</a:t>
            </a:r>
          </a:p>
        </p:txBody>
      </p:sp>
    </p:spTree>
    <p:extLst>
      <p:ext uri="{BB962C8B-B14F-4D97-AF65-F5344CB8AC3E}">
        <p14:creationId xmlns:p14="http://schemas.microsoft.com/office/powerpoint/2010/main" val="408558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of bug</a:t>
            </a:r>
          </a:p>
          <a:p>
            <a:pPr lvl="1"/>
            <a:r>
              <a:rPr lang="en-GB" dirty="0" smtClean="0"/>
              <a:t>Cosmetic</a:t>
            </a:r>
          </a:p>
          <a:p>
            <a:pPr lvl="1"/>
            <a:r>
              <a:rPr lang="en-GB" dirty="0" smtClean="0"/>
              <a:t>Logical or semantic</a:t>
            </a:r>
          </a:p>
          <a:p>
            <a:pPr lvl="1"/>
            <a:r>
              <a:rPr lang="en-GB" dirty="0" smtClean="0"/>
              <a:t>Runtime</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Strategies</a:t>
            </a:r>
          </a:p>
          <a:p>
            <a:pPr lvl="1"/>
            <a:r>
              <a:rPr lang="en-US" dirty="0" smtClean="0"/>
              <a:t>Replication, replication, replication</a:t>
            </a:r>
          </a:p>
          <a:p>
            <a:pPr lvl="2"/>
            <a:r>
              <a:rPr lang="en-GB" dirty="0" smtClean="0"/>
              <a:t>The </a:t>
            </a:r>
            <a:r>
              <a:rPr lang="en-GB" dirty="0"/>
              <a:t>m</a:t>
            </a:r>
            <a:r>
              <a:rPr lang="en-GB" dirty="0" smtClean="0"/>
              <a:t>ost </a:t>
            </a:r>
            <a:r>
              <a:rPr lang="en-GB" dirty="0"/>
              <a:t>important factor in fixing a bug is being able to replicate </a:t>
            </a:r>
            <a:r>
              <a:rPr lang="en-GB" dirty="0" smtClean="0"/>
              <a:t>it</a:t>
            </a:r>
          </a:p>
          <a:p>
            <a:pPr lvl="1"/>
            <a:r>
              <a:rPr lang="en-US" dirty="0" smtClean="0"/>
              <a:t>Console logging</a:t>
            </a:r>
          </a:p>
          <a:p>
            <a:pPr lvl="2"/>
            <a:r>
              <a:rPr lang="en-GB" dirty="0"/>
              <a:t>Output variables to console </a:t>
            </a:r>
            <a:r>
              <a:rPr lang="en-GB" dirty="0" smtClean="0"/>
              <a:t>for inspection </a:t>
            </a:r>
            <a:r>
              <a:rPr lang="en-GB" dirty="0"/>
              <a:t>during </a:t>
            </a:r>
            <a:r>
              <a:rPr lang="en-GB" dirty="0" smtClean="0"/>
              <a:t>execution</a:t>
            </a:r>
          </a:p>
          <a:p>
            <a:pPr lvl="1"/>
            <a:r>
              <a:rPr lang="en-US" dirty="0"/>
              <a:t>Stack </a:t>
            </a:r>
            <a:r>
              <a:rPr lang="en-US" dirty="0" smtClean="0"/>
              <a:t>trace</a:t>
            </a:r>
          </a:p>
          <a:p>
            <a:pPr lvl="2"/>
            <a:r>
              <a:rPr lang="en-GB" dirty="0"/>
              <a:t>When provided by an exception can point to the precise line of code that is causing the </a:t>
            </a:r>
            <a:r>
              <a:rPr lang="en-GB" dirty="0" smtClean="0"/>
              <a:t>problem</a:t>
            </a:r>
          </a:p>
          <a:p>
            <a:pPr lvl="1"/>
            <a:r>
              <a:rPr lang="en-US" dirty="0"/>
              <a:t>Debugger </a:t>
            </a:r>
            <a:r>
              <a:rPr lang="en-US" dirty="0" smtClean="0"/>
              <a:t>instrumentation</a:t>
            </a:r>
          </a:p>
          <a:p>
            <a:pPr lvl="2"/>
            <a:r>
              <a:rPr lang="en-US" dirty="0" smtClean="0"/>
              <a:t>Breakpoints</a:t>
            </a:r>
          </a:p>
          <a:p>
            <a:pPr lvl="2"/>
            <a:r>
              <a:rPr lang="en-US" dirty="0" smtClean="0"/>
              <a:t>Stepping through or into</a:t>
            </a:r>
          </a:p>
          <a:p>
            <a:pPr lvl="2"/>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48478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7" end="1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8" end="1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9" end="1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0742984"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21" end="2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22" end="2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3" end="2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File Handling</a:t>
            </a:r>
            <a:endParaRPr lang="en-US" dirty="0"/>
          </a:p>
        </p:txBody>
      </p:sp>
    </p:spTree>
    <p:extLst>
      <p:ext uri="{BB962C8B-B14F-4D97-AF65-F5344CB8AC3E}">
        <p14:creationId xmlns:p14="http://schemas.microsoft.com/office/powerpoint/2010/main" val="4152593917"/>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257401469"/>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r>
              <a:rPr lang="en-US" dirty="0" smtClean="0"/>
              <a:t>What’s the ‘path’ to the file?</a:t>
            </a:r>
          </a:p>
          <a:p>
            <a:r>
              <a:rPr lang="en-US" dirty="0" smtClean="0"/>
              <a:t>Are all Operating System paths the same?</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indent="-800100"/>
            <a:r>
              <a:rPr lang="en-US" dirty="0" smtClean="0"/>
              <a:t>How do we write software that can run anywhere?	</a:t>
            </a:r>
            <a:endParaRPr lang="en-US" dirty="0"/>
          </a:p>
          <a:p>
            <a:pPr lvl="1"/>
            <a:r>
              <a:rPr lang="en-US" dirty="0" smtClean="0"/>
              <a:t>In Python, use the glob module</a:t>
            </a:r>
          </a:p>
          <a:p>
            <a:pPr lvl="1"/>
            <a:r>
              <a:rPr lang="en-US" dirty="0" smtClean="0"/>
              <a:t>The glob module returns filenames</a:t>
            </a:r>
          </a:p>
          <a:p>
            <a:pPr lvl="1"/>
            <a:r>
              <a:rPr lang="en-US" dirty="0" smtClean="0"/>
              <a:t>Complex pattern matching can be used</a:t>
            </a:r>
          </a:p>
          <a:p>
            <a:pPr lvl="1"/>
            <a:r>
              <a:rPr lang="en-US" dirty="0" smtClean="0"/>
              <a:t>Other languages have similar libraries</a:t>
            </a:r>
          </a:p>
        </p:txBody>
      </p:sp>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76363026"/>
              </p:ext>
            </p:extLst>
          </p:nvPr>
        </p:nvGraphicFramePr>
        <p:xfrm>
          <a:off x="609600" y="4725144"/>
          <a:ext cx="10945216" cy="1107440"/>
        </p:xfrm>
        <a:graphic>
          <a:graphicData uri="http://schemas.openxmlformats.org/drawingml/2006/table">
            <a:tbl>
              <a:tblPr firstRow="1" bandRow="1">
                <a:tableStyleId>{5C22544A-7EE6-4342-B048-85BDC9FD1C3A}</a:tableStyleId>
              </a:tblPr>
              <a:tblGrid>
                <a:gridCol w="1412717"/>
                <a:gridCol w="6125026"/>
                <a:gridCol w="3407473"/>
              </a:tblGrid>
              <a:tr h="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bl>
          </a:graphicData>
        </a:graphic>
      </p:graphicFrame>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How do we open a file?</a:t>
            </a:r>
          </a:p>
          <a:p>
            <a:pPr lvl="1"/>
            <a:r>
              <a:rPr lang="en-US" dirty="0" smtClean="0">
                <a:solidFill>
                  <a:srgbClr val="000000"/>
                </a:solidFill>
                <a:latin typeface="Courier New" panose="02070309020205020404" pitchFamily="49" charset="0"/>
                <a:cs typeface="Courier New" panose="02070309020205020404" pitchFamily="49" charset="0"/>
              </a:rPr>
              <a:t>open</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name</a:t>
            </a:r>
            <a:r>
              <a:rPr lang="en-US" dirty="0" smtClean="0">
                <a:latin typeface="Courier New" panose="02070309020205020404" pitchFamily="49" charset="0"/>
                <a:cs typeface="Courier New" panose="02070309020205020404" pitchFamily="49" charset="0"/>
              </a:rPr>
              <a:t>)</a:t>
            </a:r>
          </a:p>
          <a:p>
            <a:pPr lvl="2"/>
            <a:r>
              <a:rPr lang="en-US" dirty="0" smtClean="0"/>
              <a:t>name – file name to be opened</a:t>
            </a:r>
          </a:p>
          <a:p>
            <a:pPr lvl="2"/>
            <a:r>
              <a:rPr lang="en-US" dirty="0" smtClean="0"/>
              <a:t>Defaults to read mode</a:t>
            </a:r>
          </a:p>
          <a:p>
            <a:pPr lvl="2"/>
            <a:r>
              <a:rPr lang="en-US" dirty="0" smtClean="0"/>
              <a:t>Other modes can be chosen</a:t>
            </a:r>
          </a:p>
          <a:p>
            <a:pPr lvl="2"/>
            <a:r>
              <a:rPr lang="en-US" dirty="0" smtClean="0"/>
              <a:t>Returns an object</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endParaRPr lang="en-US" dirty="0"/>
          </a:p>
          <a:p>
            <a:pPr marL="457200" lvl="1"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
        <p:nvSpPr>
          <p:cNvPr id="5" name="Content Placeholder 3"/>
          <p:cNvSpPr txBox="1">
            <a:spLocks/>
          </p:cNvSpPr>
          <p:nvPr/>
        </p:nvSpPr>
        <p:spPr>
          <a:xfrm>
            <a:off x="1127448"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How do we read from a file?</a:t>
            </a:r>
          </a:p>
          <a:p>
            <a:pPr lvl="1"/>
            <a:r>
              <a:rPr lang="en-US" dirty="0" err="1" smtClean="0">
                <a:solidFill>
                  <a:srgbClr val="000000"/>
                </a:solidFill>
                <a:latin typeface="Courier New" panose="02070309020205020404" pitchFamily="49" charset="0"/>
                <a:cs typeface="Courier New" panose="02070309020205020404" pitchFamily="49" charset="0"/>
              </a:rPr>
              <a:t>file.read</a:t>
            </a:r>
            <a:r>
              <a:rPr lang="en-US" dirty="0" smtClean="0">
                <a:latin typeface="Courier New" panose="02070309020205020404" pitchFamily="49" charset="0"/>
                <a:cs typeface="Courier New" panose="02070309020205020404" pitchFamily="49" charset="0"/>
              </a:rPr>
              <a:t>()</a:t>
            </a:r>
          </a:p>
          <a:p>
            <a:pPr lvl="2"/>
            <a:r>
              <a:rPr lang="en-US" dirty="0" smtClean="0"/>
              <a:t>Reads the whole file</a:t>
            </a:r>
          </a:p>
          <a:p>
            <a:pPr lvl="1"/>
            <a:r>
              <a:rPr lang="en-US" dirty="0" err="1" smtClean="0">
                <a:solidFill>
                  <a:srgbClr val="000000"/>
                </a:solidFill>
                <a:latin typeface="Courier New" panose="02070309020205020404" pitchFamily="49" charset="0"/>
                <a:cs typeface="Courier New" panose="02070309020205020404" pitchFamily="49" charset="0"/>
              </a:rPr>
              <a:t>file.readline</a:t>
            </a:r>
            <a:r>
              <a:rPr lang="en-US" dirty="0" smtClean="0">
                <a:latin typeface="Courier New" panose="02070309020205020404" pitchFamily="49" charset="0"/>
                <a:cs typeface="Courier New" panose="02070309020205020404" pitchFamily="49" charset="0"/>
              </a:rPr>
              <a:t>()</a:t>
            </a:r>
          </a:p>
          <a:p>
            <a:pPr lvl="2"/>
            <a:r>
              <a:rPr lang="en-US" dirty="0" smtClean="0">
                <a:cs typeface="Courier New" panose="02070309020205020404" pitchFamily="49" charset="0"/>
              </a:rPr>
              <a:t>Reads a single line from the file</a:t>
            </a:r>
            <a:endParaRPr lang="en-US" dirty="0">
              <a:cs typeface="Courier New" panose="02070309020205020404" pitchFamily="49" charset="0"/>
            </a:endParaRPr>
          </a:p>
          <a:p>
            <a:pPr lvl="1"/>
            <a:endParaRPr lang="en-US" dirty="0" smtClean="0"/>
          </a:p>
          <a:p>
            <a:pPr marL="914400" lvl="2" indent="0">
              <a:buFont typeface="Arial" panose="020B0604020202020204" pitchFamily="34" charset="0"/>
              <a:buNone/>
            </a:pP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Can I delete files?</a:t>
            </a:r>
          </a:p>
          <a:p>
            <a:pPr lvl="1"/>
            <a:r>
              <a:rPr lang="en-US" dirty="0" err="1" smtClean="0">
                <a:latin typeface="Courier New" panose="02070309020205020404" pitchFamily="49" charset="0"/>
                <a:cs typeface="Courier New" panose="02070309020205020404" pitchFamily="49" charset="0"/>
              </a:rPr>
              <a:t>os.remove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p>
          <a:p>
            <a:r>
              <a:rPr lang="en-US" dirty="0" smtClean="0"/>
              <a:t>What about directories?</a:t>
            </a:r>
          </a:p>
          <a:p>
            <a:pPr lvl="1"/>
            <a:r>
              <a:rPr lang="en-US" dirty="0" err="1" smtClean="0">
                <a:latin typeface="Courier New" panose="02070309020205020404" pitchFamily="49" charset="0"/>
                <a:cs typeface="Courier New" panose="02070309020205020404" pitchFamily="49" charset="0"/>
              </a:rPr>
              <a:t>os.rmdir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os.removedirs</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5673"/>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Ask the user for a filename</a:t>
            </a:r>
          </a:p>
          <a:p>
            <a:pPr lvl="1"/>
            <a:r>
              <a:rPr lang="en-US" dirty="0" smtClean="0"/>
              <a:t>Create a file with that name</a:t>
            </a:r>
          </a:p>
          <a:p>
            <a:pPr lvl="1"/>
            <a:r>
              <a:rPr lang="en-US" dirty="0" smtClean="0"/>
              <a:t>Accept user input and write it to the file</a:t>
            </a:r>
          </a:p>
          <a:p>
            <a:pPr lvl="1"/>
            <a:r>
              <a:rPr lang="en-US"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205619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File Operations</a:t>
            </a:r>
            <a:endParaRPr lang="en-US" dirty="0"/>
          </a:p>
        </p:txBody>
      </p:sp>
      <p:sp>
        <p:nvSpPr>
          <p:cNvPr id="5" name="Rectangle 4"/>
          <p:cNvSpPr/>
          <p:nvPr/>
        </p:nvSpPr>
        <p:spPr>
          <a:xfrm>
            <a:off x="609600" y="1415673"/>
            <a:ext cx="10887000"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0212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767408" y="1415673"/>
            <a:ext cx="10513168"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Exercises/Error Handling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36802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415673"/>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'pc'</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'21.4'</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xbox</a:t>
            </a:r>
            <a:r>
              <a:rPr lang="en-GB" sz="1200" dirty="0">
                <a:solidFill>
                  <a:srgbClr val="008000"/>
                </a:solidFill>
                <a:highlight>
                  <a:srgbClr val="FFFFFF"/>
                </a:highlight>
                <a:latin typeface="Courier New" panose="02070309020205020404" pitchFamily="49" charset="0"/>
              </a:rPr>
              <a:t> 360'</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'113.1'</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'ps3'</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'84.5'</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'3ds'</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'11.7'</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'Wii'</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'9.3'</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platform name: \n'</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'all'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'Total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total)</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total game sales in 2015 were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[selection])</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KeyError</a:t>
            </a:r>
            <a:r>
              <a:rPr lang="en-GB" sz="1200" dirty="0">
                <a:solidFill>
                  <a:srgbClr val="008000"/>
                </a:solidFill>
                <a:highlight>
                  <a:srgbClr val="FFFFFF"/>
                </a:highlight>
                <a:latin typeface="Courier New" panose="02070309020205020404" pitchFamily="49" charset="0"/>
              </a:rPr>
              <a:t> may be thrown if the user input an invalid 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KeyError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print(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not found'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TypeError</a:t>
            </a:r>
            <a:r>
              <a:rPr lang="en-GB" sz="1200" dirty="0">
                <a:solidFill>
                  <a:srgbClr val="008000"/>
                </a:solidFill>
                <a:highlight>
                  <a:srgbClr val="FFFFFF"/>
                </a:highlight>
                <a:latin typeface="Courier New" panose="02070309020205020404" pitchFamily="49" charset="0"/>
              </a:rPr>
              <a:t> may be thrown attempting to add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'An error occurred during calculations'</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a:t>
            </a:r>
          </a:p>
          <a:p>
            <a:pPr lvl="1"/>
            <a:r>
              <a:rPr lang="en-US" dirty="0" smtClean="0"/>
              <a:t>A thread continues until its run() method terminates</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a:t>
            </a:r>
          </a:p>
          <a:p>
            <a:pPr lvl="2"/>
            <a:r>
              <a:rPr lang="en-US" i="1" dirty="0" err="1" smtClean="0"/>
              <a:t>args</a:t>
            </a:r>
            <a:r>
              <a:rPr lang="en-US" i="1" dirty="0" smtClean="0"/>
              <a:t> </a:t>
            </a:r>
            <a:r>
              <a:rPr lang="en-US" dirty="0" smtClean="0"/>
              <a:t>is a tuple of arguments</a:t>
            </a:r>
          </a:p>
          <a:p>
            <a:pPr lvl="2"/>
            <a:r>
              <a:rPr lang="en-US" dirty="0" smtClean="0"/>
              <a:t>Returns the thread identifier</a:t>
            </a:r>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a:t>
            </a:r>
          </a:p>
          <a:p>
            <a:pPr lvl="1"/>
            <a:r>
              <a:rPr lang="en-US" dirty="0" err="1" smtClean="0">
                <a:latin typeface="Courier New" panose="02070309020205020404" pitchFamily="49" charset="0"/>
                <a:cs typeface="Courier New" panose="02070309020205020404" pitchFamily="49" charset="0"/>
              </a:rPr>
              <a:t>Thread.join</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timeout</a:t>
            </a:r>
            <a:r>
              <a:rPr lang="en-US" dirty="0" smtClean="0">
                <a:latin typeface="Courier New" panose="02070309020205020404" pitchFamily="49" charset="0"/>
                <a:cs typeface="Courier New" panose="02070309020205020404" pitchFamily="49" charset="0"/>
              </a:rPr>
              <a:t>])</a:t>
            </a:r>
          </a:p>
          <a:p>
            <a:pPr lvl="2"/>
            <a:r>
              <a:rPr lang="en-US" dirty="0" smtClean="0"/>
              <a:t>Makes the current thread wait until the target thread object terminates</a:t>
            </a:r>
          </a:p>
          <a:p>
            <a:pPr lvl="2"/>
            <a:r>
              <a:rPr lang="en-US" i="1" dirty="0" smtClean="0"/>
              <a:t>timeout</a:t>
            </a:r>
            <a:r>
              <a:rPr lang="en-US" dirty="0" smtClean="0"/>
              <a:t> is the number of seconds to wait for</a:t>
            </a:r>
          </a:p>
          <a:p>
            <a:pPr lvl="2"/>
            <a:r>
              <a:rPr lang="en-US" dirty="0" smtClean="0"/>
              <a:t>A thread can be joined many times</a:t>
            </a:r>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happens when more than one thread wants to interact with another?</a:t>
            </a:r>
          </a:p>
          <a:p>
            <a:endParaRPr lang="en-US" dirty="0" smtClean="0"/>
          </a:p>
          <a:p>
            <a:r>
              <a:rPr lang="en-US" dirty="0" smtClean="0">
                <a:latin typeface="Courier New" panose="02070309020205020404" pitchFamily="49" charset="0"/>
                <a:cs typeface="Courier New" panose="02070309020205020404" pitchFamily="49" charset="0"/>
              </a:rPr>
              <a:t>Lock</a:t>
            </a:r>
            <a:r>
              <a:rPr lang="en-US" dirty="0" smtClean="0"/>
              <a:t> objects</a:t>
            </a:r>
          </a:p>
          <a:p>
            <a:endParaRPr lang="en-US" dirty="0" smtClean="0"/>
          </a:p>
          <a:p>
            <a:r>
              <a:rPr lang="en-US" dirty="0" smtClean="0">
                <a:latin typeface="Courier New" panose="02070309020205020404" pitchFamily="49" charset="0"/>
                <a:cs typeface="Courier New" panose="02070309020205020404" pitchFamily="49" charset="0"/>
              </a:rPr>
              <a:t>Semaphore</a:t>
            </a:r>
            <a:r>
              <a:rPr lang="en-US" dirty="0" smtClean="0"/>
              <a:t> objects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latin typeface="Courier New" panose="02070309020205020404" pitchFamily="49" charset="0"/>
                <a:cs typeface="Courier New" panose="02070309020205020404" pitchFamily="49" charset="0"/>
              </a:rPr>
              <a:t>Event</a:t>
            </a:r>
            <a:r>
              <a:rPr lang="en-US" dirty="0" smtClean="0"/>
              <a:t> objects</a:t>
            </a:r>
          </a:p>
          <a:p>
            <a:pPr lvl="1"/>
            <a:r>
              <a:rPr lang="en-US" dirty="0" smtClean="0"/>
              <a:t>Uses an internal flag</a:t>
            </a:r>
          </a:p>
          <a:p>
            <a:pPr lvl="1"/>
            <a:r>
              <a:rPr lang="en-US" dirty="0" smtClean="0"/>
              <a:t>blocks until flag is true or until timeout</a:t>
            </a:r>
          </a:p>
          <a:p>
            <a:pPr lvl="1"/>
            <a:r>
              <a:rPr lang="en-US" dirty="0" smtClean="0"/>
              <a:t>Allows one thread to signal an event</a:t>
            </a:r>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Often we will want to create deferred or recurring processes</a:t>
            </a:r>
          </a:p>
          <a:p>
            <a:pPr lvl="1"/>
            <a:r>
              <a:rPr lang="en-US" dirty="0" err="1" smtClean="0">
                <a:latin typeface="Courier New" panose="02070309020205020404" pitchFamily="49" charset="0"/>
                <a:cs typeface="Courier New" panose="02070309020205020404" pitchFamily="49" charset="0"/>
              </a:rPr>
              <a:t>threading.Timer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interval, function, </a:t>
            </a:r>
            <a:r>
              <a:rPr lang="en-US" i="1" dirty="0" err="1" smtClean="0">
                <a:latin typeface="Courier New" panose="02070309020205020404" pitchFamily="49" charset="0"/>
                <a:cs typeface="Courier New" panose="02070309020205020404" pitchFamily="49" charset="0"/>
              </a:rPr>
              <a:t>args</a:t>
            </a:r>
            <a:r>
              <a:rPr lang="en-US" dirty="0" smtClean="0">
                <a:latin typeface="Courier New" panose="02070309020205020404" pitchFamily="49" charset="0"/>
                <a:cs typeface="Courier New" panose="02070309020205020404" pitchFamily="49" charset="0"/>
              </a:rPr>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Examples</a:t>
            </a:r>
            <a:endParaRPr lang="en-US" dirty="0"/>
          </a:p>
        </p:txBody>
      </p:sp>
      <p:sp>
        <p:nvSpPr>
          <p:cNvPr id="5" name="Rectangle 4"/>
          <p:cNvSpPr/>
          <p:nvPr/>
        </p:nvSpPr>
        <p:spPr>
          <a:xfrm>
            <a:off x="609600" y="1415673"/>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Threading example</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threading, time</a:t>
            </a:r>
          </a:p>
          <a:p>
            <a:r>
              <a:rPr lang="en-GB" sz="1200" dirty="0">
                <a:solidFill>
                  <a:srgbClr val="008000"/>
                </a:solidFill>
                <a:highlight>
                  <a:srgbClr val="FFFFFF"/>
                </a:highlight>
                <a:latin typeface="Courier New" panose="02070309020205020404" pitchFamily="49" charset="0"/>
              </a:rPr>
              <a:t># Define the function that will do the work</a:t>
            </a:r>
          </a:p>
          <a:p>
            <a:r>
              <a:rPr lang="en-GB" sz="1200" dirty="0">
                <a:solidFill>
                  <a:srgbClr val="008000"/>
                </a:solidFill>
                <a:highlight>
                  <a:srgbClr val="FFFFFF"/>
                </a:highlight>
                <a:latin typeface="Courier New" panose="02070309020205020404" pitchFamily="49" charset="0"/>
              </a:rPr>
              <a:t># We're passing in the flag so the calling code can listen to it</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sleeper(flag):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'Running'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'Sleeping'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Make the thread wait for 10 seconds</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( 10 )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'Waking'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Signal calling code that we're done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flag.</a:t>
            </a:r>
            <a:r>
              <a:rPr lang="en-GB" sz="1200" b="1" dirty="0" err="1">
                <a:solidFill>
                  <a:srgbClr val="0000FF"/>
                </a:solidFill>
                <a:highlight>
                  <a:srgbClr val="FFFFFF"/>
                </a:highlight>
                <a:latin typeface="Courier New" panose="02070309020205020404" pitchFamily="49" charset="0"/>
              </a:rPr>
              <a:t>set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Create the Event object we're going to listen to</a:t>
            </a:r>
          </a:p>
          <a:p>
            <a:r>
              <a:rPr lang="en-GB" sz="1200" dirty="0">
                <a:solidFill>
                  <a:srgbClr val="000000"/>
                </a:solidFill>
                <a:highlight>
                  <a:srgbClr val="FFFFFF"/>
                </a:highlight>
                <a:latin typeface="Courier New" panose="02070309020205020404" pitchFamily="49" charset="0"/>
              </a:rPr>
              <a:t>event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threading.Event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Create the thread, specifying the function we defined as the target and providing a</a:t>
            </a:r>
          </a:p>
          <a:p>
            <a:r>
              <a:rPr lang="en-GB" sz="1200" dirty="0">
                <a:solidFill>
                  <a:srgbClr val="008000"/>
                </a:solidFill>
                <a:highlight>
                  <a:srgbClr val="FFFFFF"/>
                </a:highlight>
                <a:latin typeface="Courier New" panose="02070309020205020404" pitchFamily="49" charset="0"/>
              </a:rPr>
              <a:t># tuple for the arguments. Note the trailing comma in the tuple</a:t>
            </a:r>
          </a:p>
          <a:p>
            <a:r>
              <a:rPr lang="en-GB" sz="1200" dirty="0">
                <a:solidFill>
                  <a:srgbClr val="000000"/>
                </a:solidFill>
                <a:highlight>
                  <a:srgbClr val="FFFFFF"/>
                </a:highlight>
                <a:latin typeface="Courier New" panose="02070309020205020404" pitchFamily="49" charset="0"/>
              </a:rPr>
              <a:t>thread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(group=None, target=sleeper, name=None,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=(event,))</a:t>
            </a:r>
          </a:p>
          <a:p>
            <a:r>
              <a:rPr lang="en-GB" sz="1200" dirty="0" err="1">
                <a:solidFill>
                  <a:srgbClr val="000000"/>
                </a:solidFill>
                <a:highlight>
                  <a:srgbClr val="FFFFFF"/>
                </a:highlight>
                <a:latin typeface="Courier New" panose="02070309020205020404" pitchFamily="49" charset="0"/>
              </a:rPr>
              <a:t>thread.</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Wait for the flag to get set before continuing with the program</a:t>
            </a:r>
          </a:p>
          <a:p>
            <a:r>
              <a:rPr lang="en-GB" sz="1200" dirty="0" err="1">
                <a:solidFill>
                  <a:srgbClr val="000000"/>
                </a:solidFill>
                <a:highlight>
                  <a:srgbClr val="FFFFFF"/>
                </a:highlight>
                <a:latin typeface="Courier New" panose="02070309020205020404" pitchFamily="49" charset="0"/>
              </a:rPr>
              <a:t>event.</a:t>
            </a:r>
            <a:r>
              <a:rPr lang="en-GB" sz="1200" b="1" dirty="0" err="1">
                <a:solidFill>
                  <a:srgbClr val="0000FF"/>
                </a:solidFill>
                <a:highlight>
                  <a:srgbClr val="FFFFFF"/>
                </a:highlight>
                <a:latin typeface="Courier New" panose="02070309020205020404" pitchFamily="49" charset="0"/>
              </a:rPr>
              <a:t>wait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'Stopping'</a:t>
            </a:r>
            <a:r>
              <a:rPr lang="en-GB" sz="1200" dirty="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Define a function that takes an interval in seconds and a name</a:t>
            </a:r>
          </a:p>
          <a:p>
            <a:pPr lvl="2"/>
            <a:r>
              <a:rPr lang="en-US" dirty="0" smtClean="0"/>
              <a:t>The function should print the name and the current time after </a:t>
            </a:r>
            <a:r>
              <a:rPr lang="en-US" i="1" dirty="0" smtClean="0"/>
              <a:t>interval</a:t>
            </a:r>
            <a:r>
              <a:rPr lang="en-US" dirty="0" smtClean="0"/>
              <a:t> seconds have elapsed</a:t>
            </a:r>
          </a:p>
          <a:p>
            <a:pPr lvl="2"/>
            <a:r>
              <a:rPr lang="en-US" dirty="0" smtClean="0"/>
              <a:t>The function should repeat this 5 times</a:t>
            </a:r>
          </a:p>
          <a:p>
            <a:pPr lvl="1"/>
            <a:r>
              <a:rPr lang="en-US" dirty="0" smtClean="0"/>
              <a:t>Create a thread using the function you defined</a:t>
            </a:r>
          </a:p>
          <a:p>
            <a:r>
              <a:rPr lang="en-US" dirty="0" smtClean="0"/>
              <a:t>As a bonus:</a:t>
            </a:r>
          </a:p>
          <a:p>
            <a:pPr lvl="1"/>
            <a:r>
              <a:rPr lang="en-US" dirty="0" smtClean="0"/>
              <a:t>Create two thread objects using the function defined previously</a:t>
            </a:r>
          </a:p>
          <a:p>
            <a:pPr lvl="2"/>
            <a:r>
              <a:rPr lang="en-US" dirty="0" smtClean="0"/>
              <a:t>Thread 1 should have a delay of 2 seconds</a:t>
            </a:r>
          </a:p>
          <a:p>
            <a:pPr lvl="2"/>
            <a:r>
              <a:rPr lang="en-US" dirty="0" smtClean="0"/>
              <a:t>Thread 2 should have a delay of 4 seconds</a:t>
            </a:r>
          </a:p>
          <a:p>
            <a:pPr lvl="1"/>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Threading</a:t>
            </a:r>
            <a:endParaRPr lang="en-US" dirty="0"/>
          </a:p>
        </p:txBody>
      </p:sp>
      <p:sp>
        <p:nvSpPr>
          <p:cNvPr id="5" name="Rectangle 4"/>
          <p:cNvSpPr/>
          <p:nvPr/>
        </p:nvSpPr>
        <p:spPr>
          <a:xfrm>
            <a:off x="609600" y="1415673"/>
            <a:ext cx="10887000"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import</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threading, thread, time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Define the function that will do the thread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(name, interval)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while </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5</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(interval)</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name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 count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ctime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'\n'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try</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Create the threads and hold a reference to them</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'Thread-1'</a:t>
            </a:r>
            <a:r>
              <a:rPr lang="en-GB" sz="1200" dirty="0">
                <a:solidFill>
                  <a:srgbClr val="000000"/>
                </a:solidFill>
                <a:highlight>
                  <a:srgbClr val="FFFFFF"/>
                </a:highlight>
                <a:latin typeface="Courier New" panose="02070309020205020404" pitchFamily="49" charset="0"/>
              </a:rPr>
              <a:t>, 2,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'Thread-2'</a:t>
            </a:r>
            <a:r>
              <a:rPr lang="en-GB" sz="1200" dirty="0">
                <a:solidFill>
                  <a:srgbClr val="000000"/>
                </a:solidFill>
                <a:highlight>
                  <a:srgbClr val="FFFFFF"/>
                </a:highlight>
                <a:latin typeface="Courier New" panose="02070309020205020404" pitchFamily="49" charset="0"/>
              </a:rPr>
              <a:t>, 4,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except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'Error starting thread'</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Loop until both threads have finished, i.e. return False for </a:t>
            </a:r>
            <a:r>
              <a:rPr lang="en-GB" sz="1200" dirty="0" err="1">
                <a:solidFill>
                  <a:srgbClr val="008000"/>
                </a:solidFill>
                <a:highlight>
                  <a:srgbClr val="FFFFFF"/>
                </a:highlight>
                <a:latin typeface="Courier New" panose="02070309020205020404" pitchFamily="49" charset="0"/>
              </a:rPr>
              <a:t>isAlive</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or</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exit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r>
              <a:rPr lang="en-US" dirty="0" smtClean="0"/>
              <a:t>Crypto in Python</a:t>
            </a:r>
          </a:p>
          <a:p>
            <a:pPr lvl="1"/>
            <a:r>
              <a:rPr lang="en-US" i="1" dirty="0" err="1" smtClean="0"/>
              <a:t>hashlib</a:t>
            </a:r>
            <a:r>
              <a:rPr lang="en-US" i="1" dirty="0" smtClean="0"/>
              <a:t> </a:t>
            </a:r>
            <a:r>
              <a:rPr lang="en-US" dirty="0" smtClean="0"/>
              <a:t>for hashing</a:t>
            </a:r>
          </a:p>
          <a:p>
            <a:pPr lvl="1"/>
            <a:r>
              <a:rPr lang="en-US" dirty="0" err="1" smtClean="0"/>
              <a:t>PyCrypto</a:t>
            </a:r>
            <a:r>
              <a:rPr lang="en-US" dirty="0" smtClean="0"/>
              <a:t> for encryption</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Depending upon the encryption algorithm chosen, you will need to provide</a:t>
            </a:r>
          </a:p>
          <a:p>
            <a:pPr lvl="1"/>
            <a:r>
              <a:rPr lang="en-US" dirty="0" smtClean="0"/>
              <a:t>An encryption key, which may need to satisfy minimum length requirements</a:t>
            </a:r>
          </a:p>
          <a:p>
            <a:pPr lvl="1"/>
            <a:r>
              <a:rPr lang="en-US" dirty="0" smtClean="0"/>
              <a:t>A plaintext message, which may also need to satisfy minimum length requirements</a:t>
            </a:r>
          </a:p>
          <a:p>
            <a:pPr lvl="1"/>
            <a:endParaRPr lang="en-US" dirty="0" smtClean="0"/>
          </a:p>
          <a:p>
            <a:pPr lvl="1"/>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Cryptography: Example</a:t>
            </a:r>
            <a:endParaRPr lang="en-US" dirty="0"/>
          </a:p>
        </p:txBody>
      </p:sp>
      <p:sp>
        <p:nvSpPr>
          <p:cNvPr id="5" name="Rectangle 4"/>
          <p:cNvSpPr/>
          <p:nvPr/>
        </p:nvSpPr>
        <p:spPr>
          <a:xfrm>
            <a:off x="609600" y="1484784"/>
            <a:ext cx="10887000"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Crypto.Cipher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DES</a:t>
            </a:r>
          </a:p>
          <a:p>
            <a:r>
              <a:rPr lang="en-GB" sz="1200" dirty="0">
                <a:solidFill>
                  <a:srgbClr val="000000"/>
                </a:solidFill>
                <a:highlight>
                  <a:srgbClr val="FFFFFF"/>
                </a:highlight>
                <a:latin typeface="Courier New" panose="02070309020205020404" pitchFamily="49" charset="0"/>
              </a:rPr>
              <a:t>key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'12345678'</a:t>
            </a:r>
          </a:p>
          <a:p>
            <a:r>
              <a:rPr lang="en-GB" sz="1200" dirty="0">
                <a:solidFill>
                  <a:srgbClr val="000000"/>
                </a:solidFill>
                <a:highlight>
                  <a:srgbClr val="FFFFFF"/>
                </a:highlight>
                <a:latin typeface="Courier New" panose="02070309020205020404" pitchFamily="49" charset="0"/>
              </a:rPr>
              <a:t>message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'message1'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des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new</a:t>
            </a:r>
            <a:r>
              <a:rPr lang="en-GB" sz="1200" dirty="0">
                <a:solidFill>
                  <a:srgbClr val="000000"/>
                </a:solidFill>
                <a:highlight>
                  <a:srgbClr val="FFFFFF"/>
                </a:highlight>
                <a:latin typeface="Courier New" panose="02070309020205020404" pitchFamily="49" charset="0"/>
              </a:rPr>
              <a:t>(key, DES.MODE_ECB)</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"Encrypting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message)</a:t>
            </a:r>
          </a:p>
          <a:p>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encrypt</a:t>
            </a:r>
            <a:r>
              <a:rPr lang="en-GB" sz="1200" dirty="0">
                <a:solidFill>
                  <a:srgbClr val="000000"/>
                </a:solidFill>
                <a:highlight>
                  <a:srgbClr val="FFFFFF"/>
                </a:highlight>
                <a:latin typeface="Courier New" panose="02070309020205020404" pitchFamily="49" charset="0"/>
              </a:rPr>
              <a:t>(message)</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ciphertext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"Decrypting"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plaintext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decrypt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(plaintext)</a:t>
            </a:r>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lvl="1"/>
            <a:r>
              <a:rPr lang="en-US" dirty="0" smtClean="0"/>
              <a:t>Write a program to</a:t>
            </a:r>
          </a:p>
          <a:p>
            <a:pPr lvl="2"/>
            <a:r>
              <a:rPr lang="en-US" dirty="0" smtClean="0"/>
              <a:t>Allow the user to input a message</a:t>
            </a:r>
          </a:p>
          <a:p>
            <a:pPr lvl="2"/>
            <a:r>
              <a:rPr lang="en-US" dirty="0" smtClean="0"/>
              <a:t>Encrypt the message using a key</a:t>
            </a:r>
          </a:p>
          <a:p>
            <a:pPr lvl="2"/>
            <a:r>
              <a:rPr lang="en-US" dirty="0" smtClean="0"/>
              <a:t>Output the encrypted message to the console</a:t>
            </a:r>
          </a:p>
          <a:p>
            <a:pPr lvl="1"/>
            <a:r>
              <a:rPr lang="en-US" dirty="0" smtClean="0"/>
              <a:t>Optionally, modify the program to</a:t>
            </a:r>
          </a:p>
          <a:p>
            <a:pPr lvl="3"/>
            <a:r>
              <a:rPr lang="en-US" dirty="0"/>
              <a:t>Allow the user to input an encryption </a:t>
            </a:r>
            <a:r>
              <a:rPr lang="en-US" dirty="0" smtClean="0"/>
              <a:t>key</a:t>
            </a:r>
          </a:p>
          <a:p>
            <a:pPr lvl="3"/>
            <a:r>
              <a:rPr lang="en-US" dirty="0" smtClean="0"/>
              <a:t>Allow the user to input an encrypted message and decryption key</a:t>
            </a:r>
          </a:p>
          <a:p>
            <a:pPr lvl="3"/>
            <a:r>
              <a:rPr lang="en-US" dirty="0" smtClean="0"/>
              <a:t>Decrypt the message</a:t>
            </a:r>
          </a:p>
          <a:p>
            <a:pPr lvl="3"/>
            <a:r>
              <a:rPr lang="en-US" dirty="0" smtClean="0"/>
              <a:t>Output the decrypted message to the console</a:t>
            </a:r>
          </a:p>
          <a:p>
            <a:pPr lvl="3"/>
            <a:r>
              <a:rPr lang="en-US" dirty="0" smtClean="0"/>
              <a:t>Reminder: Encrypted messages can include extended characters. How might those be input?</a:t>
            </a:r>
          </a:p>
          <a:p>
            <a:pPr marL="0" indent="0">
              <a:buNone/>
            </a:pPr>
            <a:endParaRPr lang="en-US" dirty="0" smtClean="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For a basic solution, see Exercises/Cryptography Solution.py</a:t>
            </a:r>
          </a:p>
          <a:p>
            <a:pPr lvl="1"/>
            <a:r>
              <a:rPr lang="en-US" dirty="0" smtClean="0"/>
              <a:t>For a more advanced solution, </a:t>
            </a:r>
            <a:r>
              <a:rPr lang="en-US" dirty="0"/>
              <a:t>see </a:t>
            </a:r>
            <a:r>
              <a:rPr lang="en-US" dirty="0" smtClean="0"/>
              <a:t>Exercises/Cryptography Solution 2.py</a:t>
            </a:r>
            <a:endParaRPr lang="en-US" dirty="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Regular Expressions</a:t>
            </a:r>
            <a:endParaRPr lang="en-US" dirty="0"/>
          </a:p>
        </p:txBody>
      </p:sp>
    </p:spTree>
    <p:extLst>
      <p:ext uri="{BB962C8B-B14F-4D97-AF65-F5344CB8AC3E}">
        <p14:creationId xmlns:p14="http://schemas.microsoft.com/office/powerpoint/2010/main" val="1722758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Regular Expressions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635" y="2127412"/>
            <a:ext cx="6958730" cy="2603175"/>
          </a:xfrm>
          <a:prstGeom prst="rect">
            <a:avLst/>
          </a:prstGeom>
        </p:spPr>
      </p:pic>
      <p:sp>
        <p:nvSpPr>
          <p:cNvPr id="6" name="TextBox 5"/>
          <p:cNvSpPr txBox="1"/>
          <p:nvPr/>
        </p:nvSpPr>
        <p:spPr>
          <a:xfrm>
            <a:off x="2518581"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http://xkcd.com/1171/</a:t>
            </a:r>
            <a:endParaRPr lang="en-GB" sz="1200" dirty="0">
              <a:latin typeface="Calibri Light" panose="020F0302020204030204" pitchFamily="34" charset="0"/>
            </a:endParaRPr>
          </a:p>
        </p:txBody>
      </p:sp>
    </p:spTree>
    <p:extLst>
      <p:ext uri="{BB962C8B-B14F-4D97-AF65-F5344CB8AC3E}">
        <p14:creationId xmlns:p14="http://schemas.microsoft.com/office/powerpoint/2010/main" val="1389564392"/>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‘regular expression’ or ‘regex’?</a:t>
            </a:r>
          </a:p>
          <a:p>
            <a:pPr lvl="1"/>
            <a:r>
              <a:rPr lang="en-US" dirty="0" smtClean="0"/>
              <a:t>A string defining a search pattern for searching within strings</a:t>
            </a:r>
          </a:p>
          <a:p>
            <a:r>
              <a:rPr lang="en-US" dirty="0" err="1" smtClean="0"/>
              <a:t>RegEx</a:t>
            </a:r>
            <a:r>
              <a:rPr lang="en-US" dirty="0" smtClean="0"/>
              <a:t> in Python</a:t>
            </a:r>
            <a:endParaRPr lang="en-US" dirty="0"/>
          </a:p>
        </p:txBody>
      </p:sp>
      <p:sp>
        <p:nvSpPr>
          <p:cNvPr id="3" name="Title 2"/>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946406147"/>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database is a way of storing complex data</a:t>
            </a:r>
          </a:p>
          <a:p>
            <a:r>
              <a:rPr lang="en-US" dirty="0" smtClean="0"/>
              <a:t>Data is organized into “tables”</a:t>
            </a:r>
          </a:p>
          <a:p>
            <a:r>
              <a:rPr lang="en-US" dirty="0" smtClean="0"/>
              <a:t>Tables are comprised of “rows” and “columns”</a:t>
            </a:r>
          </a:p>
          <a:p>
            <a:r>
              <a:rPr lang="en-US" dirty="0" smtClean="0"/>
              <a:t>A single item of data is called a “cell” or “field”</a:t>
            </a:r>
          </a:p>
          <a:p>
            <a:r>
              <a:rPr lang="en-US" dirty="0" smtClean="0"/>
              <a:t>Does this sound familiar?</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1638309696"/>
              </p:ext>
            </p:extLst>
          </p:nvPr>
        </p:nvGraphicFramePr>
        <p:xfrm>
          <a:off x="695400" y="1700808"/>
          <a:ext cx="10657183" cy="2225040"/>
        </p:xfrm>
        <a:graphic>
          <a:graphicData uri="http://schemas.openxmlformats.org/drawingml/2006/table">
            <a:tbl>
              <a:tblPr firstRow="1" bandRow="1">
                <a:tableStyleId>{5C22544A-7EE6-4342-B048-85BDC9FD1C3A}</a:tableStyleId>
              </a:tblPr>
              <a:tblGrid>
                <a:gridCol w="1635059"/>
                <a:gridCol w="2367453"/>
                <a:gridCol w="2265213"/>
                <a:gridCol w="2194729"/>
                <a:gridCol w="2194729"/>
              </a:tblGrid>
              <a:tr h="370840">
                <a:tc>
                  <a:txBody>
                    <a:bodyPr/>
                    <a:lstStyle/>
                    <a:p>
                      <a:r>
                        <a:rPr lang="en-GB" dirty="0" smtClean="0"/>
                        <a:t>Make</a:t>
                      </a:r>
                      <a:endParaRPr lang="en-US" dirty="0"/>
                    </a:p>
                  </a:txBody>
                  <a:tcPr/>
                </a:tc>
                <a:tc>
                  <a:txBody>
                    <a:bodyPr/>
                    <a:lstStyle/>
                    <a:p>
                      <a:r>
                        <a:rPr lang="en-GB" dirty="0" smtClean="0"/>
                        <a:t>Model</a:t>
                      </a:r>
                      <a:endParaRPr lang="en-US" dirty="0"/>
                    </a:p>
                  </a:txBody>
                  <a:tcPr/>
                </a:tc>
                <a:tc>
                  <a:txBody>
                    <a:bodyPr/>
                    <a:lstStyle/>
                    <a:p>
                      <a:r>
                        <a:rPr lang="en-US" dirty="0" smtClean="0"/>
                        <a:t>Year</a:t>
                      </a:r>
                      <a:endParaRPr lang="en-US" dirty="0"/>
                    </a:p>
                  </a:txBody>
                  <a:tcPr/>
                </a:tc>
                <a:tc>
                  <a:txBody>
                    <a:bodyPr/>
                    <a:lstStyle/>
                    <a:p>
                      <a:r>
                        <a:rPr lang="en-US" dirty="0" err="1" smtClean="0"/>
                        <a:t>Colour</a:t>
                      </a:r>
                      <a:endParaRPr lang="en-US" dirty="0"/>
                    </a:p>
                  </a:txBody>
                  <a:tcPr/>
                </a:tc>
                <a:tc>
                  <a:txBody>
                    <a:bodyPr/>
                    <a:lstStyle/>
                    <a:p>
                      <a:r>
                        <a:rPr lang="en-US" dirty="0" smtClean="0"/>
                        <a:t>Registration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BMW</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2015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Blue</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Audi</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2016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White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Jaguar</a:t>
                      </a:r>
                    </a:p>
                  </a:txBody>
                  <a:tcPr/>
                </a:tc>
                <a:tc>
                  <a:txBody>
                    <a:bodyPr/>
                    <a:lstStyle/>
                    <a:p>
                      <a:r>
                        <a:rPr lang="en-US" dirty="0" smtClean="0"/>
                        <a:t>F-Type</a:t>
                      </a:r>
                      <a:endParaRPr lang="en-US" dirty="0"/>
                    </a:p>
                  </a:txBody>
                  <a:tcPr/>
                </a:tc>
                <a:tc>
                  <a:txBody>
                    <a:bodyPr/>
                    <a:lstStyle/>
                    <a:p>
                      <a:pPr marL="0" indent="0">
                        <a:buFont typeface="Arial" panose="020B0604020202020204" pitchFamily="34" charset="0"/>
                        <a:buNone/>
                      </a:pPr>
                      <a:r>
                        <a:rPr lang="en-US" dirty="0" smtClean="0"/>
                        <a:t>2014</a:t>
                      </a:r>
                      <a:endParaRPr lang="en-US" dirty="0"/>
                    </a:p>
                  </a:txBody>
                  <a:tcPr/>
                </a:tc>
                <a:tc>
                  <a:txBody>
                    <a:bodyPr/>
                    <a:lstStyle/>
                    <a:p>
                      <a:pPr marL="0" indent="0">
                        <a:buFont typeface="Arial" panose="020B0604020202020204" pitchFamily="34" charset="0"/>
                        <a:buNone/>
                      </a:pPr>
                      <a:r>
                        <a:rPr lang="en-US" dirty="0" smtClean="0"/>
                        <a:t>Red</a:t>
                      </a:r>
                      <a:endParaRPr lang="en-US" dirty="0"/>
                    </a:p>
                  </a:txBody>
                  <a:tcPr/>
                </a:tc>
                <a:tc>
                  <a:txBody>
                    <a:bodyPr/>
                    <a:lstStyle/>
                    <a:p>
                      <a:pPr marL="0" indent="0">
                        <a:buFont typeface="Arial" panose="020B0604020202020204" pitchFamily="34" charset="0"/>
                        <a:buNone/>
                      </a:pP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DeLorean</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DMC-12</a:t>
                      </a:r>
                      <a:endParaRPr lang="en-US" dirty="0"/>
                    </a:p>
                  </a:txBody>
                  <a:tcPr/>
                </a:tc>
                <a:tc>
                  <a:txBody>
                    <a:bodyPr/>
                    <a:lstStyle/>
                    <a:p>
                      <a:pPr marL="0" indent="0">
                        <a:buFont typeface="Arial" panose="020B0604020202020204" pitchFamily="34" charset="0"/>
                        <a:buNone/>
                      </a:pPr>
                      <a:r>
                        <a:rPr lang="en-US" dirty="0" smtClean="0"/>
                        <a:t>1982</a:t>
                      </a:r>
                      <a:endParaRPr lang="en-US" dirty="0"/>
                    </a:p>
                  </a:txBody>
                  <a:tcPr/>
                </a:tc>
                <a:tc>
                  <a:txBody>
                    <a:bodyPr/>
                    <a:lstStyle/>
                    <a:p>
                      <a:pPr marL="0" indent="0">
                        <a:buFont typeface="Arial" panose="020B0604020202020204" pitchFamily="34" charset="0"/>
                        <a:buNone/>
                      </a:pPr>
                      <a:r>
                        <a:rPr lang="en-US" dirty="0" smtClean="0"/>
                        <a:t>Grey</a:t>
                      </a:r>
                      <a:endParaRPr lang="en-US" dirty="0"/>
                    </a:p>
                  </a:txBody>
                  <a:tcPr/>
                </a:tc>
                <a:tc>
                  <a:txBody>
                    <a:bodyPr/>
                    <a:lstStyle/>
                    <a:p>
                      <a:pPr marL="0" indent="0">
                        <a:buFont typeface="Arial" panose="020B0604020202020204" pitchFamily="34" charset="0"/>
                        <a:buNone/>
                      </a:pP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Chevrolet</a:t>
                      </a:r>
                    </a:p>
                  </a:txBody>
                  <a:tcPr/>
                </a:tc>
                <a:tc>
                  <a:txBody>
                    <a:bodyPr/>
                    <a:lstStyle/>
                    <a:p>
                      <a:r>
                        <a:rPr lang="en-US" dirty="0" smtClean="0"/>
                        <a:t>Impala</a:t>
                      </a:r>
                      <a:endParaRPr lang="en-US" dirty="0"/>
                    </a:p>
                  </a:txBody>
                  <a:tcPr/>
                </a:tc>
                <a:tc>
                  <a:txBody>
                    <a:bodyPr/>
                    <a:lstStyle/>
                    <a:p>
                      <a:pPr marL="0" indent="0">
                        <a:buFont typeface="Arial" panose="020B0604020202020204" pitchFamily="34" charset="0"/>
                        <a:buNone/>
                      </a:pPr>
                      <a:r>
                        <a:rPr lang="en-US" dirty="0" smtClean="0"/>
                        <a:t>1967</a:t>
                      </a:r>
                      <a:endParaRPr lang="en-US" dirty="0"/>
                    </a:p>
                  </a:txBody>
                  <a:tcPr/>
                </a:tc>
                <a:tc>
                  <a:txBody>
                    <a:bodyPr/>
                    <a:lstStyle/>
                    <a:p>
                      <a:pPr marL="0" indent="0">
                        <a:buFont typeface="Arial" panose="020B0604020202020204" pitchFamily="34" charset="0"/>
                        <a:buNone/>
                      </a:pPr>
                      <a:r>
                        <a:rPr lang="en-US" dirty="0" smtClean="0"/>
                        <a:t>Black</a:t>
                      </a:r>
                      <a:endParaRPr lang="en-US" dirty="0"/>
                    </a:p>
                  </a:txBody>
                  <a:tcPr/>
                </a:tc>
                <a:tc>
                  <a:txBody>
                    <a:bodyPr/>
                    <a:lstStyle/>
                    <a:p>
                      <a:pPr marL="0" indent="0">
                        <a:buFont typeface="Arial" panose="020B0604020202020204" pitchFamily="34" charset="0"/>
                        <a:buNone/>
                      </a:pPr>
                      <a:endParaRPr lang="en-US" dirty="0"/>
                    </a:p>
                  </a:txBody>
                  <a:tcPr/>
                </a:tc>
              </a:tr>
            </a:tbl>
          </a:graphicData>
        </a:graphic>
      </p:graphicFrame>
      <p:sp>
        <p:nvSpPr>
          <p:cNvPr id="6" name="TextBox 5"/>
          <p:cNvSpPr txBox="1"/>
          <p:nvPr/>
        </p:nvSpPr>
        <p:spPr>
          <a:xfrm>
            <a:off x="610529" y="3933056"/>
            <a:ext cx="10657184" cy="369332"/>
          </a:xfrm>
          <a:prstGeom prst="rect">
            <a:avLst/>
          </a:prstGeom>
          <a:noFill/>
        </p:spPr>
        <p:txBody>
          <a:bodyPr wrap="square" rtlCol="0">
            <a:spAutoFit/>
          </a:bodyPr>
          <a:lstStyle/>
          <a:p>
            <a:r>
              <a:rPr lang="en-GB" dirty="0" smtClean="0"/>
              <a:t>A database table representing cars</a:t>
            </a:r>
            <a:endParaRPr lang="en-GB" dirty="0"/>
          </a:p>
        </p:txBody>
      </p:sp>
      <p:sp>
        <p:nvSpPr>
          <p:cNvPr id="7" name="Content Placeholder 3"/>
          <p:cNvSpPr>
            <a:spLocks noGrp="1"/>
          </p:cNvSpPr>
          <p:nvPr>
            <p:ph idx="1"/>
          </p:nvPr>
        </p:nvSpPr>
        <p:spPr>
          <a:xfrm>
            <a:off x="723743" y="4509120"/>
            <a:ext cx="10574965" cy="1040979"/>
          </a:xfrm>
        </p:spPr>
        <p:txBody>
          <a:bodyPr>
            <a:normAutofit fontScale="92500" lnSpcReduction="10000"/>
          </a:bodyPr>
          <a:lstStyle/>
          <a:p>
            <a:r>
              <a:rPr lang="en-US" dirty="0" smtClean="0"/>
              <a:t>Registration is a </a:t>
            </a:r>
            <a:r>
              <a:rPr lang="en-US" i="1" dirty="0" smtClean="0"/>
              <a:t>key</a:t>
            </a:r>
          </a:p>
          <a:p>
            <a:r>
              <a:rPr lang="en-US" dirty="0" smtClean="0"/>
              <a:t>A key is a way to </a:t>
            </a:r>
            <a:r>
              <a:rPr lang="en-US" i="1" dirty="0" smtClean="0"/>
              <a:t>uniquely identify</a:t>
            </a:r>
            <a:r>
              <a:rPr lang="en-US" dirty="0" smtClean="0"/>
              <a:t> a row or record</a:t>
            </a:r>
          </a:p>
          <a:p>
            <a:pPr marL="0" indent="0">
              <a:buNone/>
            </a:pPr>
            <a:endParaRPr lang="en-US" dirty="0"/>
          </a:p>
        </p:txBody>
      </p:sp>
    </p:spTree>
    <p:extLst>
      <p:ext uri="{BB962C8B-B14F-4D97-AF65-F5344CB8AC3E}">
        <p14:creationId xmlns:p14="http://schemas.microsoft.com/office/powerpoint/2010/main" val="357426918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Developers 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451391824"/>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85000" lnSpcReduction="1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a:t>
            </a:r>
          </a:p>
          <a:p>
            <a:pPr lvl="2"/>
            <a:r>
              <a:rPr lang="en-US" dirty="0" smtClean="0"/>
              <a:t>Document</a:t>
            </a:r>
          </a:p>
          <a:p>
            <a:pPr lvl="2"/>
            <a:r>
              <a:rPr lang="en-US" dirty="0" smtClean="0"/>
              <a:t>Key-value</a:t>
            </a:r>
          </a:p>
          <a:p>
            <a:pPr lvl="2"/>
            <a:r>
              <a:rPr lang="en-US" dirty="0" smtClean="0"/>
              <a:t>Graph</a:t>
            </a:r>
          </a:p>
          <a:p>
            <a:pPr lvl="2"/>
            <a:r>
              <a:rPr lang="en-US" dirty="0" smtClean="0"/>
              <a:t>Multi-model</a:t>
            </a:r>
          </a:p>
          <a:p>
            <a:pPr lvl="1"/>
            <a:r>
              <a:rPr lang="en-US" dirty="0" smtClean="0"/>
              <a:t>Consistency is sacrificed for availability and speed</a:t>
            </a:r>
          </a:p>
          <a:p>
            <a:pPr lvl="1"/>
            <a:r>
              <a:rPr lang="en-US" dirty="0" smtClean="0"/>
              <a:t>Scales well “horizontally”</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APIs such as Hibernate exist to abstract </a:t>
            </a:r>
            <a:r>
              <a:rPr lang="en-US" dirty="0" err="1" smtClean="0"/>
              <a:t>db</a:t>
            </a:r>
            <a:r>
              <a:rPr lang="en-US" dirty="0" smtClean="0"/>
              <a:t> entity design away from developers</a:t>
            </a:r>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479376" y="1556792"/>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use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479376"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479376" y="153646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62500" lnSpcReduction="20000"/>
          </a:bodyPr>
          <a:lstStyle/>
          <a:p>
            <a:r>
              <a:rPr lang="en-US" dirty="0" smtClean="0"/>
              <a:t>From the </a:t>
            </a:r>
            <a:r>
              <a:rPr lang="en-US" dirty="0" err="1" smtClean="0"/>
              <a:t>mySql</a:t>
            </a:r>
            <a:r>
              <a:rPr lang="en-US" dirty="0" smtClean="0"/>
              <a:t> prompt</a:t>
            </a:r>
          </a:p>
          <a:p>
            <a:pPr lvl="1"/>
            <a:r>
              <a:rPr lang="en-US" dirty="0" smtClean="0"/>
              <a:t>Create a new database called “</a:t>
            </a:r>
            <a:r>
              <a:rPr lang="en-US" dirty="0" err="1" smtClean="0"/>
              <a:t>mydb</a:t>
            </a:r>
            <a:r>
              <a:rPr lang="en-US" dirty="0" smtClean="0"/>
              <a:t>”</a:t>
            </a:r>
          </a:p>
          <a:p>
            <a:pPr lvl="1"/>
            <a:r>
              <a:rPr lang="en-US" dirty="0" smtClean="0"/>
              <a:t>In the new “</a:t>
            </a:r>
            <a:r>
              <a:rPr lang="en-US" dirty="0" err="1" smtClean="0"/>
              <a:t>mydb</a:t>
            </a:r>
            <a:r>
              <a:rPr lang="en-US" dirty="0" smtClean="0"/>
              <a:t>” database, create a table called “cars” with the following fields :</a:t>
            </a:r>
          </a:p>
          <a:p>
            <a:pPr lvl="2"/>
            <a:r>
              <a:rPr lang="en-US" dirty="0" smtClean="0"/>
              <a:t>Make (String)</a:t>
            </a:r>
          </a:p>
          <a:p>
            <a:pPr lvl="2"/>
            <a:r>
              <a:rPr lang="en-US" dirty="0" smtClean="0"/>
              <a:t>Model (String)</a:t>
            </a:r>
          </a:p>
          <a:p>
            <a:pPr lvl="2"/>
            <a:r>
              <a:rPr lang="en-US" dirty="0"/>
              <a:t>Y</a:t>
            </a:r>
            <a:r>
              <a:rPr lang="en-US" dirty="0" smtClean="0"/>
              <a:t>ear (Integer)</a:t>
            </a:r>
          </a:p>
          <a:p>
            <a:pPr lvl="2"/>
            <a:r>
              <a:rPr lang="en-US" dirty="0" smtClean="0"/>
              <a:t>Engine size (Integer)</a:t>
            </a:r>
          </a:p>
          <a:p>
            <a:pPr lvl="1"/>
            <a:r>
              <a:rPr lang="en-US" dirty="0" smtClean="0"/>
              <a:t>Insert records for the following vehicles into the database:</a:t>
            </a:r>
          </a:p>
          <a:p>
            <a:pPr lvl="2"/>
            <a:r>
              <a:rPr lang="en-US" dirty="0" smtClean="0"/>
              <a:t>2003 Vauxhall Astra 1599cc</a:t>
            </a:r>
          </a:p>
          <a:p>
            <a:pPr lvl="2"/>
            <a:r>
              <a:rPr lang="en-US" dirty="0" smtClean="0"/>
              <a:t>2007 Audi A3 1999cc</a:t>
            </a:r>
          </a:p>
          <a:p>
            <a:pPr lvl="2"/>
            <a:r>
              <a:rPr lang="en-US" dirty="0" smtClean="0"/>
              <a:t>2006 VW Transporter 1999cc</a:t>
            </a:r>
          </a:p>
          <a:p>
            <a:pPr lvl="2"/>
            <a:r>
              <a:rPr lang="en-US" dirty="0" smtClean="0"/>
              <a:t>1985 Ford Escort 1599cc</a:t>
            </a:r>
          </a:p>
          <a:p>
            <a:pPr lvl="2"/>
            <a:r>
              <a:rPr lang="en-US" dirty="0" smtClean="0"/>
              <a:t>2015 Audi R8 5199cc</a:t>
            </a:r>
          </a:p>
          <a:p>
            <a:pPr lvl="1"/>
            <a:r>
              <a:rPr lang="en-US" dirty="0" smtClean="0"/>
              <a:t>Write a query to select all vehicles with made by Audi</a:t>
            </a:r>
          </a:p>
          <a:p>
            <a:pPr lvl="1"/>
            <a:r>
              <a:rPr lang="en-US" dirty="0"/>
              <a:t>Write a query to select all vehicles with </a:t>
            </a:r>
            <a:r>
              <a:rPr lang="en-US" dirty="0" smtClean="0"/>
              <a:t>an engine size of 1599cc</a:t>
            </a:r>
          </a:p>
          <a:p>
            <a:pPr lvl="1"/>
            <a:r>
              <a:rPr lang="en-US" dirty="0" smtClean="0"/>
              <a:t>Write a query to delete all vehicles made before 2007</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Databases</a:t>
            </a:r>
            <a:endParaRPr lang="en-US" dirty="0"/>
          </a:p>
        </p:txBody>
      </p:sp>
      <p:sp>
        <p:nvSpPr>
          <p:cNvPr id="5" name="Rectangle 4"/>
          <p:cNvSpPr/>
          <p:nvPr/>
        </p:nvSpPr>
        <p:spPr>
          <a:xfrm>
            <a:off x="609600" y="1556792"/>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Create the database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Create the table</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a:t>
            </a:r>
            <a:r>
              <a:rPr lang="en-GB" sz="1200" dirty="0" smtClean="0">
                <a:solidFill>
                  <a:srgbClr val="000000"/>
                </a:solidFill>
                <a:highlight>
                  <a:srgbClr val="FFFFFF"/>
                </a:highlight>
                <a:latin typeface="Courier New" panose="02070309020205020404" pitchFamily="49" charset="0"/>
              </a:rPr>
              <a:t>table cars( make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(64), model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(256), year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Insert rows</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insert into cars ( make, model, year,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values (‘Vauxhall’, ‘Astra’, 2003, 1599);</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(‘Audi’, </a:t>
            </a:r>
            <a:r>
              <a:rPr lang="en-GB" sz="1200" dirty="0">
                <a:solidFill>
                  <a:srgbClr val="000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A3’, 2007, 1999);</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Multi-row insert syntax</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(‘VW’, ‘Transporter’, 2006, 1999),</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(‘Ford’, ‘Escort’, 1985, 1599), (‘Audi’, ‘R8’, 2015, 5199);</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Queries</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make = ‘Audi’;</a:t>
            </a:r>
          </a:p>
          <a:p>
            <a:endParaRPr lang="en-GB" sz="1200" dirty="0" smtClean="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 1599;</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delete from cars where year &lt; 2007;</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Managed 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Arrow Connector 12"/>
          <p:cNvCxnSpPr/>
          <p:nvPr/>
        </p:nvCxnSpPr>
        <p:spPr>
          <a:xfrm>
            <a:off x="335360" y="3356992"/>
            <a:ext cx="11161240" cy="0"/>
          </a:xfrm>
          <a:prstGeom prst="straightConnector1">
            <a:avLst/>
          </a:prstGeom>
          <a:ln w="730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Stack and Heap</a:t>
            </a:r>
            <a:endParaRPr lang="en-US" dirty="0"/>
          </a:p>
        </p:txBody>
      </p:sp>
      <p:sp>
        <p:nvSpPr>
          <p:cNvPr id="5" name="Rectangle 4"/>
          <p:cNvSpPr/>
          <p:nvPr/>
        </p:nvSpPr>
        <p:spPr>
          <a:xfrm>
            <a:off x="9480376"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counter=1</a:t>
            </a:r>
            <a:endParaRPr lang="en-GB" dirty="0"/>
          </a:p>
        </p:txBody>
      </p:sp>
      <p:sp>
        <p:nvSpPr>
          <p:cNvPr id="6" name="TextBox 5"/>
          <p:cNvSpPr txBox="1"/>
          <p:nvPr/>
        </p:nvSpPr>
        <p:spPr>
          <a:xfrm>
            <a:off x="2334225" y="1700808"/>
            <a:ext cx="7526163" cy="584775"/>
          </a:xfrm>
          <a:prstGeom prst="rect">
            <a:avLst/>
          </a:prstGeom>
          <a:noFill/>
        </p:spPr>
        <p:txBody>
          <a:bodyPr wrap="none" rtlCol="0">
            <a:spAutoFit/>
          </a:bodyPr>
          <a:lstStyle/>
          <a:p>
            <a:r>
              <a:rPr lang="en-GB" sz="3200" dirty="0" smtClean="0">
                <a:latin typeface="Calibri Light" panose="020F0302020204030204" pitchFamily="34" charset="0"/>
              </a:rPr>
              <a:t>The Stack is a Last-In First-Out data structure</a:t>
            </a:r>
            <a:endParaRPr lang="en-GB" sz="3200" dirty="0">
              <a:latin typeface="Calibri Light" panose="020F0302020204030204" pitchFamily="34" charset="0"/>
            </a:endParaRPr>
          </a:p>
        </p:txBody>
      </p:sp>
      <p:sp>
        <p:nvSpPr>
          <p:cNvPr id="7" name="Rectangle 6"/>
          <p:cNvSpPr/>
          <p:nvPr/>
        </p:nvSpPr>
        <p:spPr>
          <a:xfrm>
            <a:off x="7392144"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name=‘bob’</a:t>
            </a:r>
            <a:endParaRPr lang="en-GB" dirty="0"/>
          </a:p>
        </p:txBody>
      </p:sp>
      <p:sp>
        <p:nvSpPr>
          <p:cNvPr id="8" name="Rectangle 7"/>
          <p:cNvSpPr/>
          <p:nvPr/>
        </p:nvSpPr>
        <p:spPr>
          <a:xfrm>
            <a:off x="5341223"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index=6</a:t>
            </a:r>
            <a:endParaRPr lang="en-GB" dirty="0"/>
          </a:p>
        </p:txBody>
      </p:sp>
      <p:sp>
        <p:nvSpPr>
          <p:cNvPr id="9" name="Rectangle 8"/>
          <p:cNvSpPr/>
          <p:nvPr/>
        </p:nvSpPr>
        <p:spPr>
          <a:xfrm>
            <a:off x="3261557" y="2998995"/>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[ 1, 2, 3, 6 ]</a:t>
            </a:r>
            <a:endParaRPr lang="en-GB" dirty="0"/>
          </a:p>
        </p:txBody>
      </p:sp>
      <p:sp>
        <p:nvSpPr>
          <p:cNvPr id="10" name="Rectangle 9"/>
          <p:cNvSpPr/>
          <p:nvPr/>
        </p:nvSpPr>
        <p:spPr>
          <a:xfrm>
            <a:off x="839416" y="2998995"/>
            <a:ext cx="1846077"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bill@msn.com</a:t>
            </a:r>
            <a:endParaRPr lang="en-GB" dirty="0"/>
          </a:p>
        </p:txBody>
      </p:sp>
    </p:spTree>
    <p:extLst>
      <p:ext uri="{BB962C8B-B14F-4D97-AF65-F5344CB8AC3E}">
        <p14:creationId xmlns:p14="http://schemas.microsoft.com/office/powerpoint/2010/main" val="87605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10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0-#ppt_w/2"/>
                                          </p:val>
                                        </p:tav>
                                        <p:tav tm="100000">
                                          <p:val>
                                            <p:strVal val="#ppt_x"/>
                                          </p:val>
                                        </p:tav>
                                      </p:tavLst>
                                    </p:anim>
                                    <p:anim calcmode="lin" valueType="num">
                                      <p:cBhvr additive="base">
                                        <p:cTn id="13" dur="10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fill="hold" grpId="0" nodeType="afterEffect">
                                  <p:stCondLst>
                                    <p:cond delay="10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0-#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5000"/>
                            </p:stCondLst>
                            <p:childTnLst>
                              <p:par>
                                <p:cTn id="20" presetID="2" presetClass="entr" presetSubtype="8" fill="hold" grpId="0" nodeType="afterEffect">
                                  <p:stCondLst>
                                    <p:cond delay="10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fill="hold"/>
                                        <p:tgtEl>
                                          <p:spTgt spid="9"/>
                                        </p:tgtEl>
                                        <p:attrNameLst>
                                          <p:attrName>ppt_x</p:attrName>
                                        </p:attrNameLst>
                                      </p:cBhvr>
                                      <p:tavLst>
                                        <p:tav tm="0">
                                          <p:val>
                                            <p:strVal val="0-#ppt_w/2"/>
                                          </p:val>
                                        </p:tav>
                                        <p:tav tm="100000">
                                          <p:val>
                                            <p:strVal val="#ppt_x"/>
                                          </p:val>
                                        </p:tav>
                                      </p:tavLst>
                                    </p:anim>
                                    <p:anim calcmode="lin" valueType="num">
                                      <p:cBhvr additive="base">
                                        <p:cTn id="23" dur="10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7000"/>
                            </p:stCondLst>
                            <p:childTnLst>
                              <p:par>
                                <p:cTn id="25" presetID="2" presetClass="entr" presetSubtype="8" fill="hold" grpId="0" nodeType="afterEffect">
                                  <p:stCondLst>
                                    <p:cond delay="10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fill="hold"/>
                                        <p:tgtEl>
                                          <p:spTgt spid="10"/>
                                        </p:tgtEl>
                                        <p:attrNameLst>
                                          <p:attrName>ppt_x</p:attrName>
                                        </p:attrNameLst>
                                      </p:cBhvr>
                                      <p:tavLst>
                                        <p:tav tm="0">
                                          <p:val>
                                            <p:strVal val="0-#ppt_w/2"/>
                                          </p:val>
                                        </p:tav>
                                        <p:tav tm="100000">
                                          <p:val>
                                            <p:strVal val="#ppt_x"/>
                                          </p:val>
                                        </p:tav>
                                      </p:tavLst>
                                    </p:anim>
                                    <p:anim calcmode="lin" valueType="num">
                                      <p:cBhvr additive="base">
                                        <p:cTn id="2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8" fill="hold" grpId="1" nodeType="clickEffect">
                                  <p:stCondLst>
                                    <p:cond delay="0"/>
                                  </p:stCondLst>
                                  <p:childTnLst>
                                    <p:anim calcmode="lin" valueType="num">
                                      <p:cBhvr additive="base">
                                        <p:cTn id="32" dur="1000"/>
                                        <p:tgtEl>
                                          <p:spTgt spid="10"/>
                                        </p:tgtEl>
                                        <p:attrNameLst>
                                          <p:attrName>ppt_x</p:attrName>
                                        </p:attrNameLst>
                                      </p:cBhvr>
                                      <p:tavLst>
                                        <p:tav tm="0">
                                          <p:val>
                                            <p:strVal val="ppt_x"/>
                                          </p:val>
                                        </p:tav>
                                        <p:tav tm="100000">
                                          <p:val>
                                            <p:strVal val="0-ppt_w/2"/>
                                          </p:val>
                                        </p:tav>
                                      </p:tavLst>
                                    </p:anim>
                                    <p:anim calcmode="lin" valueType="num">
                                      <p:cBhvr additive="base">
                                        <p:cTn id="33" dur="1000"/>
                                        <p:tgtEl>
                                          <p:spTgt spid="10"/>
                                        </p:tgtEl>
                                        <p:attrNameLst>
                                          <p:attrName>ppt_y</p:attrName>
                                        </p:attrNameLst>
                                      </p:cBhvr>
                                      <p:tavLst>
                                        <p:tav tm="0">
                                          <p:val>
                                            <p:strVal val="ppt_y"/>
                                          </p:val>
                                        </p:tav>
                                        <p:tav tm="100000">
                                          <p:val>
                                            <p:strVal val="ppt_y"/>
                                          </p:val>
                                        </p:tav>
                                      </p:tavLst>
                                    </p:anim>
                                    <p:set>
                                      <p:cBhvr>
                                        <p:cTn id="34" dur="1" fill="hold">
                                          <p:stCondLst>
                                            <p:cond delay="999"/>
                                          </p:stCondLst>
                                        </p:cTn>
                                        <p:tgtEl>
                                          <p:spTgt spid="10"/>
                                        </p:tgtEl>
                                        <p:attrNameLst>
                                          <p:attrName>style.visibility</p:attrName>
                                        </p:attrNameLst>
                                      </p:cBhvr>
                                      <p:to>
                                        <p:strVal val="hidden"/>
                                      </p:to>
                                    </p:set>
                                  </p:childTnLst>
                                </p:cTn>
                              </p:par>
                            </p:childTnLst>
                          </p:cTn>
                        </p:par>
                        <p:par>
                          <p:cTn id="35" fill="hold">
                            <p:stCondLst>
                              <p:cond delay="1000"/>
                            </p:stCondLst>
                            <p:childTnLst>
                              <p:par>
                                <p:cTn id="36" presetID="2" presetClass="exit" presetSubtype="8" fill="hold" grpId="1" nodeType="afterEffect">
                                  <p:stCondLst>
                                    <p:cond delay="0"/>
                                  </p:stCondLst>
                                  <p:childTnLst>
                                    <p:anim calcmode="lin" valueType="num">
                                      <p:cBhvr additive="base">
                                        <p:cTn id="37" dur="1000"/>
                                        <p:tgtEl>
                                          <p:spTgt spid="9"/>
                                        </p:tgtEl>
                                        <p:attrNameLst>
                                          <p:attrName>ppt_x</p:attrName>
                                        </p:attrNameLst>
                                      </p:cBhvr>
                                      <p:tavLst>
                                        <p:tav tm="0">
                                          <p:val>
                                            <p:strVal val="ppt_x"/>
                                          </p:val>
                                        </p:tav>
                                        <p:tav tm="100000">
                                          <p:val>
                                            <p:strVal val="0-ppt_w/2"/>
                                          </p:val>
                                        </p:tav>
                                      </p:tavLst>
                                    </p:anim>
                                    <p:anim calcmode="lin" valueType="num">
                                      <p:cBhvr additive="base">
                                        <p:cTn id="38" dur="1000"/>
                                        <p:tgtEl>
                                          <p:spTgt spid="9"/>
                                        </p:tgtEl>
                                        <p:attrNameLst>
                                          <p:attrName>ppt_y</p:attrName>
                                        </p:attrNameLst>
                                      </p:cBhvr>
                                      <p:tavLst>
                                        <p:tav tm="0">
                                          <p:val>
                                            <p:strVal val="ppt_y"/>
                                          </p:val>
                                        </p:tav>
                                        <p:tav tm="100000">
                                          <p:val>
                                            <p:strVal val="ppt_y"/>
                                          </p:val>
                                        </p:tav>
                                      </p:tavLst>
                                    </p:anim>
                                    <p:set>
                                      <p:cBhvr>
                                        <p:cTn id="39" dur="1" fill="hold">
                                          <p:stCondLst>
                                            <p:cond delay="999"/>
                                          </p:stCondLst>
                                        </p:cTn>
                                        <p:tgtEl>
                                          <p:spTgt spid="9"/>
                                        </p:tgtEl>
                                        <p:attrNameLst>
                                          <p:attrName>style.visibility</p:attrName>
                                        </p:attrNameLst>
                                      </p:cBhvr>
                                      <p:to>
                                        <p:strVal val="hidden"/>
                                      </p:to>
                                    </p:set>
                                  </p:childTnLst>
                                </p:cTn>
                              </p:par>
                            </p:childTnLst>
                          </p:cTn>
                        </p:par>
                        <p:par>
                          <p:cTn id="40" fill="hold">
                            <p:stCondLst>
                              <p:cond delay="2000"/>
                            </p:stCondLst>
                            <p:childTnLst>
                              <p:par>
                                <p:cTn id="41" presetID="2" presetClass="exit" presetSubtype="8" fill="hold" grpId="1" nodeType="afterEffect">
                                  <p:stCondLst>
                                    <p:cond delay="0"/>
                                  </p:stCondLst>
                                  <p:childTnLst>
                                    <p:anim calcmode="lin" valueType="num">
                                      <p:cBhvr additive="base">
                                        <p:cTn id="42" dur="1000"/>
                                        <p:tgtEl>
                                          <p:spTgt spid="8"/>
                                        </p:tgtEl>
                                        <p:attrNameLst>
                                          <p:attrName>ppt_x</p:attrName>
                                        </p:attrNameLst>
                                      </p:cBhvr>
                                      <p:tavLst>
                                        <p:tav tm="0">
                                          <p:val>
                                            <p:strVal val="ppt_x"/>
                                          </p:val>
                                        </p:tav>
                                        <p:tav tm="100000">
                                          <p:val>
                                            <p:strVal val="0-ppt_w/2"/>
                                          </p:val>
                                        </p:tav>
                                      </p:tavLst>
                                    </p:anim>
                                    <p:anim calcmode="lin" valueType="num">
                                      <p:cBhvr additive="base">
                                        <p:cTn id="43" dur="1000"/>
                                        <p:tgtEl>
                                          <p:spTgt spid="8"/>
                                        </p:tgtEl>
                                        <p:attrNameLst>
                                          <p:attrName>ppt_y</p:attrName>
                                        </p:attrNameLst>
                                      </p:cBhvr>
                                      <p:tavLst>
                                        <p:tav tm="0">
                                          <p:val>
                                            <p:strVal val="ppt_y"/>
                                          </p:val>
                                        </p:tav>
                                        <p:tav tm="100000">
                                          <p:val>
                                            <p:strVal val="ppt_y"/>
                                          </p:val>
                                        </p:tav>
                                      </p:tavLst>
                                    </p:anim>
                                    <p:set>
                                      <p:cBhvr>
                                        <p:cTn id="44" dur="1" fill="hold">
                                          <p:stCondLst>
                                            <p:cond delay="999"/>
                                          </p:stCondLst>
                                        </p:cTn>
                                        <p:tgtEl>
                                          <p:spTgt spid="8"/>
                                        </p:tgtEl>
                                        <p:attrNameLst>
                                          <p:attrName>style.visibility</p:attrName>
                                        </p:attrNameLst>
                                      </p:cBhvr>
                                      <p:to>
                                        <p:strVal val="hidden"/>
                                      </p:to>
                                    </p:set>
                                  </p:childTnLst>
                                </p:cTn>
                              </p:par>
                            </p:childTnLst>
                          </p:cTn>
                        </p:par>
                        <p:par>
                          <p:cTn id="45" fill="hold">
                            <p:stCondLst>
                              <p:cond delay="3000"/>
                            </p:stCondLst>
                            <p:childTnLst>
                              <p:par>
                                <p:cTn id="46" presetID="2" presetClass="exit" presetSubtype="8" fill="hold" grpId="1" nodeType="afterEffect">
                                  <p:stCondLst>
                                    <p:cond delay="0"/>
                                  </p:stCondLst>
                                  <p:childTnLst>
                                    <p:anim calcmode="lin" valueType="num">
                                      <p:cBhvr additive="base">
                                        <p:cTn id="47" dur="1000"/>
                                        <p:tgtEl>
                                          <p:spTgt spid="7"/>
                                        </p:tgtEl>
                                        <p:attrNameLst>
                                          <p:attrName>ppt_x</p:attrName>
                                        </p:attrNameLst>
                                      </p:cBhvr>
                                      <p:tavLst>
                                        <p:tav tm="0">
                                          <p:val>
                                            <p:strVal val="ppt_x"/>
                                          </p:val>
                                        </p:tav>
                                        <p:tav tm="100000">
                                          <p:val>
                                            <p:strVal val="0-ppt_w/2"/>
                                          </p:val>
                                        </p:tav>
                                      </p:tavLst>
                                    </p:anim>
                                    <p:anim calcmode="lin" valueType="num">
                                      <p:cBhvr additive="base">
                                        <p:cTn id="48" dur="1000"/>
                                        <p:tgtEl>
                                          <p:spTgt spid="7"/>
                                        </p:tgtEl>
                                        <p:attrNameLst>
                                          <p:attrName>ppt_y</p:attrName>
                                        </p:attrNameLst>
                                      </p:cBhvr>
                                      <p:tavLst>
                                        <p:tav tm="0">
                                          <p:val>
                                            <p:strVal val="ppt_y"/>
                                          </p:val>
                                        </p:tav>
                                        <p:tav tm="100000">
                                          <p:val>
                                            <p:strVal val="ppt_y"/>
                                          </p:val>
                                        </p:tav>
                                      </p:tavLst>
                                    </p:anim>
                                    <p:set>
                                      <p:cBhvr>
                                        <p:cTn id="49" dur="1" fill="hold">
                                          <p:stCondLst>
                                            <p:cond delay="999"/>
                                          </p:stCondLst>
                                        </p:cTn>
                                        <p:tgtEl>
                                          <p:spTgt spid="7"/>
                                        </p:tgtEl>
                                        <p:attrNameLst>
                                          <p:attrName>style.visibility</p:attrName>
                                        </p:attrNameLst>
                                      </p:cBhvr>
                                      <p:to>
                                        <p:strVal val="hidden"/>
                                      </p:to>
                                    </p:set>
                                  </p:childTnLst>
                                </p:cTn>
                              </p:par>
                            </p:childTnLst>
                          </p:cTn>
                        </p:par>
                        <p:par>
                          <p:cTn id="50" fill="hold">
                            <p:stCondLst>
                              <p:cond delay="4000"/>
                            </p:stCondLst>
                            <p:childTnLst>
                              <p:par>
                                <p:cTn id="51" presetID="2" presetClass="exit" presetSubtype="8" fill="hold" grpId="1" nodeType="afterEffect">
                                  <p:stCondLst>
                                    <p:cond delay="0"/>
                                  </p:stCondLst>
                                  <p:childTnLst>
                                    <p:anim calcmode="lin" valueType="num">
                                      <p:cBhvr additive="base">
                                        <p:cTn id="52" dur="1000"/>
                                        <p:tgtEl>
                                          <p:spTgt spid="5"/>
                                        </p:tgtEl>
                                        <p:attrNameLst>
                                          <p:attrName>ppt_x</p:attrName>
                                        </p:attrNameLst>
                                      </p:cBhvr>
                                      <p:tavLst>
                                        <p:tav tm="0">
                                          <p:val>
                                            <p:strVal val="ppt_x"/>
                                          </p:val>
                                        </p:tav>
                                        <p:tav tm="100000">
                                          <p:val>
                                            <p:strVal val="0-ppt_w/2"/>
                                          </p:val>
                                        </p:tav>
                                      </p:tavLst>
                                    </p:anim>
                                    <p:anim calcmode="lin" valueType="num">
                                      <p:cBhvr additive="base">
                                        <p:cTn id="53" dur="1000"/>
                                        <p:tgtEl>
                                          <p:spTgt spid="5"/>
                                        </p:tgtEl>
                                        <p:attrNameLst>
                                          <p:attrName>ppt_y</p:attrName>
                                        </p:attrNameLst>
                                      </p:cBhvr>
                                      <p:tavLst>
                                        <p:tav tm="0">
                                          <p:val>
                                            <p:strVal val="ppt_y"/>
                                          </p:val>
                                        </p:tav>
                                        <p:tav tm="100000">
                                          <p:val>
                                            <p:strVal val="ppt_y"/>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Software Engineering:</a:t>
            </a:r>
            <a:r>
              <a:rPr lang="en-US" dirty="0" smtClean="0"/>
              <a:t> Developing in a Team</a:t>
            </a:r>
            <a:endParaRPr lang="en-US" dirty="0"/>
          </a:p>
        </p:txBody>
      </p:sp>
    </p:spTree>
    <p:extLst>
      <p:ext uri="{BB962C8B-B14F-4D97-AF65-F5344CB8AC3E}">
        <p14:creationId xmlns:p14="http://schemas.microsoft.com/office/powerpoint/2010/main" val="321989896"/>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marL="457200" lvl="1" indent="0">
              <a:buNone/>
            </a:pP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Good for small projects</a:t>
            </a:r>
          </a:p>
          <a:p>
            <a:pPr lvl="1"/>
            <a:r>
              <a:rPr lang="en-US" dirty="0" smtClean="0"/>
              <a:t>Once testing has begun, difficult to go back</a:t>
            </a:r>
          </a:p>
          <a:p>
            <a:pPr lvl="1"/>
            <a:r>
              <a:rPr lang="en-US" dirty="0" smtClean="0"/>
              <a:t>No working software produced until late in the lifecycle</a:t>
            </a:r>
          </a:p>
          <a:p>
            <a:pPr lvl="1"/>
            <a:r>
              <a:rPr lang="en-US" dirty="0" smtClean="0"/>
              <a:t>High amounts of risk and uncertainty</a:t>
            </a:r>
          </a:p>
          <a:p>
            <a:pPr lvl="1"/>
            <a:r>
              <a:rPr lang="en-US" dirty="0" smtClean="0"/>
              <a:t>Not good for complex projects, or projects where 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767271821"/>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cycles</a:t>
            </a:r>
          </a:p>
          <a:p>
            <a:pPr lvl="1"/>
            <a:r>
              <a:rPr lang="en-US" dirty="0" smtClean="0"/>
              <a:t>Some stages cannot be started before others</a:t>
            </a:r>
          </a:p>
          <a:p>
            <a:pPr lvl="1"/>
            <a:r>
              <a:rPr lang="en-US" dirty="0" smtClean="0"/>
              <a:t>Development can be more responsive to changes</a:t>
            </a:r>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US" dirty="0" smtClean="0"/>
              <a:t>Has 4 phases</a:t>
            </a:r>
          </a:p>
          <a:p>
            <a:pPr lvl="2"/>
            <a:r>
              <a:rPr lang="en-GB" dirty="0" smtClean="0"/>
              <a:t>Planning</a:t>
            </a:r>
          </a:p>
          <a:p>
            <a:pPr lvl="2"/>
            <a:r>
              <a:rPr lang="en-GB" dirty="0" smtClean="0"/>
              <a:t>Risk Analysis</a:t>
            </a:r>
          </a:p>
          <a:p>
            <a:pPr lvl="2"/>
            <a:r>
              <a:rPr lang="en-GB" dirty="0" smtClean="0"/>
              <a:t>Engineering </a:t>
            </a:r>
          </a:p>
          <a:p>
            <a:pPr lvl="2"/>
            <a:r>
              <a:rPr lang="en-GB" dirty="0" smtClean="0"/>
              <a:t>Evaluation</a:t>
            </a:r>
          </a:p>
          <a:p>
            <a:pPr lvl="1"/>
            <a:r>
              <a:rPr lang="en-GB" dirty="0" smtClean="0"/>
              <a:t>Each phase repeatedly iterated allowing flexibility</a:t>
            </a:r>
          </a:p>
          <a:p>
            <a:pPr lvl="1"/>
            <a:r>
              <a:rPr lang="en-GB" dirty="0"/>
              <a:t>High amount of risk </a:t>
            </a:r>
            <a:r>
              <a:rPr lang="en-GB" dirty="0" smtClean="0"/>
              <a:t>analysis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58397994"/>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GB" dirty="0" smtClean="0"/>
              <a:t>Good 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success</a:t>
            </a:r>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Software developed in rapid cycles</a:t>
            </a:r>
          </a:p>
          <a:p>
            <a:pPr lvl="1"/>
            <a:r>
              <a:rPr lang="en-US" dirty="0" smtClean="0"/>
              <a:t>Frequent small releases building on previous functionality</a:t>
            </a:r>
          </a:p>
          <a:p>
            <a:pPr lvl="1"/>
            <a:r>
              <a:rPr lang="en-US" dirty="0" smtClean="0"/>
              <a:t>Each release thoroughly tested</a:t>
            </a:r>
          </a:p>
          <a:p>
            <a:pPr lvl="1"/>
            <a:r>
              <a:rPr lang="en-US" dirty="0" smtClean="0"/>
              <a:t>Good for customer satisfaction</a:t>
            </a:r>
          </a:p>
          <a:p>
            <a:pPr lvl="1"/>
            <a:r>
              <a:rPr lang="en-US" dirty="0" smtClean="0"/>
              <a:t>Close cooperation between customers, business and developers</a:t>
            </a:r>
          </a:p>
          <a:p>
            <a:pPr lvl="1"/>
            <a:r>
              <a:rPr lang="en-US" dirty="0" smtClean="0"/>
              <a:t>Responds quickly to changes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a:t>Developers work </a:t>
            </a:r>
            <a:r>
              <a:rPr lang="en-US" dirty="0" smtClean="0"/>
              <a:t>collaboratively</a:t>
            </a:r>
          </a:p>
          <a:p>
            <a:pPr lvl="1"/>
            <a:r>
              <a:rPr lang="en-US" dirty="0" smtClean="0"/>
              <a:t>Decisions </a:t>
            </a:r>
            <a:r>
              <a:rPr lang="en-US" dirty="0"/>
              <a:t>often taken by </a:t>
            </a:r>
            <a:r>
              <a:rPr lang="en-US" dirty="0" smtClean="0"/>
              <a:t>team</a:t>
            </a:r>
            <a:endParaRPr lang="en-US" dirty="0"/>
          </a:p>
          <a:p>
            <a:pPr lvl="1"/>
            <a:r>
              <a:rPr lang="en-US" dirty="0"/>
              <a:t>Aims to build self-managing </a:t>
            </a:r>
            <a:r>
              <a:rPr lang="en-US" dirty="0" smtClean="0"/>
              <a:t>teams</a:t>
            </a:r>
            <a:endParaRPr lang="en-US" dirty="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957861020"/>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Difficult to assess effort required to produce larger deliverables</a:t>
            </a:r>
          </a:p>
          <a:p>
            <a:pPr lvl="1"/>
            <a:r>
              <a:rPr lang="en-US" dirty="0" smtClean="0"/>
              <a:t>Project can go off-track easily</a:t>
            </a:r>
          </a:p>
          <a:p>
            <a:pPr lvl="1"/>
            <a:r>
              <a:rPr lang="en-US" dirty="0" smtClean="0"/>
              <a:t>Can be hard for new programmers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1345162777"/>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08256449"/>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5" name="Rectangle 4"/>
          <p:cNvSpPr/>
          <p:nvPr/>
        </p:nvSpPr>
        <p:spPr>
          <a:xfrm>
            <a:off x="182256"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
        <p:nvSpPr>
          <p:cNvPr id="6" name="Rectangle 5"/>
          <p:cNvSpPr/>
          <p:nvPr/>
        </p:nvSpPr>
        <p:spPr>
          <a:xfrm>
            <a:off x="4191359" y="1484783"/>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8" name="Rectangle 7"/>
          <p:cNvSpPr/>
          <p:nvPr/>
        </p:nvSpPr>
        <p:spPr>
          <a:xfrm>
            <a:off x="8186322"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7" name="Rectangle 6"/>
          <p:cNvSpPr/>
          <p:nvPr/>
        </p:nvSpPr>
        <p:spPr>
          <a:xfrm>
            <a:off x="8182877" y="1484782"/>
            <a:ext cx="3830216" cy="4555093"/>
          </a:xfrm>
          <a:prstGeom prst="rect">
            <a:avLst/>
          </a:prstGeom>
          <a:noFill/>
          <a:ln w="28575">
            <a:solidFill>
              <a:srgbClr val="008000"/>
            </a:solidFill>
          </a:ln>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91252201"/>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Various applications available</a:t>
            </a:r>
          </a:p>
          <a:p>
            <a:pPr lvl="2"/>
            <a:r>
              <a:rPr lang="en-US" dirty="0" smtClean="0"/>
              <a:t>Subversion</a:t>
            </a:r>
          </a:p>
          <a:p>
            <a:pPr lvl="2"/>
            <a:r>
              <a:rPr lang="en-US" dirty="0" smtClean="0"/>
              <a:t>Mercurial</a:t>
            </a:r>
          </a:p>
          <a:p>
            <a:pPr lvl="2"/>
            <a:r>
              <a:rPr lang="en-US" dirty="0" err="1" smtClean="0"/>
              <a:t>Git</a:t>
            </a:r>
            <a:endParaRPr lang="en-US" dirty="0" smtClean="0"/>
          </a:p>
          <a:p>
            <a:pPr lvl="1"/>
            <a:r>
              <a:rPr lang="en-US" dirty="0" smtClean="0"/>
              <a:t>Cloud hosting 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54230502"/>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Communication</a:t>
            </a:r>
          </a:p>
          <a:p>
            <a:pPr lvl="1"/>
            <a:r>
              <a:rPr lang="en-US" dirty="0" smtClean="0"/>
              <a:t>Crucial when working with other developers</a:t>
            </a:r>
          </a:p>
          <a:p>
            <a:pPr lvl="1"/>
            <a:r>
              <a:rPr lang="en-US" dirty="0" smtClean="0"/>
              <a:t>Frequent short progress reports</a:t>
            </a:r>
          </a:p>
          <a:p>
            <a:pPr lvl="1"/>
            <a:r>
              <a:rPr lang="en-US" dirty="0" smtClean="0"/>
              <a:t>Clear communication with testers</a:t>
            </a:r>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426620298"/>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Design first, code later</a:t>
            </a:r>
          </a:p>
          <a:p>
            <a:pPr lvl="1"/>
            <a:r>
              <a:rPr lang="en-US" dirty="0" smtClean="0"/>
              <a:t>Compartmentalize</a:t>
            </a:r>
          </a:p>
          <a:p>
            <a:pPr lvl="1"/>
            <a:r>
              <a:rPr lang="en-US" dirty="0" smtClean="0"/>
              <a:t>Draw your designs</a:t>
            </a:r>
          </a:p>
          <a:p>
            <a:pPr lvl="1"/>
            <a:r>
              <a:rPr lang="en-US" dirty="0" smtClean="0"/>
              <a:t>Don’t code for ‘what-ifs’</a:t>
            </a:r>
          </a:p>
          <a:p>
            <a:pPr lvl="1"/>
            <a:r>
              <a:rPr lang="en-US" dirty="0" smtClean="0"/>
              <a:t>Get your data models right</a:t>
            </a:r>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441" t="8400" b="16001"/>
          <a:stretch/>
        </p:blipFill>
        <p:spPr>
          <a:xfrm>
            <a:off x="1775520" y="1412776"/>
            <a:ext cx="3384376" cy="4504744"/>
          </a:xfrm>
          <a:prstGeom prst="rect">
            <a:avLst/>
          </a:prstGeom>
        </p:spPr>
      </p:pic>
      <p:sp>
        <p:nvSpPr>
          <p:cNvPr id="7" name="TextBox 6"/>
          <p:cNvSpPr txBox="1"/>
          <p:nvPr/>
        </p:nvSpPr>
        <p:spPr>
          <a:xfrm>
            <a:off x="1775520" y="5917520"/>
            <a:ext cx="3384376" cy="261610"/>
          </a:xfrm>
          <a:prstGeom prst="rect">
            <a:avLst/>
          </a:prstGeom>
          <a:noFill/>
        </p:spPr>
        <p:txBody>
          <a:bodyPr wrap="square" rtlCol="0">
            <a:spAutoFit/>
          </a:bodyPr>
          <a:lstStyle/>
          <a:p>
            <a:r>
              <a:rPr lang="en-GB" sz="1100" dirty="0" smtClean="0"/>
              <a:t>Visual representations help us design good code</a:t>
            </a:r>
            <a:endParaRPr lang="en-GB" sz="1100" dirty="0"/>
          </a:p>
        </p:txBody>
      </p:sp>
      <p:sp>
        <p:nvSpPr>
          <p:cNvPr id="12" name="Rectangle 11"/>
          <p:cNvSpPr>
            <a:spLocks noChangeArrowheads="1"/>
          </p:cNvSpPr>
          <p:nvPr/>
        </p:nvSpPr>
        <p:spPr bwMode="auto">
          <a:xfrm>
            <a:off x="6023992" y="1472240"/>
            <a:ext cx="5423280" cy="4385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widthRight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heightBottom</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$.each(node,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y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n.__data__.py;</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yy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&lt;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xx;</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n.childNodes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(index, child)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child.nodeName.toLowerCase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"text"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child.id;</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vis.select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(id).node().</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getComputedTextLength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width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&gt; width){</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width;</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9067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12" name="Rectangle 11"/>
          <p:cNvSpPr>
            <a:spLocks noChangeArrowheads="1"/>
          </p:cNvSpPr>
          <p:nvPr/>
        </p:nvSpPr>
        <p:spPr bwMode="auto">
          <a:xfrm>
            <a:off x="839416" y="1628800"/>
            <a:ext cx="9433048" cy="4385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widthRight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heightBottom</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$.each(node,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y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n.__data__.py;</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yy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&lt;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xx;</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n.childNodes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(index, child)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child.nodeName.toLowerCase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"text"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child.id;</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vis.select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(id).node().</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getComputedTextLength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width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&gt; width){</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width;</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0233214"/>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12" name="Rectangle 11"/>
          <p:cNvSpPr>
            <a:spLocks noChangeArrowheads="1"/>
          </p:cNvSpPr>
          <p:nvPr/>
        </p:nvSpPr>
        <p:spPr bwMode="auto">
          <a:xfrm>
            <a:off x="6023992" y="348048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911424" y="1518406"/>
            <a:ext cx="10441160" cy="46628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//Calculate the pixel value of the top and left positions</a:t>
            </a:r>
            <a:r>
              <a:rPr kumimoji="0" lang="en-US" sz="900" b="0" i="1" u="none" strike="noStrike" cap="none" normalizeH="0" dirty="0" smtClean="0">
                <a:ln>
                  <a:noFill/>
                </a:ln>
                <a:solidFill>
                  <a:srgbClr val="808080"/>
                </a:solidFill>
                <a:effectLst/>
                <a:latin typeface="Courier New" panose="02070309020205020404" pitchFamily="49" charset="0"/>
                <a:cs typeface="Courier New" panose="02070309020205020404" pitchFamily="49" charset="0"/>
              </a:rPr>
              <a:t> </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from the CSS class supplied by the server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//Compare with the layout range defaults and increase them to </a:t>
            </a:r>
            <a:r>
              <a:rPr kumimoji="0" lang="en-US" sz="9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accomodate</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new widget space if required, always leaving space for one more 1x1 widget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//Possibly consider increasing this to 2x2</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top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left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 the position of the widget</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//Try to discover if we have any existing drag handlers and destroy them before we add a new handler with the updated bounds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"destroy"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//Setup the drag and resize handlers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layoutOptions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).resizable(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resizeOptions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//And the title edit handler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).find(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"h4 .title"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).editable(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PGI.Utils.widgetDoubleClickEdit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editableOptions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8037243"/>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often</a:t>
            </a:r>
          </a:p>
          <a:p>
            <a:pPr lvl="1"/>
            <a:r>
              <a:rPr lang="en-US" dirty="0" smtClean="0"/>
              <a:t>Keep code clear, correctly formatted and documented</a:t>
            </a:r>
          </a:p>
          <a:p>
            <a:pPr lvl="1"/>
            <a:r>
              <a:rPr lang="en-US" dirty="0" smtClean="0"/>
              <a:t>Regular code review helps ensure code quality</a:t>
            </a:r>
          </a:p>
          <a:p>
            <a:pPr lvl="1"/>
            <a:r>
              <a:rPr lang="en-US" dirty="0" smtClean="0"/>
              <a:t>Nobody likes ugly code</a:t>
            </a:r>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Developing Collaboratively</a:t>
            </a:r>
          </a:p>
        </p:txBody>
      </p:sp>
      <p:sp>
        <p:nvSpPr>
          <p:cNvPr id="5" name="Rectangle 4"/>
          <p:cNvSpPr/>
          <p:nvPr/>
        </p:nvSpPr>
        <p:spPr>
          <a:xfrm>
            <a:off x="609600" y="1700808"/>
            <a:ext cx="10881708"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c</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3)</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nr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        f()</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input()</a:t>
            </a:r>
          </a:p>
          <a:p>
            <a:r>
              <a:rPr lang="en-GB" sz="1200" dirty="0">
                <a:solidFill>
                  <a:srgbClr val="000000"/>
                </a:solidFill>
                <a:highlight>
                  <a:srgbClr val="FFFFFF"/>
                </a:highlight>
                <a:latin typeface="Courier New" panose="02070309020205020404" pitchFamily="49" charset="0"/>
              </a:rPr>
              <a:t>f()</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a:t>
            </a:r>
          </a:p>
        </p:txBody>
      </p:sp>
      <p:sp>
        <p:nvSpPr>
          <p:cNvPr id="4" name="Content Placeholder 3"/>
          <p:cNvSpPr>
            <a:spLocks noGrp="1"/>
          </p:cNvSpPr>
          <p:nvPr>
            <p:ph idx="1"/>
          </p:nvPr>
        </p:nvSpPr>
        <p:spPr>
          <a:xfrm>
            <a:off x="609600" y="4869160"/>
            <a:ext cx="10881708" cy="1401019"/>
          </a:xfrm>
        </p:spPr>
        <p:txBody>
          <a:bodyPr>
            <a:normAutofit/>
          </a:bodyPr>
          <a:lstStyle/>
          <a:p>
            <a:endParaRPr lang="en-US" dirty="0" smtClean="0">
              <a:solidFill>
                <a:srgbClr val="FF0000"/>
              </a:solidFill>
            </a:endParaRPr>
          </a:p>
          <a:p>
            <a:pPr marL="457200" lvl="1" indent="0">
              <a:buNone/>
            </a:pPr>
            <a:endParaRPr lang="en-US" dirty="0" smtClean="0"/>
          </a:p>
          <a:p>
            <a:pPr lvl="1"/>
            <a:endParaRPr lang="en-US" dirty="0" smtClean="0"/>
          </a:p>
          <a:p>
            <a:pPr lvl="1"/>
            <a:endParaRPr lang="en-US" dirty="0"/>
          </a:p>
        </p:txBody>
      </p:sp>
      <p:sp>
        <p:nvSpPr>
          <p:cNvPr id="6" name="Content Placeholder 3"/>
          <p:cNvSpPr txBox="1">
            <a:spLocks/>
          </p:cNvSpPr>
          <p:nvPr/>
        </p:nvSpPr>
        <p:spPr>
          <a:xfrm>
            <a:off x="609601" y="4867937"/>
            <a:ext cx="10881708" cy="1257004"/>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What is the purpose of this function?</a:t>
            </a:r>
          </a:p>
          <a:p>
            <a:pPr lvl="1"/>
            <a:endParaRPr lang="en-US" dirty="0" smtClean="0"/>
          </a:p>
          <a:p>
            <a:pPr lvl="1"/>
            <a:endParaRPr lang="en-US" dirty="0"/>
          </a:p>
        </p:txBody>
      </p:sp>
    </p:spTree>
    <p:extLst>
      <p:ext uri="{BB962C8B-B14F-4D97-AF65-F5344CB8AC3E}">
        <p14:creationId xmlns:p14="http://schemas.microsoft.com/office/powerpoint/2010/main" val="3177553616"/>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02086396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2" name="Content Placeholder 1"/>
          <p:cNvSpPr>
            <a:spLocks noGrp="1"/>
          </p:cNvSpPr>
          <p:nvPr>
            <p:ph idx="1"/>
          </p:nvPr>
        </p:nvSpPr>
        <p:spPr/>
        <p:txBody>
          <a:bodyPr/>
          <a:lstStyle/>
          <a:p>
            <a:r>
              <a:rPr lang="en-GB" dirty="0" smtClean="0"/>
              <a:t>Have a standard and stick to it</a:t>
            </a:r>
          </a:p>
          <a:p>
            <a:r>
              <a:rPr lang="en-GB" dirty="0" smtClean="0"/>
              <a:t>Name variables and functions sensibly</a:t>
            </a:r>
          </a:p>
          <a:p>
            <a:r>
              <a:rPr lang="en-GB" dirty="0" smtClean="0"/>
              <a:t>Break complex operations into functions</a:t>
            </a:r>
          </a:p>
          <a:p>
            <a:endParaRPr lang="en-GB" dirty="0"/>
          </a:p>
        </p:txBody>
      </p:sp>
    </p:spTree>
    <p:extLst>
      <p:ext uri="{BB962C8B-B14F-4D97-AF65-F5344CB8AC3E}">
        <p14:creationId xmlns:p14="http://schemas.microsoft.com/office/powerpoint/2010/main" val="3633724166"/>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Coding standards help everyone</a:t>
            </a:r>
          </a:p>
          <a:p>
            <a:r>
              <a:rPr lang="en-US" dirty="0" smtClean="0"/>
              <a:t>Be consistent</a:t>
            </a:r>
          </a:p>
          <a:p>
            <a:r>
              <a:rPr lang="en-US" dirty="0" smtClean="0"/>
              <a:t>K.I.S.S – Keep It Simple, Stupid</a:t>
            </a:r>
          </a:p>
          <a:p>
            <a:r>
              <a:rPr lang="en-US" dirty="0" smtClean="0"/>
              <a:t>Use </a:t>
            </a:r>
            <a:r>
              <a:rPr lang="en-US" dirty="0" err="1" smtClean="0"/>
              <a:t>globals</a:t>
            </a:r>
            <a:r>
              <a:rPr lang="en-US" dirty="0" smtClean="0"/>
              <a:t> sparingly</a:t>
            </a:r>
          </a:p>
          <a:p>
            <a:r>
              <a:rPr lang="en-US" dirty="0" smtClean="0"/>
              <a:t>Don’t use magic numbers, use constants</a:t>
            </a:r>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err="1" smtClean="0"/>
              <a:t>Sanitise</a:t>
            </a:r>
            <a:r>
              <a:rPr lang="en-US" dirty="0" smtClean="0"/>
              <a:t> your input</a:t>
            </a:r>
          </a:p>
          <a:p>
            <a:r>
              <a:rPr lang="en-US" dirty="0" smtClean="0"/>
              <a:t>Escape your output</a:t>
            </a:r>
          </a:p>
          <a:p>
            <a:r>
              <a:rPr lang="en-US" dirty="0" smtClean="0"/>
              <a:t>Portability – don’t hard-code</a:t>
            </a:r>
          </a:p>
          <a:p>
            <a:r>
              <a:rPr lang="en-US" dirty="0" smtClean="0"/>
              <a:t>Provide useful error messages (but don’t give anything away!)</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1669902584"/>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Don’t be afraid to refactor when necessary</a:t>
            </a:r>
          </a:p>
          <a:p>
            <a:r>
              <a:rPr lang="en-US" dirty="0"/>
              <a:t>Test early, test often</a:t>
            </a:r>
          </a:p>
          <a:p>
            <a:r>
              <a:rPr lang="en-US" dirty="0"/>
              <a:t>Don’t write the same piece of code twice</a:t>
            </a:r>
          </a:p>
          <a:p>
            <a:r>
              <a:rPr lang="en-US" dirty="0"/>
              <a:t>Don’t just start coding – think first. Then code.</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42081966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Architect and design for security policies</a:t>
            </a:r>
          </a:p>
          <a:p>
            <a:pPr lvl="1"/>
            <a:r>
              <a:rPr lang="en-US" dirty="0"/>
              <a:t>Determine your approach to security </a:t>
            </a:r>
            <a:r>
              <a:rPr lang="en-US" dirty="0" smtClean="0"/>
              <a:t>first</a:t>
            </a:r>
          </a:p>
          <a:p>
            <a:r>
              <a:rPr lang="en-US" dirty="0" smtClean="0"/>
              <a:t>Validate input</a:t>
            </a:r>
          </a:p>
          <a:p>
            <a:pPr lvl="1"/>
            <a:r>
              <a:rPr lang="en-US" dirty="0" smtClean="0"/>
              <a:t>Ensure user data matches expected inputs</a:t>
            </a:r>
          </a:p>
          <a:p>
            <a:pPr lvl="1"/>
            <a:r>
              <a:rPr lang="en-US" dirty="0" smtClean="0"/>
              <a:t>Encode or otherwise escape URLs</a:t>
            </a:r>
          </a:p>
          <a:p>
            <a:pPr lvl="1"/>
            <a:r>
              <a:rPr lang="en-US" dirty="0" smtClean="0"/>
              <a:t>Format input data to avoid injection attacks</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Secure Code Development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428" y="2127412"/>
            <a:ext cx="8457143" cy="2603175"/>
          </a:xfrm>
          <a:prstGeom prst="rect">
            <a:avLst/>
          </a:prstGeom>
        </p:spPr>
      </p:pic>
      <p:sp>
        <p:nvSpPr>
          <p:cNvPr id="6" name="TextBox 5"/>
          <p:cNvSpPr txBox="1"/>
          <p:nvPr/>
        </p:nvSpPr>
        <p:spPr>
          <a:xfrm>
            <a:off x="3267787"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http://xkcd.com/327/</a:t>
            </a:r>
            <a:endParaRPr lang="en-GB" sz="1200" dirty="0">
              <a:latin typeface="Calibri Light" panose="020F0302020204030204" pitchFamily="34" charset="0"/>
            </a:endParaRPr>
          </a:p>
        </p:txBody>
      </p:sp>
    </p:spTree>
    <p:extLst>
      <p:ext uri="{BB962C8B-B14F-4D97-AF65-F5344CB8AC3E}">
        <p14:creationId xmlns:p14="http://schemas.microsoft.com/office/powerpoint/2010/main" val="2645825870"/>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Default deny</a:t>
            </a:r>
          </a:p>
          <a:p>
            <a:r>
              <a:rPr lang="en-US" dirty="0" smtClean="0"/>
              <a:t>Adhere </a:t>
            </a:r>
            <a:r>
              <a:rPr lang="en-US" dirty="0"/>
              <a:t>to the principle of least privilege</a:t>
            </a:r>
          </a:p>
          <a:p>
            <a:r>
              <a:rPr lang="en-US" dirty="0" smtClean="0"/>
              <a:t>Sanitize </a:t>
            </a:r>
            <a:r>
              <a:rPr lang="en-US" dirty="0"/>
              <a:t>data sent to other systems</a:t>
            </a:r>
          </a:p>
          <a:p>
            <a:pPr lvl="1"/>
            <a:r>
              <a:rPr lang="en-US" dirty="0"/>
              <a:t>Data often contains input supplied by </a:t>
            </a:r>
            <a:r>
              <a:rPr lang="en-US" dirty="0" smtClean="0"/>
              <a:t>users</a:t>
            </a:r>
          </a:p>
          <a:p>
            <a:pPr lvl="1"/>
            <a:r>
              <a:rPr lang="en-US" dirty="0" smtClean="0"/>
              <a:t>Don’t assume the consumer’s input method is secure</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1373050796"/>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Practice defense in </a:t>
            </a:r>
            <a:r>
              <a:rPr lang="en-US" dirty="0" smtClean="0"/>
              <a:t>depth</a:t>
            </a:r>
          </a:p>
          <a:p>
            <a:r>
              <a:rPr lang="en-US" dirty="0" smtClean="0"/>
              <a:t>Use </a:t>
            </a:r>
            <a:r>
              <a:rPr lang="en-US" dirty="0"/>
              <a:t>effective QA </a:t>
            </a:r>
            <a:r>
              <a:rPr lang="en-US" dirty="0" smtClean="0"/>
              <a:t>techniques</a:t>
            </a:r>
          </a:p>
          <a:p>
            <a:pPr lvl="1"/>
            <a:r>
              <a:rPr lang="en-US" dirty="0" smtClean="0"/>
              <a:t>Clear deliverables </a:t>
            </a:r>
          </a:p>
          <a:p>
            <a:pPr lvl="1"/>
            <a:r>
              <a:rPr lang="en-US" dirty="0" smtClean="0"/>
              <a:t>Appropriate instrumentation</a:t>
            </a:r>
          </a:p>
          <a:p>
            <a:pPr lvl="1"/>
            <a:r>
              <a:rPr lang="en-US" dirty="0" smtClean="0"/>
              <a:t>Quality metrics</a:t>
            </a:r>
          </a:p>
          <a:p>
            <a:pPr lvl="1"/>
            <a:r>
              <a:rPr lang="en-US" dirty="0" smtClean="0"/>
              <a:t>Testing environments</a:t>
            </a:r>
          </a:p>
          <a:p>
            <a:pPr lvl="1"/>
            <a:r>
              <a:rPr lang="en-US" dirty="0" smtClean="0"/>
              <a:t>Representative test data</a:t>
            </a:r>
            <a:endParaRPr lang="en-US" dirty="0"/>
          </a:p>
          <a:p>
            <a:r>
              <a:rPr lang="en-US" dirty="0"/>
              <a:t>Adopt a secure coding </a:t>
            </a:r>
            <a:r>
              <a:rPr lang="en-US" dirty="0" smtClean="0"/>
              <a:t>standard</a:t>
            </a:r>
            <a:endParaRPr lang="en-US" dirty="0"/>
          </a:p>
          <a:p>
            <a:pPr lvl="1"/>
            <a:r>
              <a:rPr lang="en-US" dirty="0" smtClean="0"/>
              <a:t>Code Review</a:t>
            </a:r>
          </a:p>
          <a:p>
            <a:pPr lvl="1"/>
            <a:r>
              <a:rPr lang="en-US" dirty="0" smtClean="0"/>
              <a:t>Pair Programming</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2004028604"/>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Define security requirements</a:t>
            </a:r>
          </a:p>
          <a:p>
            <a:r>
              <a:rPr lang="en-US" dirty="0" smtClean="0"/>
              <a:t>Heed </a:t>
            </a:r>
            <a:r>
              <a:rPr lang="en-US" dirty="0"/>
              <a:t>compiler warnings</a:t>
            </a:r>
          </a:p>
          <a:p>
            <a:pPr lvl="1"/>
            <a:r>
              <a:rPr lang="en-US" dirty="0" smtClean="0"/>
              <a:t>If you ignore them, comment </a:t>
            </a:r>
          </a:p>
          <a:p>
            <a:r>
              <a:rPr lang="en-US" dirty="0" smtClean="0"/>
              <a:t>Model threats</a:t>
            </a:r>
          </a:p>
          <a:p>
            <a:r>
              <a:rPr lang="en-US" dirty="0" smtClean="0"/>
              <a:t>Investigate likely threat vectors</a:t>
            </a:r>
          </a:p>
          <a:p>
            <a:r>
              <a:rPr lang="en-US" dirty="0" smtClean="0"/>
              <a:t>Create standards based on your models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922625631"/>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a:t>
            </a:r>
            <a:r>
              <a:rPr lang="en-US" smtClean="0"/>
              <a:t>largely dependent </a:t>
            </a:r>
            <a:r>
              <a:rPr lang="en-US" dirty="0" smtClean="0"/>
              <a:t>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Object Oriented Programming</a:t>
            </a:r>
            <a:endParaRPr lang="en-US" dirty="0"/>
          </a:p>
        </p:txBody>
      </p:sp>
    </p:spTree>
    <p:extLst>
      <p:ext uri="{BB962C8B-B14F-4D97-AF65-F5344CB8AC3E}">
        <p14:creationId xmlns:p14="http://schemas.microsoft.com/office/powerpoint/2010/main" val="707198038"/>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6" name="Content Placeholder 3"/>
          <p:cNvSpPr>
            <a:spLocks noGrp="1"/>
          </p:cNvSpPr>
          <p:nvPr>
            <p:ph idx="1"/>
          </p:nvPr>
        </p:nvSpPr>
        <p:spPr>
          <a:xfrm>
            <a:off x="1007436" y="1700809"/>
            <a:ext cx="10574965" cy="720079"/>
          </a:xfrm>
        </p:spPr>
        <p:txBody>
          <a:bodyPr>
            <a:normAutofit/>
          </a:bodyPr>
          <a:lstStyle/>
          <a:p>
            <a:r>
              <a:rPr lang="en-US" dirty="0" smtClean="0"/>
              <a:t>Everything is an object, with attributes</a:t>
            </a:r>
          </a:p>
          <a:p>
            <a:endParaRPr lang="en-US" dirty="0"/>
          </a:p>
          <a:p>
            <a:pPr marL="0" indent="0">
              <a:buNone/>
            </a:pPr>
            <a:endParaRPr lang="en-US" dirty="0" smtClean="0"/>
          </a:p>
          <a:p>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586" y="2564904"/>
            <a:ext cx="3903782" cy="2592287"/>
          </a:xfrm>
          <a:prstGeom prst="rect">
            <a:avLst/>
          </a:prstGeom>
        </p:spPr>
      </p:pic>
      <p:sp>
        <p:nvSpPr>
          <p:cNvPr id="9" name="Rectangle 8"/>
          <p:cNvSpPr/>
          <p:nvPr/>
        </p:nvSpPr>
        <p:spPr>
          <a:xfrm>
            <a:off x="6384031" y="2564903"/>
            <a:ext cx="519836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GB" sz="1000" dirty="0" smtClean="0">
              <a:solidFill>
                <a:srgbClr val="000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r>
              <a:rPr lang="en-GB" sz="1000" dirty="0" smtClean="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‘car’: {</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‘make’ : </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shelby</a:t>
            </a:r>
            <a:r>
              <a:rPr lang="en-GB" sz="1000" dirty="0" smtClean="0">
                <a:solidFill>
                  <a:srgbClr val="000000"/>
                </a:solidFill>
                <a:highlight>
                  <a:srgbClr val="FFFFFF"/>
                </a:highlight>
                <a:latin typeface="Courier New" panose="02070309020205020404" pitchFamily="49" charset="0"/>
              </a:rPr>
              <a:t>’,</a:t>
            </a:r>
            <a:endParaRPr lang="en-GB" sz="1000" dirty="0" smtClean="0">
              <a:solidFill>
                <a:srgbClr val="000000"/>
              </a:solidFill>
              <a:highlight>
                <a:srgbClr val="FFFFFF"/>
              </a:highlight>
              <a:latin typeface="Courier New" panose="02070309020205020404" pitchFamily="49" charset="0"/>
            </a:endParaRPr>
          </a:p>
          <a:p>
            <a:r>
              <a:rPr lang="en-GB" sz="1000" dirty="0" smtClean="0">
                <a:solidFill>
                  <a:srgbClr val="000000"/>
                </a:solidFill>
                <a:highlight>
                  <a:srgbClr val="FFFFFF"/>
                </a:highlight>
                <a:latin typeface="Courier New" panose="02070309020205020404" pitchFamily="49" charset="0"/>
              </a:rPr>
              <a:t>	    ‘model’ : </a:t>
            </a:r>
            <a:r>
              <a:rPr lang="en-GB" sz="1000" dirty="0" smtClean="0">
                <a:solidFill>
                  <a:srgbClr val="000000"/>
                </a:solidFill>
                <a:highlight>
                  <a:srgbClr val="FFFFFF"/>
                </a:highlight>
                <a:latin typeface="Courier New" panose="02070309020205020404" pitchFamily="49" charset="0"/>
              </a:rPr>
              <a:t>‘mustang’,</a:t>
            </a:r>
            <a:endParaRPr lang="en-GB" sz="1000" dirty="0" smtClean="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‘colour’ : ‘white’,</a:t>
            </a:r>
            <a:r>
              <a:rPr lang="en-GB" sz="1000" dirty="0">
                <a:solidFill>
                  <a:srgbClr val="000000"/>
                </a:solidFill>
                <a:highlight>
                  <a:srgbClr val="FFFFFF"/>
                </a:highlight>
                <a:latin typeface="Courier New" panose="02070309020205020404" pitchFamily="49" charset="0"/>
              </a:rPr>
              <a:t>	</a:t>
            </a:r>
            <a:endParaRPr lang="en-GB" sz="1000" dirty="0" smtClean="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‘engine’ : ‘4.2L V8’,</a:t>
            </a:r>
          </a:p>
          <a:p>
            <a:r>
              <a:rPr lang="en-GB" sz="1000" dirty="0" smtClean="0">
                <a:solidFill>
                  <a:srgbClr val="000000"/>
                </a:solidFill>
                <a:highlight>
                  <a:srgbClr val="FFFFFF"/>
                </a:highlight>
                <a:latin typeface="Courier New" panose="02070309020205020404" pitchFamily="49" charset="0"/>
              </a:rPr>
              <a:t>	    ‘wheels’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‘4’,</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‘doors’ : ‘2’,</a:t>
            </a:r>
          </a:p>
          <a:p>
            <a:r>
              <a:rPr lang="en-GB" sz="1000" dirty="0" smtClean="0">
                <a:solidFill>
                  <a:srgbClr val="000000"/>
                </a:solidFill>
                <a:highlight>
                  <a:srgbClr val="FFFFFF"/>
                </a:highlight>
                <a:latin typeface="Courier New" panose="02070309020205020404" pitchFamily="49" charset="0"/>
              </a:rPr>
              <a:t>	    ‘fuel’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‘gas’</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26932169"/>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392487"/>
          </a:xfrm>
        </p:spPr>
        <p:txBody>
          <a:bodyPr>
            <a:normAutofit/>
          </a:bodyPr>
          <a:lstStyle/>
          <a:p>
            <a:r>
              <a:rPr lang="en-US" dirty="0"/>
              <a:t>What is Object Oriented Programming (OOP)?</a:t>
            </a:r>
          </a:p>
          <a:p>
            <a:pPr lvl="1"/>
            <a:r>
              <a:rPr lang="en-US" dirty="0" smtClean="0"/>
              <a:t>Each program works with objects or events from real life</a:t>
            </a:r>
          </a:p>
          <a:p>
            <a:pPr lvl="1"/>
            <a:r>
              <a:rPr lang="en-US" dirty="0" smtClean="0"/>
              <a:t>For example, manufacturing software works with parts, products, inventory, etc.</a:t>
            </a:r>
          </a:p>
          <a:p>
            <a:pPr lvl="1"/>
            <a:r>
              <a:rPr lang="en-US" dirty="0" smtClean="0"/>
              <a:t>This approach makes complex software faster to develop and easier to maintain</a:t>
            </a:r>
          </a:p>
          <a:p>
            <a:pPr lvl="1"/>
            <a:r>
              <a:rPr lang="en-US" dirty="0" smtClean="0"/>
              <a:t>Code reuse is easy due to four main principles of design</a:t>
            </a:r>
          </a:p>
          <a:p>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412280533"/>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Object data should only be accessed through object methods</a:t>
            </a:r>
          </a:p>
          <a:p>
            <a:pPr lvl="1"/>
            <a:r>
              <a:rPr lang="en-US" i="1" dirty="0" err="1" smtClean="0"/>
              <a:t>Accessors</a:t>
            </a:r>
            <a:r>
              <a:rPr lang="en-US" dirty="0" smtClean="0"/>
              <a:t> are methods that access object data</a:t>
            </a:r>
          </a:p>
          <a:p>
            <a:pPr lvl="1"/>
            <a:r>
              <a:rPr lang="en-US" i="1" dirty="0" err="1" smtClean="0"/>
              <a:t>Mutators</a:t>
            </a:r>
            <a:r>
              <a:rPr lang="en-US" dirty="0" smtClean="0"/>
              <a:t> are methods that change object data</a:t>
            </a:r>
          </a:p>
          <a:p>
            <a:pPr lvl="1"/>
            <a:r>
              <a:rPr lang="en-US" dirty="0" smtClean="0"/>
              <a:t>Hiding the internals protects integrity</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69095054"/>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Some languages provide modifiers</a:t>
            </a:r>
          </a:p>
          <a:p>
            <a:pPr lvl="1"/>
            <a:r>
              <a:rPr lang="en-US" dirty="0" smtClean="0"/>
              <a:t>In Python, no such modifiers exist</a:t>
            </a:r>
          </a:p>
          <a:p>
            <a:pPr lvl="1"/>
            <a:r>
              <a:rPr lang="en-US" dirty="0" smtClean="0"/>
              <a:t>Conventions that approximate the same </a:t>
            </a:r>
            <a:r>
              <a:rPr lang="en-US" dirty="0" err="1" smtClean="0"/>
              <a:t>behaviour</a:t>
            </a:r>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4052691631"/>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OOP : Encapsulation Example</a:t>
            </a:r>
            <a:endParaRPr lang="en-US" dirty="0"/>
          </a:p>
        </p:txBody>
      </p:sp>
      <p:sp>
        <p:nvSpPr>
          <p:cNvPr id="5" name="Rectangle 4"/>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Use the ‘class’ keyword to define our class</a:t>
            </a:r>
          </a:p>
          <a:p>
            <a:r>
              <a:rPr lang="en-GB" sz="1200" b="1" dirty="0">
                <a:solidFill>
                  <a:srgbClr val="0000FF"/>
                </a:solidFill>
                <a:highlight>
                  <a:srgbClr val="FFFFFF"/>
                </a:highlight>
                <a:latin typeface="Courier New" panose="02070309020205020404" pitchFamily="49" charset="0"/>
              </a:rPr>
              <a:t>class </a:t>
            </a:r>
            <a:r>
              <a:rPr lang="en-GB" sz="1200" dirty="0">
                <a:solidFill>
                  <a:srgbClr val="000000"/>
                </a:solidFill>
                <a:highlight>
                  <a:srgbClr val="FFFFFF"/>
                </a:highlight>
                <a:latin typeface="Courier New" panose="02070309020205020404" pitchFamily="49" charset="0"/>
              </a:rPr>
              <a:t>Person</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This method is required</a:t>
            </a:r>
          </a:p>
          <a:p>
            <a:r>
              <a:rPr lang="en-GB" sz="1200" dirty="0" smtClean="0">
                <a:solidFill>
                  <a:srgbClr val="000000"/>
                </a:solidFill>
                <a:highlight>
                  <a:srgbClr val="FFFFFF"/>
                </a:highlight>
                <a:latin typeface="Courier New" panose="02070309020205020404" pitchFamily="49" charset="0"/>
              </a:rPr>
              <a:t>    </a:t>
            </a:r>
            <a:r>
              <a:rPr lang="en-GB" sz="1200" b="1" dirty="0" err="1" smtClean="0">
                <a:solidFill>
                  <a:srgbClr val="0000FF"/>
                </a:solidFill>
                <a:highlight>
                  <a:srgbClr val="FFFFFF"/>
                </a:highlight>
                <a:latin typeface="Courier New" panose="02070309020205020404" pitchFamily="49" charset="0"/>
              </a:rPr>
              <a:t>def</a:t>
            </a:r>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__</a:t>
            </a:r>
            <a:r>
              <a:rPr lang="en-GB" sz="1200" dirty="0" err="1" smtClean="0">
                <a:solidFill>
                  <a:srgbClr val="000000"/>
                </a:solidFill>
                <a:highlight>
                  <a:srgbClr val="FFFFFF"/>
                </a:highlight>
                <a:latin typeface="Courier New" panose="02070309020205020404" pitchFamily="49" charset="0"/>
              </a:rPr>
              <a:t>init</a:t>
            </a:r>
            <a:r>
              <a:rPr lang="en-GB" sz="1200" dirty="0" smtClean="0">
                <a:solidFill>
                  <a:srgbClr val="000000"/>
                </a:solidFill>
                <a:highlight>
                  <a:srgbClr val="FFFFFF"/>
                </a:highlight>
                <a:latin typeface="Courier New" panose="02070309020205020404" pitchFamily="49" charset="0"/>
              </a:rPr>
              <a:t>__(self)</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70224570"/>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A variable name prefixed with an underscore is treated as non-public</a:t>
            </a:r>
          </a:p>
          <a:p>
            <a:pPr lvl="1"/>
            <a:r>
              <a:rPr lang="en-US" dirty="0" smtClean="0"/>
              <a:t>A variable name prefixed with </a:t>
            </a:r>
            <a:r>
              <a:rPr lang="en-US" b="1" dirty="0" smtClean="0"/>
              <a:t>at least two leading underscores</a:t>
            </a:r>
            <a:r>
              <a:rPr lang="en-US" dirty="0" smtClean="0"/>
              <a:t> is subject to </a:t>
            </a:r>
            <a:r>
              <a:rPr lang="en-US" i="1" dirty="0" smtClean="0"/>
              <a:t>name mangling</a:t>
            </a:r>
            <a:endParaRPr lang="en-US" dirty="0" smtClean="0"/>
          </a:p>
          <a:p>
            <a:pPr lvl="1"/>
            <a:r>
              <a:rPr lang="en-US" dirty="0" smtClean="0"/>
              <a:t>Name mangling raises an error if a programmer attempts to access the variable directly</a:t>
            </a:r>
          </a:p>
          <a:p>
            <a:pPr lvl="1"/>
            <a:r>
              <a:rPr lang="en-US" dirty="0" smtClean="0"/>
              <a:t>It is still possible to access or mutate the variable directly via its mangled name</a:t>
            </a:r>
          </a:p>
          <a:p>
            <a:pPr lvl="1"/>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2710325319"/>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09600" y="1556792"/>
            <a:ext cx="10887000"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Now some operations on a class instance</a:t>
            </a:r>
          </a:p>
          <a:p>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 exception should be raised</a:t>
            </a:r>
          </a:p>
          <a:p>
            <a:r>
              <a:rPr lang="en-GB" sz="1200" dirty="0">
                <a:solidFill>
                  <a:srgbClr val="000000"/>
                </a:solidFill>
                <a:highlight>
                  <a:srgbClr val="FFFFFF"/>
                </a:highlight>
                <a:latin typeface="Courier New" panose="02070309020205020404" pitchFamily="49" charset="0"/>
              </a:rPr>
              <a:t>    bob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Person()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bob.setAge</a:t>
            </a:r>
            <a:r>
              <a:rPr lang="en-GB" sz="1200" dirty="0">
                <a:solidFill>
                  <a:srgbClr val="000000"/>
                </a:solidFill>
                <a:highlight>
                  <a:srgbClr val="FFFFFF"/>
                </a:highlight>
                <a:latin typeface="Courier New" panose="02070309020205020404" pitchFamily="49" charset="0"/>
              </a:rPr>
              <a:t>(50)</a:t>
            </a:r>
          </a:p>
          <a:p>
            <a:r>
              <a:rPr lang="en-GB" sz="1200" b="1" dirty="0" smtClean="0">
                <a:solidFill>
                  <a:srgbClr val="0000FF"/>
                </a:solidFill>
                <a:highlight>
                  <a:srgbClr val="FFFFFF"/>
                </a:highlight>
                <a:latin typeface="Courier New" panose="02070309020205020404" pitchFamily="49" charset="0"/>
              </a:rPr>
              <a:t>except:</a:t>
            </a:r>
          </a:p>
          <a:p>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'An error occurred'</a:t>
            </a:r>
            <a:r>
              <a:rPr lang="en-GB" sz="1200" dirty="0" smtClean="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else:</a:t>
            </a:r>
          </a:p>
          <a:p>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However if try to access the variables directly, mangling causes an error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AttributeError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00"/>
                </a:solidFill>
                <a:highlight>
                  <a:srgbClr val="FFFFFF"/>
                </a:highlight>
                <a:latin typeface="Courier New" panose="02070309020205020404" pitchFamily="49" charset="0"/>
              </a:rPr>
              <a:t> 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'Error: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e.message</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finally: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But using the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 returns the expected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79609093"/>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a:t>
            </a:r>
          </a:p>
          <a:p>
            <a:pPr lvl="1"/>
            <a:r>
              <a:rPr lang="en-US" dirty="0" smtClean="0"/>
              <a:t>Development of objects in terms of their interfaces and functionality instead of implementation detail</a:t>
            </a:r>
          </a:p>
          <a:p>
            <a:pPr lvl="1"/>
            <a:r>
              <a:rPr lang="en-US" dirty="0" smtClean="0"/>
              <a:t>Create an object that serves as a template for other objects </a:t>
            </a:r>
          </a:p>
          <a:p>
            <a:pPr lvl="1"/>
            <a:r>
              <a:rPr lang="en-US" dirty="0" smtClean="0"/>
              <a:t>This is known as an </a:t>
            </a:r>
            <a:r>
              <a:rPr lang="en-US" i="1" dirty="0" smtClean="0"/>
              <a:t>abstract class</a:t>
            </a:r>
            <a:r>
              <a:rPr lang="en-US" dirty="0" smtClean="0"/>
              <a:t> or </a:t>
            </a:r>
            <a:r>
              <a:rPr lang="en-US" i="1" dirty="0" smtClean="0"/>
              <a:t>interface definition</a:t>
            </a:r>
            <a:endParaRPr lang="en-US" dirty="0" smtClean="0"/>
          </a:p>
          <a:p>
            <a:pPr marL="457200" lvl="1" indent="0">
              <a:buNone/>
            </a:pP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045498463"/>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767408"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abstract base class</a:t>
            </a:r>
          </a:p>
          <a:p>
            <a:r>
              <a:rPr lang="en-GB" sz="1200" dirty="0" smtClean="0">
                <a:solidFill>
                  <a:srgbClr val="008000"/>
                </a:solidFill>
                <a:highlight>
                  <a:srgbClr val="FFFFFF"/>
                </a:highlight>
                <a:latin typeface="Courier New" panose="02070309020205020404" pitchFamily="49" charset="0"/>
              </a:rPr>
              <a:t># Note the class methods are defined but do nothing</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Human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pass</a:t>
            </a:r>
          </a:p>
          <a:p>
            <a:endParaRPr lang="en-GB" sz="1200" dirty="0" smtClean="0">
              <a:solidFill>
                <a:srgbClr val="000000"/>
              </a:solidFill>
              <a:highlight>
                <a:srgbClr val="FFFFFF"/>
              </a:highlight>
              <a:latin typeface="Courier New" panose="02070309020205020404" pitchFamily="49" charset="0"/>
            </a:endParaRPr>
          </a:p>
        </p:txBody>
      </p:sp>
      <p:sp>
        <p:nvSpPr>
          <p:cNvPr id="6" name="Rectangle 5"/>
          <p:cNvSpPr/>
          <p:nvPr/>
        </p:nvSpPr>
        <p:spPr>
          <a:xfrm>
            <a:off x="6600056"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class which now </a:t>
            </a:r>
            <a:r>
              <a:rPr lang="en-GB" sz="1200" b="1" dirty="0" smtClean="0">
                <a:solidFill>
                  <a:srgbClr val="008000"/>
                </a:solidFill>
                <a:highlight>
                  <a:srgbClr val="FFFFFF"/>
                </a:highlight>
                <a:latin typeface="Courier New" panose="02070309020205020404" pitchFamily="49" charset="0"/>
              </a:rPr>
              <a:t>extends</a:t>
            </a:r>
            <a:r>
              <a:rPr lang="en-GB" sz="1200" dirty="0" smtClean="0">
                <a:solidFill>
                  <a:srgbClr val="008000"/>
                </a:solidFill>
                <a:highlight>
                  <a:srgbClr val="FFFFFF"/>
                </a:highlight>
                <a:latin typeface="Courier New" panose="02070309020205020404" pitchFamily="49" charset="0"/>
              </a:rPr>
              <a:t> Human</a:t>
            </a:r>
          </a:p>
          <a:p>
            <a:r>
              <a:rPr lang="en-GB" sz="1200" b="1" dirty="0">
                <a:solidFill>
                  <a:srgbClr val="0000FF"/>
                </a:solidFill>
                <a:highlight>
                  <a:srgbClr val="FFFFFF"/>
                </a:highlight>
                <a:latin typeface="Courier New" panose="02070309020205020404" pitchFamily="49" charset="0"/>
              </a:rPr>
              <a:t>class </a:t>
            </a:r>
            <a:r>
              <a:rPr lang="en-GB" sz="1200" dirty="0" smtClean="0">
                <a:solidFill>
                  <a:srgbClr val="000000"/>
                </a:solidFill>
                <a:highlight>
                  <a:srgbClr val="FFFFFF"/>
                </a:highlight>
                <a:latin typeface="Courier New" panose="02070309020205020404" pitchFamily="49" charset="0"/>
              </a:rPr>
              <a:t>Person(Human)</a:t>
            </a:r>
            <a:r>
              <a:rPr lang="en-GB" sz="1200" b="1" dirty="0" smtClean="0">
                <a:solidFill>
                  <a:srgbClr val="0000FF"/>
                </a:solidFill>
                <a:highlight>
                  <a:srgbClr val="FFFFFF"/>
                </a:highlight>
                <a:latin typeface="Courier New" panose="02070309020205020404" pitchFamily="49" charset="0"/>
              </a:rPr>
              <a:t>:</a:t>
            </a:r>
            <a:endParaRPr lang="en-GB" sz="1200" b="1" dirty="0">
              <a:solidFill>
                <a:srgbClr val="0000FF"/>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
        <p:nvSpPr>
          <p:cNvPr id="2" name="Striped Right Arrow 1"/>
          <p:cNvSpPr/>
          <p:nvPr/>
        </p:nvSpPr>
        <p:spPr>
          <a:xfrm>
            <a:off x="5346812" y="3284984"/>
            <a:ext cx="1152128" cy="86409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841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a:t>
            </a:r>
          </a:p>
          <a:p>
            <a:pPr lvl="1"/>
            <a:r>
              <a:rPr lang="en-US" dirty="0" smtClean="0"/>
              <a:t>A way to reuse code of existing objects</a:t>
            </a:r>
          </a:p>
          <a:p>
            <a:pPr lvl="1"/>
            <a:r>
              <a:rPr lang="en-US" dirty="0" smtClean="0"/>
              <a:t>Objects can inherit attributes and behavior</a:t>
            </a:r>
          </a:p>
          <a:p>
            <a:pPr lvl="1"/>
            <a:r>
              <a:rPr lang="en-US" dirty="0" smtClean="0"/>
              <a:t>An object that inherits from another is called a </a:t>
            </a:r>
            <a:r>
              <a:rPr lang="en-US" i="1" dirty="0" smtClean="0"/>
              <a:t>subclass</a:t>
            </a:r>
            <a:endParaRPr lang="en-US" dirty="0" smtClean="0"/>
          </a:p>
          <a:p>
            <a:pPr lvl="1"/>
            <a:r>
              <a:rPr lang="en-US" dirty="0" smtClean="0"/>
              <a:t>An object that is a inheritance parent is called a </a:t>
            </a:r>
            <a:r>
              <a:rPr lang="en-US" i="1" dirty="0" smtClean="0"/>
              <a:t>superclass</a:t>
            </a:r>
            <a:endParaRPr lang="en-US" dirty="0" smtClean="0"/>
          </a:p>
          <a:p>
            <a:pPr lvl="1"/>
            <a:r>
              <a:rPr lang="en-US" dirty="0" smtClean="0"/>
              <a:t>This relationship gives rise to a </a:t>
            </a:r>
            <a:r>
              <a:rPr lang="en-US" dirty="0"/>
              <a:t>hierarchy of classes </a:t>
            </a:r>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037054559"/>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5303912" y="1700809"/>
            <a:ext cx="6278489" cy="4425355"/>
          </a:xfrm>
        </p:spPr>
        <p:txBody>
          <a:bodyPr>
            <a:normAutofit/>
          </a:bodyPr>
          <a:lstStyle/>
          <a:p>
            <a:r>
              <a:rPr lang="en-US" dirty="0" smtClean="0"/>
              <a:t>We can further extend Person to define a ‘Passenger’ class</a:t>
            </a:r>
          </a:p>
          <a:p>
            <a:r>
              <a:rPr lang="en-US" dirty="0" smtClean="0"/>
              <a:t>We can provide variables and methods specific to Passenger</a:t>
            </a:r>
          </a:p>
          <a:p>
            <a:r>
              <a:rPr lang="en-US" dirty="0" smtClean="0"/>
              <a:t>We still inherit and can access or mutate variables and methods defined by Person </a:t>
            </a:r>
            <a:r>
              <a:rPr lang="en-US" i="1" dirty="0" smtClean="0"/>
              <a:t>and </a:t>
            </a:r>
            <a:r>
              <a:rPr lang="en-US" dirty="0" smtClean="0"/>
              <a:t>Human</a:t>
            </a:r>
          </a:p>
        </p:txBody>
      </p:sp>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447828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extend further into a Passenger class</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Passenger(Person)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Person.__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False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getSeatPosition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getIsDriver</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setSeatPosition</a:t>
            </a:r>
            <a:r>
              <a:rPr lang="en-GB" sz="1200" dirty="0">
                <a:solidFill>
                  <a:srgbClr val="000000"/>
                </a:solidFill>
                <a:highlight>
                  <a:srgbClr val="FFFFFF"/>
                </a:highlight>
                <a:latin typeface="Courier New" panose="02070309020205020404" pitchFamily="49" charset="0"/>
              </a:rPr>
              <a:t>(self, position)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 position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setIsDriver</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81141142"/>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108817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create a data structure representing car occupancy</a:t>
            </a:r>
          </a:p>
          <a:p>
            <a:r>
              <a:rPr lang="en-GB" sz="1200" dirty="0" smtClean="0">
                <a:solidFill>
                  <a:srgbClr val="008000"/>
                </a:solidFill>
                <a:highlight>
                  <a:srgbClr val="FFFFFF"/>
                </a:highlight>
                <a:latin typeface="Courier New" panose="02070309020205020404" pitchFamily="49" charset="0"/>
              </a:rPr>
              <a:t># We still have access to name and age from the superclass</a:t>
            </a:r>
          </a:p>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driver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driver.setName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driver.setAge</a:t>
            </a:r>
            <a:r>
              <a:rPr lang="en-GB" sz="1200" dirty="0">
                <a:solidFill>
                  <a:srgbClr val="000000"/>
                </a:solidFill>
                <a:highlight>
                  <a:srgbClr val="FFFFFF"/>
                </a:highlight>
                <a:latin typeface="Courier New" panose="02070309020205020404" pitchFamily="49" charset="0"/>
              </a:rPr>
              <a:t>(30)</a:t>
            </a:r>
          </a:p>
          <a:p>
            <a:r>
              <a:rPr lang="en-GB" sz="1200" dirty="0" err="1">
                <a:solidFill>
                  <a:srgbClr val="000000"/>
                </a:solidFill>
                <a:highlight>
                  <a:srgbClr val="FFFFFF"/>
                </a:highlight>
                <a:latin typeface="Courier New" panose="02070309020205020404" pitchFamily="49" charset="0"/>
              </a:rPr>
              <a:t>driver.setSeatPosition</a:t>
            </a:r>
            <a:r>
              <a:rPr lang="en-GB" sz="1200" dirty="0">
                <a:solidFill>
                  <a:srgbClr val="000000"/>
                </a:solidFill>
                <a:highlight>
                  <a:srgbClr val="FFFFFF"/>
                </a:highlight>
                <a:latin typeface="Courier New" panose="02070309020205020404" pitchFamily="49" charset="0"/>
              </a:rPr>
              <a:t>(0)</a:t>
            </a:r>
          </a:p>
          <a:p>
            <a:r>
              <a:rPr lang="en-GB" sz="1200" dirty="0" err="1">
                <a:solidFill>
                  <a:srgbClr val="000000"/>
                </a:solidFill>
                <a:highlight>
                  <a:srgbClr val="FFFFFF"/>
                </a:highlight>
                <a:latin typeface="Courier New" panose="02070309020205020404" pitchFamily="49" charset="0"/>
              </a:rPr>
              <a:t>driver.setIsDriver</a:t>
            </a:r>
            <a:r>
              <a:rPr lang="en-GB" sz="1200" dirty="0">
                <a:solidFill>
                  <a:srgbClr val="000000"/>
                </a:solidFill>
                <a:highlight>
                  <a:srgbClr val="FFFFFF"/>
                </a:highlight>
                <a:latin typeface="Courier New" panose="02070309020205020404" pitchFamily="49" charset="0"/>
              </a:rPr>
              <a:t>(True)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passenger.setName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passenger.setAge</a:t>
            </a:r>
            <a:r>
              <a:rPr lang="en-GB" sz="1200" dirty="0">
                <a:solidFill>
                  <a:srgbClr val="000000"/>
                </a:solidFill>
                <a:highlight>
                  <a:srgbClr val="FFFFFF"/>
                </a:highlight>
                <a:latin typeface="Courier New" panose="02070309020205020404" pitchFamily="49" charset="0"/>
              </a:rPr>
              <a:t>(40)</a:t>
            </a:r>
          </a:p>
          <a:p>
            <a:r>
              <a:rPr lang="en-GB" sz="1200" dirty="0" err="1">
                <a:solidFill>
                  <a:srgbClr val="000000"/>
                </a:solidFill>
                <a:highlight>
                  <a:srgbClr val="FFFFFF"/>
                </a:highlight>
                <a:latin typeface="Courier New" panose="02070309020205020404" pitchFamily="49" charset="0"/>
              </a:rPr>
              <a:t>passenger.setSeatPosition</a:t>
            </a:r>
            <a:r>
              <a:rPr lang="en-GB" sz="1200" dirty="0">
                <a:solidFill>
                  <a:srgbClr val="000000"/>
                </a:solidFill>
                <a:highlight>
                  <a:srgbClr val="FFFFFF"/>
                </a:highlight>
                <a:latin typeface="Courier New" panose="02070309020205020404" pitchFamily="49" charset="0"/>
              </a:rPr>
              <a:t>(1)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driver</a:t>
            </a: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'passenger'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occupant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car[key]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'Occupant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driving'</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passenger'</a:t>
            </a:r>
            <a:r>
              <a:rPr lang="en-GB" sz="1200" dirty="0">
                <a:solidFill>
                  <a:srgbClr val="000000"/>
                </a:solidFill>
                <a:highlight>
                  <a:srgbClr val="FFFFFF"/>
                </a:highlight>
                <a:latin typeface="Courier New" panose="02070309020205020404" pitchFamily="49" charset="0"/>
              </a:rPr>
              <a:t> ) </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81869681"/>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a:t>
            </a:r>
          </a:p>
          <a:p>
            <a:pPr lvl="1"/>
            <a:r>
              <a:rPr lang="en-US" dirty="0" smtClean="0"/>
              <a:t>“One name, many forms”</a:t>
            </a:r>
          </a:p>
          <a:p>
            <a:pPr lvl="1"/>
            <a:r>
              <a:rPr lang="en-US" dirty="0" smtClean="0"/>
              <a:t>Calling code can be agnostic as to whether an object belongs to a parent class or subclass</a:t>
            </a:r>
          </a:p>
          <a:p>
            <a:pPr lvl="1"/>
            <a:r>
              <a:rPr lang="en-US" dirty="0" smtClean="0"/>
              <a:t>A function calling “</a:t>
            </a:r>
            <a:r>
              <a:rPr lang="en-US" dirty="0" err="1" smtClean="0"/>
              <a:t>getName</a:t>
            </a:r>
            <a:r>
              <a:rPr lang="en-US" dirty="0" smtClean="0"/>
              <a:t>()” on an object will work whether the object is of class Passenger, Person or Human</a:t>
            </a:r>
          </a:p>
          <a:p>
            <a:pPr lvl="1"/>
            <a:r>
              <a:rPr lang="en-US" dirty="0" smtClean="0"/>
              <a:t>Simplifies code external to class hierarchy</a:t>
            </a:r>
          </a:p>
          <a:p>
            <a:pPr lvl="1"/>
            <a:r>
              <a:rPr lang="en-US" dirty="0" smtClean="0"/>
              <a:t>Enables more modular code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772698113"/>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Exercise</a:t>
            </a:r>
            <a:endParaRPr lang="en-US" dirty="0"/>
          </a:p>
        </p:txBody>
      </p:sp>
      <p:sp>
        <p:nvSpPr>
          <p:cNvPr id="7" name="Content Placeholder 3"/>
          <p:cNvSpPr>
            <a:spLocks noGrp="1"/>
          </p:cNvSpPr>
          <p:nvPr>
            <p:ph idx="1"/>
          </p:nvPr>
        </p:nvSpPr>
        <p:spPr>
          <a:xfrm>
            <a:off x="1007436" y="1700809"/>
            <a:ext cx="10574965" cy="4464495"/>
          </a:xfrm>
        </p:spPr>
        <p:txBody>
          <a:bodyPr>
            <a:normAutofit fontScale="77500" lnSpcReduction="20000"/>
          </a:bodyPr>
          <a:lstStyle/>
          <a:p>
            <a:r>
              <a:rPr lang="en-US" dirty="0"/>
              <a:t>Open the file ‘Examples/Car.py</a:t>
            </a:r>
            <a:r>
              <a:rPr lang="en-US" dirty="0" smtClean="0"/>
              <a:t>’</a:t>
            </a:r>
          </a:p>
          <a:p>
            <a:r>
              <a:rPr lang="en-US" dirty="0" smtClean="0"/>
              <a:t>Modify the example code:</a:t>
            </a:r>
          </a:p>
          <a:p>
            <a:pPr lvl="1"/>
            <a:r>
              <a:rPr lang="en-US" dirty="0" smtClean="0"/>
              <a:t>Add attributes to the Car class to represent top speed and transmission</a:t>
            </a:r>
          </a:p>
          <a:p>
            <a:pPr lvl="2"/>
            <a:r>
              <a:rPr lang="en-US" dirty="0" smtClean="0"/>
              <a:t>The attributes cannot be None</a:t>
            </a:r>
          </a:p>
          <a:p>
            <a:pPr lvl="2"/>
            <a:r>
              <a:rPr lang="en-US" dirty="0" smtClean="0"/>
              <a:t>The attributes should be properly encapsulated</a:t>
            </a:r>
          </a:p>
          <a:p>
            <a:r>
              <a:rPr lang="en-US" dirty="0" smtClean="0"/>
              <a:t>Bonus: Create a class to represent the Driver</a:t>
            </a:r>
          </a:p>
          <a:p>
            <a:pPr lvl="2"/>
            <a:r>
              <a:rPr lang="en-US" dirty="0" smtClean="0"/>
              <a:t>The class should extend Passenger</a:t>
            </a:r>
          </a:p>
          <a:p>
            <a:pPr lvl="2"/>
            <a:r>
              <a:rPr lang="en-US" dirty="0" smtClean="0"/>
              <a:t>The class should be able to represent the driver’s ability to operate automatic or manual transmission</a:t>
            </a:r>
          </a:p>
          <a:p>
            <a:pPr lvl="1"/>
            <a:r>
              <a:rPr lang="en-US" dirty="0" smtClean="0"/>
              <a:t>Super Double Bonus: Driver should contain a method that will accept an instance of Car and</a:t>
            </a:r>
          </a:p>
          <a:p>
            <a:pPr lvl="3"/>
            <a:r>
              <a:rPr lang="en-US" dirty="0" smtClean="0"/>
              <a:t>Return ‘True’ if the driver is able to drive the supplied Car</a:t>
            </a:r>
          </a:p>
          <a:p>
            <a:pPr lvl="3"/>
            <a:r>
              <a:rPr lang="en-US" dirty="0"/>
              <a:t>Return </a:t>
            </a:r>
            <a:r>
              <a:rPr lang="en-US" dirty="0" smtClean="0"/>
              <a:t>‘False’ </a:t>
            </a:r>
            <a:r>
              <a:rPr lang="en-US" dirty="0"/>
              <a:t>if the driver is </a:t>
            </a:r>
            <a:r>
              <a:rPr lang="en-US" dirty="0" smtClean="0"/>
              <a:t>unable </a:t>
            </a:r>
            <a:r>
              <a:rPr lang="en-US" dirty="0"/>
              <a:t>to drive the supplied </a:t>
            </a:r>
            <a:r>
              <a:rPr lang="en-US" dirty="0" smtClean="0"/>
              <a:t>Car</a:t>
            </a:r>
          </a:p>
          <a:p>
            <a:pPr lvl="3"/>
            <a:r>
              <a:rPr lang="en-US" dirty="0" smtClean="0"/>
              <a:t>Now You’re Just Showing Off:</a:t>
            </a:r>
          </a:p>
          <a:p>
            <a:pPr lvl="4"/>
            <a:r>
              <a:rPr lang="en-US" dirty="0" smtClean="0"/>
              <a:t>Raise a </a:t>
            </a:r>
            <a:r>
              <a:rPr lang="en-US" dirty="0" err="1" smtClean="0"/>
              <a:t>TypeError</a:t>
            </a:r>
            <a:r>
              <a:rPr lang="en-US" dirty="0" smtClean="0"/>
              <a:t> if the supplied object is not an instance of Car</a:t>
            </a:r>
          </a:p>
        </p:txBody>
      </p:sp>
    </p:spTree>
    <p:extLst>
      <p:ext uri="{BB962C8B-B14F-4D97-AF65-F5344CB8AC3E}">
        <p14:creationId xmlns:p14="http://schemas.microsoft.com/office/powerpoint/2010/main" val="1933603273"/>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Solution</a:t>
            </a:r>
            <a:endParaRPr lang="en-US" dirty="0"/>
          </a:p>
        </p:txBody>
      </p:sp>
      <p:sp>
        <p:nvSpPr>
          <p:cNvPr id="5" name="Rectangle 4"/>
          <p:cNvSpPr/>
          <p:nvPr/>
        </p:nvSpPr>
        <p:spPr>
          <a:xfrm>
            <a:off x="609600" y="1772816"/>
            <a:ext cx="10881708"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Additions to Car.py</a:t>
            </a:r>
          </a:p>
          <a:p>
            <a:endParaRPr lang="en-GB" sz="1200" dirty="0" smtClean="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getTopSpeed</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top_speed</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setTopSpeed</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topspeed</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top_speed</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topspeed</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getTransmission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self.__transmission</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setTransmission</a:t>
            </a:r>
            <a:r>
              <a:rPr lang="en-GB" sz="1200" dirty="0">
                <a:solidFill>
                  <a:srgbClr val="000000"/>
                </a:solidFill>
                <a:highlight>
                  <a:srgbClr val="FFFFFF"/>
                </a:highlight>
                <a:latin typeface="Courier New" panose="02070309020205020404" pitchFamily="49" charset="0"/>
              </a:rPr>
              <a:t>(self, transmission)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(transmission).lower()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'manual', 'stick', 'auto', 'automatic'</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self.__transmission</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(transmission)</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raise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TypeError</a:t>
            </a:r>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35749760"/>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Solution</a:t>
            </a:r>
            <a:endParaRPr lang="en-US" dirty="0"/>
          </a:p>
        </p:txBody>
      </p:sp>
      <p:sp>
        <p:nvSpPr>
          <p:cNvPr id="5" name="Rectangle 4"/>
          <p:cNvSpPr/>
          <p:nvPr/>
        </p:nvSpPr>
        <p:spPr>
          <a:xfrm>
            <a:off x="609600" y="1556792"/>
            <a:ext cx="108817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#Bonus Driver class</a:t>
            </a:r>
          </a:p>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Car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Driver(Passenger)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 </a:t>
            </a:r>
            <a:r>
              <a:rPr lang="en-GB" sz="1200" dirty="0" err="1">
                <a:solidFill>
                  <a:srgbClr val="000000"/>
                </a:solidFill>
                <a:highlight>
                  <a:srgbClr val="FFFFFF"/>
                </a:highlight>
                <a:latin typeface="Courier New" panose="02070309020205020404" pitchFamily="49" charset="0"/>
              </a:rPr>
              <a:t>can_drive</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['auto'])</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Passenger.__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getCanDrive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setCanDrive</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Bonus method</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canDriveCar</a:t>
            </a:r>
            <a:r>
              <a:rPr lang="en-GB" sz="1200" dirty="0">
                <a:solidFill>
                  <a:srgbClr val="000000"/>
                </a:solidFill>
                <a:highlight>
                  <a:srgbClr val="FFFFFF"/>
                </a:highlight>
                <a:latin typeface="Courier New" panose="02070309020205020404" pitchFamily="49" charset="0"/>
              </a:rPr>
              <a:t>(self, car)</a:t>
            </a:r>
            <a:r>
              <a:rPr lang="en-GB" sz="1200" b="1" dirty="0">
                <a:solidFill>
                  <a:srgbClr val="0000FF"/>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ShowOff</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not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isinstance</a:t>
            </a:r>
            <a:r>
              <a:rPr lang="en-GB" sz="1200" dirty="0">
                <a:solidFill>
                  <a:srgbClr val="000000"/>
                </a:solidFill>
                <a:highlight>
                  <a:srgbClr val="FFFFFF"/>
                </a:highlight>
                <a:latin typeface="Courier New" panose="02070309020205020404" pitchFamily="49" charset="0"/>
              </a:rPr>
              <a:t>(car,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raise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car.getTransmission</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True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False</a:t>
            </a:r>
          </a:p>
        </p:txBody>
      </p:sp>
    </p:spTree>
    <p:extLst>
      <p:ext uri="{BB962C8B-B14F-4D97-AF65-F5344CB8AC3E}">
        <p14:creationId xmlns:p14="http://schemas.microsoft.com/office/powerpoint/2010/main" val="2673537860"/>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Appendix: </a:t>
            </a:r>
            <a:r>
              <a:rPr lang="en-US" dirty="0" smtClean="0"/>
              <a:t>String Methods</a:t>
            </a:r>
            <a:endParaRPr lang="en-US" dirty="0"/>
          </a:p>
        </p:txBody>
      </p:sp>
    </p:spTree>
    <p:extLst>
      <p:ext uri="{BB962C8B-B14F-4D97-AF65-F5344CB8AC3E}">
        <p14:creationId xmlns:p14="http://schemas.microsoft.com/office/powerpoint/2010/main" val="3210156679"/>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We will often want to allow the user to enter values</a:t>
            </a:r>
          </a:p>
          <a:p>
            <a:endParaRPr lang="en-US" dirty="0" smtClean="0">
              <a:solidFill>
                <a:srgbClr val="000000"/>
              </a:solidFill>
            </a:endParaRPr>
          </a:p>
          <a:p>
            <a:r>
              <a:rPr lang="en-US" dirty="0" smtClean="0">
                <a:solidFill>
                  <a:srgbClr val="000000"/>
                </a:solidFill>
              </a:rPr>
              <a:t>Usually we will to hold onto the data for later</a:t>
            </a:r>
          </a:p>
          <a:p>
            <a:endParaRPr lang="en-US" dirty="0" smtClean="0">
              <a:solidFill>
                <a:srgbClr val="000000"/>
              </a:solidFill>
            </a:endParaRPr>
          </a:p>
          <a:p>
            <a:r>
              <a:rPr lang="en-US" dirty="0" smtClean="0">
                <a:solidFill>
                  <a:srgbClr val="000000"/>
                </a:solidFill>
              </a:rPr>
              <a:t>In Python, we have two built-in functions available</a:t>
            </a:r>
          </a:p>
          <a:p>
            <a:endParaRPr lang="en-US" dirty="0" smtClean="0">
              <a:solidFill>
                <a:srgbClr val="000000"/>
              </a:solidFill>
            </a:endParaRP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Use the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 statement to capture </a:t>
            </a:r>
            <a:r>
              <a:rPr lang="en-US" i="1" dirty="0" smtClean="0">
                <a:solidFill>
                  <a:srgbClr val="000000"/>
                </a:solidFill>
              </a:rPr>
              <a:t>strings</a:t>
            </a:r>
          </a:p>
          <a:p>
            <a:endParaRPr lang="en-US" dirty="0">
              <a:solidFill>
                <a:srgbClr val="000000"/>
              </a:solidFill>
            </a:endParaRPr>
          </a:p>
          <a:p>
            <a:r>
              <a:rPr lang="en-US" b="1" dirty="0" err="1">
                <a:solidFill>
                  <a:srgbClr val="0000FF"/>
                </a:solidFill>
                <a:latin typeface="Courier New" panose="02070309020205020404" pitchFamily="49" charset="0"/>
                <a:cs typeface="Courier New" panose="02070309020205020404" pitchFamily="49" charset="0"/>
              </a:rPr>
              <a:t>raw_input</a:t>
            </a:r>
            <a:r>
              <a:rPr lang="en-US" b="1" dirty="0">
                <a:solidFill>
                  <a:srgbClr val="0000FF"/>
                </a:solidFill>
                <a:latin typeface="Courier New" panose="02070309020205020404" pitchFamily="49" charset="0"/>
                <a:cs typeface="Courier New" panose="02070309020205020404" pitchFamily="49" charset="0"/>
              </a:rPr>
              <a:t>()</a:t>
            </a:r>
            <a:r>
              <a:rPr lang="en-US" dirty="0">
                <a:solidFill>
                  <a:srgbClr val="000000"/>
                </a:solidFill>
              </a:rPr>
              <a:t> returns a </a:t>
            </a:r>
            <a:r>
              <a:rPr lang="en-US" b="1" dirty="0">
                <a:solidFill>
                  <a:srgbClr val="000000"/>
                </a:solidFill>
              </a:rPr>
              <a:t>string value</a:t>
            </a:r>
            <a:endParaRPr lang="en-US" dirty="0">
              <a:solidFill>
                <a:srgbClr val="000000"/>
              </a:solidFill>
            </a:endParaRPr>
          </a:p>
          <a:p>
            <a:pPr marL="0" indent="0">
              <a:buNone/>
            </a:pPr>
            <a:endParaRPr lang="en-US" dirty="0">
              <a:solidFill>
                <a:srgbClr val="000000"/>
              </a:solidFill>
            </a:endParaRPr>
          </a:p>
          <a:p>
            <a:r>
              <a:rPr lang="en-US" dirty="0" smtClean="0">
                <a:solidFill>
                  <a:srgbClr val="000000"/>
                </a:solidFill>
              </a:rPr>
              <a:t>You can provide a message with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smtClean="0">
              <a:solidFill>
                <a:srgbClr val="000000"/>
              </a:solidFill>
            </a:endParaRPr>
          </a:p>
          <a:p>
            <a:r>
              <a:rPr lang="en-US" dirty="0" smtClean="0">
                <a:solidFill>
                  <a:srgbClr val="000000"/>
                </a:solidFill>
              </a:rPr>
              <a:t>Hint: The message can also be a variable</a:t>
            </a: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 </a:t>
            </a:r>
            <a:r>
              <a:rPr lang="en-US" dirty="0" err="1" smtClean="0">
                <a:latin typeface="Courier New" panose="02070309020205020404" pitchFamily="49" charset="0"/>
                <a:cs typeface="Courier New" panose="02070309020205020404" pitchFamily="49" charset="0"/>
              </a:rPr>
              <a:t>raw_input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355014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000000"/>
                </a:solidFill>
              </a:rPr>
              <a:t>The practical ability to develop applications  in Python</a:t>
            </a:r>
          </a:p>
          <a:p>
            <a:r>
              <a:rPr lang="en-GB" dirty="0" smtClean="0">
                <a:solidFill>
                  <a:srgbClr val="000000"/>
                </a:solidFill>
              </a:rPr>
              <a:t>An understanding of the principles of programming</a:t>
            </a:r>
          </a:p>
          <a:p>
            <a:pPr marL="0" indent="0">
              <a:buNone/>
            </a:pPr>
            <a:endParaRPr lang="en-GB" dirty="0" smtClean="0">
              <a:solidFill>
                <a:srgbClr val="000000"/>
              </a:solidFill>
            </a:endParaRP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DAVE INSERT </a:t>
            </a:r>
            <a:r>
              <a:rPr lang="en-GB" dirty="0" smtClean="0">
                <a:solidFill>
                  <a:srgbClr val="FF0000"/>
                </a:solidFill>
              </a:rPr>
              <a:t>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Data Types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pPr lvl="1"/>
            <a:r>
              <a:rPr lang="en-GB" dirty="0" smtClean="0"/>
              <a:t>Cryptography</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normAutofit fontScale="92500" lnSpcReduction="10000"/>
          </a:bodyPr>
          <a:lstStyle/>
          <a:p>
            <a:r>
              <a:rPr lang="en-GB" dirty="0"/>
              <a:t>Programming with </a:t>
            </a:r>
            <a:r>
              <a:rPr lang="en-GB" dirty="0" smtClean="0"/>
              <a:t>Python</a:t>
            </a:r>
          </a:p>
          <a:p>
            <a:pPr lvl="1"/>
            <a:r>
              <a:rPr lang="en-GB" dirty="0" smtClean="0"/>
              <a:t>Regular Expressions</a:t>
            </a:r>
          </a:p>
          <a:p>
            <a:pPr lvl="1"/>
            <a:r>
              <a:rPr lang="en-GB" dirty="0" smtClean="0"/>
              <a:t>Databases</a:t>
            </a:r>
          </a:p>
          <a:p>
            <a:r>
              <a:rPr lang="en-GB" dirty="0" smtClean="0"/>
              <a:t>Programming </a:t>
            </a:r>
            <a:r>
              <a:rPr lang="en-GB" dirty="0"/>
              <a:t>with </a:t>
            </a:r>
            <a:r>
              <a:rPr lang="en-GB" dirty="0" err="1" smtClean="0"/>
              <a:t>Lua</a:t>
            </a:r>
            <a:endParaRPr lang="en-GB" dirty="0" smtClean="0"/>
          </a:p>
          <a:p>
            <a:r>
              <a:rPr lang="en-GB" dirty="0" smtClean="0"/>
              <a:t>Developing in a Team</a:t>
            </a:r>
            <a:endParaRPr lang="en-GB" dirty="0"/>
          </a:p>
          <a:p>
            <a:pPr lvl="1"/>
            <a:r>
              <a:rPr lang="en-GB" dirty="0" smtClean="0"/>
              <a:t>Software Development Life Cycles</a:t>
            </a:r>
          </a:p>
          <a:p>
            <a:pPr lvl="1"/>
            <a:r>
              <a:rPr lang="en-GB" dirty="0" smtClean="0"/>
              <a:t>Developing Collaboratively</a:t>
            </a:r>
          </a:p>
          <a:p>
            <a:pPr lvl="1"/>
            <a:r>
              <a:rPr lang="en-GB" dirty="0" smtClean="0"/>
              <a:t>Design Practices</a:t>
            </a:r>
          </a:p>
          <a:p>
            <a:pPr lvl="1"/>
            <a:r>
              <a:rPr lang="en-GB" dirty="0" smtClean="0"/>
              <a:t>Secure Code Development</a:t>
            </a:r>
          </a:p>
          <a:p>
            <a:r>
              <a:rPr lang="en-GB" dirty="0" smtClean="0"/>
              <a:t>Object Oriented Programming</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variable?</a:t>
            </a:r>
          </a:p>
          <a:p>
            <a:r>
              <a:rPr lang="en-US" dirty="0" smtClean="0"/>
              <a:t>Why are variables useful to us?</a:t>
            </a:r>
          </a:p>
          <a:p>
            <a:r>
              <a:rPr lang="en-US" dirty="0" smtClean="0"/>
              <a:t>How do we use variables?</a:t>
            </a:r>
          </a:p>
          <a:p>
            <a:r>
              <a:rPr lang="en-US" dirty="0" smtClean="0"/>
              <a:t>What kind of information can we hold in a variable?</a:t>
            </a:r>
            <a:endParaRPr lang="en-US" dirty="0"/>
          </a:p>
        </p:txBody>
      </p:sp>
      <p:sp>
        <p:nvSpPr>
          <p:cNvPr id="3" name="Title 2"/>
          <p:cNvSpPr>
            <a:spLocks noGrp="1"/>
          </p:cNvSpPr>
          <p:nvPr>
            <p:ph type="title"/>
          </p:nvPr>
        </p:nvSpPr>
        <p:spPr/>
        <p:txBody>
          <a:bodyPr/>
          <a:lstStyle/>
          <a:p>
            <a:r>
              <a:rPr lang="en-US" dirty="0" smtClean="0"/>
              <a:t>Variables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243252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Python is </a:t>
            </a:r>
            <a:r>
              <a:rPr lang="en-US" i="1" dirty="0" smtClean="0"/>
              <a:t>strongly, dynamically typed</a:t>
            </a:r>
          </a:p>
          <a:p>
            <a:pPr lvl="1"/>
            <a:r>
              <a:rPr lang="en-US" i="1" dirty="0" smtClean="0"/>
              <a:t>Strongly typed </a:t>
            </a:r>
            <a:r>
              <a:rPr lang="en-US" dirty="0" smtClean="0"/>
              <a:t>means</a:t>
            </a:r>
            <a:endParaRPr lang="en-US" i="1" dirty="0" smtClean="0"/>
          </a:p>
          <a:p>
            <a:pPr lvl="2"/>
            <a:r>
              <a:rPr lang="en-US" dirty="0" smtClean="0"/>
              <a:t>Data types are predefined by the language</a:t>
            </a:r>
          </a:p>
          <a:p>
            <a:pPr lvl="2"/>
            <a:r>
              <a:rPr lang="en-US" dirty="0" smtClean="0"/>
              <a:t>Values of different types can’t be combined</a:t>
            </a:r>
          </a:p>
          <a:p>
            <a:pPr lvl="2"/>
            <a:r>
              <a:rPr lang="en-US" dirty="0" smtClean="0"/>
              <a:t>The type of a value doesn’t change</a:t>
            </a:r>
          </a:p>
          <a:p>
            <a:pPr lvl="1"/>
            <a:r>
              <a:rPr lang="en-US" i="1" dirty="0" smtClean="0"/>
              <a:t>Dynamically typed </a:t>
            </a:r>
            <a:r>
              <a:rPr lang="en-US" dirty="0" smtClean="0"/>
              <a:t>means</a:t>
            </a:r>
          </a:p>
          <a:p>
            <a:pPr lvl="2"/>
            <a:r>
              <a:rPr lang="en-US" dirty="0" smtClean="0"/>
              <a:t>Values are checked at runtime, not during compilation</a:t>
            </a:r>
          </a:p>
          <a:p>
            <a:pPr lvl="2"/>
            <a:r>
              <a:rPr lang="en-US" dirty="0" smtClean="0"/>
              <a:t>Programmers should anticipate and provide error handling for failures</a:t>
            </a:r>
          </a:p>
          <a:p>
            <a:pPr lvl="2"/>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35406839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Numbers</a:t>
            </a:r>
            <a:endParaRPr lang="en-US" dirty="0"/>
          </a:p>
        </p:txBody>
      </p:sp>
    </p:spTree>
    <p:extLst>
      <p:ext uri="{BB962C8B-B14F-4D97-AF65-F5344CB8AC3E}">
        <p14:creationId xmlns:p14="http://schemas.microsoft.com/office/powerpoint/2010/main" val="40597508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sp>
        <p:nvSpPr>
          <p:cNvPr id="4" name="Content Placeholder 3"/>
          <p:cNvSpPr>
            <a:spLocks noGrp="1"/>
          </p:cNvSpPr>
          <p:nvPr>
            <p:ph idx="1"/>
          </p:nvPr>
        </p:nvSpPr>
        <p:spPr>
          <a:xfrm>
            <a:off x="695400" y="1700809"/>
            <a:ext cx="10887001" cy="4104455"/>
          </a:xfrm>
        </p:spPr>
        <p:txBody>
          <a:bodyPr>
            <a:normAutofit/>
          </a:bodyPr>
          <a:lstStyle/>
          <a:p>
            <a:r>
              <a:rPr lang="en-US" dirty="0" smtClean="0"/>
              <a:t>Every language has a way to represent numeric values</a:t>
            </a:r>
          </a:p>
          <a:p>
            <a:r>
              <a:rPr lang="en-US" dirty="0" smtClean="0"/>
              <a:t>Numeric values can have many representations</a:t>
            </a:r>
          </a:p>
          <a:p>
            <a:r>
              <a:rPr lang="en-US" dirty="0" smtClean="0"/>
              <a:t>Very large numbers take up more storage space</a:t>
            </a:r>
          </a:p>
          <a:p>
            <a:r>
              <a:rPr lang="en-US" dirty="0" smtClean="0"/>
              <a:t>Generally each type has an upper and lower limit</a:t>
            </a:r>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767408" y="1700808"/>
            <a:ext cx="10742984" cy="397031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Numbers: Exercise</a:t>
            </a:r>
            <a:endParaRPr lang="en-US" dirty="0"/>
          </a:p>
        </p:txBody>
      </p:sp>
      <p:sp>
        <p:nvSpPr>
          <p:cNvPr id="7" name="Rectangle 6"/>
          <p:cNvSpPr/>
          <p:nvPr/>
        </p:nvSpPr>
        <p:spPr>
          <a:xfrm>
            <a:off x="783151" y="2564904"/>
            <a:ext cx="10248460" cy="3416320"/>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5 + 5 </a:t>
            </a:r>
          </a:p>
          <a:p>
            <a:r>
              <a:rPr lang="en-GB" dirty="0" smtClean="0">
                <a:solidFill>
                  <a:schemeClr val="bg1"/>
                </a:solidFill>
                <a:latin typeface="Courier New" panose="02070309020205020404" pitchFamily="49" charset="0"/>
                <a:cs typeface="Courier New" panose="02070309020205020404" pitchFamily="49" charset="0"/>
              </a:rPr>
              <a:t>10</a:t>
            </a:r>
          </a:p>
          <a:p>
            <a:r>
              <a:rPr lang="en-GB" dirty="0" smtClean="0">
                <a:solidFill>
                  <a:schemeClr val="bg1"/>
                </a:solidFill>
                <a:latin typeface="Courier New" panose="02070309020205020404" pitchFamily="49" charset="0"/>
                <a:cs typeface="Courier New" panose="02070309020205020404" pitchFamily="49" charset="0"/>
              </a:rPr>
              <a:t>&gt;&gt;&gt; a = 5</a:t>
            </a: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b = 5</a:t>
            </a:r>
          </a:p>
          <a:p>
            <a:endParaRPr lang="en-GB" dirty="0">
              <a:solidFill>
                <a:schemeClr val="bg1"/>
              </a:solidFill>
              <a:latin typeface="Courier New" panose="02070309020205020404" pitchFamily="49" charset="0"/>
              <a:cs typeface="Courier New" panose="02070309020205020404" pitchFamily="49" charset="0"/>
            </a:endParaRP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print a + b</a:t>
            </a:r>
          </a:p>
          <a:p>
            <a:r>
              <a:rPr lang="en-GB" dirty="0" smtClean="0">
                <a:solidFill>
                  <a:schemeClr val="bg1"/>
                </a:solidFill>
                <a:latin typeface="Courier New" panose="02070309020205020404" pitchFamily="49" charset="0"/>
                <a:cs typeface="Courier New" panose="02070309020205020404" pitchFamily="49" charset="0"/>
              </a:rPr>
              <a:t>10</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082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Strings</a:t>
            </a:r>
            <a:endParaRPr lang="en-US" dirty="0"/>
          </a:p>
        </p:txBody>
      </p:sp>
    </p:spTree>
    <p:extLst>
      <p:ext uri="{BB962C8B-B14F-4D97-AF65-F5344CB8AC3E}">
        <p14:creationId xmlns:p14="http://schemas.microsoft.com/office/powerpoint/2010/main" val="28218877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smtClean="0"/>
              <a:t>Operations like formatting output or searching for words</a:t>
            </a:r>
            <a:endParaRPr lang="en-US" dirty="0"/>
          </a:p>
          <a:p>
            <a:pPr lvl="1"/>
            <a:r>
              <a:rPr lang="en-US" dirty="0"/>
              <a:t>Any built-in type can be </a:t>
            </a:r>
            <a:r>
              <a:rPr lang="en-US" dirty="0" smtClean="0"/>
              <a:t>converted to a string (and vice versa)</a:t>
            </a:r>
          </a:p>
          <a:p>
            <a:pPr lvl="1"/>
            <a:endParaRPr lang="en-US" dirty="0" smtClean="0"/>
          </a:p>
          <a:p>
            <a:pPr lvl="1"/>
            <a:endParaRPr lang="en-US" dirty="0"/>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95400" y="1700808"/>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Strings: Exercise</a:t>
            </a:r>
            <a:endParaRPr lang="en-US" dirty="0"/>
          </a:p>
        </p:txBody>
      </p:sp>
      <p:sp>
        <p:nvSpPr>
          <p:cNvPr id="7" name="Rectangle 6"/>
          <p:cNvSpPr/>
          <p:nvPr/>
        </p:nvSpPr>
        <p:spPr>
          <a:xfrm>
            <a:off x="783151" y="256490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a:t>
            </a:r>
            <a:r>
              <a:rPr lang="en-US" dirty="0" err="1" smtClean="0">
                <a:solidFill>
                  <a:schemeClr val="bg1"/>
                </a:solidFill>
                <a:latin typeface="Courier New" panose="02070309020205020404" pitchFamily="49" charset="0"/>
                <a:cs typeface="Courier New" panose="02070309020205020404" pitchFamily="49" charset="0"/>
              </a:rPr>
              <a:t>my_name</a:t>
            </a:r>
            <a:r>
              <a:rPr lang="en-US" dirty="0" smtClean="0">
                <a:solidFill>
                  <a:schemeClr val="bg1"/>
                </a:solidFill>
                <a:latin typeface="Courier New" panose="02070309020205020404" pitchFamily="49" charset="0"/>
                <a:cs typeface="Courier New" panose="02070309020205020404" pitchFamily="49" charset="0"/>
              </a:rPr>
              <a:t> = ‘&lt;insert your name here&gt;’ </a:t>
            </a:r>
          </a:p>
          <a:p>
            <a:endParaRPr lang="en-GB" dirty="0" smtClean="0">
              <a:solidFill>
                <a:schemeClr val="bg1"/>
              </a:solidFill>
              <a:latin typeface="Courier New" panose="02070309020205020404" pitchFamily="49" charset="0"/>
              <a:cs typeface="Courier New" panose="02070309020205020404" pitchFamily="49" charset="0"/>
            </a:endParaRPr>
          </a:p>
          <a:p>
            <a:r>
              <a:rPr lang="en-GB" dirty="0" smtClean="0">
                <a:solidFill>
                  <a:schemeClr val="bg1"/>
                </a:solidFill>
                <a:latin typeface="Courier New" panose="02070309020205020404" pitchFamily="49" charset="0"/>
                <a:cs typeface="Courier New" panose="02070309020205020404" pitchFamily="49" charset="0"/>
              </a:rPr>
              <a:t>&gt;&gt;&gt; print </a:t>
            </a:r>
            <a:r>
              <a:rPr lang="en-GB" dirty="0" err="1" smtClean="0">
                <a:solidFill>
                  <a:schemeClr val="bg1"/>
                </a:solidFill>
                <a:latin typeface="Courier New" panose="02070309020205020404" pitchFamily="49" charset="0"/>
                <a:cs typeface="Courier New" panose="02070309020205020404" pitchFamily="49" charset="0"/>
              </a:rPr>
              <a:t>my_name</a:t>
            </a:r>
            <a:endParaRPr lang="en-GB" dirty="0" smtClean="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&lt;insert your name here&gt;</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169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Booleans</a:t>
            </a:r>
            <a:endParaRPr lang="en-US" dirty="0"/>
          </a:p>
        </p:txBody>
      </p:sp>
    </p:spTree>
    <p:extLst>
      <p:ext uri="{BB962C8B-B14F-4D97-AF65-F5344CB8AC3E}">
        <p14:creationId xmlns:p14="http://schemas.microsoft.com/office/powerpoint/2010/main" val="14187799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Boolean values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solidFill>
                  <a:srgbClr val="31383D"/>
                </a:solidFill>
              </a:rPr>
              <a:t>They can also be expressed as 1 or 0</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4236208825"/>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95400" y="1844824"/>
            <a:ext cx="10742984"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GB" sz="1200" b="1" dirty="0" smtClean="0">
                <a:solidFill>
                  <a:srgbClr val="0000FF"/>
                </a:solidFill>
                <a:highlight>
                  <a:srgbClr val="FFFFFF"/>
                </a:highlight>
                <a:latin typeface="Courier New" panose="02070309020205020404" pitchFamily="49" charset="0"/>
              </a:rPr>
              <a:t>1</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bool</a:t>
            </a:r>
            <a:r>
              <a:rPr lang="en-US" sz="1200" dirty="0" smtClean="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Exercise</a:t>
            </a:r>
            <a:endParaRPr lang="en-US" dirty="0"/>
          </a:p>
        </p:txBody>
      </p:sp>
      <p:sp>
        <p:nvSpPr>
          <p:cNvPr id="4" name="Rectangle 3"/>
          <p:cNvSpPr/>
          <p:nvPr/>
        </p:nvSpPr>
        <p:spPr>
          <a:xfrm>
            <a:off x="695400" y="184482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 Using the following variables, what will be output?</a:t>
            </a:r>
          </a:p>
          <a:p>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1</a:t>
            </a:r>
          </a:p>
          <a:p>
            <a:r>
              <a:rPr lang="en-US" sz="1200" dirty="0">
                <a:solidFill>
                  <a:srgbClr val="000000"/>
                </a:solidFill>
                <a:highlight>
                  <a:srgbClr val="FFFFFF"/>
                </a:highlight>
                <a:latin typeface="Courier New" panose="02070309020205020404" pitchFamily="49" charset="0"/>
              </a:rPr>
              <a:t>oranges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a:t>
            </a:r>
          </a:p>
          <a:p>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bananas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False</a:t>
            </a:r>
          </a:p>
          <a:p>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True</a:t>
            </a:r>
          </a:p>
          <a:p>
            <a:r>
              <a:rPr lang="en-US" sz="1200" dirty="0">
                <a:solidFill>
                  <a:srgbClr val="000000"/>
                </a:solidFill>
                <a:highlight>
                  <a:srgbClr val="FFFFFF"/>
                </a:highlight>
                <a:latin typeface="Courier New" panose="02070309020205020404" pitchFamily="49" charset="0"/>
              </a:rPr>
              <a:t>pomegranate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'potato'</a:t>
            </a:r>
          </a:p>
          <a:p>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rPr>
              <a:t>coconut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oranges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apples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coconut</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pears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pomegranate</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4799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Lists and Tuples</a:t>
            </a:r>
            <a:endParaRPr lang="en-US" dirty="0"/>
          </a:p>
        </p:txBody>
      </p:sp>
    </p:spTree>
    <p:extLst>
      <p:ext uri="{BB962C8B-B14F-4D97-AF65-F5344CB8AC3E}">
        <p14:creationId xmlns:p14="http://schemas.microsoft.com/office/powerpoint/2010/main" val="19151948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‘Exercises/Lists and Tuples Exercise.py’</a:t>
            </a:r>
          </a:p>
          <a:p>
            <a:r>
              <a:rPr lang="en-US" dirty="0" smtClean="0"/>
              <a:t>Follow the instructions found in the comments</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34020198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95400" y="1844824"/>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4876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Dictionaries</a:t>
            </a:r>
            <a:endParaRPr lang="en-US" dirty="0"/>
          </a:p>
        </p:txBody>
      </p:sp>
    </p:spTree>
    <p:extLst>
      <p:ext uri="{BB962C8B-B14F-4D97-AF65-F5344CB8AC3E}">
        <p14:creationId xmlns:p14="http://schemas.microsoft.com/office/powerpoint/2010/main" val="391597587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t>
            </a:r>
            <a:r>
              <a:rPr lang="en-US" dirty="0" smtClean="0"/>
              <a:t>a ‘map’,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00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133452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95400" y="1628800"/>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570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152127"/>
          </a:xfrm>
        </p:spPr>
        <p:txBody>
          <a:bodyPr>
            <a:normAutofit/>
          </a:bodyPr>
          <a:lstStyle/>
          <a:p>
            <a:r>
              <a:rPr lang="en-GB" dirty="0" smtClean="0"/>
              <a:t>Used to conduct mathematical operations against a set of values</a:t>
            </a:r>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36800245"/>
              </p:ext>
            </p:extLst>
          </p:nvPr>
        </p:nvGraphicFramePr>
        <p:xfrm>
          <a:off x="1002322" y="2996952"/>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Write a program that will</a:t>
            </a:r>
          </a:p>
          <a:p>
            <a:pPr lvl="1"/>
            <a:r>
              <a:rPr lang="en-US" dirty="0" smtClean="0"/>
              <a:t>Prompt the user for a sum</a:t>
            </a:r>
          </a:p>
          <a:p>
            <a:pPr lvl="1"/>
            <a:r>
              <a:rPr lang="en-US" dirty="0" smtClean="0"/>
              <a:t>Calculate the result of the sum</a:t>
            </a:r>
          </a:p>
          <a:p>
            <a:pPr lvl="1"/>
            <a:r>
              <a:rPr lang="en-US" dirty="0" smtClean="0"/>
              <a:t>Output the result to the user</a:t>
            </a:r>
          </a:p>
          <a:p>
            <a:r>
              <a:rPr lang="en-US" dirty="0" smtClean="0"/>
              <a:t>Alternatively,</a:t>
            </a:r>
          </a:p>
          <a:p>
            <a:pPr lvl="1"/>
            <a:r>
              <a:rPr lang="en-US" dirty="0" smtClean="0"/>
              <a:t>Prompt the user for a value</a:t>
            </a:r>
          </a:p>
          <a:p>
            <a:pPr lvl="1"/>
            <a:r>
              <a:rPr lang="en-US" dirty="0" smtClean="0"/>
              <a:t>Prompt the user for an operator</a:t>
            </a:r>
          </a:p>
          <a:p>
            <a:pPr lvl="1"/>
            <a:r>
              <a:rPr lang="en-US" dirty="0" smtClean="0"/>
              <a:t>Prompt the user for another value</a:t>
            </a:r>
          </a:p>
          <a:p>
            <a:pPr lvl="1"/>
            <a:r>
              <a:rPr lang="en-US" dirty="0" smtClean="0"/>
              <a:t>Using the </a:t>
            </a:r>
            <a:r>
              <a:rPr lang="en-US" b="1" dirty="0" err="1" smtClean="0">
                <a:solidFill>
                  <a:srgbClr val="0000FF"/>
                </a:solidFill>
                <a:latin typeface="Courier New" panose="02070309020205020404" pitchFamily="49" charset="0"/>
                <a:cs typeface="Courier New" panose="02070309020205020404" pitchFamily="49" charset="0"/>
              </a:rPr>
              <a:t>eval</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FF"/>
                </a:solidFill>
                <a:cs typeface="Courier New" panose="02070309020205020404" pitchFamily="49" charset="0"/>
              </a:rPr>
              <a:t> </a:t>
            </a:r>
            <a:r>
              <a:rPr lang="en-US" dirty="0" smtClean="0">
                <a:solidFill>
                  <a:srgbClr val="000000"/>
                </a:solidFill>
                <a:cs typeface="Courier New" panose="02070309020205020404" pitchFamily="49" charset="0"/>
              </a:rPr>
              <a:t>function, calculate the result of the sum</a:t>
            </a:r>
          </a:p>
          <a:p>
            <a:pPr lvl="1"/>
            <a:r>
              <a:rPr lang="en-US" dirty="0" smtClean="0">
                <a:solidFill>
                  <a:srgbClr val="000000"/>
                </a:solidFill>
                <a:cs typeface="Courier New" panose="02070309020205020404" pitchFamily="49" charset="0"/>
              </a:rPr>
              <a:t>Output the result to the user</a:t>
            </a:r>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Arithmetic Operators</a:t>
            </a:r>
            <a:endParaRPr lang="en-US" dirty="0"/>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11981" y="1628800"/>
            <a:ext cx="11103024"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#Option 1</a:t>
            </a:r>
          </a:p>
          <a:p>
            <a:r>
              <a:rPr lang="en-US" sz="1200" dirty="0">
                <a:solidFill>
                  <a:srgbClr val="000000"/>
                </a:solidFill>
                <a:highlight>
                  <a:srgbClr val="FFFFFF"/>
                </a:highlight>
                <a:latin typeface="Courier New" panose="02070309020205020404" pitchFamily="49" charset="0"/>
              </a:rPr>
              <a:t>result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sum : '</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result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#Option 2</a:t>
            </a:r>
          </a:p>
          <a:p>
            <a:r>
              <a:rPr lang="en-US" sz="1200" dirty="0">
                <a:solidFill>
                  <a:srgbClr val="000000"/>
                </a:solidFill>
                <a:highlight>
                  <a:srgbClr val="FFFFFF"/>
                </a:highlight>
                <a:latin typeface="Courier New" panose="02070309020205020404" pitchFamily="49" charset="0"/>
              </a:rPr>
              <a:t>left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value: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operator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an operator: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right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another value: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sum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(left)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operator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(right)</a:t>
            </a:r>
          </a:p>
          <a:p>
            <a:r>
              <a:rPr lang="en-US" sz="1200" dirty="0">
                <a:solidFill>
                  <a:srgbClr val="000000"/>
                </a:solidFill>
                <a:highlight>
                  <a:srgbClr val="FFFFFF"/>
                </a:highlight>
                <a:latin typeface="Courier New" panose="02070309020205020404" pitchFamily="49" charset="0"/>
              </a:rPr>
              <a:t>result </a:t>
            </a:r>
            <a:r>
              <a:rPr lang="en-US" sz="1200" b="1" dirty="0">
                <a:solidFill>
                  <a:srgbClr val="0000FF"/>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eval</a:t>
            </a:r>
            <a:r>
              <a:rPr lang="en-US" sz="1200" dirty="0" smtClean="0">
                <a:solidFill>
                  <a:srgbClr val="000000"/>
                </a:solidFill>
                <a:highlight>
                  <a:srgbClr val="FFFFFF"/>
                </a:highlight>
                <a:latin typeface="Courier New" panose="02070309020205020404" pitchFamily="49" charset="0"/>
              </a:rPr>
              <a:t>(sum)</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result</a:t>
            </a:r>
          </a:p>
        </p:txBody>
      </p:sp>
    </p:spTree>
    <p:extLst>
      <p:ext uri="{BB962C8B-B14F-4D97-AF65-F5344CB8AC3E}">
        <p14:creationId xmlns:p14="http://schemas.microsoft.com/office/powerpoint/2010/main" val="2035718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628800"/>
            <a:ext cx="10574965" cy="4425355"/>
          </a:xfrm>
        </p:spPr>
        <p:txBody>
          <a:bodyPr>
            <a:normAutofit/>
          </a:bodyPr>
          <a:lstStyle/>
          <a:p>
            <a:r>
              <a:rPr lang="en-GB" dirty="0"/>
              <a:t>Relational operators are </a:t>
            </a:r>
            <a:r>
              <a:rPr lang="en-GB" dirty="0" smtClean="0"/>
              <a:t>u</a:t>
            </a:r>
            <a:r>
              <a:rPr lang="en-US" dirty="0" err="1" smtClean="0"/>
              <a:t>sed</a:t>
            </a:r>
            <a:r>
              <a:rPr lang="en-US" dirty="0" smtClean="0"/>
              <a:t> to compare values</a:t>
            </a:r>
          </a:p>
          <a:p>
            <a:r>
              <a:rPr lang="en-GB" dirty="0" smtClean="0"/>
              <a:t>Often used within flow control</a:t>
            </a:r>
          </a:p>
          <a:p>
            <a:r>
              <a:rPr lang="en-GB" dirty="0" smtClean="0"/>
              <a:t>Return a Boolean result</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Write a program that will</a:t>
            </a:r>
          </a:p>
          <a:p>
            <a:pPr lvl="1"/>
            <a:r>
              <a:rPr lang="en-US" dirty="0" smtClean="0"/>
              <a:t>Prompt the user for a number</a:t>
            </a:r>
          </a:p>
          <a:p>
            <a:pPr lvl="1"/>
            <a:r>
              <a:rPr lang="en-US" dirty="0" smtClean="0"/>
              <a:t>Compare the input against a ‘secret number’ using a relationship operator (you choose which)</a:t>
            </a:r>
          </a:p>
          <a:p>
            <a:pPr lvl="1"/>
            <a:r>
              <a:rPr lang="en-US" dirty="0" smtClean="0"/>
              <a:t>Output the result</a:t>
            </a:r>
          </a:p>
          <a:p>
            <a:r>
              <a:rPr lang="en-US" dirty="0" smtClean="0"/>
              <a:t>Alternatively,</a:t>
            </a:r>
          </a:p>
          <a:p>
            <a:pPr lvl="1"/>
            <a:r>
              <a:rPr lang="en-US" dirty="0" smtClean="0"/>
              <a:t>As above, except the </a:t>
            </a:r>
            <a:r>
              <a:rPr lang="en-US" b="1" dirty="0" smtClean="0"/>
              <a:t>user</a:t>
            </a:r>
            <a:r>
              <a:rPr lang="en-US" dirty="0" smtClean="0"/>
              <a:t> can input the relationship operator to use</a:t>
            </a:r>
          </a:p>
          <a:p>
            <a:pPr lvl="2"/>
            <a:r>
              <a:rPr lang="en-US" dirty="0" smtClean="0"/>
              <a:t>(Hint: </a:t>
            </a:r>
            <a:r>
              <a:rPr lang="en-US" b="1" dirty="0" err="1" smtClean="0">
                <a:solidFill>
                  <a:srgbClr val="0000FF"/>
                </a:solidFill>
                <a:latin typeface="Courier New" panose="02070309020205020404" pitchFamily="49" charset="0"/>
                <a:cs typeface="Courier New" panose="02070309020205020404" pitchFamily="49" charset="0"/>
              </a:rPr>
              <a:t>eval</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t> can help here)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Relational Operators</a:t>
            </a:r>
            <a:endParaRPr lang="en-US" dirty="0"/>
          </a:p>
        </p:txBody>
      </p:sp>
    </p:spTree>
    <p:extLst>
      <p:ext uri="{BB962C8B-B14F-4D97-AF65-F5344CB8AC3E}">
        <p14:creationId xmlns:p14="http://schemas.microsoft.com/office/powerpoint/2010/main" val="129348744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#Option 1</a:t>
            </a:r>
          </a:p>
          <a:p>
            <a:r>
              <a:rPr lang="en-US" sz="1200" dirty="0">
                <a:solidFill>
                  <a:srgbClr val="000000"/>
                </a:solidFill>
                <a:highlight>
                  <a:srgbClr val="FFFFFF"/>
                </a:highlight>
                <a:latin typeface="Courier New" panose="02070309020205020404" pitchFamily="49" charset="0"/>
              </a:rPr>
              <a:t>secret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42</a:t>
            </a:r>
          </a:p>
          <a:p>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value: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result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int</a:t>
            </a:r>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&gt;=</a:t>
            </a:r>
            <a:r>
              <a:rPr lang="en-US" sz="1200" dirty="0">
                <a:solidFill>
                  <a:srgbClr val="000000"/>
                </a:solidFill>
                <a:highlight>
                  <a:srgbClr val="FFFFFF"/>
                </a:highlight>
                <a:latin typeface="Courier New" panose="02070309020205020404" pitchFamily="49" charset="0"/>
              </a:rPr>
              <a:t> secret)</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&gt;= ??? is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(result))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#Option 2</a:t>
            </a:r>
          </a:p>
          <a:p>
            <a:r>
              <a:rPr lang="en-US" sz="1200" dirty="0">
                <a:solidFill>
                  <a:srgbClr val="000000"/>
                </a:solidFill>
                <a:highlight>
                  <a:srgbClr val="FFFFFF"/>
                </a:highlight>
                <a:latin typeface="Courier New" panose="02070309020205020404" pitchFamily="49" charset="0"/>
              </a:rPr>
              <a:t>secret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42</a:t>
            </a:r>
          </a:p>
          <a:p>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value: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operator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an operator: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result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eval</a:t>
            </a:r>
            <a:r>
              <a:rPr lang="en-US" sz="1200" dirty="0">
                <a:solidFill>
                  <a:srgbClr val="000000"/>
                </a:solidFill>
                <a:highlight>
                  <a:srgbClr val="FFFFFF"/>
                </a:highlight>
                <a:latin typeface="Courier New" panose="02070309020205020404" pitchFamily="49" charset="0"/>
              </a:rPr>
              <a:t>( value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operator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(secret) )</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operator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 is '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 result ) )</a:t>
            </a:r>
          </a:p>
        </p:txBody>
      </p:sp>
    </p:spTree>
    <p:extLst>
      <p:ext uri="{BB962C8B-B14F-4D97-AF65-F5344CB8AC3E}">
        <p14:creationId xmlns:p14="http://schemas.microsoft.com/office/powerpoint/2010/main" val="925537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408840419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err="1">
                <a:solidFill>
                  <a:srgbClr val="0000FF"/>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two values from user input</a:t>
            </a:r>
          </a:p>
          <a:p>
            <a:pPr lvl="1"/>
            <a:r>
              <a:rPr lang="en-US" dirty="0" smtClean="0">
                <a:solidFill>
                  <a:srgbClr val="31383D"/>
                </a:solidFill>
              </a:rPr>
              <a:t>Compare them to see if they match</a:t>
            </a:r>
          </a:p>
          <a:p>
            <a:pPr lvl="1"/>
            <a:r>
              <a:rPr lang="en-US" dirty="0" smtClean="0">
                <a:solidFill>
                  <a:srgbClr val="31383D"/>
                </a:solidFill>
              </a:rPr>
              <a:t>Output a success message if they do match</a:t>
            </a:r>
          </a:p>
          <a:p>
            <a:pPr lvl="1"/>
            <a:r>
              <a:rPr lang="en-US" dirty="0" smtClean="0">
                <a:solidFill>
                  <a:srgbClr val="31383D"/>
                </a:solidFill>
              </a:rPr>
              <a:t>Output a failure message if not</a:t>
            </a: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0000"/>
                </a:solidFill>
                <a:highlight>
                  <a:srgbClr val="FFFFFF"/>
                </a:highlight>
                <a:latin typeface="Courier New" panose="02070309020205020404" pitchFamily="49" charset="0"/>
              </a:rPr>
              <a:t>left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right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another value: '</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left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right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'They match!'</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else:</a:t>
            </a:r>
          </a:p>
          <a:p>
            <a:r>
              <a:rPr lang="en-GB" sz="1200" b="1" dirty="0">
                <a:solidFill>
                  <a:srgbClr val="0000FF"/>
                </a:solidFill>
                <a:highlight>
                  <a:srgbClr val="FFFFFF"/>
                </a:highlight>
                <a:latin typeface="Courier New" panose="02070309020205020404" pitchFamily="49" charset="0"/>
              </a:rPr>
              <a:t>    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'Sorry, no match!'</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
        <p:nvSpPr>
          <p:cNvPr id="4" name="Content Placeholder 1"/>
          <p:cNvSpPr>
            <a:spLocks noGrp="1"/>
          </p:cNvSpPr>
          <p:nvPr>
            <p:ph idx="1"/>
          </p:nvPr>
        </p:nvSpPr>
        <p:spPr>
          <a:xfrm>
            <a:off x="609600" y="3212976"/>
            <a:ext cx="11103023"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 </a:t>
            </a:r>
            <a:r>
              <a:rPr lang="en-GB" dirty="0" smtClean="0">
                <a:solidFill>
                  <a:srgbClr val="000000"/>
                </a:solidFill>
                <a:cs typeface="Courier New" panose="02070309020205020404" pitchFamily="49" charset="0"/>
              </a:rPr>
              <a:t>statements require an expression</a:t>
            </a:r>
          </a:p>
          <a:p>
            <a:r>
              <a:rPr lang="en-GB" dirty="0" smtClean="0">
                <a:solidFill>
                  <a:srgbClr val="000000"/>
                </a:solidFill>
                <a:cs typeface="Courier New" panose="02070309020205020404" pitchFamily="49" charset="0"/>
              </a:rPr>
              <a:t>Expressions must return ‘True’ or ‘False’ </a:t>
            </a:r>
          </a:p>
          <a:p>
            <a:r>
              <a:rPr lang="en-GB" dirty="0" smtClean="0">
                <a:solidFill>
                  <a:srgbClr val="000000"/>
                </a:solidFill>
                <a:cs typeface="Courier New" panose="02070309020205020404" pitchFamily="49" charset="0"/>
              </a:rPr>
              <a:t>Expressions can be anything </a:t>
            </a:r>
            <a:endParaRPr lang="en-GB" dirty="0" smtClean="0">
              <a:solidFill>
                <a:srgbClr val="000000"/>
              </a:solidFill>
            </a:endParaRPr>
          </a:p>
          <a:p>
            <a:endParaRPr lang="en-US" dirty="0"/>
          </a:p>
        </p:txBody>
      </p:sp>
    </p:spTree>
    <p:extLst>
      <p:ext uri="{BB962C8B-B14F-4D97-AF65-F5344CB8AC3E}">
        <p14:creationId xmlns:p14="http://schemas.microsoft.com/office/powerpoint/2010/main" val="255425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for</a:t>
            </a:r>
            <a:r>
              <a:rPr lang="en-US" dirty="0" smtClean="0"/>
              <a:t> Statement</a:t>
            </a:r>
            <a:endParaRPr lang="en-US" dirty="0"/>
          </a:p>
        </p:txBody>
      </p:sp>
    </p:spTree>
    <p:extLst>
      <p:ext uri="{BB962C8B-B14F-4D97-AF65-F5344CB8AC3E}">
        <p14:creationId xmlns:p14="http://schemas.microsoft.com/office/powerpoint/2010/main" val="57492739"/>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24182</TotalTime>
  <Words>16339</Words>
  <Application>Microsoft Office PowerPoint</Application>
  <PresentationFormat>Widescreen</PresentationFormat>
  <Paragraphs>3105</Paragraphs>
  <Slides>259</Slides>
  <Notes>104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259</vt:i4>
      </vt:variant>
    </vt:vector>
  </HeadingPairs>
  <TitlesOfParts>
    <vt:vector size="265"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Entering Data</vt:lpstr>
      <vt:lpstr>Entering Data: raw_input</vt:lpstr>
      <vt:lpstr>Exercise 1: Master of the Hello World</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Python’s Interactive Interpreter</vt:lpstr>
      <vt:lpstr>Interactive Interpreter</vt:lpstr>
      <vt:lpstr>Variables and Data Types</vt:lpstr>
      <vt:lpstr>Variables</vt:lpstr>
      <vt:lpstr>Data Types</vt:lpstr>
      <vt:lpstr>Data Types</vt:lpstr>
      <vt:lpstr>Data Types: Numbers</vt:lpstr>
      <vt:lpstr>Numbers</vt:lpstr>
      <vt:lpstr>Numbers: Examples</vt:lpstr>
      <vt:lpstr>Numbers: Exercise</vt:lpstr>
      <vt:lpstr>Data Types: Strings</vt:lpstr>
      <vt:lpstr>Strings</vt:lpstr>
      <vt:lpstr>Strings</vt:lpstr>
      <vt:lpstr>Strings: Examples</vt:lpstr>
      <vt:lpstr>Strings: Exercise</vt:lpstr>
      <vt:lpstr>Data Types: Booleans</vt:lpstr>
      <vt:lpstr>Booleans</vt:lpstr>
      <vt:lpstr>Booleans</vt:lpstr>
      <vt:lpstr>Booleans</vt:lpstr>
      <vt:lpstr>Booleans: Examples</vt:lpstr>
      <vt:lpstr>Booleans: Exercise</vt:lpstr>
      <vt:lpstr>Data Types: Lists and Tuples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Data Types: Dictionaries</vt:lpstr>
      <vt:lpstr>Dictionaries</vt:lpstr>
      <vt:lpstr>Dictionaries</vt:lpstr>
      <vt:lpstr>Dictionaries: Examples</vt:lpstr>
      <vt:lpstr>Exercise: Dictionaries</vt:lpstr>
      <vt:lpstr>Exercise: Dictionaries</vt:lpstr>
      <vt:lpstr>Exercise: Dictionaries</vt:lpstr>
      <vt:lpstr>Exercise: Data Types</vt:lpstr>
      <vt:lpstr>Operators</vt:lpstr>
      <vt:lpstr>Operators Explained</vt:lpstr>
      <vt:lpstr>Operators Explained (Contd.)</vt:lpstr>
      <vt:lpstr>Operators – Arithmetic</vt:lpstr>
      <vt:lpstr>Arithmetic Operators</vt:lpstr>
      <vt:lpstr>Arithmetic Operator: Example</vt:lpstr>
      <vt:lpstr>Exercise: Arithmetic Operations</vt:lpstr>
      <vt:lpstr>Exercise: Arithmetic Operators</vt:lpstr>
      <vt:lpstr>Exercise: Solution</vt:lpstr>
      <vt:lpstr>Operators – Relational</vt:lpstr>
      <vt:lpstr>Relational Operators</vt:lpstr>
      <vt:lpstr>Exercise: Relational Operators</vt:lpstr>
      <vt:lpstr>Exercise: Solution</vt:lpstr>
      <vt:lpstr>Introduction to Flow Control</vt:lpstr>
      <vt:lpstr>Flow Control</vt:lpstr>
      <vt:lpstr>Flow Control</vt:lpstr>
      <vt:lpstr>Flow Control</vt:lpstr>
      <vt:lpstr>Flow Control: The if Statement</vt:lpstr>
      <vt:lpstr>Introducing the if Statement</vt:lpstr>
      <vt:lpstr>Flow Control: Password Example</vt:lpstr>
      <vt:lpstr>Exercise: if statement</vt:lpstr>
      <vt:lpstr>Exercise : if statement</vt:lpstr>
      <vt:lpstr>Exercise: Solution</vt:lpstr>
      <vt:lpstr>Flow Control: The for Statement</vt:lpstr>
      <vt:lpstr>Introducing the for Statement</vt:lpstr>
      <vt:lpstr>Flow Control: Password Example 2</vt:lpstr>
      <vt:lpstr>Introducing the range() function</vt:lpstr>
      <vt:lpstr>Exercise: for loops – FizzBuzz function</vt:lpstr>
      <vt:lpstr>Exercise: FizzBuzz</vt:lpstr>
      <vt:lpstr>Exercise : Solution</vt:lpstr>
      <vt:lpstr>Introduction to Flow Summary</vt:lpstr>
      <vt:lpstr>Operators Part 2</vt:lpstr>
      <vt:lpstr>Membership: Examples</vt:lpstr>
      <vt:lpstr>Identity: Examples</vt:lpstr>
      <vt:lpstr>Exercise: Membership operators</vt:lpstr>
      <vt:lpstr>Exercise: Membership operators</vt:lpstr>
      <vt:lpstr>Exercise: Solution</vt:lpstr>
      <vt:lpstr>Introduction to Functions</vt:lpstr>
      <vt:lpstr>Functions</vt:lpstr>
      <vt:lpstr>Functions</vt:lpstr>
      <vt:lpstr>Functions</vt:lpstr>
      <vt:lpstr>Functions: Example</vt:lpstr>
      <vt:lpstr>Exercise: Functions</vt:lpstr>
      <vt:lpstr>Exercise: Functions</vt:lpstr>
      <vt:lpstr>Exercise: Solution</vt:lpstr>
      <vt:lpstr>Introduction to Scope</vt:lpstr>
      <vt:lpstr>Scope</vt:lpstr>
      <vt:lpstr>Scope</vt:lpstr>
      <vt:lpstr>Scope: Example</vt:lpstr>
      <vt:lpstr>Scope: Example</vt:lpstr>
      <vt:lpstr>Scope</vt:lpstr>
      <vt:lpstr>Scope</vt:lpstr>
      <vt:lpstr>Exercise: Scope</vt:lpstr>
      <vt:lpstr>Exercise: Solution</vt:lpstr>
      <vt:lpstr>Introduction to Libraries</vt:lpstr>
      <vt:lpstr>Libraries, a.k.a Modules</vt:lpstr>
      <vt:lpstr>Libraries, a.k.a Modules</vt:lpstr>
      <vt:lpstr>Libraries, a.k.a Modules</vt:lpstr>
      <vt:lpstr>Libraries, a.k.a Modules</vt:lpstr>
      <vt:lpstr>Libraries: Examples</vt:lpstr>
      <vt:lpstr>Exercise: Libraries</vt:lpstr>
      <vt:lpstr>Exercise: Libraries</vt:lpstr>
      <vt:lpstr>Exercise: Solution</vt:lpstr>
      <vt:lpstr>Introduction to Debugging</vt:lpstr>
      <vt:lpstr>Debugging</vt:lpstr>
      <vt:lpstr>Debugging</vt:lpstr>
      <vt:lpstr>Debugging: Examples</vt:lpstr>
      <vt:lpstr>Exercise: Debugging</vt:lpstr>
      <vt:lpstr>Exercise: Debugging</vt:lpstr>
      <vt:lpstr>Exercise: Debugging Solution</vt:lpstr>
      <vt:lpstr>Introduction to File Handling</vt:lpstr>
      <vt:lpstr>File types</vt:lpstr>
      <vt:lpstr>File IO</vt:lpstr>
      <vt:lpstr>File IO</vt:lpstr>
      <vt:lpstr>File IO: File Operations</vt:lpstr>
      <vt:lpstr>File IO: File Operations</vt:lpstr>
      <vt:lpstr>File IO</vt:lpstr>
      <vt:lpstr>File IO: File Operations Examples</vt:lpstr>
      <vt:lpstr>Exercise: File Operations</vt:lpstr>
      <vt:lpstr>Exercise: File Operations</vt:lpstr>
      <vt:lpstr>Exercise: File Operations</vt:lpstr>
      <vt:lpstr>Introduction to Error Handling</vt:lpstr>
      <vt:lpstr>Error Handling</vt:lpstr>
      <vt:lpstr>Error Handling: Example</vt:lpstr>
      <vt:lpstr>Exercise: Error Handling</vt:lpstr>
      <vt:lpstr>Exercise: Debugging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vt:lpstr>
      <vt:lpstr>Cryptography: Exercise</vt:lpstr>
      <vt:lpstr>Cryptography: Exercise</vt:lpstr>
      <vt:lpstr>Introduction to Regular Expressions</vt:lpstr>
      <vt:lpstr>Regular Expressions</vt:lpstr>
      <vt:lpstr>Regular Expressions</vt:lpstr>
      <vt:lpstr>Introduction to Databases</vt:lpstr>
      <vt:lpstr>Databases</vt:lpstr>
      <vt:lpstr>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Stack and Heap</vt:lpstr>
      <vt:lpstr>Software Engineering: Developing in a Team</vt:lpstr>
      <vt:lpstr>Introduction to 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Exercise: Solution</vt:lpstr>
      <vt:lpstr>Developing Collaboratively</vt:lpstr>
      <vt:lpstr>Introduction to Good Coding Practices</vt:lpstr>
      <vt:lpstr>Good Coding Practices</vt:lpstr>
      <vt:lpstr>Good Coding Practices</vt:lpstr>
      <vt:lpstr>Good Coding Practices</vt:lpstr>
      <vt:lpstr>Introduction to Secure Code Development</vt:lpstr>
      <vt:lpstr>Secure Code Development</vt:lpstr>
      <vt:lpstr>Secure Code Development</vt:lpstr>
      <vt:lpstr>Secure Code Development</vt:lpstr>
      <vt:lpstr>Secure Code Development</vt:lpstr>
      <vt:lpstr>Secure Code Development</vt:lpstr>
      <vt:lpstr>Introduction to Compiled vs Interpreted Languages</vt:lpstr>
      <vt:lpstr>Compiled vs Interpreted</vt:lpstr>
      <vt:lpstr>Compiled vs Interpreted</vt:lpstr>
      <vt:lpstr>Compiled vs Interpreted</vt:lpstr>
      <vt:lpstr>Introduction to Object Oriented Programming</vt:lpstr>
      <vt:lpstr>Object Oriented Programming</vt:lpstr>
      <vt:lpstr>Object Oriented Programming</vt:lpstr>
      <vt:lpstr>Object Oriented Programming</vt:lpstr>
      <vt:lpstr>Object Oriented Programming</vt:lpstr>
      <vt:lpstr>OOP : Encapsulation Example</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OOP: Exercise</vt:lpstr>
      <vt:lpstr>OOP: Solution</vt:lpstr>
      <vt:lpstr>OOP: Solution</vt:lpstr>
      <vt:lpstr>Appendix: String Methods</vt:lpstr>
      <vt:lpstr>Strings: Python Methods</vt:lpstr>
      <vt:lpstr>Strings: Python Methods</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899</cp:revision>
  <dcterms:created xsi:type="dcterms:W3CDTF">2014-07-02T14:58:32Z</dcterms:created>
  <dcterms:modified xsi:type="dcterms:W3CDTF">2016-02-23T14:10:54Z</dcterms:modified>
</cp:coreProperties>
</file>