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D728C5B-688E-4EB9-A7F8-85BA75F41977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Order m = highest degree of polynomial + 1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1B2C94B-E41D-415C-8CF2-AE9381BB584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The boundary estimate pools much less information than do interior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estimates, and is especially sensitive to the boundary observations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It is the same as regression we will mention later when our response is scaler.</a:t>
            </a:r>
            <a:endParaRPr/>
          </a:p>
          <a:p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Phi is matrix of values from each basis function evaluated at measure points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2BCD1AE-CDA4-47C6-B62F-5F784ABEC67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>
                <a:latin typeface="Arial"/>
              </a:rPr>
              <a:t>Smooth.basis function in R used LS method to smooth curves if no Lfd specified.</a:t>
            </a:r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DADE674-B7E3-465A-A926-5C618FC31FC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6ADC982-1412-4F74-9759-1A3541CA98D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Arial"/>
              </a:rPr>
              <a:t>Phi: n by k</a:t>
            </a:r>
            <a:endParaRPr dirty="0"/>
          </a:p>
          <a:p>
            <a:r>
              <a:rPr lang="en-US" sz="2000" dirty="0">
                <a:latin typeface="Arial"/>
              </a:rPr>
              <a:t>R: k by k</a:t>
            </a:r>
            <a:endParaRPr dirty="0"/>
          </a:p>
          <a:p>
            <a:r>
              <a:rPr lang="en-US" sz="2000" dirty="0">
                <a:latin typeface="Arial"/>
              </a:rPr>
              <a:t>phi: k col vector of functions </a:t>
            </a:r>
            <a:endParaRPr dirty="0"/>
          </a:p>
          <a:p>
            <a:r>
              <a:rPr lang="en-US" sz="2000" dirty="0">
                <a:latin typeface="Arial"/>
              </a:rPr>
              <a:t>m: </a:t>
            </a:r>
            <a:r>
              <a:rPr lang="en-US" sz="1200" i="1" dirty="0">
                <a:solidFill>
                  <a:srgbClr val="000000"/>
                </a:solidFill>
                <a:latin typeface="+mn-lt"/>
                <a:ea typeface="+mn-ea"/>
              </a:rPr>
              <a:t>m </a:t>
            </a:r>
            <a:r>
              <a:rPr lang="en-US" sz="1200" dirty="0">
                <a:solidFill>
                  <a:srgbClr val="000000"/>
                </a:solidFill>
                <a:latin typeface="+mn-lt"/>
                <a:ea typeface="+mn-ea"/>
              </a:rPr>
              <a:t>is the order of the highest derivative used to define the roughness penalty </a:t>
            </a:r>
            <a:endParaRPr dirty="0"/>
          </a:p>
        </p:txBody>
      </p:sp>
      <p:sp>
        <p:nvSpPr>
          <p:cNvPr id="3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27C6D9F-991E-44CD-B366-8474ED74F8F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D728C5B-688E-4EB9-A7F8-85BA75F41977}" type="slidenum">
              <a:rPr lang="en-US" sz="1400" smtClean="0">
                <a:latin typeface="Times New Roman"/>
              </a:r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roughness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penalty approach is to be preferred over the fixed low-dimension strategy; now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we see that only the autumn months really matter in defining the relationship, and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that the substantial oscillations over other parts of the year in Figure 9.1 are actually</a:t>
            </a:r>
            <a:endParaRPr/>
          </a:p>
          <a:p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extraneous.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638D572-3BDA-4C1B-9FCA-B389F9D9439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 basis in basis</a:t>
            </a:r>
            <a:r>
              <a:rPr lang="en-US" baseline="0" dirty="0"/>
              <a:t> parameter will not affect our result much because we are using this to fit a real function in y with infinite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D728C5B-688E-4EB9-A7F8-85BA75F41977}" type="slidenum">
              <a:rPr lang="en-US" sz="1400" smtClean="0">
                <a:latin typeface="Times New Roman"/>
              </a:r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585B0E3-D5E7-4056-9C7F-5A4143D17254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11/28/16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873DA4-9B39-4B79-86F6-2E9639C8306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4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Functional Data Analysis
</a:t>
            </a:r>
            <a:r>
              <a:rPr lang="en-US" sz="6000" i="1" u="sng">
                <a:solidFill>
                  <a:srgbClr val="000000"/>
                </a:solidFill>
                <a:latin typeface="Calibri Light"/>
              </a:rPr>
              <a:t>Regression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 sun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11/30/2015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Representing functions by basis functions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Weighted sum of basis functions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Choosing basis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Small k (restrict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Derivative behave reasonably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When we have N observations, we need to fit N curves.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 is N by K matrix</a:t>
            </a:r>
            <a:endParaRPr dirty="0"/>
          </a:p>
        </p:txBody>
      </p:sp>
      <p:pic>
        <p:nvPicPr>
          <p:cNvPr id="12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92960" y="1841040"/>
            <a:ext cx="3374280" cy="493920"/>
          </a:xfrm>
          <a:prstGeom prst="rect">
            <a:avLst/>
          </a:prstGeom>
          <a:ln>
            <a:noFill/>
          </a:ln>
        </p:spPr>
      </p:pic>
      <p:pic>
        <p:nvPicPr>
          <p:cNvPr id="12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92960" y="2470320"/>
            <a:ext cx="2225880" cy="401760"/>
          </a:xfrm>
          <a:prstGeom prst="rect">
            <a:avLst/>
          </a:prstGeom>
          <a:ln>
            <a:noFill/>
          </a:ln>
        </p:spPr>
      </p:pic>
      <p:pic>
        <p:nvPicPr>
          <p:cNvPr id="124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19920" y="3784680"/>
            <a:ext cx="2225160" cy="43272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793672" y="4123835"/>
            <a:ext cx="3925168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create.constant.basis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create.fourier.basis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create.bspline.basis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Fourier Basis System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Mainly used by periodic data 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Does not have end fitting problems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Define K and </a:t>
            </a:r>
            <a:r>
              <a:rPr lang="el-GR" sz="2800" dirty="0">
                <a:solidFill>
                  <a:srgbClr val="000000"/>
                </a:solidFill>
                <a:latin typeface="Calibri"/>
              </a:rPr>
              <a:t>ω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K needs to be odd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Basis needs to be orthogonal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 could be default to range(t)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2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620" y="2439900"/>
            <a:ext cx="9671040" cy="377640"/>
          </a:xfrm>
          <a:prstGeom prst="rect">
            <a:avLst/>
          </a:prstGeom>
          <a:ln>
            <a:noFill/>
          </a:ln>
        </p:spPr>
      </p:pic>
      <p:pic>
        <p:nvPicPr>
          <p:cNvPr id="12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46617" y="3022740"/>
            <a:ext cx="1617840" cy="37404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51968" y="4001040"/>
            <a:ext cx="10925640" cy="243540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65136" y="6306604"/>
            <a:ext cx="4366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create.fourier.basis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(c(1,10), 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Spline basis</a:t>
            </a:r>
            <a:endParaRPr dirty="0"/>
          </a:p>
        </p:txBody>
      </p:sp>
      <p:sp>
        <p:nvSpPr>
          <p:cNvPr id="133" name="TextShape 2"/>
          <p:cNvSpPr txBox="1"/>
          <p:nvPr/>
        </p:nvSpPr>
        <p:spPr>
          <a:xfrm>
            <a:off x="437040" y="1690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Divide interval into L subintervals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of fit=order(m) + L-1=number of basis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Higher order brings better fit, normally order of 4 and 5 works for most functions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 more breakpoints bring higher flexibility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B-Splines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m: order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L: subintervals</a:t>
            </a:r>
            <a:endParaRPr dirty="0"/>
          </a:p>
        </p:txBody>
      </p:sp>
      <p:pic>
        <p:nvPicPr>
          <p:cNvPr id="13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45500" y="3636098"/>
            <a:ext cx="2902320" cy="327240"/>
          </a:xfrm>
          <a:prstGeom prst="rect">
            <a:avLst/>
          </a:prstGeom>
          <a:ln>
            <a:noFill/>
          </a:ln>
        </p:spPr>
      </p:pic>
      <p:pic>
        <p:nvPicPr>
          <p:cNvPr id="13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956280" y="2987640"/>
            <a:ext cx="4778280" cy="387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28160" y="4032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B-Spline	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12200" y="1062720"/>
            <a:ext cx="11119680" cy="639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B-spline basis function: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Then: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function degree: m (quadratic,3. Cubic, 4. …)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how many intervals (L) and where the knots are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Then we need to add m-1 knots to each boundary, and any number of knots in the middle. The number of intervals in L, knots(if all distinct in interval) is L-1. 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Now we need m+L-1 basis functions. And we define the spline function as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So the problem left to modeler is 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Where to put interior breakpoints</a:t>
            </a:r>
            <a:endParaRPr dirty="0"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Equal spaced</a:t>
            </a:r>
            <a:endParaRPr dirty="0"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At quantile of sampling points (or At sampling point, called ‘smoothing splines’)</a:t>
            </a:r>
            <a:endParaRPr dirty="0"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There are some algorithms can help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Increase m will fit better but increase L might not (trade off between bias and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17113" y="1190399"/>
            <a:ext cx="1942560" cy="250920"/>
          </a:xfrm>
          <a:prstGeom prst="rect">
            <a:avLst/>
          </a:prstGeom>
          <a:ln>
            <a:noFill/>
          </a:ln>
        </p:spPr>
      </p:pic>
      <p:pic>
        <p:nvPicPr>
          <p:cNvPr id="139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7913" y="1500477"/>
            <a:ext cx="3210480" cy="758520"/>
          </a:xfrm>
          <a:prstGeom prst="rect">
            <a:avLst/>
          </a:prstGeom>
          <a:ln>
            <a:noFill/>
          </a:ln>
        </p:spPr>
      </p:pic>
      <p:pic>
        <p:nvPicPr>
          <p:cNvPr id="140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154106" y="1693257"/>
            <a:ext cx="5587560" cy="372960"/>
          </a:xfrm>
          <a:prstGeom prst="rect">
            <a:avLst/>
          </a:prstGeom>
          <a:ln>
            <a:noFill/>
          </a:ln>
        </p:spPr>
      </p:pic>
      <p:pic>
        <p:nvPicPr>
          <p:cNvPr id="141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741080" y="4048740"/>
            <a:ext cx="1942560" cy="250920"/>
          </a:xfrm>
          <a:prstGeom prst="rect">
            <a:avLst/>
          </a:prstGeom>
          <a:ln>
            <a:noFill/>
          </a:ln>
        </p:spPr>
      </p:pic>
      <p:pic>
        <p:nvPicPr>
          <p:cNvPr id="142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741080" y="3572371"/>
            <a:ext cx="2902320" cy="327240"/>
          </a:xfrm>
          <a:prstGeom prst="rect">
            <a:avLst/>
          </a:prstGeom>
          <a:ln>
            <a:noFill/>
          </a:ln>
        </p:spPr>
      </p:pic>
      <p:pic>
        <p:nvPicPr>
          <p:cNvPr id="143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6038386" y="3088617"/>
            <a:ext cx="5347947" cy="301819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 functional data by least square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Fit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MSE=Bias</a:t>
            </a:r>
            <a:r>
              <a:rPr lang="en-US" sz="280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+Var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Forward/backward selection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4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01734" y="1945080"/>
            <a:ext cx="2797200" cy="325800"/>
          </a:xfrm>
          <a:prstGeom prst="rect">
            <a:avLst/>
          </a:prstGeom>
          <a:ln>
            <a:noFill/>
          </a:ln>
        </p:spPr>
      </p:pic>
      <p:pic>
        <p:nvPicPr>
          <p:cNvPr id="14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801734" y="2509020"/>
            <a:ext cx="1930320" cy="270720"/>
          </a:xfrm>
          <a:prstGeom prst="rect">
            <a:avLst/>
          </a:prstGeom>
          <a:ln>
            <a:noFill/>
          </a:ln>
        </p:spPr>
      </p:pic>
      <p:pic>
        <p:nvPicPr>
          <p:cNvPr id="149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801734" y="2982510"/>
            <a:ext cx="2539800" cy="270720"/>
          </a:xfrm>
          <a:prstGeom prst="rect">
            <a:avLst/>
          </a:prstGeom>
          <a:ln>
            <a:noFill/>
          </a:ln>
        </p:spPr>
      </p:pic>
      <p:pic>
        <p:nvPicPr>
          <p:cNvPr id="150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780120" y="1945080"/>
            <a:ext cx="5411880" cy="444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2440" y="1303920"/>
            <a:ext cx="3802680" cy="25070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609480" y="657720"/>
            <a:ext cx="34556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Mean temp of Jan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across 34 years</a:t>
            </a:r>
            <a:endParaRPr/>
          </a:p>
        </p:txBody>
      </p:sp>
      <p:pic>
        <p:nvPicPr>
          <p:cNvPr id="153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21280" y="1201320"/>
            <a:ext cx="3915720" cy="25776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5481000" y="625680"/>
            <a:ext cx="34556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Temp curves of Jan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>
                <a:solidFill>
                  <a:srgbClr val="000000"/>
                </a:solidFill>
                <a:latin typeface="Calibri"/>
              </a:rPr>
              <a:t> of 34 years</a:t>
            </a:r>
            <a:endParaRPr/>
          </a:p>
        </p:txBody>
      </p:sp>
      <p:pic>
        <p:nvPicPr>
          <p:cNvPr id="155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236040" y="3779280"/>
            <a:ext cx="4074840" cy="29422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391040" y="4650480"/>
            <a:ext cx="18925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Temp of Jan 15</a:t>
            </a:r>
            <a:r>
              <a:rPr lang="en-US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to Feb 15</a:t>
            </a:r>
            <a:r>
              <a:rPr lang="en-US" baseline="30000" dirty="0">
                <a:solidFill>
                  <a:srgbClr val="000000"/>
                </a:solidFill>
                <a:latin typeface="Calibri"/>
              </a:rPr>
              <a:t>th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of 1961 and fitted curve</a:t>
            </a:r>
            <a:endParaRPr dirty="0"/>
          </a:p>
        </p:txBody>
      </p:sp>
      <p:pic>
        <p:nvPicPr>
          <p:cNvPr id="157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8192520" y="3760920"/>
            <a:ext cx="3400200" cy="258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76400" y="523440"/>
            <a:ext cx="11870640" cy="648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thawdata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= t(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MontrealTemp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[, 16:47])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daytime = ((16:47)+0.5)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par(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cex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=1.2)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plot(daytime, apply(thawdata,1,mean), "b",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=2,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="Day",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ylab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="Temperature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deg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C)")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thawbasis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create.bspline.basis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(c(16,48),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nbasis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 = 7,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norder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=4)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thawbasismat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eval.basis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daytime,thawbasis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thawcoef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=solve(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crossprod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thawbasismat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),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crossprod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thawbasismat,thawdata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thawfd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thawcoef,thawbasis,list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('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Day','Year','Temperature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(C)'))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plot(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thawfd,lty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=1,lwd=2,col=1)#fig4.4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plotfit.fd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thawdata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[,1],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daytime,thawfd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[1],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lty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=1,lwd=2)#4.5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thawsmth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smooth.basis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(daytime,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thawdata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thawbasis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)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Lfd objects (Linear differential equations)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Generally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Harmonic accelerator operator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61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440" y="2324160"/>
            <a:ext cx="9944280" cy="68580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680" y="3508560"/>
            <a:ext cx="4495680" cy="76212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4"/>
          <a:stretch>
            <a:fillRect/>
          </a:stretch>
        </p:blipFill>
        <p:spPr>
          <a:xfrm>
            <a:off x="1282680" y="4270680"/>
            <a:ext cx="2959200" cy="7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33327" y="1314245"/>
            <a:ext cx="5221604" cy="365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vector("list", 3)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[[1]]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thawconst.basis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[[2]]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(omegaˆ2,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thawconst.basis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[[3]]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thawconst.basis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harmaccelLfd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(3,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accelLfd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int2Lfd(2)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harmaccelLfd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vec2Lfd(c(0,omegaˆ2,0), c(0, 365))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Ltempmat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eval.fd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(daytime,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harmaccelLfd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Ltempfd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deriv.fd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harmaccelLfd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pic>
        <p:nvPicPr>
          <p:cNvPr id="16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54931" y="1068185"/>
            <a:ext cx="6294960" cy="414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Smoothing with Penalty</a:t>
            </a:r>
            <a:endParaRPr dirty="0"/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Regression smoothing or LS smoothing</a:t>
            </a:r>
            <a:endParaRPr dirty="0"/>
          </a:p>
          <a:p>
            <a:pPr>
              <a:lnSpc>
                <a:spcPct val="9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Smoothing using roughness penalties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Large number of basis functions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Imposing smoothness by penalizing roughness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68" name="Picture 167"/>
          <p:cNvPicPr/>
          <p:nvPr/>
        </p:nvPicPr>
        <p:blipFill>
          <a:blip r:embed="rId2"/>
          <a:stretch>
            <a:fillRect/>
          </a:stretch>
        </p:blipFill>
        <p:spPr>
          <a:xfrm>
            <a:off x="3187800" y="2247840"/>
            <a:ext cx="2895480" cy="6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Index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Background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Functional data representation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Smoothing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Description of smoothing functions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Functional Linear Models for Scalar Responses</a:t>
            </a:r>
            <a:endParaRPr dirty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Linear Models for Functional Responses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Reference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69080" y="1274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 with roughness penalty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838080" y="180792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Measure of roughness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Fitting criterion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Thm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the curve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x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that minimizes PENSSE is a cubic spline with knots at the data points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i="1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800" i="1" baseline="-25000" dirty="0" err="1">
                <a:solidFill>
                  <a:srgbClr val="000000"/>
                </a:solidFill>
                <a:latin typeface="Calibri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Strategy (most common): Order 4 B-spline basis function expansion with knots on sampling points, minimizing above criterion by picking lambda</a:t>
            </a:r>
            <a:endParaRPr dirty="0"/>
          </a:p>
        </p:txBody>
      </p:sp>
      <p:pic>
        <p:nvPicPr>
          <p:cNvPr id="17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13360" y="1482087"/>
            <a:ext cx="2835360" cy="287640"/>
          </a:xfrm>
          <a:prstGeom prst="rect">
            <a:avLst/>
          </a:prstGeom>
          <a:ln>
            <a:noFill/>
          </a:ln>
        </p:spPr>
      </p:pic>
      <p:pic>
        <p:nvPicPr>
          <p:cNvPr id="172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088720" y="3407760"/>
            <a:ext cx="6340320" cy="252720"/>
          </a:xfrm>
          <a:prstGeom prst="rect">
            <a:avLst/>
          </a:prstGeom>
          <a:ln>
            <a:noFill/>
          </a:ln>
        </p:spPr>
      </p:pic>
      <p:pic>
        <p:nvPicPr>
          <p:cNvPr id="173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2097031" y="3698673"/>
            <a:ext cx="5963760" cy="687600"/>
          </a:xfrm>
          <a:prstGeom prst="rect">
            <a:avLst/>
          </a:prstGeom>
          <a:ln>
            <a:noFill/>
          </a:ln>
        </p:spPr>
      </p:pic>
      <p:pic>
        <p:nvPicPr>
          <p:cNvPr id="174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5044893" y="2978410"/>
            <a:ext cx="1928880" cy="281520"/>
          </a:xfrm>
          <a:prstGeom prst="rect">
            <a:avLst/>
          </a:prstGeom>
          <a:ln>
            <a:noFill/>
          </a:ln>
        </p:spPr>
      </p:pic>
      <p:pic>
        <p:nvPicPr>
          <p:cNvPr id="175" name="Picture 21"/>
          <p:cNvPicPr/>
          <p:nvPr/>
        </p:nvPicPr>
        <p:blipFill>
          <a:blip r:embed="rId7"/>
          <a:stretch>
            <a:fillRect/>
          </a:stretch>
        </p:blipFill>
        <p:spPr>
          <a:xfrm>
            <a:off x="8473515" y="4014164"/>
            <a:ext cx="2467080" cy="33912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8"/>
          <a:stretch>
            <a:fillRect/>
          </a:stretch>
        </p:blipFill>
        <p:spPr>
          <a:xfrm>
            <a:off x="5013360" y="1799214"/>
            <a:ext cx="5798160" cy="110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8710920" y="2424600"/>
            <a:ext cx="3844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More on roughness penalty…</a:t>
            </a:r>
            <a:endParaRPr dirty="0"/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Generally,  measure of roughness could be any Linear differential operator on target functions.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E.g. for a function suppose to have periodic nature by              , we should not penalize basic curvature but extra roughness.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Thus we use Harmonic accelerator operator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8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3288"/>
            <a:ext cx="2971440" cy="186660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3"/>
          <a:stretch>
            <a:fillRect/>
          </a:stretch>
        </p:blipFill>
        <p:spPr>
          <a:xfrm>
            <a:off x="8794800" y="2635290"/>
            <a:ext cx="1028880" cy="41904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4"/>
          <a:stretch>
            <a:fillRect/>
          </a:stretch>
        </p:blipFill>
        <p:spPr>
          <a:xfrm>
            <a:off x="9309240" y="2935710"/>
            <a:ext cx="1587600" cy="507960"/>
          </a:xfrm>
          <a:prstGeom prst="rect">
            <a:avLst/>
          </a:prstGeom>
          <a:ln>
            <a:noFill/>
          </a:ln>
        </p:spPr>
      </p:pic>
      <p:pic>
        <p:nvPicPr>
          <p:cNvPr id="181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915160" y="162180"/>
            <a:ext cx="9276840" cy="6705360"/>
          </a:xfrm>
          <a:prstGeom prst="rect">
            <a:avLst/>
          </a:prstGeom>
          <a:ln>
            <a:noFill/>
          </a:ln>
        </p:spPr>
      </p:pic>
      <p:pic>
        <p:nvPicPr>
          <p:cNvPr id="182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2914560" y="100530"/>
            <a:ext cx="9276840" cy="668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Important quantities</a:t>
            </a:r>
            <a:endParaRPr dirty="0"/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y2cMap=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roughness penalty matrices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Hat/smoothing matrix: 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Smooth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endParaRPr sz="2800"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Error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</a:t>
            </a:r>
            <a:endParaRPr sz="2800"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8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08920" y="2291400"/>
            <a:ext cx="3023280" cy="4413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8630880" y="2291400"/>
            <a:ext cx="35611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k by k symmetric</a:t>
            </a:r>
            <a:endParaRPr dirty="0"/>
          </a:p>
        </p:txBody>
      </p:sp>
      <p:pic>
        <p:nvPicPr>
          <p:cNvPr id="189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27620" y="2984318"/>
            <a:ext cx="3545640" cy="376200"/>
          </a:xfrm>
          <a:prstGeom prst="rect">
            <a:avLst/>
          </a:prstGeom>
          <a:ln>
            <a:noFill/>
          </a:ln>
        </p:spPr>
      </p:pic>
      <p:pic>
        <p:nvPicPr>
          <p:cNvPr id="190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005804" y="3760535"/>
            <a:ext cx="3604680" cy="417240"/>
          </a:xfrm>
          <a:prstGeom prst="rect">
            <a:avLst/>
          </a:prstGeom>
          <a:ln>
            <a:noFill/>
          </a:ln>
        </p:spPr>
      </p:pic>
      <p:pic>
        <p:nvPicPr>
          <p:cNvPr id="191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550813" y="4535770"/>
            <a:ext cx="3850560" cy="404640"/>
          </a:xfrm>
          <a:prstGeom prst="rect">
            <a:avLst/>
          </a:prstGeom>
          <a:ln>
            <a:noFill/>
          </a:ln>
        </p:spPr>
      </p:pic>
      <p:pic>
        <p:nvPicPr>
          <p:cNvPr id="192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540160" y="5206368"/>
            <a:ext cx="3171960" cy="68112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8"/>
          <a:stretch>
            <a:fillRect/>
          </a:stretch>
        </p:blipFill>
        <p:spPr>
          <a:xfrm>
            <a:off x="2540160" y="1752480"/>
            <a:ext cx="2768760" cy="59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Choosing smoothing parameter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Norm of R is increasing along the order and number of basis functions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Upper limit: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 rough rule of thumb is that the size of </a:t>
            </a:r>
            <a:r>
              <a:rPr lang="en-US" sz="2800" i="1" dirty="0" err="1">
                <a:solidFill>
                  <a:srgbClr val="000000"/>
                </a:solidFill>
                <a:latin typeface="Calibri"/>
              </a:rPr>
              <a:t>λ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should not be more than 10^10 times the size of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Φ’Φ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 Or inverse will be bad if possible.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Lower limit: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Choose </a:t>
            </a:r>
            <a:r>
              <a:rPr lang="en-US" sz="2800" i="1" dirty="0">
                <a:solidFill>
                  <a:srgbClr val="000000"/>
                </a:solidFill>
                <a:latin typeface="Calibri"/>
              </a:rPr>
              <a:t>λ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at least large enough to ensure that the size of </a:t>
            </a:r>
            <a:r>
              <a:rPr lang="en-US" sz="2800" i="1" dirty="0" err="1">
                <a:solidFill>
                  <a:srgbClr val="000000"/>
                </a:solidFill>
                <a:latin typeface="Calibri"/>
              </a:rPr>
              <a:t>λ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is at least with ten orders of magnitude of the size of 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Φ’Φ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60560" y="11988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Choosing lambda by GCV</a:t>
            </a:r>
            <a:endParaRPr/>
          </a:p>
        </p:txBody>
      </p:sp>
      <p:pic>
        <p:nvPicPr>
          <p:cNvPr id="19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947" y="1198440"/>
            <a:ext cx="5384520" cy="693360"/>
          </a:xfrm>
          <a:prstGeom prst="rect">
            <a:avLst/>
          </a:prstGeom>
          <a:ln>
            <a:noFill/>
          </a:ln>
        </p:spPr>
      </p:pic>
      <p:pic>
        <p:nvPicPr>
          <p:cNvPr id="19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5480" y="2407320"/>
            <a:ext cx="5900040" cy="435528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160560" y="1191535"/>
            <a:ext cx="6095520" cy="639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ageRng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= c(1,18)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age 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growth$age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heightmat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growth$hgtf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norder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nbasis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length(age) +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norder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- 2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heightbasis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create.bspline.basis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ageRng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norder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age)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Calibri"/>
              </a:rPr>
              <a:t>loglam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seq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(-6, 0, 0.25)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Gcvsave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rep(NA, length(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loglam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names(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Gcvsave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loglam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Dfsave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Gcvsave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for(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in 1:length(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loglam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)){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hgtfdPari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fdPar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heightbasis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Lfdobj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=4, 10^loglam[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hgtSm.i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smooth.basis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(age,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heightmat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hgtfdPari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Gcvsave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] = sum(</a:t>
            </a:r>
            <a:r>
              <a:rPr lang="en-US" b="1" dirty="0" err="1">
                <a:solidFill>
                  <a:srgbClr val="000000"/>
                </a:solidFill>
                <a:latin typeface="Calibri"/>
              </a:rPr>
              <a:t>hgtSm.i$gcv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Dfsave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hgtSm.i$df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loglam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Gcvsave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'o', las=1,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=expression(log[10](lambda)),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=expression(GCV(lambda)),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=2 )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Smooth Canadian annual precipitation data </a:t>
            </a:r>
            <a:endParaRPr dirty="0"/>
          </a:p>
        </p:txBody>
      </p:sp>
      <p:pic>
        <p:nvPicPr>
          <p:cNvPr id="201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20" y="1575720"/>
            <a:ext cx="3318840" cy="2437920"/>
          </a:xfrm>
          <a:prstGeom prst="rect">
            <a:avLst/>
          </a:prstGeom>
          <a:ln>
            <a:noFill/>
          </a:ln>
        </p:spPr>
      </p:pic>
      <p:pic>
        <p:nvPicPr>
          <p:cNvPr id="20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57280" y="1575720"/>
            <a:ext cx="3305520" cy="2409840"/>
          </a:xfrm>
          <a:prstGeom prst="rect">
            <a:avLst/>
          </a:prstGeom>
          <a:ln>
            <a:noFill/>
          </a:ln>
        </p:spPr>
      </p:pic>
      <p:pic>
        <p:nvPicPr>
          <p:cNvPr id="203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958520" y="1285920"/>
            <a:ext cx="3395160" cy="298944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623392" y="4034160"/>
            <a:ext cx="4640416" cy="28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Assessing smoothing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Analyzing the residuals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GCV works for all curves at once, FPCA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Do residuals conform to assumptions (unweighted)?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Residual at all time points are normally distributed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Variance of residuals are constant across both years and stations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0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4840" y="1825560"/>
            <a:ext cx="3042360" cy="437040"/>
          </a:xfrm>
          <a:prstGeom prst="rect">
            <a:avLst/>
          </a:prstGeom>
          <a:ln>
            <a:noFill/>
          </a:ln>
        </p:spPr>
      </p:pic>
      <p:pic>
        <p:nvPicPr>
          <p:cNvPr id="20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5040"/>
            <a:ext cx="5880960" cy="36648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401040" y="4405320"/>
            <a:ext cx="60955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logprecmat=eval.fd(day.5, logprec.fd)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logprecres=logprecav-logprecmat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logprecvar1 = apply(logprecres^2, 1, sum)/35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logprecvar2=apply(logprecres^2,2,sum)/(365-12)</a:t>
            </a:r>
            <a:endParaRPr/>
          </a:p>
        </p:txBody>
      </p:sp>
      <p:pic>
        <p:nvPicPr>
          <p:cNvPr id="21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289840" y="1592280"/>
            <a:ext cx="6063480" cy="383976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5566680" y="5222880"/>
            <a:ext cx="6095520" cy="118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logstddev.fd = smooth.basis(day.5,log(logprecvar1)/2, fdParobj)$fd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logprecvar1fit = exp(eval.fd(day.5, logstddev.fd))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i="1" dirty="0">
                <a:solidFill>
                  <a:srgbClr val="000000"/>
                </a:solidFill>
                <a:latin typeface="Calibri Light"/>
              </a:rPr>
              <a:t>Description:
Bivariate Covariance Function v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(</a:t>
            </a:r>
            <a:r>
              <a:rPr lang="en-US" sz="4400" i="1" dirty="0">
                <a:solidFill>
                  <a:srgbClr val="000000"/>
                </a:solidFill>
                <a:latin typeface="Calibri Light"/>
              </a:rPr>
              <a:t>s, t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)</a:t>
            </a:r>
            <a:endParaRPr dirty="0"/>
          </a:p>
        </p:txBody>
      </p:sp>
      <p:pic>
        <p:nvPicPr>
          <p:cNvPr id="214" name="Content Placeholder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07475" y="2048105"/>
            <a:ext cx="7581895" cy="4737862"/>
          </a:xfrm>
          <a:prstGeom prst="rect">
            <a:avLst/>
          </a:prstGeom>
          <a:ln>
            <a:noFill/>
          </a:ln>
        </p:spPr>
      </p:pic>
      <p:pic>
        <p:nvPicPr>
          <p:cNvPr id="21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99240" y="2106720"/>
            <a:ext cx="9592920" cy="514800"/>
          </a:xfrm>
          <a:prstGeom prst="rect">
            <a:avLst/>
          </a:prstGeom>
          <a:ln>
            <a:noFill/>
          </a:ln>
        </p:spPr>
      </p:pic>
      <p:pic>
        <p:nvPicPr>
          <p:cNvPr id="21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05513" y="3697986"/>
            <a:ext cx="3238920" cy="183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Functional probes </a:t>
            </a:r>
            <a:endParaRPr dirty="0"/>
          </a:p>
        </p:txBody>
      </p:sp>
      <p:sp>
        <p:nvSpPr>
          <p:cNvPr id="2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This is used to ‘zoom in’ on certain feature of curves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It is analogous to contrast in linear model but not sum to zero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fPCA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will produce a probe highlight large variation</a:t>
            </a:r>
            <a:endParaRPr dirty="0"/>
          </a:p>
        </p:txBody>
      </p:sp>
      <p:pic>
        <p:nvPicPr>
          <p:cNvPr id="21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720" y="674640"/>
            <a:ext cx="651960" cy="568080"/>
          </a:xfrm>
          <a:prstGeom prst="rect">
            <a:avLst/>
          </a:prstGeom>
          <a:ln>
            <a:noFill/>
          </a:ln>
        </p:spPr>
      </p:pic>
      <p:pic>
        <p:nvPicPr>
          <p:cNvPr id="22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20340" y="1660860"/>
            <a:ext cx="3924720" cy="50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Confidence limits</a:t>
            </a:r>
            <a:endParaRPr dirty="0"/>
          </a:p>
        </p:txBody>
      </p:sp>
      <p:sp>
        <p:nvSpPr>
          <p:cNvPr id="2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Two linear mapping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y2cMap (k by n)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c2rMap (1 by k)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y2rMap (1 by n) 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inprod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function in R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variance-covariance matrix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So Calculate 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Assume independence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2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17080" y="2243880"/>
            <a:ext cx="2711880" cy="347400"/>
          </a:xfrm>
          <a:prstGeom prst="rect">
            <a:avLst/>
          </a:prstGeom>
          <a:ln>
            <a:noFill/>
          </a:ln>
        </p:spPr>
      </p:pic>
      <p:pic>
        <p:nvPicPr>
          <p:cNvPr id="22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752640" y="2584162"/>
            <a:ext cx="4648320" cy="43632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52640" y="3034620"/>
            <a:ext cx="5079600" cy="401400"/>
          </a:xfrm>
          <a:prstGeom prst="rect">
            <a:avLst/>
          </a:prstGeom>
          <a:ln>
            <a:noFill/>
          </a:ln>
        </p:spPr>
      </p:pic>
      <p:pic>
        <p:nvPicPr>
          <p:cNvPr id="226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517338" y="3749850"/>
            <a:ext cx="2267280" cy="422280"/>
          </a:xfrm>
          <a:prstGeom prst="rect">
            <a:avLst/>
          </a:prstGeom>
          <a:ln>
            <a:noFill/>
          </a:ln>
        </p:spPr>
      </p:pic>
      <p:pic>
        <p:nvPicPr>
          <p:cNvPr id="227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937807" y="3749850"/>
            <a:ext cx="2155320" cy="401040"/>
          </a:xfrm>
          <a:prstGeom prst="rect">
            <a:avLst/>
          </a:prstGeom>
          <a:ln>
            <a:noFill/>
          </a:ln>
        </p:spPr>
      </p:pic>
      <p:pic>
        <p:nvPicPr>
          <p:cNvPr id="228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3270404" y="4541694"/>
            <a:ext cx="4580280" cy="342360"/>
          </a:xfrm>
          <a:prstGeom prst="rect">
            <a:avLst/>
          </a:prstGeom>
          <a:ln>
            <a:noFill/>
          </a:ln>
        </p:spPr>
      </p:pic>
      <p:pic>
        <p:nvPicPr>
          <p:cNvPr id="229" name="Picture 14"/>
          <p:cNvPicPr/>
          <p:nvPr/>
        </p:nvPicPr>
        <p:blipFill>
          <a:blip r:embed="rId8"/>
          <a:stretch>
            <a:fillRect/>
          </a:stretch>
        </p:blipFill>
        <p:spPr>
          <a:xfrm>
            <a:off x="4548257" y="5019414"/>
            <a:ext cx="491760" cy="40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Background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What is functional data analysis?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Collection of techniques to model data from dynamic systems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Multivariate data with infinite and ordered features</a:t>
            </a:r>
            <a:endParaRPr dirty="0"/>
          </a:p>
        </p:txBody>
      </p:sp>
      <p:pic>
        <p:nvPicPr>
          <p:cNvPr id="8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3443760"/>
            <a:ext cx="4628520" cy="3095280"/>
          </a:xfrm>
          <a:prstGeom prst="rect">
            <a:avLst/>
          </a:prstGeom>
          <a:ln>
            <a:noFill/>
          </a:ln>
        </p:spPr>
      </p:pic>
      <p:pic>
        <p:nvPicPr>
          <p:cNvPr id="9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17240" y="3443760"/>
            <a:ext cx="4992120" cy="30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19153" y="-259462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E.g. of calculating CL (pointwise)	 of hat(y)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501480" y="970364"/>
            <a:ext cx="5799567" cy="2559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logprecmat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eval.fd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(day.5,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logprecres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logprecav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logprecmat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logprecvar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 = apply(logprecresˆ2, 1, sum)/(35-1)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lambda = 1e8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resfdParobj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fdPar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daybasis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harmaccelLfd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lambda)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logvar.fit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smooth.basis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(day.5, log(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logprecvar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resfdParobj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logvar.fd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logvar.fit$fd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varvec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exp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eval.fd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(daytime,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logvar.fd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SigmaE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diag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as.vector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varvec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))</a:t>
            </a: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501480" y="3685124"/>
            <a:ext cx="5799567" cy="2832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NimbusMonL-Regu"/>
              </a:rPr>
              <a:t>y2cMap = logprecList$y2cMap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NimbusMonL-Regu"/>
              </a:rPr>
              <a:t>c2rMap = 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eval.basis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(day.5, 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daybasis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Sigmayhat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 = c2rMap %*% y2cMap %*% </a:t>
            </a:r>
            <a:r>
              <a:rPr lang="en-US" b="1" dirty="0" err="1">
                <a:solidFill>
                  <a:srgbClr val="000000"/>
                </a:solidFill>
                <a:latin typeface="NimbusMonL-Regu"/>
              </a:rPr>
              <a:t>SigmaE</a:t>
            </a:r>
            <a:r>
              <a:rPr lang="en-US" b="1" dirty="0">
                <a:solidFill>
                  <a:srgbClr val="000000"/>
                </a:solidFill>
                <a:latin typeface="NimbusMonL-Regu"/>
              </a:rPr>
              <a:t> %*%t(y2cMap) %*% t(c2rMap)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logprec.stderr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 sqrt(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diag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Sigmayhat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logprec29 =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eval.fd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(day.5,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[29])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logprec.fd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[29],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lwd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=2,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ylim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=c(0.2, 1.3))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lines(day.5, logprec29 + 2*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logprec.stderr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lty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=2,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lwd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lines(day.5, logprec29 - 2*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logprec.stderr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lty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=2,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lwd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points(day.5,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logprecav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[,29]))</a:t>
            </a:r>
            <a:endParaRPr dirty="0"/>
          </a:p>
        </p:txBody>
      </p:sp>
      <p:pic>
        <p:nvPicPr>
          <p:cNvPr id="23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93535" y="1140513"/>
            <a:ext cx="5624345" cy="414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0" y="0"/>
            <a:ext cx="113533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Functional Linear Models for Scalar Responses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Our example: predict logarithm of annual precipitation for 35 Canadian weather stations from their temperature profiles.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graphicFrame>
        <p:nvGraphicFramePr>
          <p:cNvPr id="265" name="Table 3"/>
          <p:cNvGraphicFramePr/>
          <p:nvPr/>
        </p:nvGraphicFramePr>
        <p:xfrm>
          <a:off x="1262160" y="3133800"/>
          <a:ext cx="8127720" cy="2224800"/>
        </p:xfrm>
        <a:graphic>
          <a:graphicData uri="http://schemas.openxmlformats.org/drawingml/2006/table">
            <a:tbl>
              <a:tblPr/>
              <a:tblGrid>
                <a:gridCol w="1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Covariate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3.170496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-3.6, -3.1, -3.4, -4.4……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3.162863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-4.4, -4.2, -5.3, -5.4……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3.168615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-3.8, -3.5, -4.6, -5.0……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3.101231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-1.4, -1.6, -2.5, -2.3……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Convert covariates to functions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268" name="Table 3"/>
          <p:cNvGraphicFramePr/>
          <p:nvPr>
            <p:extLst>
              <p:ext uri="{D42A27DB-BD31-4B8C-83A1-F6EECF244321}">
                <p14:modId xmlns:p14="http://schemas.microsoft.com/office/powerpoint/2010/main" val="2355461111"/>
              </p:ext>
            </p:extLst>
          </p:nvPr>
        </p:nvGraphicFramePr>
        <p:xfrm>
          <a:off x="1076842" y="3239525"/>
          <a:ext cx="8127720" cy="2194560"/>
        </p:xfrm>
        <a:graphic>
          <a:graphicData uri="http://schemas.openxmlformats.org/drawingml/2006/table">
            <a:tbl>
              <a:tblPr/>
              <a:tblGrid>
                <a:gridCol w="1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Covariate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3.170496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(t) for St. Johns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3.162863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(t) for Halifax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3.168615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(t) for Sydney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3.101231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Temperature function x</a:t>
                      </a:r>
                      <a:r>
                        <a:rPr lang="en-US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(t) for Yarmouth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9" name="CustomShape 4"/>
          <p:cNvSpPr/>
          <p:nvPr/>
        </p:nvSpPr>
        <p:spPr>
          <a:xfrm>
            <a:off x="1010160" y="1825560"/>
            <a:ext cx="6095520" cy="9353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tempbasis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=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create.fourier.basis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(c(0,365),65)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NimbusMonL-Regu"/>
              </a:rPr>
              <a:t>tempSmooth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smooth.basis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(day.5,daily$tempav,tempbasis)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NimbusMonL-Regu"/>
              </a:rPr>
              <a:t>tempfd65 =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tempSmooth$fd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Modeling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Impossible problem? To deal with underdetermination issue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Low dimension of basis expansion of</a:t>
            </a:r>
            <a:endParaRPr dirty="0"/>
          </a:p>
          <a:p>
            <a:endParaRPr dirty="0"/>
          </a:p>
          <a:p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Replace  covariate functions by a low dimensional approximation using PCA</a:t>
            </a:r>
            <a:endParaRPr dirty="0"/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  <p:pic>
        <p:nvPicPr>
          <p:cNvPr id="27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647" y="1515600"/>
            <a:ext cx="6524640" cy="619920"/>
          </a:xfrm>
          <a:prstGeom prst="rect">
            <a:avLst/>
          </a:prstGeom>
          <a:ln>
            <a:noFill/>
          </a:ln>
        </p:spPr>
      </p:pic>
      <p:pic>
        <p:nvPicPr>
          <p:cNvPr id="27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13600" y="2766420"/>
            <a:ext cx="644400" cy="385920"/>
          </a:xfrm>
          <a:prstGeom prst="rect">
            <a:avLst/>
          </a:prstGeom>
          <a:ln>
            <a:noFill/>
          </a:ln>
        </p:spPr>
      </p:pic>
      <p:pic>
        <p:nvPicPr>
          <p:cNvPr id="274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383789" y="3196701"/>
            <a:ext cx="4301640" cy="43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45840" y="17280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Fit the model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680139" y="1177983"/>
            <a:ext cx="10515240" cy="4610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use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fRegress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in R to fit a model it needs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yfdPar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response object, either function of scalars of length 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annualprec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 = log10(apply(daily$precav,2,sum))</a:t>
            </a:r>
            <a:endParaRPr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Xfdlist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covariates of length m (list in R), elements could be scalar or functional vectors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templist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 = vector("list",2)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templist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[[1]] = rep(1,35)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templist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[[2]] = tempfd65</a:t>
            </a:r>
            <a:endParaRPr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Betalist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coeficients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list of length m (list in R), elements should be functional parameter objects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conbasis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create.constant.basis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(c(0,365))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betabasis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create.fourier.basis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(c(0,365),5)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 = vector("list",2)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[[1]] = </a:t>
            </a: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conbasis</a:t>
            </a:r>
            <a:endParaRPr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chemeClr val="accent1"/>
                </a:solidFill>
                <a:latin typeface="Calibri"/>
              </a:rPr>
              <a:t>[[2]] = </a:t>
            </a:r>
            <a:r>
              <a:rPr lang="en-US" sz="2000" dirty="0" err="1">
                <a:solidFill>
                  <a:schemeClr val="accent1"/>
                </a:solidFill>
                <a:latin typeface="Calibri"/>
              </a:rPr>
              <a:t>betabasis</a:t>
            </a:r>
            <a:endParaRPr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Model fit</a:t>
            </a:r>
            <a:endParaRPr dirty="0"/>
          </a:p>
        </p:txBody>
      </p:sp>
      <p:sp>
        <p:nvSpPr>
          <p:cNvPr id="277" name="CustomShape 3"/>
          <p:cNvSpPr/>
          <p:nvPr/>
        </p:nvSpPr>
        <p:spPr>
          <a:xfrm>
            <a:off x="2616840" y="6178124"/>
            <a:ext cx="6414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  <a:latin typeface="NimbusMonL-Regu"/>
              </a:rPr>
              <a:t>fRegressList</a:t>
            </a:r>
            <a:r>
              <a:rPr lang="en-US" dirty="0">
                <a:solidFill>
                  <a:schemeClr val="accent1"/>
                </a:solidFill>
                <a:latin typeface="NimbusMonL-Regu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NimbusMonL-Regu"/>
              </a:rPr>
              <a:t>fRegress</a:t>
            </a:r>
            <a:r>
              <a:rPr lang="en-US" dirty="0">
                <a:solidFill>
                  <a:schemeClr val="accent1"/>
                </a:solidFill>
                <a:latin typeface="NimbusMonL-Regu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NimbusMonL-Regu"/>
              </a:rPr>
              <a:t>annualprec</a:t>
            </a:r>
            <a:r>
              <a:rPr lang="en-US" dirty="0">
                <a:solidFill>
                  <a:schemeClr val="accent1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NimbusMonL-Regu"/>
              </a:rPr>
              <a:t>templist</a:t>
            </a:r>
            <a:r>
              <a:rPr lang="en-US" dirty="0">
                <a:solidFill>
                  <a:schemeClr val="accent1"/>
                </a:solidFill>
                <a:latin typeface="NimbusMonL-Regu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NimbusMonL-Regu"/>
              </a:rPr>
              <a:t>betalist</a:t>
            </a:r>
            <a:r>
              <a:rPr lang="en-US" dirty="0">
                <a:solidFill>
                  <a:schemeClr val="accent1"/>
                </a:solidFill>
                <a:latin typeface="NimbusMonL-Regu"/>
              </a:rPr>
              <a:t>)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Result</a:t>
            </a:r>
            <a:endParaRPr dirty="0"/>
          </a:p>
        </p:txBody>
      </p:sp>
      <p:sp>
        <p:nvSpPr>
          <p:cNvPr id="279" name="TextShape 2"/>
          <p:cNvSpPr txBox="1"/>
          <p:nvPr/>
        </p:nvSpPr>
        <p:spPr>
          <a:xfrm>
            <a:off x="838080" y="198504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Intercept: 0.0095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=6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Dfe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=35-6=29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8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8800" y="3567240"/>
            <a:ext cx="5285880" cy="3290400"/>
          </a:xfrm>
          <a:prstGeom prst="rect">
            <a:avLst/>
          </a:prstGeom>
          <a:ln>
            <a:noFill/>
          </a:ln>
        </p:spPr>
      </p:pic>
      <p:pic>
        <p:nvPicPr>
          <p:cNvPr id="281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23960" y="101262"/>
            <a:ext cx="5908320" cy="356328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>
            <a:off x="6123960" y="3664542"/>
            <a:ext cx="5746255" cy="30957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fRegressList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annualprec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betaestlist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fRegressList$betaestlist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tempbetafd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betaestlist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[[2]]$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plot(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tempbetafd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="Day",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="Beta for temperature")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yhat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fRegressList$yhatfdobj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plot(1:35,annualprec,'l',col='black',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=2,ylab='Annual precipitation',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='Stations')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lines(1:35,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yhat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=2,col='red')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legend(2,2.4, c('Real', 'fitted'),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=c(1,1),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=c(2.5,2.5),col=c('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black','red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'))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 fit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SSE:  0.5609261 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=29)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SST:  2.744239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=34)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SSR:  2.183312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=5)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0.7956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F: 22.576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 value: 3.434412e-09 *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85" name="CustomShape 3"/>
          <p:cNvSpPr/>
          <p:nvPr/>
        </p:nvSpPr>
        <p:spPr>
          <a:xfrm>
            <a:off x="6095880" y="1825560"/>
            <a:ext cx="6095520" cy="201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annualprechat1 = fRegressList$yhatfdobj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annualprecres1 = annualprec - annualprechat1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SSE1.1 = sum(annualprecres1^2)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SSE0 = sum((annualprec - mean(annualprec))^2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SSR=sum((annualprechat1-mean(annualprec))^2)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RSQ1 = (SSE0-SSE1.1)/SSE0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Fratio1 = ((SSE0-SSE1.1)/5)/(SSE1.1/29))</a:t>
            </a:r>
            <a:endParaRPr/>
          </a:p>
        </p:txBody>
      </p:sp>
      <p:sp>
        <p:nvSpPr>
          <p:cNvPr id="286" name="CustomShape 4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7" name="CustomShape 5"/>
          <p:cNvSpPr/>
          <p:nvPr/>
        </p:nvSpPr>
        <p:spPr>
          <a:xfrm>
            <a:off x="0" y="5922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Estimating beta using roughness penalty</a:t>
            </a:r>
            <a:endParaRPr dirty="0"/>
          </a:p>
        </p:txBody>
      </p:sp>
      <p:sp>
        <p:nvSpPr>
          <p:cNvPr id="2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Everything is the same except the way we define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betalist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libri"/>
              </a:rPr>
              <a:t>conbasis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create.constant.basis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(c(0,365))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libri"/>
              </a:rPr>
              <a:t>betabasis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create.fourier.basis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(c(0,365),5)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 = vector("list",2)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[[1]] =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conbasis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Calibri"/>
              </a:rPr>
              <a:t>betalist</a:t>
            </a:r>
            <a:r>
              <a:rPr lang="en-US" sz="2000" dirty="0">
                <a:solidFill>
                  <a:srgbClr val="0070C0"/>
                </a:solidFill>
                <a:latin typeface="Calibri"/>
              </a:rPr>
              <a:t>[[2]] = </a:t>
            </a:r>
            <a:r>
              <a:rPr lang="en-US" sz="2000" dirty="0" err="1">
                <a:solidFill>
                  <a:srgbClr val="0070C0"/>
                </a:solidFill>
                <a:latin typeface="Calibri"/>
              </a:rPr>
              <a:t>betabasis</a:t>
            </a:r>
            <a:endParaRPr dirty="0"/>
          </a:p>
          <a:p>
            <a:endParaRPr dirty="0"/>
          </a:p>
          <a:p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betabasis35 =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create.fourier.basis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(c(0, 365), 35)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lambda = 10^12.5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b="1" dirty="0" err="1">
                <a:solidFill>
                  <a:srgbClr val="FF0000"/>
                </a:solidFill>
                <a:latin typeface="Calibri"/>
              </a:rPr>
              <a:t>betafdPar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. = </a:t>
            </a:r>
            <a:r>
              <a:rPr lang="en-US" sz="2000" b="1" dirty="0" err="1">
                <a:solidFill>
                  <a:srgbClr val="FF0000"/>
                </a:solidFill>
                <a:latin typeface="Calibri"/>
              </a:rPr>
              <a:t>fdPar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(betabasis35, </a:t>
            </a:r>
            <a:r>
              <a:rPr lang="en-US" sz="2000" b="1" dirty="0" err="1">
                <a:solidFill>
                  <a:srgbClr val="FF0000"/>
                </a:solidFill>
                <a:latin typeface="Calibri"/>
              </a:rPr>
              <a:t>harmaccelLfd</a:t>
            </a:r>
            <a:r>
              <a:rPr lang="en-US" sz="2000" b="1" dirty="0">
                <a:solidFill>
                  <a:srgbClr val="FF0000"/>
                </a:solidFill>
                <a:latin typeface="Calibri"/>
              </a:rPr>
              <a:t>, lambda)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betalist2 = betalist1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betalist2[[2]] =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betafdPar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.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29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2640" y="3921120"/>
            <a:ext cx="9393480" cy="38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Result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Intercept: 0.008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Df: 4.655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Dfe: 35-4.655=30.345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9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2" y="3379254"/>
            <a:ext cx="5285160" cy="3274200"/>
          </a:xfrm>
          <a:prstGeom prst="rect">
            <a:avLst/>
          </a:prstGeom>
          <a:ln>
            <a:noFill/>
          </a:ln>
        </p:spPr>
      </p:pic>
      <p:pic>
        <p:nvPicPr>
          <p:cNvPr id="29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23600" y="27720"/>
            <a:ext cx="5876640" cy="359532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6376582" y="3623040"/>
            <a:ext cx="5623658" cy="3382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annPrecTemp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annualprec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betalist2)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betaestlist2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annPrecTemp$betaestlist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plot(betaestlist2[[2]]$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='Day',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='Beta for temperature')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betaestlist2[[1]]$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annPrecTemp$df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yhat2=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annPrecTemp$yhatfdobj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plot(1:35,annualprec,'l',col='black',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=2,ylab='Annual precipitation',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xlab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='Stations')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lines(1:35, yhat2,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=2,col='red')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legend(2,2.4, c('Real', 'fitted'),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lty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=c(1,1),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lwd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=c(2.5,2.5),col=c('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black','red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'))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Assess and compare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alibri"/>
              </a:rPr>
              <a:t>		Model 1			Model2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SSE:	  	0.5609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=29)			0.6757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=30.3)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SST: 	 	2.7442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=34)			2.7442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=34)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SSR: 		2.1833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=5)			2.0685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df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=3.7)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 		0.7956				0.7538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F: 		22.576				25.069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 value: 	3.434412e-09 *			5.388813e-09*  (approx.)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98" name="CustomShape 3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Why fda?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Reflect nature of some data types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Study of derivatives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Handling observations with different length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Phase plane plots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vs D</a:t>
            </a:r>
            <a:r>
              <a:rPr lang="en-US" sz="2400" baseline="30000">
                <a:solidFill>
                  <a:srgbClr val="000000"/>
                </a:solidFill>
                <a:latin typeface="Calibri"/>
              </a:rPr>
              <a:t>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Help understanding cyclic nature</a:t>
            </a:r>
            <a:endParaRPr/>
          </a:p>
        </p:txBody>
      </p:sp>
      <p:pic>
        <p:nvPicPr>
          <p:cNvPr id="9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3379680"/>
            <a:ext cx="4794120" cy="332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Comparing 2 models…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1320" y="2218320"/>
            <a:ext cx="6364440" cy="393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Picking lambda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838080" y="153684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1960" y="3239640"/>
            <a:ext cx="3132360" cy="506880"/>
          </a:xfrm>
          <a:prstGeom prst="rect">
            <a:avLst/>
          </a:prstGeom>
          <a:ln>
            <a:noFill/>
          </a:ln>
        </p:spPr>
      </p:pic>
      <p:pic>
        <p:nvPicPr>
          <p:cNvPr id="30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57780" y="3964189"/>
            <a:ext cx="1980720" cy="771120"/>
          </a:xfrm>
          <a:prstGeom prst="rect">
            <a:avLst/>
          </a:prstGeom>
          <a:ln>
            <a:noFill/>
          </a:ln>
        </p:spPr>
      </p:pic>
      <p:pic>
        <p:nvPicPr>
          <p:cNvPr id="30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12520" y="5077800"/>
            <a:ext cx="2304720" cy="723600"/>
          </a:xfrm>
          <a:prstGeom prst="rect">
            <a:avLst/>
          </a:prstGeom>
          <a:ln>
            <a:noFill/>
          </a:ln>
        </p:spPr>
      </p:pic>
      <p:pic>
        <p:nvPicPr>
          <p:cNvPr id="30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02960" y="2158233"/>
            <a:ext cx="3723840" cy="923400"/>
          </a:xfrm>
          <a:prstGeom prst="rect">
            <a:avLst/>
          </a:prstGeom>
          <a:ln>
            <a:noFill/>
          </a:ln>
        </p:spPr>
      </p:pic>
      <p:pic>
        <p:nvPicPr>
          <p:cNvPr id="30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4969800" y="2320920"/>
            <a:ext cx="5609880" cy="34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More covariates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1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080" y="1441080"/>
            <a:ext cx="5305680" cy="934920"/>
          </a:xfrm>
          <a:prstGeom prst="rect">
            <a:avLst/>
          </a:prstGeom>
          <a:ln>
            <a:noFill/>
          </a:ln>
        </p:spPr>
      </p:pic>
      <p:pic>
        <p:nvPicPr>
          <p:cNvPr id="312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981000" y="2537280"/>
            <a:ext cx="4907160" cy="1547280"/>
          </a:xfrm>
          <a:prstGeom prst="rect">
            <a:avLst/>
          </a:prstGeom>
          <a:ln>
            <a:noFill/>
          </a:ln>
        </p:spPr>
      </p:pic>
      <p:pic>
        <p:nvPicPr>
          <p:cNvPr id="313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605018" y="2163240"/>
            <a:ext cx="3262320" cy="1921320"/>
          </a:xfrm>
          <a:prstGeom prst="rect">
            <a:avLst/>
          </a:prstGeom>
          <a:ln>
            <a:noFill/>
          </a:ln>
        </p:spPr>
      </p:pic>
      <p:pic>
        <p:nvPicPr>
          <p:cNvPr id="314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981000" y="4395797"/>
            <a:ext cx="3556800" cy="80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Confidence intervals</a:t>
            </a:r>
            <a:endParaRPr/>
          </a:p>
        </p:txBody>
      </p:sp>
      <p:pic>
        <p:nvPicPr>
          <p:cNvPr id="31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84840" y="1860840"/>
            <a:ext cx="1632240" cy="496800"/>
          </a:xfrm>
          <a:prstGeom prst="rect">
            <a:avLst/>
          </a:prstGeom>
          <a:ln>
            <a:noFill/>
          </a:ln>
        </p:spPr>
      </p:pic>
      <p:pic>
        <p:nvPicPr>
          <p:cNvPr id="317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84840" y="2694960"/>
            <a:ext cx="7363080" cy="459000"/>
          </a:xfrm>
          <a:prstGeom prst="rect">
            <a:avLst/>
          </a:prstGeom>
          <a:ln>
            <a:noFill/>
          </a:ln>
        </p:spPr>
      </p:pic>
      <p:pic>
        <p:nvPicPr>
          <p:cNvPr id="318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432840" y="3490560"/>
            <a:ext cx="5373720" cy="3306240"/>
          </a:xfrm>
          <a:prstGeom prst="rect">
            <a:avLst/>
          </a:prstGeom>
          <a:ln>
            <a:noFill/>
          </a:ln>
        </p:spPr>
      </p:pic>
      <p:pic>
        <p:nvPicPr>
          <p:cNvPr id="319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339480" y="3490560"/>
            <a:ext cx="5275080" cy="324000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7748280" y="291600"/>
            <a:ext cx="4298760" cy="3192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resid   = annualprec - annualprechat2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SigmaE. = sum(resid^2)/(35-annPrecTemp$df)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SigmaE  = SigmaE.*diag(rep(1,35))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#y2cMap  = tempSmooth65$y2cMap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stderrList = fRegress.stderr(annPrecTemp, diag(rep(1,35)), SigmaE)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betafdPar      = betaestlist2[[2]]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betafd         = betafdPar$fd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betastderrList = stderrList$betastderrlist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betastderrfd   = betastderrList[[2]]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plot(betafd, xlab="Day", ylab="Temperature Reg. Coeff.",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    ylim=c(-6e-4,1.2e-03), lwd=2)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lines(betafd+2*betastderrfd, lty=2, lwd=1)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lines(betafd-2*betastderrfd, lty=2, lwd=1)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Statistical test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Non-parametric permutation test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Calculate some test statistics many times when the response is permuted randomly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 stat: 3.033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95% quantile: 0.281</a:t>
            </a:r>
            <a:endParaRPr dirty="0"/>
          </a:p>
          <a:p>
            <a:endParaRPr dirty="0"/>
          </a:p>
        </p:txBody>
      </p:sp>
      <p:pic>
        <p:nvPicPr>
          <p:cNvPr id="32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35520" y="2977560"/>
            <a:ext cx="3844440" cy="92016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4928760" y="4575600"/>
            <a:ext cx="4672440" cy="913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F.res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Fperm.fd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annualprec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betalist2)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F.res$Fobs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F.res$qval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Linear Models for Functional Responses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FANOVA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Responses are functional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All covariates are scalars</a:t>
            </a:r>
            <a:endParaRPr dirty="0"/>
          </a:p>
          <a:p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Y: n functional vector containing n functions with parameter 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</a:rPr>
              <a:t>e: n residual functions with parameter 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Beta: b parameter functions, b=1 + # of treatment groups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Z: design matrix same as ANOVA</a:t>
            </a: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32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94640" y="2315160"/>
            <a:ext cx="4011840" cy="70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E.g. Climate Region Effects on Temperature</a:t>
            </a:r>
            <a:endParaRPr/>
          </a:p>
        </p:txBody>
      </p:sp>
      <p:sp>
        <p:nvSpPr>
          <p:cNvPr id="3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graphicFrame>
        <p:nvGraphicFramePr>
          <p:cNvPr id="330" name="Table 3"/>
          <p:cNvGraphicFramePr/>
          <p:nvPr>
            <p:extLst>
              <p:ext uri="{D42A27DB-BD31-4B8C-83A1-F6EECF244321}">
                <p14:modId xmlns:p14="http://schemas.microsoft.com/office/powerpoint/2010/main" val="3438414241"/>
              </p:ext>
            </p:extLst>
          </p:nvPr>
        </p:nvGraphicFramePr>
        <p:xfrm>
          <a:off x="582316" y="2565360"/>
          <a:ext cx="5015880" cy="3506760"/>
        </p:xfrm>
        <a:graphic>
          <a:graphicData uri="http://schemas.openxmlformats.org/drawingml/2006/table">
            <a:tbl>
              <a:tblPr/>
              <a:tblGrid>
                <a:gridCol w="1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Response (Daily temp)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St. Johns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-3.6, -3.1, -3.4, -4.4……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Halifax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-4.4, -4.2, -5.3, -5.4……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Sydney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-3.8, -3.5, -4.6, -5.0……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Yarmouth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Atlantic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-1.4, -1.6, -2.5, -2.3……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……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79720" y="1647720"/>
            <a:ext cx="6162480" cy="520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Prepare for modeling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design matrix</a:t>
            </a:r>
            <a:endParaRPr/>
          </a:p>
        </p:txBody>
      </p:sp>
      <p:pic>
        <p:nvPicPr>
          <p:cNvPr id="33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880" y="519840"/>
            <a:ext cx="5514480" cy="1238040"/>
          </a:xfrm>
          <a:prstGeom prst="rect">
            <a:avLst/>
          </a:prstGeom>
          <a:ln>
            <a:noFill/>
          </a:ln>
        </p:spPr>
      </p:pic>
      <p:sp>
        <p:nvSpPr>
          <p:cNvPr id="335" name="CustomShape 3"/>
          <p:cNvSpPr/>
          <p:nvPr/>
        </p:nvSpPr>
        <p:spPr>
          <a:xfrm>
            <a:off x="6095880" y="2664360"/>
            <a:ext cx="4796280" cy="26225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regions. = unique(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CanadianWeather$region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p = length(regions.) + 1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regionList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vector("list", p)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names(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regionList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 = c('Canada', regions.)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regionList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[[1]] = c(rep(1,35),0)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for (j in 2:p)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xj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CanadianWeather$region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== regions.[j-1])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regionList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[[j]]= c(xj,1)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}</a:t>
            </a:r>
            <a:endParaRPr dirty="0"/>
          </a:p>
        </p:txBody>
      </p:sp>
      <p:graphicFrame>
        <p:nvGraphicFramePr>
          <p:cNvPr id="336" name="Table 4"/>
          <p:cNvGraphicFramePr/>
          <p:nvPr>
            <p:extLst>
              <p:ext uri="{D42A27DB-BD31-4B8C-83A1-F6EECF244321}">
                <p14:modId xmlns:p14="http://schemas.microsoft.com/office/powerpoint/2010/main" val="197015598"/>
              </p:ext>
            </p:extLst>
          </p:nvPr>
        </p:nvGraphicFramePr>
        <p:xfrm>
          <a:off x="1149414" y="2471564"/>
          <a:ext cx="3293280" cy="3365640"/>
        </p:xfrm>
        <a:graphic>
          <a:graphicData uri="http://schemas.openxmlformats.org/drawingml/2006/table">
            <a:tbl>
              <a:tblPr/>
              <a:tblGrid>
                <a:gridCol w="63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7" name="CustomShape 5"/>
          <p:cNvSpPr/>
          <p:nvPr/>
        </p:nvSpPr>
        <p:spPr>
          <a:xfrm>
            <a:off x="3358440" y="6088320"/>
            <a:ext cx="295128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constrain </a:t>
            </a:r>
            <a:endParaRPr/>
          </a:p>
        </p:txBody>
      </p:sp>
      <p:pic>
        <p:nvPicPr>
          <p:cNvPr id="338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709389" y="5874480"/>
            <a:ext cx="2336400" cy="79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Prepare for modeling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838080" y="153684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Build response component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Based on ‘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tempfd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’ we built in last example with 65 Fourier basis functions, but using roughness penalty method, lambda=10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, and harmonic acceleration operator as penalty target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Create functional parameter component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Number of basis here has nothing to with the degree of freedom, but if you use many basis than data points in y, it will compute slow.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41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880" y="519840"/>
            <a:ext cx="5514480" cy="123804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5181480" y="2801520"/>
            <a:ext cx="4988880" cy="102233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coef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tempfd65$coef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coef36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cbind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coef,matrix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(0,65,1))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temp36fd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(coef36,tempbasis,tempfd$fdnames)</a:t>
            </a:r>
            <a:endParaRPr dirty="0"/>
          </a:p>
        </p:txBody>
      </p:sp>
      <p:sp>
        <p:nvSpPr>
          <p:cNvPr id="343" name="CustomShape 4"/>
          <p:cNvSpPr/>
          <p:nvPr/>
        </p:nvSpPr>
        <p:spPr>
          <a:xfrm>
            <a:off x="5181480" y="5134320"/>
            <a:ext cx="4988880" cy="152417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betabasis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create.fourier.basis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(c(0, 365), 11)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betafdPar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fdPar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betabasis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vector("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list",p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names(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 = regions.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for (j in 1:p)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[[j]]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betafdPar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Model fit</a:t>
            </a:r>
            <a:endParaRPr/>
          </a:p>
        </p:txBody>
      </p:sp>
      <p:pic>
        <p:nvPicPr>
          <p:cNvPr id="345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54200" y="798840"/>
            <a:ext cx="8075520" cy="5457240"/>
          </a:xfrm>
          <a:prstGeom prst="rect">
            <a:avLst/>
          </a:prstGeom>
          <a:ln>
            <a:noFill/>
          </a:ln>
        </p:spPr>
      </p:pic>
      <p:pic>
        <p:nvPicPr>
          <p:cNvPr id="34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160" y="4010400"/>
            <a:ext cx="2284920" cy="200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Assumptions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1787990" y="1852193"/>
            <a:ext cx="7648972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Underlying functions is continuous and smooth (Ds exist)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y(j) and y(j+1) are linked to some extent. Or treat data as multivariate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240240" y="3182237"/>
            <a:ext cx="5790960" cy="338148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yhatfdobj2=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fRegressList$yhatfdobj$fd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yhatmat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eval.fd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(day.5, yhatfdobj2)[,1:35]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ymat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tempShifted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rmatb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ymat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yhatmat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SigmaEb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(t(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rmatb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y2cMap = tempSmooth65$y2cMap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stderrList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fRegress.stderr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fRegressList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y2cMap,SigmaEb)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stderrList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betalist3=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stderrList$betastderrlist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class(betalist3[[1]])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plotbeta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(betaestList,betalist3)</a:t>
            </a:r>
            <a:endParaRPr dirty="0"/>
          </a:p>
        </p:txBody>
      </p:sp>
      <p:pic>
        <p:nvPicPr>
          <p:cNvPr id="34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40" y="561600"/>
            <a:ext cx="2507040" cy="1703520"/>
          </a:xfrm>
          <a:prstGeom prst="rect">
            <a:avLst/>
          </a:prstGeom>
          <a:ln>
            <a:noFill/>
          </a:ln>
        </p:spPr>
      </p:pic>
      <p:pic>
        <p:nvPicPr>
          <p:cNvPr id="349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22360" y="561600"/>
            <a:ext cx="2638800" cy="1802880"/>
          </a:xfrm>
          <a:prstGeom prst="rect">
            <a:avLst/>
          </a:prstGeom>
          <a:ln>
            <a:noFill/>
          </a:ln>
        </p:spPr>
      </p:pic>
      <p:pic>
        <p:nvPicPr>
          <p:cNvPr id="350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14840" y="561600"/>
            <a:ext cx="2598480" cy="1701000"/>
          </a:xfrm>
          <a:prstGeom prst="rect">
            <a:avLst/>
          </a:prstGeom>
          <a:ln>
            <a:noFill/>
          </a:ln>
        </p:spPr>
      </p:pic>
      <p:pic>
        <p:nvPicPr>
          <p:cNvPr id="351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36240" y="2836800"/>
            <a:ext cx="2507040" cy="1687320"/>
          </a:xfrm>
          <a:prstGeom prst="rect">
            <a:avLst/>
          </a:prstGeom>
          <a:ln>
            <a:noFill/>
          </a:ln>
        </p:spPr>
      </p:pic>
      <p:pic>
        <p:nvPicPr>
          <p:cNvPr id="352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3222360" y="2797920"/>
            <a:ext cx="2638800" cy="17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90200" y="265932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000000"/>
                </a:solidFill>
                <a:latin typeface="Calibri Light"/>
              </a:rPr>
              <a:t>Thank you!!
Any 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ANATOMY OF A FUNCTION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Feature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levels, crossing, peaks/valleys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Resolution (n) and Functional dimensionality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Total amount of information required to define it as demanded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Size (N)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5141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Mean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Variance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80" y="1558080"/>
            <a:ext cx="2449800" cy="327240"/>
          </a:xfrm>
          <a:prstGeom prst="rect">
            <a:avLst/>
          </a:prstGeom>
          <a:ln>
            <a:noFill/>
          </a:ln>
        </p:spPr>
      </p:pic>
      <p:pic>
        <p:nvPicPr>
          <p:cNvPr id="10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62280" y="2141280"/>
            <a:ext cx="4400280" cy="3272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61440" y="80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FD Representation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38080" y="2512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Covariance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Correlation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Cross-covariance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Cross-correlation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157840" y="2932020"/>
            <a:ext cx="6922440" cy="327240"/>
          </a:xfrm>
          <a:prstGeom prst="rect">
            <a:avLst/>
          </a:prstGeom>
          <a:ln>
            <a:noFill/>
          </a:ln>
        </p:spPr>
      </p:pic>
      <p:pic>
        <p:nvPicPr>
          <p:cNvPr id="104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3492916" y="3467160"/>
            <a:ext cx="3564000" cy="471960"/>
          </a:xfrm>
          <a:prstGeom prst="rect">
            <a:avLst/>
          </a:prstGeom>
          <a:ln>
            <a:noFill/>
          </a:ln>
        </p:spPr>
      </p:pic>
      <p:pic>
        <p:nvPicPr>
          <p:cNvPr id="105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3611520" y="4243722"/>
            <a:ext cx="7102080" cy="327240"/>
          </a:xfrm>
          <a:prstGeom prst="rect">
            <a:avLst/>
          </a:prstGeom>
          <a:ln>
            <a:noFill/>
          </a:ln>
        </p:spPr>
      </p:pic>
      <p:pic>
        <p:nvPicPr>
          <p:cNvPr id="106" name="Picture 11"/>
          <p:cNvPicPr/>
          <p:nvPr/>
        </p:nvPicPr>
        <p:blipFill>
          <a:blip r:embed="rId7"/>
          <a:stretch>
            <a:fillRect/>
          </a:stretch>
        </p:blipFill>
        <p:spPr>
          <a:xfrm>
            <a:off x="4086590" y="5152500"/>
            <a:ext cx="3763440" cy="47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From Data to Function (Smoothing)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Basis functions combination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Powers (Polynomials)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Fourier (More suitable for periodic data)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B-spline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wavelet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Smoothing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838080" y="181692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We normally have       pairs of  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Normally we smooth each record separately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About sample rate/resolution of data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Derivative est.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First forward difference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Central difference 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Second central difference estimate </a:t>
            </a:r>
            <a:endParaRPr dirty="0"/>
          </a:p>
        </p:txBody>
      </p:sp>
      <p:pic>
        <p:nvPicPr>
          <p:cNvPr id="11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90260" y="2023560"/>
            <a:ext cx="208440" cy="1504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66040" y="1910880"/>
            <a:ext cx="2046240" cy="263160"/>
          </a:xfrm>
          <a:prstGeom prst="rect">
            <a:avLst/>
          </a:prstGeom>
          <a:ln>
            <a:noFill/>
          </a:ln>
        </p:spPr>
      </p:pic>
      <p:pic>
        <p:nvPicPr>
          <p:cNvPr id="113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669026" y="2629350"/>
            <a:ext cx="1590480" cy="263160"/>
          </a:xfrm>
          <a:prstGeom prst="rect">
            <a:avLst/>
          </a:prstGeom>
          <a:ln>
            <a:noFill/>
          </a:ln>
        </p:spPr>
      </p:pic>
      <p:pic>
        <p:nvPicPr>
          <p:cNvPr id="114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713661" y="2629350"/>
            <a:ext cx="1378800" cy="250920"/>
          </a:xfrm>
          <a:prstGeom prst="rect">
            <a:avLst/>
          </a:prstGeom>
          <a:ln>
            <a:noFill/>
          </a:ln>
        </p:spPr>
      </p:pic>
      <p:pic>
        <p:nvPicPr>
          <p:cNvPr id="115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521400" y="2629350"/>
            <a:ext cx="340920" cy="246960"/>
          </a:xfrm>
          <a:prstGeom prst="rect">
            <a:avLst/>
          </a:prstGeom>
          <a:ln>
            <a:noFill/>
          </a:ln>
        </p:spPr>
      </p:pic>
      <p:pic>
        <p:nvPicPr>
          <p:cNvPr id="116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1669026" y="3224029"/>
            <a:ext cx="1221840" cy="272520"/>
          </a:xfrm>
          <a:prstGeom prst="rect">
            <a:avLst/>
          </a:prstGeom>
          <a:ln>
            <a:noFill/>
          </a:ln>
        </p:spPr>
      </p:pic>
      <p:pic>
        <p:nvPicPr>
          <p:cNvPr id="117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4633460" y="3952215"/>
            <a:ext cx="2457720" cy="263160"/>
          </a:xfrm>
          <a:prstGeom prst="rect">
            <a:avLst/>
          </a:prstGeom>
          <a:ln>
            <a:noFill/>
          </a:ln>
        </p:spPr>
      </p:pic>
      <p:pic>
        <p:nvPicPr>
          <p:cNvPr id="118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3894480" y="4327698"/>
            <a:ext cx="2975760" cy="263160"/>
          </a:xfrm>
          <a:prstGeom prst="rect">
            <a:avLst/>
          </a:prstGeom>
          <a:ln>
            <a:noFill/>
          </a:ln>
        </p:spPr>
      </p:pic>
      <p:pic>
        <p:nvPicPr>
          <p:cNvPr id="119" name="Picture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5927073" y="4703181"/>
            <a:ext cx="2855160" cy="28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3345</Words>
  <Application>Microsoft Office PowerPoint</Application>
  <PresentationFormat>Widescreen</PresentationFormat>
  <Paragraphs>562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DejaVu Sans</vt:lpstr>
      <vt:lpstr>NimbusMonL-Regu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Li</dc:creator>
  <cp:lastModifiedBy>Sun, Li</cp:lastModifiedBy>
  <cp:revision>55</cp:revision>
  <dcterms:modified xsi:type="dcterms:W3CDTF">2016-11-29T19:51:48Z</dcterms:modified>
</cp:coreProperties>
</file>