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9.png" ContentType="image/png"/>
  <Override PartName="/ppt/media/image137.png" ContentType="image/png"/>
  <Override PartName="/ppt/media/image135.png" ContentType="image/png"/>
  <Override PartName="/ppt/media/image134.png" ContentType="image/png"/>
  <Override PartName="/ppt/media/image130.png" ContentType="image/png"/>
  <Override PartName="/ppt/media/image129.png" ContentType="image/png"/>
  <Override PartName="/ppt/media/image120.png" ContentType="image/png"/>
  <Override PartName="/ppt/media/image119.png" ContentType="image/png"/>
  <Override PartName="/ppt/media/image123.png" ContentType="image/png"/>
  <Override PartName="/ppt/media/image138.png" ContentType="image/png"/>
  <Override PartName="/ppt/media/image118.png" ContentType="image/png"/>
  <Override PartName="/ppt/media/image117.png" ContentType="image/png"/>
  <Override PartName="/ppt/media/image116.png" ContentType="image/png"/>
  <Override PartName="/ppt/media/image127.png" ContentType="image/png"/>
  <Override PartName="/ppt/media/image113.png" ContentType="image/png"/>
  <Override PartName="/ppt/media/image125.png" ContentType="image/png"/>
  <Override PartName="/ppt/media/image112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100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28.png" ContentType="image/png"/>
  <Override PartName="/ppt/media/image89.png" ContentType="image/png"/>
  <Override PartName="/ppt/media/image88.png" ContentType="image/png"/>
  <Override PartName="/ppt/media/image85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106.png" ContentType="image/png"/>
  <Override PartName="/ppt/media/image79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68.wmf" ContentType="image/x-wmf"/>
  <Override PartName="/ppt/media/image69.png" ContentType="image/png"/>
  <Override PartName="/ppt/media/image67.png" ContentType="image/png"/>
  <Override PartName="/ppt/media/image66.png" ContentType="image/png"/>
  <Override PartName="/ppt/media/image115.png" ContentType="image/png"/>
  <Override PartName="/ppt/media/image122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wmf" ContentType="image/x-wmf"/>
  <Override PartName="/ppt/media/image84.png" ContentType="image/png"/>
  <Override PartName="/ppt/media/image61.wmf" ContentType="image/x-wmf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97.png" ContentType="image/png"/>
  <Override PartName="/ppt/media/image136.png" ContentType="image/png"/>
  <Override PartName="/ppt/media/image56.png" ContentType="image/png"/>
  <Override PartName="/ppt/media/image53.png" ContentType="image/png"/>
  <Override PartName="/ppt/media/image52.png" ContentType="image/png"/>
  <Override PartName="/ppt/media/image86.png" ContentType="image/png"/>
  <Override PartName="/ppt/media/image50.png" ContentType="image/png"/>
  <Override PartName="/ppt/media/image47.wmf" ContentType="image/x-wmf"/>
  <Override PartName="/ppt/media/image71.png" ContentType="image/png"/>
  <Override PartName="/ppt/media/image51.wmf" ContentType="image/x-wmf"/>
  <Override PartName="/ppt/media/image111.png" ContentType="image/png"/>
  <Override PartName="/ppt/media/image43.png" ContentType="image/png"/>
  <Override PartName="/ppt/media/image124.png" ContentType="image/png"/>
  <Override PartName="/ppt/media/image42.png" ContentType="image/png"/>
  <Override PartName="/ppt/media/image49.wmf" ContentType="image/x-wmf"/>
  <Override PartName="/ppt/media/image41.png" ContentType="image/png"/>
  <Override PartName="/ppt/media/image36.png" ContentType="image/png"/>
  <Override PartName="/ppt/media/image131.png" ContentType="image/png"/>
  <Override PartName="/ppt/media/image32.png" ContentType="image/png"/>
  <Override PartName="/ppt/media/image45.png" ContentType="image/png"/>
  <Override PartName="/ppt/media/image1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87.png" ContentType="image/png"/>
  <Override PartName="/ppt/media/image126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77.png" ContentType="image/png"/>
  <Override PartName="/ppt/media/image22.png" ContentType="image/png"/>
  <Override PartName="/ppt/media/image37.png" ContentType="image/png"/>
  <Override PartName="/ppt/media/image99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96.png" ContentType="image/png"/>
  <Override PartName="/ppt/media/image16.png" ContentType="image/png"/>
  <Override PartName="/ppt/media/image17.png" ContentType="image/png"/>
  <Override PartName="/ppt/media/image133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21.png" ContentType="image/png"/>
  <Override PartName="/ppt/media/image23.png" ContentType="image/png"/>
  <Override PartName="/ppt/media/image48.wmf" ContentType="image/x-wmf"/>
  <Override PartName="/ppt/media/image94.png" ContentType="image/png"/>
  <Override PartName="/ppt/media/image110.png" ContentType="image/png"/>
  <Override PartName="/ppt/media/image35.png" ContentType="image/png"/>
  <Override PartName="/ppt/media/image12.png" ContentType="image/png"/>
  <Override PartName="/ppt/media/image39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114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0.png" ContentType="image/png"/>
  <Override PartName="/ppt/media/image104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728C5B-688E-4EB9-A7F8-85BA75F4197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Order m = highest degree of polynomial + 1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B2C94B-E41D-415C-8CF2-AE9381BB584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The boundary estimate pools much less information than do interior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estimates, and is especially sensitive to the boundary observations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It is the same as regression we will mention later when our response is scaler.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Phi is matrix of values from each basis function evaluated at measure points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2BCD1AE-CDA4-47C6-B62F-5F784ABEC67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Smooth.basis function in R used LS method to smooth curves if no Lfd specified.</a:t>
            </a:r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DADE674-B7E3-465A-A926-5C618FC31FC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ADC982-1412-4F74-9759-1A3541CA98D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Phi: n by k</a:t>
            </a:r>
            <a:endParaRPr/>
          </a:p>
          <a:p>
            <a:r>
              <a:rPr lang="en-US" sz="2000">
                <a:latin typeface="Arial"/>
              </a:rPr>
              <a:t>R: k by k</a:t>
            </a:r>
            <a:endParaRPr/>
          </a:p>
          <a:p>
            <a:r>
              <a:rPr lang="en-US" sz="2000">
                <a:latin typeface="Arial"/>
              </a:rPr>
              <a:t>phi: k col vector of functions </a:t>
            </a:r>
            <a:endParaRPr/>
          </a:p>
          <a:p>
            <a:r>
              <a:rPr lang="en-US" sz="2000">
                <a:latin typeface="Arial"/>
              </a:rPr>
              <a:t>m: </a:t>
            </a:r>
            <a:r>
              <a:rPr i="1" lang="en-US" sz="1200">
                <a:solidFill>
                  <a:srgbClr val="000000"/>
                </a:solidFill>
                <a:latin typeface="+mn-lt"/>
                <a:ea typeface="+mn-ea"/>
              </a:rPr>
              <a:t>m 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is the order of the highest derivative used to define the roughness penalty </a:t>
            </a:r>
            <a:endParaRPr/>
          </a:p>
        </p:txBody>
      </p:sp>
      <p:sp>
        <p:nvSpPr>
          <p:cNvPr id="3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27C6D9F-991E-44CD-B366-8474ED74F8F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N is replications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E8B6666-C01C-4045-B337-B2C3454FA96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roughness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penalty approach is to be preferred over the fixed low-dimension strategy; now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we see that only the autumn months really matter in defining the relationship, and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that the substantial oscillations over other parts of the year in Figure 9.1 are actually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extraneous.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38D572-3BDA-4C1B-9FCA-B389F9D9439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85B0E3-D5E7-4056-9C7F-5A4143D1725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873DA4-9B39-4B79-86F6-2E9639C8306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image" Target="../media/image131.png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png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Functional Data Analysis</a:t>
            </a:r>
            <a:r>
              <a:rPr lang="en-US" sz="6000">
                <a:solidFill>
                  <a:srgbClr val="000000"/>
                </a:solidFill>
                <a:latin typeface="Calibri Light"/>
              </a:rPr>
              <a:t>
</a:t>
            </a:r>
            <a:r>
              <a:rPr i="1" lang="en-US" sz="6000" u="sng">
                <a:solidFill>
                  <a:srgbClr val="000000"/>
                </a:solidFill>
                <a:latin typeface="Calibri Light"/>
              </a:rPr>
              <a:t>Regression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 sun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11/30/2015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Representing functions by basis functions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Weighted sum of basis functions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Choosing basis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Small k (restrict df)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Derivative behave reasonably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we have N observations, we need to fit N curves.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 is N by K matrix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create.constant.basis()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create.fourier.basis()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create.bspline.basis()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……</a:t>
            </a:r>
            <a:endParaRPr/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92960" y="1841040"/>
            <a:ext cx="3374280" cy="49392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92960" y="2470320"/>
            <a:ext cx="2225880" cy="401760"/>
          </a:xfrm>
          <a:prstGeom prst="rect">
            <a:avLst/>
          </a:prstGeom>
          <a:ln>
            <a:noFill/>
          </a:ln>
        </p:spPr>
      </p:pic>
      <p:pic>
        <p:nvPicPr>
          <p:cNvPr id="12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9920" y="3784680"/>
            <a:ext cx="2225160" cy="4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Fourier Basis System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Mainly used by periodic data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Does not have end fitting problems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Define k and omega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 needs to be odd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Basis needs to be orthogonal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 could be default to range(t)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1200" y="2589840"/>
            <a:ext cx="9671040" cy="377640"/>
          </a:xfrm>
          <a:prstGeom prst="rect">
            <a:avLst/>
          </a:prstGeom>
          <a:ln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200" y="3325680"/>
            <a:ext cx="1617840" cy="3740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180320" y="3111840"/>
            <a:ext cx="446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to make single functions orthogonal)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493800" y="3111840"/>
            <a:ext cx="583956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131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8040" y="4422240"/>
            <a:ext cx="10925640" cy="24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Spline basis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37040" y="1690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Divide interval into L subintervals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Df of fit=order(m) + L-1=number of basis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Higher order brings better fit, normally order of 4 and 5 works for most 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more breakpoints bring higher flexibility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B-Splines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m: order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L: subintervals</a:t>
            </a:r>
            <a:endParaRPr/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45320" y="3702600"/>
            <a:ext cx="2902320" cy="327240"/>
          </a:xfrm>
          <a:prstGeom prst="rect">
            <a:avLst/>
          </a:prstGeom>
          <a:ln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56280" y="2987640"/>
            <a:ext cx="4778280" cy="38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8160" y="4032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B-Spline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12200" y="1062720"/>
            <a:ext cx="11119680" cy="63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Order k B-spline: joining several pieces of polynomials of degree k-1 with at most D(k-2) continuity.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Define: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Knots: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B-spline basis function: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Then: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>
                <a:solidFill>
                  <a:srgbClr val="ff0000"/>
                </a:solidFill>
                <a:latin typeface="Calibri"/>
              </a:rPr>
              <a:t>define</a:t>
            </a:r>
            <a:r>
              <a:rPr lang="en-US">
                <a:solidFill>
                  <a:srgbClr val="000000"/>
                </a:solidFill>
                <a:latin typeface="Calibri"/>
              </a:rPr>
              <a:t> function degree: m (quadratic,3. Cubic, 4. …)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>
                <a:solidFill>
                  <a:srgbClr val="ff0000"/>
                </a:solidFill>
                <a:latin typeface="Calibri"/>
              </a:rPr>
              <a:t>define</a:t>
            </a:r>
            <a:r>
              <a:rPr lang="en-US">
                <a:solidFill>
                  <a:srgbClr val="000000"/>
                </a:solidFill>
                <a:latin typeface="Calibri"/>
              </a:rPr>
              <a:t> how many intervals (L) and where the knots are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Then we need to add m-1 knots to each boundary,                                        and any number of knots in the middle. The number of intervals in L, knots(if all distinct in interval) is L-1.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Now we need m+L-1 basis functions. And we define the spline function 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So the problem left to modeler is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Where to put interior breakpoints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Equal spaced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At quantile of sampling points (or At sampling point, called ‘smoothing splines’)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There are some algorithms can help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Increase m will fit better but increase L might not (trade off between bias and var)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0040" y="1970640"/>
            <a:ext cx="1942560" cy="250920"/>
          </a:xfrm>
          <a:prstGeom prst="rect">
            <a:avLst/>
          </a:prstGeom>
          <a:ln>
            <a:noFill/>
          </a:ln>
        </p:spPr>
      </p:pic>
      <p:pic>
        <p:nvPicPr>
          <p:cNvPr id="13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6720" y="2289240"/>
            <a:ext cx="3210480" cy="758520"/>
          </a:xfrm>
          <a:prstGeom prst="rect">
            <a:avLst/>
          </a:prstGeom>
          <a:ln>
            <a:noFill/>
          </a:ln>
        </p:spPr>
      </p:pic>
      <p:pic>
        <p:nvPicPr>
          <p:cNvPr id="140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91320" y="2446200"/>
            <a:ext cx="5587560" cy="372960"/>
          </a:xfrm>
          <a:prstGeom prst="rect">
            <a:avLst/>
          </a:prstGeom>
          <a:ln>
            <a:noFill/>
          </a:ln>
        </p:spPr>
      </p:pic>
      <p:pic>
        <p:nvPicPr>
          <p:cNvPr id="14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960" y="3891600"/>
            <a:ext cx="1942560" cy="250920"/>
          </a:xfrm>
          <a:prstGeom prst="rect">
            <a:avLst/>
          </a:prstGeom>
          <a:ln>
            <a:noFill/>
          </a:ln>
        </p:spPr>
      </p:pic>
      <p:pic>
        <p:nvPicPr>
          <p:cNvPr id="142" name="Picture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923240" y="4382640"/>
            <a:ext cx="2902320" cy="327240"/>
          </a:xfrm>
          <a:prstGeom prst="rect">
            <a:avLst/>
          </a:prstGeom>
          <a:ln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528560" y="703080"/>
            <a:ext cx="8886600" cy="58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 functional data by least square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Choose K: number of basis equations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MSE=Bias</a:t>
            </a:r>
            <a:r>
              <a:rPr lang="en-US" sz="2800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+Var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Forward/backward selection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4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8600" y="1945080"/>
            <a:ext cx="2797200" cy="325800"/>
          </a:xfrm>
          <a:prstGeom prst="rect">
            <a:avLst/>
          </a:prstGeom>
          <a:ln>
            <a:noFill/>
          </a:ln>
        </p:spPr>
      </p:pic>
      <p:pic>
        <p:nvPicPr>
          <p:cNvPr id="14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3600" y="1976400"/>
            <a:ext cx="632160" cy="263160"/>
          </a:xfrm>
          <a:prstGeom prst="rect">
            <a:avLst/>
          </a:prstGeom>
          <a:ln>
            <a:noFill/>
          </a:ln>
        </p:spPr>
      </p:pic>
      <p:pic>
        <p:nvPicPr>
          <p:cNvPr id="148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8600" y="2779560"/>
            <a:ext cx="1930320" cy="270720"/>
          </a:xfrm>
          <a:prstGeom prst="rect">
            <a:avLst/>
          </a:prstGeom>
          <a:ln>
            <a:noFill/>
          </a:ln>
        </p:spPr>
      </p:pic>
      <p:pic>
        <p:nvPicPr>
          <p:cNvPr id="149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67320" y="3559320"/>
            <a:ext cx="2539800" cy="270720"/>
          </a:xfrm>
          <a:prstGeom prst="rect">
            <a:avLst/>
          </a:prstGeom>
          <a:ln>
            <a:noFill/>
          </a:ln>
        </p:spPr>
      </p:pic>
      <p:pic>
        <p:nvPicPr>
          <p:cNvPr id="150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779880" y="2368440"/>
            <a:ext cx="5411880" cy="444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440" y="1303920"/>
            <a:ext cx="3802680" cy="25070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609480" y="657720"/>
            <a:ext cx="34556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Mean temp of Jan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across 34 years</a:t>
            </a:r>
            <a:endParaRPr/>
          </a:p>
        </p:txBody>
      </p:sp>
      <p:pic>
        <p:nvPicPr>
          <p:cNvPr id="15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1280" y="1201320"/>
            <a:ext cx="3915720" cy="25776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5481000" y="625680"/>
            <a:ext cx="34556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Temp curves of Jan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of 34 years</a:t>
            </a:r>
            <a:endParaRPr/>
          </a:p>
        </p:txBody>
      </p:sp>
      <p:pic>
        <p:nvPicPr>
          <p:cNvPr id="15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36040" y="3779280"/>
            <a:ext cx="4074840" cy="29422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391040" y="4650480"/>
            <a:ext cx="18925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Temp of Jan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of 1961 and fitted curve</a:t>
            </a:r>
            <a:endParaRPr/>
          </a:p>
        </p:txBody>
      </p:sp>
      <p:pic>
        <p:nvPicPr>
          <p:cNvPr id="157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192520" y="3760920"/>
            <a:ext cx="3400200" cy="25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76400" y="523440"/>
            <a:ext cx="11870640" cy="648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thawdata = t(MontrealTemp[, 16:47])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daytime = ((16:47)+0.5)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par(cex=1.2)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plot(daytime, apply(thawdata,1,mean), "b", lwd=2,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xlab="Day", ylab="Temperature (deg C)")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thawbasis=create.bspline.basis(c(16,48), nbasis = 7, norder=4)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thawbasismat=eval.basis(daytime,thawbasis)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thawcoef=solve(crossprod(thawbasismat),crossprod(thawbasismat,thawdata))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thawfd=fd(thawcoef,thawbasis,list('Day','Year','Temperature(C)'))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plot(thawfd,lty=1,lwd=2,col=1)#fig4.4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plotfit.fd(thawdata[,1],daytime,thawfd[1], lty=1,lwd=2)#4.5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thawsmth=smooth.basis(daytime, thawdata, thawbasis)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Lfd objects (Linear differential equations)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Generally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Harmonic accelerator operator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440" y="2324160"/>
            <a:ext cx="9944280" cy="6858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2680" y="4381560"/>
            <a:ext cx="4495680" cy="7621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5219640"/>
            <a:ext cx="2959200" cy="7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3080" y="733320"/>
            <a:ext cx="609552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betalist = vector("list", 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betalist[[1]] = fd(0, thawconst.basis)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betalist[[2]] = fd(omegaˆ2, thawconst.basis)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betalist[[3]] = fd(0, thawconst.basis)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harmaccelLfd = Lfd(3, betalist)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accelLfd = int2Lfd(2)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harmaccelLfd = vec2Lfd(c(0,omegaˆ2,0), c(0, 365))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Ltempmat = eval.fd(daytime, tempfd, harmaccelLfd)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Ltempfd = deriv.fd(tempfd, harmaccelLfd)</a:t>
            </a:r>
            <a:endParaRPr/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4560" y="228600"/>
            <a:ext cx="6294960" cy="41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How to fit a smoothing?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Regression smoothing or LS smoothing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Smoothing using roughness penalties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Large number of basis 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Imposing smoothness by penalizing roughness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800" y="2247840"/>
            <a:ext cx="2895480" cy="6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Index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Functional data representation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Smoothing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Description of smoothing functions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Functional Linear Models for Scalar Responses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Calibri"/>
              </a:rPr>
              <a:t>Linear Models for Functional Responses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Reference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69080" y="1274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 with roughness penalty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838080" y="180792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Measure of roughness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Fitting criterion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Thm: the curve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that minimizes PENSSE is a cubic spline with knots at the data points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 t</a:t>
            </a:r>
            <a:r>
              <a:rPr i="1" lang="en-US" sz="2800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Strategy (most common): Order 4 B-spline basis function expansion with knots on sampling points, minimizing above criterion</a:t>
            </a:r>
            <a:endParaRPr/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3360" y="1343880"/>
            <a:ext cx="2835360" cy="287640"/>
          </a:xfrm>
          <a:prstGeom prst="rect">
            <a:avLst/>
          </a:prstGeom>
          <a:ln>
            <a:noFill/>
          </a:ln>
        </p:spPr>
      </p:pic>
      <p:pic>
        <p:nvPicPr>
          <p:cNvPr id="17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720" y="3451320"/>
            <a:ext cx="6340320" cy="252720"/>
          </a:xfrm>
          <a:prstGeom prst="rect">
            <a:avLst/>
          </a:prstGeom>
          <a:ln>
            <a:noFill/>
          </a:ln>
        </p:spPr>
      </p:pic>
      <p:pic>
        <p:nvPicPr>
          <p:cNvPr id="173" name="Picture 2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88720" y="3763080"/>
            <a:ext cx="5963760" cy="687600"/>
          </a:xfrm>
          <a:prstGeom prst="rect">
            <a:avLst/>
          </a:prstGeom>
          <a:ln>
            <a:noFill/>
          </a:ln>
        </p:spPr>
      </p:pic>
      <p:pic>
        <p:nvPicPr>
          <p:cNvPr id="174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13360" y="2970000"/>
            <a:ext cx="1928880" cy="281520"/>
          </a:xfrm>
          <a:prstGeom prst="rect">
            <a:avLst/>
          </a:prstGeom>
          <a:ln>
            <a:noFill/>
          </a:ln>
        </p:spPr>
      </p:pic>
      <p:pic>
        <p:nvPicPr>
          <p:cNvPr id="175" name="Picture 2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180680" y="6159240"/>
            <a:ext cx="2467080" cy="339120"/>
          </a:xfrm>
          <a:prstGeom prst="rect">
            <a:avLst/>
          </a:prstGeom>
          <a:ln>
            <a:noFill/>
          </a:ln>
        </p:spPr>
      </p:pic>
      <p:pic>
        <p:nvPicPr>
          <p:cNvPr id="176" name="Picture 1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013360" y="1749240"/>
            <a:ext cx="5798160" cy="110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8710920" y="2424600"/>
            <a:ext cx="384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More on roughness penalty…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Generally,  measure of roughness could be any Linear differential operator on target functions.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E.g. for a function suppose to have periodic nature by              , we should penalize basic curvature but extra roughness.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Thus we use Harmonic accelerator operator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80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240" y="0"/>
            <a:ext cx="2971440" cy="1866600"/>
          </a:xfrm>
          <a:prstGeom prst="rect">
            <a:avLst/>
          </a:prstGeom>
          <a:ln>
            <a:noFill/>
          </a:ln>
        </p:spPr>
      </p:pic>
      <p:pic>
        <p:nvPicPr>
          <p:cNvPr id="18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14560" y="0"/>
            <a:ext cx="9276840" cy="6705360"/>
          </a:xfrm>
          <a:prstGeom prst="rect">
            <a:avLst/>
          </a:prstGeom>
          <a:ln>
            <a:noFill/>
          </a:ln>
        </p:spPr>
      </p:pic>
      <p:pic>
        <p:nvPicPr>
          <p:cNvPr id="182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14560" y="0"/>
            <a:ext cx="9276840" cy="66862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966160" y="2743200"/>
            <a:ext cx="1028880" cy="4190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721640" y="3568680"/>
            <a:ext cx="1587600" cy="5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Important matrices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y2cMap=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roughness penalty matrices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Hat/smoothing matrix: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Smooth df: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Error df: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8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26560" y="2363400"/>
            <a:ext cx="3023280" cy="441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8591040" y="2416680"/>
            <a:ext cx="3561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 by k symmetric</a:t>
            </a:r>
            <a:endParaRPr/>
          </a:p>
        </p:txBody>
      </p:sp>
      <p:pic>
        <p:nvPicPr>
          <p:cNvPr id="18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4440" y="2940120"/>
            <a:ext cx="3545640" cy="376200"/>
          </a:xfrm>
          <a:prstGeom prst="rect">
            <a:avLst/>
          </a:prstGeom>
          <a:ln>
            <a:noFill/>
          </a:ln>
        </p:spPr>
      </p:pic>
      <p:pic>
        <p:nvPicPr>
          <p:cNvPr id="190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92400" y="3451680"/>
            <a:ext cx="3604680" cy="417240"/>
          </a:xfrm>
          <a:prstGeom prst="rect">
            <a:avLst/>
          </a:prstGeom>
          <a:ln>
            <a:noFill/>
          </a:ln>
        </p:spPr>
      </p:pic>
      <p:pic>
        <p:nvPicPr>
          <p:cNvPr id="19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549880" y="3939840"/>
            <a:ext cx="3850560" cy="404640"/>
          </a:xfrm>
          <a:prstGeom prst="rect">
            <a:avLst/>
          </a:prstGeom>
          <a:ln>
            <a:noFill/>
          </a:ln>
        </p:spPr>
      </p:pic>
      <p:pic>
        <p:nvPicPr>
          <p:cNvPr id="192" name="Picture 1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025360" y="4551840"/>
            <a:ext cx="3171960" cy="6811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540160" y="1752480"/>
            <a:ext cx="2768760" cy="59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Choosing smoothing parameter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Norm of R is increasing along the order and number of basis functions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Upper limit: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 rough rule of thumb is that the size of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λ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R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should not be more than 10^10 times the size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ΦWΦ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Or inverse will be bad if possible.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Lower limit: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Choose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λ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at least large enough to ensure that the size of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λ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R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is at least with ten orders of magnitude of the size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ΦWΦ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60560" y="1198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Choosing lambda by GCV</a:t>
            </a:r>
            <a:endParaRPr/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8520" y="1445400"/>
            <a:ext cx="5384520" cy="693360"/>
          </a:xfrm>
          <a:prstGeom prst="rect">
            <a:avLst/>
          </a:prstGeom>
          <a:ln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55480" y="2407320"/>
            <a:ext cx="5900040" cy="43552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160560" y="1225800"/>
            <a:ext cx="6095520" cy="63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ageRng  = c(1,18)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age     = growth$age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heightmat  = growth$hgtf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norder = 6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nbasis = length(age) + norder - 2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heightbasis = create.bspline.basis(ageRng, nbasis, norder, age)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loglam = seq(-6, 0, 0.25)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Gcvsave = rep(NA, length(loglam))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names(Gcvsave) = loglam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Dfsave = Gcvsave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for(i in 1:length(loglam)){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>
                <a:solidFill>
                  <a:srgbClr val="000000"/>
                </a:solidFill>
                <a:latin typeface="Calibri"/>
              </a:rPr>
              <a:t>hgtfdPari = fdPar(heightbasis, Lfdobj=4, 10^loglam[i])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hgtSm.i = smooth.basis(age, heightmat, hgtfdPari)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>
                <a:solidFill>
                  <a:srgbClr val="000000"/>
                </a:solidFill>
                <a:latin typeface="Calibri"/>
              </a:rPr>
              <a:t>Gcvsave[i] = sum(hgtSm.i$gcv)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Dfsave[i] = hgtSm.i$df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plot(loglam, Gcvsave, 'o', las=1, xlab=expression(log[10](lambda)),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ylab=expression(GCV(lambda)), lwd=2 )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 Canadian annual precipitation data </a:t>
            </a:r>
            <a:endParaRPr/>
          </a:p>
        </p:txBody>
      </p:sp>
      <p:pic>
        <p:nvPicPr>
          <p:cNvPr id="201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6320" y="1575720"/>
            <a:ext cx="3318840" cy="2437920"/>
          </a:xfrm>
          <a:prstGeom prst="rect">
            <a:avLst/>
          </a:prstGeom>
          <a:ln>
            <a:noFill/>
          </a:ln>
        </p:spPr>
      </p:pic>
      <p:pic>
        <p:nvPicPr>
          <p:cNvPr id="20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7280" y="1575720"/>
            <a:ext cx="3305520" cy="2409840"/>
          </a:xfrm>
          <a:prstGeom prst="rect">
            <a:avLst/>
          </a:prstGeom>
          <a:ln>
            <a:noFill/>
          </a:ln>
        </p:spPr>
      </p:pic>
      <p:pic>
        <p:nvPicPr>
          <p:cNvPr id="20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958520" y="1285920"/>
            <a:ext cx="3395160" cy="298944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47800" y="4275720"/>
            <a:ext cx="5401080" cy="33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Assessing smoothing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Analyzing the residuals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GCV works for all curves at once, FPCA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residuals conform to assumptions (unweighted)?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Residual at all time points are normally distributed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Variance of residuals are constant across both years and stations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4840" y="1825560"/>
            <a:ext cx="3042360" cy="437040"/>
          </a:xfrm>
          <a:prstGeom prst="rect">
            <a:avLst/>
          </a:prstGeom>
          <a:ln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168840"/>
            <a:ext cx="5880960" cy="36648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401040" y="4405320"/>
            <a:ext cx="60955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logprecmat=eval.fd(day.5, logprec.fd)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logprecres=logprecav-logprecmat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logprecvar1 = apply(logprecres^2, 1, sum)/35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logprecvar2=apply(logprecres^2,2,sum)/(365-12)</a:t>
            </a:r>
            <a:endParaRPr/>
          </a:p>
        </p:txBody>
      </p:sp>
      <p:pic>
        <p:nvPicPr>
          <p:cNvPr id="21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65640" y="1414440"/>
            <a:ext cx="6063480" cy="383976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5566680" y="5222880"/>
            <a:ext cx="60955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logstddev.fd = smooth.basis(day.5,log(logprecvar1)/2, fdParobj)$fd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logprecvar1fit = exp(eval.fd(day.5, logstddev.fd))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i="1" lang="en-US" sz="4400">
                <a:solidFill>
                  <a:srgbClr val="000000"/>
                </a:solidFill>
                <a:latin typeface="Calibri Light"/>
              </a:rPr>
              <a:t>Description:</a:t>
            </a:r>
            <a:r>
              <a:rPr i="1" lang="en-US" sz="4400">
                <a:solidFill>
                  <a:srgbClr val="000000"/>
                </a:solidFill>
                <a:latin typeface="Calibri Light"/>
              </a:rPr>
              <a:t>
</a:t>
            </a:r>
            <a:r>
              <a:rPr i="1" lang="en-US" sz="4400">
                <a:solidFill>
                  <a:srgbClr val="000000"/>
                </a:solidFill>
                <a:latin typeface="Calibri Light"/>
              </a:rPr>
              <a:t>Bivariate Covariance Function v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(</a:t>
            </a:r>
            <a:r>
              <a:rPr i="1" lang="en-US" sz="4400">
                <a:solidFill>
                  <a:srgbClr val="000000"/>
                </a:solidFill>
                <a:latin typeface="Calibri Light"/>
              </a:rPr>
              <a:t>s, t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)</a:t>
            </a:r>
            <a:endParaRPr/>
          </a:p>
        </p:txBody>
      </p:sp>
      <p:pic>
        <p:nvPicPr>
          <p:cNvPr id="214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600" y="3072600"/>
            <a:ext cx="12353400" cy="7079040"/>
          </a:xfrm>
          <a:prstGeom prst="rect">
            <a:avLst/>
          </a:prstGeom>
          <a:ln>
            <a:noFill/>
          </a:ln>
        </p:spPr>
      </p:pic>
      <p:pic>
        <p:nvPicPr>
          <p:cNvPr id="21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240" y="2106720"/>
            <a:ext cx="9592920" cy="514800"/>
          </a:xfrm>
          <a:prstGeom prst="rect">
            <a:avLst/>
          </a:prstGeom>
          <a:ln>
            <a:noFill/>
          </a:ln>
        </p:spPr>
      </p:pic>
      <p:pic>
        <p:nvPicPr>
          <p:cNvPr id="21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52480" y="23760"/>
            <a:ext cx="3238920" cy="18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Functional probes 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is used to ‘zoom in’ on certain feature of curves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is analogous to contrast in linear model but not sum to zero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PCA will produce a probe highlight large variation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56720" y="674640"/>
            <a:ext cx="651960" cy="568080"/>
          </a:xfrm>
          <a:prstGeom prst="rect">
            <a:avLst/>
          </a:prstGeom>
          <a:ln>
            <a:noFill/>
          </a:ln>
        </p:spPr>
      </p:pic>
      <p:pic>
        <p:nvPicPr>
          <p:cNvPr id="22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27080" y="2000160"/>
            <a:ext cx="3924720" cy="5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Confidence limits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Two linear mapping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y2cMap (k by 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c2rMap (1 by k)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y2rMap (1 by n)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inprod function in 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variance-covariance matrix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Calculate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Assume independence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23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17080" y="2243880"/>
            <a:ext cx="2711880" cy="347400"/>
          </a:xfrm>
          <a:prstGeom prst="rect">
            <a:avLst/>
          </a:prstGeom>
          <a:ln>
            <a:noFill/>
          </a:ln>
        </p:spPr>
      </p:pic>
      <p:pic>
        <p:nvPicPr>
          <p:cNvPr id="224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52640" y="2591280"/>
            <a:ext cx="4648320" cy="436320"/>
          </a:xfrm>
          <a:prstGeom prst="rect">
            <a:avLst/>
          </a:prstGeom>
          <a:ln>
            <a:noFill/>
          </a:ln>
        </p:spPr>
      </p:pic>
      <p:pic>
        <p:nvPicPr>
          <p:cNvPr id="225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640" y="3084480"/>
            <a:ext cx="5079600" cy="401400"/>
          </a:xfrm>
          <a:prstGeom prst="rect">
            <a:avLst/>
          </a:prstGeom>
          <a:ln>
            <a:noFill/>
          </a:ln>
        </p:spPr>
      </p:pic>
      <p:pic>
        <p:nvPicPr>
          <p:cNvPr id="226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432280" y="4129200"/>
            <a:ext cx="2267280" cy="422280"/>
          </a:xfrm>
          <a:prstGeom prst="rect">
            <a:avLst/>
          </a:prstGeom>
          <a:ln>
            <a:noFill/>
          </a:ln>
        </p:spPr>
      </p:pic>
      <p:pic>
        <p:nvPicPr>
          <p:cNvPr id="227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54680" y="4086000"/>
            <a:ext cx="2155320" cy="401040"/>
          </a:xfrm>
          <a:prstGeom prst="rect">
            <a:avLst/>
          </a:prstGeom>
          <a:ln>
            <a:noFill/>
          </a:ln>
        </p:spPr>
      </p:pic>
      <p:pic>
        <p:nvPicPr>
          <p:cNvPr id="228" name="Picture 1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948680" y="4622400"/>
            <a:ext cx="4580280" cy="342360"/>
          </a:xfrm>
          <a:prstGeom prst="rect">
            <a:avLst/>
          </a:prstGeom>
          <a:ln>
            <a:noFill/>
          </a:ln>
        </p:spPr>
      </p:pic>
      <p:pic>
        <p:nvPicPr>
          <p:cNvPr id="229" name="Picture 1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620080" y="5099760"/>
            <a:ext cx="491760" cy="4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Background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is functional data analysis?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Collection of techniques to model data from dynamic systems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Multivariate data with infinite and ordered features</a:t>
            </a:r>
            <a:endParaRPr/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443760"/>
            <a:ext cx="4628520" cy="309528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17240" y="3443760"/>
            <a:ext cx="4992120" cy="30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93720" y="17280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E.g. of calculating CL (pointwise)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 of hat(y)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501480" y="1386000"/>
            <a:ext cx="737496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logprecmat = eval.fd(day.5, logprec.fd)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logprecres = logprecav - logprecmat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NimbusMonL-Regu"/>
              </a:rPr>
              <a:t>logprecvar = apply(logprecresˆ2, 1, sum)/(35-1)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lambda = 1e8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resfdParobj = fdPar(daybasis, harmaccelLfd, lambda)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logvar.fit = smooth.basis(day.5, log(logprecvar),resfdParobj)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logvar.fd = logvar.fit$fd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varvec = exp(eval.fd(daytime, logvar.fd))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NimbusMonL-Regu"/>
              </a:rPr>
              <a:t>SigmaE = diag(as.vector(varvec))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501480" y="4100760"/>
            <a:ext cx="7776000" cy="283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NimbusMonL-Regu"/>
              </a:rPr>
              <a:t>y2cMap = logprecList$y2cMap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NimbusMonL-Regu"/>
              </a:rPr>
              <a:t>c2rMap = eval.basis(day.5, daybasis)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NimbusMonL-Regu"/>
              </a:rPr>
              <a:t>Sigmayhat = c2rMap %*% y2cMap %*% SigmaE %*%t(y2cMap) %*% t(c2rMap)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logprec.stderr = sqrt(diag(Sigmayhat))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logprec29 = eval.fd(day.5, logprec.fd[29])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plot(logprec.fd[29], lwd=2, ylim=c(0.2, 1.3))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lines(day.5, logprec29 + 2*logprec.stderr,lty=2, lwd=2)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lines(day.5, logprec29 - 2*logprec.stderr,lty=2, lwd=2)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points(day.5, logprecav[,29]))</a:t>
            </a:r>
            <a:endParaRPr/>
          </a:p>
        </p:txBody>
      </p:sp>
      <p:pic>
        <p:nvPicPr>
          <p:cNvPr id="23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54000" y="1386000"/>
            <a:ext cx="6737400" cy="46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2400" y="298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Confidence limit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70000" y="1172880"/>
            <a:ext cx="10766520" cy="4521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Variances: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Estimating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standard model for error is accepted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This is better than MLE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Generalized cross-validation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Assume autoregressive (AR) structure when N is small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N is large, we have residual matrix E, but normally not possible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Promblems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We assume K fixed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Pointwise CL itself is biased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7760" y="2097360"/>
            <a:ext cx="2227320" cy="252720"/>
          </a:xfrm>
          <a:prstGeom prst="rect">
            <a:avLst/>
          </a:prstGeom>
          <a:ln>
            <a:noFill/>
          </a:ln>
        </p:spPr>
      </p:pic>
      <p:pic>
        <p:nvPicPr>
          <p:cNvPr id="23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1254240"/>
            <a:ext cx="4779720" cy="270720"/>
          </a:xfrm>
          <a:prstGeom prst="rect">
            <a:avLst/>
          </a:prstGeom>
          <a:ln>
            <a:noFill/>
          </a:ln>
        </p:spPr>
      </p:pic>
      <p:pic>
        <p:nvPicPr>
          <p:cNvPr id="238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2190960"/>
            <a:ext cx="299160" cy="247680"/>
          </a:xfrm>
          <a:prstGeom prst="rect">
            <a:avLst/>
          </a:prstGeom>
          <a:ln>
            <a:noFill/>
          </a:ln>
        </p:spPr>
      </p:pic>
      <p:pic>
        <p:nvPicPr>
          <p:cNvPr id="239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22040" y="2662200"/>
            <a:ext cx="2586960" cy="330480"/>
          </a:xfrm>
          <a:prstGeom prst="rect">
            <a:avLst/>
          </a:prstGeom>
          <a:ln>
            <a:noFill/>
          </a:ln>
        </p:spPr>
      </p:pic>
      <p:pic>
        <p:nvPicPr>
          <p:cNvPr id="240" name="Picture 1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95760" y="4504680"/>
            <a:ext cx="2216880" cy="3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Localized least square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39000" y="15012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h: bandwidth parameter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easy to understand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Excellent computational characteristics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 is well-explained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Instable boundary performance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4920" y="1837440"/>
            <a:ext cx="1967400" cy="318240"/>
          </a:xfrm>
          <a:prstGeom prst="rect">
            <a:avLst/>
          </a:prstGeom>
          <a:ln>
            <a:noFill/>
          </a:ln>
        </p:spPr>
      </p:pic>
      <p:pic>
        <p:nvPicPr>
          <p:cNvPr id="24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8640" y="1829880"/>
            <a:ext cx="2630520" cy="389160"/>
          </a:xfrm>
          <a:prstGeom prst="rect">
            <a:avLst/>
          </a:prstGeom>
          <a:ln>
            <a:noFill/>
          </a:ln>
        </p:spPr>
      </p:pic>
      <p:pic>
        <p:nvPicPr>
          <p:cNvPr id="24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935480" y="1807920"/>
            <a:ext cx="2212200" cy="3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Localized basis smoother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Adapts well to unequally spaced arguments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want to control curvature of the highest order of derivative we are interested (choose m). If we are interested in acceleration, we control D4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Comparing to LS estimates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26040" y="2692800"/>
            <a:ext cx="4876560" cy="39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Extension of Spline smooth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Avoiding putting knot on each sampling point when too many (hand-writing)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likelihood instead residual sum of squares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Different PEN</a:t>
            </a:r>
            <a:endParaRPr/>
          </a:p>
        </p:txBody>
      </p:sp>
      <p:pic>
        <p:nvPicPr>
          <p:cNvPr id="2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08560" y="3355920"/>
            <a:ext cx="5174640" cy="24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Cross-validation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cross-validated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error sum of squares (LOO)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Too intensive to compute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Tend to fit noise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Generalized cross-validation</a:t>
            </a:r>
            <a:endParaRPr/>
          </a:p>
        </p:txBody>
      </p:sp>
      <p:pic>
        <p:nvPicPr>
          <p:cNvPr id="257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1120" y="2816280"/>
            <a:ext cx="4943160" cy="3952440"/>
          </a:xfrm>
          <a:prstGeom prst="rect">
            <a:avLst/>
          </a:prstGeom>
          <a:ln>
            <a:noFill/>
          </a:ln>
        </p:spPr>
      </p:pic>
      <p:pic>
        <p:nvPicPr>
          <p:cNvPr id="25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879920"/>
            <a:ext cx="4503600" cy="585720"/>
          </a:xfrm>
          <a:prstGeom prst="rect">
            <a:avLst/>
          </a:prstGeom>
          <a:ln>
            <a:noFill/>
          </a:ln>
        </p:spPr>
      </p:pic>
      <p:pic>
        <p:nvPicPr>
          <p:cNvPr id="259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080" y="2970360"/>
            <a:ext cx="4503240" cy="49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Confidence limits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y2cMap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c2rMap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y2rMap</a:t>
            </a:r>
            <a:endParaRPr/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7560" y="3001680"/>
            <a:ext cx="2480400" cy="2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0" y="0"/>
            <a:ext cx="113533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Functional Linear Models for Scalar Responses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Our example: predict logarithm of annual precipitation for 35 Canadian weather stations from their temperature profiles.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graphicFrame>
        <p:nvGraphicFramePr>
          <p:cNvPr id="265" name="Table 3"/>
          <p:cNvGraphicFramePr/>
          <p:nvPr/>
        </p:nvGraphicFramePr>
        <p:xfrm>
          <a:off x="1262160" y="3133800"/>
          <a:ext cx="8127720" cy="2224800"/>
        </p:xfrm>
        <a:graphic>
          <a:graphicData uri="http://schemas.openxmlformats.org/drawingml/2006/table">
            <a:tbl>
              <a:tblPr/>
              <a:tblGrid>
                <a:gridCol w="1641600"/>
                <a:gridCol w="2438280"/>
                <a:gridCol w="40478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Covariate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3.170496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-3.6, -3.1, -3.4, -4.4……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3.162863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-4.4, -4.2, -5.3, -5.4……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3.168615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-3.8, -3.5, -4.6, -5.0……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3.101231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-1.4, -1.6, -2.5, -2.3……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Why fda?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Reflect nature of some data types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Study of derivatives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Handling observations with different length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Phase plane plots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vs D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Help understanding cyclic nature</a:t>
            </a:r>
            <a:endParaRPr/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3379680"/>
            <a:ext cx="4794120" cy="33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Convert covariates to functions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graphicFrame>
        <p:nvGraphicFramePr>
          <p:cNvPr id="268" name="Table 3"/>
          <p:cNvGraphicFramePr/>
          <p:nvPr/>
        </p:nvGraphicFramePr>
        <p:xfrm>
          <a:off x="1101600" y="3589560"/>
          <a:ext cx="8127720" cy="2230200"/>
        </p:xfrm>
        <a:graphic>
          <a:graphicData uri="http://schemas.openxmlformats.org/drawingml/2006/table">
            <a:tbl>
              <a:tblPr/>
              <a:tblGrid>
                <a:gridCol w="1641600"/>
                <a:gridCol w="2438280"/>
                <a:gridCol w="404784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Covariate</a:t>
                      </a: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3.170496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(t) for St. Johns</a:t>
                      </a: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3.162863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(t) for Halifax</a:t>
                      </a: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3.168615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(t) for Sydney</a:t>
                      </a: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3.101231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(t) for Yarmouth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CustomShape 4"/>
          <p:cNvSpPr/>
          <p:nvPr/>
        </p:nvSpPr>
        <p:spPr>
          <a:xfrm>
            <a:off x="1101600" y="2309760"/>
            <a:ext cx="60955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tempbasis =create.fourier.basis(c(0,365),65)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tempSmooth=smooth.basis(day.5,daily$tempav,tempbasis)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tempfd =tempSmooth$fd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Modeling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Impossible problem? To deal with underdetermination issue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Low dimension of basis expansion of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Replaces by a low dimensional approximation using PCA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27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6760" y="1816920"/>
            <a:ext cx="6524640" cy="619920"/>
          </a:xfrm>
          <a:prstGeom prst="rect">
            <a:avLst/>
          </a:prstGeom>
          <a:ln>
            <a:noFill/>
          </a:ln>
        </p:spPr>
      </p:pic>
      <p:pic>
        <p:nvPicPr>
          <p:cNvPr id="27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13600" y="3329280"/>
            <a:ext cx="644400" cy="385920"/>
          </a:xfrm>
          <a:prstGeom prst="rect">
            <a:avLst/>
          </a:prstGeom>
          <a:ln>
            <a:noFill/>
          </a:ln>
        </p:spPr>
      </p:pic>
      <p:pic>
        <p:nvPicPr>
          <p:cNvPr id="27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4160" y="3783240"/>
            <a:ext cx="4301640" cy="4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45840" y="17280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Fit the model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838080" y="1344240"/>
            <a:ext cx="10515240" cy="46108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use fRegress in R to fit a model it needs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yfdPar: response object, either function of scalars of length 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annualprec = log10(apply(daily$precav,2,sum))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Xfdlist: covariates of length m (list in R), elements could be scalar or functional vectors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templist = vector("list",2)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templist[[1]] = rep(1,35)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templist[[2]] = tempfd65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Betalist: coeficients list of length m (list in R), elements should be functional parameter objects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conbasis = create.constant.basis(c(0,365))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betabasis = create.fourier.basis(c(0,365),5)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betalist = vector("list",2)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betalist[[1]] = conbasis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betalist[[2]] = betabasis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Model fit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970920" y="5770800"/>
            <a:ext cx="6414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NimbusMonL-Regu"/>
              </a:rPr>
              <a:t>fRegressList = fRegress(annualprec, templist, betalist)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838080" y="198504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Intercept: 0.0095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Df=6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Dfe=35-6=29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8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8800" y="3567240"/>
            <a:ext cx="5285880" cy="3290400"/>
          </a:xfrm>
          <a:prstGeom prst="rect">
            <a:avLst/>
          </a:prstGeom>
          <a:ln>
            <a:noFill/>
          </a:ln>
        </p:spPr>
      </p:pic>
      <p:pic>
        <p:nvPicPr>
          <p:cNvPr id="28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94280" y="203400"/>
            <a:ext cx="5908320" cy="356328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>
            <a:off x="6124320" y="3742560"/>
            <a:ext cx="609552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fRegressList = fRegress(annualprec, templist, betalist)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betaestlist = fRegressList$betaestlist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tempbetafd = betaestlist[[2]]$fd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plot(tempbetafd, xlab="Day",ylab="Beta for temperature")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yhat=fRegressList$yhatfdobj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plot(1:35,annualprec,'l',col='black', lwd=2,ylab='Annual precipitation', xlab='Stations')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lines(1:35, yhat, lwd=2,col='red')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legend(2,2.4, c('Real', 'fitted'),lty=c(1,1), lwd=c(2.5,2.5),col=c('black','red'))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 fit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SSE:  0.5609261  (df=29)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SST:  2.744239 (df=34)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SSR:  2.183312 (df=5)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0.7956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F: 22.576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 value: 3.434412e-09 *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6095880" y="1825560"/>
            <a:ext cx="609552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annualprechat1 = fRegressList$yhatfdobj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annualprecres1 = annualprec - annualprechat1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SSE1.1 = sum(annualprecres1^2)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SSE0 = sum((annualprec - mean(annualprec))^2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SSR=sum((annualprechat1-mean(annualprec))^2)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RSQ1 = (SSE0-SSE1.1)/SSE0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Fratio1 = ((SSE0-SSE1.1)/5)/(SSE1.1/29))</a:t>
            </a:r>
            <a:endParaRPr/>
          </a:p>
        </p:txBody>
      </p:sp>
      <p:sp>
        <p:nvSpPr>
          <p:cNvPr id="286" name="CustomShape 4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7" name="CustomShape 5"/>
          <p:cNvSpPr/>
          <p:nvPr/>
        </p:nvSpPr>
        <p:spPr>
          <a:xfrm>
            <a:off x="0" y="5922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Estimating beta using roughness penalty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Everything is the same except the way we define betalist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</a:rPr>
              <a:t>conbasis = create.constant.basis(c(0,365))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</a:rPr>
              <a:t>betabasis = create.fourier.basis(c(0,365),5)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</a:rPr>
              <a:t>betalist = vector("list",2)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</a:rPr>
              <a:t>betalist[[1]] = conbasis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</a:rPr>
              <a:t>betalist[[2]] = betabasis</a:t>
            </a:r>
            <a:endParaRPr/>
          </a:p>
          <a:p>
            <a:endParaRPr/>
          </a:p>
          <a:p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</a:rPr>
              <a:t>betabasis35 = create.fourier.basis(c(0, 365), 35)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</a:rPr>
              <a:t>lambda = 10^12.5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alibri"/>
              </a:rPr>
              <a:t>betafdPar. = fdPar(betabasis35, harmaccelLfd, lambda)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</a:rPr>
              <a:t>betalist2 = betalist1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</a:rPr>
              <a:t>betalist2[[2]] = betafdPar.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2640" y="3921120"/>
            <a:ext cx="9393480" cy="38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Intercept: 0.008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Df: 4.655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Dfe: 35-4.655=30.345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9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5680" y="3583440"/>
            <a:ext cx="5285160" cy="3274200"/>
          </a:xfrm>
          <a:prstGeom prst="rect">
            <a:avLst/>
          </a:prstGeom>
          <a:ln>
            <a:noFill/>
          </a:ln>
        </p:spPr>
      </p:pic>
      <p:pic>
        <p:nvPicPr>
          <p:cNvPr id="29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3600" y="27720"/>
            <a:ext cx="5876640" cy="359532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6288480" y="3629880"/>
            <a:ext cx="609552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annPrecTemp = fRegress(annualprec, templist, betalist2)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betaestlist2 = annPrecTemp$betaestlist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plot(betaestlist2[[2]]$fd, xlab='Day', ylab='Beta for temperature')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betaestlist2[[1]]$fd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annPrecTemp$df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yhat2=annPrecTemp$yhatfdobj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plot(1:35,annualprec,'l',col='black', lwd=2,ylab='Annual precipitation', xlab='Stations')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lines(1:35, yhat2, lwd=2,col='red')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legend(2,2.4, c('Real', 'fitted'),lty=c(1,1), lwd=c(2.5,2.5),col=c('black','red'))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 and compare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r>
              <a:rPr lang="en-US" sz="4400">
                <a:solidFill>
                  <a:srgbClr val="000000"/>
                </a:solidFill>
                <a:latin typeface="Calibri"/>
              </a:rPr>
              <a:t>Model 1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Model2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SSE: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0.5609 (df=29)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0.6757 (df=30.3)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SST: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2.7442 (df=34)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2.7442 (df=34)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SSR: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2.1833 (df=5)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2.0685 (df=3.7)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0.7956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0.7538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22.576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25.069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 value: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3.434412e-09 *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5.388813e-09*  (approx.)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Comparing 2 models…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3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1320" y="2218320"/>
            <a:ext cx="6364440" cy="393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Picking lambda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838080" y="153684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3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960" y="3239640"/>
            <a:ext cx="3132360" cy="506880"/>
          </a:xfrm>
          <a:prstGeom prst="rect">
            <a:avLst/>
          </a:prstGeom>
          <a:ln>
            <a:noFill/>
          </a:ln>
        </p:spPr>
      </p:pic>
      <p:pic>
        <p:nvPicPr>
          <p:cNvPr id="30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960" y="4088880"/>
            <a:ext cx="1980720" cy="771120"/>
          </a:xfrm>
          <a:prstGeom prst="rect">
            <a:avLst/>
          </a:prstGeom>
          <a:ln>
            <a:noFill/>
          </a:ln>
        </p:spPr>
      </p:pic>
      <p:pic>
        <p:nvPicPr>
          <p:cNvPr id="30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12520" y="5077800"/>
            <a:ext cx="2304720" cy="723600"/>
          </a:xfrm>
          <a:prstGeom prst="rect">
            <a:avLst/>
          </a:prstGeom>
          <a:ln>
            <a:noFill/>
          </a:ln>
        </p:spPr>
      </p:pic>
      <p:pic>
        <p:nvPicPr>
          <p:cNvPr id="307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02960" y="2149920"/>
            <a:ext cx="3723840" cy="923400"/>
          </a:xfrm>
          <a:prstGeom prst="rect">
            <a:avLst/>
          </a:prstGeom>
          <a:ln>
            <a:noFill/>
          </a:ln>
        </p:spPr>
      </p:pic>
      <p:pic>
        <p:nvPicPr>
          <p:cNvPr id="308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69800" y="2320920"/>
            <a:ext cx="560988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Assumptions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Underlying functions is continuous and smooth(Ds exist)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y(j) and y(j+1) are linked to some extent. Or treat data as multivariate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More covariates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3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441080"/>
            <a:ext cx="5305680" cy="934920"/>
          </a:xfrm>
          <a:prstGeom prst="rect">
            <a:avLst/>
          </a:prstGeom>
          <a:ln>
            <a:noFill/>
          </a:ln>
        </p:spPr>
      </p:pic>
      <p:pic>
        <p:nvPicPr>
          <p:cNvPr id="31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040" y="2724480"/>
            <a:ext cx="4907160" cy="1547280"/>
          </a:xfrm>
          <a:prstGeom prst="rect">
            <a:avLst/>
          </a:prstGeom>
          <a:ln>
            <a:noFill/>
          </a:ln>
        </p:spPr>
      </p:pic>
      <p:pic>
        <p:nvPicPr>
          <p:cNvPr id="31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37280" y="2537280"/>
            <a:ext cx="3262320" cy="1921320"/>
          </a:xfrm>
          <a:prstGeom prst="rect">
            <a:avLst/>
          </a:prstGeom>
          <a:ln>
            <a:noFill/>
          </a:ln>
        </p:spPr>
      </p:pic>
      <p:pic>
        <p:nvPicPr>
          <p:cNvPr id="314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55320" y="4821120"/>
            <a:ext cx="3556800" cy="8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Confidence intervals</a:t>
            </a:r>
            <a:endParaRPr/>
          </a:p>
        </p:txBody>
      </p:sp>
      <p:pic>
        <p:nvPicPr>
          <p:cNvPr id="3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840" y="1860840"/>
            <a:ext cx="1632240" cy="496800"/>
          </a:xfrm>
          <a:prstGeom prst="rect">
            <a:avLst/>
          </a:prstGeom>
          <a:ln>
            <a:noFill/>
          </a:ln>
        </p:spPr>
      </p:pic>
      <p:pic>
        <p:nvPicPr>
          <p:cNvPr id="31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4840" y="2694960"/>
            <a:ext cx="7363080" cy="459000"/>
          </a:xfrm>
          <a:prstGeom prst="rect">
            <a:avLst/>
          </a:prstGeom>
          <a:ln>
            <a:noFill/>
          </a:ln>
        </p:spPr>
      </p:pic>
      <p:pic>
        <p:nvPicPr>
          <p:cNvPr id="31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32840" y="3490560"/>
            <a:ext cx="5373720" cy="3306240"/>
          </a:xfrm>
          <a:prstGeom prst="rect">
            <a:avLst/>
          </a:prstGeom>
          <a:ln>
            <a:noFill/>
          </a:ln>
        </p:spPr>
      </p:pic>
      <p:pic>
        <p:nvPicPr>
          <p:cNvPr id="319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9480" y="3490560"/>
            <a:ext cx="5275080" cy="324000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7748280" y="291600"/>
            <a:ext cx="4298760" cy="3192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resid   = annualprec - annualprechat2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SigmaE. = sum(resid^2)/(35-annPrecTemp$df)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SigmaE  = SigmaE.*diag(rep(1,35))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#y2cMap  = tempSmooth65$y2cMap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stderrList = fRegress.stderr(annPrecTemp, diag(rep(1,35)), SigmaE)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betafdPar      = betaestlist2[[2]]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betafd         = betafdPar$fd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betastderrList = stderrList$betastderrlist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betastderrfd   = betastderrList[[2]]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plot(betafd, xlab="Day", ylab="Temperature Reg. Coeff.",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ylim=c(-6e-4,1.2e-03), lwd=2)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lines(betafd+2*betastderrfd, lty=2, lwd=1)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lines(betafd-2*betastderrfd, lty=2, lwd=1)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Statistical test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Non-parametric permutation test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Calculate some test statistics many times when the response is permuted randomly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 stat: 3.033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95% quantile: 0.281</a:t>
            </a:r>
            <a:endParaRPr/>
          </a:p>
          <a:p>
            <a:endParaRPr/>
          </a:p>
        </p:txBody>
      </p:sp>
      <p:pic>
        <p:nvPicPr>
          <p:cNvPr id="32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35520" y="2977560"/>
            <a:ext cx="3844440" cy="92016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4928760" y="4575600"/>
            <a:ext cx="60955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F.res = Fperm.fd(annualprec, templist, betalist2)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F.res$Fobs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F.res$qval</a:t>
            </a: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Linear Models for Functional Responses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FANOVA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Responses are functional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All covariates are scalars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 : n functional vector containing n functions with parameter 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e: n residual functions with parameter 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Beta: b parameter functions, b=1 + # of treatment groups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Z: design matrix same as ANOVA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94640" y="2315160"/>
            <a:ext cx="4011840" cy="7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E.g. Climate Region Effects on Temperature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graphicFrame>
        <p:nvGraphicFramePr>
          <p:cNvPr id="330" name="Table 3"/>
          <p:cNvGraphicFramePr/>
          <p:nvPr/>
        </p:nvGraphicFramePr>
        <p:xfrm>
          <a:off x="349560" y="3205440"/>
          <a:ext cx="5015880" cy="2329560"/>
        </p:xfrm>
        <a:graphic>
          <a:graphicData uri="http://schemas.openxmlformats.org/drawingml/2006/table">
            <a:tbl>
              <a:tblPr/>
              <a:tblGrid>
                <a:gridCol w="1641600"/>
                <a:gridCol w="1015920"/>
                <a:gridCol w="23583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 (Daily temp)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-3.6, -3.1, -3.4, -4.4……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-4.4, -4.2, -5.3, -5.4……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-3.8, -3.5, -4.6, -5.0……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-1.4, -1.6, -2.5, -2.3……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79720" y="1647720"/>
            <a:ext cx="6162480" cy="52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Prepare for modeling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design matrix</a:t>
            </a:r>
            <a:endParaRPr/>
          </a:p>
        </p:txBody>
      </p:sp>
      <p:pic>
        <p:nvPicPr>
          <p:cNvPr id="33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519840"/>
            <a:ext cx="5514480" cy="123804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6095880" y="2664360"/>
            <a:ext cx="4796280" cy="3381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regions. = unique(CanadianWeather$region)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= length(regions.) + 1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regionList = vector("list", p)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names(regionList) = c('Canada', regions.)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regionList[[1]] = c(rep(1,35),0)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 (j in 2:p)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xj = (CanadianWeather$region == regions.[j-1])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regionList[[j]]= c(xj,1)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graphicFrame>
        <p:nvGraphicFramePr>
          <p:cNvPr id="336" name="Table 4"/>
          <p:cNvGraphicFramePr/>
          <p:nvPr/>
        </p:nvGraphicFramePr>
        <p:xfrm>
          <a:off x="1166040" y="2664360"/>
          <a:ext cx="3293280" cy="3364560"/>
        </p:xfrm>
        <a:graphic>
          <a:graphicData uri="http://schemas.openxmlformats.org/drawingml/2006/table">
            <a:tbl>
              <a:tblPr/>
              <a:tblGrid>
                <a:gridCol w="630720"/>
                <a:gridCol w="689760"/>
                <a:gridCol w="689760"/>
                <a:gridCol w="641520"/>
                <a:gridCol w="6415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1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" name="CustomShape 5"/>
          <p:cNvSpPr/>
          <p:nvPr/>
        </p:nvSpPr>
        <p:spPr>
          <a:xfrm>
            <a:off x="3358440" y="6088320"/>
            <a:ext cx="29512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constrain </a:t>
            </a:r>
            <a:endParaRPr/>
          </a:p>
        </p:txBody>
      </p:sp>
      <p:pic>
        <p:nvPicPr>
          <p:cNvPr id="338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080" y="5874480"/>
            <a:ext cx="2336400" cy="7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Prepare for modeling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838080" y="153684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response component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Based on ‘tempfd’ we built in last example with 65 Fourier basis functions, using roughness penalty method, lambda=10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6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, and harmonic acceleration operator as penalty target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functional parameter component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Number of basis here has nothing to with the degree of freedom, but if you use more basis than data points in y, you should use a roughness penalty. And they could be different.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4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519840"/>
            <a:ext cx="5514480" cy="123804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5181480" y="2801520"/>
            <a:ext cx="4988880" cy="11869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coef = tempfd$coef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coef36 = cbind(coef,matrix(0,65,1))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temp36fd = fd(coef36,tempbasis,tempfd$fdnames)</a:t>
            </a:r>
            <a:endParaRPr/>
          </a:p>
        </p:txBody>
      </p:sp>
      <p:sp>
        <p:nvSpPr>
          <p:cNvPr id="343" name="CustomShape 4"/>
          <p:cNvSpPr/>
          <p:nvPr/>
        </p:nvSpPr>
        <p:spPr>
          <a:xfrm>
            <a:off x="5181480" y="5134320"/>
            <a:ext cx="4988880" cy="173556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betabasis = create.fourier.basis(c(0, 365), 11)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betafdPar = fdPar(betabasis)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betaList = vector("list",p)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names(betaList) = regions.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 (j in 1:p) betaList[[j]] = betafdPar</a:t>
            </a: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Model fit</a:t>
            </a:r>
            <a:endParaRPr/>
          </a:p>
        </p:txBody>
      </p:sp>
      <p:pic>
        <p:nvPicPr>
          <p:cNvPr id="34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4200" y="798840"/>
            <a:ext cx="8075520" cy="5457240"/>
          </a:xfrm>
          <a:prstGeom prst="rect">
            <a:avLst/>
          </a:prstGeom>
          <a:ln>
            <a:noFill/>
          </a:ln>
        </p:spPr>
      </p:pic>
      <p:pic>
        <p:nvPicPr>
          <p:cNvPr id="34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160" y="4010400"/>
            <a:ext cx="2284920" cy="200484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400800" y="3315240"/>
            <a:ext cx="5790960" cy="3381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yhatfdobj2=fRegressList$yhatfdobj$fd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yhatmat = eval.fd(day.5, yhatfdobj2)[,1:35]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ymat = tempShifted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rmatb = ymat - yhatmat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SigmaEb = var(t(rmatb))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y2cMap = tempSmooth65$y2cMap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stderrList = fRegress.stderr(fRegressList, y2cMap,SigmaEb)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str(stderrList)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betalist3=stderrList$betastderrlist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class(betalist3[[1]])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plotbeta(betaestList,betalist3)</a:t>
            </a:r>
            <a:endParaRPr/>
          </a:p>
        </p:txBody>
      </p:sp>
      <p:pic>
        <p:nvPicPr>
          <p:cNvPr id="3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240" y="561600"/>
            <a:ext cx="2507040" cy="1703520"/>
          </a:xfrm>
          <a:prstGeom prst="rect">
            <a:avLst/>
          </a:prstGeom>
          <a:ln>
            <a:noFill/>
          </a:ln>
        </p:spPr>
      </p:pic>
      <p:pic>
        <p:nvPicPr>
          <p:cNvPr id="349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360" y="561600"/>
            <a:ext cx="2638800" cy="1802880"/>
          </a:xfrm>
          <a:prstGeom prst="rect">
            <a:avLst/>
          </a:prstGeom>
          <a:ln>
            <a:noFill/>
          </a:ln>
        </p:spPr>
      </p:pic>
      <p:pic>
        <p:nvPicPr>
          <p:cNvPr id="35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14840" y="561600"/>
            <a:ext cx="2598480" cy="1701000"/>
          </a:xfrm>
          <a:prstGeom prst="rect">
            <a:avLst/>
          </a:prstGeom>
          <a:ln>
            <a:noFill/>
          </a:ln>
        </p:spPr>
      </p:pic>
      <p:pic>
        <p:nvPicPr>
          <p:cNvPr id="351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6240" y="2836800"/>
            <a:ext cx="2507040" cy="1687320"/>
          </a:xfrm>
          <a:prstGeom prst="rect">
            <a:avLst/>
          </a:prstGeom>
          <a:ln>
            <a:noFill/>
          </a:ln>
        </p:spPr>
      </p:pic>
      <p:pic>
        <p:nvPicPr>
          <p:cNvPr id="352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222360" y="2797920"/>
            <a:ext cx="2638800" cy="1726200"/>
          </a:xfrm>
          <a:prstGeom prst="rect">
            <a:avLst/>
          </a:prstGeom>
          <a:ln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90200" y="265932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Calibri Light"/>
              </a:rPr>
              <a:t>Thank you!!</a:t>
            </a:r>
            <a:r>
              <a:rPr lang="en-US" sz="72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72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7200">
                <a:solidFill>
                  <a:srgbClr val="000000"/>
                </a:solidFill>
                <a:latin typeface="Calibri Light"/>
              </a:rPr>
              <a:t>Any questions?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ANATOMY OF A FUNCTION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Feature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levels, crossing, peaks/valleys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Resolution (n) and Functional dimensionality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Total amount of information required to define it as demanded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Size (N)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5141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Mean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Variance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62280" y="1558080"/>
            <a:ext cx="2449800" cy="32724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80" y="2141280"/>
            <a:ext cx="4400280" cy="3272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61440" y="80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FD Representation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38080" y="2512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Covariance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Correlation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Cross-covariance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Cross-correlation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3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41280" y="3124080"/>
            <a:ext cx="6922440" cy="327240"/>
          </a:xfrm>
          <a:prstGeom prst="rect">
            <a:avLst/>
          </a:prstGeom>
          <a:ln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34480" y="3987720"/>
            <a:ext cx="3564000" cy="471960"/>
          </a:xfrm>
          <a:prstGeom prst="rect">
            <a:avLst/>
          </a:prstGeom>
          <a:ln>
            <a:noFill/>
          </a:ln>
        </p:spPr>
      </p:pic>
      <p:pic>
        <p:nvPicPr>
          <p:cNvPr id="105" name="Picture 1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87360" y="4631760"/>
            <a:ext cx="7102080" cy="327240"/>
          </a:xfrm>
          <a:prstGeom prst="rect">
            <a:avLst/>
          </a:prstGeom>
          <a:ln>
            <a:noFill/>
          </a:ln>
        </p:spPr>
      </p:pic>
      <p:pic>
        <p:nvPicPr>
          <p:cNvPr id="106" name="Picture 11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87360" y="5175720"/>
            <a:ext cx="3763440" cy="4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From Data to Function (Smoothing)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Basis functions combination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Powers (Polynomials)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Fourier (More suitable for periodic data)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B-spline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wavelet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838080" y="181692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normally have       pairs of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Normally we smooth each record separately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About sample rate/resolution of data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Derivative est.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First forward difference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Central difference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central difference estimate </a:t>
            </a: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6080" y="2043000"/>
            <a:ext cx="208440" cy="15048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66040" y="1910880"/>
            <a:ext cx="2046240" cy="263160"/>
          </a:xfrm>
          <a:prstGeom prst="rect">
            <a:avLst/>
          </a:prstGeom>
          <a:ln>
            <a:noFill/>
          </a:ln>
        </p:spPr>
      </p:pic>
      <p:pic>
        <p:nvPicPr>
          <p:cNvPr id="11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91880" y="2921760"/>
            <a:ext cx="1590480" cy="263160"/>
          </a:xfrm>
          <a:prstGeom prst="rect">
            <a:avLst/>
          </a:prstGeom>
          <a:ln>
            <a:noFill/>
          </a:ln>
        </p:spPr>
      </p:pic>
      <p:pic>
        <p:nvPicPr>
          <p:cNvPr id="114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81800" y="2934000"/>
            <a:ext cx="1378800" cy="250920"/>
          </a:xfrm>
          <a:prstGeom prst="rect">
            <a:avLst/>
          </a:prstGeom>
          <a:ln>
            <a:noFill/>
          </a:ln>
        </p:spPr>
      </p:pic>
      <p:pic>
        <p:nvPicPr>
          <p:cNvPr id="115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281080" y="2938320"/>
            <a:ext cx="340920" cy="246960"/>
          </a:xfrm>
          <a:prstGeom prst="rect">
            <a:avLst/>
          </a:prstGeom>
          <a:ln>
            <a:noFill/>
          </a:ln>
        </p:spPr>
      </p:pic>
      <p:pic>
        <p:nvPicPr>
          <p:cNvPr id="116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72400" y="3855960"/>
            <a:ext cx="1221840" cy="272520"/>
          </a:xfrm>
          <a:prstGeom prst="rect">
            <a:avLst/>
          </a:prstGeom>
          <a:ln>
            <a:noFill/>
          </a:ln>
        </p:spPr>
      </p:pic>
      <p:pic>
        <p:nvPicPr>
          <p:cNvPr id="117" name="Picture 11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587120" y="4901400"/>
            <a:ext cx="2457720" cy="263160"/>
          </a:xfrm>
          <a:prstGeom prst="rect">
            <a:avLst/>
          </a:prstGeom>
          <a:ln>
            <a:noFill/>
          </a:ln>
        </p:spPr>
      </p:pic>
      <p:pic>
        <p:nvPicPr>
          <p:cNvPr id="118" name="Picture 1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894480" y="5291280"/>
            <a:ext cx="2975760" cy="263160"/>
          </a:xfrm>
          <a:prstGeom prst="rect">
            <a:avLst/>
          </a:prstGeom>
          <a:ln>
            <a:noFill/>
          </a:ln>
        </p:spPr>
      </p:pic>
      <p:pic>
        <p:nvPicPr>
          <p:cNvPr id="119" name="Picture 1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101640" y="5662440"/>
            <a:ext cx="2855160" cy="2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