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1854B-FA15-4D51-A062-EA40D5333A59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FBF6C-0902-4E1F-8691-B7A510C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m = highest</a:t>
            </a:r>
            <a:r>
              <a:rPr lang="en-US" baseline="0" dirty="0"/>
              <a:t> degree of polynomial + 1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FBF6C-0902-4E1F-8691-B7A510CF05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boundary estimate pools much less information than do interior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estimates, and is especially sensitive to the boundary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FBF6C-0902-4E1F-8691-B7A510CF05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7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is replications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FBF6C-0902-4E1F-8691-B7A510CF05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FBF6C-0902-4E1F-8691-B7A510CF05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6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3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4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809C-DDA3-4300-9485-104F28F833B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F474-5F25-4EC7-9774-2ACFA213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2.xml"/><Relationship Id="rId7" Type="http://schemas.openxmlformats.org/officeDocument/2006/relationships/image" Target="../media/image2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10" Type="http://schemas.openxmlformats.org/officeDocument/2006/relationships/image" Target="../media/image19.png"/><Relationship Id="rId4" Type="http://schemas.openxmlformats.org/officeDocument/2006/relationships/tags" Target="../tags/tag23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28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3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33.xml"/><Relationship Id="rId10" Type="http://schemas.openxmlformats.org/officeDocument/2006/relationships/image" Target="../media/image31.png"/><Relationship Id="rId4" Type="http://schemas.openxmlformats.org/officeDocument/2006/relationships/tags" Target="../tags/tag32.xml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42.png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40.png"/><Relationship Id="rId5" Type="http://schemas.openxmlformats.org/officeDocument/2006/relationships/tags" Target="../tags/tag41.xml"/><Relationship Id="rId10" Type="http://schemas.openxmlformats.org/officeDocument/2006/relationships/image" Target="../media/image39.png"/><Relationship Id="rId4" Type="http://schemas.openxmlformats.org/officeDocument/2006/relationships/tags" Target="../tags/tag40.xml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8.xml"/><Relationship Id="rId16" Type="http://schemas.openxmlformats.org/officeDocument/2006/relationships/image" Target="../media/image12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5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interval into L subintervals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 of fit=order(m) + L-1</a:t>
            </a:r>
          </a:p>
          <a:p>
            <a:pPr lvl="1"/>
            <a:r>
              <a:rPr lang="en-US" dirty="0"/>
              <a:t>Higher order brings better fit, normally order of 4 and 5 works for most functions</a:t>
            </a:r>
          </a:p>
          <a:p>
            <a:pPr lvl="1"/>
            <a:r>
              <a:rPr lang="en-US" dirty="0"/>
              <a:t>The more breakpoints bring higher flexibility</a:t>
            </a:r>
          </a:p>
          <a:p>
            <a:r>
              <a:rPr lang="en-US" dirty="0"/>
              <a:t>B-Splines</a:t>
            </a:r>
          </a:p>
          <a:p>
            <a:pPr lvl="1"/>
            <a:r>
              <a:rPr lang="en-US" dirty="0"/>
              <a:t>m: order</a:t>
            </a:r>
          </a:p>
          <a:p>
            <a:pPr lvl="1"/>
            <a:r>
              <a:rPr lang="en-US" dirty="0"/>
              <a:t>L: subintervals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77" y="3916039"/>
            <a:ext cx="2902857" cy="32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849" y="3275044"/>
            <a:ext cx="4180979" cy="33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5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86" y="40181"/>
            <a:ext cx="10515600" cy="1325563"/>
          </a:xfrm>
        </p:spPr>
        <p:txBody>
          <a:bodyPr/>
          <a:lstStyle/>
          <a:p>
            <a:r>
              <a:rPr lang="en-US" dirty="0"/>
              <a:t>B-Spline	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12071" y="1062827"/>
            <a:ext cx="11120021" cy="5909310"/>
            <a:chOff x="412071" y="1062827"/>
            <a:chExt cx="11120021" cy="5909310"/>
          </a:xfrm>
        </p:grpSpPr>
        <p:sp>
          <p:nvSpPr>
            <p:cNvPr id="5" name="TextBox 4"/>
            <p:cNvSpPr txBox="1"/>
            <p:nvPr/>
          </p:nvSpPr>
          <p:spPr>
            <a:xfrm>
              <a:off x="412071" y="1062827"/>
              <a:ext cx="11120021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Order k B-spline: joining several pieces of polynomials of degree k-1 with at most D(k-2) continuity.</a:t>
              </a:r>
            </a:p>
            <a:p>
              <a:r>
                <a:rPr lang="en-US" dirty="0"/>
                <a:t>Define:</a:t>
              </a:r>
            </a:p>
            <a:p>
              <a:r>
                <a:rPr lang="en-US" dirty="0"/>
                <a:t>Knots: </a:t>
              </a:r>
            </a:p>
            <a:p>
              <a:r>
                <a:rPr lang="en-US" dirty="0"/>
                <a:t>B-spline basis function: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Then: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We will </a:t>
              </a:r>
              <a:r>
                <a:rPr lang="en-US" dirty="0">
                  <a:solidFill>
                    <a:srgbClr val="FF0000"/>
                  </a:solidFill>
                </a:rPr>
                <a:t>define</a:t>
              </a:r>
              <a:r>
                <a:rPr lang="en-US" dirty="0"/>
                <a:t> function degree: m (quadratic,3. Cubic, 4. …)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We will </a:t>
              </a:r>
              <a:r>
                <a:rPr lang="en-US" dirty="0">
                  <a:solidFill>
                    <a:srgbClr val="FF0000"/>
                  </a:solidFill>
                </a:rPr>
                <a:t>define</a:t>
              </a:r>
              <a:r>
                <a:rPr lang="en-US" dirty="0"/>
                <a:t> how many intervals (L) and where the knots are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Then we need to add m-1 knots to each boundary,                                        and any number of knots in the middle. The number of intervals in L, knots(if all distinct in interval) is L-1. 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Now we need m+L-1 basis functions. And we define the spline function as</a:t>
              </a:r>
            </a:p>
            <a:p>
              <a:pPr marL="342900" indent="-342900">
                <a:buAutoNum type="arabicPeriod"/>
              </a:pPr>
              <a:endParaRPr lang="en-US" dirty="0"/>
            </a:p>
            <a:p>
              <a:r>
                <a:rPr lang="en-US" dirty="0"/>
                <a:t>So the problem left to modeler is 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Where to put interior breakpoints</a:t>
              </a:r>
            </a:p>
            <a:p>
              <a:pPr marL="800100" lvl="1" indent="-342900">
                <a:buAutoNum type="arabicPeriod"/>
              </a:pPr>
              <a:r>
                <a:rPr lang="en-US" dirty="0"/>
                <a:t>Equal spaced</a:t>
              </a:r>
            </a:p>
            <a:p>
              <a:pPr marL="800100" lvl="1" indent="-342900">
                <a:buFontTx/>
                <a:buAutoNum type="arabicPeriod"/>
              </a:pPr>
              <a:r>
                <a:rPr lang="en-US" dirty="0"/>
                <a:t>At quantile of sampling points (or At sampling point, called ‘smoothing splines’)</a:t>
              </a:r>
            </a:p>
            <a:p>
              <a:pPr marL="800100" lvl="1" indent="-342900">
                <a:buFontTx/>
                <a:buAutoNum type="arabicPeriod"/>
              </a:pPr>
              <a:r>
                <a:rPr lang="en-US" dirty="0"/>
                <a:t>There are some algorithms can help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Increase m will fit better but increase L might not (trade off between bias and </a:t>
              </a:r>
              <a:r>
                <a:rPr lang="en-US" dirty="0" err="1"/>
                <a:t>var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127" y="1970786"/>
              <a:ext cx="1942857" cy="2514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81" y="2289129"/>
              <a:ext cx="3210667" cy="75885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142" y="2446375"/>
              <a:ext cx="5587809" cy="37333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788" y="3891767"/>
              <a:ext cx="1942857" cy="25142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219" y="4382594"/>
              <a:ext cx="2902858" cy="32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52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functional data by least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Choose K: number of basis equations</a:t>
            </a:r>
          </a:p>
          <a:p>
            <a:r>
              <a:rPr lang="en-US" dirty="0"/>
              <a:t>MSE=Bias2+Var</a:t>
            </a:r>
          </a:p>
          <a:p>
            <a:pPr lvl="1"/>
            <a:r>
              <a:rPr lang="en-US" dirty="0"/>
              <a:t>Forward/backward selection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86" y="1945196"/>
            <a:ext cx="2797714" cy="326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538" y="1976433"/>
            <a:ext cx="632381" cy="263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86" y="2779697"/>
            <a:ext cx="1930667" cy="271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64" y="3559341"/>
            <a:ext cx="2540190" cy="271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9728" y="2409878"/>
            <a:ext cx="3457186" cy="28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8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5" y="29721"/>
            <a:ext cx="10515600" cy="1325563"/>
          </a:xfrm>
        </p:spPr>
        <p:txBody>
          <a:bodyPr/>
          <a:lstStyle/>
          <a:p>
            <a:r>
              <a:rPr lang="en-US" dirty="0"/>
              <a:t>Confidence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55" y="115700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Variances:</a:t>
            </a:r>
          </a:p>
          <a:p>
            <a:endParaRPr lang="en-US" dirty="0"/>
          </a:p>
          <a:p>
            <a:r>
              <a:rPr lang="en-US" dirty="0"/>
              <a:t>Estimating</a:t>
            </a:r>
          </a:p>
          <a:p>
            <a:pPr lvl="1"/>
            <a:r>
              <a:rPr lang="en-US" dirty="0"/>
              <a:t>When standard model for error is accepted</a:t>
            </a:r>
          </a:p>
          <a:p>
            <a:pPr lvl="2"/>
            <a:r>
              <a:rPr lang="en-US" dirty="0"/>
              <a:t>This is better than MLE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Generalized cross-validation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Assume autoregressive (AR) structure when N is small</a:t>
            </a:r>
          </a:p>
          <a:p>
            <a:pPr lvl="1"/>
            <a:r>
              <a:rPr lang="en-US" dirty="0"/>
              <a:t>When N is large, we have residual matrix E, but normally not possible</a:t>
            </a:r>
          </a:p>
          <a:p>
            <a:r>
              <a:rPr lang="en-US" dirty="0"/>
              <a:t>CL</a:t>
            </a:r>
          </a:p>
          <a:p>
            <a:pPr lvl="1"/>
            <a:r>
              <a:rPr lang="en-US" dirty="0" err="1"/>
              <a:t>Promblems</a:t>
            </a:r>
            <a:endParaRPr lang="en-US" dirty="0"/>
          </a:p>
          <a:p>
            <a:pPr lvl="2"/>
            <a:r>
              <a:rPr lang="en-US" dirty="0"/>
              <a:t>We assume K fixed</a:t>
            </a:r>
          </a:p>
          <a:p>
            <a:pPr lvl="2"/>
            <a:r>
              <a:rPr lang="en-US" dirty="0"/>
              <a:t>Pointwise CL itself is biased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21" y="2097316"/>
            <a:ext cx="2227809" cy="252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25" y="1481721"/>
            <a:ext cx="4780190" cy="271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04" y="2319226"/>
            <a:ext cx="299453" cy="2480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89" y="2662105"/>
            <a:ext cx="2587428" cy="330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48447" y="123136"/>
            <a:ext cx="2578216" cy="20677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249" y="4167967"/>
            <a:ext cx="2217144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7406" y="4545239"/>
            <a:ext cx="2603987" cy="209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least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53" y="1501142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h: bandwidth parameter</a:t>
            </a:r>
          </a:p>
          <a:p>
            <a:r>
              <a:rPr lang="en-US" dirty="0"/>
              <a:t>Pro: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Excellent computational characteristics</a:t>
            </a:r>
          </a:p>
          <a:p>
            <a:pPr lvl="1"/>
            <a:r>
              <a:rPr lang="en-US" dirty="0"/>
              <a:t>H is well-explained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Instable boundary performance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9" y="1837355"/>
            <a:ext cx="1967832" cy="318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93" y="1829868"/>
            <a:ext cx="2630835" cy="389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20" y="1807793"/>
            <a:ext cx="2212571" cy="3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0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basis smoother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Adapts well to unequally spaced arguments</a:t>
            </a:r>
          </a:p>
        </p:txBody>
      </p:sp>
    </p:spTree>
    <p:extLst>
      <p:ext uri="{BB962C8B-B14F-4D97-AF65-F5344CB8AC3E}">
        <p14:creationId xmlns:p14="http://schemas.microsoft.com/office/powerpoint/2010/main" val="38047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with roughness penalty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787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Measure of roughness</a:t>
            </a:r>
          </a:p>
          <a:p>
            <a:r>
              <a:rPr lang="en-US" altLang="zh-CN" dirty="0"/>
              <a:t>Fitting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Thm</a:t>
            </a:r>
            <a:r>
              <a:rPr lang="en-US" dirty="0"/>
              <a:t>: the curve x that minimizes PENSSE is a cubic spline with knots at the data points </a:t>
            </a:r>
            <a:r>
              <a:rPr lang="en-US" dirty="0" err="1"/>
              <a:t>tj</a:t>
            </a:r>
            <a:r>
              <a:rPr lang="en-US" dirty="0"/>
              <a:t>.</a:t>
            </a:r>
          </a:p>
          <a:p>
            <a:r>
              <a:rPr lang="en-US" dirty="0"/>
              <a:t>Strategy (most common): Order 4 B-spline basis function expansion with knots on sampling points, minimizing above criterion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17" y="1344044"/>
            <a:ext cx="2835809" cy="2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605" y="3451411"/>
            <a:ext cx="6340571" cy="252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17" y="1749226"/>
            <a:ext cx="5798367" cy="11097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53" y="3821545"/>
            <a:ext cx="5964091" cy="6878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84439"/>
            <a:ext cx="1929143" cy="2819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72" y="6235173"/>
            <a:ext cx="1915428" cy="2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8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control curvature of the highest order of derivative we are interested (choose m). If we are interested in acceleration, we control D4</a:t>
            </a:r>
          </a:p>
          <a:p>
            <a:r>
              <a:rPr lang="en-US" dirty="0"/>
              <a:t>Comparing to LS estimates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93" y="2692941"/>
            <a:ext cx="4876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8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Spline smooth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putting knot on each sampling point when too many (hand-writing)</a:t>
            </a:r>
          </a:p>
          <a:p>
            <a:r>
              <a:rPr lang="en-US" dirty="0"/>
              <a:t>U</a:t>
            </a:r>
            <a:r>
              <a:rPr lang="en-US" altLang="zh-CN" dirty="0"/>
              <a:t>se likelihood instead residual sum of squares</a:t>
            </a:r>
          </a:p>
          <a:p>
            <a:r>
              <a:rPr lang="en-US" dirty="0"/>
              <a:t>Different PEN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71" y="3355926"/>
            <a:ext cx="5174857" cy="2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0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smoothing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 of R is increasing along the order and number of basis functions</a:t>
            </a:r>
          </a:p>
          <a:p>
            <a:r>
              <a:rPr lang="en-US" dirty="0">
                <a:solidFill>
                  <a:srgbClr val="FF0000"/>
                </a:solidFill>
              </a:rPr>
              <a:t>Upper limit: </a:t>
            </a:r>
            <a:r>
              <a:rPr lang="en-US" dirty="0"/>
              <a:t>A rough rule of thumb is that the size of </a:t>
            </a:r>
            <a:r>
              <a:rPr lang="en-US" i="1" dirty="0" err="1"/>
              <a:t>λ</a:t>
            </a:r>
            <a:r>
              <a:rPr lang="en-US" b="1" dirty="0" err="1"/>
              <a:t>R</a:t>
            </a:r>
            <a:r>
              <a:rPr lang="en-US" b="1" dirty="0"/>
              <a:t> </a:t>
            </a:r>
            <a:r>
              <a:rPr lang="en-US" dirty="0"/>
              <a:t>should not be more than 10^10 times the size of </a:t>
            </a:r>
            <a:r>
              <a:rPr lang="en-US" b="1" dirty="0"/>
              <a:t>ΦWΦ</a:t>
            </a:r>
            <a:r>
              <a:rPr lang="en-US" dirty="0"/>
              <a:t>. Or inverse will be bad if possible.</a:t>
            </a:r>
          </a:p>
          <a:p>
            <a:r>
              <a:rPr lang="en-US" dirty="0">
                <a:solidFill>
                  <a:srgbClr val="FF0000"/>
                </a:solidFill>
              </a:rPr>
              <a:t>Lower limit: </a:t>
            </a:r>
            <a:r>
              <a:rPr lang="en-US" dirty="0"/>
              <a:t>Choose </a:t>
            </a:r>
            <a:r>
              <a:rPr lang="en-US" i="1" dirty="0"/>
              <a:t>λ </a:t>
            </a:r>
            <a:r>
              <a:rPr lang="en-US" dirty="0"/>
              <a:t>at least large enough to ensure that the size of </a:t>
            </a:r>
            <a:r>
              <a:rPr lang="en-US" i="1" dirty="0" err="1"/>
              <a:t>λ</a:t>
            </a:r>
            <a:r>
              <a:rPr lang="en-US" b="1" dirty="0" err="1"/>
              <a:t>R</a:t>
            </a:r>
            <a:r>
              <a:rPr lang="en-US" b="1" dirty="0"/>
              <a:t> </a:t>
            </a:r>
            <a:r>
              <a:rPr lang="en-US" dirty="0"/>
              <a:t>is at least with ten orders of magnitude of the size of </a:t>
            </a:r>
            <a:r>
              <a:rPr lang="en-US" b="1" dirty="0"/>
              <a:t>ΦWΦ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2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 for 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  <a:p>
            <a:r>
              <a:rPr lang="en-US" dirty="0"/>
              <a:t>Variance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92" y="2602143"/>
            <a:ext cx="2450286" cy="32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89" y="3727927"/>
            <a:ext cx="4400762" cy="3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89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cross-validated </a:t>
            </a:r>
            <a:r>
              <a:rPr lang="en-US" dirty="0"/>
              <a:t>error sum of squares (LOO)</a:t>
            </a:r>
          </a:p>
          <a:p>
            <a:pPr lvl="1"/>
            <a:r>
              <a:rPr lang="en-US" dirty="0"/>
              <a:t>Too intensive to compute</a:t>
            </a:r>
          </a:p>
          <a:p>
            <a:pPr lvl="1"/>
            <a:r>
              <a:rPr lang="en-US" dirty="0"/>
              <a:t>Tend to fit noise</a:t>
            </a:r>
          </a:p>
        </p:txBody>
      </p:sp>
    </p:spTree>
    <p:extLst>
      <p:ext uri="{BB962C8B-B14F-4D97-AF65-F5344CB8AC3E}">
        <p14:creationId xmlns:p14="http://schemas.microsoft.com/office/powerpoint/2010/main" val="245816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cross-validation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06764" y="2905125"/>
            <a:ext cx="4943475" cy="395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30" y="2146104"/>
            <a:ext cx="6860810" cy="892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30" y="3173559"/>
            <a:ext cx="7138424" cy="7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8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y2cMap</a:t>
            </a:r>
          </a:p>
          <a:p>
            <a:r>
              <a:rPr lang="en-US" dirty="0"/>
              <a:t>c2rMap</a:t>
            </a:r>
          </a:p>
          <a:p>
            <a:r>
              <a:rPr lang="en-US" dirty="0"/>
              <a:t>y2rMap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2480762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Correlation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Correlation</a:t>
            </a:r>
          </a:p>
          <a:p>
            <a:r>
              <a:rPr lang="en-US" dirty="0"/>
              <a:t>C</a:t>
            </a:r>
            <a:r>
              <a:rPr lang="en-US" altLang="zh-CN" dirty="0"/>
              <a:t>ross-covariance</a:t>
            </a:r>
          </a:p>
          <a:p>
            <a:r>
              <a:rPr lang="en-US" dirty="0"/>
              <a:t>Cross-correlation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362" y="2436815"/>
            <a:ext cx="6922664" cy="3276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00" y="3300492"/>
            <a:ext cx="3564188" cy="4723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96" y="4143079"/>
            <a:ext cx="7102476" cy="327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89" y="4842650"/>
            <a:ext cx="3763809" cy="4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  <a:p>
            <a:pPr lvl="1"/>
            <a:r>
              <a:rPr lang="en-US" dirty="0"/>
              <a:t>levels, crossing, peaks</a:t>
            </a:r>
            <a:r>
              <a:rPr lang="en-US" altLang="zh-CN" dirty="0"/>
              <a:t>/valleys</a:t>
            </a:r>
          </a:p>
          <a:p>
            <a:r>
              <a:rPr lang="en-US" dirty="0"/>
              <a:t>Data Resolution and Functional dimensionality</a:t>
            </a:r>
          </a:p>
          <a:p>
            <a:pPr lvl="1"/>
            <a:r>
              <a:rPr lang="en-US" dirty="0"/>
              <a:t>Total amount of information required to define it as demanded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Phase-Plane plots</a:t>
            </a:r>
          </a:p>
        </p:txBody>
      </p:sp>
    </p:spTree>
    <p:extLst>
      <p:ext uri="{BB962C8B-B14F-4D97-AF65-F5344CB8AC3E}">
        <p14:creationId xmlns:p14="http://schemas.microsoft.com/office/powerpoint/2010/main" val="2102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Data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functions </a:t>
            </a:r>
            <a:r>
              <a:rPr lang="en-US" altLang="zh-CN" dirty="0"/>
              <a:t>combination</a:t>
            </a:r>
          </a:p>
          <a:p>
            <a:pPr lvl="1"/>
            <a:r>
              <a:rPr lang="en-US" altLang="zh-CN" dirty="0"/>
              <a:t>Powers (Polynomials)</a:t>
            </a:r>
          </a:p>
          <a:p>
            <a:pPr lvl="1"/>
            <a:r>
              <a:rPr lang="en-US" altLang="zh-CN" dirty="0"/>
              <a:t>Fourier (More suitable for periodic data)</a:t>
            </a:r>
          </a:p>
          <a:p>
            <a:pPr lvl="1"/>
            <a:r>
              <a:rPr lang="en-US" altLang="zh-CN" dirty="0"/>
              <a:t>B-spline</a:t>
            </a:r>
          </a:p>
          <a:p>
            <a:pPr lvl="1"/>
            <a:r>
              <a:rPr lang="en-US" altLang="zh-CN" dirty="0"/>
              <a:t>wavelet</a:t>
            </a:r>
          </a:p>
          <a:p>
            <a:pPr lvl="1"/>
            <a:endParaRPr lang="en-US" altLang="zh-CN" dirty="0"/>
          </a:p>
          <a:p>
            <a:r>
              <a:rPr lang="en-US" dirty="0"/>
              <a:t>C</a:t>
            </a:r>
            <a:r>
              <a:rPr lang="en-US" altLang="zh-CN" dirty="0"/>
              <a:t>alculus of variations</a:t>
            </a:r>
          </a:p>
          <a:p>
            <a:r>
              <a:rPr lang="en-US" dirty="0"/>
              <a:t>Functional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treating data as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Underlying functions is continuous and smooth(Ds exist)</a:t>
            </a:r>
          </a:p>
          <a:p>
            <a:pPr lvl="1"/>
            <a:r>
              <a:rPr lang="en-US" dirty="0"/>
              <a:t>Normally we should have assumption that y(j) and y(j+1) are linked to some extent that they are unlikely to be too different. If not, just treat data as multivariate</a:t>
            </a:r>
          </a:p>
        </p:txBody>
      </p:sp>
    </p:spTree>
    <p:extLst>
      <p:ext uri="{BB962C8B-B14F-4D97-AF65-F5344CB8AC3E}">
        <p14:creationId xmlns:p14="http://schemas.microsoft.com/office/powerpoint/2010/main" val="122310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351338"/>
          </a:xfrm>
        </p:spPr>
        <p:txBody>
          <a:bodyPr/>
          <a:lstStyle/>
          <a:p>
            <a:r>
              <a:rPr lang="en-US" dirty="0"/>
              <a:t>We normally have       pairs of  </a:t>
            </a:r>
          </a:p>
          <a:p>
            <a:r>
              <a:rPr lang="en-US" dirty="0"/>
              <a:t>Normally we smooth each record separately</a:t>
            </a:r>
          </a:p>
          <a:p>
            <a:endParaRPr lang="en-US" dirty="0"/>
          </a:p>
          <a:p>
            <a:r>
              <a:rPr lang="en-US" dirty="0"/>
              <a:t>About sample rate/resolution of data</a:t>
            </a:r>
          </a:p>
          <a:p>
            <a:endParaRPr lang="en-US" dirty="0"/>
          </a:p>
          <a:p>
            <a:r>
              <a:rPr lang="en-US" dirty="0"/>
              <a:t>Derivative est.</a:t>
            </a:r>
          </a:p>
          <a:p>
            <a:pPr lvl="1"/>
            <a:r>
              <a:rPr lang="en-US" dirty="0"/>
              <a:t>First forward difference </a:t>
            </a:r>
          </a:p>
          <a:p>
            <a:pPr lvl="1"/>
            <a:r>
              <a:rPr lang="en-US" dirty="0"/>
              <a:t>Central difference </a:t>
            </a:r>
          </a:p>
          <a:p>
            <a:pPr lvl="1"/>
            <a:r>
              <a:rPr lang="en-US" dirty="0"/>
              <a:t>Second central difference estimate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38" y="2042849"/>
            <a:ext cx="208762" cy="150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91" y="1911040"/>
            <a:ext cx="2046476" cy="263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52" y="2921740"/>
            <a:ext cx="1590857" cy="263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86" y="2933930"/>
            <a:ext cx="1379048" cy="25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03" y="2938155"/>
            <a:ext cx="341333" cy="247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70" y="3856036"/>
            <a:ext cx="1222094" cy="272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80" y="4901460"/>
            <a:ext cx="2457905" cy="263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09" y="5291139"/>
            <a:ext cx="2976000" cy="2636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61" y="5662276"/>
            <a:ext cx="2855620" cy="2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7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functions by basis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sum of basis functions</a:t>
            </a:r>
          </a:p>
          <a:p>
            <a:r>
              <a:rPr lang="en-US" dirty="0"/>
              <a:t>Choosing basis</a:t>
            </a:r>
          </a:p>
          <a:p>
            <a:pPr lvl="1"/>
            <a:r>
              <a:rPr lang="en-US" dirty="0"/>
              <a:t>Small k</a:t>
            </a:r>
          </a:p>
          <a:p>
            <a:pPr lvl="1"/>
            <a:r>
              <a:rPr lang="en-US" dirty="0"/>
              <a:t>Derivative behave reasonably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50" y="1909685"/>
            <a:ext cx="2226286" cy="326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80" y="1951589"/>
            <a:ext cx="822857" cy="2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3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Basis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2540000"/>
            <a:ext cx="6435049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95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298"/>
  <p:tag name="ORIGINALWIDTH" val="1205.849"/>
  <p:tag name="OUTPUTDPI" val="1200"/>
  <p:tag name="LATEXADDIN" val="\documentclass{article}&#10;\usepackage{amsmath}&#10;\pagestyle{empty}&#10;\begin{document}&#10;&#10;$\bar{x}(t)=N^{-1}\sum^N_{i=1}x_i(t)$&#10;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678.6652"/>
  <p:tag name="OUTPUTDPI" val="1200"/>
  <p:tag name="LATEXADDIN" val="\documentclass{article}&#10;\usepackage{amsmath}&#10;\pagestyle{empty}&#10;\begin{document}&#10;&#10;$\mathbf{y}=x(\mathbf{t})+\mathbf{e}$&#10;&#10;&#10;\end{document}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7334"/>
  <p:tag name="ORIGINALWIDTH" val="167.979"/>
  <p:tag name="OUTPUTDPI" val="1200"/>
  <p:tag name="LATEXADDIN" val="\documentclass{article}&#10;\usepackage{amsmath}&#10;\pagestyle{empty}&#10;\begin{document}&#10;&#10;$\mathbf{\sum}_e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332"/>
  <p:tag name="ORIGINALWIDTH" val="601.4248"/>
  <p:tag name="OUTPUTDPI" val="1200"/>
  <p:tag name="LATEXADDIN" val="\documentclass{article}&#10;\usepackage{amsmath}&#10;\pagestyle{empty}&#10;\begin{document}&#10;&#10;&#10;$n \propto D^2x(t)$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1209.599"/>
  <p:tag name="OUTPUTDPI" val="1200"/>
  <p:tag name="LATEXADDIN" val="\documentclass{article}&#10;\usepackage{amsmath}&#10;\pagestyle{empty}&#10;\begin{document}&#10;&#10;$(y_{j+1}-y_j)/(t_{j+1}-t_j)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1464.567"/>
  <p:tag name="OUTPUTDPI" val="1200"/>
  <p:tag name="LATEXADDIN" val="\documentclass{article}&#10;\usepackage{amsmath}&#10;\pagestyle{empty}&#10;\begin{document}&#10;&#10;&#10;$(y_{j+1}-y_{j-1})/(t_{j+1}-t_{j-1})$&#10;&#10;\end{document}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324"/>
  <p:tag name="ORIGINALWIDTH" val="1405.324"/>
  <p:tag name="OUTPUTDPI" val="1200"/>
  <p:tag name="LATEXADDIN" val="\documentclass{article}&#10;\usepackage{amsmath}&#10;\pagestyle{empty}&#10;\begin{document}&#10;&#10;$(y_{j+1}+y_{j-1}-2y_j)/(\bigtriangleup t)^2$&#10;&#10;&#10;\end{document}"/>
  <p:tag name="IGUANATEXSIZE" val="20"/>
  <p:tag name="IGUANATEXCURSOR" val="125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0.4799"/>
  <p:tag name="ORIGINALWIDTH" val="1095.613"/>
  <p:tag name="OUTPUTDPI" val="1200"/>
  <p:tag name="LATEXADDIN" val="\documentclass{article}&#10;\usepackage{amsmath}&#10;\pagestyle{empty}&#10;\begin{document}&#10;&#10;$x(t)=\sum^K_{k=1}c_k\phi_k(t)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404.9494"/>
  <p:tag name="OUTPUTDPI" val="1200"/>
  <p:tag name="LATEXADDIN" val="\documentclass{article}&#10;\usepackage{amsmath}&#10;\pagestyle{empty}&#10;\begin{document}&#10;&#10;$x=\mathbf{c}'\mathbf{\phi}$&#10;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3166.854"/>
  <p:tag name="OUTPUTDPI" val="1200"/>
  <p:tag name="LATEXADDIN" val="\documentclass{article}&#10;\usepackage{amsmath}&#10;\pagestyle{empty}&#10;\begin{document}&#10;&#10;&#10;$\hat{x}(t)=c_0+c_1\sin\omega t+c_2\cos\omega t +c_3\sin 2\omega t&#10;+c_4\cos 2\omega t ......$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298"/>
  <p:tag name="ORIGINALWIDTH" val="1428.571"/>
  <p:tag name="OUTPUTDPI" val="1200"/>
  <p:tag name="LATEXADDIN" val="\documentclass{article}&#10;\usepackage{amsmath}&#10;\pagestyle{empty}&#10;\begin{document}&#10;&#10;$S(t)=\sum^{m+L-1}_{k=1}c_kB_k(t,\tau)$&#10;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298"/>
  <p:tag name="ORIGINALWIDTH" val="2165.729"/>
  <p:tag name="OUTPUTDPI" val="1200"/>
  <p:tag name="LATEXADDIN" val="\documentclass{article}&#10;\usepackage{amsmath}&#10;\pagestyle{empty}&#10;\begin{document}&#10;&#10;$var_x(t)=(N-1)^{-1}\sum^N_{i=1}[x_i(t)-\bar{x}(t)]^2$&#10;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56.1305"/>
  <p:tag name="OUTPUTDPI" val="1200"/>
  <p:tag name="LATEXADDIN" val="\documentclass{article}&#10;\usepackage{amsmath}&#10;\pagestyle{empty}&#10;\begin{document}&#10;&#10;$\mathbf{T}=(t_0,t_1,...,t_m)$&#10;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1580.052"/>
  <p:tag name="OUTPUTDPI" val="1200"/>
  <p:tag name="LATEXADDIN" val="\documentclass{article}&#10;\usepackage{amsmath}&#10;\pagestyle{empty}&#10;\begin{document}&#10;&#10;$N_{i,1}(t)=&#10;\begin{cases}&#10;1 \text{ for } t_i \leq t &lt; t_{i+1}\\&#10;0 \text{ otherwise} ,&#10;\end{cases}&#10;$&#10;\end{document}"/>
  <p:tag name="IGUANATEXSIZE" val="20"/>
  <p:tag name="IGUANATEXCURSOR" val="156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.727"/>
  <p:tag name="ORIGINALWIDTH" val="2749.906"/>
  <p:tag name="OUTPUTDPI" val="1200"/>
  <p:tag name="LATEXADDIN" val="\documentclass{article}&#10;\usepackage{amsmath}&#10;\pagestyle{empty}&#10;\begin{document}&#10;&#10;$&#10;N_{i,k}(t)=\frac{t-t_i}{t_{i+k-1}-t_i}N_{i,k-1}(t)+&#10;\frac{t_{i+k}-t}{t_{i+k}-t_{i+1}}N_{i+1,k-1}(t)&#10;$&#10;&#10;&#10;\end{document}"/>
  <p:tag name="IGUANATEXSIZE" val="20"/>
  <p:tag name="IGUANATEXCURSOR" val="163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56.1305"/>
  <p:tag name="OUTPUTDPI" val="1200"/>
  <p:tag name="LATEXADDIN" val="\documentclass{article}&#10;\usepackage{amsmath}&#10;\pagestyle{empty}&#10;\begin{document}&#10;&#10;$\mathbf{T}=(t_0,t_1,...,t_m)$&#10;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298"/>
  <p:tag name="ORIGINALWIDTH" val="1428.571"/>
  <p:tag name="OUTPUTDPI" val="1200"/>
  <p:tag name="LATEXADDIN" val="\documentclass{article}&#10;\usepackage{amsmath}&#10;\pagestyle{empty}&#10;\begin{document}&#10;&#10;$S(t)=\sum^{m+L-1}_{k=1}c_kB_k(t,\tau)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0.4799"/>
  <p:tag name="ORIGINALWIDTH" val="1376.828"/>
  <p:tag name="OUTPUTDPI" val="1200"/>
  <p:tag name="LATEXADDIN" val="\documentclass{article}&#10;\usepackage{amsmath}&#10;\pagestyle{empty}&#10;\begin{document}&#10;&#10;$x(t)=\sum^K_kc_k\phi_k(t)=\mathbf{c'\Phi}$&#10;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311.2111"/>
  <p:tag name="OUTPUTDPI" val="1200"/>
  <p:tag name="LATEXADDIN" val="\documentclass{article}&#10;\usepackage{amsmath}&#10;\pagestyle{empty}&#10;\begin{document}&#10;&#10;$\phi_k(t_j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4833"/>
  <p:tag name="ORIGINALWIDTH" val="950.1313"/>
  <p:tag name="OUTPUTDPI" val="1200"/>
  <p:tag name="LATEXADDIN" val="\documentclass{article}&#10;\usepackage{amsmath}&#10;\pagestyle{empty}&#10;\begin{document}&#10;&#10;$\hat{y}=\Phi(\Phi' \Phi)^{-1}\Phi'y$&#10;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4833"/>
  <p:tag name="ORIGINALWIDTH" val="1250.094"/>
  <p:tag name="OUTPUTDPI" val="1200"/>
  <p:tag name="LATEXADDIN" val="\documentclass{article}&#10;\usepackage{amsmath}&#10;\pagestyle{empty}&#10;\begin{document}&#10;&#10;$\hat{y}=\Phi(\Phi'\mathbf{W} \Phi)^{-1}\Phi'\mathbf{W} y$&#10;&#10;&#10;\end{document}"/>
  <p:tag name="IGUANATEXSIZE" val="20"/>
  <p:tag name="IGUANATEXCURSOR" val="137"/>
  <p:tag name="TRANSPARENCY" val="True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096.363"/>
  <p:tag name="OUTPUTDPI" val="1200"/>
  <p:tag name="LATEXADDIN" val="\documentclass{article}&#10;\usepackage{amsmath}&#10;\pagestyle{empty}&#10;\begin{document}&#10;&#10;$Var[\mathbf{\hat{y}}]=\Phi Var[\mathbf{c}]\Phi'$&#10;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298"/>
  <p:tag name="ORIGINALWIDTH" val="3406.824"/>
  <p:tag name="OUTPUTDPI" val="1200"/>
  <p:tag name="LATEXADDIN" val="\documentclass{article}&#10;\usepackage{amsmath}&#10;\pagestyle{empty}&#10;\begin{document}&#10;&#10;$&#10;cov_X(t_2,t_2)=(N-1)^{-1}\sum^N_{i=1}&#10;\left\{ x_i(t_1)-\bar{x}(t_1)\right\}&#10;\left\{ x_i(t_2)-\bar{x}(t_2)\right\}&#10;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4833"/>
  <p:tag name="ORIGINALWIDTH" val="2352.456"/>
  <p:tag name="OUTPUTDPI" val="1200"/>
  <p:tag name="LATEXADDIN" val="\documentclass{article}&#10;\usepackage{amsmath}&#10;\pagestyle{empty}&#10;\begin{document}&#10;&#10;$Var[\mathbf{c}]=(\Phi'\mathbf{W}\Phi)^{-1}\Phi'\mathbf{W}&#10;\Sigma_e\mathbf{W}\Phi(\Phi'\mathbf{W}\Phi)^{-1}$&#10;&#10;&#10;\end{document}"/>
  <p:tag name="IGUANATEXSIZE" val="20"/>
  <p:tag name="IGUANATEXCURSOR" val="187"/>
  <p:tag name="TRANSPARENCY" val="True"/>
  <p:tag name="FILENAME" val=""/>
  <p:tag name="INPUTTYPE" val="0"/>
  <p:tag name="LATEXENGINEID" val="0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26.7342"/>
  <p:tag name="OUTPUTDPI" val="1200"/>
  <p:tag name="LATEXADDIN" val="\documentclass{article}&#10;\usepackage{amsmath}&#10;\pagestyle{empty}&#10;\begin{document}&#10;&#10;$\Sigma_e$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.7297"/>
  <p:tag name="ORIGINALWIDTH" val="1273.341"/>
  <p:tag name="OUTPUTDPI" val="1200"/>
  <p:tag name="LATEXADDIN" val="\documentclass{article}&#10;\usepackage{amsmath}&#10;\pagestyle{empty}&#10;\begin{document}&#10;&#10;$s^2=\frac{1}{n-K}\sum^n_j(y_j-\hat{y}_j)^2$&#10;&#10;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4814"/>
  <p:tag name="ORIGINALWIDTH" val="1091.114"/>
  <p:tag name="OUTPUTDPI" val="1200"/>
  <p:tag name="LATEXADDIN" val="\documentclass{article}&#10;\usepackage{amsmath}&#10;\pagestyle{empty}&#10;\begin{document}&#10;&#10;$\hat{\Sigma_e}=(N-1)^{-1}E'E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9.4826"/>
  <p:tag name="ORIGINALWIDTH" val="861.6423"/>
  <p:tag name="OUTPUTDPI" val="1200"/>
  <p:tag name="LATEXADDIN" val="\documentclass{article}&#10;\usepackage{amsmath}&#10;\pagestyle{empty}&#10;\begin{document}&#10;&#10;$x(t_j)=\sum^n_l w_ly_l$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298"/>
  <p:tag name="ORIGINALWIDTH" val="1088.864"/>
  <p:tag name="OUTPUTDPI" val="1200"/>
  <p:tag name="LATEXADDIN" val="\documentclass{article}&#10;\usepackage{amsmath}&#10;\pagestyle{empty}&#10;\begin{document}&#10;&#10;&#10;$w_l(t)=Kern(\frac{t_l-t_j}{h})$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298"/>
  <p:tag name="ORIGINALWIDTH" val="1088.864"/>
  <p:tag name="OUTPUTDPI" val="1200"/>
  <p:tag name="LATEXADDIN" val="\documentclass{article}&#10;\usepackage{amsmath}&#10;\pagestyle{empty}&#10;\begin{document}&#10;&#10;$w_l(t)=Kern(\frac{t_l-t_j}{h})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1395.575"/>
  <p:tag name="OUTPUTDPI" val="1200"/>
  <p:tag name="LATEXADDIN" val="\documentclass{article}&#10;\usepackage{amsmath}&#10;\pagestyle{empty}&#10;\begin{document}&#10;&#10;$PEN_2(x)=\int[D^2x(s)]^2ds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3120.36"/>
  <p:tag name="OUTPUTDPI" val="1200"/>
  <p:tag name="LATEXADDIN" val="\documentclass{article}&#10;\usepackage{amsmath}&#10;\pagestyle{empty}&#10;\begin{document}&#10;&#10;$PENSSE_{\lambda}(x|\mathbf{y})=&#10;[\mathbf{y}-x(\mathbf{t})]'\mathbf(W)[\mathbf{y}-x(\mathbf{t})]+\lambda PEN_2(x)$&#10;&#10;&#10;\end{document}"/>
  <p:tag name="IGUANATEXSIZE" val="20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3.6746"/>
  <p:tag name="ORIGINALWIDTH" val="3154.106"/>
  <p:tag name="OUTPUTDPI" val="1200"/>
  <p:tag name="LATEXADDIN" val="\documentclass{article}&#10;\usepackage{amsmath}&#10;\pagestyle{empty}&#10;\begin{document}&#10;&#10;&#10;&#10;\begin{align}&#10;PEN_m(x) &amp;= \int[D^mx(s)]^2ds\\&#10;         &amp;= c'[\int D^m\phi(s)D^m\phi'(s)ds]&#10;\end{align}&#10;&#10;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2.4709"/>
  <p:tag name="ORIGINALWIDTH" val="1754.031"/>
  <p:tag name="OUTPUTDPI" val="1200"/>
  <p:tag name="LATEXADDIN" val="\documentclass{article}&#10;\usepackage{amsmath}&#10;\pagestyle{empty}&#10;\begin{document}&#10;&#10;$&#10;corr_X(t_1,t_2)=\frac{cov_X(t_1,t_2)}{\sqrt{var_X(t_1)&#10;var_X(t_2)}}&#10;$&#10;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c: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2.9583"/>
  <p:tag name="ORIGINALWIDTH" val="2887.139"/>
  <p:tag name="OUTPUTDPI" val="1200"/>
  <p:tag name="LATEXADDIN" val="\documentclass{article}&#10;\usepackage{amsmath}&#10;\pagestyle{empty}&#10;\begin{document}&#10;&#10;\begin{align}&#10;\hat c &amp;=(\Phi'\mathbf W\Phi+\lambda\mathbf{R})^{-1}\Phi'\mathbf{Wy}\\&#10;\hat y &amp;=\mathbf{S}_{\phi,\lambda}y&#10;\end{align}&#10;&#10;&#10;\end{document}"/>
  <p:tag name="IGUANATEXSIZE" val="20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8.7327"/>
  <p:tag name="ORIGINALWIDTH" val="949.3813"/>
  <p:tag name="OUTPUTDPI" val="1200"/>
  <p:tag name="LATEXADDIN" val="\documentclass{article}&#10;\usepackage{amsmath}&#10;\pagestyle{empty}&#10;\begin{document}&#10;&#10;$\mathbf{R}=\int D^m\phi D^m\phi'&#10;$&#10;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942.6321"/>
  <p:tag name="OUTPUTDPI" val="1200"/>
  <p:tag name="LATEXADDIN" val="\documentclass{article}&#10;\usepackage{amsmath}&#10;\pagestyle{empty}&#10;\begin{document}&#10;&#10;$df(\lambda)=\text{trace}\mathbf{S}_{\phi,\lambda}$&#10;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c: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.9846"/>
  <p:tag name="ORIGINALWIDTH" val="2546.682"/>
  <p:tag name="OUTPUTDPI" val="1200"/>
  <p:tag name="LATEXADDIN" val="\documentclass{article}&#10;\usepackage{amsmath}&#10;\pagestyle{empty}&#10;\begin{document}&#10;&#10;$Lx=w_0x+w_1Dx+...+w_{m-1}D^{m-1}x+D^mx$&#10;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6.4754"/>
  <p:tag name="ORIGINALWIDTH" val="1510.311"/>
  <p:tag name="OUTPUTDPI" val="1200"/>
  <p:tag name="LATEXADDIN" val="\documentclass{article}&#10;\usepackage{amsmath}&#10;\pagestyle{empty}&#10;\begin{document}&#10;&#10;$GCV(\lambda)=\frac{n^{-1}SSE}{[n^{-1}\text{trace}(\mathbf{I}&#10;-\mathbf{S}_{\phi\lambda})]^2}$&#10;&#10;&#10;\end{document}"/>
  <p:tag name="IGUANATEXSIZE" val="20"/>
  <p:tag name="IGUANATEXCURSOR" val="172"/>
  <p:tag name="TRANSPARENCY" val="True"/>
  <p:tag name="FILENAME" val=""/>
  <p:tag name="INPUTTYPE" val="0"/>
  <p:tag name="LATEXENGINEID" val="0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5.478"/>
  <p:tag name="ORIGINALWIDTH" val="1607.049"/>
  <p:tag name="OUTPUTDPI" val="1200"/>
  <p:tag name="LATEXADDIN" val="\documentclass{article}&#10;\usepackage{amsmath}&#10;\pagestyle{empty}&#10;\begin{document}&#10;&#10;$GCV(\lambda)=(\frac{n}{n-df(\lambda)})(\frac{SSE}{n-df(\lambda)})$&#10;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c: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220.847"/>
  <p:tag name="OUTPUTDPI" val="1200"/>
  <p:tag name="LATEXADDIN" val="\documentclass{article}&#10;\usepackage{amsmath}&#10;\pagestyle{empty}&#10;\begin{document}&#10;&#10;$Var[\hat{x}(t)]=\mathbf{LS\Sigma_eS'L'}$&#10;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298"/>
  <p:tag name="ORIGINALWIDTH" val="3495.313"/>
  <p:tag name="OUTPUTDPI" val="1200"/>
  <p:tag name="LATEXADDIN" val="\documentclass{article}&#10;\usepackage{amsmath}&#10;\pagestyle{empty}&#10;\begin{document}&#10;&#10;$&#10;cov_{X,Y}(t_2,t_2)=(N-1)^{-1}\sum^N_{i=1}&#10;\left\{ x_i(t_1)-\bar{x}(t_1)\right\}&#10;\left\{ y_i(t_2)-\bar{y}(t_2)\right\}&#10;$&#10;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5.4706"/>
  <p:tag name="ORIGINALWIDTH" val="1852.268"/>
  <p:tag name="OUTPUTDPI" val="1200"/>
  <p:tag name="LATEXADDIN" val="\documentclass{article}&#10;\usepackage{amsmath}&#10;\pagestyle{empty}&#10;\begin{document}&#10;&#10;$&#10;corr_{X,Y}(t_1,t_2)=\frac{cov_{X,Y}(t_1,t_2)}{\sqrt{var_X(t_1)&#10;var_Y(t_2)}}&#10;$&#10;&#10;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102.7372"/>
  <p:tag name="OUTPUTDPI" val="1200"/>
  <p:tag name="LATEXADDIN" val="\documentclass{article}&#10;\usepackage{amsmath}&#10;\pagestyle{empty}&#10;\begin{document}&#10;$n_i$&#10;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1007.124"/>
  <p:tag name="OUTPUTDPI" val="1200"/>
  <p:tag name="LATEXADDIN" val="\documentclass{article}&#10;\usepackage{amsmath}&#10;\pagestyle{empty}&#10;\begin{document}&#10;&#10;$(t_{ij}, y_{ij}), j=1....n_i&#10;$&#10;&#10;\end{document}"/>
  <p:tag name="IGUANATEXSIZE" val="20"/>
  <p:tag name="IGUANATEXCURSOR" val="112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782.9021"/>
  <p:tag name="OUTPUTDPI" val="1200"/>
  <p:tag name="LATEXADDIN" val="\documentclass{article}&#10;\usepackage{amsmath}&#10;\pagestyle{empty}&#10;\begin{document}&#10;&#10;$y_j=x(t_j)+\epsilon_j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11260</TotalTime>
  <Words>712</Words>
  <Application>Microsoft Office PowerPoint</Application>
  <PresentationFormat>Widescreen</PresentationFormat>
  <Paragraphs>145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Summary Stat for FD</vt:lpstr>
      <vt:lpstr>Covariance and Correlation functions </vt:lpstr>
      <vt:lpstr>ANATOMY OF A FUNCTION</vt:lpstr>
      <vt:lpstr>From Data to Function</vt:lpstr>
      <vt:lpstr>Why treating data as functional</vt:lpstr>
      <vt:lpstr>Model data</vt:lpstr>
      <vt:lpstr>Representing functions by basis functions</vt:lpstr>
      <vt:lpstr>Fourier Basis System</vt:lpstr>
      <vt:lpstr>Spline basis</vt:lpstr>
      <vt:lpstr>B-Spline </vt:lpstr>
      <vt:lpstr>Smoothing functional data by least square</vt:lpstr>
      <vt:lpstr>Confidence limit</vt:lpstr>
      <vt:lpstr>Localized least square</vt:lpstr>
      <vt:lpstr>Localized basis smoother</vt:lpstr>
      <vt:lpstr>Smoothing with roughness penalty</vt:lpstr>
      <vt:lpstr>PowerPoint Presentation</vt:lpstr>
      <vt:lpstr>Extension of Spline smooth</vt:lpstr>
      <vt:lpstr>Choosing smoothing parameter</vt:lpstr>
      <vt:lpstr>Cross-validation</vt:lpstr>
      <vt:lpstr>Generalized cross-validation</vt:lpstr>
      <vt:lpstr>Confidence limits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Sun</dc:creator>
  <cp:lastModifiedBy>Li Sun</cp:lastModifiedBy>
  <cp:revision>71</cp:revision>
  <dcterms:created xsi:type="dcterms:W3CDTF">2016-10-18T19:17:45Z</dcterms:created>
  <dcterms:modified xsi:type="dcterms:W3CDTF">2016-10-26T14:57:56Z</dcterms:modified>
</cp:coreProperties>
</file>