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85" r:id="rId7"/>
    <p:sldId id="286" r:id="rId8"/>
    <p:sldId id="287" r:id="rId9"/>
    <p:sldId id="292" r:id="rId10"/>
    <p:sldId id="293" r:id="rId11"/>
    <p:sldId id="294" r:id="rId12"/>
    <p:sldId id="288" r:id="rId13"/>
    <p:sldId id="289" r:id="rId14"/>
    <p:sldId id="290" r:id="rId15"/>
    <p:sldId id="291"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4/8/2025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733826" cy="1243584"/>
          </a:xfrm>
        </p:spPr>
        <p:txBody>
          <a:bodyPr/>
          <a:lstStyle/>
          <a:p>
            <a:r>
              <a:rPr lang="en-US" dirty="0"/>
              <a:t>Emotion Recognition From Text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3721607"/>
            <a:ext cx="6031449" cy="2066872"/>
          </a:xfrm>
        </p:spPr>
        <p:txBody>
          <a:bodyPr>
            <a:normAutofit fontScale="92500" lnSpcReduction="10000"/>
          </a:bodyPr>
          <a:lstStyle/>
          <a:p>
            <a:pPr marL="0" indent="0">
              <a:buNone/>
            </a:pPr>
            <a:r>
              <a:rPr lang="en-US" dirty="0"/>
              <a:t>Presented By:</a:t>
            </a:r>
          </a:p>
          <a:p>
            <a:pPr marL="0" indent="0">
              <a:buNone/>
            </a:pPr>
            <a:r>
              <a:rPr lang="en-US" dirty="0" err="1"/>
              <a:t>Rishit</a:t>
            </a:r>
            <a:r>
              <a:rPr lang="en-US" dirty="0"/>
              <a:t> Kumar </a:t>
            </a:r>
            <a:r>
              <a:rPr lang="en-US" dirty="0" err="1"/>
              <a:t>Ojha</a:t>
            </a:r>
            <a:endParaRPr lang="en-US" dirty="0"/>
          </a:p>
          <a:p>
            <a:pPr marL="0" indent="0">
              <a:buNone/>
            </a:pPr>
            <a:r>
              <a:rPr lang="en-US" dirty="0" err="1"/>
              <a:t>Anshuman</a:t>
            </a:r>
            <a:r>
              <a:rPr lang="en-US" dirty="0"/>
              <a:t> Agarwal</a:t>
            </a:r>
          </a:p>
          <a:p>
            <a:pPr marL="0" indent="0">
              <a:buNone/>
            </a:pPr>
            <a:r>
              <a:rPr lang="en-US" dirty="0" err="1"/>
              <a:t>Adit</a:t>
            </a:r>
            <a:r>
              <a:rPr lang="en-US" dirty="0"/>
              <a:t> Jain</a:t>
            </a:r>
          </a:p>
          <a:p>
            <a:pPr marL="0" indent="0">
              <a:buNone/>
            </a:pPr>
            <a:r>
              <a:rPr lang="en-US" dirty="0" err="1"/>
              <a:t>Aman</a:t>
            </a:r>
            <a:r>
              <a:rPr lang="en-US" dirty="0"/>
              <a:t> </a:t>
            </a:r>
            <a:r>
              <a:rPr lang="en-US" dirty="0" err="1"/>
              <a:t>Gehlout</a:t>
            </a:r>
            <a:endParaRPr lang="en-US" dirty="0"/>
          </a:p>
          <a:p>
            <a:pPr marL="0" indent="0">
              <a:buNone/>
            </a:pPr>
            <a:r>
              <a:rPr lang="en-US" dirty="0" err="1"/>
              <a:t>Ujjwal</a:t>
            </a:r>
            <a:r>
              <a:rPr lang="en-US" dirty="0"/>
              <a:t> Sharma</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Emotion Recognition From Text</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983" y="2405768"/>
            <a:ext cx="2965110" cy="3522382"/>
          </a:xfrm>
        </p:spPr>
      </p:pic>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527223" y="2405768"/>
            <a:ext cx="5666014" cy="3427815"/>
          </a:xfrm>
        </p:spPr>
      </p:pic>
    </p:spTree>
    <p:extLst>
      <p:ext uri="{BB962C8B-B14F-4D97-AF65-F5344CB8AC3E}">
        <p14:creationId xmlns:p14="http://schemas.microsoft.com/office/powerpoint/2010/main" val="315507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55196"/>
            <a:ext cx="11214100" cy="535531"/>
          </a:xfrm>
        </p:spPr>
        <p:txBody>
          <a:bodyPr/>
          <a:lstStyle/>
          <a:p>
            <a:r>
              <a:rPr lang="en-US" dirty="0"/>
              <a:t>Emotion Recognition From Text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066256"/>
            <a:ext cx="6718300" cy="4093243"/>
          </a:xfrm>
        </p:spPr>
        <p:txBody>
          <a:bodyPr/>
          <a:lstStyle/>
          <a:p>
            <a:r>
              <a:rPr lang="en-US" b="1" dirty="0"/>
              <a:t>Emotion Recognition from Text</a:t>
            </a:r>
            <a:r>
              <a:rPr lang="en-US" dirty="0"/>
              <a:t> is a rapidly growing area in NLP focused on identifying and classifying emotions expressed in written language. It aims to bridge the gap between human expression and machine understanding by analyzing the emotional undertone behind words. This technique can be applied in domains like customer support, mental health analysis, social media monitoring, and personalized content delivery.</a:t>
            </a:r>
          </a:p>
          <a:p>
            <a:r>
              <a:rPr lang="en-US" dirty="0"/>
              <a:t>In this project, we use NLP-based techniques to detect emotions such as joy, anger, sadness, and more from user-generated text. By employing a fine-grained labeled dataset like </a:t>
            </a:r>
            <a:r>
              <a:rPr lang="en-US" b="1" dirty="0" err="1"/>
              <a:t>GoEmotions</a:t>
            </a:r>
            <a:r>
              <a:rPr lang="en-US" dirty="0"/>
              <a:t>, we train models to recognize multiple emotions simultaneously. Emotion recognition helps systems respond more empathetically and enables deeper analysis of user intent, sentiment, and behavior.</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4553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55196"/>
            <a:ext cx="11214100" cy="535531"/>
          </a:xfrm>
        </p:spPr>
        <p:txBody>
          <a:bodyPr/>
          <a:lstStyle/>
          <a:p>
            <a:r>
              <a:rPr lang="en-US" dirty="0"/>
              <a:t>Future Work</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2066256"/>
            <a:ext cx="7532007" cy="4093243"/>
          </a:xfrm>
        </p:spPr>
        <p:txBody>
          <a:bodyPr/>
          <a:lstStyle/>
          <a:p>
            <a:r>
              <a:rPr lang="en-US" dirty="0"/>
              <a:t>Expand Emotion Categories : Incorporate more nuanced or compound emotions beyond the </a:t>
            </a:r>
            <a:r>
              <a:rPr lang="en-US" dirty="0" err="1"/>
              <a:t>GoEmotions</a:t>
            </a:r>
            <a:r>
              <a:rPr lang="en-US" dirty="0"/>
              <a:t> dataset for richer emotional understanding.</a:t>
            </a:r>
          </a:p>
          <a:p>
            <a:r>
              <a:rPr lang="en-US" dirty="0"/>
              <a:t>Real-Time Emotion Detection : Develop a system capable of detecting emotions from live chat or social media streams for real-time insights.</a:t>
            </a:r>
          </a:p>
          <a:p>
            <a:r>
              <a:rPr lang="en-US" dirty="0"/>
              <a:t>Multilingual Emotion Recognition : Extend the system to support multiple languages using translation models or multilingual </a:t>
            </a:r>
            <a:r>
              <a:rPr lang="en-US" dirty="0" err="1"/>
              <a:t>embeddings</a:t>
            </a:r>
            <a:r>
              <a:rPr lang="en-US" dirty="0"/>
              <a:t>.</a:t>
            </a:r>
          </a:p>
          <a:p>
            <a:r>
              <a:rPr lang="en-US" dirty="0"/>
              <a:t>Model Optimization : Experiment with advanced models like BERT, </a:t>
            </a:r>
            <a:r>
              <a:rPr lang="en-US" dirty="0" err="1"/>
              <a:t>RoBERTa</a:t>
            </a:r>
            <a:r>
              <a:rPr lang="en-US" dirty="0"/>
              <a:t>, or LSTM-based architectures to improve accuracy.</a:t>
            </a:r>
          </a:p>
          <a:p>
            <a:r>
              <a:rPr lang="en-US" dirty="0"/>
              <a:t>Context-Aware Analysis : Incorporate contextual emotion tracking across multiple sentences or conversations for better emotional continuity.</a:t>
            </a:r>
          </a:p>
          <a:p>
            <a:r>
              <a:rPr lang="en-US" dirty="0"/>
              <a:t>User Interface Development : Build a simple web or desktop app to make the tool more accessible and user-friendly for non-technical users.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98848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400" y="3200400"/>
            <a:ext cx="6708322" cy="2859313"/>
          </a:xfrm>
        </p:spPr>
        <p:txBody>
          <a:bodyPr/>
          <a:lstStyle/>
          <a:p>
            <a:r>
              <a:rPr lang="en-US" dirty="0"/>
              <a:t>“Language is the road map of a culture. NLP is the GPS.”</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55196"/>
            <a:ext cx="11214100" cy="535531"/>
          </a:xfrm>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066256"/>
            <a:ext cx="6718300" cy="4093243"/>
          </a:xfrm>
        </p:spPr>
        <p:txBody>
          <a:bodyPr/>
          <a:lstStyle/>
          <a:p>
            <a:r>
              <a:rPr lang="en-IN" dirty="0"/>
              <a:t>Emotion detection in text data involves identifying the emotions expressed in textual data. This can be a challenging task since emotions are often expressed in complex and subtle ways. Natural language processing (NLP) techniques can be used to analyse text data and identify the emotions expressed in it.</a:t>
            </a:r>
          </a:p>
          <a:p>
            <a:r>
              <a:rPr lang="en-IN" dirty="0"/>
              <a:t>The aim of this project is to develop a model that uses NLP techniques to accurately detect emotions in text data. The model can be used for sentiment analysis, customer feedback analysis, and social media monitoring. The model is trained on a dataset of text data that has been labelled with the corresponding emotions expressed in it.</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55196"/>
            <a:ext cx="11214100" cy="535531"/>
          </a:xfrm>
        </p:spPr>
        <p:txBody>
          <a:bodyPr/>
          <a:lstStyle/>
          <a:p>
            <a:r>
              <a:rPr lang="en-US" dirty="0"/>
              <a:t>Motivation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066256"/>
            <a:ext cx="6718300" cy="4093243"/>
          </a:xfrm>
        </p:spPr>
        <p:txBody>
          <a:bodyPr/>
          <a:lstStyle/>
          <a:p>
            <a:r>
              <a:rPr lang="en-US" dirty="0"/>
              <a:t>In today’s digital age, a large portion of communication happens through text — emails, chats, and social media.</a:t>
            </a:r>
          </a:p>
          <a:p>
            <a:r>
              <a:rPr lang="en-US" dirty="0"/>
              <a:t>Understanding the emotional tone behind this text is crucial for applications in customer service, mental health, marketing, and more.</a:t>
            </a:r>
          </a:p>
          <a:p>
            <a:r>
              <a:rPr lang="en-US" dirty="0"/>
              <a:t>However, machines often lack the ability to accurately interpret human emotions from text.</a:t>
            </a:r>
          </a:p>
          <a:p>
            <a:r>
              <a:rPr lang="en-US" dirty="0"/>
              <a:t>Our system aims to address this gap by using NLP to recognize and classify emotions in textual data, enabling more emotionally aware and responsive AI solutions.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18947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55196"/>
            <a:ext cx="11214100" cy="535531"/>
          </a:xfrm>
        </p:spPr>
        <p:txBody>
          <a:bodyPr/>
          <a:lstStyle/>
          <a:p>
            <a:r>
              <a:rPr lang="en-US" dirty="0"/>
              <a:t>Problem Significance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066256"/>
            <a:ext cx="6718300" cy="4093243"/>
          </a:xfrm>
        </p:spPr>
        <p:txBody>
          <a:bodyPr/>
          <a:lstStyle/>
          <a:p>
            <a:r>
              <a:rPr lang="en-US" dirty="0"/>
              <a:t>With the rise of digital communication, people increasingly express their thoughts and emotions through text on platforms like social media, emails, and chat applications.</a:t>
            </a:r>
          </a:p>
          <a:p>
            <a:r>
              <a:rPr lang="en-US" dirty="0"/>
              <a:t>However, most systems still lack the ability to interpret the emotional tone behind this text, limiting their effectiveness in understanding user intent and response.</a:t>
            </a:r>
          </a:p>
          <a:p>
            <a:r>
              <a:rPr lang="en-US" dirty="0"/>
              <a:t>This gap is especially critical in areas such as customer support, mental health monitoring, and sentiment-driven marketing.</a:t>
            </a:r>
          </a:p>
          <a:p>
            <a:r>
              <a:rPr lang="en-US" dirty="0"/>
              <a:t>In this project, we use </a:t>
            </a:r>
            <a:r>
              <a:rPr lang="en-US" b="1" dirty="0"/>
              <a:t>Natural Language Processing (NLP)</a:t>
            </a:r>
            <a:r>
              <a:rPr lang="en-US" dirty="0"/>
              <a:t> techniques to detect and classify emotions from text, enabling machines to understand human emotions more effectively and respond appropriately.</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142828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55196"/>
            <a:ext cx="11214100" cy="535531"/>
          </a:xfrm>
        </p:spPr>
        <p:txBody>
          <a:bodyPr/>
          <a:lstStyle/>
          <a:p>
            <a:r>
              <a:rPr lang="en-US" dirty="0"/>
              <a:t>Related Works </a:t>
            </a:r>
            <a:r>
              <a:rPr lang="en-IN" dirty="0"/>
              <a: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066256"/>
            <a:ext cx="6718300" cy="4093243"/>
          </a:xfrm>
        </p:spPr>
        <p:txBody>
          <a:bodyPr/>
          <a:lstStyle/>
          <a:p>
            <a:r>
              <a:rPr lang="en-US" dirty="0"/>
              <a:t>Several systems have been developed to recognize emotions from text using various machine learning and deep learning approaches.</a:t>
            </a:r>
          </a:p>
          <a:p>
            <a:r>
              <a:rPr lang="en-US" dirty="0"/>
              <a:t>Two comparable works include: “Deep Learning for Emotion Recognition in Text” and “Emotion Detection from Text using NLP Techniques”.</a:t>
            </a:r>
          </a:p>
          <a:p>
            <a:r>
              <a:rPr lang="en-US" dirty="0"/>
              <a:t>These existing systems primarily focus on emotion detection using either classical ML or neural networks, often limited to small emotion sets.</a:t>
            </a:r>
          </a:p>
          <a:p>
            <a:r>
              <a:rPr lang="en-US" dirty="0"/>
              <a:t>In contrast, our system leverages Natural Language Processing techniques with a focus on multi-label emotion classification using the </a:t>
            </a:r>
            <a:r>
              <a:rPr lang="en-US" dirty="0" err="1"/>
              <a:t>GoEmotions</a:t>
            </a:r>
            <a:r>
              <a:rPr lang="en-US" dirty="0"/>
              <a:t> dataset — a human-annotated dataset by Google containing 58 fine-grained emotion labels.</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8396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22A1-29D8-A37A-06D7-2FD891BC2E8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4A1E048-1AA6-B1B5-2139-526912D1E4C2}"/>
              </a:ext>
            </a:extLst>
          </p:cNvPr>
          <p:cNvSpPr>
            <a:spLocks noGrp="1"/>
          </p:cNvSpPr>
          <p:nvPr>
            <p:ph type="title"/>
          </p:nvPr>
        </p:nvSpPr>
        <p:spPr>
          <a:xfrm>
            <a:off x="444500" y="755196"/>
            <a:ext cx="11214100" cy="535531"/>
          </a:xfrm>
        </p:spPr>
        <p:txBody>
          <a:bodyPr/>
          <a:lstStyle/>
          <a:p>
            <a:r>
              <a:rPr lang="en-US" dirty="0"/>
              <a:t>Dataset Details</a:t>
            </a:r>
          </a:p>
        </p:txBody>
      </p:sp>
      <p:sp>
        <p:nvSpPr>
          <p:cNvPr id="10" name="Text Placeholder 9">
            <a:extLst>
              <a:ext uri="{FF2B5EF4-FFF2-40B4-BE49-F238E27FC236}">
                <a16:creationId xmlns:a16="http://schemas.microsoft.com/office/drawing/2014/main" id="{E05E5CB3-626C-E8C6-B7EB-08E1DDE19C43}"/>
              </a:ext>
            </a:extLst>
          </p:cNvPr>
          <p:cNvSpPr>
            <a:spLocks noGrp="1"/>
          </p:cNvSpPr>
          <p:nvPr>
            <p:ph type="body" sz="quarter" idx="13"/>
          </p:nvPr>
        </p:nvSpPr>
        <p:spPr>
          <a:xfrm>
            <a:off x="444500" y="1834813"/>
            <a:ext cx="6718300" cy="4093243"/>
          </a:xfrm>
        </p:spPr>
        <p:txBody>
          <a:bodyPr/>
          <a:lstStyle/>
          <a:p>
            <a:pPr>
              <a:lnSpc>
                <a:spcPct val="115000"/>
              </a:lnSpc>
              <a:spcAft>
                <a:spcPts val="800"/>
              </a:spcAft>
              <a:buNone/>
            </a:pPr>
            <a:r>
              <a:rPr lang="en-IN" kern="100" dirty="0">
                <a:effectLst/>
                <a:latin typeface="Arial" panose="020B0604020202020204" pitchFamily="34" charset="0"/>
                <a:ea typeface="Calibri" panose="020F0502020204030204" pitchFamily="34" charset="0"/>
              </a:rPr>
              <a:t>For this project, we use the GoEmotions dataset, a comprehensive emotion dataset derived from Reddit comments. It consists of:</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Calibri" panose="020F0502020204030204" pitchFamily="34" charset="0"/>
              </a:rPr>
              <a:t>Total Data Samples: 58,000+ text instances</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Calibri" panose="020F0502020204030204" pitchFamily="34" charset="0"/>
              </a:rPr>
              <a:t>Emotion Categories: 27 distinct emotions including joy, sadness, anger, fear, surprise, etc.</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Arial" panose="020B0604020202020204" pitchFamily="34" charset="0"/>
                <a:ea typeface="Calibri" panose="020F0502020204030204" pitchFamily="34" charset="0"/>
              </a:rPr>
              <a:t>Data Splits: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600" kern="100" dirty="0">
                <a:effectLst/>
                <a:latin typeface="Arial" panose="020B0604020202020204" pitchFamily="34" charset="0"/>
                <a:ea typeface="Calibri" panose="020F0502020204030204" pitchFamily="34" charset="0"/>
              </a:rPr>
              <a:t>Training Set: 80% of the total dataset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600" kern="100" dirty="0">
                <a:effectLst/>
                <a:latin typeface="Arial" panose="020B0604020202020204" pitchFamily="34" charset="0"/>
                <a:ea typeface="Calibri" panose="020F0502020204030204" pitchFamily="34" charset="0"/>
              </a:rPr>
              <a:t>Test Set: 20% for final model evaluation</a:t>
            </a:r>
          </a:p>
          <a:p>
            <a:pPr>
              <a:lnSpc>
                <a:spcPct val="115000"/>
              </a:lnSpc>
              <a:spcAft>
                <a:spcPts val="800"/>
              </a:spcAft>
            </a:pPr>
            <a:r>
              <a:rPr lang="en-IN" kern="100" dirty="0">
                <a:effectLst/>
                <a:latin typeface="Arial" panose="020B0604020202020204" pitchFamily="34" charset="0"/>
                <a:ea typeface="Calibri" panose="020F0502020204030204" pitchFamily="34" charset="0"/>
              </a:rPr>
              <a:t>Each instance in the dataset consists of a short text and its corresponding emotion label(s). The dataset is pre-processed to remove noisy labels and duplicate entries.</a:t>
            </a:r>
          </a:p>
          <a:p>
            <a:pPr marL="0" indent="0">
              <a:buNone/>
            </a:pPr>
            <a:endParaRPr lang="en-US" sz="1800" dirty="0">
              <a:latin typeface="Arial" panose="020B0604020202020204" pitchFamily="34" charset="0"/>
            </a:endParaRPr>
          </a:p>
        </p:txBody>
      </p:sp>
      <p:sp>
        <p:nvSpPr>
          <p:cNvPr id="2" name="Slide Number Placeholder 1">
            <a:extLst>
              <a:ext uri="{FF2B5EF4-FFF2-40B4-BE49-F238E27FC236}">
                <a16:creationId xmlns:a16="http://schemas.microsoft.com/office/drawing/2014/main" id="{47DA4C2F-E277-61BA-D730-8748CE3CA881}"/>
              </a:ext>
            </a:extLst>
          </p:cNvPr>
          <p:cNvSpPr>
            <a:spLocks noGrp="1"/>
          </p:cNvSpPr>
          <p:nvPr>
            <p:ph type="sldNum" sz="quarter" idx="12"/>
          </p:nvPr>
        </p:nvSpPr>
        <p:spPr/>
        <p:txBody>
          <a:bodyPr/>
          <a:lstStyle/>
          <a:p>
            <a:fld id="{C263D6C4-4840-40CC-AC84-17E24B3B7BDE}" type="slidenum">
              <a:rPr lang="en-US" smtClean="0"/>
              <a:pPr/>
              <a:t>6</a:t>
            </a:fld>
            <a:endParaRPr lang="en-US" dirty="0"/>
          </a:p>
        </p:txBody>
      </p:sp>
      <p:grpSp>
        <p:nvGrpSpPr>
          <p:cNvPr id="5" name="Google Shape;749;p38">
            <a:extLst>
              <a:ext uri="{FF2B5EF4-FFF2-40B4-BE49-F238E27FC236}">
                <a16:creationId xmlns:a16="http://schemas.microsoft.com/office/drawing/2014/main" id="{E662AC41-D696-40E6-553F-06DE516394E1}"/>
              </a:ext>
            </a:extLst>
          </p:cNvPr>
          <p:cNvGrpSpPr/>
          <p:nvPr/>
        </p:nvGrpSpPr>
        <p:grpSpPr>
          <a:xfrm>
            <a:off x="5336517" y="663452"/>
            <a:ext cx="715033" cy="562046"/>
            <a:chOff x="5255200" y="3006475"/>
            <a:chExt cx="511700" cy="378575"/>
          </a:xfrm>
        </p:grpSpPr>
        <p:sp>
          <p:nvSpPr>
            <p:cNvPr id="6" name="Google Shape;750;p38">
              <a:extLst>
                <a:ext uri="{FF2B5EF4-FFF2-40B4-BE49-F238E27FC236}">
                  <a16:creationId xmlns:a16="http://schemas.microsoft.com/office/drawing/2014/main" id="{C5007A00-DB7E-8443-C6B7-E32CD99506B9}"/>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1;p38">
              <a:extLst>
                <a:ext uri="{FF2B5EF4-FFF2-40B4-BE49-F238E27FC236}">
                  <a16:creationId xmlns:a16="http://schemas.microsoft.com/office/drawing/2014/main" id="{6BF1D1A8-8667-9B29-68D5-ECFC3857160C}"/>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007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9A34D-1A04-F19A-5B90-3E4B695E1CC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6EDE166-0F3A-864A-6B28-4D7C29CA3A89}"/>
              </a:ext>
            </a:extLst>
          </p:cNvPr>
          <p:cNvSpPr>
            <a:spLocks noGrp="1"/>
          </p:cNvSpPr>
          <p:nvPr>
            <p:ph type="title"/>
          </p:nvPr>
        </p:nvSpPr>
        <p:spPr>
          <a:xfrm>
            <a:off x="444500" y="755196"/>
            <a:ext cx="11214100" cy="535531"/>
          </a:xfrm>
        </p:spPr>
        <p:txBody>
          <a:bodyPr/>
          <a:lstStyle/>
          <a:p>
            <a:r>
              <a:rPr lang="en-US" dirty="0"/>
              <a:t>Text Preprocessing</a:t>
            </a:r>
          </a:p>
        </p:txBody>
      </p:sp>
      <p:sp>
        <p:nvSpPr>
          <p:cNvPr id="10" name="Text Placeholder 9">
            <a:extLst>
              <a:ext uri="{FF2B5EF4-FFF2-40B4-BE49-F238E27FC236}">
                <a16:creationId xmlns:a16="http://schemas.microsoft.com/office/drawing/2014/main" id="{36E295C7-327A-345D-4709-DAA713E93E2A}"/>
              </a:ext>
            </a:extLst>
          </p:cNvPr>
          <p:cNvSpPr>
            <a:spLocks noGrp="1"/>
          </p:cNvSpPr>
          <p:nvPr>
            <p:ph type="body" sz="quarter" idx="13"/>
          </p:nvPr>
        </p:nvSpPr>
        <p:spPr>
          <a:xfrm>
            <a:off x="444500" y="2009561"/>
            <a:ext cx="6718300" cy="4093243"/>
          </a:xfrm>
        </p:spPr>
        <p:txBody>
          <a:bodyPr/>
          <a:lstStyle/>
          <a:p>
            <a:pPr>
              <a:lnSpc>
                <a:spcPct val="115000"/>
              </a:lnSpc>
              <a:spcAft>
                <a:spcPts val="800"/>
              </a:spcAft>
              <a:buNone/>
            </a:pPr>
            <a:r>
              <a:rPr lang="en-IN" kern="100" dirty="0">
                <a:effectLst/>
                <a:ea typeface="Calibri" panose="020F0502020204030204" pitchFamily="34" charset="0"/>
                <a:cs typeface="Mangal" panose="02040503050203030202" pitchFamily="18" charset="0"/>
              </a:rPr>
              <a:t>To enhance the quality of input data, the following normalization techniques are applied:</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ea typeface="Calibri" panose="020F0502020204030204" pitchFamily="34" charset="0"/>
                <a:cs typeface="Mangal" panose="02040503050203030202" pitchFamily="18" charset="0"/>
              </a:rPr>
              <a:t>Stemming: Reduces words to their root form (e.g., "running" → "run").</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ea typeface="Calibri" panose="020F0502020204030204" pitchFamily="34" charset="0"/>
                <a:cs typeface="Mangal" panose="02040503050203030202" pitchFamily="18" charset="0"/>
              </a:rPr>
              <a:t>Lemmatization: Converts words to their base dictionary form (e.g., "better" → "good").</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ea typeface="Calibri" panose="020F0502020204030204" pitchFamily="34" charset="0"/>
                <a:cs typeface="Mangal" panose="02040503050203030202" pitchFamily="18" charset="0"/>
              </a:rPr>
              <a:t>Lowercasing: Converts all text to lowercase for uniformity.</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ea typeface="Calibri" panose="020F0502020204030204" pitchFamily="34" charset="0"/>
                <a:cs typeface="Mangal" panose="02040503050203030202" pitchFamily="18" charset="0"/>
              </a:rPr>
              <a:t>Stopword Removal: Eliminates common words like "the," "is," and "and" that do not contribute to emotion classification.</a:t>
            </a:r>
          </a:p>
          <a:p>
            <a:pPr marL="342900" lvl="0" indent="-342900">
              <a:lnSpc>
                <a:spcPct val="115000"/>
              </a:lnSpc>
              <a:spcAft>
                <a:spcPts val="800"/>
              </a:spcAft>
              <a:buSzPts val="1000"/>
              <a:buFont typeface="Symbol" panose="05050102010706020507" pitchFamily="18" charset="2"/>
              <a:buChar char=""/>
              <a:tabLst>
                <a:tab pos="457200" algn="l"/>
              </a:tabLst>
            </a:pPr>
            <a:r>
              <a:rPr lang="en-IN" kern="100" dirty="0">
                <a:effectLst/>
                <a:ea typeface="Calibri" panose="020F0502020204030204" pitchFamily="34" charset="0"/>
                <a:cs typeface="Mangal" panose="02040503050203030202" pitchFamily="18" charset="0"/>
              </a:rPr>
              <a:t>Punctuation and Special Character Removal: Cleans text by removing unnecessary symbols.</a:t>
            </a:r>
          </a:p>
        </p:txBody>
      </p:sp>
      <p:sp>
        <p:nvSpPr>
          <p:cNvPr id="2" name="Slide Number Placeholder 1">
            <a:extLst>
              <a:ext uri="{FF2B5EF4-FFF2-40B4-BE49-F238E27FC236}">
                <a16:creationId xmlns:a16="http://schemas.microsoft.com/office/drawing/2014/main" id="{A63C2D7C-4F4A-D747-D3B1-10F52DCB82AD}"/>
              </a:ext>
            </a:extLst>
          </p:cNvPr>
          <p:cNvSpPr>
            <a:spLocks noGrp="1"/>
          </p:cNvSpPr>
          <p:nvPr>
            <p:ph type="sldNum" sz="quarter" idx="12"/>
          </p:nvPr>
        </p:nvSpPr>
        <p:spPr/>
        <p:txBody>
          <a:bodyPr/>
          <a:lstStyle/>
          <a:p>
            <a:fld id="{C263D6C4-4840-40CC-AC84-17E24B3B7BDE}" type="slidenum">
              <a:rPr lang="en-US" smtClean="0"/>
              <a:pPr/>
              <a:t>7</a:t>
            </a:fld>
            <a:endParaRPr lang="en-US" dirty="0"/>
          </a:p>
        </p:txBody>
      </p:sp>
      <p:grpSp>
        <p:nvGrpSpPr>
          <p:cNvPr id="5" name="Google Shape;749;p38">
            <a:extLst>
              <a:ext uri="{FF2B5EF4-FFF2-40B4-BE49-F238E27FC236}">
                <a16:creationId xmlns:a16="http://schemas.microsoft.com/office/drawing/2014/main" id="{E0418C2B-20DA-F7B3-32FE-CCA2D91F3EEF}"/>
              </a:ext>
            </a:extLst>
          </p:cNvPr>
          <p:cNvGrpSpPr/>
          <p:nvPr/>
        </p:nvGrpSpPr>
        <p:grpSpPr>
          <a:xfrm>
            <a:off x="5336517" y="663452"/>
            <a:ext cx="715033" cy="562046"/>
            <a:chOff x="5255200" y="3006475"/>
            <a:chExt cx="511700" cy="378575"/>
          </a:xfrm>
        </p:grpSpPr>
        <p:sp>
          <p:nvSpPr>
            <p:cNvPr id="6" name="Google Shape;750;p38">
              <a:extLst>
                <a:ext uri="{FF2B5EF4-FFF2-40B4-BE49-F238E27FC236}">
                  <a16:creationId xmlns:a16="http://schemas.microsoft.com/office/drawing/2014/main" id="{8314D673-5E08-C345-3A19-11B96BD53D6A}"/>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1;p38">
              <a:extLst>
                <a:ext uri="{FF2B5EF4-FFF2-40B4-BE49-F238E27FC236}">
                  <a16:creationId xmlns:a16="http://schemas.microsoft.com/office/drawing/2014/main" id="{2847122C-AE4C-E257-E254-FAD542A02ECA}"/>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153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2EDF2-6433-83AE-9D14-33C1C137079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F9D3241-3C43-1BD4-6347-21C7F32A16AC}"/>
              </a:ext>
            </a:extLst>
          </p:cNvPr>
          <p:cNvSpPr>
            <a:spLocks noGrp="1"/>
          </p:cNvSpPr>
          <p:nvPr>
            <p:ph type="title"/>
          </p:nvPr>
        </p:nvSpPr>
        <p:spPr>
          <a:xfrm>
            <a:off x="444500" y="755196"/>
            <a:ext cx="11214100" cy="535531"/>
          </a:xfrm>
        </p:spPr>
        <p:txBody>
          <a:bodyPr/>
          <a:lstStyle/>
          <a:p>
            <a:r>
              <a:rPr lang="en-US" dirty="0"/>
              <a:t>Logistic Regression</a:t>
            </a:r>
          </a:p>
        </p:txBody>
      </p:sp>
      <p:sp>
        <p:nvSpPr>
          <p:cNvPr id="10" name="Text Placeholder 9">
            <a:extLst>
              <a:ext uri="{FF2B5EF4-FFF2-40B4-BE49-F238E27FC236}">
                <a16:creationId xmlns:a16="http://schemas.microsoft.com/office/drawing/2014/main" id="{B210D168-0A1C-091A-4227-B5AD1A1E37D6}"/>
              </a:ext>
            </a:extLst>
          </p:cNvPr>
          <p:cNvSpPr>
            <a:spLocks noGrp="1"/>
          </p:cNvSpPr>
          <p:nvPr>
            <p:ph type="body" sz="quarter" idx="13"/>
          </p:nvPr>
        </p:nvSpPr>
        <p:spPr>
          <a:xfrm>
            <a:off x="444500" y="1756279"/>
            <a:ext cx="6718300" cy="4093243"/>
          </a:xfrm>
        </p:spPr>
        <p:txBody>
          <a:bodyPr/>
          <a:lstStyle/>
          <a:p>
            <a:pPr>
              <a:lnSpc>
                <a:spcPct val="115000"/>
              </a:lnSpc>
              <a:spcAft>
                <a:spcPts val="800"/>
              </a:spcAft>
              <a:buNone/>
            </a:pPr>
            <a:r>
              <a:rPr lang="en-IN" kern="100" dirty="0">
                <a:effectLst/>
                <a:ea typeface="Calibri" panose="020F0502020204030204" pitchFamily="34" charset="0"/>
                <a:cs typeface="Mangal" panose="02040503050203030202" pitchFamily="18" charset="0"/>
              </a:rPr>
              <a:t>	This project employs Logistic Regression as the primary classification model. Logistic Regression is a statistical model that predicts the probability of a categorical outcome based on input features. In text classification, it is commonly used to determine the likelihood of a given text belonging to an emotion category.</a:t>
            </a:r>
          </a:p>
          <a:p>
            <a:pPr>
              <a:lnSpc>
                <a:spcPct val="115000"/>
              </a:lnSpc>
              <a:spcAft>
                <a:spcPts val="800"/>
              </a:spcAft>
              <a:buNone/>
            </a:pPr>
            <a:r>
              <a:rPr lang="en-IN" u="sng" kern="100" dirty="0">
                <a:effectLst/>
                <a:ea typeface="Calibri" panose="020F0502020204030204" pitchFamily="34" charset="0"/>
                <a:cs typeface="Mangal" panose="02040503050203030202" pitchFamily="18" charset="0"/>
              </a:rPr>
              <a:t>Understanding Logistic Regression:</a:t>
            </a:r>
            <a:endParaRPr lang="en-IN" kern="100" dirty="0">
              <a:effectLst/>
              <a:ea typeface="Calibri" panose="020F0502020204030204" pitchFamily="34" charset="0"/>
              <a:cs typeface="Mangal" panose="02040503050203030202" pitchFamily="18" charset="0"/>
            </a:endParaRPr>
          </a:p>
          <a:p>
            <a:pPr>
              <a:lnSpc>
                <a:spcPct val="115000"/>
              </a:lnSpc>
              <a:spcAft>
                <a:spcPts val="800"/>
              </a:spcAft>
            </a:pPr>
            <a:r>
              <a:rPr lang="en-IN" kern="100" dirty="0">
                <a:effectLst/>
                <a:ea typeface="Calibri" panose="020F0502020204030204" pitchFamily="34" charset="0"/>
                <a:cs typeface="Mangal" panose="02040503050203030202" pitchFamily="18" charset="0"/>
              </a:rPr>
              <a:t>Logistic Regression is a linear model used for binary and multiclass classification problems. It applies the logistic (sigmoid) function to map predicted values to probabilities between 0 and 1. The equation for Logistic Regression is given by:</a:t>
            </a:r>
          </a:p>
          <a:p>
            <a:pPr marL="0" indent="0">
              <a:buNone/>
            </a:pPr>
            <a:endParaRPr lang="en-US" sz="1400" dirty="0"/>
          </a:p>
        </p:txBody>
      </p:sp>
      <p:sp>
        <p:nvSpPr>
          <p:cNvPr id="2" name="Slide Number Placeholder 1">
            <a:extLst>
              <a:ext uri="{FF2B5EF4-FFF2-40B4-BE49-F238E27FC236}">
                <a16:creationId xmlns:a16="http://schemas.microsoft.com/office/drawing/2014/main" id="{1D90D4BD-4F0C-4156-CF67-A948E272C3D8}"/>
              </a:ext>
            </a:extLst>
          </p:cNvPr>
          <p:cNvSpPr>
            <a:spLocks noGrp="1"/>
          </p:cNvSpPr>
          <p:nvPr>
            <p:ph type="sldNum" sz="quarter" idx="12"/>
          </p:nvPr>
        </p:nvSpPr>
        <p:spPr/>
        <p:txBody>
          <a:bodyPr/>
          <a:lstStyle/>
          <a:p>
            <a:fld id="{C263D6C4-4840-40CC-AC84-17E24B3B7BDE}" type="slidenum">
              <a:rPr lang="en-US" smtClean="0"/>
              <a:pPr/>
              <a:t>8</a:t>
            </a:fld>
            <a:endParaRPr lang="en-US" dirty="0"/>
          </a:p>
        </p:txBody>
      </p:sp>
      <p:grpSp>
        <p:nvGrpSpPr>
          <p:cNvPr id="5" name="Google Shape;749;p38">
            <a:extLst>
              <a:ext uri="{FF2B5EF4-FFF2-40B4-BE49-F238E27FC236}">
                <a16:creationId xmlns:a16="http://schemas.microsoft.com/office/drawing/2014/main" id="{D8DF63BF-0803-B0AD-E378-5E845703176F}"/>
              </a:ext>
            </a:extLst>
          </p:cNvPr>
          <p:cNvGrpSpPr/>
          <p:nvPr/>
        </p:nvGrpSpPr>
        <p:grpSpPr>
          <a:xfrm>
            <a:off x="5336517" y="663452"/>
            <a:ext cx="715033" cy="562046"/>
            <a:chOff x="5255200" y="3006475"/>
            <a:chExt cx="511700" cy="378575"/>
          </a:xfrm>
        </p:grpSpPr>
        <p:sp>
          <p:nvSpPr>
            <p:cNvPr id="6" name="Google Shape;750;p38">
              <a:extLst>
                <a:ext uri="{FF2B5EF4-FFF2-40B4-BE49-F238E27FC236}">
                  <a16:creationId xmlns:a16="http://schemas.microsoft.com/office/drawing/2014/main" id="{08FF4EE1-45CA-9A2A-DCDB-4A04E63E91C3}"/>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1;p38">
              <a:extLst>
                <a:ext uri="{FF2B5EF4-FFF2-40B4-BE49-F238E27FC236}">
                  <a16:creationId xmlns:a16="http://schemas.microsoft.com/office/drawing/2014/main" id="{66D4C90A-429A-9646-11D2-27F2B8F4DC5D}"/>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9DDA857-9F11-D6DD-EB33-159B36BF16E9}"/>
              </a:ext>
            </a:extLst>
          </p:cNvPr>
          <p:cNvPicPr>
            <a:picLocks noChangeAspect="1"/>
          </p:cNvPicPr>
          <p:nvPr/>
        </p:nvPicPr>
        <p:blipFill>
          <a:blip r:embed="rId2"/>
          <a:stretch>
            <a:fillRect/>
          </a:stretch>
        </p:blipFill>
        <p:spPr>
          <a:xfrm>
            <a:off x="759279" y="5272283"/>
            <a:ext cx="5014090" cy="712529"/>
          </a:xfrm>
          <a:prstGeom prst="rect">
            <a:avLst/>
          </a:prstGeom>
        </p:spPr>
      </p:pic>
    </p:spTree>
    <p:extLst>
      <p:ext uri="{BB962C8B-B14F-4D97-AF65-F5344CB8AC3E}">
        <p14:creationId xmlns:p14="http://schemas.microsoft.com/office/powerpoint/2010/main" val="193372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55196"/>
            <a:ext cx="11214100" cy="535531"/>
          </a:xfrm>
        </p:spPr>
        <p:txBody>
          <a:bodyPr/>
          <a:lstStyle/>
          <a:p>
            <a:r>
              <a:rPr lang="en-US" dirty="0"/>
              <a:t>Model Architecture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066256"/>
            <a:ext cx="6718300" cy="4093243"/>
          </a:xfrm>
        </p:spPr>
        <p:txBody>
          <a:bodyPr/>
          <a:lstStyle/>
          <a:p>
            <a:pPr>
              <a:lnSpc>
                <a:spcPct val="115000"/>
              </a:lnSpc>
              <a:spcAft>
                <a:spcPts val="800"/>
              </a:spcAft>
              <a:buNone/>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The proposed model consists of the following steps: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Text Preprocessing: Tokenization, stopword removal, and stemming.</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Feature Extraction: Applying TF-IDF (Term Frequency-Inverse Document Frequency) to convert text into numerical vectors.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Classification Model: Logistic Regression is trained on labelled data to predict emotions.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8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Prediction Output: The model generates probability scores for each emotion category and assigns the most probable emotion to a given text.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grpSp>
        <p:nvGrpSpPr>
          <p:cNvPr id="5" name="Google Shape;749;p38">
            <a:extLst>
              <a:ext uri="{FF2B5EF4-FFF2-40B4-BE49-F238E27FC236}">
                <a16:creationId xmlns:a16="http://schemas.microsoft.com/office/drawing/2014/main" id="{295AB8A5-8F35-F742-88E0-28F5C7C4DECD}"/>
              </a:ext>
            </a:extLst>
          </p:cNvPr>
          <p:cNvGrpSpPr/>
          <p:nvPr/>
        </p:nvGrpSpPr>
        <p:grpSpPr>
          <a:xfrm>
            <a:off x="5336517" y="663452"/>
            <a:ext cx="715033" cy="562046"/>
            <a:chOff x="5255200" y="3006475"/>
            <a:chExt cx="511700" cy="378575"/>
          </a:xfrm>
        </p:grpSpPr>
        <p:sp>
          <p:nvSpPr>
            <p:cNvPr id="6" name="Google Shape;750;p38">
              <a:extLst>
                <a:ext uri="{FF2B5EF4-FFF2-40B4-BE49-F238E27FC236}">
                  <a16:creationId xmlns:a16="http://schemas.microsoft.com/office/drawing/2014/main" id="{75F553CC-9D27-B948-8C14-FFF7E61459EA}"/>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51;p38">
              <a:extLst>
                <a:ext uri="{FF2B5EF4-FFF2-40B4-BE49-F238E27FC236}">
                  <a16:creationId xmlns:a16="http://schemas.microsoft.com/office/drawing/2014/main" id="{9F6CA486-8889-7442-83FD-0EFA8E2A5678}"/>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965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1108</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Symbol</vt:lpstr>
      <vt:lpstr>Times New Roman</vt:lpstr>
      <vt:lpstr>Trade Gothic LT Pro</vt:lpstr>
      <vt:lpstr>Trebuchet MS</vt:lpstr>
      <vt:lpstr>Office Theme</vt:lpstr>
      <vt:lpstr>Emotion Recognition From Text</vt:lpstr>
      <vt:lpstr>Introduction</vt:lpstr>
      <vt:lpstr>Motivation</vt:lpstr>
      <vt:lpstr>Problem Significance</vt:lpstr>
      <vt:lpstr>Related Works 📃</vt:lpstr>
      <vt:lpstr>Dataset Details</vt:lpstr>
      <vt:lpstr>Text Preprocessing</vt:lpstr>
      <vt:lpstr>Logistic Regression</vt:lpstr>
      <vt:lpstr>Model Architecture</vt:lpstr>
      <vt:lpstr>Emotion Recognition From Text</vt:lpstr>
      <vt:lpstr>Emotion Recognition From Text</vt:lpstr>
      <vt:lpstr>Future Work</vt:lpstr>
      <vt:lpstr>“Language is the road map of a culture. NLP is the GPS.”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2025-04-05T10:52:26Z</dcterms:created>
  <dcterms:modified xsi:type="dcterms:W3CDTF">2025-04-08T18:04:14Z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