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2"/>
  </p:notesMasterIdLst>
  <p:sldIdLst>
    <p:sldId id="257" r:id="rId2"/>
    <p:sldId id="270" r:id="rId3"/>
    <p:sldId id="274" r:id="rId4"/>
    <p:sldId id="276" r:id="rId5"/>
    <p:sldId id="277" r:id="rId6"/>
    <p:sldId id="271" r:id="rId7"/>
    <p:sldId id="272" r:id="rId8"/>
    <p:sldId id="273" r:id="rId9"/>
    <p:sldId id="275" r:id="rId10"/>
    <p:sldId id="269" r:id="rId11"/>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B3B3"/>
    <a:srgbClr val="F3A2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0779" autoAdjust="0"/>
  </p:normalViewPr>
  <p:slideViewPr>
    <p:cSldViewPr snapToGrid="0">
      <p:cViewPr varScale="1">
        <p:scale>
          <a:sx n="69" d="100"/>
          <a:sy n="69" d="100"/>
        </p:scale>
        <p:origin x="117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38CFD-596C-478F-AFED-F0DD81FD8BCC}" type="datetimeFigureOut">
              <a:rPr lang="fi-FI" smtClean="0"/>
              <a:t>25.8.2021</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40D22-B668-4D30-A3D7-568C71737CD8}" type="slidenum">
              <a:rPr lang="fi-FI" smtClean="0"/>
              <a:t>‹#›</a:t>
            </a:fld>
            <a:endParaRPr lang="fi-FI"/>
          </a:p>
        </p:txBody>
      </p:sp>
    </p:spTree>
    <p:extLst>
      <p:ext uri="{BB962C8B-B14F-4D97-AF65-F5344CB8AC3E}">
        <p14:creationId xmlns:p14="http://schemas.microsoft.com/office/powerpoint/2010/main" val="374441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076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8537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724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117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173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055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Kun</a:t>
            </a:r>
            <a:r>
              <a:rPr lang="en-GB" dirty="0"/>
              <a:t> </a:t>
            </a:r>
            <a:r>
              <a:rPr lang="en-GB" dirty="0" err="1"/>
              <a:t>ajetaan</a:t>
            </a:r>
            <a:r>
              <a:rPr lang="en-GB" dirty="0"/>
              <a:t> Test Suite, </a:t>
            </a:r>
            <a:r>
              <a:rPr lang="en-GB" dirty="0" err="1"/>
              <a:t>sen</a:t>
            </a:r>
            <a:r>
              <a:rPr lang="en-GB" dirty="0"/>
              <a:t> </a:t>
            </a:r>
            <a:r>
              <a:rPr lang="en-GB" dirty="0" err="1"/>
              <a:t>alussa</a:t>
            </a:r>
            <a:r>
              <a:rPr lang="en-GB" dirty="0"/>
              <a:t> </a:t>
            </a:r>
            <a:r>
              <a:rPr lang="en-GB" dirty="0" err="1"/>
              <a:t>otetaan</a:t>
            </a:r>
            <a:r>
              <a:rPr lang="en-GB" dirty="0"/>
              <a:t> </a:t>
            </a:r>
            <a:r>
              <a:rPr lang="en-GB" dirty="0" err="1"/>
              <a:t>käyttöön</a:t>
            </a:r>
            <a:r>
              <a:rPr lang="en-GB" dirty="0"/>
              <a:t> </a:t>
            </a:r>
            <a:r>
              <a:rPr lang="en-GB" dirty="0" err="1"/>
              <a:t>kirjasto</a:t>
            </a:r>
            <a:r>
              <a:rPr lang="en-GB" dirty="0"/>
              <a:t> </a:t>
            </a:r>
            <a:r>
              <a:rPr lang="en-GB" dirty="0" err="1"/>
              <a:t>DataDriver</a:t>
            </a:r>
            <a:r>
              <a:rPr lang="en-GB" dirty="0"/>
              <a:t>. </a:t>
            </a:r>
            <a:r>
              <a:rPr lang="en-GB" dirty="0" err="1"/>
              <a:t>Siinä</a:t>
            </a:r>
            <a:r>
              <a:rPr lang="en-GB" dirty="0"/>
              <a:t> </a:t>
            </a:r>
            <a:r>
              <a:rPr lang="en-GB" dirty="0" err="1"/>
              <a:t>alustetaan</a:t>
            </a:r>
            <a:r>
              <a:rPr lang="en-GB" dirty="0"/>
              <a:t> </a:t>
            </a:r>
            <a:r>
              <a:rPr lang="en-GB" dirty="0" err="1"/>
              <a:t>DataDriver-luokan</a:t>
            </a:r>
            <a:r>
              <a:rPr lang="en-GB" dirty="0"/>
              <a:t> </a:t>
            </a:r>
            <a:r>
              <a:rPr lang="en-GB" dirty="0" err="1"/>
              <a:t>instanssi</a:t>
            </a:r>
            <a:r>
              <a:rPr lang="en-GB" dirty="0"/>
              <a:t>. </a:t>
            </a:r>
            <a:r>
              <a:rPr lang="en-GB" dirty="0" err="1"/>
              <a:t>DataDriver</a:t>
            </a:r>
            <a:r>
              <a:rPr lang="en-GB" dirty="0"/>
              <a:t> </a:t>
            </a:r>
            <a:r>
              <a:rPr lang="en-GB" dirty="0" err="1"/>
              <a:t>asettaa</a:t>
            </a:r>
            <a:r>
              <a:rPr lang="en-GB" dirty="0"/>
              <a:t> </a:t>
            </a:r>
            <a:r>
              <a:rPr lang="en-GB" dirty="0" err="1"/>
              <a:t>itsensä</a:t>
            </a:r>
            <a:r>
              <a:rPr lang="en-GB" dirty="0"/>
              <a:t> </a:t>
            </a:r>
            <a:r>
              <a:rPr lang="en-GB" dirty="0" err="1"/>
              <a:t>listeneriksi</a:t>
            </a:r>
            <a:r>
              <a:rPr lang="en-GB" dirty="0"/>
              <a:t> </a:t>
            </a:r>
            <a:r>
              <a:rPr lang="en-GB" dirty="0" err="1"/>
              <a:t>ja</a:t>
            </a:r>
            <a:r>
              <a:rPr lang="en-GB" dirty="0"/>
              <a:t> </a:t>
            </a:r>
            <a:r>
              <a:rPr lang="en-GB" dirty="0" err="1"/>
              <a:t>etsii</a:t>
            </a:r>
            <a:r>
              <a:rPr lang="en-GB" dirty="0"/>
              <a:t> test </a:t>
            </a:r>
            <a:r>
              <a:rPr lang="en-GB" dirty="0" err="1"/>
              <a:t>templaten</a:t>
            </a:r>
            <a:r>
              <a:rPr lang="en-GB" dirty="0"/>
              <a:t> </a:t>
            </a:r>
            <a:r>
              <a:rPr lang="en-GB" dirty="0" err="1"/>
              <a:t>ja</a:t>
            </a:r>
            <a:r>
              <a:rPr lang="en-GB" dirty="0"/>
              <a:t> </a:t>
            </a:r>
            <a:r>
              <a:rPr lang="en-GB" dirty="0" err="1"/>
              <a:t>yhden</a:t>
            </a:r>
            <a:r>
              <a:rPr lang="en-GB" dirty="0"/>
              <a:t> </a:t>
            </a:r>
            <a:r>
              <a:rPr lang="en-GB" dirty="0" err="1"/>
              <a:t>ensimmäisen</a:t>
            </a:r>
            <a:r>
              <a:rPr lang="en-GB" dirty="0"/>
              <a:t> </a:t>
            </a:r>
            <a:r>
              <a:rPr lang="en-GB" dirty="0" err="1"/>
              <a:t>testitapauksen</a:t>
            </a:r>
            <a:r>
              <a:rPr lang="en-GB" dirty="0"/>
              <a:t>. Jos </a:t>
            </a:r>
            <a:r>
              <a:rPr lang="en-GB" dirty="0" err="1"/>
              <a:t>testitapauksia</a:t>
            </a:r>
            <a:r>
              <a:rPr lang="en-GB" dirty="0"/>
              <a:t> on </a:t>
            </a:r>
            <a:r>
              <a:rPr lang="en-GB" dirty="0" err="1"/>
              <a:t>enemmän</a:t>
            </a:r>
            <a:r>
              <a:rPr lang="en-GB" dirty="0"/>
              <a:t> se </a:t>
            </a:r>
            <a:r>
              <a:rPr lang="en-GB" dirty="0" err="1"/>
              <a:t>jättää</a:t>
            </a:r>
            <a:r>
              <a:rPr lang="en-GB" dirty="0"/>
              <a:t> </a:t>
            </a:r>
            <a:r>
              <a:rPr lang="en-GB" dirty="0" err="1"/>
              <a:t>huomiotta</a:t>
            </a:r>
            <a:r>
              <a:rPr lang="en-GB" dirty="0"/>
              <a:t> </a:t>
            </a:r>
            <a:r>
              <a:rPr lang="en-GB" dirty="0" err="1"/>
              <a:t>muut</a:t>
            </a:r>
            <a:r>
              <a:rPr lang="en-GB" dirty="0"/>
              <a:t> </a:t>
            </a:r>
            <a:r>
              <a:rPr lang="en-GB" dirty="0" err="1"/>
              <a:t>testiajon</a:t>
            </a:r>
            <a:r>
              <a:rPr lang="en-GB" dirty="0"/>
              <a:t> </a:t>
            </a:r>
            <a:r>
              <a:rPr lang="en-GB" dirty="0" err="1"/>
              <a:t>ajaksi</a:t>
            </a:r>
            <a:r>
              <a:rPr lang="en-GB" dirty="0"/>
              <a:t> </a:t>
            </a:r>
            <a:r>
              <a:rPr lang="en-GB" dirty="0" err="1"/>
              <a:t>ja</a:t>
            </a:r>
            <a:r>
              <a:rPr lang="en-GB" dirty="0"/>
              <a:t> </a:t>
            </a:r>
            <a:r>
              <a:rPr lang="en-GB" dirty="0" err="1"/>
              <a:t>käytännössä</a:t>
            </a:r>
            <a:r>
              <a:rPr lang="en-GB" dirty="0"/>
              <a:t> </a:t>
            </a:r>
            <a:r>
              <a:rPr lang="en-GB" dirty="0" err="1"/>
              <a:t>poistaa</a:t>
            </a:r>
            <a:r>
              <a:rPr lang="en-GB" dirty="0"/>
              <a:t> ne. </a:t>
            </a:r>
            <a:r>
              <a:rPr lang="en-GB" dirty="0" err="1"/>
              <a:t>DataDriver-luokalla</a:t>
            </a:r>
            <a:r>
              <a:rPr lang="en-GB" dirty="0"/>
              <a:t> on </a:t>
            </a:r>
            <a:r>
              <a:rPr lang="en-GB" dirty="0" err="1"/>
              <a:t>metodi</a:t>
            </a:r>
            <a:r>
              <a:rPr lang="en-GB" dirty="0"/>
              <a:t> _</a:t>
            </a:r>
            <a:r>
              <a:rPr lang="en-GB" dirty="0" err="1"/>
              <a:t>start_suite</a:t>
            </a:r>
            <a:r>
              <a:rPr lang="en-GB" dirty="0"/>
              <a:t>(suite), </a:t>
            </a:r>
            <a:r>
              <a:rPr lang="en-GB" dirty="0" err="1"/>
              <a:t>joka</a:t>
            </a:r>
            <a:r>
              <a:rPr lang="en-GB" dirty="0"/>
              <a:t> </a:t>
            </a:r>
            <a:r>
              <a:rPr lang="en-GB" dirty="0" err="1"/>
              <a:t>ottaa</a:t>
            </a:r>
            <a:r>
              <a:rPr lang="en-GB" dirty="0"/>
              <a:t> </a:t>
            </a:r>
            <a:r>
              <a:rPr lang="en-GB" dirty="0" err="1"/>
              <a:t>parametrina</a:t>
            </a:r>
            <a:r>
              <a:rPr lang="en-GB" dirty="0"/>
              <a:t> Test </a:t>
            </a:r>
            <a:r>
              <a:rPr lang="en-GB" dirty="0" err="1"/>
              <a:t>Suiten</a:t>
            </a:r>
            <a:r>
              <a:rPr lang="en-GB" dirty="0"/>
              <a:t>, </a:t>
            </a:r>
            <a:r>
              <a:rPr lang="en-GB" dirty="0" err="1"/>
              <a:t>joka</a:t>
            </a:r>
            <a:r>
              <a:rPr lang="en-GB" dirty="0"/>
              <a:t> on </a:t>
            </a:r>
            <a:r>
              <a:rPr lang="en-GB" dirty="0" err="1"/>
              <a:t>tässä</a:t>
            </a:r>
            <a:r>
              <a:rPr lang="en-GB" dirty="0"/>
              <a:t> </a:t>
            </a:r>
            <a:r>
              <a:rPr lang="en-GB" dirty="0" err="1"/>
              <a:t>tapauksessa</a:t>
            </a:r>
            <a:r>
              <a:rPr lang="en-GB" dirty="0"/>
              <a:t> </a:t>
            </a:r>
            <a:r>
              <a:rPr lang="en-GB" dirty="0" err="1"/>
              <a:t>meidän</a:t>
            </a:r>
            <a:r>
              <a:rPr lang="en-GB" dirty="0"/>
              <a:t> </a:t>
            </a:r>
            <a:r>
              <a:rPr lang="en-GB" dirty="0" err="1"/>
              <a:t>ajettava</a:t>
            </a:r>
            <a:r>
              <a:rPr lang="en-GB" dirty="0"/>
              <a:t> robot-</a:t>
            </a:r>
            <a:r>
              <a:rPr lang="en-GB" dirty="0" err="1"/>
              <a:t>tiedosto</a:t>
            </a:r>
            <a:r>
              <a:rPr lang="en-GB" dirty="0"/>
              <a:t>. _</a:t>
            </a:r>
            <a:r>
              <a:rPr lang="en-GB" dirty="0" err="1"/>
              <a:t>start_suite-metodi</a:t>
            </a:r>
            <a:r>
              <a:rPr lang="en-GB" dirty="0"/>
              <a:t> </a:t>
            </a:r>
            <a:r>
              <a:rPr lang="en-GB" dirty="0" err="1"/>
              <a:t>alustaa</a:t>
            </a:r>
            <a:r>
              <a:rPr lang="en-GB" dirty="0"/>
              <a:t> </a:t>
            </a:r>
            <a:r>
              <a:rPr lang="en-GB" dirty="0" err="1"/>
              <a:t>DataReader-luokan</a:t>
            </a:r>
            <a:r>
              <a:rPr lang="en-GB" dirty="0"/>
              <a:t> </a:t>
            </a:r>
            <a:r>
              <a:rPr lang="en-GB" dirty="0" err="1"/>
              <a:t>instanssin</a:t>
            </a:r>
            <a:r>
              <a:rPr lang="en-GB" dirty="0"/>
              <a:t>, </a:t>
            </a:r>
            <a:r>
              <a:rPr lang="en-GB" dirty="0" err="1"/>
              <a:t>ja</a:t>
            </a:r>
            <a:r>
              <a:rPr lang="en-GB" dirty="0"/>
              <a:t> </a:t>
            </a:r>
            <a:r>
              <a:rPr lang="en-GB" dirty="0" err="1"/>
              <a:t>DataReader-luokka</a:t>
            </a:r>
            <a:r>
              <a:rPr lang="en-GB" dirty="0"/>
              <a:t> </a:t>
            </a:r>
            <a:r>
              <a:rPr lang="en-GB" dirty="0" err="1"/>
              <a:t>itsessään</a:t>
            </a:r>
            <a:r>
              <a:rPr lang="en-GB" dirty="0"/>
              <a:t> on </a:t>
            </a:r>
            <a:r>
              <a:rPr lang="en-GB" dirty="0" err="1"/>
              <a:t>korvattavissa</a:t>
            </a:r>
            <a:r>
              <a:rPr lang="en-GB" dirty="0"/>
              <a:t> </a:t>
            </a:r>
            <a:r>
              <a:rPr lang="en-GB" dirty="0" err="1"/>
              <a:t>omalla</a:t>
            </a:r>
            <a:r>
              <a:rPr lang="en-GB" dirty="0"/>
              <a:t> </a:t>
            </a:r>
            <a:r>
              <a:rPr lang="en-GB" dirty="0" err="1"/>
              <a:t>toteutuksella</a:t>
            </a:r>
            <a:r>
              <a:rPr lang="en-GB" dirty="0"/>
              <a:t> tai </a:t>
            </a:r>
            <a:r>
              <a:rPr lang="en-GB" dirty="0" err="1"/>
              <a:t>valmiilla</a:t>
            </a:r>
            <a:r>
              <a:rPr lang="en-GB" dirty="0"/>
              <a:t> </a:t>
            </a:r>
            <a:r>
              <a:rPr lang="en-GB" dirty="0" err="1"/>
              <a:t>jos</a:t>
            </a:r>
            <a:r>
              <a:rPr lang="en-GB" dirty="0"/>
              <a:t> </a:t>
            </a:r>
            <a:r>
              <a:rPr lang="en-GB" dirty="0" err="1"/>
              <a:t>haluaa</a:t>
            </a:r>
            <a:r>
              <a:rPr lang="en-GB" dirty="0"/>
              <a:t> </a:t>
            </a:r>
            <a:r>
              <a:rPr lang="en-GB" dirty="0" err="1"/>
              <a:t>käyttää</a:t>
            </a:r>
            <a:r>
              <a:rPr lang="en-GB" dirty="0"/>
              <a:t> </a:t>
            </a:r>
            <a:r>
              <a:rPr lang="en-GB" dirty="0" err="1"/>
              <a:t>erilaisia</a:t>
            </a:r>
            <a:r>
              <a:rPr lang="en-GB" dirty="0"/>
              <a:t> </a:t>
            </a:r>
            <a:r>
              <a:rPr lang="en-GB" dirty="0" err="1"/>
              <a:t>tiedostotyyppejä</a:t>
            </a:r>
            <a:r>
              <a:rPr lang="en-GB" dirty="0"/>
              <a:t>. </a:t>
            </a:r>
            <a:r>
              <a:rPr lang="en-GB" dirty="0" err="1"/>
              <a:t>DataReader-luokka</a:t>
            </a:r>
            <a:r>
              <a:rPr lang="en-GB" dirty="0"/>
              <a:t> </a:t>
            </a:r>
            <a:r>
              <a:rPr lang="en-GB" dirty="0" err="1"/>
              <a:t>lukee</a:t>
            </a:r>
            <a:r>
              <a:rPr lang="en-GB" dirty="0"/>
              <a:t> </a:t>
            </a:r>
            <a:r>
              <a:rPr lang="en-GB" dirty="0" err="1"/>
              <a:t>annetun</a:t>
            </a:r>
            <a:r>
              <a:rPr lang="en-GB" dirty="0"/>
              <a:t> </a:t>
            </a:r>
            <a:r>
              <a:rPr lang="en-GB" dirty="0" err="1"/>
              <a:t>datatiedoston</a:t>
            </a:r>
            <a:r>
              <a:rPr lang="en-GB" dirty="0"/>
              <a:t> </a:t>
            </a:r>
            <a:r>
              <a:rPr lang="en-GB" dirty="0" err="1"/>
              <a:t>ja</a:t>
            </a:r>
            <a:r>
              <a:rPr lang="en-GB" dirty="0"/>
              <a:t> </a:t>
            </a:r>
            <a:r>
              <a:rPr lang="en-GB" dirty="0" err="1"/>
              <a:t>palauttaa</a:t>
            </a:r>
            <a:r>
              <a:rPr lang="en-GB" dirty="0"/>
              <a:t> </a:t>
            </a:r>
            <a:r>
              <a:rPr lang="en-GB" dirty="0" err="1"/>
              <a:t>DataDriver-luokalle</a:t>
            </a:r>
            <a:r>
              <a:rPr lang="en-GB" dirty="0"/>
              <a:t> </a:t>
            </a:r>
            <a:r>
              <a:rPr lang="en-GB" dirty="0" err="1"/>
              <a:t>testitapausdataa</a:t>
            </a:r>
            <a:r>
              <a:rPr lang="en-GB" dirty="0"/>
              <a:t> </a:t>
            </a:r>
            <a:r>
              <a:rPr lang="en-GB" dirty="0" err="1"/>
              <a:t>jokaiselle</a:t>
            </a:r>
            <a:r>
              <a:rPr lang="en-GB" dirty="0"/>
              <a:t> </a:t>
            </a:r>
            <a:r>
              <a:rPr lang="en-GB" dirty="0" err="1"/>
              <a:t>eri</a:t>
            </a:r>
            <a:r>
              <a:rPr lang="en-GB" dirty="0"/>
              <a:t> </a:t>
            </a:r>
            <a:r>
              <a:rPr lang="en-GB" dirty="0" err="1"/>
              <a:t>testitapaukselle</a:t>
            </a:r>
            <a:r>
              <a:rPr lang="en-GB" dirty="0"/>
              <a:t>.  </a:t>
            </a:r>
            <a:r>
              <a:rPr lang="en-GB" dirty="0" err="1"/>
              <a:t>DataDriverin</a:t>
            </a:r>
            <a:r>
              <a:rPr lang="en-GB" dirty="0"/>
              <a:t> </a:t>
            </a:r>
            <a:r>
              <a:rPr lang="en-GB" dirty="0" err="1"/>
              <a:t>sisällä</a:t>
            </a:r>
            <a:r>
              <a:rPr lang="en-GB" dirty="0"/>
              <a:t> </a:t>
            </a:r>
            <a:r>
              <a:rPr lang="en-GB" dirty="0" err="1"/>
              <a:t>voidaan</a:t>
            </a:r>
            <a:r>
              <a:rPr lang="en-GB" dirty="0"/>
              <a:t> </a:t>
            </a:r>
            <a:r>
              <a:rPr lang="en-GB" dirty="0" err="1"/>
              <a:t>vielä</a:t>
            </a:r>
            <a:r>
              <a:rPr lang="en-GB" dirty="0"/>
              <a:t> </a:t>
            </a:r>
            <a:r>
              <a:rPr lang="en-GB" dirty="0" err="1"/>
              <a:t>lajitella</a:t>
            </a:r>
            <a:r>
              <a:rPr lang="en-GB" dirty="0"/>
              <a:t> tai </a:t>
            </a:r>
            <a:r>
              <a:rPr lang="en-GB" dirty="0" err="1"/>
              <a:t>järjestää</a:t>
            </a:r>
            <a:r>
              <a:rPr lang="en-GB" dirty="0"/>
              <a:t> </a:t>
            </a:r>
            <a:r>
              <a:rPr lang="en-GB" dirty="0" err="1"/>
              <a:t>testitapausdataa</a:t>
            </a:r>
            <a:r>
              <a:rPr lang="en-GB" dirty="0"/>
              <a:t> </a:t>
            </a:r>
            <a:r>
              <a:rPr lang="en-GB" dirty="0" err="1"/>
              <a:t>esimerkiksi</a:t>
            </a:r>
            <a:r>
              <a:rPr lang="en-GB" dirty="0"/>
              <a:t> </a:t>
            </a:r>
            <a:r>
              <a:rPr lang="en-GB" dirty="0" err="1"/>
              <a:t>tagien</a:t>
            </a:r>
            <a:r>
              <a:rPr lang="en-GB" dirty="0"/>
              <a:t> </a:t>
            </a:r>
            <a:r>
              <a:rPr lang="en-GB" dirty="0" err="1"/>
              <a:t>mukaan</a:t>
            </a:r>
            <a:r>
              <a:rPr lang="en-GB" dirty="0"/>
              <a:t>. </a:t>
            </a:r>
            <a:r>
              <a:rPr lang="en-GB" dirty="0" err="1"/>
              <a:t>Esim</a:t>
            </a:r>
            <a:r>
              <a:rPr lang="en-GB" dirty="0"/>
              <a:t>. Jos </a:t>
            </a:r>
            <a:r>
              <a:rPr lang="en-GB" dirty="0" err="1"/>
              <a:t>olisi</a:t>
            </a:r>
            <a:r>
              <a:rPr lang="en-GB" dirty="0"/>
              <a:t> </a:t>
            </a:r>
            <a:r>
              <a:rPr lang="en-GB" dirty="0" err="1"/>
              <a:t>korkeamman</a:t>
            </a:r>
            <a:r>
              <a:rPr lang="en-GB" dirty="0"/>
              <a:t> </a:t>
            </a:r>
            <a:r>
              <a:rPr lang="en-GB" dirty="0" err="1"/>
              <a:t>prioriteetin</a:t>
            </a:r>
            <a:r>
              <a:rPr lang="en-GB" dirty="0"/>
              <a:t> </a:t>
            </a:r>
            <a:r>
              <a:rPr lang="en-GB" dirty="0" err="1"/>
              <a:t>testitapauksia</a:t>
            </a:r>
            <a:r>
              <a:rPr lang="en-GB" dirty="0"/>
              <a:t>, ne </a:t>
            </a:r>
            <a:r>
              <a:rPr lang="en-GB" dirty="0" err="1"/>
              <a:t>voitaisiin</a:t>
            </a:r>
            <a:r>
              <a:rPr lang="en-GB" dirty="0"/>
              <a:t> </a:t>
            </a:r>
            <a:r>
              <a:rPr lang="en-GB" dirty="0" err="1"/>
              <a:t>ajaa</a:t>
            </a:r>
            <a:r>
              <a:rPr lang="en-GB" dirty="0"/>
              <a:t> </a:t>
            </a:r>
            <a:r>
              <a:rPr lang="en-GB" dirty="0" err="1"/>
              <a:t>ennen</a:t>
            </a:r>
            <a:r>
              <a:rPr lang="en-GB" dirty="0"/>
              <a:t> </a:t>
            </a:r>
            <a:r>
              <a:rPr lang="en-GB" dirty="0" err="1"/>
              <a:t>muita</a:t>
            </a:r>
            <a:r>
              <a:rPr lang="en-GB" dirty="0"/>
              <a:t>. </a:t>
            </a:r>
            <a:r>
              <a:rPr lang="en-GB" dirty="0" err="1"/>
              <a:t>DataDriver</a:t>
            </a:r>
            <a:r>
              <a:rPr lang="en-GB" dirty="0"/>
              <a:t> </a:t>
            </a:r>
            <a:r>
              <a:rPr lang="en-GB" dirty="0" err="1"/>
              <a:t>kirjoittaa</a:t>
            </a:r>
            <a:r>
              <a:rPr lang="en-GB" dirty="0"/>
              <a:t> </a:t>
            </a:r>
            <a:r>
              <a:rPr lang="en-GB" dirty="0" err="1"/>
              <a:t>testitapaukset</a:t>
            </a:r>
            <a:r>
              <a:rPr lang="en-GB" dirty="0"/>
              <a:t> </a:t>
            </a:r>
            <a:r>
              <a:rPr lang="en-GB" dirty="0" err="1"/>
              <a:t>suoraan</a:t>
            </a:r>
            <a:r>
              <a:rPr lang="en-GB" dirty="0"/>
              <a:t> robot </a:t>
            </a:r>
            <a:r>
              <a:rPr lang="en-GB" dirty="0" err="1"/>
              <a:t>tiedostoon</a:t>
            </a:r>
            <a:r>
              <a:rPr lang="en-GB" dirty="0"/>
              <a:t> </a:t>
            </a:r>
            <a:r>
              <a:rPr lang="en-GB" dirty="0" err="1"/>
              <a:t>niin</a:t>
            </a:r>
            <a:r>
              <a:rPr lang="en-GB" dirty="0"/>
              <a:t> </a:t>
            </a:r>
            <a:r>
              <a:rPr lang="en-GB" dirty="0" err="1"/>
              <a:t>kuin</a:t>
            </a:r>
            <a:r>
              <a:rPr lang="en-GB" dirty="0"/>
              <a:t> ne </a:t>
            </a:r>
            <a:r>
              <a:rPr lang="en-GB" dirty="0" err="1"/>
              <a:t>olisi</a:t>
            </a:r>
            <a:r>
              <a:rPr lang="en-GB" dirty="0"/>
              <a:t> </a:t>
            </a:r>
            <a:r>
              <a:rPr lang="en-GB" dirty="0" err="1"/>
              <a:t>kirjoitettu</a:t>
            </a:r>
            <a:r>
              <a:rPr lang="en-GB" dirty="0"/>
              <a:t> </a:t>
            </a:r>
            <a:r>
              <a:rPr lang="en-GB" dirty="0" err="1"/>
              <a:t>manuaalisestikin</a:t>
            </a:r>
            <a:r>
              <a:rPr lang="en-GB" dirty="0"/>
              <a:t>.</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err="1"/>
              <a:t>Suositellaan</a:t>
            </a:r>
            <a:r>
              <a:rPr lang="en-GB" dirty="0"/>
              <a:t>, </a:t>
            </a:r>
            <a:r>
              <a:rPr lang="en-GB" dirty="0" err="1"/>
              <a:t>että</a:t>
            </a:r>
            <a:r>
              <a:rPr lang="en-GB" dirty="0"/>
              <a:t> </a:t>
            </a:r>
            <a:r>
              <a:rPr lang="en-GB" dirty="0" err="1"/>
              <a:t>löytyy</a:t>
            </a:r>
            <a:r>
              <a:rPr lang="en-GB" dirty="0"/>
              <a:t> </a:t>
            </a:r>
          </a:p>
          <a:p>
            <a:pPr algn="l"/>
            <a:r>
              <a:rPr lang="en-GB" b="0" i="0" dirty="0">
                <a:solidFill>
                  <a:srgbClr val="24292E"/>
                </a:solidFill>
                <a:effectLst/>
                <a:latin typeface="-apple-system"/>
              </a:rPr>
              <a:t>In the case that data source is csv (Default) As values for the arguments of the Test Template -Keyword, </a:t>
            </a:r>
            <a:r>
              <a:rPr lang="en-GB" b="0" i="0" dirty="0" err="1">
                <a:solidFill>
                  <a:srgbClr val="24292E"/>
                </a:solidFill>
                <a:effectLst/>
                <a:latin typeface="-apple-system"/>
              </a:rPr>
              <a:t>DataDriver</a:t>
            </a:r>
            <a:r>
              <a:rPr lang="en-GB" b="0" i="0" dirty="0">
                <a:solidFill>
                  <a:srgbClr val="24292E"/>
                </a:solidFill>
                <a:effectLst/>
                <a:latin typeface="-apple-system"/>
              </a:rPr>
              <a:t> reads values from the column of the CSV file with the matching name of the [Arguments]. For each line of the CSV data table, one test case will be created. It is also possible to specify test case names, tags and documentation for each test case in the specific test suite related CSV file.</a:t>
            </a:r>
          </a:p>
          <a:p>
            <a:pPr algn="l"/>
            <a:r>
              <a:rPr lang="en-GB" b="1" i="0" dirty="0">
                <a:solidFill>
                  <a:srgbClr val="24292E"/>
                </a:solidFill>
                <a:effectLst/>
                <a:latin typeface="-apple-system"/>
              </a:rPr>
              <a:t>Usage</a:t>
            </a:r>
          </a:p>
          <a:p>
            <a:pPr algn="l"/>
            <a:r>
              <a:rPr lang="en-GB" b="0" i="0" dirty="0">
                <a:solidFill>
                  <a:srgbClr val="24292E"/>
                </a:solidFill>
                <a:effectLst/>
                <a:latin typeface="-apple-system"/>
              </a:rPr>
              <a:t>Data Driver is a "Library Listener" but does not provide keywords. Because Data Driver is a listener and a library at the same time it sets itself as a listener when this library is imported into a test suite.</a:t>
            </a:r>
          </a:p>
          <a:p>
            <a:pPr algn="l"/>
            <a:r>
              <a:rPr lang="en-GB" b="0" i="0" dirty="0">
                <a:solidFill>
                  <a:srgbClr val="24292E"/>
                </a:solidFill>
                <a:effectLst/>
                <a:latin typeface="-apple-system"/>
              </a:rPr>
              <a:t>To use it, just use it as Library in your suite. You may use the first argument (option) which may set the file name or path to the data file.</a:t>
            </a:r>
          </a:p>
          <a:p>
            <a:pPr algn="l"/>
            <a:r>
              <a:rPr lang="en-GB" b="0" i="0" dirty="0">
                <a:solidFill>
                  <a:srgbClr val="24292E"/>
                </a:solidFill>
                <a:effectLst/>
                <a:latin typeface="-apple-system"/>
              </a:rPr>
              <a:t>Without any options set, it loads a .csv file which has the same name and path like the test suite .robot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6398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88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960000" y="1473133"/>
            <a:ext cx="10520800" cy="4191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Font typeface="Livvic"/>
              <a:buChar char="●"/>
              <a:defRPr sz="1600"/>
            </a:lvl1pPr>
            <a:lvl2pPr marL="1219170" lvl="1" indent="-406390">
              <a:spcBef>
                <a:spcPts val="2133"/>
              </a:spcBef>
              <a:spcAft>
                <a:spcPts val="0"/>
              </a:spcAft>
              <a:buSzPts val="1200"/>
              <a:buFont typeface="Roboto Condensed Light"/>
              <a:buChar char="○"/>
              <a:defRPr sz="1600"/>
            </a:lvl2pPr>
            <a:lvl3pPr marL="1828754" lvl="2" indent="-406390">
              <a:spcBef>
                <a:spcPts val="2133"/>
              </a:spcBef>
              <a:spcAft>
                <a:spcPts val="0"/>
              </a:spcAft>
              <a:buSzPts val="1200"/>
              <a:buFont typeface="Roboto Condensed Light"/>
              <a:buChar char="■"/>
              <a:defRPr sz="1600"/>
            </a:lvl3pPr>
            <a:lvl4pPr marL="2438339" lvl="3" indent="-406390">
              <a:spcBef>
                <a:spcPts val="2133"/>
              </a:spcBef>
              <a:spcAft>
                <a:spcPts val="0"/>
              </a:spcAft>
              <a:buSzPts val="1200"/>
              <a:buFont typeface="Roboto Condensed Light"/>
              <a:buChar char="●"/>
              <a:defRPr sz="1600"/>
            </a:lvl4pPr>
            <a:lvl5pPr marL="3047924" lvl="4" indent="-406390">
              <a:spcBef>
                <a:spcPts val="2133"/>
              </a:spcBef>
              <a:spcAft>
                <a:spcPts val="0"/>
              </a:spcAft>
              <a:buSzPts val="1200"/>
              <a:buFont typeface="Roboto Condensed Light"/>
              <a:buChar char="○"/>
              <a:defRPr sz="1600"/>
            </a:lvl5pPr>
            <a:lvl6pPr marL="3657509" lvl="5" indent="-406390">
              <a:spcBef>
                <a:spcPts val="2133"/>
              </a:spcBef>
              <a:spcAft>
                <a:spcPts val="0"/>
              </a:spcAft>
              <a:buSzPts val="1200"/>
              <a:buFont typeface="Roboto Condensed Light"/>
              <a:buChar char="■"/>
              <a:defRPr sz="1600"/>
            </a:lvl6pPr>
            <a:lvl7pPr marL="4267093" lvl="6" indent="-406390">
              <a:spcBef>
                <a:spcPts val="2133"/>
              </a:spcBef>
              <a:spcAft>
                <a:spcPts val="0"/>
              </a:spcAft>
              <a:buSzPts val="1200"/>
              <a:buFont typeface="Roboto Condensed Light"/>
              <a:buChar char="●"/>
              <a:defRPr sz="1600"/>
            </a:lvl7pPr>
            <a:lvl8pPr marL="4876678" lvl="7" indent="-406390">
              <a:spcBef>
                <a:spcPts val="2133"/>
              </a:spcBef>
              <a:spcAft>
                <a:spcPts val="0"/>
              </a:spcAft>
              <a:buSzPts val="1200"/>
              <a:buFont typeface="Roboto Condensed Light"/>
              <a:buChar char="○"/>
              <a:defRPr sz="1600"/>
            </a:lvl8pPr>
            <a:lvl9pPr marL="5486263" lvl="8" indent="-406390">
              <a:spcBef>
                <a:spcPts val="2133"/>
              </a:spcBef>
              <a:spcAft>
                <a:spcPts val="2133"/>
              </a:spcAft>
              <a:buSzPts val="1200"/>
              <a:buFont typeface="Roboto Condensed Light"/>
              <a:buChar char="■"/>
              <a:defRPr sz="1600"/>
            </a:lvl9pPr>
          </a:lstStyle>
          <a:p>
            <a:endParaRPr/>
          </a:p>
        </p:txBody>
      </p:sp>
      <p:grpSp>
        <p:nvGrpSpPr>
          <p:cNvPr id="24" name="Google Shape;24;p4"/>
          <p:cNvGrpSpPr/>
          <p:nvPr/>
        </p:nvGrpSpPr>
        <p:grpSpPr>
          <a:xfrm>
            <a:off x="1" y="6092062"/>
            <a:ext cx="1363345" cy="763663"/>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0" name="Google Shape;30;p4"/>
          <p:cNvGrpSpPr/>
          <p:nvPr/>
        </p:nvGrpSpPr>
        <p:grpSpPr>
          <a:xfrm rot="10800000">
            <a:off x="10828668" y="-5"/>
            <a:ext cx="1363345" cy="763663"/>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0000" y="1204551"/>
            <a:ext cx="5439600" cy="3509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4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60000" y="4667451"/>
            <a:ext cx="3134000" cy="98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240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6882747" y="3048979"/>
            <a:ext cx="2860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6882753" y="3761779"/>
            <a:ext cx="2860400" cy="1370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9" name="Google Shape;39;p5"/>
          <p:cNvSpPr txBox="1">
            <a:spLocks noGrp="1"/>
          </p:cNvSpPr>
          <p:nvPr>
            <p:ph type="body" idx="2"/>
          </p:nvPr>
        </p:nvSpPr>
        <p:spPr>
          <a:xfrm>
            <a:off x="2448853" y="3761779"/>
            <a:ext cx="2860400" cy="1370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5"/>
          <p:cNvSpPr txBox="1">
            <a:spLocks noGrp="1"/>
          </p:cNvSpPr>
          <p:nvPr>
            <p:ph type="title" idx="3"/>
          </p:nvPr>
        </p:nvSpPr>
        <p:spPr>
          <a:xfrm>
            <a:off x="2448847" y="3048979"/>
            <a:ext cx="286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1" y="6092062"/>
            <a:ext cx="1363345" cy="763663"/>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 name="Google Shape;48;p5"/>
          <p:cNvGrpSpPr/>
          <p:nvPr/>
        </p:nvGrpSpPr>
        <p:grpSpPr>
          <a:xfrm flipH="1">
            <a:off x="10828668" y="6092062"/>
            <a:ext cx="1363345" cy="763663"/>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 name="Google Shape;54;p5"/>
          <p:cNvGrpSpPr/>
          <p:nvPr/>
        </p:nvGrpSpPr>
        <p:grpSpPr>
          <a:xfrm>
            <a:off x="6032400" y="1656300"/>
            <a:ext cx="127200" cy="415500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440310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48" r:id="rId2"/>
    <p:sldLayoutId id="214748367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EA4335"/>
          </p15:clr>
        </p15:guide>
        <p15:guide id="2" pos="3840" userDrawn="1">
          <p15:clr>
            <a:srgbClr val="EA4335"/>
          </p15:clr>
        </p15:guide>
        <p15:guide id="3" pos="605" userDrawn="1">
          <p15:clr>
            <a:srgbClr val="EA4335"/>
          </p15:clr>
        </p15:guide>
        <p15:guide id="4" pos="7075" userDrawn="1">
          <p15:clr>
            <a:srgbClr val="EA4335"/>
          </p15:clr>
        </p15:guide>
        <p15:guide id="5" orient="horz" pos="453" userDrawn="1">
          <p15:clr>
            <a:srgbClr val="EA4335"/>
          </p15:clr>
        </p15:guide>
        <p15:guide id="6" orient="horz" pos="3837" userDrawn="1">
          <p15:clr>
            <a:srgbClr val="EA4335"/>
          </p15:clr>
        </p15:guide>
        <p15:guide id="7" pos="2223" userDrawn="1">
          <p15:clr>
            <a:srgbClr val="EA4335"/>
          </p15:clr>
        </p15:guide>
        <p15:guide id="8" pos="5457" userDrawn="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4252987" y="1737633"/>
            <a:ext cx="5370808" cy="132702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2400" dirty="0">
                <a:solidFill>
                  <a:schemeClr val="bg1"/>
                </a:solidFill>
                <a:latin typeface="Bookman Old Style" panose="02050604050505020204" pitchFamily="18" charset="0"/>
                <a:cs typeface="Kartika" panose="020B0502040204020203" pitchFamily="18" charset="0"/>
              </a:rPr>
              <a:t>Robot Framework - </a:t>
            </a:r>
            <a:r>
              <a:rPr lang="en-GB" sz="2400" dirty="0" err="1">
                <a:solidFill>
                  <a:schemeClr val="bg1"/>
                </a:solidFill>
                <a:latin typeface="Bookman Old Style" panose="02050604050505020204" pitchFamily="18" charset="0"/>
                <a:cs typeface="Kartika" panose="020B0502040204020203" pitchFamily="18" charset="0"/>
              </a:rPr>
              <a:t>Datadriver</a:t>
            </a:r>
            <a:endParaRPr sz="2400" dirty="0">
              <a:solidFill>
                <a:schemeClr val="bg1"/>
              </a:solidFill>
              <a:latin typeface="Bookman Old Style" panose="02050604050505020204" pitchFamily="18" charset="0"/>
              <a:cs typeface="Kartika" panose="020B0502040204020203" pitchFamily="18" charset="0"/>
            </a:endParaRPr>
          </a:p>
        </p:txBody>
      </p:sp>
      <p:sp>
        <p:nvSpPr>
          <p:cNvPr id="513" name="Google Shape;513;p27"/>
          <p:cNvSpPr txBox="1">
            <a:spLocks noGrp="1"/>
          </p:cNvSpPr>
          <p:nvPr>
            <p:ph type="subTitle" idx="1"/>
          </p:nvPr>
        </p:nvSpPr>
        <p:spPr>
          <a:xfrm>
            <a:off x="5708342" y="2763758"/>
            <a:ext cx="5054686" cy="555748"/>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GB" sz="2400" dirty="0">
                <a:solidFill>
                  <a:schemeClr val="bg1"/>
                </a:solidFill>
                <a:latin typeface="Calibri" panose="020F0502020204030204" pitchFamily="34" charset="0"/>
                <a:cs typeface="Calibri" panose="020F0502020204030204" pitchFamily="34" charset="0"/>
              </a:rPr>
              <a:t>Data-driven </a:t>
            </a:r>
            <a:r>
              <a:rPr lang="en-GB" sz="2400" dirty="0" err="1">
                <a:solidFill>
                  <a:schemeClr val="bg1"/>
                </a:solidFill>
                <a:latin typeface="Calibri" panose="020F0502020204030204" pitchFamily="34" charset="0"/>
                <a:cs typeface="Calibri" panose="020F0502020204030204" pitchFamily="34" charset="0"/>
              </a:rPr>
              <a:t>testaus</a:t>
            </a:r>
            <a:r>
              <a:rPr lang="en-GB" sz="2400" dirty="0">
                <a:solidFill>
                  <a:schemeClr val="bg1"/>
                </a:solidFill>
                <a:latin typeface="Calibri" panose="020F0502020204030204" pitchFamily="34" charset="0"/>
                <a:cs typeface="Calibri" panose="020F0502020204030204" pitchFamily="34" charset="0"/>
              </a:rPr>
              <a:t> </a:t>
            </a:r>
            <a:r>
              <a:rPr lang="en-GB" sz="2400" dirty="0" err="1">
                <a:solidFill>
                  <a:schemeClr val="bg1"/>
                </a:solidFill>
                <a:latin typeface="Calibri" panose="020F0502020204030204" pitchFamily="34" charset="0"/>
                <a:cs typeface="Calibri" panose="020F0502020204030204" pitchFamily="34" charset="0"/>
              </a:rPr>
              <a:t>vaivattomasti</a:t>
            </a:r>
            <a:endParaRPr sz="2400" dirty="0">
              <a:solidFill>
                <a:schemeClr val="bg1"/>
              </a:solidFill>
              <a:latin typeface="Calibri" panose="020F0502020204030204" pitchFamily="34" charset="0"/>
              <a:cs typeface="Calibri" panose="020F0502020204030204" pitchFamily="34" charset="0"/>
            </a:endParaRPr>
          </a:p>
        </p:txBody>
      </p:sp>
      <p:sp>
        <p:nvSpPr>
          <p:cNvPr id="187" name="Google Shape;513;p27">
            <a:extLst>
              <a:ext uri="{FF2B5EF4-FFF2-40B4-BE49-F238E27FC236}">
                <a16:creationId xmlns:a16="http://schemas.microsoft.com/office/drawing/2014/main" id="{33BE5DE7-E8F6-404B-985E-4BD6488E35CC}"/>
              </a:ext>
            </a:extLst>
          </p:cNvPr>
          <p:cNvSpPr txBox="1">
            <a:spLocks/>
          </p:cNvSpPr>
          <p:nvPr/>
        </p:nvSpPr>
        <p:spPr>
          <a:xfrm>
            <a:off x="5292226" y="3363528"/>
            <a:ext cx="5065217" cy="13945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indent="0"/>
            <a:r>
              <a:rPr lang="fi-FI" sz="2500" i="1" dirty="0">
                <a:solidFill>
                  <a:schemeClr val="bg1"/>
                </a:solidFill>
                <a:latin typeface="Calibri" panose="020F0502020204030204" pitchFamily="34" charset="0"/>
                <a:cs typeface="Calibri" panose="020F0502020204030204" pitchFamily="34" charset="0"/>
              </a:rPr>
              <a:t>Ryhmä:</a:t>
            </a:r>
          </a:p>
          <a:p>
            <a:pPr marL="0" indent="0"/>
            <a:r>
              <a:rPr lang="fi-FI" sz="2500" i="1" dirty="0">
                <a:solidFill>
                  <a:schemeClr val="bg1"/>
                </a:solidFill>
                <a:latin typeface="Calibri" panose="020F0502020204030204" pitchFamily="34" charset="0"/>
                <a:cs typeface="Calibri" panose="020F0502020204030204" pitchFamily="34" charset="0"/>
              </a:rPr>
              <a:t>Thomas Eade</a:t>
            </a:r>
          </a:p>
          <a:p>
            <a:pPr marL="0" indent="0"/>
            <a:r>
              <a:rPr lang="fi-FI" sz="2500" i="1" dirty="0">
                <a:solidFill>
                  <a:schemeClr val="bg1"/>
                </a:solidFill>
                <a:latin typeface="Calibri" panose="020F0502020204030204" pitchFamily="34" charset="0"/>
                <a:cs typeface="Calibri" panose="020F0502020204030204" pitchFamily="34" charset="0"/>
              </a:rPr>
              <a:t>Riku Simola</a:t>
            </a:r>
          </a:p>
        </p:txBody>
      </p:sp>
      <p:sp>
        <p:nvSpPr>
          <p:cNvPr id="585" name="Google Shape;585;p27"/>
          <p:cNvSpPr/>
          <p:nvPr/>
        </p:nvSpPr>
        <p:spPr>
          <a:xfrm>
            <a:off x="4156429" y="3121805"/>
            <a:ext cx="91888" cy="42100"/>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86" name="Google Shape;586;p27"/>
          <p:cNvSpPr/>
          <p:nvPr/>
        </p:nvSpPr>
        <p:spPr>
          <a:xfrm>
            <a:off x="4313840" y="3121805"/>
            <a:ext cx="91848" cy="42100"/>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11" name="Group 10">
            <a:extLst>
              <a:ext uri="{FF2B5EF4-FFF2-40B4-BE49-F238E27FC236}">
                <a16:creationId xmlns:a16="http://schemas.microsoft.com/office/drawing/2014/main" id="{CE1ED029-6B1E-428C-9378-AFE450B6ED65}"/>
              </a:ext>
            </a:extLst>
          </p:cNvPr>
          <p:cNvGrpSpPr/>
          <p:nvPr/>
        </p:nvGrpSpPr>
        <p:grpSpPr>
          <a:xfrm>
            <a:off x="613154" y="1348232"/>
            <a:ext cx="3510513" cy="4161535"/>
            <a:chOff x="574960" y="1731578"/>
            <a:chExt cx="3510513" cy="4161535"/>
          </a:xfrm>
        </p:grpSpPr>
        <p:sp>
          <p:nvSpPr>
            <p:cNvPr id="613" name="Google Shape;613;p27"/>
            <p:cNvSpPr/>
            <p:nvPr/>
          </p:nvSpPr>
          <p:spPr>
            <a:xfrm>
              <a:off x="3773393" y="2101525"/>
              <a:ext cx="141148" cy="4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15" name="Google Shape;615;p27"/>
            <p:cNvSpPr/>
            <p:nvPr/>
          </p:nvSpPr>
          <p:spPr>
            <a:xfrm>
              <a:off x="3557656" y="2101525"/>
              <a:ext cx="51619" cy="4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16" name="Google Shape;616;p27"/>
            <p:cNvSpPr/>
            <p:nvPr/>
          </p:nvSpPr>
          <p:spPr>
            <a:xfrm>
              <a:off x="3557656" y="2229040"/>
              <a:ext cx="51619" cy="4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17" name="Google Shape;617;p27"/>
            <p:cNvSpPr/>
            <p:nvPr/>
          </p:nvSpPr>
          <p:spPr>
            <a:xfrm>
              <a:off x="3557656" y="2356595"/>
              <a:ext cx="51619" cy="4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18" name="Google Shape;618;p27"/>
            <p:cNvSpPr/>
            <p:nvPr/>
          </p:nvSpPr>
          <p:spPr>
            <a:xfrm>
              <a:off x="3557656" y="2484109"/>
              <a:ext cx="51619" cy="4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 name="Rectangle: Rounded Corners 1">
              <a:extLst>
                <a:ext uri="{FF2B5EF4-FFF2-40B4-BE49-F238E27FC236}">
                  <a16:creationId xmlns:a16="http://schemas.microsoft.com/office/drawing/2014/main" id="{0F5C18CA-82F8-421E-AD44-703DA64CC3AE}"/>
                </a:ext>
              </a:extLst>
            </p:cNvPr>
            <p:cNvSpPr/>
            <p:nvPr/>
          </p:nvSpPr>
          <p:spPr>
            <a:xfrm>
              <a:off x="619856" y="3982814"/>
              <a:ext cx="3375371" cy="191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fi-FI" sz="2489"/>
            </a:p>
          </p:txBody>
        </p:sp>
        <p:sp>
          <p:nvSpPr>
            <p:cNvPr id="3" name="Rectangle: Rounded Corners 2">
              <a:extLst>
                <a:ext uri="{FF2B5EF4-FFF2-40B4-BE49-F238E27FC236}">
                  <a16:creationId xmlns:a16="http://schemas.microsoft.com/office/drawing/2014/main" id="{3BF5216B-6198-4B8C-81FD-C678AF069FFB}"/>
                </a:ext>
              </a:extLst>
            </p:cNvPr>
            <p:cNvSpPr/>
            <p:nvPr/>
          </p:nvSpPr>
          <p:spPr>
            <a:xfrm>
              <a:off x="574960" y="1869076"/>
              <a:ext cx="3510513" cy="2116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fi-FI" sz="2489"/>
            </a:p>
          </p:txBody>
        </p:sp>
        <p:sp>
          <p:nvSpPr>
            <p:cNvPr id="4" name="Rectangle 3">
              <a:extLst>
                <a:ext uri="{FF2B5EF4-FFF2-40B4-BE49-F238E27FC236}">
                  <a16:creationId xmlns:a16="http://schemas.microsoft.com/office/drawing/2014/main" id="{97F19457-D903-47F9-9B0E-D613E4A57AC3}"/>
                </a:ext>
              </a:extLst>
            </p:cNvPr>
            <p:cNvSpPr/>
            <p:nvPr/>
          </p:nvSpPr>
          <p:spPr>
            <a:xfrm>
              <a:off x="867080" y="4307744"/>
              <a:ext cx="2852323" cy="11672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fi-FI" sz="2489"/>
            </a:p>
          </p:txBody>
        </p:sp>
        <p:sp>
          <p:nvSpPr>
            <p:cNvPr id="551" name="Google Shape;551;p27"/>
            <p:cNvSpPr/>
            <p:nvPr/>
          </p:nvSpPr>
          <p:spPr>
            <a:xfrm>
              <a:off x="938743" y="4343236"/>
              <a:ext cx="2690381" cy="109624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6" name="Group 5">
              <a:extLst>
                <a:ext uri="{FF2B5EF4-FFF2-40B4-BE49-F238E27FC236}">
                  <a16:creationId xmlns:a16="http://schemas.microsoft.com/office/drawing/2014/main" id="{1B10F250-4893-4ACB-BBF0-2E4D3194216F}"/>
                </a:ext>
              </a:extLst>
            </p:cNvPr>
            <p:cNvGrpSpPr/>
            <p:nvPr/>
          </p:nvGrpSpPr>
          <p:grpSpPr>
            <a:xfrm>
              <a:off x="1264813" y="2526805"/>
              <a:ext cx="2237396" cy="933521"/>
              <a:chOff x="5634191" y="2340498"/>
              <a:chExt cx="1678047" cy="700141"/>
            </a:xfrm>
          </p:grpSpPr>
          <p:sp>
            <p:nvSpPr>
              <p:cNvPr id="588" name="Google Shape;588;p27"/>
              <p:cNvSpPr/>
              <p:nvPr/>
            </p:nvSpPr>
            <p:spPr>
              <a:xfrm>
                <a:off x="7052299" y="2946041"/>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05" name="Google Shape;605;p27"/>
              <p:cNvSpPr/>
              <p:nvPr/>
            </p:nvSpPr>
            <p:spPr>
              <a:xfrm>
                <a:off x="6932643" y="2340498"/>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06" name="Google Shape;606;p27"/>
              <p:cNvSpPr/>
              <p:nvPr/>
            </p:nvSpPr>
            <p:spPr>
              <a:xfrm>
                <a:off x="7141243" y="2340498"/>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08" name="Google Shape;608;p27"/>
              <p:cNvSpPr/>
              <p:nvPr/>
            </p:nvSpPr>
            <p:spPr>
              <a:xfrm>
                <a:off x="6338358" y="2476859"/>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09" name="Google Shape;609;p27"/>
              <p:cNvSpPr/>
              <p:nvPr/>
            </p:nvSpPr>
            <p:spPr>
              <a:xfrm>
                <a:off x="6004593" y="2555229"/>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10" name="Google Shape;610;p27"/>
              <p:cNvSpPr/>
              <p:nvPr/>
            </p:nvSpPr>
            <p:spPr>
              <a:xfrm>
                <a:off x="5825493" y="2555229"/>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11" name="Google Shape;611;p27"/>
              <p:cNvSpPr/>
              <p:nvPr/>
            </p:nvSpPr>
            <p:spPr>
              <a:xfrm>
                <a:off x="5634191" y="2555229"/>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19" name="Google Shape;619;p27"/>
              <p:cNvSpPr/>
              <p:nvPr/>
            </p:nvSpPr>
            <p:spPr>
              <a:xfrm>
                <a:off x="6999787" y="2650865"/>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24" name="Google Shape;624;p27"/>
              <p:cNvSpPr/>
              <p:nvPr/>
            </p:nvSpPr>
            <p:spPr>
              <a:xfrm>
                <a:off x="6004593" y="3040608"/>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25" name="Google Shape;625;p27"/>
              <p:cNvSpPr/>
              <p:nvPr/>
            </p:nvSpPr>
            <p:spPr>
              <a:xfrm>
                <a:off x="5978123" y="2468195"/>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26" name="Google Shape;626;p27"/>
              <p:cNvSpPr/>
              <p:nvPr/>
            </p:nvSpPr>
            <p:spPr>
              <a:xfrm>
                <a:off x="6783042" y="2842167"/>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nvGrpSpPr>
            <p:cNvPr id="7" name="Group 6">
              <a:extLst>
                <a:ext uri="{FF2B5EF4-FFF2-40B4-BE49-F238E27FC236}">
                  <a16:creationId xmlns:a16="http://schemas.microsoft.com/office/drawing/2014/main" id="{CCE66DB4-2C23-4FE6-9D26-140DBF71A934}"/>
                </a:ext>
              </a:extLst>
            </p:cNvPr>
            <p:cNvGrpSpPr/>
            <p:nvPr/>
          </p:nvGrpSpPr>
          <p:grpSpPr>
            <a:xfrm>
              <a:off x="1154903" y="2213343"/>
              <a:ext cx="1181364" cy="377881"/>
              <a:chOff x="7710453" y="1766045"/>
              <a:chExt cx="886023" cy="283411"/>
            </a:xfrm>
          </p:grpSpPr>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550" name="Google Shape;550;p27"/>
            <p:cNvSpPr/>
            <p:nvPr/>
          </p:nvSpPr>
          <p:spPr>
            <a:xfrm>
              <a:off x="1869124" y="5517936"/>
              <a:ext cx="805980" cy="296215"/>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 name="Rectangle: Rounded Corners 4">
              <a:extLst>
                <a:ext uri="{FF2B5EF4-FFF2-40B4-BE49-F238E27FC236}">
                  <a16:creationId xmlns:a16="http://schemas.microsoft.com/office/drawing/2014/main" id="{ADAED098-41F7-48D0-8143-5F7DC318178F}"/>
                </a:ext>
              </a:extLst>
            </p:cNvPr>
            <p:cNvSpPr/>
            <p:nvPr/>
          </p:nvSpPr>
          <p:spPr>
            <a:xfrm>
              <a:off x="830828" y="2101525"/>
              <a:ext cx="2953425" cy="1665972"/>
            </a:xfrm>
            <a:prstGeom prst="roundRect">
              <a:avLst/>
            </a:prstGeom>
            <a:solidFill>
              <a:schemeClr val="bg2"/>
            </a:solidFill>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fi-FI" sz="2489" dirty="0"/>
            </a:p>
          </p:txBody>
        </p:sp>
        <p:pic>
          <p:nvPicPr>
            <p:cNvPr id="10" name="Picture 9" descr="Shape&#10;&#10;Description automatically generated with low confidence">
              <a:extLst>
                <a:ext uri="{FF2B5EF4-FFF2-40B4-BE49-F238E27FC236}">
                  <a16:creationId xmlns:a16="http://schemas.microsoft.com/office/drawing/2014/main" id="{214E04B5-21BC-4BEB-A548-1EE662EFC31B}"/>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105749" y="1731578"/>
              <a:ext cx="2388734" cy="2388734"/>
            </a:xfrm>
            <a:prstGeom prst="rect">
              <a:avLst/>
            </a:prstGeom>
          </p:spPr>
        </p:pic>
      </p:grpSp>
    </p:spTree>
    <p:extLst>
      <p:ext uri="{BB962C8B-B14F-4D97-AF65-F5344CB8AC3E}">
        <p14:creationId xmlns:p14="http://schemas.microsoft.com/office/powerpoint/2010/main" val="157880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37"/>
          <p:cNvSpPr txBox="1">
            <a:spLocks noGrp="1"/>
          </p:cNvSpPr>
          <p:nvPr>
            <p:ph type="ctrTitle"/>
          </p:nvPr>
        </p:nvSpPr>
        <p:spPr>
          <a:xfrm>
            <a:off x="7121237" y="3047207"/>
            <a:ext cx="2859088" cy="763588"/>
          </a:xfrm>
          <a:prstGeom prst="rect">
            <a:avLst/>
          </a:prstGeom>
        </p:spPr>
        <p:txBody>
          <a:bodyPr spcFirstLastPara="1" wrap="square" lIns="121900" tIns="121900" rIns="121900" bIns="121900" anchor="t" anchorCtr="0">
            <a:noAutofit/>
          </a:bodyPr>
          <a:lstStyle/>
          <a:p>
            <a:pPr algn="ctr"/>
            <a:r>
              <a:rPr lang="en" sz="2800" dirty="0"/>
              <a:t>DEMO</a:t>
            </a:r>
            <a:endParaRPr sz="2800" dirty="0"/>
          </a:p>
        </p:txBody>
      </p:sp>
      <p:sp>
        <p:nvSpPr>
          <p:cNvPr id="880" name="Google Shape;880;p37"/>
          <p:cNvSpPr txBox="1">
            <a:spLocks noGrp="1"/>
          </p:cNvSpPr>
          <p:nvPr>
            <p:ph type="title" idx="4294967295"/>
          </p:nvPr>
        </p:nvSpPr>
        <p:spPr>
          <a:xfrm>
            <a:off x="2193286" y="3047206"/>
            <a:ext cx="3016560" cy="763587"/>
          </a:xfrm>
          <a:prstGeom prst="rect">
            <a:avLst/>
          </a:prstGeom>
        </p:spPr>
        <p:txBody>
          <a:bodyPr spcFirstLastPara="1" wrap="square" lIns="121900" tIns="121900" rIns="121900" bIns="121900" anchor="t" anchorCtr="0">
            <a:noAutofit/>
          </a:bodyPr>
          <a:lstStyle/>
          <a:p>
            <a:pPr algn="ctr"/>
            <a:r>
              <a:rPr lang="en" dirty="0"/>
              <a:t>ESITYS</a:t>
            </a:r>
            <a:endParaRPr dirty="0"/>
          </a:p>
        </p:txBody>
      </p:sp>
      <p:grpSp>
        <p:nvGrpSpPr>
          <p:cNvPr id="882" name="Google Shape;882;p37"/>
          <p:cNvGrpSpPr/>
          <p:nvPr/>
        </p:nvGrpSpPr>
        <p:grpSpPr>
          <a:xfrm>
            <a:off x="7927171" y="1827898"/>
            <a:ext cx="1252339" cy="1134033"/>
            <a:chOff x="1487200" y="4993750"/>
            <a:chExt cx="483125" cy="483125"/>
          </a:xfrm>
        </p:grpSpPr>
        <p:sp>
          <p:nvSpPr>
            <p:cNvPr id="883" name="Google Shape;883;p37"/>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4"/>
            </a:solidFill>
            <a:ln>
              <a:noFill/>
            </a:ln>
          </p:spPr>
          <p:txBody>
            <a:bodyPr spcFirstLastPara="1" wrap="square" lIns="121900" tIns="121900" rIns="121900" bIns="121900" anchor="ctr" anchorCtr="0">
              <a:noAutofit/>
            </a:bodyPr>
            <a:lstStyle/>
            <a:p>
              <a:endParaRPr sz="2400">
                <a:solidFill>
                  <a:schemeClr val="accent4"/>
                </a:solidFill>
              </a:endParaRPr>
            </a:p>
          </p:txBody>
        </p:sp>
        <p:sp>
          <p:nvSpPr>
            <p:cNvPr id="884" name="Google Shape;884;p37"/>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4"/>
            </a:solidFill>
            <a:ln>
              <a:noFill/>
            </a:ln>
          </p:spPr>
          <p:txBody>
            <a:bodyPr spcFirstLastPara="1" wrap="square" lIns="121900" tIns="121900" rIns="121900" bIns="121900" anchor="ctr" anchorCtr="0">
              <a:noAutofit/>
            </a:bodyPr>
            <a:lstStyle/>
            <a:p>
              <a:endParaRPr sz="2400">
                <a:solidFill>
                  <a:schemeClr val="accent4"/>
                </a:solidFill>
              </a:endParaRPr>
            </a:p>
          </p:txBody>
        </p:sp>
      </p:grpSp>
      <p:grpSp>
        <p:nvGrpSpPr>
          <p:cNvPr id="885" name="Google Shape;885;p37"/>
          <p:cNvGrpSpPr/>
          <p:nvPr/>
        </p:nvGrpSpPr>
        <p:grpSpPr>
          <a:xfrm>
            <a:off x="3053918" y="1827915"/>
            <a:ext cx="1138561" cy="1134033"/>
            <a:chOff x="2081650" y="4993750"/>
            <a:chExt cx="483125" cy="483125"/>
          </a:xfrm>
        </p:grpSpPr>
        <p:sp>
          <p:nvSpPr>
            <p:cNvPr id="886" name="Google Shape;886;p37"/>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887" name="Google Shape;887;p37"/>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121900" tIns="121900" rIns="121900" bIns="121900" anchor="ctr" anchorCtr="0">
              <a:noAutofit/>
            </a:bodyPr>
            <a:lstStyle/>
            <a:p>
              <a:endParaRPr sz="2400">
                <a:solidFill>
                  <a:srgbClr val="435D74"/>
                </a:solidFill>
              </a:endParaRPr>
            </a:p>
          </p:txBody>
        </p:sp>
      </p:grpSp>
      <p:sp>
        <p:nvSpPr>
          <p:cNvPr id="2" name="Arrow: Right 1">
            <a:extLst>
              <a:ext uri="{FF2B5EF4-FFF2-40B4-BE49-F238E27FC236}">
                <a16:creationId xmlns:a16="http://schemas.microsoft.com/office/drawing/2014/main" id="{B7BFBEC1-2CE8-4372-8B22-2D39500F9E65}"/>
              </a:ext>
            </a:extLst>
          </p:cNvPr>
          <p:cNvSpPr/>
          <p:nvPr/>
        </p:nvSpPr>
        <p:spPr>
          <a:xfrm>
            <a:off x="5370990" y="2455495"/>
            <a:ext cx="1589103" cy="763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pic>
        <p:nvPicPr>
          <p:cNvPr id="3" name="Picture 2" descr="A grey robot with  colorful buttons">
            <a:extLst>
              <a:ext uri="{FF2B5EF4-FFF2-40B4-BE49-F238E27FC236}">
                <a16:creationId xmlns:a16="http://schemas.microsoft.com/office/drawing/2014/main" id="{D301C919-4224-4D2E-9A09-2FF6F361E86D}"/>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780864" y="319597"/>
            <a:ext cx="9719449" cy="5646197"/>
          </a:xfrm>
          <a:prstGeom prst="rect">
            <a:avLst/>
          </a:prstGeom>
        </p:spPr>
      </p:pic>
      <p:sp>
        <p:nvSpPr>
          <p:cNvPr id="701" name="Google Shape;701;p28"/>
          <p:cNvSpPr txBox="1">
            <a:spLocks noGrp="1"/>
          </p:cNvSpPr>
          <p:nvPr>
            <p:ph type="title"/>
          </p:nvPr>
        </p:nvSpPr>
        <p:spPr>
          <a:xfrm>
            <a:off x="960967" y="429629"/>
            <a:ext cx="3778813" cy="763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fi-FI" sz="4800" dirty="0">
                <a:solidFill>
                  <a:schemeClr val="bg2"/>
                </a:solidFill>
                <a:latin typeface="Calibri" panose="020F0502020204030204" pitchFamily="34" charset="0"/>
                <a:cs typeface="Calibri" panose="020F0502020204030204" pitchFamily="34" charset="0"/>
              </a:rPr>
              <a:t>Sisältö</a:t>
            </a:r>
          </a:p>
          <a:p>
            <a:pPr marL="0" lvl="0" indent="0" algn="l" rtl="0">
              <a:spcBef>
                <a:spcPts val="0"/>
              </a:spcBef>
              <a:spcAft>
                <a:spcPts val="0"/>
              </a:spcAft>
              <a:buNone/>
            </a:pPr>
            <a:endParaRPr dirty="0"/>
          </a:p>
        </p:txBody>
      </p:sp>
      <p:sp>
        <p:nvSpPr>
          <p:cNvPr id="703" name="Google Shape;703;p28"/>
          <p:cNvSpPr txBox="1"/>
          <p:nvPr/>
        </p:nvSpPr>
        <p:spPr>
          <a:xfrm>
            <a:off x="965200" y="5638800"/>
            <a:ext cx="10272000" cy="224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600" dirty="0">
              <a:latin typeface="Roboto"/>
              <a:ea typeface="Roboto"/>
              <a:cs typeface="Roboto"/>
              <a:sym typeface="Roboto"/>
            </a:endParaRPr>
          </a:p>
        </p:txBody>
      </p:sp>
      <p:sp>
        <p:nvSpPr>
          <p:cNvPr id="6" name="Google Shape;701;p28">
            <a:extLst>
              <a:ext uri="{FF2B5EF4-FFF2-40B4-BE49-F238E27FC236}">
                <a16:creationId xmlns:a16="http://schemas.microsoft.com/office/drawing/2014/main" id="{3E20E8CC-1732-4D6A-A867-D6F544D651E7}"/>
              </a:ext>
            </a:extLst>
          </p:cNvPr>
          <p:cNvSpPr txBox="1">
            <a:spLocks/>
          </p:cNvSpPr>
          <p:nvPr/>
        </p:nvSpPr>
        <p:spPr>
          <a:xfrm>
            <a:off x="1588500" y="1193801"/>
            <a:ext cx="3151280" cy="6018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fi-FI" sz="3200" dirty="0">
              <a:solidFill>
                <a:schemeClr val="bg1"/>
              </a:solidFill>
              <a:latin typeface="Calibri" panose="020F0502020204030204" pitchFamily="34" charset="0"/>
              <a:cs typeface="Calibri" panose="020F0502020204030204" pitchFamily="34" charset="0"/>
            </a:endParaRPr>
          </a:p>
        </p:txBody>
      </p:sp>
      <p:sp>
        <p:nvSpPr>
          <p:cNvPr id="35" name="Google Shape;701;p28">
            <a:extLst>
              <a:ext uri="{FF2B5EF4-FFF2-40B4-BE49-F238E27FC236}">
                <a16:creationId xmlns:a16="http://schemas.microsoft.com/office/drawing/2014/main" id="{38061348-2F62-4A8F-BF56-DAF697203A5C}"/>
              </a:ext>
            </a:extLst>
          </p:cNvPr>
          <p:cNvSpPr txBox="1">
            <a:spLocks/>
          </p:cNvSpPr>
          <p:nvPr/>
        </p:nvSpPr>
        <p:spPr>
          <a:xfrm>
            <a:off x="1097526" y="1346993"/>
            <a:ext cx="5471950" cy="38908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lnSpc>
                <a:spcPct val="150000"/>
              </a:lnSpc>
              <a:buClr>
                <a:schemeClr val="bg1"/>
              </a:buClr>
              <a:buFont typeface="Arial" panose="020B0604020202020204" pitchFamily="34" charset="0"/>
              <a:buChar char="•"/>
            </a:pPr>
            <a:r>
              <a:rPr lang="fi-FI" sz="1800" dirty="0">
                <a:solidFill>
                  <a:schemeClr val="bg2"/>
                </a:solidFill>
                <a:latin typeface="Calibri" panose="020F0502020204030204" pitchFamily="34" charset="0"/>
                <a:cs typeface="Calibri" panose="020F0502020204030204" pitchFamily="34" charset="0"/>
              </a:rPr>
              <a:t>Data-driven testaus sisäisesti Robot Frameworkissa</a:t>
            </a:r>
          </a:p>
          <a:p>
            <a:pPr marL="285750" indent="-285750">
              <a:lnSpc>
                <a:spcPct val="150000"/>
              </a:lnSpc>
              <a:buClr>
                <a:schemeClr val="bg1"/>
              </a:buClr>
              <a:buFont typeface="Arial" panose="020B0604020202020204" pitchFamily="34" charset="0"/>
              <a:buChar char="•"/>
            </a:pPr>
            <a:r>
              <a:rPr lang="fi-FI" sz="1800" dirty="0">
                <a:solidFill>
                  <a:schemeClr val="bg2"/>
                </a:solidFill>
                <a:latin typeface="Calibri" panose="020F0502020204030204" pitchFamily="34" charset="0"/>
                <a:cs typeface="Calibri" panose="020F0502020204030204" pitchFamily="34" charset="0"/>
              </a:rPr>
              <a:t>Datadriver-kirjasto</a:t>
            </a:r>
          </a:p>
          <a:p>
            <a:pPr marL="742950" lvl="1" indent="-285750">
              <a:lnSpc>
                <a:spcPct val="150000"/>
              </a:lnSpc>
              <a:buClr>
                <a:schemeClr val="bg1"/>
              </a:buClr>
              <a:buFont typeface="Arial" panose="020B0604020202020204" pitchFamily="34" charset="0"/>
              <a:buChar char="•"/>
            </a:pPr>
            <a:r>
              <a:rPr lang="fi-FI" sz="1800" dirty="0">
                <a:solidFill>
                  <a:schemeClr val="bg2"/>
                </a:solidFill>
                <a:latin typeface="Calibri" panose="020F0502020204030204" pitchFamily="34" charset="0"/>
                <a:cs typeface="Calibri" panose="020F0502020204030204" pitchFamily="34" charset="0"/>
              </a:rPr>
              <a:t>Mikä se on?</a:t>
            </a:r>
          </a:p>
          <a:p>
            <a:pPr marL="742950" lvl="1" indent="-285750">
              <a:lnSpc>
                <a:spcPct val="150000"/>
              </a:lnSpc>
              <a:buClr>
                <a:schemeClr val="bg1"/>
              </a:buClr>
              <a:buFont typeface="Arial" panose="020B0604020202020204" pitchFamily="34" charset="0"/>
              <a:buChar char="•"/>
            </a:pPr>
            <a:r>
              <a:rPr lang="fi-FI" sz="1800" dirty="0">
                <a:solidFill>
                  <a:schemeClr val="bg2"/>
                </a:solidFill>
                <a:latin typeface="Calibri" panose="020F0502020204030204" pitchFamily="34" charset="0"/>
                <a:cs typeface="Calibri" panose="020F0502020204030204" pitchFamily="34" charset="0"/>
              </a:rPr>
              <a:t>Miksi käyttää sitä?</a:t>
            </a:r>
          </a:p>
          <a:p>
            <a:pPr marL="742950" lvl="1" indent="-285750">
              <a:lnSpc>
                <a:spcPct val="150000"/>
              </a:lnSpc>
              <a:buClr>
                <a:schemeClr val="bg1"/>
              </a:buClr>
              <a:buFont typeface="Arial" panose="020B0604020202020204" pitchFamily="34" charset="0"/>
              <a:buChar char="•"/>
            </a:pPr>
            <a:r>
              <a:rPr lang="fi-FI" sz="1800" dirty="0">
                <a:solidFill>
                  <a:schemeClr val="bg2"/>
                </a:solidFill>
                <a:latin typeface="Calibri" panose="020F0502020204030204" pitchFamily="34" charset="0"/>
                <a:cs typeface="Calibri" panose="020F0502020204030204" pitchFamily="34" charset="0"/>
              </a:rPr>
              <a:t>Miten se toimii?</a:t>
            </a:r>
          </a:p>
          <a:p>
            <a:pPr marL="285750" indent="-285750">
              <a:lnSpc>
                <a:spcPct val="150000"/>
              </a:lnSpc>
              <a:buClr>
                <a:schemeClr val="bg1"/>
              </a:buClr>
              <a:buFont typeface="Arial" panose="020B0604020202020204" pitchFamily="34" charset="0"/>
              <a:buChar char="•"/>
            </a:pPr>
            <a:r>
              <a:rPr lang="fi-FI" sz="1800" dirty="0">
                <a:solidFill>
                  <a:schemeClr val="bg2"/>
                </a:solidFill>
                <a:latin typeface="Calibri" panose="020F0502020204030204" pitchFamily="34" charset="0"/>
                <a:cs typeface="Calibri" panose="020F0502020204030204" pitchFamily="34" charset="0"/>
              </a:rPr>
              <a:t>Demo</a:t>
            </a:r>
          </a:p>
          <a:p>
            <a:pPr marL="285750" indent="-285750">
              <a:lnSpc>
                <a:spcPct val="150000"/>
              </a:lnSpc>
              <a:buClr>
                <a:schemeClr val="bg1"/>
              </a:buClr>
              <a:buFont typeface="Arial" panose="020B0604020202020204" pitchFamily="34" charset="0"/>
              <a:buChar char="•"/>
            </a:pPr>
            <a:endParaRPr lang="fi-FI" sz="2000"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944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pic>
        <p:nvPicPr>
          <p:cNvPr id="3" name="Picture 2" descr="A grey robot with  colorful buttons">
            <a:extLst>
              <a:ext uri="{FF2B5EF4-FFF2-40B4-BE49-F238E27FC236}">
                <a16:creationId xmlns:a16="http://schemas.microsoft.com/office/drawing/2014/main" id="{D301C919-4224-4D2E-9A09-2FF6F361E86D}"/>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780864" y="319597"/>
            <a:ext cx="9719449" cy="5646197"/>
          </a:xfrm>
          <a:prstGeom prst="rect">
            <a:avLst/>
          </a:prstGeom>
        </p:spPr>
      </p:pic>
      <p:sp>
        <p:nvSpPr>
          <p:cNvPr id="701" name="Google Shape;701;p28"/>
          <p:cNvSpPr txBox="1">
            <a:spLocks noGrp="1"/>
          </p:cNvSpPr>
          <p:nvPr>
            <p:ph type="title"/>
          </p:nvPr>
        </p:nvSpPr>
        <p:spPr>
          <a:xfrm>
            <a:off x="960967" y="429629"/>
            <a:ext cx="9319375" cy="81477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fi-FI" sz="4000" dirty="0">
                <a:solidFill>
                  <a:schemeClr val="bg2"/>
                </a:solidFill>
                <a:latin typeface="Calibri" panose="020F0502020204030204" pitchFamily="34" charset="0"/>
                <a:cs typeface="Calibri" panose="020F0502020204030204" pitchFamily="34" charset="0"/>
              </a:rPr>
              <a:t>Data-driven testaus Robot Frameworkissa</a:t>
            </a:r>
          </a:p>
          <a:p>
            <a:pPr marL="0" lvl="0" indent="0" algn="l" rtl="0">
              <a:spcBef>
                <a:spcPts val="0"/>
              </a:spcBef>
              <a:spcAft>
                <a:spcPts val="0"/>
              </a:spcAft>
              <a:buNone/>
            </a:pPr>
            <a:endParaRPr dirty="0"/>
          </a:p>
        </p:txBody>
      </p:sp>
      <p:sp>
        <p:nvSpPr>
          <p:cNvPr id="703" name="Google Shape;703;p28"/>
          <p:cNvSpPr txBox="1"/>
          <p:nvPr/>
        </p:nvSpPr>
        <p:spPr>
          <a:xfrm>
            <a:off x="965200" y="5638800"/>
            <a:ext cx="10272000" cy="224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600" dirty="0">
              <a:latin typeface="Roboto"/>
              <a:ea typeface="Roboto"/>
              <a:cs typeface="Roboto"/>
              <a:sym typeface="Roboto"/>
            </a:endParaRPr>
          </a:p>
        </p:txBody>
      </p:sp>
      <p:sp>
        <p:nvSpPr>
          <p:cNvPr id="6" name="Google Shape;701;p28">
            <a:extLst>
              <a:ext uri="{FF2B5EF4-FFF2-40B4-BE49-F238E27FC236}">
                <a16:creationId xmlns:a16="http://schemas.microsoft.com/office/drawing/2014/main" id="{3E20E8CC-1732-4D6A-A867-D6F544D651E7}"/>
              </a:ext>
            </a:extLst>
          </p:cNvPr>
          <p:cNvSpPr txBox="1">
            <a:spLocks/>
          </p:cNvSpPr>
          <p:nvPr/>
        </p:nvSpPr>
        <p:spPr>
          <a:xfrm>
            <a:off x="1588500" y="1193801"/>
            <a:ext cx="3151280" cy="6018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fi-FI" sz="3200" dirty="0">
              <a:solidFill>
                <a:schemeClr val="bg1"/>
              </a:solidFill>
              <a:latin typeface="Calibri" panose="020F0502020204030204" pitchFamily="34" charset="0"/>
              <a:cs typeface="Calibri" panose="020F0502020204030204" pitchFamily="34" charset="0"/>
            </a:endParaRPr>
          </a:p>
        </p:txBody>
      </p:sp>
      <p:sp>
        <p:nvSpPr>
          <p:cNvPr id="35" name="Google Shape;701;p28">
            <a:extLst>
              <a:ext uri="{FF2B5EF4-FFF2-40B4-BE49-F238E27FC236}">
                <a16:creationId xmlns:a16="http://schemas.microsoft.com/office/drawing/2014/main" id="{38061348-2F62-4A8F-BF56-DAF697203A5C}"/>
              </a:ext>
            </a:extLst>
          </p:cNvPr>
          <p:cNvSpPr txBox="1">
            <a:spLocks/>
          </p:cNvSpPr>
          <p:nvPr/>
        </p:nvSpPr>
        <p:spPr>
          <a:xfrm>
            <a:off x="1097527" y="1354431"/>
            <a:ext cx="5107965" cy="38908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lnSpc>
                <a:spcPct val="150000"/>
              </a:lnSpc>
              <a:buClr>
                <a:schemeClr val="bg1"/>
              </a:buClr>
              <a:buFont typeface="Arial" panose="020B0604020202020204" pitchFamily="34" charset="0"/>
              <a:buChar char="•"/>
            </a:pPr>
            <a:r>
              <a:rPr lang="fi-FI" sz="2000" dirty="0">
                <a:solidFill>
                  <a:schemeClr val="bg2"/>
                </a:solidFill>
                <a:latin typeface="Calibri" panose="020F0502020204030204" pitchFamily="34" charset="0"/>
                <a:cs typeface="Calibri" panose="020F0502020204030204" pitchFamily="34" charset="0"/>
              </a:rPr>
              <a:t>Robot Framework tukee Data-driven testausta .robot- tiedostojen sisällä (tekstitiedosto)</a:t>
            </a:r>
          </a:p>
          <a:p>
            <a:pPr marL="285750" indent="-285750">
              <a:lnSpc>
                <a:spcPct val="150000"/>
              </a:lnSpc>
              <a:buClr>
                <a:schemeClr val="bg1"/>
              </a:buClr>
              <a:buFont typeface="Arial" panose="020B0604020202020204" pitchFamily="34" charset="0"/>
              <a:buChar char="•"/>
            </a:pPr>
            <a:r>
              <a:rPr lang="fi-FI" sz="2000" dirty="0">
                <a:solidFill>
                  <a:schemeClr val="bg2"/>
                </a:solidFill>
                <a:latin typeface="Calibri" panose="020F0502020204030204" pitchFamily="34" charset="0"/>
                <a:cs typeface="Calibri" panose="020F0502020204030204" pitchFamily="34" charset="0"/>
              </a:rPr>
              <a:t>Tämä lähestymistapa toimii hyvin pienellä testidatamäärällä</a:t>
            </a:r>
          </a:p>
          <a:p>
            <a:pPr marL="285750" indent="-285750">
              <a:lnSpc>
                <a:spcPct val="150000"/>
              </a:lnSpc>
              <a:buClr>
                <a:schemeClr val="bg1"/>
              </a:buClr>
              <a:buFont typeface="Arial" panose="020B0604020202020204" pitchFamily="34" charset="0"/>
              <a:buChar char="•"/>
            </a:pPr>
            <a:r>
              <a:rPr lang="fi-FI" sz="2000" dirty="0">
                <a:solidFill>
                  <a:schemeClr val="bg2"/>
                </a:solidFill>
                <a:latin typeface="Calibri" panose="020F0502020204030204" pitchFamily="34" charset="0"/>
                <a:cs typeface="Calibri" panose="020F0502020204030204" pitchFamily="34" charset="0"/>
              </a:rPr>
              <a:t>Kun testidatan määrä kasvaa, sen ylläpito .robot- tiedostojen sisällä hankaloituu </a:t>
            </a:r>
          </a:p>
          <a:p>
            <a:pPr marL="285750" indent="-285750">
              <a:lnSpc>
                <a:spcPct val="150000"/>
              </a:lnSpc>
              <a:buClr>
                <a:schemeClr val="bg1"/>
              </a:buClr>
              <a:buFont typeface="Arial" panose="020B0604020202020204" pitchFamily="34" charset="0"/>
              <a:buChar char="•"/>
            </a:pPr>
            <a:endParaRPr lang="fi-FI" sz="2000"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6539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960967" y="429628"/>
            <a:ext cx="5679530" cy="510657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br>
              <a:rPr lang="fi-FI" sz="4800" dirty="0">
                <a:solidFill>
                  <a:schemeClr val="bg2"/>
                </a:solidFill>
                <a:latin typeface="Calibri" panose="020F0502020204030204" pitchFamily="34" charset="0"/>
                <a:cs typeface="Calibri" panose="020F0502020204030204" pitchFamily="34" charset="0"/>
              </a:rPr>
            </a:br>
            <a:endParaRPr lang="fi-FI" sz="4800" dirty="0">
              <a:solidFill>
                <a:schemeClr val="bg2"/>
              </a:solidFill>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p>
        </p:txBody>
      </p:sp>
      <p:sp>
        <p:nvSpPr>
          <p:cNvPr id="6" name="Google Shape;701;p28">
            <a:extLst>
              <a:ext uri="{FF2B5EF4-FFF2-40B4-BE49-F238E27FC236}">
                <a16:creationId xmlns:a16="http://schemas.microsoft.com/office/drawing/2014/main" id="{3E20E8CC-1732-4D6A-A867-D6F544D651E7}"/>
              </a:ext>
            </a:extLst>
          </p:cNvPr>
          <p:cNvSpPr txBox="1">
            <a:spLocks/>
          </p:cNvSpPr>
          <p:nvPr/>
        </p:nvSpPr>
        <p:spPr>
          <a:xfrm>
            <a:off x="1588500" y="1193801"/>
            <a:ext cx="3151280" cy="6018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fi-FI" sz="3200" dirty="0">
              <a:solidFill>
                <a:schemeClr val="bg1"/>
              </a:solidFill>
              <a:latin typeface="Calibri" panose="020F0502020204030204" pitchFamily="34" charset="0"/>
              <a:cs typeface="Calibri" panose="020F0502020204030204" pitchFamily="34" charset="0"/>
            </a:endParaRPr>
          </a:p>
        </p:txBody>
      </p:sp>
      <p:pic>
        <p:nvPicPr>
          <p:cNvPr id="4" name="Picture 3" descr="Graphical user interface&#10;&#10;Description automatically generated">
            <a:extLst>
              <a:ext uri="{FF2B5EF4-FFF2-40B4-BE49-F238E27FC236}">
                <a16:creationId xmlns:a16="http://schemas.microsoft.com/office/drawing/2014/main" id="{4D8CE184-701F-4E2B-A130-5DE97DEFF3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1779" y="171929"/>
            <a:ext cx="7665867" cy="4213639"/>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E1A71C9A-E971-4A40-A139-7BDD3CB805AE}"/>
              </a:ext>
            </a:extLst>
          </p:cNvPr>
          <p:cNvPicPr>
            <a:picLocks noChangeAspect="1"/>
          </p:cNvPicPr>
          <p:nvPr/>
        </p:nvPicPr>
        <p:blipFill>
          <a:blip r:embed="rId4">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468799" y="-165099"/>
            <a:ext cx="2973787" cy="2973787"/>
          </a:xfrm>
          <a:prstGeom prst="rect">
            <a:avLst/>
          </a:prstGeom>
        </p:spPr>
      </p:pic>
    </p:spTree>
    <p:extLst>
      <p:ext uri="{BB962C8B-B14F-4D97-AF65-F5344CB8AC3E}">
        <p14:creationId xmlns:p14="http://schemas.microsoft.com/office/powerpoint/2010/main" val="31136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960967" y="429628"/>
            <a:ext cx="5679530" cy="510657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br>
              <a:rPr lang="fi-FI" sz="4800" dirty="0">
                <a:solidFill>
                  <a:schemeClr val="bg2"/>
                </a:solidFill>
                <a:latin typeface="Calibri" panose="020F0502020204030204" pitchFamily="34" charset="0"/>
                <a:cs typeface="Calibri" panose="020F0502020204030204" pitchFamily="34" charset="0"/>
              </a:rPr>
            </a:br>
            <a:endParaRPr lang="fi-FI" sz="4800" dirty="0">
              <a:solidFill>
                <a:schemeClr val="bg2"/>
              </a:solidFill>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p>
        </p:txBody>
      </p:sp>
      <p:sp>
        <p:nvSpPr>
          <p:cNvPr id="703" name="Google Shape;703;p28"/>
          <p:cNvSpPr txBox="1"/>
          <p:nvPr/>
        </p:nvSpPr>
        <p:spPr>
          <a:xfrm>
            <a:off x="965200" y="5638800"/>
            <a:ext cx="10272000" cy="224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600" dirty="0">
              <a:latin typeface="Roboto"/>
              <a:ea typeface="Roboto"/>
              <a:cs typeface="Roboto"/>
              <a:sym typeface="Roboto"/>
            </a:endParaRPr>
          </a:p>
        </p:txBody>
      </p:sp>
      <p:sp>
        <p:nvSpPr>
          <p:cNvPr id="6" name="Google Shape;701;p28">
            <a:extLst>
              <a:ext uri="{FF2B5EF4-FFF2-40B4-BE49-F238E27FC236}">
                <a16:creationId xmlns:a16="http://schemas.microsoft.com/office/drawing/2014/main" id="{3E20E8CC-1732-4D6A-A867-D6F544D651E7}"/>
              </a:ext>
            </a:extLst>
          </p:cNvPr>
          <p:cNvSpPr txBox="1">
            <a:spLocks/>
          </p:cNvSpPr>
          <p:nvPr/>
        </p:nvSpPr>
        <p:spPr>
          <a:xfrm>
            <a:off x="1588500" y="1193801"/>
            <a:ext cx="3151280" cy="6018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fi-FI" sz="3200" dirty="0">
              <a:solidFill>
                <a:schemeClr val="bg1"/>
              </a:solidFill>
              <a:latin typeface="Calibri" panose="020F0502020204030204" pitchFamily="34" charset="0"/>
              <a:cs typeface="Calibri" panose="020F0502020204030204" pitchFamily="34" charset="0"/>
            </a:endParaRPr>
          </a:p>
        </p:txBody>
      </p:sp>
      <p:pic>
        <p:nvPicPr>
          <p:cNvPr id="5" name="Picture 4" descr="Graphical user interface, text&#10;&#10;Description automatically generated">
            <a:extLst>
              <a:ext uri="{FF2B5EF4-FFF2-40B4-BE49-F238E27FC236}">
                <a16:creationId xmlns:a16="http://schemas.microsoft.com/office/drawing/2014/main" id="{223D88C2-06C6-4C83-A24C-70F1CC511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6345" y="138788"/>
            <a:ext cx="7469430" cy="6456135"/>
          </a:xfrm>
          <a:prstGeom prst="rect">
            <a:avLst/>
          </a:prstGeom>
        </p:spPr>
      </p:pic>
      <p:pic>
        <p:nvPicPr>
          <p:cNvPr id="10" name="Picture 9" descr="Shape&#10;&#10;Description automatically generated with low confidence">
            <a:extLst>
              <a:ext uri="{FF2B5EF4-FFF2-40B4-BE49-F238E27FC236}">
                <a16:creationId xmlns:a16="http://schemas.microsoft.com/office/drawing/2014/main" id="{BDF52634-20A2-497E-9B4A-CDCB8F36D197}"/>
              </a:ext>
            </a:extLst>
          </p:cNvPr>
          <p:cNvPicPr>
            <a:picLocks noChangeAspect="1"/>
          </p:cNvPicPr>
          <p:nvPr/>
        </p:nvPicPr>
        <p:blipFill>
          <a:blip r:embed="rId4">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471082" y="-303073"/>
            <a:ext cx="2973787" cy="2973787"/>
          </a:xfrm>
          <a:prstGeom prst="rect">
            <a:avLst/>
          </a:prstGeom>
        </p:spPr>
      </p:pic>
      <p:sp>
        <p:nvSpPr>
          <p:cNvPr id="7" name="Explosion: 14 Points 6">
            <a:extLst>
              <a:ext uri="{FF2B5EF4-FFF2-40B4-BE49-F238E27FC236}">
                <a16:creationId xmlns:a16="http://schemas.microsoft.com/office/drawing/2014/main" id="{0E1DE40A-BDBA-4BD7-9920-74B6038AC5D8}"/>
              </a:ext>
            </a:extLst>
          </p:cNvPr>
          <p:cNvSpPr/>
          <p:nvPr/>
        </p:nvSpPr>
        <p:spPr>
          <a:xfrm>
            <a:off x="205628" y="194438"/>
            <a:ext cx="1691167" cy="2020820"/>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Tree>
    <p:extLst>
      <p:ext uri="{BB962C8B-B14F-4D97-AF65-F5344CB8AC3E}">
        <p14:creationId xmlns:p14="http://schemas.microsoft.com/office/powerpoint/2010/main" val="186614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pic>
        <p:nvPicPr>
          <p:cNvPr id="3" name="Picture 2" descr="A grey robot with  colorful buttons">
            <a:extLst>
              <a:ext uri="{FF2B5EF4-FFF2-40B4-BE49-F238E27FC236}">
                <a16:creationId xmlns:a16="http://schemas.microsoft.com/office/drawing/2014/main" id="{D301C919-4224-4D2E-9A09-2FF6F361E86D}"/>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780864" y="319597"/>
            <a:ext cx="9719449" cy="5646197"/>
          </a:xfrm>
          <a:prstGeom prst="rect">
            <a:avLst/>
          </a:prstGeom>
        </p:spPr>
      </p:pic>
      <p:sp>
        <p:nvSpPr>
          <p:cNvPr id="701" name="Google Shape;701;p28"/>
          <p:cNvSpPr txBox="1">
            <a:spLocks noGrp="1"/>
          </p:cNvSpPr>
          <p:nvPr>
            <p:ph type="title"/>
          </p:nvPr>
        </p:nvSpPr>
        <p:spPr>
          <a:xfrm>
            <a:off x="960967" y="429628"/>
            <a:ext cx="8848858" cy="91736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fi-FI" sz="4800" dirty="0">
                <a:solidFill>
                  <a:schemeClr val="bg2"/>
                </a:solidFill>
                <a:latin typeface="Calibri" panose="020F0502020204030204" pitchFamily="34" charset="0"/>
                <a:cs typeface="Calibri" panose="020F0502020204030204" pitchFamily="34" charset="0"/>
              </a:rPr>
              <a:t>DataDriver, Mikä se on?</a:t>
            </a:r>
            <a:br>
              <a:rPr lang="fi-FI" sz="4800" dirty="0">
                <a:solidFill>
                  <a:schemeClr val="bg2"/>
                </a:solidFill>
                <a:latin typeface="Calibri" panose="020F0502020204030204" pitchFamily="34" charset="0"/>
                <a:cs typeface="Calibri" panose="020F0502020204030204" pitchFamily="34" charset="0"/>
              </a:rPr>
            </a:br>
            <a:endParaRPr lang="fi-FI" sz="4800" dirty="0">
              <a:solidFill>
                <a:schemeClr val="bg2"/>
              </a:solidFill>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p>
        </p:txBody>
      </p:sp>
      <p:sp>
        <p:nvSpPr>
          <p:cNvPr id="703" name="Google Shape;703;p28"/>
          <p:cNvSpPr txBox="1"/>
          <p:nvPr/>
        </p:nvSpPr>
        <p:spPr>
          <a:xfrm>
            <a:off x="965200" y="5638800"/>
            <a:ext cx="10272000" cy="224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600" dirty="0">
              <a:latin typeface="Roboto"/>
              <a:ea typeface="Roboto"/>
              <a:cs typeface="Roboto"/>
              <a:sym typeface="Roboto"/>
            </a:endParaRPr>
          </a:p>
        </p:txBody>
      </p:sp>
      <p:sp>
        <p:nvSpPr>
          <p:cNvPr id="6" name="Google Shape;701;p28">
            <a:extLst>
              <a:ext uri="{FF2B5EF4-FFF2-40B4-BE49-F238E27FC236}">
                <a16:creationId xmlns:a16="http://schemas.microsoft.com/office/drawing/2014/main" id="{3E20E8CC-1732-4D6A-A867-D6F544D651E7}"/>
              </a:ext>
            </a:extLst>
          </p:cNvPr>
          <p:cNvSpPr txBox="1">
            <a:spLocks/>
          </p:cNvSpPr>
          <p:nvPr/>
        </p:nvSpPr>
        <p:spPr>
          <a:xfrm>
            <a:off x="1588500" y="1193801"/>
            <a:ext cx="3151280" cy="6018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fi-FI" sz="3200" dirty="0">
              <a:solidFill>
                <a:schemeClr val="bg1"/>
              </a:solidFill>
              <a:latin typeface="Calibri" panose="020F0502020204030204" pitchFamily="34" charset="0"/>
              <a:cs typeface="Calibri" panose="020F0502020204030204" pitchFamily="34" charset="0"/>
            </a:endParaRPr>
          </a:p>
        </p:txBody>
      </p:sp>
      <p:sp>
        <p:nvSpPr>
          <p:cNvPr id="35" name="Google Shape;701;p28">
            <a:extLst>
              <a:ext uri="{FF2B5EF4-FFF2-40B4-BE49-F238E27FC236}">
                <a16:creationId xmlns:a16="http://schemas.microsoft.com/office/drawing/2014/main" id="{38061348-2F62-4A8F-BF56-DAF697203A5C}"/>
              </a:ext>
            </a:extLst>
          </p:cNvPr>
          <p:cNvSpPr txBox="1">
            <a:spLocks/>
          </p:cNvSpPr>
          <p:nvPr/>
        </p:nvSpPr>
        <p:spPr>
          <a:xfrm>
            <a:off x="1097526" y="1346993"/>
            <a:ext cx="5107965" cy="38908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lnSpc>
                <a:spcPct val="150000"/>
              </a:lnSpc>
              <a:buClr>
                <a:schemeClr val="bg1"/>
              </a:buClr>
              <a:buFont typeface="Arial" panose="020B0604020202020204" pitchFamily="34" charset="0"/>
              <a:buChar char="•"/>
            </a:pPr>
            <a:r>
              <a:rPr lang="fi-FI" sz="2000" dirty="0">
                <a:solidFill>
                  <a:schemeClr val="bg2"/>
                </a:solidFill>
                <a:latin typeface="Calibri" panose="020F0502020204030204" pitchFamily="34" charset="0"/>
                <a:cs typeface="Calibri" panose="020F0502020204030204" pitchFamily="34" charset="0"/>
              </a:rPr>
              <a:t>Robot Framework - kirjasto, joka käyttää listener API 3 – rajapintaa. Ei sisällä omia avainsanoja</a:t>
            </a:r>
          </a:p>
          <a:p>
            <a:pPr marL="285750" indent="-285750">
              <a:lnSpc>
                <a:spcPct val="150000"/>
              </a:lnSpc>
              <a:buClr>
                <a:schemeClr val="bg1"/>
              </a:buClr>
              <a:buFont typeface="Arial" panose="020B0604020202020204" pitchFamily="34" charset="0"/>
              <a:buChar char="•"/>
            </a:pPr>
            <a:r>
              <a:rPr lang="fi-FI" sz="2000" dirty="0">
                <a:solidFill>
                  <a:schemeClr val="bg2"/>
                </a:solidFill>
                <a:latin typeface="Calibri" panose="020F0502020204030204" pitchFamily="34" charset="0"/>
                <a:cs typeface="Calibri" panose="020F0502020204030204" pitchFamily="34" charset="0"/>
              </a:rPr>
              <a:t>Lisää uusia testitapauksia dynaamisesti testiajon aikana käyttäen annettua datatiedostoa</a:t>
            </a:r>
          </a:p>
          <a:p>
            <a:pPr marL="742950" lvl="1" indent="-285750">
              <a:lnSpc>
                <a:spcPct val="150000"/>
              </a:lnSpc>
              <a:buClr>
                <a:schemeClr val="bg1"/>
              </a:buClr>
              <a:buFont typeface="Arial" panose="020B0604020202020204" pitchFamily="34" charset="0"/>
              <a:buChar char="•"/>
            </a:pPr>
            <a:r>
              <a:rPr lang="fi-FI" sz="2000" dirty="0">
                <a:solidFill>
                  <a:schemeClr val="bg2"/>
                </a:solidFill>
                <a:latin typeface="Calibri" panose="020F0502020204030204" pitchFamily="34" charset="0"/>
                <a:cs typeface="Calibri" panose="020F0502020204030204" pitchFamily="34" charset="0"/>
              </a:rPr>
              <a:t>Esim. CSV, XSL</a:t>
            </a:r>
          </a:p>
        </p:txBody>
      </p:sp>
    </p:spTree>
    <p:extLst>
      <p:ext uri="{BB962C8B-B14F-4D97-AF65-F5344CB8AC3E}">
        <p14:creationId xmlns:p14="http://schemas.microsoft.com/office/powerpoint/2010/main" val="172241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pic>
        <p:nvPicPr>
          <p:cNvPr id="3" name="Picture 2" descr="A grey robot with  colorful buttons">
            <a:extLst>
              <a:ext uri="{FF2B5EF4-FFF2-40B4-BE49-F238E27FC236}">
                <a16:creationId xmlns:a16="http://schemas.microsoft.com/office/drawing/2014/main" id="{D301C919-4224-4D2E-9A09-2FF6F361E86D}"/>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780864" y="319597"/>
            <a:ext cx="9719449" cy="5646197"/>
          </a:xfrm>
          <a:prstGeom prst="rect">
            <a:avLst/>
          </a:prstGeom>
        </p:spPr>
      </p:pic>
      <p:sp>
        <p:nvSpPr>
          <p:cNvPr id="701" name="Google Shape;701;p28"/>
          <p:cNvSpPr txBox="1">
            <a:spLocks noGrp="1"/>
          </p:cNvSpPr>
          <p:nvPr>
            <p:ph type="title"/>
          </p:nvPr>
        </p:nvSpPr>
        <p:spPr>
          <a:xfrm>
            <a:off x="960967" y="429629"/>
            <a:ext cx="8538140" cy="102631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fi-FI" sz="4800" dirty="0">
                <a:solidFill>
                  <a:schemeClr val="bg2"/>
                </a:solidFill>
                <a:latin typeface="Calibri" panose="020F0502020204030204" pitchFamily="34" charset="0"/>
                <a:cs typeface="Calibri" panose="020F0502020204030204" pitchFamily="34" charset="0"/>
              </a:rPr>
              <a:t>DataDriver, Miksi käyttää sitä?</a:t>
            </a:r>
            <a:br>
              <a:rPr lang="fi-FI" sz="4800" dirty="0">
                <a:solidFill>
                  <a:schemeClr val="bg2"/>
                </a:solidFill>
                <a:latin typeface="Calibri" panose="020F0502020204030204" pitchFamily="34" charset="0"/>
                <a:cs typeface="Calibri" panose="020F0502020204030204" pitchFamily="34" charset="0"/>
              </a:rPr>
            </a:br>
            <a:endParaRPr lang="fi-FI" sz="4800" dirty="0">
              <a:solidFill>
                <a:schemeClr val="bg2"/>
              </a:solidFill>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p>
        </p:txBody>
      </p:sp>
      <p:sp>
        <p:nvSpPr>
          <p:cNvPr id="703" name="Google Shape;703;p28"/>
          <p:cNvSpPr txBox="1"/>
          <p:nvPr/>
        </p:nvSpPr>
        <p:spPr>
          <a:xfrm>
            <a:off x="965200" y="5638800"/>
            <a:ext cx="10272000" cy="224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600" dirty="0">
              <a:latin typeface="Roboto"/>
              <a:ea typeface="Roboto"/>
              <a:cs typeface="Roboto"/>
              <a:sym typeface="Roboto"/>
            </a:endParaRPr>
          </a:p>
        </p:txBody>
      </p:sp>
      <p:sp>
        <p:nvSpPr>
          <p:cNvPr id="6" name="Google Shape;701;p28">
            <a:extLst>
              <a:ext uri="{FF2B5EF4-FFF2-40B4-BE49-F238E27FC236}">
                <a16:creationId xmlns:a16="http://schemas.microsoft.com/office/drawing/2014/main" id="{3E20E8CC-1732-4D6A-A867-D6F544D651E7}"/>
              </a:ext>
            </a:extLst>
          </p:cNvPr>
          <p:cNvSpPr txBox="1">
            <a:spLocks/>
          </p:cNvSpPr>
          <p:nvPr/>
        </p:nvSpPr>
        <p:spPr>
          <a:xfrm>
            <a:off x="1588500" y="1193801"/>
            <a:ext cx="3151280" cy="6018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fi-FI" sz="3200" dirty="0">
              <a:solidFill>
                <a:schemeClr val="bg1"/>
              </a:solidFill>
              <a:latin typeface="Calibri" panose="020F0502020204030204" pitchFamily="34" charset="0"/>
              <a:cs typeface="Calibri" panose="020F0502020204030204" pitchFamily="34" charset="0"/>
            </a:endParaRPr>
          </a:p>
        </p:txBody>
      </p:sp>
      <p:sp>
        <p:nvSpPr>
          <p:cNvPr id="35" name="Google Shape;701;p28">
            <a:extLst>
              <a:ext uri="{FF2B5EF4-FFF2-40B4-BE49-F238E27FC236}">
                <a16:creationId xmlns:a16="http://schemas.microsoft.com/office/drawing/2014/main" id="{38061348-2F62-4A8F-BF56-DAF697203A5C}"/>
              </a:ext>
            </a:extLst>
          </p:cNvPr>
          <p:cNvSpPr txBox="1">
            <a:spLocks/>
          </p:cNvSpPr>
          <p:nvPr/>
        </p:nvSpPr>
        <p:spPr>
          <a:xfrm>
            <a:off x="1097526" y="1346993"/>
            <a:ext cx="5107965" cy="38908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lnSpc>
                <a:spcPct val="150000"/>
              </a:lnSpc>
              <a:buClr>
                <a:schemeClr val="bg1"/>
              </a:buClr>
              <a:buFont typeface="Arial" panose="020B0604020202020204" pitchFamily="34" charset="0"/>
              <a:buChar char="•"/>
            </a:pPr>
            <a:r>
              <a:rPr lang="fi-FI" sz="2000" dirty="0">
                <a:solidFill>
                  <a:schemeClr val="bg2"/>
                </a:solidFill>
                <a:latin typeface="Calibri" panose="020F0502020204030204" pitchFamily="34" charset="0"/>
                <a:cs typeface="Calibri" panose="020F0502020204030204" pitchFamily="34" charset="0"/>
              </a:rPr>
              <a:t>Helpottaa ylläpidettävyyttä ja datan muuttamista.</a:t>
            </a:r>
          </a:p>
          <a:p>
            <a:pPr marL="285750" indent="-285750">
              <a:lnSpc>
                <a:spcPct val="150000"/>
              </a:lnSpc>
              <a:buClr>
                <a:schemeClr val="bg1"/>
              </a:buClr>
              <a:buFont typeface="Arial" panose="020B0604020202020204" pitchFamily="34" charset="0"/>
              <a:buChar char="•"/>
            </a:pPr>
            <a:r>
              <a:rPr lang="fi-FI" sz="2000" dirty="0">
                <a:solidFill>
                  <a:schemeClr val="bg2"/>
                </a:solidFill>
                <a:latin typeface="Calibri" panose="020F0502020204030204" pitchFamily="34" charset="0"/>
                <a:cs typeface="Calibri" panose="020F0502020204030204" pitchFamily="34" charset="0"/>
              </a:rPr>
              <a:t>Mahdollistaa työkalujen käytön (esim. Excel) testidatan hallinnointiin suoraan Robot Frameworkin kanssa. </a:t>
            </a:r>
          </a:p>
          <a:p>
            <a:pPr marL="285750" indent="-285750">
              <a:lnSpc>
                <a:spcPct val="150000"/>
              </a:lnSpc>
              <a:buClr>
                <a:schemeClr val="bg1"/>
              </a:buClr>
              <a:buFont typeface="Arial" panose="020B0604020202020204" pitchFamily="34" charset="0"/>
              <a:buChar char="•"/>
            </a:pPr>
            <a:r>
              <a:rPr lang="fi-FI" sz="2000" dirty="0">
                <a:solidFill>
                  <a:schemeClr val="bg2"/>
                </a:solidFill>
                <a:latin typeface="Calibri" panose="020F0502020204030204" pitchFamily="34" charset="0"/>
                <a:cs typeface="Calibri" panose="020F0502020204030204" pitchFamily="34" charset="0"/>
              </a:rPr>
              <a:t>Helpottaa sitä käyttävän robot-tiedoston lukemista</a:t>
            </a:r>
          </a:p>
        </p:txBody>
      </p:sp>
    </p:spTree>
    <p:extLst>
      <p:ext uri="{BB962C8B-B14F-4D97-AF65-F5344CB8AC3E}">
        <p14:creationId xmlns:p14="http://schemas.microsoft.com/office/powerpoint/2010/main" val="308425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pic>
        <p:nvPicPr>
          <p:cNvPr id="3" name="Picture 2" descr="A grey robot with  colorful buttons">
            <a:extLst>
              <a:ext uri="{FF2B5EF4-FFF2-40B4-BE49-F238E27FC236}">
                <a16:creationId xmlns:a16="http://schemas.microsoft.com/office/drawing/2014/main" id="{D301C919-4224-4D2E-9A09-2FF6F361E86D}"/>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666610" y="367484"/>
            <a:ext cx="9719449" cy="5646197"/>
          </a:xfrm>
          <a:prstGeom prst="rect">
            <a:avLst/>
          </a:prstGeom>
        </p:spPr>
      </p:pic>
      <p:sp>
        <p:nvSpPr>
          <p:cNvPr id="701" name="Google Shape;701;p28"/>
          <p:cNvSpPr txBox="1">
            <a:spLocks noGrp="1"/>
          </p:cNvSpPr>
          <p:nvPr>
            <p:ph type="title"/>
          </p:nvPr>
        </p:nvSpPr>
        <p:spPr>
          <a:xfrm>
            <a:off x="960967" y="287493"/>
            <a:ext cx="8919880" cy="873909"/>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fi-FI" sz="4800" dirty="0">
                <a:solidFill>
                  <a:schemeClr val="bg2"/>
                </a:solidFill>
                <a:latin typeface="Calibri" panose="020F0502020204030204" pitchFamily="34" charset="0"/>
                <a:cs typeface="Calibri" panose="020F0502020204030204" pitchFamily="34" charset="0"/>
              </a:rPr>
              <a:t>DataDriver, Miten se toimii?</a:t>
            </a:r>
            <a:br>
              <a:rPr lang="fi-FI" sz="4800" dirty="0">
                <a:solidFill>
                  <a:schemeClr val="bg2"/>
                </a:solidFill>
                <a:latin typeface="Calibri" panose="020F0502020204030204" pitchFamily="34" charset="0"/>
                <a:cs typeface="Calibri" panose="020F0502020204030204" pitchFamily="34" charset="0"/>
              </a:rPr>
            </a:br>
            <a:endParaRPr lang="fi-FI" sz="4800" dirty="0">
              <a:solidFill>
                <a:schemeClr val="bg2"/>
              </a:solidFill>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p>
        </p:txBody>
      </p:sp>
      <p:sp>
        <p:nvSpPr>
          <p:cNvPr id="703" name="Google Shape;703;p28"/>
          <p:cNvSpPr txBox="1"/>
          <p:nvPr/>
        </p:nvSpPr>
        <p:spPr>
          <a:xfrm>
            <a:off x="965200" y="5638800"/>
            <a:ext cx="10272000" cy="224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600" dirty="0">
              <a:latin typeface="Roboto"/>
              <a:ea typeface="Roboto"/>
              <a:cs typeface="Roboto"/>
              <a:sym typeface="Roboto"/>
            </a:endParaRPr>
          </a:p>
        </p:txBody>
      </p:sp>
      <p:sp>
        <p:nvSpPr>
          <p:cNvPr id="2" name="Rectangle 1">
            <a:extLst>
              <a:ext uri="{FF2B5EF4-FFF2-40B4-BE49-F238E27FC236}">
                <a16:creationId xmlns:a16="http://schemas.microsoft.com/office/drawing/2014/main" id="{23DE3804-BF0C-4096-94F7-651A23217F51}"/>
              </a:ext>
            </a:extLst>
          </p:cNvPr>
          <p:cNvSpPr/>
          <p:nvPr/>
        </p:nvSpPr>
        <p:spPr>
          <a:xfrm>
            <a:off x="701673" y="1305113"/>
            <a:ext cx="1905184" cy="2404231"/>
          </a:xfrm>
          <a:prstGeom prst="rect">
            <a:avLst/>
          </a:prstGeom>
          <a:solidFill>
            <a:schemeClr val="bg2">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GB" b="1" dirty="0"/>
              <a:t>Test Suite</a:t>
            </a:r>
          </a:p>
          <a:p>
            <a:pPr algn="ctr"/>
            <a:r>
              <a:rPr lang="en-GB" sz="1400" b="1" dirty="0"/>
              <a:t>Library </a:t>
            </a:r>
            <a:r>
              <a:rPr lang="en-GB" sz="1400" b="1" dirty="0" err="1"/>
              <a:t>DataDriver</a:t>
            </a:r>
            <a:endParaRPr lang="en-GB" sz="1400" b="1" dirty="0"/>
          </a:p>
          <a:p>
            <a:pPr algn="ctr"/>
            <a:endParaRPr lang="en-GB" sz="1400" b="1" dirty="0"/>
          </a:p>
          <a:p>
            <a:pPr algn="ctr"/>
            <a:r>
              <a:rPr lang="en-GB" sz="1400" b="1" dirty="0"/>
              <a:t>Test template</a:t>
            </a:r>
          </a:p>
          <a:p>
            <a:pPr algn="ctr"/>
            <a:endParaRPr lang="en-GB" sz="1400" b="1" dirty="0"/>
          </a:p>
          <a:p>
            <a:pPr algn="ctr"/>
            <a:r>
              <a:rPr lang="en-GB" sz="1400" b="1" dirty="0"/>
              <a:t>1. Test Case</a:t>
            </a:r>
          </a:p>
          <a:p>
            <a:pPr algn="ctr"/>
            <a:endParaRPr lang="en-GB" sz="1400" b="1" dirty="0"/>
          </a:p>
          <a:p>
            <a:pPr algn="ctr"/>
            <a:r>
              <a:rPr lang="en-GB" sz="1400" b="1" dirty="0"/>
              <a:t>Template keyword</a:t>
            </a:r>
          </a:p>
        </p:txBody>
      </p:sp>
      <p:sp>
        <p:nvSpPr>
          <p:cNvPr id="8" name="Rectangle 7">
            <a:extLst>
              <a:ext uri="{FF2B5EF4-FFF2-40B4-BE49-F238E27FC236}">
                <a16:creationId xmlns:a16="http://schemas.microsoft.com/office/drawing/2014/main" id="{EA5655BD-1A05-4913-835F-C8C9B16FA571}"/>
              </a:ext>
            </a:extLst>
          </p:cNvPr>
          <p:cNvSpPr/>
          <p:nvPr/>
        </p:nvSpPr>
        <p:spPr>
          <a:xfrm>
            <a:off x="3994482" y="1361290"/>
            <a:ext cx="2341738" cy="200310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GB" b="1" dirty="0" err="1"/>
              <a:t>DataDriver</a:t>
            </a:r>
            <a:endParaRPr lang="en-FI" b="1" dirty="0"/>
          </a:p>
        </p:txBody>
      </p:sp>
      <p:sp>
        <p:nvSpPr>
          <p:cNvPr id="13" name="Arrow: Right 12">
            <a:extLst>
              <a:ext uri="{FF2B5EF4-FFF2-40B4-BE49-F238E27FC236}">
                <a16:creationId xmlns:a16="http://schemas.microsoft.com/office/drawing/2014/main" id="{B661C1AB-BB39-4B9E-971C-D006AD8589EA}"/>
              </a:ext>
            </a:extLst>
          </p:cNvPr>
          <p:cNvSpPr/>
          <p:nvPr/>
        </p:nvSpPr>
        <p:spPr>
          <a:xfrm>
            <a:off x="2687477" y="1517798"/>
            <a:ext cx="1208837" cy="601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__</a:t>
            </a:r>
            <a:r>
              <a:rPr lang="en-GB" dirty="0" err="1"/>
              <a:t>init</a:t>
            </a:r>
            <a:r>
              <a:rPr lang="en-GB" dirty="0"/>
              <a:t>__</a:t>
            </a:r>
            <a:endParaRPr lang="en-FI" dirty="0"/>
          </a:p>
        </p:txBody>
      </p:sp>
      <p:sp>
        <p:nvSpPr>
          <p:cNvPr id="14" name="Arrow: Down 13">
            <a:extLst>
              <a:ext uri="{FF2B5EF4-FFF2-40B4-BE49-F238E27FC236}">
                <a16:creationId xmlns:a16="http://schemas.microsoft.com/office/drawing/2014/main" id="{A73DCEDC-F7DE-48AB-AD54-806260C47CF6}"/>
              </a:ext>
            </a:extLst>
          </p:cNvPr>
          <p:cNvSpPr/>
          <p:nvPr/>
        </p:nvSpPr>
        <p:spPr>
          <a:xfrm>
            <a:off x="5389457" y="3528326"/>
            <a:ext cx="551263" cy="13253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init</a:t>
            </a:r>
            <a:endParaRPr lang="en-FI" dirty="0"/>
          </a:p>
        </p:txBody>
      </p:sp>
      <p:sp>
        <p:nvSpPr>
          <p:cNvPr id="30" name="Rectangle 29">
            <a:extLst>
              <a:ext uri="{FF2B5EF4-FFF2-40B4-BE49-F238E27FC236}">
                <a16:creationId xmlns:a16="http://schemas.microsoft.com/office/drawing/2014/main" id="{FC39FB1E-FCCA-4955-81A8-FD8D8F91D9EA}"/>
              </a:ext>
            </a:extLst>
          </p:cNvPr>
          <p:cNvSpPr/>
          <p:nvPr/>
        </p:nvSpPr>
        <p:spPr>
          <a:xfrm>
            <a:off x="3879542" y="4988704"/>
            <a:ext cx="2274467" cy="10095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a:t>DataReader</a:t>
            </a:r>
            <a:endParaRPr lang="en-FI" b="1" dirty="0"/>
          </a:p>
        </p:txBody>
      </p:sp>
      <p:sp>
        <p:nvSpPr>
          <p:cNvPr id="16" name="Rectangle 15">
            <a:extLst>
              <a:ext uri="{FF2B5EF4-FFF2-40B4-BE49-F238E27FC236}">
                <a16:creationId xmlns:a16="http://schemas.microsoft.com/office/drawing/2014/main" id="{307065A0-F9CD-4D49-A77C-8D23C7FB0064}"/>
              </a:ext>
            </a:extLst>
          </p:cNvPr>
          <p:cNvSpPr/>
          <p:nvPr/>
        </p:nvSpPr>
        <p:spPr>
          <a:xfrm>
            <a:off x="4918200" y="2572971"/>
            <a:ext cx="1429334" cy="786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_</a:t>
            </a:r>
            <a:r>
              <a:rPr lang="en-GB" dirty="0" err="1"/>
              <a:t>start_suite</a:t>
            </a:r>
            <a:r>
              <a:rPr lang="en-GB" dirty="0"/>
              <a:t>(suite)</a:t>
            </a:r>
            <a:endParaRPr lang="en-FI" dirty="0"/>
          </a:p>
        </p:txBody>
      </p:sp>
      <p:sp>
        <p:nvSpPr>
          <p:cNvPr id="15" name="Arrow: Up 14">
            <a:extLst>
              <a:ext uri="{FF2B5EF4-FFF2-40B4-BE49-F238E27FC236}">
                <a16:creationId xmlns:a16="http://schemas.microsoft.com/office/drawing/2014/main" id="{38F50287-DF60-430C-813E-77336F4DDEB0}"/>
              </a:ext>
            </a:extLst>
          </p:cNvPr>
          <p:cNvSpPr/>
          <p:nvPr/>
        </p:nvSpPr>
        <p:spPr>
          <a:xfrm>
            <a:off x="3999483" y="3424762"/>
            <a:ext cx="412719" cy="100955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9" name="Arrow: Up 38">
            <a:extLst>
              <a:ext uri="{FF2B5EF4-FFF2-40B4-BE49-F238E27FC236}">
                <a16:creationId xmlns:a16="http://schemas.microsoft.com/office/drawing/2014/main" id="{63AA9DE2-51A8-4AA3-8941-2543312D4742}"/>
              </a:ext>
            </a:extLst>
          </p:cNvPr>
          <p:cNvSpPr/>
          <p:nvPr/>
        </p:nvSpPr>
        <p:spPr>
          <a:xfrm>
            <a:off x="4151883" y="3577162"/>
            <a:ext cx="412719" cy="100955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40" name="Arrow: Up 39">
            <a:extLst>
              <a:ext uri="{FF2B5EF4-FFF2-40B4-BE49-F238E27FC236}">
                <a16:creationId xmlns:a16="http://schemas.microsoft.com/office/drawing/2014/main" id="{51249C20-98E7-4A39-9881-100C97D19B93}"/>
              </a:ext>
            </a:extLst>
          </p:cNvPr>
          <p:cNvSpPr/>
          <p:nvPr/>
        </p:nvSpPr>
        <p:spPr>
          <a:xfrm>
            <a:off x="4304283" y="3729562"/>
            <a:ext cx="412719" cy="100955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41" name="Arrow: Up 40">
            <a:extLst>
              <a:ext uri="{FF2B5EF4-FFF2-40B4-BE49-F238E27FC236}">
                <a16:creationId xmlns:a16="http://schemas.microsoft.com/office/drawing/2014/main" id="{02F6B59A-2996-4B40-8D4B-DE510BFB13DC}"/>
              </a:ext>
            </a:extLst>
          </p:cNvPr>
          <p:cNvSpPr/>
          <p:nvPr/>
        </p:nvSpPr>
        <p:spPr>
          <a:xfrm>
            <a:off x="4456683" y="3881962"/>
            <a:ext cx="412719" cy="100955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42" name="Rectangle 41">
            <a:extLst>
              <a:ext uri="{FF2B5EF4-FFF2-40B4-BE49-F238E27FC236}">
                <a16:creationId xmlns:a16="http://schemas.microsoft.com/office/drawing/2014/main" id="{771D3BAD-ACD3-4B6D-BFAE-8E600081C5BC}"/>
              </a:ext>
            </a:extLst>
          </p:cNvPr>
          <p:cNvSpPr/>
          <p:nvPr/>
        </p:nvSpPr>
        <p:spPr>
          <a:xfrm>
            <a:off x="1011563" y="4973265"/>
            <a:ext cx="1843059" cy="102499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Data file (CSV)</a:t>
            </a:r>
            <a:endParaRPr lang="en-FI" b="1" dirty="0"/>
          </a:p>
        </p:txBody>
      </p:sp>
      <p:sp>
        <p:nvSpPr>
          <p:cNvPr id="43" name="Arrow: Right 42">
            <a:extLst>
              <a:ext uri="{FF2B5EF4-FFF2-40B4-BE49-F238E27FC236}">
                <a16:creationId xmlns:a16="http://schemas.microsoft.com/office/drawing/2014/main" id="{2CAB0DBC-D05A-4C4D-9F9A-0CEC22CD1AA7}"/>
              </a:ext>
            </a:extLst>
          </p:cNvPr>
          <p:cNvSpPr/>
          <p:nvPr/>
        </p:nvSpPr>
        <p:spPr>
          <a:xfrm>
            <a:off x="2895809" y="5193729"/>
            <a:ext cx="912711" cy="60187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45" name="Rectangle 44">
            <a:extLst>
              <a:ext uri="{FF2B5EF4-FFF2-40B4-BE49-F238E27FC236}">
                <a16:creationId xmlns:a16="http://schemas.microsoft.com/office/drawing/2014/main" id="{059954E6-B661-4AB1-BCB6-3060FAF0C3D2}"/>
              </a:ext>
            </a:extLst>
          </p:cNvPr>
          <p:cNvSpPr/>
          <p:nvPr/>
        </p:nvSpPr>
        <p:spPr>
          <a:xfrm>
            <a:off x="3994482" y="2109882"/>
            <a:ext cx="923718" cy="1249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17" name="Arrow: Curved Up 16">
            <a:extLst>
              <a:ext uri="{FF2B5EF4-FFF2-40B4-BE49-F238E27FC236}">
                <a16:creationId xmlns:a16="http://schemas.microsoft.com/office/drawing/2014/main" id="{705469D1-5B4C-4439-92EC-C7E227B5E54A}"/>
              </a:ext>
            </a:extLst>
          </p:cNvPr>
          <p:cNvSpPr/>
          <p:nvPr/>
        </p:nvSpPr>
        <p:spPr>
          <a:xfrm>
            <a:off x="4151883" y="2804209"/>
            <a:ext cx="587897" cy="36441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solidFill>
                <a:schemeClr val="tx1"/>
              </a:solidFill>
            </a:endParaRPr>
          </a:p>
        </p:txBody>
      </p:sp>
      <p:sp>
        <p:nvSpPr>
          <p:cNvPr id="18" name="Arrow: Curved Down 17">
            <a:extLst>
              <a:ext uri="{FF2B5EF4-FFF2-40B4-BE49-F238E27FC236}">
                <a16:creationId xmlns:a16="http://schemas.microsoft.com/office/drawing/2014/main" id="{668926E5-2A1F-4EFB-A595-BB641BCB5148}"/>
              </a:ext>
            </a:extLst>
          </p:cNvPr>
          <p:cNvSpPr/>
          <p:nvPr/>
        </p:nvSpPr>
        <p:spPr>
          <a:xfrm flipH="1">
            <a:off x="4121089" y="2245218"/>
            <a:ext cx="578129" cy="49146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solidFill>
                <a:schemeClr val="tx1"/>
              </a:solidFill>
            </a:endParaRPr>
          </a:p>
        </p:txBody>
      </p:sp>
      <p:sp>
        <p:nvSpPr>
          <p:cNvPr id="44" name="Arrow: Left 43">
            <a:extLst>
              <a:ext uri="{FF2B5EF4-FFF2-40B4-BE49-F238E27FC236}">
                <a16:creationId xmlns:a16="http://schemas.microsoft.com/office/drawing/2014/main" id="{29FC578B-95F5-4F43-9BD5-F27A36BB46A1}"/>
              </a:ext>
            </a:extLst>
          </p:cNvPr>
          <p:cNvSpPr/>
          <p:nvPr/>
        </p:nvSpPr>
        <p:spPr>
          <a:xfrm>
            <a:off x="2580635" y="2649859"/>
            <a:ext cx="912711" cy="308700"/>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57" name="Arrow: Left 56">
            <a:extLst>
              <a:ext uri="{FF2B5EF4-FFF2-40B4-BE49-F238E27FC236}">
                <a16:creationId xmlns:a16="http://schemas.microsoft.com/office/drawing/2014/main" id="{5FBE5082-0492-4F0B-B99D-53B1A5C82B46}"/>
              </a:ext>
            </a:extLst>
          </p:cNvPr>
          <p:cNvSpPr/>
          <p:nvPr/>
        </p:nvSpPr>
        <p:spPr>
          <a:xfrm>
            <a:off x="2733035" y="2802259"/>
            <a:ext cx="912711" cy="308700"/>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58" name="Arrow: Left 57">
            <a:extLst>
              <a:ext uri="{FF2B5EF4-FFF2-40B4-BE49-F238E27FC236}">
                <a16:creationId xmlns:a16="http://schemas.microsoft.com/office/drawing/2014/main" id="{3360EB88-A4F0-49C6-A7C2-4B8BF27297F7}"/>
              </a:ext>
            </a:extLst>
          </p:cNvPr>
          <p:cNvSpPr/>
          <p:nvPr/>
        </p:nvSpPr>
        <p:spPr>
          <a:xfrm>
            <a:off x="2885435" y="2954659"/>
            <a:ext cx="912711" cy="308700"/>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59" name="Arrow: Left 58">
            <a:extLst>
              <a:ext uri="{FF2B5EF4-FFF2-40B4-BE49-F238E27FC236}">
                <a16:creationId xmlns:a16="http://schemas.microsoft.com/office/drawing/2014/main" id="{A484D05F-5300-4176-B929-9AC371A92D96}"/>
              </a:ext>
            </a:extLst>
          </p:cNvPr>
          <p:cNvSpPr/>
          <p:nvPr/>
        </p:nvSpPr>
        <p:spPr>
          <a:xfrm>
            <a:off x="3037835" y="3107059"/>
            <a:ext cx="912711" cy="308700"/>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Tree>
    <p:extLst>
      <p:ext uri="{BB962C8B-B14F-4D97-AF65-F5344CB8AC3E}">
        <p14:creationId xmlns:p14="http://schemas.microsoft.com/office/powerpoint/2010/main" val="22512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pic>
        <p:nvPicPr>
          <p:cNvPr id="3" name="Picture 2" descr="A grey robot with  colorful buttons">
            <a:extLst>
              <a:ext uri="{FF2B5EF4-FFF2-40B4-BE49-F238E27FC236}">
                <a16:creationId xmlns:a16="http://schemas.microsoft.com/office/drawing/2014/main" id="{D301C919-4224-4D2E-9A09-2FF6F361E86D}"/>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p:blipFill>
        <p:spPr>
          <a:xfrm>
            <a:off x="780864" y="319597"/>
            <a:ext cx="9719449" cy="5646197"/>
          </a:xfrm>
          <a:prstGeom prst="rect">
            <a:avLst/>
          </a:prstGeom>
        </p:spPr>
      </p:pic>
      <p:sp>
        <p:nvSpPr>
          <p:cNvPr id="701" name="Google Shape;701;p28"/>
          <p:cNvSpPr txBox="1">
            <a:spLocks noGrp="1"/>
          </p:cNvSpPr>
          <p:nvPr>
            <p:ph type="title"/>
          </p:nvPr>
        </p:nvSpPr>
        <p:spPr>
          <a:xfrm>
            <a:off x="960966" y="429628"/>
            <a:ext cx="8547017" cy="955289"/>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fi-FI" sz="3200" dirty="0">
                <a:solidFill>
                  <a:schemeClr val="bg2"/>
                </a:solidFill>
                <a:latin typeface="Calibri" panose="020F0502020204030204" pitchFamily="34" charset="0"/>
                <a:cs typeface="Calibri" panose="020F0502020204030204" pitchFamily="34" charset="0"/>
              </a:rPr>
              <a:t>Vaihtoehtoisia tapoja toteuttaa data-driven testausta?</a:t>
            </a:r>
          </a:p>
          <a:p>
            <a:pPr marL="0" lvl="0" indent="0" algn="l" rtl="0">
              <a:spcBef>
                <a:spcPts val="0"/>
              </a:spcBef>
              <a:spcAft>
                <a:spcPts val="0"/>
              </a:spcAft>
              <a:buNone/>
            </a:pPr>
            <a:endParaRPr dirty="0"/>
          </a:p>
        </p:txBody>
      </p:sp>
      <p:sp>
        <p:nvSpPr>
          <p:cNvPr id="703" name="Google Shape;703;p28"/>
          <p:cNvSpPr txBox="1"/>
          <p:nvPr/>
        </p:nvSpPr>
        <p:spPr>
          <a:xfrm>
            <a:off x="965200" y="5638800"/>
            <a:ext cx="10272000" cy="224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600" dirty="0">
              <a:latin typeface="Roboto"/>
              <a:ea typeface="Roboto"/>
              <a:cs typeface="Roboto"/>
              <a:sym typeface="Roboto"/>
            </a:endParaRPr>
          </a:p>
        </p:txBody>
      </p:sp>
      <p:sp>
        <p:nvSpPr>
          <p:cNvPr id="35" name="Google Shape;701;p28">
            <a:extLst>
              <a:ext uri="{FF2B5EF4-FFF2-40B4-BE49-F238E27FC236}">
                <a16:creationId xmlns:a16="http://schemas.microsoft.com/office/drawing/2014/main" id="{38061348-2F62-4A8F-BF56-DAF697203A5C}"/>
              </a:ext>
            </a:extLst>
          </p:cNvPr>
          <p:cNvSpPr txBox="1">
            <a:spLocks/>
          </p:cNvSpPr>
          <p:nvPr/>
        </p:nvSpPr>
        <p:spPr>
          <a:xfrm>
            <a:off x="1079771" y="1445175"/>
            <a:ext cx="5107965" cy="38908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lnSpc>
                <a:spcPct val="150000"/>
              </a:lnSpc>
              <a:buClr>
                <a:schemeClr val="bg1"/>
              </a:buClr>
              <a:buFont typeface="Arial" panose="020B0604020202020204" pitchFamily="34" charset="0"/>
              <a:buChar char="•"/>
            </a:pPr>
            <a:r>
              <a:rPr lang="fi-FI" sz="2000" dirty="0">
                <a:solidFill>
                  <a:schemeClr val="bg2"/>
                </a:solidFill>
                <a:latin typeface="Calibri" panose="020F0502020204030204" pitchFamily="34" charset="0"/>
                <a:cs typeface="Calibri" panose="020F0502020204030204" pitchFamily="34" charset="0"/>
              </a:rPr>
              <a:t>For-loop Robot Frameworkin sisäisesti</a:t>
            </a:r>
          </a:p>
          <a:p>
            <a:pPr marL="742950" lvl="1" indent="-285750">
              <a:lnSpc>
                <a:spcPct val="150000"/>
              </a:lnSpc>
              <a:buClr>
                <a:schemeClr val="bg1"/>
              </a:buClr>
              <a:buFont typeface="Arial" panose="020B0604020202020204" pitchFamily="34" charset="0"/>
              <a:buChar char="•"/>
            </a:pPr>
            <a:r>
              <a:rPr lang="fi-FI" sz="2000" dirty="0">
                <a:solidFill>
                  <a:schemeClr val="bg2"/>
                </a:solidFill>
                <a:latin typeface="Calibri" panose="020F0502020204030204" pitchFamily="34" charset="0"/>
                <a:cs typeface="Calibri" panose="020F0502020204030204" pitchFamily="34" charset="0"/>
              </a:rPr>
              <a:t>DataDriver mahdollistaa usean testin luonnin toisin kuin tämä vaihtoehto, Demossa lisää tietoa</a:t>
            </a:r>
          </a:p>
        </p:txBody>
      </p:sp>
    </p:spTree>
    <p:extLst>
      <p:ext uri="{BB962C8B-B14F-4D97-AF65-F5344CB8AC3E}">
        <p14:creationId xmlns:p14="http://schemas.microsoft.com/office/powerpoint/2010/main" val="1942057806"/>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TotalTime>
  <Words>537</Words>
  <Application>Microsoft Office PowerPoint</Application>
  <PresentationFormat>Widescreen</PresentationFormat>
  <Paragraphs>54</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Bookman Old Style</vt:lpstr>
      <vt:lpstr>Calibri</vt:lpstr>
      <vt:lpstr>Livvic</vt:lpstr>
      <vt:lpstr>Oswald</vt:lpstr>
      <vt:lpstr>Roboto</vt:lpstr>
      <vt:lpstr>Roboto Condensed Light</vt:lpstr>
      <vt:lpstr>Software Development Bussines Plan by Slidesgo</vt:lpstr>
      <vt:lpstr>Robot Framework - Datadriver</vt:lpstr>
      <vt:lpstr>Sisältö </vt:lpstr>
      <vt:lpstr>Data-driven testaus Robot Frameworkissa </vt:lpstr>
      <vt:lpstr>  </vt:lpstr>
      <vt:lpstr>  </vt:lpstr>
      <vt:lpstr>DataDriver, Mikä se on?  </vt:lpstr>
      <vt:lpstr>DataDriver, Miksi käyttää sitä?  </vt:lpstr>
      <vt:lpstr>DataDriver, Miten se toimii?  </vt:lpstr>
      <vt:lpstr>Vaihtoehtoisia tapoja toteuttaa data-driven testausta?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Työsuunnitelma</dc:title>
  <dc:creator>Riku Simola</dc:creator>
  <cp:lastModifiedBy>Riku Simola</cp:lastModifiedBy>
  <cp:revision>45</cp:revision>
  <dcterms:created xsi:type="dcterms:W3CDTF">2021-03-23T10:57:25Z</dcterms:created>
  <dcterms:modified xsi:type="dcterms:W3CDTF">2021-08-25T08:31:13Z</dcterms:modified>
</cp:coreProperties>
</file>