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59" r:id="rId3"/>
    <p:sldId id="271" r:id="rId4"/>
    <p:sldId id="267" r:id="rId5"/>
    <p:sldId id="305" r:id="rId6"/>
    <p:sldId id="306" r:id="rId7"/>
    <p:sldId id="307" r:id="rId8"/>
    <p:sldId id="262" r:id="rId9"/>
    <p:sldId id="308" r:id="rId10"/>
    <p:sldId id="263" r:id="rId11"/>
    <p:sldId id="309" r:id="rId12"/>
    <p:sldId id="311" r:id="rId13"/>
    <p:sldId id="265" r:id="rId14"/>
    <p:sldId id="312" r:id="rId15"/>
    <p:sldId id="313" r:id="rId16"/>
    <p:sldId id="314" r:id="rId17"/>
    <p:sldId id="275" r:id="rId18"/>
    <p:sldId id="264" r:id="rId19"/>
    <p:sldId id="315" r:id="rId20"/>
    <p:sldId id="316" r:id="rId21"/>
    <p:sldId id="317" r:id="rId22"/>
    <p:sldId id="319" r:id="rId23"/>
    <p:sldId id="320" r:id="rId24"/>
    <p:sldId id="32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Fira Code" panose="020B0809050000020004" pitchFamily="49" charset="0"/>
      <p:regular r:id="rId28"/>
      <p:bold r:id="rId29"/>
    </p:embeddedFont>
    <p:embeddedFont>
      <p:font typeface="Fira Code Light" panose="020B0809050000020004" pitchFamily="49" charset="0"/>
      <p:regular r:id="rId30"/>
      <p:bold r:id="rId31"/>
    </p:embeddedFont>
    <p:embeddedFont>
      <p:font typeface="Oswald" panose="00000500000000000000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BABE89-EFF2-4A12-9C7B-E8B06A1A637D}">
  <a:tblStyle styleId="{BABABE89-EFF2-4A12-9C7B-E8B06A1A6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91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9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671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3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515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fad8134eea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fad8134eea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4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2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7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22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6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9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02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  <p:sldLayoutId id="2147483659" r:id="rId6"/>
    <p:sldLayoutId id="2147483661" r:id="rId7"/>
    <p:sldLayoutId id="2147483662" r:id="rId8"/>
    <p:sldLayoutId id="2147483666" r:id="rId9"/>
    <p:sldLayoutId id="2147483667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" Target="slide1.xm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MATA KULIAH DASAR PEMROGRAMAN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/TUTOR UTS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grpSp>
        <p:nvGrpSpPr>
          <p:cNvPr id="795" name="Google Shape;795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96" name="Google Shape;796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9" name="Google Shape;799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0" name="Google Shape;800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2" name="Google Shape;802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3" name="Google Shape;803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4" name="Google Shape;804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7" name="Google Shape;807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38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0" name="Google Shape;810;p38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br>
              <a:rPr lang="en" dirty="0"/>
            </a:br>
            <a:r>
              <a:rPr lang="en" dirty="0"/>
              <a:t>PEMILIHAN</a:t>
            </a:r>
            <a:endParaRPr dirty="0"/>
          </a:p>
        </p:txBody>
      </p:sp>
      <p:cxnSp>
        <p:nvCxnSpPr>
          <p:cNvPr id="811" name="Google Shape;811;p38"/>
          <p:cNvCxnSpPr/>
          <p:nvPr/>
        </p:nvCxnSpPr>
        <p:spPr>
          <a:xfrm>
            <a:off x="1494850" y="39999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2" name="Google Shape;812;p38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29A1A44-8F96-40D8-ABC1-A9FD9D4B53DA}"/>
              </a:ext>
            </a:extLst>
          </p:cNvPr>
          <p:cNvSpPr/>
          <p:nvPr/>
        </p:nvSpPr>
        <p:spPr>
          <a:xfrm>
            <a:off x="6610819" y="3263712"/>
            <a:ext cx="1679292" cy="12277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/PEMILIHAN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666;p36">
            <a:extLst>
              <a:ext uri="{FF2B5EF4-FFF2-40B4-BE49-F238E27FC236}">
                <a16:creationId xmlns:a16="http://schemas.microsoft.com/office/drawing/2014/main" id="{AE0C5942-9C2E-460C-93B0-1C4FF11E167F}"/>
              </a:ext>
            </a:extLst>
          </p:cNvPr>
          <p:cNvSpPr txBox="1">
            <a:spLocks/>
          </p:cNvSpPr>
          <p:nvPr/>
        </p:nvSpPr>
        <p:spPr>
          <a:xfrm>
            <a:off x="1194543" y="1348797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</a:t>
            </a:r>
            <a:r>
              <a:rPr lang="en-ID" sz="900" dirty="0" err="1"/>
              <a:t>emilihan</a:t>
            </a:r>
            <a:r>
              <a:rPr lang="en-ID" sz="900" dirty="0"/>
              <a:t> </a:t>
            </a:r>
            <a:r>
              <a:rPr lang="en-ID" sz="900" dirty="0" err="1"/>
              <a:t>merupakan</a:t>
            </a:r>
            <a:r>
              <a:rPr lang="en-ID" sz="900" dirty="0"/>
              <a:t> </a:t>
            </a:r>
            <a:r>
              <a:rPr lang="en-ID" sz="900" dirty="0" err="1"/>
              <a:t>sebuah</a:t>
            </a:r>
            <a:r>
              <a:rPr lang="en-ID" sz="900" dirty="0"/>
              <a:t> </a:t>
            </a:r>
            <a:r>
              <a:rPr lang="en-ID" sz="900" dirty="0" err="1"/>
              <a:t>opsi</a:t>
            </a:r>
            <a:r>
              <a:rPr lang="en-ID" sz="900" dirty="0"/>
              <a:t> </a:t>
            </a:r>
            <a:r>
              <a:rPr lang="en-ID" sz="900" dirty="0" err="1"/>
              <a:t>ketika</a:t>
            </a:r>
            <a:r>
              <a:rPr lang="en-ID" sz="900" dirty="0"/>
              <a:t> user / programmer </a:t>
            </a:r>
            <a:r>
              <a:rPr lang="en-ID" sz="900" dirty="0" err="1"/>
              <a:t>menginginkan</a:t>
            </a:r>
            <a:r>
              <a:rPr lang="en-ID" sz="900" dirty="0"/>
              <a:t> </a:t>
            </a:r>
            <a:r>
              <a:rPr lang="en-ID" sz="900" dirty="0" err="1"/>
              <a:t>sebuah</a:t>
            </a:r>
            <a:r>
              <a:rPr lang="en-ID" sz="900" dirty="0"/>
              <a:t> </a:t>
            </a:r>
            <a:r>
              <a:rPr lang="en-ID" sz="900" dirty="0" err="1"/>
              <a:t>aksi</a:t>
            </a:r>
            <a:r>
              <a:rPr lang="en-ID" sz="900" dirty="0"/>
              <a:t> </a:t>
            </a:r>
            <a:r>
              <a:rPr lang="en-ID" sz="900" dirty="0" err="1"/>
              <a:t>dijalankan</a:t>
            </a:r>
            <a:r>
              <a:rPr lang="en-ID" sz="900" dirty="0"/>
              <a:t> </a:t>
            </a:r>
            <a:r>
              <a:rPr lang="en-ID" sz="900" dirty="0" err="1"/>
              <a:t>jika</a:t>
            </a:r>
            <a:r>
              <a:rPr lang="en-ID" sz="900" dirty="0"/>
              <a:t> </a:t>
            </a:r>
            <a:r>
              <a:rPr lang="en-ID" sz="900" dirty="0" err="1"/>
              <a:t>memenuhi</a:t>
            </a:r>
            <a:r>
              <a:rPr lang="en-ID" sz="900" dirty="0"/>
              <a:t> </a:t>
            </a:r>
            <a:r>
              <a:rPr lang="en-ID" sz="900" dirty="0" err="1"/>
              <a:t>syarat</a:t>
            </a:r>
            <a:r>
              <a:rPr lang="en-ID" sz="900" dirty="0"/>
              <a:t> / </a:t>
            </a:r>
            <a:r>
              <a:rPr lang="en-ID" sz="900" dirty="0" err="1"/>
              <a:t>kondisi</a:t>
            </a:r>
            <a:r>
              <a:rPr lang="en-ID" sz="900" dirty="0"/>
              <a:t> </a:t>
            </a:r>
            <a:r>
              <a:rPr lang="en-ID" sz="900" dirty="0" err="1"/>
              <a:t>tertentu</a:t>
            </a:r>
            <a:r>
              <a:rPr lang="en-ID" sz="900" dirty="0"/>
              <a:t>. </a:t>
            </a:r>
            <a:r>
              <a:rPr lang="en-ID" sz="900" dirty="0" err="1"/>
              <a:t>Konsep</a:t>
            </a:r>
            <a:r>
              <a:rPr lang="en-ID" sz="900" dirty="0"/>
              <a:t> yang </a:t>
            </a:r>
            <a:r>
              <a:rPr lang="en-ID" sz="900" dirty="0" err="1"/>
              <a:t>digunakan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melakukan</a:t>
            </a:r>
            <a:r>
              <a:rPr lang="en-ID" sz="900" dirty="0"/>
              <a:t> </a:t>
            </a:r>
            <a:r>
              <a:rPr lang="en-ID" sz="900" dirty="0" err="1"/>
              <a:t>aksi</a:t>
            </a:r>
            <a:r>
              <a:rPr lang="en-ID" sz="900" dirty="0"/>
              <a:t> </a:t>
            </a:r>
            <a:r>
              <a:rPr lang="en-ID" sz="900" dirty="0" err="1"/>
              <a:t>pemilihan</a:t>
            </a:r>
            <a:r>
              <a:rPr lang="en-ID" sz="900" dirty="0"/>
              <a:t> </a:t>
            </a:r>
            <a:r>
              <a:rPr lang="en-ID" sz="900" dirty="0" err="1"/>
              <a:t>adalah</a:t>
            </a:r>
            <a:r>
              <a:rPr lang="en-ID" sz="900" dirty="0"/>
              <a:t> </a:t>
            </a:r>
            <a:r>
              <a:rPr lang="en-ID" sz="900" dirty="0" err="1"/>
              <a:t>boolean</a:t>
            </a:r>
            <a:endParaRPr lang="en-ID" sz="9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CCE7BD-9523-4C6C-972E-CF99F3746A2F}"/>
              </a:ext>
            </a:extLst>
          </p:cNvPr>
          <p:cNvCxnSpPr/>
          <p:nvPr/>
        </p:nvCxnSpPr>
        <p:spPr>
          <a:xfrm>
            <a:off x="3738279" y="3173506"/>
            <a:ext cx="652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7F301C9-399D-4FA9-A970-7DA79CB6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82947"/>
              </p:ext>
            </p:extLst>
          </p:nvPr>
        </p:nvGraphicFramePr>
        <p:xfrm>
          <a:off x="6728012" y="3543991"/>
          <a:ext cx="1429868" cy="883920"/>
        </p:xfrm>
        <a:graphic>
          <a:graphicData uri="http://schemas.openxmlformats.org/drawingml/2006/table">
            <a:tbl>
              <a:tblPr firstRow="1" bandRow="1">
                <a:tableStyleId>{BABABE89-EFF2-4A12-9C7B-E8B06A1A637D}</a:tableStyleId>
              </a:tblPr>
              <a:tblGrid>
                <a:gridCol w="714934">
                  <a:extLst>
                    <a:ext uri="{9D8B030D-6E8A-4147-A177-3AD203B41FA5}">
                      <a16:colId xmlns:a16="http://schemas.microsoft.com/office/drawing/2014/main" val="1939041627"/>
                    </a:ext>
                  </a:extLst>
                </a:gridCol>
                <a:gridCol w="714934">
                  <a:extLst>
                    <a:ext uri="{9D8B030D-6E8A-4147-A177-3AD203B41FA5}">
                      <a16:colId xmlns:a16="http://schemas.microsoft.com/office/drawing/2014/main" val="2687979205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LOGIC GATE</a:t>
                      </a:r>
                      <a:endParaRPr lang="en-ID" sz="12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88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True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724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False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45663"/>
                  </a:ext>
                </a:extLst>
              </a:tr>
            </a:tbl>
          </a:graphicData>
        </a:graphic>
      </p:graphicFrame>
      <p:grpSp>
        <p:nvGrpSpPr>
          <p:cNvPr id="43" name="Google Shape;9365;p70">
            <a:extLst>
              <a:ext uri="{FF2B5EF4-FFF2-40B4-BE49-F238E27FC236}">
                <a16:creationId xmlns:a16="http://schemas.microsoft.com/office/drawing/2014/main" id="{F3BE41C9-B7FB-4E0B-BD2E-53DCAA758C26}"/>
              </a:ext>
            </a:extLst>
          </p:cNvPr>
          <p:cNvGrpSpPr/>
          <p:nvPr/>
        </p:nvGrpSpPr>
        <p:grpSpPr>
          <a:xfrm flipH="1">
            <a:off x="6728012" y="3284325"/>
            <a:ext cx="212135" cy="225357"/>
            <a:chOff x="4093603" y="4146138"/>
            <a:chExt cx="395638" cy="420544"/>
          </a:xfrm>
          <a:solidFill>
            <a:schemeClr val="tx2">
              <a:lumMod val="75000"/>
            </a:schemeClr>
          </a:solidFill>
        </p:grpSpPr>
        <p:sp>
          <p:nvSpPr>
            <p:cNvPr id="44" name="Google Shape;9366;p70">
              <a:extLst>
                <a:ext uri="{FF2B5EF4-FFF2-40B4-BE49-F238E27FC236}">
                  <a16:creationId xmlns:a16="http://schemas.microsoft.com/office/drawing/2014/main" id="{C6319887-0AA9-41DD-8976-85D4179119D4}"/>
                </a:ext>
              </a:extLst>
            </p:cNvPr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67;p70">
              <a:extLst>
                <a:ext uri="{FF2B5EF4-FFF2-40B4-BE49-F238E27FC236}">
                  <a16:creationId xmlns:a16="http://schemas.microsoft.com/office/drawing/2014/main" id="{F9C83B4B-7DA1-4559-B597-D269C8F47802}"/>
                </a:ext>
              </a:extLst>
            </p:cNvPr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68;p70">
              <a:extLst>
                <a:ext uri="{FF2B5EF4-FFF2-40B4-BE49-F238E27FC236}">
                  <a16:creationId xmlns:a16="http://schemas.microsoft.com/office/drawing/2014/main" id="{FE99C325-C3AC-4BA1-9AF0-28BEFCA59D69}"/>
                </a:ext>
              </a:extLst>
            </p:cNvPr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69;p70">
              <a:extLst>
                <a:ext uri="{FF2B5EF4-FFF2-40B4-BE49-F238E27FC236}">
                  <a16:creationId xmlns:a16="http://schemas.microsoft.com/office/drawing/2014/main" id="{A0B0AF88-E8FC-4E58-A72B-81FA9B31711B}"/>
                </a:ext>
              </a:extLst>
            </p:cNvPr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70;p70">
              <a:extLst>
                <a:ext uri="{FF2B5EF4-FFF2-40B4-BE49-F238E27FC236}">
                  <a16:creationId xmlns:a16="http://schemas.microsoft.com/office/drawing/2014/main" id="{4A47F1AB-7B04-40C9-9E9E-6FE2B67CCDDD}"/>
                </a:ext>
              </a:extLst>
            </p:cNvPr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71;p70">
              <a:extLst>
                <a:ext uri="{FF2B5EF4-FFF2-40B4-BE49-F238E27FC236}">
                  <a16:creationId xmlns:a16="http://schemas.microsoft.com/office/drawing/2014/main" id="{52EC36A2-3EAE-43FD-AC69-11FC680EC4B7}"/>
                </a:ext>
              </a:extLst>
            </p:cNvPr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72;p70">
              <a:extLst>
                <a:ext uri="{FF2B5EF4-FFF2-40B4-BE49-F238E27FC236}">
                  <a16:creationId xmlns:a16="http://schemas.microsoft.com/office/drawing/2014/main" id="{D1078592-9511-47A8-B3B9-FB6D23CDC117}"/>
                </a:ext>
              </a:extLst>
            </p:cNvPr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73;p70">
              <a:extLst>
                <a:ext uri="{FF2B5EF4-FFF2-40B4-BE49-F238E27FC236}">
                  <a16:creationId xmlns:a16="http://schemas.microsoft.com/office/drawing/2014/main" id="{EA7A3AFA-DD62-4075-A607-AAFC996F0464}"/>
                </a:ext>
              </a:extLst>
            </p:cNvPr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74;p70">
              <a:extLst>
                <a:ext uri="{FF2B5EF4-FFF2-40B4-BE49-F238E27FC236}">
                  <a16:creationId xmlns:a16="http://schemas.microsoft.com/office/drawing/2014/main" id="{BB355926-B020-4A46-A561-A06AD317C7A1}"/>
                </a:ext>
              </a:extLst>
            </p:cNvPr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75;p70">
              <a:extLst>
                <a:ext uri="{FF2B5EF4-FFF2-40B4-BE49-F238E27FC236}">
                  <a16:creationId xmlns:a16="http://schemas.microsoft.com/office/drawing/2014/main" id="{E6BCE12D-F78D-423F-9C19-051C0C5F5056}"/>
                </a:ext>
              </a:extLst>
            </p:cNvPr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76;p70">
              <a:extLst>
                <a:ext uri="{FF2B5EF4-FFF2-40B4-BE49-F238E27FC236}">
                  <a16:creationId xmlns:a16="http://schemas.microsoft.com/office/drawing/2014/main" id="{512869C3-B484-4C92-8181-6CF2ECACFEC4}"/>
                </a:ext>
              </a:extLst>
            </p:cNvPr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77;p70">
              <a:extLst>
                <a:ext uri="{FF2B5EF4-FFF2-40B4-BE49-F238E27FC236}">
                  <a16:creationId xmlns:a16="http://schemas.microsoft.com/office/drawing/2014/main" id="{83FD9C17-85A9-4634-AF82-B56E9697CEEA}"/>
                </a:ext>
              </a:extLst>
            </p:cNvPr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378;p70">
              <a:extLst>
                <a:ext uri="{FF2B5EF4-FFF2-40B4-BE49-F238E27FC236}">
                  <a16:creationId xmlns:a16="http://schemas.microsoft.com/office/drawing/2014/main" id="{C37A0DB2-1F11-4C93-8CB7-8137F453BB36}"/>
                </a:ext>
              </a:extLst>
            </p:cNvPr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379;p70">
              <a:extLst>
                <a:ext uri="{FF2B5EF4-FFF2-40B4-BE49-F238E27FC236}">
                  <a16:creationId xmlns:a16="http://schemas.microsoft.com/office/drawing/2014/main" id="{E535A3AC-B3DA-4C76-A24B-2F656E7AF21B}"/>
                </a:ext>
              </a:extLst>
            </p:cNvPr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380;p70">
              <a:extLst>
                <a:ext uri="{FF2B5EF4-FFF2-40B4-BE49-F238E27FC236}">
                  <a16:creationId xmlns:a16="http://schemas.microsoft.com/office/drawing/2014/main" id="{79945F92-89E0-4268-9E9C-BBB3B50CFBD5}"/>
                </a:ext>
              </a:extLst>
            </p:cNvPr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381;p70">
              <a:extLst>
                <a:ext uri="{FF2B5EF4-FFF2-40B4-BE49-F238E27FC236}">
                  <a16:creationId xmlns:a16="http://schemas.microsoft.com/office/drawing/2014/main" id="{3CC208A9-75E3-4ED0-A735-28A994CC7C41}"/>
                </a:ext>
              </a:extLst>
            </p:cNvPr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82;p70">
              <a:extLst>
                <a:ext uri="{FF2B5EF4-FFF2-40B4-BE49-F238E27FC236}">
                  <a16:creationId xmlns:a16="http://schemas.microsoft.com/office/drawing/2014/main" id="{0BE27053-A403-4E3B-A7B5-E976EE0B6B89}"/>
                </a:ext>
              </a:extLst>
            </p:cNvPr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659D6-DA56-4807-8642-2275C4DCE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000" y="1893690"/>
            <a:ext cx="2435565" cy="2534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A90EA4-E299-4938-8B42-850613B6E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906" y="2283397"/>
            <a:ext cx="1966461" cy="14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</a:p>
        </p:txBody>
      </p: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/STRUKTUR PEMILIHAN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1398319"/>
            <a:ext cx="2176199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/Satu Kasus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915801" y="1859883"/>
            <a:ext cx="2342012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terdapat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pengkodisian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,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terpenuhi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aksi</a:t>
            </a:r>
            <a:r>
              <a:rPr lang="en-US" sz="1100" dirty="0"/>
              <a:t> yang </a:t>
            </a:r>
            <a:r>
              <a:rPr lang="en-US" sz="1100" dirty="0" err="1"/>
              <a:t>terdapat</a:t>
            </a:r>
            <a:r>
              <a:rPr lang="en-US" sz="1100" dirty="0"/>
              <a:t> </a:t>
            </a:r>
            <a:r>
              <a:rPr lang="en-US" sz="1100" dirty="0" err="1"/>
              <a:t>didalam</a:t>
            </a:r>
            <a:r>
              <a:rPr lang="en-US" sz="1100" dirty="0"/>
              <a:t> </a:t>
            </a:r>
            <a:r>
              <a:rPr lang="en-US" sz="1100" dirty="0" err="1"/>
              <a:t>pengkodisian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endParaRPr sz="11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899" y="1744083"/>
            <a:ext cx="2421643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Terdapat dua kasus, dimana jika kondisi ke 1 tidak terpenuhi maka kondisi else / kondisi 2 lah yang dilakukan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1418487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5976331" y="1886766"/>
            <a:ext cx="253901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Terdapat beberapa kasus dimana terdapat sejumlah pengkodisian dan jika bernilai false semua maka akan masuk ke kondisi terakhir yaitu else</a:t>
            </a:r>
            <a:endParaRPr sz="1000" dirty="0"/>
          </a:p>
        </p:txBody>
      </p:sp>
      <p:sp>
        <p:nvSpPr>
          <p:cNvPr id="782" name="Google Shape;782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732;p37">
            <a:extLst>
              <a:ext uri="{FF2B5EF4-FFF2-40B4-BE49-F238E27FC236}">
                <a16:creationId xmlns:a16="http://schemas.microsoft.com/office/drawing/2014/main" id="{8C6CD536-3186-4890-BED8-1E6D42B6C5E6}"/>
              </a:ext>
            </a:extLst>
          </p:cNvPr>
          <p:cNvSpPr txBox="1">
            <a:spLocks/>
          </p:cNvSpPr>
          <p:nvPr/>
        </p:nvSpPr>
        <p:spPr>
          <a:xfrm>
            <a:off x="3564581" y="1418487"/>
            <a:ext cx="2176199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D" dirty="0"/>
              <a:t>/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D7039-D063-4E9C-A442-2CD690D79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31" y="3004979"/>
            <a:ext cx="1838325" cy="12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136C7-4BC3-4E87-AC91-05CCF5D50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918" y="2842604"/>
            <a:ext cx="1570163" cy="1527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6C752-03D1-4054-8D1D-B5FEEBD51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000" y="2912539"/>
            <a:ext cx="1693069" cy="13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03299" y="1370262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/MENGGUNAKAN SWITCH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20724" y="1244362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/TANPA SWITCH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/SWITCH CASE</a:t>
            </a:r>
            <a:endParaRPr dirty="0"/>
          </a:p>
        </p:txBody>
      </p: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6CEAE-C6F8-4BD0-A57F-44F77DD18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78" y="1731421"/>
            <a:ext cx="3336944" cy="2734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5B54A0-5E82-41F1-8774-F48CAABEB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039" y="1731421"/>
            <a:ext cx="2967760" cy="27349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/MANIPULASI STRING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4;p40">
            <a:extLst>
              <a:ext uri="{FF2B5EF4-FFF2-40B4-BE49-F238E27FC236}">
                <a16:creationId xmlns:a16="http://schemas.microsoft.com/office/drawing/2014/main" id="{C6498C9C-4F71-4E5F-AB9C-96367767F04E}"/>
              </a:ext>
            </a:extLst>
          </p:cNvPr>
          <p:cNvSpPr txBox="1">
            <a:spLocks/>
          </p:cNvSpPr>
          <p:nvPr/>
        </p:nvSpPr>
        <p:spPr>
          <a:xfrm>
            <a:off x="913555" y="126510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b="1" dirty="0">
                <a:latin typeface="Oswald" panose="00000500000000000000" pitchFamily="2" charset="0"/>
              </a:rPr>
              <a:t>/STRCPY</a:t>
            </a:r>
          </a:p>
        </p:txBody>
      </p:sp>
      <p:sp>
        <p:nvSpPr>
          <p:cNvPr id="31" name="Google Shape;666;p36">
            <a:extLst>
              <a:ext uri="{FF2B5EF4-FFF2-40B4-BE49-F238E27FC236}">
                <a16:creationId xmlns:a16="http://schemas.microsoft.com/office/drawing/2014/main" id="{051ECA25-801C-4006-B6F1-B0F65EF33561}"/>
              </a:ext>
            </a:extLst>
          </p:cNvPr>
          <p:cNvSpPr txBox="1">
            <a:spLocks/>
          </p:cNvSpPr>
          <p:nvPr/>
        </p:nvSpPr>
        <p:spPr>
          <a:xfrm>
            <a:off x="1051668" y="161736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penyalinan</a:t>
            </a:r>
            <a:r>
              <a:rPr lang="en-US" sz="1000" dirty="0"/>
              <a:t> value </a:t>
            </a:r>
            <a:r>
              <a:rPr lang="en-US" sz="1000" dirty="0" err="1"/>
              <a:t>dari</a:t>
            </a:r>
            <a:r>
              <a:rPr lang="en-US" sz="1000" dirty="0"/>
              <a:t> 1 string ke 1 string yang lain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pengisian</a:t>
            </a:r>
            <a:r>
              <a:rPr lang="en-US" sz="1000" dirty="0"/>
              <a:t> value pada string.</a:t>
            </a:r>
            <a:endParaRPr lang="en-ID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7A4F5-7F4B-486E-BAA9-D90CA0CCB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63" y="2217478"/>
            <a:ext cx="3762375" cy="1504950"/>
          </a:xfrm>
          <a:prstGeom prst="rect">
            <a:avLst/>
          </a:prstGeom>
        </p:spPr>
      </p:pic>
      <p:sp>
        <p:nvSpPr>
          <p:cNvPr id="36" name="Google Shape;666;p36">
            <a:extLst>
              <a:ext uri="{FF2B5EF4-FFF2-40B4-BE49-F238E27FC236}">
                <a16:creationId xmlns:a16="http://schemas.microsoft.com/office/drawing/2014/main" id="{9477DF07-A174-4E1B-8479-6041BD56CA02}"/>
              </a:ext>
            </a:extLst>
          </p:cNvPr>
          <p:cNvSpPr txBox="1">
            <a:spLocks/>
          </p:cNvSpPr>
          <p:nvPr/>
        </p:nvSpPr>
        <p:spPr>
          <a:xfrm>
            <a:off x="1115963" y="3878400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Bagian </a:t>
            </a:r>
            <a:r>
              <a:rPr lang="en-US" sz="1000" dirty="0" err="1"/>
              <a:t>kiri</a:t>
            </a:r>
            <a:r>
              <a:rPr lang="en-US" sz="1000" dirty="0"/>
              <a:t> </a:t>
            </a:r>
            <a:r>
              <a:rPr lang="en-US" sz="1000" dirty="0" err="1"/>
              <a:t>merupakan</a:t>
            </a:r>
            <a:r>
              <a:rPr lang="en-US" sz="1000" dirty="0"/>
              <a:t> variabel yang </a:t>
            </a:r>
            <a:r>
              <a:rPr lang="en-US" sz="1000" dirty="0" err="1"/>
              <a:t>terisi</a:t>
            </a:r>
            <a:r>
              <a:rPr lang="en-US" sz="1000" dirty="0"/>
              <a:t> </a:t>
            </a:r>
            <a:r>
              <a:rPr lang="en-US" sz="1000" dirty="0" err="1"/>
              <a:t>sebuah</a:t>
            </a:r>
            <a:r>
              <a:rPr lang="en-US" sz="1000" dirty="0"/>
              <a:t> value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bagian</a:t>
            </a:r>
            <a:r>
              <a:rPr lang="en-US" sz="1000" dirty="0"/>
              <a:t> </a:t>
            </a:r>
            <a:r>
              <a:rPr lang="en-US" sz="1000" dirty="0" err="1"/>
              <a:t>kanan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93342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/MANIPULASI STRING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4;p40">
            <a:extLst>
              <a:ext uri="{FF2B5EF4-FFF2-40B4-BE49-F238E27FC236}">
                <a16:creationId xmlns:a16="http://schemas.microsoft.com/office/drawing/2014/main" id="{C6498C9C-4F71-4E5F-AB9C-96367767F04E}"/>
              </a:ext>
            </a:extLst>
          </p:cNvPr>
          <p:cNvSpPr txBox="1">
            <a:spLocks/>
          </p:cNvSpPr>
          <p:nvPr/>
        </p:nvSpPr>
        <p:spPr>
          <a:xfrm>
            <a:off x="913555" y="126510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b="1" dirty="0">
                <a:latin typeface="Oswald" panose="00000500000000000000" pitchFamily="2" charset="0"/>
              </a:rPr>
              <a:t>/STRLEN</a:t>
            </a:r>
          </a:p>
        </p:txBody>
      </p:sp>
      <p:sp>
        <p:nvSpPr>
          <p:cNvPr id="31" name="Google Shape;666;p36">
            <a:extLst>
              <a:ext uri="{FF2B5EF4-FFF2-40B4-BE49-F238E27FC236}">
                <a16:creationId xmlns:a16="http://schemas.microsoft.com/office/drawing/2014/main" id="{051ECA25-801C-4006-B6F1-B0F65EF33561}"/>
              </a:ext>
            </a:extLst>
          </p:cNvPr>
          <p:cNvSpPr txBox="1">
            <a:spLocks/>
          </p:cNvSpPr>
          <p:nvPr/>
        </p:nvSpPr>
        <p:spPr>
          <a:xfrm>
            <a:off x="1051668" y="161736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mengetahui</a:t>
            </a:r>
            <a:r>
              <a:rPr lang="en-US" sz="1000" dirty="0"/>
              <a:t> </a:t>
            </a:r>
            <a:r>
              <a:rPr lang="en-US" sz="1000" dirty="0" err="1"/>
              <a:t>berapa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karakter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sebuah</a:t>
            </a:r>
            <a:r>
              <a:rPr lang="en-US" sz="1000" dirty="0"/>
              <a:t> string. Hasil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karakter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sebuah</a:t>
            </a:r>
            <a:r>
              <a:rPr lang="en-US" sz="1000" dirty="0"/>
              <a:t> string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disimpan</a:t>
            </a:r>
            <a:r>
              <a:rPr lang="en-US" sz="1000" dirty="0"/>
              <a:t> pada integer </a:t>
            </a:r>
            <a:r>
              <a:rPr lang="en-US" sz="1000" dirty="0" err="1"/>
              <a:t>serta</a:t>
            </a:r>
            <a:r>
              <a:rPr lang="en-US" sz="1000" dirty="0"/>
              <a:t>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dijadikan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pengkodisian</a:t>
            </a:r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35B41-D87C-4A98-AEDB-A2112B911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732" y="2197924"/>
            <a:ext cx="3219722" cy="23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PEMILIHAN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/MANIPULASI STRING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4;p40">
            <a:extLst>
              <a:ext uri="{FF2B5EF4-FFF2-40B4-BE49-F238E27FC236}">
                <a16:creationId xmlns:a16="http://schemas.microsoft.com/office/drawing/2014/main" id="{C6498C9C-4F71-4E5F-AB9C-96367767F04E}"/>
              </a:ext>
            </a:extLst>
          </p:cNvPr>
          <p:cNvSpPr txBox="1">
            <a:spLocks/>
          </p:cNvSpPr>
          <p:nvPr/>
        </p:nvSpPr>
        <p:spPr>
          <a:xfrm>
            <a:off x="913555" y="126510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b="1" dirty="0">
                <a:latin typeface="Oswald" panose="00000500000000000000" pitchFamily="2" charset="0"/>
              </a:rPr>
              <a:t>/STRCMP / STRCMPI</a:t>
            </a:r>
          </a:p>
        </p:txBody>
      </p:sp>
      <p:sp>
        <p:nvSpPr>
          <p:cNvPr id="31" name="Google Shape;666;p36">
            <a:extLst>
              <a:ext uri="{FF2B5EF4-FFF2-40B4-BE49-F238E27FC236}">
                <a16:creationId xmlns:a16="http://schemas.microsoft.com/office/drawing/2014/main" id="{051ECA25-801C-4006-B6F1-B0F65EF33561}"/>
              </a:ext>
            </a:extLst>
          </p:cNvPr>
          <p:cNvSpPr txBox="1">
            <a:spLocks/>
          </p:cNvSpPr>
          <p:nvPr/>
        </p:nvSpPr>
        <p:spPr>
          <a:xfrm>
            <a:off x="1051668" y="161736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membandingkan</a:t>
            </a:r>
            <a:r>
              <a:rPr lang="en-US" sz="1000" dirty="0"/>
              <a:t> </a:t>
            </a:r>
            <a:r>
              <a:rPr lang="en-US" sz="1000" dirty="0" err="1"/>
              <a:t>kedua</a:t>
            </a:r>
            <a:r>
              <a:rPr lang="en-US" sz="1000" dirty="0"/>
              <a:t> string </a:t>
            </a:r>
            <a:r>
              <a:rPr lang="en-US" sz="1000" dirty="0" err="1"/>
              <a:t>apakah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value yang </a:t>
            </a:r>
            <a:r>
              <a:rPr lang="en-US" sz="1000" dirty="0" err="1"/>
              <a:t>sama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. </a:t>
            </a:r>
            <a:r>
              <a:rPr lang="en-US" sz="1000" dirty="0" err="1"/>
              <a:t>Strcmp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sifat</a:t>
            </a:r>
            <a:r>
              <a:rPr lang="en-US" sz="1000" dirty="0"/>
              <a:t> sensitive </a:t>
            </a:r>
            <a:r>
              <a:rPr lang="en-US" sz="1000" dirty="0" err="1"/>
              <a:t>sehingga</a:t>
            </a:r>
            <a:r>
              <a:rPr lang="en-US" sz="1000" dirty="0"/>
              <a:t> upper case dan lower case </a:t>
            </a:r>
            <a:r>
              <a:rPr lang="en-US" sz="1000" dirty="0" err="1"/>
              <a:t>berpengaruh</a:t>
            </a:r>
            <a:r>
              <a:rPr lang="en-US" sz="1000" dirty="0"/>
              <a:t>, </a:t>
            </a:r>
            <a:r>
              <a:rPr lang="en-US" sz="1000" dirty="0" err="1"/>
              <a:t>sedangkan</a:t>
            </a:r>
            <a:r>
              <a:rPr lang="en-US" sz="1000" dirty="0"/>
              <a:t> </a:t>
            </a:r>
            <a:r>
              <a:rPr lang="en-US" sz="1000" dirty="0" err="1"/>
              <a:t>strcmpi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.</a:t>
            </a:r>
            <a:endParaRPr lang="en-ID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4D344-9025-4770-BBE8-2B3B379F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235" y="2180174"/>
            <a:ext cx="4731544" cy="2251938"/>
          </a:xfrm>
          <a:prstGeom prst="rect">
            <a:avLst/>
          </a:prstGeom>
        </p:spPr>
      </p:pic>
      <p:sp>
        <p:nvSpPr>
          <p:cNvPr id="28" name="Google Shape;666;p36">
            <a:extLst>
              <a:ext uri="{FF2B5EF4-FFF2-40B4-BE49-F238E27FC236}">
                <a16:creationId xmlns:a16="http://schemas.microsoft.com/office/drawing/2014/main" id="{C157D798-1E9A-4940-BEFE-09004E96B442}"/>
              </a:ext>
            </a:extLst>
          </p:cNvPr>
          <p:cNvSpPr txBox="1">
            <a:spLocks/>
          </p:cNvSpPr>
          <p:nvPr/>
        </p:nvSpPr>
        <p:spPr>
          <a:xfrm>
            <a:off x="5936874" y="3044009"/>
            <a:ext cx="209389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No 2 dan 3 </a:t>
            </a:r>
            <a:r>
              <a:rPr lang="en-US" sz="1000" dirty="0" err="1"/>
              <a:t>bernilai</a:t>
            </a:r>
            <a:r>
              <a:rPr lang="en-US" sz="1000" dirty="0"/>
              <a:t> true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87987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0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br>
              <a:rPr lang="en" dirty="0"/>
            </a:br>
            <a:r>
              <a:rPr lang="en" dirty="0"/>
              <a:t>PERULANGAN</a:t>
            </a:r>
            <a:endParaRPr dirty="0"/>
          </a:p>
        </p:txBody>
      </p:sp>
      <p:sp>
        <p:nvSpPr>
          <p:cNvPr id="1507" name="Google Shape;1507;p5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08" name="Google Shape;150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09" name="Google Shape;150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2" name="Google Shape;151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13" name="Google Shape;151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4" name="Google Shape;151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15" name="Google Shape;151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6" name="Google Shape;151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17" name="Google Shape;151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8" name="Google Shape;151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19" name="Google Shape;151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20" name="Google Shape;152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23" name="Google Shape;15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288" y="675650"/>
            <a:ext cx="2529300" cy="3792300"/>
          </a:xfrm>
          <a:prstGeom prst="roundRect">
            <a:avLst>
              <a:gd name="adj" fmla="val 71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pic>
      <p:cxnSp>
        <p:nvCxnSpPr>
          <p:cNvPr id="1524" name="Google Shape;1524;p50"/>
          <p:cNvCxnSpPr/>
          <p:nvPr/>
        </p:nvCxnSpPr>
        <p:spPr>
          <a:xfrm>
            <a:off x="6642650" y="425503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6" name="Google Shape;1526;p50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0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/PERULANGAN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878233" y="2607675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/Inisialisasi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8" name="Google Shape;838;p39"/>
          <p:cNvSpPr txBox="1"/>
          <p:nvPr/>
        </p:nvSpPr>
        <p:spPr>
          <a:xfrm>
            <a:off x="2785159" y="2624674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/Kondisi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9" name="Google Shape;839;p39"/>
          <p:cNvSpPr txBox="1"/>
          <p:nvPr/>
        </p:nvSpPr>
        <p:spPr>
          <a:xfrm>
            <a:off x="2744485" y="3012032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Pengkodisian (boolean) jika true maka akan lanjut perulangan</a:t>
            </a:r>
            <a:endParaRPr sz="11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0" name="Google Shape;840;p39"/>
          <p:cNvSpPr txBox="1"/>
          <p:nvPr/>
        </p:nvSpPr>
        <p:spPr>
          <a:xfrm>
            <a:off x="6042496" y="2659069"/>
            <a:ext cx="2586894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/Inkremen/dekremen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1" name="Google Shape;841;p39"/>
          <p:cNvSpPr txBox="1"/>
          <p:nvPr/>
        </p:nvSpPr>
        <p:spPr>
          <a:xfrm>
            <a:off x="6142772" y="3001756"/>
            <a:ext cx="21320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Penambahan / pengurangan value pada variabel</a:t>
            </a:r>
            <a:endParaRPr sz="11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2" name="Google Shape;842;p39"/>
          <p:cNvSpPr txBox="1"/>
          <p:nvPr/>
        </p:nvSpPr>
        <p:spPr>
          <a:xfrm>
            <a:off x="4441721" y="2630343"/>
            <a:ext cx="1771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/Statement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3" name="Google Shape;843;p39"/>
          <p:cNvSpPr txBox="1"/>
          <p:nvPr/>
        </p:nvSpPr>
        <p:spPr>
          <a:xfrm>
            <a:off x="4484588" y="2914459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Operasi yang akan diulang terus - menerus</a:t>
            </a:r>
            <a:endParaRPr sz="11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878233" y="2961863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D" sz="11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Pengisian</a:t>
            </a:r>
            <a:r>
              <a:rPr lang="en-ID" sz="11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nilai</a:t>
            </a:r>
            <a:r>
              <a:rPr lang="en-ID" sz="11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 / value </a:t>
            </a:r>
            <a:r>
              <a:rPr lang="en-ID" sz="11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awal</a:t>
            </a:r>
            <a:r>
              <a:rPr lang="en-ID" sz="11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 pada </a:t>
            </a:r>
            <a:r>
              <a:rPr lang="en-ID" sz="11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suatu</a:t>
            </a:r>
            <a:r>
              <a:rPr lang="en-ID" sz="11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variabel</a:t>
            </a:r>
            <a:endParaRPr lang="en-ID" sz="11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Oswald"/>
            </a:endParaRPr>
          </a:p>
        </p:txBody>
      </p:sp>
      <p:sp>
        <p:nvSpPr>
          <p:cNvPr id="858" name="Google Shape;858;p39"/>
          <p:cNvSpPr/>
          <p:nvPr/>
        </p:nvSpPr>
        <p:spPr>
          <a:xfrm>
            <a:off x="954433" y="2238163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2861359" y="2255162"/>
            <a:ext cx="176400" cy="176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6200374" y="2275729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4531369" y="2241334"/>
            <a:ext cx="176400" cy="176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66;p36">
            <a:extLst>
              <a:ext uri="{FF2B5EF4-FFF2-40B4-BE49-F238E27FC236}">
                <a16:creationId xmlns:a16="http://schemas.microsoft.com/office/drawing/2014/main" id="{BB8B8667-CB91-4328-9B8A-592F465D32E0}"/>
              </a:ext>
            </a:extLst>
          </p:cNvPr>
          <p:cNvSpPr txBox="1">
            <a:spLocks/>
          </p:cNvSpPr>
          <p:nvPr/>
        </p:nvSpPr>
        <p:spPr>
          <a:xfrm>
            <a:off x="890303" y="1351727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Opsi</a:t>
            </a:r>
            <a:r>
              <a:rPr lang="en-US" sz="1000" dirty="0"/>
              <a:t> Ketika user / programmer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operasi</a:t>
            </a:r>
            <a:r>
              <a:rPr lang="en-US" sz="1000" dirty="0"/>
              <a:t> yang </a:t>
            </a:r>
            <a:r>
              <a:rPr lang="en-US" sz="1000" dirty="0" err="1"/>
              <a:t>sama</a:t>
            </a:r>
            <a:r>
              <a:rPr lang="en-US" sz="1000" dirty="0"/>
              <a:t> </a:t>
            </a:r>
            <a:r>
              <a:rPr lang="en-US" sz="1000" dirty="0" err="1"/>
              <a:t>berkali</a:t>
            </a:r>
            <a:r>
              <a:rPr lang="en-US" sz="1000" dirty="0"/>
              <a:t> – kali </a:t>
            </a:r>
            <a:r>
              <a:rPr lang="en-US" sz="1000" dirty="0" err="1"/>
              <a:t>tanpa</a:t>
            </a:r>
            <a:r>
              <a:rPr lang="en-US" sz="1000" dirty="0"/>
              <a:t> </a:t>
            </a:r>
            <a:r>
              <a:rPr lang="en-US" sz="1000" dirty="0" err="1"/>
              <a:t>harus</a:t>
            </a:r>
            <a:r>
              <a:rPr lang="en-US" sz="1000" dirty="0"/>
              <a:t> </a:t>
            </a:r>
            <a:r>
              <a:rPr lang="en-US" sz="1000" dirty="0" err="1"/>
              <a:t>menuliskan</a:t>
            </a:r>
            <a:r>
              <a:rPr lang="en-US" sz="1000" dirty="0"/>
              <a:t> </a:t>
            </a:r>
            <a:r>
              <a:rPr lang="en-US" sz="1000" dirty="0" err="1"/>
              <a:t>kembali</a:t>
            </a:r>
            <a:r>
              <a:rPr lang="en-US" sz="1000" dirty="0"/>
              <a:t> </a:t>
            </a:r>
            <a:r>
              <a:rPr lang="en-US" sz="1000" dirty="0" err="1"/>
              <a:t>operasi</a:t>
            </a:r>
            <a:r>
              <a:rPr lang="en-US" sz="1000" dirty="0"/>
              <a:t> yang </a:t>
            </a:r>
            <a:r>
              <a:rPr lang="en-US" sz="1000" dirty="0" err="1"/>
              <a:t>sama</a:t>
            </a:r>
            <a:r>
              <a:rPr lang="en-US" sz="1000" dirty="0"/>
              <a:t>.</a:t>
            </a:r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498C9-3614-4C5E-82B3-6AFE321D4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766" y="3732791"/>
            <a:ext cx="204478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/JENIS PERULANGAN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3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4;p40">
            <a:extLst>
              <a:ext uri="{FF2B5EF4-FFF2-40B4-BE49-F238E27FC236}">
                <a16:creationId xmlns:a16="http://schemas.microsoft.com/office/drawing/2014/main" id="{ECE9D5CF-820D-4814-A128-ACBE144FDF22}"/>
              </a:ext>
            </a:extLst>
          </p:cNvPr>
          <p:cNvSpPr txBox="1">
            <a:spLocks/>
          </p:cNvSpPr>
          <p:nvPr/>
        </p:nvSpPr>
        <p:spPr>
          <a:xfrm>
            <a:off x="913555" y="126510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b="1" dirty="0">
                <a:latin typeface="Oswald" panose="00000500000000000000" pitchFamily="2" charset="0"/>
              </a:rPr>
              <a:t>/FOR</a:t>
            </a:r>
          </a:p>
        </p:txBody>
      </p:sp>
      <p:sp>
        <p:nvSpPr>
          <p:cNvPr id="42" name="Google Shape;666;p36">
            <a:extLst>
              <a:ext uri="{FF2B5EF4-FFF2-40B4-BE49-F238E27FC236}">
                <a16:creationId xmlns:a16="http://schemas.microsoft.com/office/drawing/2014/main" id="{3843360C-E1D4-4C46-AF7A-D3A0913D875E}"/>
              </a:ext>
            </a:extLst>
          </p:cNvPr>
          <p:cNvSpPr txBox="1">
            <a:spLocks/>
          </p:cNvSpPr>
          <p:nvPr/>
        </p:nvSpPr>
        <p:spPr>
          <a:xfrm>
            <a:off x="913555" y="161736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jenis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yang </a:t>
            </a:r>
            <a:r>
              <a:rPr lang="en-US" sz="1000" dirty="0" err="1"/>
              <a:t>mengetahui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pasti</a:t>
            </a:r>
            <a:r>
              <a:rPr lang="en-US" sz="1000" dirty="0"/>
              <a:t> </a:t>
            </a:r>
            <a:r>
              <a:rPr lang="en-US" sz="1000" dirty="0" err="1"/>
              <a:t>kapan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berhenti</a:t>
            </a:r>
            <a:endParaRPr lang="en-ID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A3CB-CA80-4547-8514-0C51712020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70"/>
          <a:stretch/>
        </p:blipFill>
        <p:spPr>
          <a:xfrm>
            <a:off x="1024778" y="2339788"/>
            <a:ext cx="4095750" cy="13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078111" y="1825838"/>
            <a:ext cx="259695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/TIPE DATA &amp; SEKUENS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175111" y="1825826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961943" y="1825838"/>
            <a:ext cx="266355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/PEMILIHAN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5125543" y="1825826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3927085" y="3385999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/PERULANGAN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3024085" y="3385986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/MATERI</a:t>
            </a:r>
            <a:endParaRPr dirty="0"/>
          </a:p>
        </p:txBody>
      </p:sp>
      <p:sp>
        <p:nvSpPr>
          <p:cNvPr id="542" name="Google Shape;542;p34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3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MATERI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34"/>
          <p:cNvCxnSpPr/>
          <p:nvPr/>
        </p:nvCxnSpPr>
        <p:spPr>
          <a:xfrm>
            <a:off x="8116061" y="3623144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3" name="Google Shape;563;p3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/JENIS PERULANGAN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3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4;p40">
            <a:extLst>
              <a:ext uri="{FF2B5EF4-FFF2-40B4-BE49-F238E27FC236}">
                <a16:creationId xmlns:a16="http://schemas.microsoft.com/office/drawing/2014/main" id="{ECE9D5CF-820D-4814-A128-ACBE144FDF22}"/>
              </a:ext>
            </a:extLst>
          </p:cNvPr>
          <p:cNvSpPr txBox="1">
            <a:spLocks/>
          </p:cNvSpPr>
          <p:nvPr/>
        </p:nvSpPr>
        <p:spPr>
          <a:xfrm>
            <a:off x="913555" y="126510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b="1" dirty="0">
                <a:latin typeface="Oswald" panose="00000500000000000000" pitchFamily="2" charset="0"/>
              </a:rPr>
              <a:t>/DO - WHILE</a:t>
            </a:r>
          </a:p>
        </p:txBody>
      </p:sp>
      <p:sp>
        <p:nvSpPr>
          <p:cNvPr id="42" name="Google Shape;666;p36">
            <a:extLst>
              <a:ext uri="{FF2B5EF4-FFF2-40B4-BE49-F238E27FC236}">
                <a16:creationId xmlns:a16="http://schemas.microsoft.com/office/drawing/2014/main" id="{3843360C-E1D4-4C46-AF7A-D3A0913D875E}"/>
              </a:ext>
            </a:extLst>
          </p:cNvPr>
          <p:cNvSpPr txBox="1">
            <a:spLocks/>
          </p:cNvSpPr>
          <p:nvPr/>
        </p:nvSpPr>
        <p:spPr>
          <a:xfrm>
            <a:off x="913555" y="161736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jenis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</a:t>
            </a:r>
            <a:r>
              <a:rPr lang="en-US" sz="1000" dirty="0" err="1"/>
              <a:t>dimana</a:t>
            </a:r>
            <a:r>
              <a:rPr lang="en-US" sz="1000" dirty="0"/>
              <a:t> </a:t>
            </a:r>
            <a:r>
              <a:rPr lang="en-US" sz="1000" dirty="0" err="1"/>
              <a:t>aksi</a:t>
            </a:r>
            <a:r>
              <a:rPr lang="en-US" sz="1000" dirty="0"/>
              <a:t> (do)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terlebih</a:t>
            </a:r>
            <a:r>
              <a:rPr lang="en-US" sz="1000" dirty="0"/>
              <a:t> </a:t>
            </a:r>
            <a:r>
              <a:rPr lang="en-US" sz="1000" dirty="0" err="1"/>
              <a:t>dahulu</a:t>
            </a:r>
            <a:r>
              <a:rPr lang="en-US" sz="1000" dirty="0"/>
              <a:t>, </a:t>
            </a:r>
            <a:r>
              <a:rPr lang="en-US" sz="1000" dirty="0" err="1"/>
              <a:t>selanjutnya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pengecekan</a:t>
            </a:r>
            <a:r>
              <a:rPr lang="en-US" sz="1000" dirty="0"/>
              <a:t> (while)</a:t>
            </a:r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9681C-E27B-4524-B183-D803E1EF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68" y="2199624"/>
            <a:ext cx="38766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/JENIS PERULANGAN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3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4;p40">
            <a:extLst>
              <a:ext uri="{FF2B5EF4-FFF2-40B4-BE49-F238E27FC236}">
                <a16:creationId xmlns:a16="http://schemas.microsoft.com/office/drawing/2014/main" id="{ECE9D5CF-820D-4814-A128-ACBE144FDF22}"/>
              </a:ext>
            </a:extLst>
          </p:cNvPr>
          <p:cNvSpPr txBox="1">
            <a:spLocks/>
          </p:cNvSpPr>
          <p:nvPr/>
        </p:nvSpPr>
        <p:spPr>
          <a:xfrm>
            <a:off x="913555" y="126510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b="1" dirty="0">
                <a:latin typeface="Oswald" panose="00000500000000000000" pitchFamily="2" charset="0"/>
              </a:rPr>
              <a:t>/WHILE - DO</a:t>
            </a:r>
          </a:p>
        </p:txBody>
      </p:sp>
      <p:sp>
        <p:nvSpPr>
          <p:cNvPr id="42" name="Google Shape;666;p36">
            <a:extLst>
              <a:ext uri="{FF2B5EF4-FFF2-40B4-BE49-F238E27FC236}">
                <a16:creationId xmlns:a16="http://schemas.microsoft.com/office/drawing/2014/main" id="{3843360C-E1D4-4C46-AF7A-D3A0913D875E}"/>
              </a:ext>
            </a:extLst>
          </p:cNvPr>
          <p:cNvSpPr txBox="1">
            <a:spLocks/>
          </p:cNvSpPr>
          <p:nvPr/>
        </p:nvSpPr>
        <p:spPr>
          <a:xfrm>
            <a:off x="913555" y="161736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jenis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</a:t>
            </a:r>
            <a:r>
              <a:rPr lang="en-US" sz="1000" dirty="0" err="1"/>
              <a:t>dimana</a:t>
            </a:r>
            <a:r>
              <a:rPr lang="en-US" sz="1000" dirty="0"/>
              <a:t> </a:t>
            </a:r>
            <a:r>
              <a:rPr lang="en-US" sz="1000" dirty="0" err="1"/>
              <a:t>pengecekan</a:t>
            </a:r>
            <a:r>
              <a:rPr lang="en-US" sz="1000" dirty="0"/>
              <a:t> (while)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terlebih</a:t>
            </a:r>
            <a:r>
              <a:rPr lang="en-US" sz="1000" dirty="0"/>
              <a:t> </a:t>
            </a:r>
            <a:r>
              <a:rPr lang="en-US" sz="1000" dirty="0" err="1"/>
              <a:t>dahulu</a:t>
            </a:r>
            <a:r>
              <a:rPr lang="en-US" sz="1000" dirty="0"/>
              <a:t>, </a:t>
            </a:r>
            <a:r>
              <a:rPr lang="en-US" sz="1000" dirty="0" err="1"/>
              <a:t>selanjutnya</a:t>
            </a:r>
            <a:r>
              <a:rPr lang="en-US" sz="1000" dirty="0"/>
              <a:t> </a:t>
            </a:r>
            <a:r>
              <a:rPr lang="en-US" sz="1000" dirty="0" err="1"/>
              <a:t>baru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aksi</a:t>
            </a:r>
            <a:r>
              <a:rPr lang="en-US" sz="1000" dirty="0"/>
              <a:t> (do)</a:t>
            </a:r>
            <a:endParaRPr lang="en-ID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A6B33-C333-4C04-9DA5-80BDFD737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2270411"/>
            <a:ext cx="3600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1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4846850" y="1364393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/CONTINUE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851157" y="1241066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/BREAK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/BREAK, CONTINUE</a:t>
            </a:r>
            <a:endParaRPr dirty="0"/>
          </a:p>
        </p:txBody>
      </p:sp>
      <p:sp>
        <p:nvSpPr>
          <p:cNvPr id="928" name="Google Shape;928;p4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sp>
        <p:nvSpPr>
          <p:cNvPr id="31" name="Google Shape;666;p36">
            <a:extLst>
              <a:ext uri="{FF2B5EF4-FFF2-40B4-BE49-F238E27FC236}">
                <a16:creationId xmlns:a16="http://schemas.microsoft.com/office/drawing/2014/main" id="{676D81B5-19B6-47CF-82B0-451A75148BC5}"/>
              </a:ext>
            </a:extLst>
          </p:cNvPr>
          <p:cNvSpPr txBox="1">
            <a:spLocks/>
          </p:cNvSpPr>
          <p:nvPr/>
        </p:nvSpPr>
        <p:spPr>
          <a:xfrm>
            <a:off x="851157" y="1681819"/>
            <a:ext cx="3483633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memberhentikan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paksa</a:t>
            </a:r>
            <a:endParaRPr lang="en-ID" sz="1000" dirty="0"/>
          </a:p>
        </p:txBody>
      </p:sp>
      <p:sp>
        <p:nvSpPr>
          <p:cNvPr id="32" name="Google Shape;666;p36">
            <a:extLst>
              <a:ext uri="{FF2B5EF4-FFF2-40B4-BE49-F238E27FC236}">
                <a16:creationId xmlns:a16="http://schemas.microsoft.com/office/drawing/2014/main" id="{00637361-B6BE-4C32-B6D2-6196BF429DEF}"/>
              </a:ext>
            </a:extLst>
          </p:cNvPr>
          <p:cNvSpPr txBox="1">
            <a:spLocks/>
          </p:cNvSpPr>
          <p:nvPr/>
        </p:nvSpPr>
        <p:spPr>
          <a:xfrm>
            <a:off x="4711766" y="1681819"/>
            <a:ext cx="3483633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melewati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yang </a:t>
            </a:r>
            <a:r>
              <a:rPr lang="en-US" sz="1000" dirty="0" err="1"/>
              <a:t>sedang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F080E-01ED-49B5-84C0-F8ABA2A26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72" y="2429462"/>
            <a:ext cx="1432435" cy="1671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776A6-727F-4A93-8E35-682E5FF91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571" y="2458957"/>
            <a:ext cx="1369815" cy="1541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E651E-A4B2-4946-84D9-8CD510D85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850" y="2443977"/>
            <a:ext cx="1359253" cy="164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69CCF4-393F-4630-9EB0-2D977E81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595" y="2443357"/>
            <a:ext cx="783717" cy="16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PERULANGAN</a:t>
            </a: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/NESTED LOOP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6;p36">
            <a:extLst>
              <a:ext uri="{FF2B5EF4-FFF2-40B4-BE49-F238E27FC236}">
                <a16:creationId xmlns:a16="http://schemas.microsoft.com/office/drawing/2014/main" id="{3843360C-E1D4-4C46-AF7A-D3A0913D875E}"/>
              </a:ext>
            </a:extLst>
          </p:cNvPr>
          <p:cNvSpPr txBox="1">
            <a:spLocks/>
          </p:cNvSpPr>
          <p:nvPr/>
        </p:nvSpPr>
        <p:spPr>
          <a:xfrm>
            <a:off x="879937" y="1283177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Didalam</a:t>
            </a:r>
            <a:r>
              <a:rPr lang="en-US" sz="1000" dirty="0"/>
              <a:t> </a:t>
            </a:r>
            <a:r>
              <a:rPr lang="en-US" sz="1000" dirty="0" err="1"/>
              <a:t>sebuah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r>
              <a:rPr lang="en-US" sz="1000" dirty="0"/>
              <a:t> </a:t>
            </a:r>
            <a:r>
              <a:rPr lang="en-US" sz="1000" dirty="0" err="1"/>
              <a:t>terdapat</a:t>
            </a:r>
            <a:r>
              <a:rPr lang="en-US" sz="1000" dirty="0"/>
              <a:t> </a:t>
            </a:r>
            <a:r>
              <a:rPr lang="en-US" sz="1000" dirty="0" err="1"/>
              <a:t>perulangan</a:t>
            </a:r>
            <a:endParaRPr lang="en-ID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07F88-291C-4A01-B79C-246652AB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20" y="1772729"/>
            <a:ext cx="4305300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9ADE5-C796-45C9-BC7C-20C6E89E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20" y="2653553"/>
            <a:ext cx="42767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2DC9D-B2C8-4F6A-9E20-BA95ABD0A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620" y="3642662"/>
            <a:ext cx="3994898" cy="9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3C0630-3AC3-432C-B1B1-B456A074DFCA}"/>
              </a:ext>
            </a:extLst>
          </p:cNvPr>
          <p:cNvSpPr/>
          <p:nvPr/>
        </p:nvSpPr>
        <p:spPr>
          <a:xfrm>
            <a:off x="1978986" y="1256191"/>
            <a:ext cx="5186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TERIMA KASIH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22" name="Google Shape;821;p39">
            <a:extLst>
              <a:ext uri="{FF2B5EF4-FFF2-40B4-BE49-F238E27FC236}">
                <a16:creationId xmlns:a16="http://schemas.microsoft.com/office/drawing/2014/main" id="{26A0B226-496A-4DC2-9F78-97C4BBB06AA0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3" name="Google Shape;822;p39">
              <a:extLst>
                <a:ext uri="{FF2B5EF4-FFF2-40B4-BE49-F238E27FC236}">
                  <a16:creationId xmlns:a16="http://schemas.microsoft.com/office/drawing/2014/main" id="{2A8E8111-AA53-484D-9250-F88120D8AC64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4" name="Google Shape;823;p39">
              <a:extLst>
                <a:ext uri="{FF2B5EF4-FFF2-40B4-BE49-F238E27FC236}">
                  <a16:creationId xmlns:a16="http://schemas.microsoft.com/office/drawing/2014/main" id="{7C970DA8-6124-433A-8780-FDD3FEA62E8F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" name="Google Shape;824;p39">
              <a:extLst>
                <a:ext uri="{FF2B5EF4-FFF2-40B4-BE49-F238E27FC236}">
                  <a16:creationId xmlns:a16="http://schemas.microsoft.com/office/drawing/2014/main" id="{DAD530E5-C9A9-432A-AADC-7FA4C9F8B9D0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26" name="Google Shape;825;p39">
            <a:extLst>
              <a:ext uri="{FF2B5EF4-FFF2-40B4-BE49-F238E27FC236}">
                <a16:creationId xmlns:a16="http://schemas.microsoft.com/office/drawing/2014/main" id="{5D13F21C-489F-4D32-AF52-15ECC82F328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7" name="Google Shape;826;p39">
              <a:extLst>
                <a:ext uri="{FF2B5EF4-FFF2-40B4-BE49-F238E27FC236}">
                  <a16:creationId xmlns:a16="http://schemas.microsoft.com/office/drawing/2014/main" id="{5B618C24-5A32-40D5-8BD3-D557D9151426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ln w="12700"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827;p39">
              <a:extLst>
                <a:ext uri="{FF2B5EF4-FFF2-40B4-BE49-F238E27FC236}">
                  <a16:creationId xmlns:a16="http://schemas.microsoft.com/office/drawing/2014/main" id="{50442086-3218-42A9-8D09-7E7371DEB588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2" name="Google Shape;828;p39">
                <a:extLst>
                  <a:ext uri="{FF2B5EF4-FFF2-40B4-BE49-F238E27FC236}">
                    <a16:creationId xmlns:a16="http://schemas.microsoft.com/office/drawing/2014/main" id="{F9C2B2AE-1320-452B-AD57-802189903B3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829;p39">
                <a:extLst>
                  <a:ext uri="{FF2B5EF4-FFF2-40B4-BE49-F238E27FC236}">
                    <a16:creationId xmlns:a16="http://schemas.microsoft.com/office/drawing/2014/main" id="{35091125-8A0C-4076-BF0C-35C77185D147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4" name="Google Shape;830;p39">
                  <a:extLst>
                    <a:ext uri="{FF2B5EF4-FFF2-40B4-BE49-F238E27FC236}">
                      <a16:creationId xmlns:a16="http://schemas.microsoft.com/office/drawing/2014/main" id="{73A06C9B-44E6-4541-93C1-18FF890D50B9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35" name="Google Shape;831;p39">
                  <a:extLst>
                    <a:ext uri="{FF2B5EF4-FFF2-40B4-BE49-F238E27FC236}">
                      <a16:creationId xmlns:a16="http://schemas.microsoft.com/office/drawing/2014/main" id="{BF78B533-A2BB-434F-BD58-6E16C706F870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29" name="Google Shape;832;p39">
              <a:extLst>
                <a:ext uri="{FF2B5EF4-FFF2-40B4-BE49-F238E27FC236}">
                  <a16:creationId xmlns:a16="http://schemas.microsoft.com/office/drawing/2014/main" id="{A1045E13-F239-40BF-8820-94A5C55B6A57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0" name="Google Shape;833;p39">
                <a:extLst>
                  <a:ext uri="{FF2B5EF4-FFF2-40B4-BE49-F238E27FC236}">
                    <a16:creationId xmlns:a16="http://schemas.microsoft.com/office/drawing/2014/main" id="{754F79BD-63D8-4DE6-92B3-30FD2E499366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34;p39">
                <a:extLst>
                  <a:ext uri="{FF2B5EF4-FFF2-40B4-BE49-F238E27FC236}">
                    <a16:creationId xmlns:a16="http://schemas.microsoft.com/office/drawing/2014/main" id="{068A1A88-385A-4054-BD38-8B3072F1B5E7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ln w="12700"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4ED079-9315-4694-8BDD-D88328E23AA3}"/>
              </a:ext>
            </a:extLst>
          </p:cNvPr>
          <p:cNvCxnSpPr>
            <a:cxnSpLocks/>
          </p:cNvCxnSpPr>
          <p:nvPr/>
        </p:nvCxnSpPr>
        <p:spPr>
          <a:xfrm flipV="1">
            <a:off x="1842250" y="2131359"/>
            <a:ext cx="5681382" cy="481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5" name="Logo Whatsapp" descr="Shape&#10;&#10;Description automatically generated with low confidence">
            <a:extLst>
              <a:ext uri="{FF2B5EF4-FFF2-40B4-BE49-F238E27FC236}">
                <a16:creationId xmlns:a16="http://schemas.microsoft.com/office/drawing/2014/main" id="{A654B702-9F14-4DE7-8704-5A03FEA9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84" y="2899451"/>
            <a:ext cx="310475" cy="310475"/>
          </a:xfrm>
          <a:prstGeom prst="rect">
            <a:avLst/>
          </a:prstGeom>
        </p:spPr>
      </p:pic>
      <p:pic>
        <p:nvPicPr>
          <p:cNvPr id="47" name="Logo Teams" descr="Shape&#10;&#10;Description automatically generated with low confidence">
            <a:extLst>
              <a:ext uri="{FF2B5EF4-FFF2-40B4-BE49-F238E27FC236}">
                <a16:creationId xmlns:a16="http://schemas.microsoft.com/office/drawing/2014/main" id="{14CDAF83-8C6D-463F-8172-BE558389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86" y="2426001"/>
            <a:ext cx="332873" cy="310475"/>
          </a:xfrm>
          <a:prstGeom prst="rect">
            <a:avLst/>
          </a:prstGeom>
        </p:spPr>
      </p:pic>
      <p:sp>
        <p:nvSpPr>
          <p:cNvPr id="48" name="Google Shape;666;p36">
            <a:extLst>
              <a:ext uri="{FF2B5EF4-FFF2-40B4-BE49-F238E27FC236}">
                <a16:creationId xmlns:a16="http://schemas.microsoft.com/office/drawing/2014/main" id="{D79F4F70-F55A-4D65-B02D-DD64CB633854}"/>
              </a:ext>
            </a:extLst>
          </p:cNvPr>
          <p:cNvSpPr txBox="1">
            <a:spLocks/>
          </p:cNvSpPr>
          <p:nvPr/>
        </p:nvSpPr>
        <p:spPr>
          <a:xfrm>
            <a:off x="2365837" y="2309616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200710670@students.uajy.ac.id</a:t>
            </a:r>
            <a:endParaRPr lang="en-ID" sz="1000" dirty="0">
              <a:solidFill>
                <a:schemeClr val="accent5"/>
              </a:solidFill>
            </a:endParaRPr>
          </a:p>
        </p:txBody>
      </p:sp>
      <p:sp>
        <p:nvSpPr>
          <p:cNvPr id="49" name="Google Shape;666;p36">
            <a:extLst>
              <a:ext uri="{FF2B5EF4-FFF2-40B4-BE49-F238E27FC236}">
                <a16:creationId xmlns:a16="http://schemas.microsoft.com/office/drawing/2014/main" id="{F8660062-85E5-4C4C-AFF0-68BD945411C6}"/>
              </a:ext>
            </a:extLst>
          </p:cNvPr>
          <p:cNvSpPr txBox="1">
            <a:spLocks/>
          </p:cNvSpPr>
          <p:nvPr/>
        </p:nvSpPr>
        <p:spPr>
          <a:xfrm>
            <a:off x="2365836" y="2792554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082221878123</a:t>
            </a:r>
            <a:endParaRPr lang="en-ID" sz="1000" dirty="0">
              <a:solidFill>
                <a:schemeClr val="accent5"/>
              </a:solidFill>
            </a:endParaRPr>
          </a:p>
        </p:txBody>
      </p:sp>
      <p:pic>
        <p:nvPicPr>
          <p:cNvPr id="50" name="Logo Line" descr="Shape&#10;&#10;Description automatically generated">
            <a:extLst>
              <a:ext uri="{FF2B5EF4-FFF2-40B4-BE49-F238E27FC236}">
                <a16:creationId xmlns:a16="http://schemas.microsoft.com/office/drawing/2014/main" id="{247D94F9-8AFE-4334-BD42-B7D15894B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30" y="3409321"/>
            <a:ext cx="310929" cy="310475"/>
          </a:xfrm>
          <a:prstGeom prst="rect">
            <a:avLst/>
          </a:prstGeom>
        </p:spPr>
      </p:pic>
      <p:sp>
        <p:nvSpPr>
          <p:cNvPr id="51" name="Google Shape;666;p36">
            <a:extLst>
              <a:ext uri="{FF2B5EF4-FFF2-40B4-BE49-F238E27FC236}">
                <a16:creationId xmlns:a16="http://schemas.microsoft.com/office/drawing/2014/main" id="{7F8BA463-658E-4441-B774-4489C20742C8}"/>
              </a:ext>
            </a:extLst>
          </p:cNvPr>
          <p:cNvSpPr txBox="1">
            <a:spLocks/>
          </p:cNvSpPr>
          <p:nvPr/>
        </p:nvSpPr>
        <p:spPr>
          <a:xfrm>
            <a:off x="2372375" y="3302424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@dandyco</a:t>
            </a:r>
            <a:endParaRPr lang="en-ID" sz="1000" dirty="0">
              <a:solidFill>
                <a:schemeClr val="accent5"/>
              </a:solidFill>
            </a:endParaRPr>
          </a:p>
        </p:txBody>
      </p:sp>
      <p:sp>
        <p:nvSpPr>
          <p:cNvPr id="52" name="Google Shape;666;p36">
            <a:extLst>
              <a:ext uri="{FF2B5EF4-FFF2-40B4-BE49-F238E27FC236}">
                <a16:creationId xmlns:a16="http://schemas.microsoft.com/office/drawing/2014/main" id="{F9C83942-9C91-48E2-9470-3B12B631799F}"/>
              </a:ext>
            </a:extLst>
          </p:cNvPr>
          <p:cNvSpPr txBox="1">
            <a:spLocks/>
          </p:cNvSpPr>
          <p:nvPr/>
        </p:nvSpPr>
        <p:spPr>
          <a:xfrm>
            <a:off x="5931468" y="4696116"/>
            <a:ext cx="3184327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5"/>
                </a:solidFill>
              </a:rPr>
              <a:t>Template PPT : https://slidesgo.com/theme/how-to-code-workshop#search-coding&amp;position-1&amp;results-6</a:t>
            </a:r>
            <a:endParaRPr lang="en-ID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TUTOR UTS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07" name="Google Shape;1207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8" name="Google Shape;1208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1" name="Google Shape;1211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2" name="Google Shape;1212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5" name="Google Shape;1215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6" name="Google Shape;1216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7" name="Google Shape;1217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18" name="Google Shape;1218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9" name="Google Shape;1219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1" name="Google Shape;1221;p4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678271" y="4755900"/>
            <a:ext cx="1179279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pic>
        <p:nvPicPr>
          <p:cNvPr id="1222" name="Google Shape;1222;p46"/>
          <p:cNvPicPr preferRelativeResize="0"/>
          <p:nvPr/>
        </p:nvPicPr>
        <p:blipFill>
          <a:blip r:embed="rId4"/>
          <a:srcRect l="3336" r="3336"/>
          <a:stretch/>
        </p:blipFill>
        <p:spPr>
          <a:xfrm>
            <a:off x="1080075" y="1334350"/>
            <a:ext cx="2839925" cy="16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46"/>
          <p:cNvSpPr txBox="1">
            <a:spLocks noGrp="1"/>
          </p:cNvSpPr>
          <p:nvPr>
            <p:ph type="title"/>
          </p:nvPr>
        </p:nvSpPr>
        <p:spPr>
          <a:xfrm>
            <a:off x="4485131" y="1596762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/01</a:t>
            </a:r>
            <a:br>
              <a:rPr lang="en" sz="3600" dirty="0"/>
            </a:br>
            <a:r>
              <a:rPr lang="en-ID" sz="3600" dirty="0"/>
              <a:t>/TIPE DATA &amp; SEKUENS</a:t>
            </a:r>
          </a:p>
        </p:txBody>
      </p:sp>
      <p:grpSp>
        <p:nvGrpSpPr>
          <p:cNvPr id="1225" name="Google Shape;1225;p46"/>
          <p:cNvGrpSpPr/>
          <p:nvPr/>
        </p:nvGrpSpPr>
        <p:grpSpPr>
          <a:xfrm>
            <a:off x="964875" y="1224275"/>
            <a:ext cx="3028620" cy="2694948"/>
            <a:chOff x="964875" y="1173312"/>
            <a:chExt cx="3028620" cy="2694948"/>
          </a:xfrm>
        </p:grpSpPr>
        <p:sp>
          <p:nvSpPr>
            <p:cNvPr id="1226" name="Google Shape;1226;p46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46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" name="Google Shape;1232;p46"/>
          <p:cNvGrpSpPr/>
          <p:nvPr/>
        </p:nvGrpSpPr>
        <p:grpSpPr>
          <a:xfrm>
            <a:off x="964875" y="3679525"/>
            <a:ext cx="1355700" cy="678900"/>
            <a:chOff x="1040525" y="3679525"/>
            <a:chExt cx="1355700" cy="678900"/>
          </a:xfrm>
        </p:grpSpPr>
        <p:sp>
          <p:nvSpPr>
            <p:cNvPr id="1233" name="Google Shape;1233;p46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46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238" name="Google Shape;1238;p46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" name="Google Shape;1243;p46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6"/>
          <p:cNvGrpSpPr/>
          <p:nvPr/>
        </p:nvGrpSpPr>
        <p:grpSpPr>
          <a:xfrm>
            <a:off x="3552636" y="3919227"/>
            <a:ext cx="440861" cy="441047"/>
            <a:chOff x="3552636" y="3919227"/>
            <a:chExt cx="440861" cy="441047"/>
          </a:xfrm>
        </p:grpSpPr>
        <p:sp>
          <p:nvSpPr>
            <p:cNvPr id="1247" name="Google Shape;1247;p46"/>
            <p:cNvSpPr/>
            <p:nvPr/>
          </p:nvSpPr>
          <p:spPr>
            <a:xfrm>
              <a:off x="3552636" y="3919227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653463" y="4020138"/>
              <a:ext cx="239200" cy="239225"/>
            </a:xfrm>
            <a:custGeom>
              <a:avLst/>
              <a:gdLst/>
              <a:ahLst/>
              <a:cxnLst/>
              <a:rect l="l" t="t" r="r" b="b"/>
              <a:pathLst>
                <a:path w="9568" h="9569" extrusionOk="0">
                  <a:moveTo>
                    <a:pt x="4781" y="0"/>
                  </a:moveTo>
                  <a:cubicBezTo>
                    <a:pt x="4495" y="0"/>
                    <a:pt x="4266" y="231"/>
                    <a:pt x="4266" y="517"/>
                  </a:cubicBezTo>
                  <a:lnTo>
                    <a:pt x="4266" y="1402"/>
                  </a:lnTo>
                  <a:cubicBezTo>
                    <a:pt x="4266" y="1683"/>
                    <a:pt x="4495" y="1912"/>
                    <a:pt x="4781" y="1912"/>
                  </a:cubicBezTo>
                  <a:cubicBezTo>
                    <a:pt x="5069" y="1912"/>
                    <a:pt x="5298" y="1683"/>
                    <a:pt x="5298" y="1402"/>
                  </a:cubicBezTo>
                  <a:lnTo>
                    <a:pt x="5298" y="517"/>
                  </a:lnTo>
                  <a:cubicBezTo>
                    <a:pt x="5298" y="231"/>
                    <a:pt x="5069" y="0"/>
                    <a:pt x="4781" y="0"/>
                  </a:cubicBezTo>
                  <a:close/>
                  <a:moveTo>
                    <a:pt x="1765" y="1252"/>
                  </a:moveTo>
                  <a:cubicBezTo>
                    <a:pt x="1633" y="1252"/>
                    <a:pt x="1501" y="1302"/>
                    <a:pt x="1401" y="1402"/>
                  </a:cubicBezTo>
                  <a:cubicBezTo>
                    <a:pt x="1198" y="1600"/>
                    <a:pt x="1198" y="1928"/>
                    <a:pt x="1401" y="2133"/>
                  </a:cubicBezTo>
                  <a:lnTo>
                    <a:pt x="2026" y="2757"/>
                  </a:lnTo>
                  <a:cubicBezTo>
                    <a:pt x="2128" y="2854"/>
                    <a:pt x="2256" y="2905"/>
                    <a:pt x="2388" y="2905"/>
                  </a:cubicBezTo>
                  <a:cubicBezTo>
                    <a:pt x="2522" y="2905"/>
                    <a:pt x="2654" y="2854"/>
                    <a:pt x="2756" y="2757"/>
                  </a:cubicBezTo>
                  <a:cubicBezTo>
                    <a:pt x="2956" y="2552"/>
                    <a:pt x="2956" y="2230"/>
                    <a:pt x="2756" y="2025"/>
                  </a:cubicBezTo>
                  <a:lnTo>
                    <a:pt x="2128" y="1402"/>
                  </a:lnTo>
                  <a:cubicBezTo>
                    <a:pt x="2028" y="1302"/>
                    <a:pt x="1896" y="1252"/>
                    <a:pt x="1765" y="1252"/>
                  </a:cubicBezTo>
                  <a:close/>
                  <a:moveTo>
                    <a:pt x="7800" y="1252"/>
                  </a:moveTo>
                  <a:cubicBezTo>
                    <a:pt x="7667" y="1252"/>
                    <a:pt x="7535" y="1302"/>
                    <a:pt x="7436" y="1402"/>
                  </a:cubicBezTo>
                  <a:lnTo>
                    <a:pt x="6813" y="2025"/>
                  </a:lnTo>
                  <a:cubicBezTo>
                    <a:pt x="6608" y="2230"/>
                    <a:pt x="6608" y="2552"/>
                    <a:pt x="6813" y="2757"/>
                  </a:cubicBezTo>
                  <a:cubicBezTo>
                    <a:pt x="6910" y="2854"/>
                    <a:pt x="7042" y="2905"/>
                    <a:pt x="7175" y="2905"/>
                  </a:cubicBezTo>
                  <a:cubicBezTo>
                    <a:pt x="7308" y="2905"/>
                    <a:pt x="7441" y="2854"/>
                    <a:pt x="7538" y="2757"/>
                  </a:cubicBezTo>
                  <a:lnTo>
                    <a:pt x="8168" y="2133"/>
                  </a:lnTo>
                  <a:cubicBezTo>
                    <a:pt x="8366" y="1928"/>
                    <a:pt x="8366" y="1600"/>
                    <a:pt x="8168" y="1402"/>
                  </a:cubicBezTo>
                  <a:cubicBezTo>
                    <a:pt x="8065" y="1302"/>
                    <a:pt x="7932" y="1252"/>
                    <a:pt x="7800" y="1252"/>
                  </a:cubicBezTo>
                  <a:close/>
                  <a:moveTo>
                    <a:pt x="516" y="4270"/>
                  </a:moveTo>
                  <a:cubicBezTo>
                    <a:pt x="230" y="4270"/>
                    <a:pt x="1" y="4501"/>
                    <a:pt x="1" y="4782"/>
                  </a:cubicBezTo>
                  <a:cubicBezTo>
                    <a:pt x="1" y="5068"/>
                    <a:pt x="230" y="5298"/>
                    <a:pt x="516" y="5298"/>
                  </a:cubicBezTo>
                  <a:lnTo>
                    <a:pt x="1396" y="5298"/>
                  </a:lnTo>
                  <a:cubicBezTo>
                    <a:pt x="1682" y="5298"/>
                    <a:pt x="1913" y="5068"/>
                    <a:pt x="1913" y="4782"/>
                  </a:cubicBezTo>
                  <a:cubicBezTo>
                    <a:pt x="1913" y="4501"/>
                    <a:pt x="1682" y="4270"/>
                    <a:pt x="1396" y="4270"/>
                  </a:cubicBezTo>
                  <a:close/>
                  <a:moveTo>
                    <a:pt x="8168" y="4270"/>
                  </a:moveTo>
                  <a:cubicBezTo>
                    <a:pt x="7880" y="4270"/>
                    <a:pt x="7651" y="4501"/>
                    <a:pt x="7651" y="4782"/>
                  </a:cubicBezTo>
                  <a:cubicBezTo>
                    <a:pt x="7651" y="5068"/>
                    <a:pt x="7880" y="5298"/>
                    <a:pt x="8168" y="5298"/>
                  </a:cubicBezTo>
                  <a:lnTo>
                    <a:pt x="9052" y="5298"/>
                  </a:lnTo>
                  <a:cubicBezTo>
                    <a:pt x="9334" y="5298"/>
                    <a:pt x="9568" y="5068"/>
                    <a:pt x="9568" y="4782"/>
                  </a:cubicBezTo>
                  <a:cubicBezTo>
                    <a:pt x="9568" y="4501"/>
                    <a:pt x="9334" y="4270"/>
                    <a:pt x="9052" y="4270"/>
                  </a:cubicBezTo>
                  <a:close/>
                  <a:moveTo>
                    <a:pt x="4781" y="2563"/>
                  </a:moveTo>
                  <a:cubicBezTo>
                    <a:pt x="3554" y="2563"/>
                    <a:pt x="2557" y="3559"/>
                    <a:pt x="2557" y="4782"/>
                  </a:cubicBezTo>
                  <a:cubicBezTo>
                    <a:pt x="2557" y="6009"/>
                    <a:pt x="3554" y="7006"/>
                    <a:pt x="4781" y="7006"/>
                  </a:cubicBezTo>
                  <a:cubicBezTo>
                    <a:pt x="6009" y="7006"/>
                    <a:pt x="7007" y="6009"/>
                    <a:pt x="7007" y="4782"/>
                  </a:cubicBezTo>
                  <a:cubicBezTo>
                    <a:pt x="7007" y="3559"/>
                    <a:pt x="6009" y="2563"/>
                    <a:pt x="4781" y="2563"/>
                  </a:cubicBezTo>
                  <a:close/>
                  <a:moveTo>
                    <a:pt x="2389" y="6663"/>
                  </a:moveTo>
                  <a:cubicBezTo>
                    <a:pt x="2257" y="6663"/>
                    <a:pt x="2125" y="6712"/>
                    <a:pt x="2026" y="6812"/>
                  </a:cubicBezTo>
                  <a:lnTo>
                    <a:pt x="1401" y="7435"/>
                  </a:lnTo>
                  <a:cubicBezTo>
                    <a:pt x="1198" y="7640"/>
                    <a:pt x="1198" y="7963"/>
                    <a:pt x="1401" y="8167"/>
                  </a:cubicBezTo>
                  <a:cubicBezTo>
                    <a:pt x="1504" y="8264"/>
                    <a:pt x="1632" y="8315"/>
                    <a:pt x="1765" y="8315"/>
                  </a:cubicBezTo>
                  <a:cubicBezTo>
                    <a:pt x="1897" y="8315"/>
                    <a:pt x="2031" y="8264"/>
                    <a:pt x="2128" y="8167"/>
                  </a:cubicBezTo>
                  <a:lnTo>
                    <a:pt x="2756" y="7543"/>
                  </a:lnTo>
                  <a:cubicBezTo>
                    <a:pt x="2956" y="7338"/>
                    <a:pt x="2956" y="7012"/>
                    <a:pt x="2756" y="6812"/>
                  </a:cubicBezTo>
                  <a:cubicBezTo>
                    <a:pt x="2654" y="6712"/>
                    <a:pt x="2522" y="6663"/>
                    <a:pt x="2389" y="6663"/>
                  </a:cubicBezTo>
                  <a:close/>
                  <a:moveTo>
                    <a:pt x="7175" y="6663"/>
                  </a:moveTo>
                  <a:cubicBezTo>
                    <a:pt x="7044" y="6663"/>
                    <a:pt x="6912" y="6712"/>
                    <a:pt x="6813" y="6812"/>
                  </a:cubicBezTo>
                  <a:cubicBezTo>
                    <a:pt x="6608" y="7012"/>
                    <a:pt x="6608" y="7338"/>
                    <a:pt x="6813" y="7543"/>
                  </a:cubicBezTo>
                  <a:lnTo>
                    <a:pt x="7436" y="8167"/>
                  </a:lnTo>
                  <a:cubicBezTo>
                    <a:pt x="7538" y="8264"/>
                    <a:pt x="7666" y="8315"/>
                    <a:pt x="7799" y="8315"/>
                  </a:cubicBezTo>
                  <a:cubicBezTo>
                    <a:pt x="7932" y="8315"/>
                    <a:pt x="8064" y="8264"/>
                    <a:pt x="8168" y="8167"/>
                  </a:cubicBezTo>
                  <a:cubicBezTo>
                    <a:pt x="8366" y="7963"/>
                    <a:pt x="8366" y="7635"/>
                    <a:pt x="8168" y="7435"/>
                  </a:cubicBezTo>
                  <a:lnTo>
                    <a:pt x="7538" y="6812"/>
                  </a:lnTo>
                  <a:cubicBezTo>
                    <a:pt x="7439" y="6712"/>
                    <a:pt x="7307" y="6663"/>
                    <a:pt x="7175" y="6663"/>
                  </a:cubicBezTo>
                  <a:close/>
                  <a:moveTo>
                    <a:pt x="4781" y="7650"/>
                  </a:moveTo>
                  <a:cubicBezTo>
                    <a:pt x="4495" y="7650"/>
                    <a:pt x="4266" y="7881"/>
                    <a:pt x="4266" y="8167"/>
                  </a:cubicBezTo>
                  <a:lnTo>
                    <a:pt x="4266" y="9051"/>
                  </a:lnTo>
                  <a:cubicBezTo>
                    <a:pt x="4266" y="9337"/>
                    <a:pt x="4495" y="9568"/>
                    <a:pt x="4781" y="9568"/>
                  </a:cubicBezTo>
                  <a:cubicBezTo>
                    <a:pt x="5069" y="9568"/>
                    <a:pt x="5298" y="9337"/>
                    <a:pt x="5298" y="9051"/>
                  </a:cubicBezTo>
                  <a:lnTo>
                    <a:pt x="5298" y="8167"/>
                  </a:lnTo>
                  <a:cubicBezTo>
                    <a:pt x="5298" y="7881"/>
                    <a:pt x="5069" y="7650"/>
                    <a:pt x="4781" y="765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282900" y="800475"/>
            <a:ext cx="1710600" cy="263700"/>
            <a:chOff x="2282900" y="800475"/>
            <a:chExt cx="1710600" cy="263700"/>
          </a:xfrm>
        </p:grpSpPr>
        <p:sp>
          <p:nvSpPr>
            <p:cNvPr id="1250" name="Google Shape;1250;p4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53" name="Google Shape;1253;p46"/>
          <p:cNvCxnSpPr/>
          <p:nvPr/>
        </p:nvCxnSpPr>
        <p:spPr>
          <a:xfrm>
            <a:off x="4664425" y="932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4" name="Google Shape;1254;p46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6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206;p46">
            <a:extLst>
              <a:ext uri="{FF2B5EF4-FFF2-40B4-BE49-F238E27FC236}">
                <a16:creationId xmlns:a16="http://schemas.microsoft.com/office/drawing/2014/main" id="{8D4BB810-780F-4DC2-966B-10ED767318DA}"/>
              </a:ext>
            </a:extLst>
          </p:cNvPr>
          <p:cNvSpPr txBox="1">
            <a:spLocks/>
          </p:cNvSpPr>
          <p:nvPr/>
        </p:nvSpPr>
        <p:spPr>
          <a:xfrm>
            <a:off x="6914713" y="4267905"/>
            <a:ext cx="1486992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C PROGRAMMING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604312" y="4755900"/>
            <a:ext cx="1253238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/UI BAHASA C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45CE17D-15F2-4C65-80C8-296323F2D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811" y="1987463"/>
            <a:ext cx="4594165" cy="177111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A26748-BEEC-4E02-9E60-DF9849612F19}"/>
              </a:ext>
            </a:extLst>
          </p:cNvPr>
          <p:cNvCxnSpPr/>
          <p:nvPr/>
        </p:nvCxnSpPr>
        <p:spPr>
          <a:xfrm flipV="1">
            <a:off x="2265829" y="1987463"/>
            <a:ext cx="3926542" cy="63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oogle Shape;666;p36">
            <a:extLst>
              <a:ext uri="{FF2B5EF4-FFF2-40B4-BE49-F238E27FC236}">
                <a16:creationId xmlns:a16="http://schemas.microsoft.com/office/drawing/2014/main" id="{9A3E402F-FC36-4385-9CBF-DC6254546AB1}"/>
              </a:ext>
            </a:extLst>
          </p:cNvPr>
          <p:cNvSpPr txBox="1">
            <a:spLocks/>
          </p:cNvSpPr>
          <p:nvPr/>
        </p:nvSpPr>
        <p:spPr>
          <a:xfrm>
            <a:off x="6192371" y="1265100"/>
            <a:ext cx="1880785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/>
              <a:t>D</a:t>
            </a:r>
            <a:r>
              <a:rPr lang="en-ID" sz="900" dirty="0" err="1"/>
              <a:t>inamakan</a:t>
            </a:r>
            <a:r>
              <a:rPr lang="en-ID" sz="900" dirty="0"/>
              <a:t> library yang </a:t>
            </a:r>
            <a:r>
              <a:rPr lang="en-ID" sz="900" dirty="0" err="1"/>
              <a:t>dipergunakan</a:t>
            </a:r>
            <a:r>
              <a:rPr lang="en-ID" sz="900" dirty="0"/>
              <a:t>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mengimport</a:t>
            </a:r>
            <a:r>
              <a:rPr lang="en-ID" sz="900" dirty="0"/>
              <a:t> syntax” yang </a:t>
            </a:r>
            <a:r>
              <a:rPr lang="en-ID" sz="900" dirty="0" err="1"/>
              <a:t>dibutuhkan</a:t>
            </a:r>
            <a:r>
              <a:rPr lang="en-ID" sz="900" dirty="0"/>
              <a:t> Ketika </a:t>
            </a:r>
            <a:r>
              <a:rPr lang="en-ID" sz="900" dirty="0" err="1"/>
              <a:t>melakukan</a:t>
            </a:r>
            <a:r>
              <a:rPr lang="en-ID" sz="900" dirty="0"/>
              <a:t> </a:t>
            </a:r>
            <a:r>
              <a:rPr lang="en-ID" sz="900" dirty="0" err="1"/>
              <a:t>pengkodean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menggunakan</a:t>
            </a:r>
            <a:r>
              <a:rPr lang="en-ID" sz="900" dirty="0"/>
              <a:t> Bahasa C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29A37B5-12AB-4700-8B44-ED03B20C8EF8}"/>
              </a:ext>
            </a:extLst>
          </p:cNvPr>
          <p:cNvCxnSpPr/>
          <p:nvPr/>
        </p:nvCxnSpPr>
        <p:spPr>
          <a:xfrm>
            <a:off x="2951629" y="2958353"/>
            <a:ext cx="3086100" cy="295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E73B1D-CD98-4587-B171-3EB8B914BC75}"/>
              </a:ext>
            </a:extLst>
          </p:cNvPr>
          <p:cNvCxnSpPr>
            <a:cxnSpLocks/>
          </p:cNvCxnSpPr>
          <p:nvPr/>
        </p:nvCxnSpPr>
        <p:spPr>
          <a:xfrm>
            <a:off x="2057400" y="3166782"/>
            <a:ext cx="2437279" cy="87406"/>
          </a:xfrm>
          <a:prstGeom prst="bentConnector3">
            <a:avLst>
              <a:gd name="adj1" fmla="val 4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oogle Shape;666;p36">
            <a:extLst>
              <a:ext uri="{FF2B5EF4-FFF2-40B4-BE49-F238E27FC236}">
                <a16:creationId xmlns:a16="http://schemas.microsoft.com/office/drawing/2014/main" id="{3108FEF6-6CD8-4DE0-8992-C7006CD38664}"/>
              </a:ext>
            </a:extLst>
          </p:cNvPr>
          <p:cNvSpPr txBox="1">
            <a:spLocks/>
          </p:cNvSpPr>
          <p:nvPr/>
        </p:nvSpPr>
        <p:spPr>
          <a:xfrm>
            <a:off x="6206931" y="2622176"/>
            <a:ext cx="1880785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/>
              <a:t>D</a:t>
            </a:r>
            <a:r>
              <a:rPr lang="en-ID" sz="900" dirty="0" err="1"/>
              <a:t>inamakan</a:t>
            </a:r>
            <a:r>
              <a:rPr lang="en-ID" sz="900" dirty="0"/>
              <a:t> main program, </a:t>
            </a:r>
            <a:r>
              <a:rPr lang="en-ID" sz="900" dirty="0" err="1"/>
              <a:t>tempat</a:t>
            </a:r>
            <a:r>
              <a:rPr lang="en-ID" sz="900" dirty="0"/>
              <a:t> </a:t>
            </a:r>
            <a:r>
              <a:rPr lang="en-ID" sz="900" dirty="0" err="1"/>
              <a:t>dimulai</a:t>
            </a:r>
            <a:r>
              <a:rPr lang="en-ID" sz="900" dirty="0"/>
              <a:t> dan </a:t>
            </a:r>
            <a:r>
              <a:rPr lang="en-ID" sz="900" dirty="0" err="1"/>
              <a:t>berakhirnya</a:t>
            </a:r>
            <a:r>
              <a:rPr lang="en-ID" sz="900" dirty="0"/>
              <a:t> </a:t>
            </a:r>
            <a:r>
              <a:rPr lang="en-ID" sz="900" dirty="0" err="1"/>
              <a:t>sebuah</a:t>
            </a:r>
            <a:r>
              <a:rPr lang="en-ID" sz="900" dirty="0"/>
              <a:t> </a:t>
            </a:r>
            <a:r>
              <a:rPr lang="en-ID" sz="900" dirty="0" err="1"/>
              <a:t>alur</a:t>
            </a:r>
            <a:r>
              <a:rPr lang="en-ID" sz="900" dirty="0"/>
              <a:t> program,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7CAD04E-0420-4B41-8093-201035D9DDE3}"/>
              </a:ext>
            </a:extLst>
          </p:cNvPr>
          <p:cNvSpPr/>
          <p:nvPr/>
        </p:nvSpPr>
        <p:spPr>
          <a:xfrm>
            <a:off x="5863743" y="1343633"/>
            <a:ext cx="2342381" cy="6523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404055" y="4755900"/>
            <a:ext cx="1453495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/>
          </p:nvPr>
        </p:nvSpPr>
        <p:spPr>
          <a:xfrm>
            <a:off x="873499" y="1605984"/>
            <a:ext cx="4608424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/Dimulai dengan huruf, tidak boleh angka atau karakter lain</a:t>
            </a:r>
            <a:endParaRPr sz="1600" dirty="0"/>
          </a:p>
        </p:txBody>
      </p:sp>
      <p:sp>
        <p:nvSpPr>
          <p:cNvPr id="1009" name="Google Shape;1009;p42"/>
          <p:cNvSpPr txBox="1">
            <a:spLocks noGrp="1"/>
          </p:cNvSpPr>
          <p:nvPr>
            <p:ph type="title" idx="4"/>
          </p:nvPr>
        </p:nvSpPr>
        <p:spPr>
          <a:xfrm>
            <a:off x="873498" y="2294268"/>
            <a:ext cx="3846419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/Tidak boleh menggunakan spasi, gunakan “_” (underscore) atau huruf kapital</a:t>
            </a:r>
            <a:endParaRPr sz="1600"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/ATURAN PENAMAAN VARIABEL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7404055" y="1662013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4E05E0-C808-44CB-8531-186164EB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186" y="1661285"/>
            <a:ext cx="2027494" cy="262382"/>
          </a:xfrm>
          <a:prstGeom prst="rect">
            <a:avLst/>
          </a:prstGeom>
        </p:spPr>
      </p:pic>
      <p:sp>
        <p:nvSpPr>
          <p:cNvPr id="104" name="Google Shape;1120;p44">
            <a:extLst>
              <a:ext uri="{FF2B5EF4-FFF2-40B4-BE49-F238E27FC236}">
                <a16:creationId xmlns:a16="http://schemas.microsoft.com/office/drawing/2014/main" id="{0D770ABD-BCB2-4F43-99D5-01861A795A5F}"/>
              </a:ext>
            </a:extLst>
          </p:cNvPr>
          <p:cNvSpPr txBox="1">
            <a:spLocks/>
          </p:cNvSpPr>
          <p:nvPr/>
        </p:nvSpPr>
        <p:spPr>
          <a:xfrm>
            <a:off x="5928120" y="1408198"/>
            <a:ext cx="2342381" cy="18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ID" sz="900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Oswald"/>
              </a:rPr>
              <a:t>FORMAT DEKLARASI VARIABEL</a:t>
            </a:r>
          </a:p>
        </p:txBody>
      </p:sp>
      <p:sp>
        <p:nvSpPr>
          <p:cNvPr id="111" name="Google Shape;1009;p42">
            <a:extLst>
              <a:ext uri="{FF2B5EF4-FFF2-40B4-BE49-F238E27FC236}">
                <a16:creationId xmlns:a16="http://schemas.microsoft.com/office/drawing/2014/main" id="{24C4169C-523A-4BE2-AF0C-0F8A4C1B54C1}"/>
              </a:ext>
            </a:extLst>
          </p:cNvPr>
          <p:cNvSpPr txBox="1">
            <a:spLocks/>
          </p:cNvSpPr>
          <p:nvPr/>
        </p:nvSpPr>
        <p:spPr>
          <a:xfrm>
            <a:off x="873499" y="2982552"/>
            <a:ext cx="320096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D" sz="1600" dirty="0"/>
              <a:t>/</a:t>
            </a:r>
            <a:r>
              <a:rPr lang="en-ID" sz="1600" dirty="0" err="1"/>
              <a:t>Karakter</a:t>
            </a:r>
            <a:r>
              <a:rPr lang="en-ID" sz="1600" dirty="0"/>
              <a:t> </a:t>
            </a:r>
            <a:r>
              <a:rPr lang="en-ID" sz="1600" dirty="0" err="1"/>
              <a:t>penyusun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boleh</a:t>
            </a:r>
            <a:r>
              <a:rPr lang="en-ID" sz="1600" dirty="0"/>
              <a:t> </a:t>
            </a:r>
            <a:r>
              <a:rPr lang="en-ID" sz="1600" dirty="0" err="1"/>
              <a:t>alfabet</a:t>
            </a:r>
            <a:r>
              <a:rPr lang="en-ID" sz="1600" dirty="0"/>
              <a:t>, </a:t>
            </a:r>
            <a:r>
              <a:rPr lang="en-ID" sz="1600" dirty="0" err="1"/>
              <a:t>angka</a:t>
            </a:r>
            <a:r>
              <a:rPr lang="en-ID" sz="1600" dirty="0"/>
              <a:t> dan “_” (underscore)</a:t>
            </a:r>
          </a:p>
        </p:txBody>
      </p:sp>
      <p:sp>
        <p:nvSpPr>
          <p:cNvPr id="112" name="Google Shape;1009;p42">
            <a:extLst>
              <a:ext uri="{FF2B5EF4-FFF2-40B4-BE49-F238E27FC236}">
                <a16:creationId xmlns:a16="http://schemas.microsoft.com/office/drawing/2014/main" id="{C0ECDCA8-70B7-4F29-A84F-48A67F88E7BF}"/>
              </a:ext>
            </a:extLst>
          </p:cNvPr>
          <p:cNvSpPr txBox="1">
            <a:spLocks/>
          </p:cNvSpPr>
          <p:nvPr/>
        </p:nvSpPr>
        <p:spPr>
          <a:xfrm>
            <a:off x="873498" y="3749415"/>
            <a:ext cx="320096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D" sz="1600" dirty="0"/>
              <a:t>/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16172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577418" y="4755900"/>
            <a:ext cx="1280132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/TIPE DATA PRIMITIF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A444F5-C431-46C3-B5DA-353A525B9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97912"/>
              </p:ext>
            </p:extLst>
          </p:nvPr>
        </p:nvGraphicFramePr>
        <p:xfrm>
          <a:off x="1194543" y="2086163"/>
          <a:ext cx="5912226" cy="1854200"/>
        </p:xfrm>
        <a:graphic>
          <a:graphicData uri="http://schemas.openxmlformats.org/drawingml/2006/table">
            <a:tbl>
              <a:tblPr firstRow="1" bandRow="1">
                <a:tableStyleId>{BABABE89-EFF2-4A12-9C7B-E8B06A1A637D}</a:tableStyleId>
              </a:tblPr>
              <a:tblGrid>
                <a:gridCol w="1970742">
                  <a:extLst>
                    <a:ext uri="{9D8B030D-6E8A-4147-A177-3AD203B41FA5}">
                      <a16:colId xmlns:a16="http://schemas.microsoft.com/office/drawing/2014/main" val="1871663174"/>
                    </a:ext>
                  </a:extLst>
                </a:gridCol>
                <a:gridCol w="1970742">
                  <a:extLst>
                    <a:ext uri="{9D8B030D-6E8A-4147-A177-3AD203B41FA5}">
                      <a16:colId xmlns:a16="http://schemas.microsoft.com/office/drawing/2014/main" val="1202681686"/>
                    </a:ext>
                  </a:extLst>
                </a:gridCol>
                <a:gridCol w="1970742">
                  <a:extLst>
                    <a:ext uri="{9D8B030D-6E8A-4147-A177-3AD203B41FA5}">
                      <a16:colId xmlns:a16="http://schemas.microsoft.com/office/drawing/2014/main" val="3619316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Tipe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Data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Pemanggilan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Contoh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inisialisasi</a:t>
                      </a:r>
                      <a:endParaRPr lang="en-ID" sz="1200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%d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8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float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%f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1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%c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bool</a:t>
                      </a:r>
                      <a:endParaRPr lang="en-ID" dirty="0">
                        <a:solidFill>
                          <a:schemeClr val="bg1"/>
                        </a:solidFill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410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D19B7AF-D515-497B-94D8-26B1C058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413" y="2506947"/>
            <a:ext cx="1391603" cy="29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4C4D2-0ACB-41A4-B2EA-0517623CD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412" y="2874362"/>
            <a:ext cx="1391603" cy="277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4C5628-A77E-4047-A7E7-85851F138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412" y="3241605"/>
            <a:ext cx="1391603" cy="2617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609B34-3614-42D4-A263-D3328AA9F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8412" y="3621785"/>
            <a:ext cx="1398330" cy="229948"/>
          </a:xfrm>
          <a:prstGeom prst="rect">
            <a:avLst/>
          </a:prstGeom>
        </p:spPr>
      </p:pic>
      <p:sp>
        <p:nvSpPr>
          <p:cNvPr id="53" name="Google Shape;666;p36">
            <a:extLst>
              <a:ext uri="{FF2B5EF4-FFF2-40B4-BE49-F238E27FC236}">
                <a16:creationId xmlns:a16="http://schemas.microsoft.com/office/drawing/2014/main" id="{05806AD4-4A5B-433F-92E4-8470551E0FD8}"/>
              </a:ext>
            </a:extLst>
          </p:cNvPr>
          <p:cNvSpPr txBox="1">
            <a:spLocks/>
          </p:cNvSpPr>
          <p:nvPr/>
        </p:nvSpPr>
        <p:spPr>
          <a:xfrm>
            <a:off x="1102660" y="1288798"/>
            <a:ext cx="5419164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900" dirty="0" err="1"/>
              <a:t>Tipe</a:t>
            </a:r>
            <a:r>
              <a:rPr lang="en-US" sz="900" dirty="0"/>
              <a:t> data yang </a:t>
            </a:r>
            <a:r>
              <a:rPr lang="en-US" sz="900" dirty="0" err="1"/>
              <a:t>sudah</a:t>
            </a:r>
            <a:r>
              <a:rPr lang="en-US" sz="900" dirty="0"/>
              <a:t> </a:t>
            </a:r>
            <a:r>
              <a:rPr lang="en-US" sz="900" dirty="0" err="1"/>
              <a:t>disediakan</a:t>
            </a:r>
            <a:r>
              <a:rPr lang="en-US" sz="900" dirty="0"/>
              <a:t> </a:t>
            </a:r>
            <a:r>
              <a:rPr lang="en-US" sz="900" dirty="0" err="1"/>
              <a:t>atau</a:t>
            </a:r>
            <a:r>
              <a:rPr lang="en-US" sz="900" dirty="0"/>
              <a:t> </a:t>
            </a:r>
            <a:r>
              <a:rPr lang="en-US" sz="900" dirty="0" err="1"/>
              <a:t>bawaan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bahasa</a:t>
            </a:r>
            <a:r>
              <a:rPr lang="en-US" sz="900" dirty="0"/>
              <a:t> </a:t>
            </a:r>
            <a:r>
              <a:rPr lang="en-US" sz="900" dirty="0" err="1"/>
              <a:t>pemrograman</a:t>
            </a:r>
            <a:r>
              <a:rPr lang="en-US" sz="900" dirty="0"/>
              <a:t> yang </a:t>
            </a:r>
            <a:r>
              <a:rPr lang="en-US" sz="900" dirty="0" err="1"/>
              <a:t>digunakan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25285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604312" y="4755900"/>
            <a:ext cx="1253238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/TIPE DATA BENTUKAN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666;p36">
            <a:extLst>
              <a:ext uri="{FF2B5EF4-FFF2-40B4-BE49-F238E27FC236}">
                <a16:creationId xmlns:a16="http://schemas.microsoft.com/office/drawing/2014/main" id="{05806AD4-4A5B-433F-92E4-8470551E0FD8}"/>
              </a:ext>
            </a:extLst>
          </p:cNvPr>
          <p:cNvSpPr txBox="1">
            <a:spLocks/>
          </p:cNvSpPr>
          <p:nvPr/>
        </p:nvSpPr>
        <p:spPr>
          <a:xfrm>
            <a:off x="1194543" y="1348797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dirty="0" err="1"/>
              <a:t>Tipe</a:t>
            </a:r>
            <a:r>
              <a:rPr lang="en-ID" sz="900" dirty="0"/>
              <a:t> data yang </a:t>
            </a:r>
            <a:r>
              <a:rPr lang="en-ID" sz="900" dirty="0" err="1"/>
              <a:t>dibentuk</a:t>
            </a:r>
            <a:r>
              <a:rPr lang="en-ID" sz="900" dirty="0"/>
              <a:t> </a:t>
            </a:r>
            <a:r>
              <a:rPr lang="en-ID" sz="900" dirty="0" err="1"/>
              <a:t>sesuai</a:t>
            </a:r>
            <a:r>
              <a:rPr lang="en-ID" sz="900" dirty="0"/>
              <a:t> </a:t>
            </a:r>
            <a:r>
              <a:rPr lang="en-ID" sz="900" dirty="0" err="1"/>
              <a:t>kemauan</a:t>
            </a:r>
            <a:r>
              <a:rPr lang="en-ID" sz="900" dirty="0"/>
              <a:t> user, </a:t>
            </a:r>
            <a:r>
              <a:rPr lang="en-ID" sz="900" dirty="0" err="1"/>
              <a:t>menggunakan</a:t>
            </a:r>
            <a:r>
              <a:rPr lang="en-ID" sz="900" dirty="0"/>
              <a:t> keyword typedef / struct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B7654-BF48-4070-A46A-EB5B3F2E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300" y="2180104"/>
            <a:ext cx="2771775" cy="16573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FEB8BF-4838-4515-A391-F9F0E0B45C8D}"/>
              </a:ext>
            </a:extLst>
          </p:cNvPr>
          <p:cNvCxnSpPr/>
          <p:nvPr/>
        </p:nvCxnSpPr>
        <p:spPr>
          <a:xfrm>
            <a:off x="4034118" y="2353235"/>
            <a:ext cx="106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666;p36">
            <a:extLst>
              <a:ext uri="{FF2B5EF4-FFF2-40B4-BE49-F238E27FC236}">
                <a16:creationId xmlns:a16="http://schemas.microsoft.com/office/drawing/2014/main" id="{681D48D6-0C2A-4632-927A-47D2C98D5104}"/>
              </a:ext>
            </a:extLst>
          </p:cNvPr>
          <p:cNvSpPr txBox="1">
            <a:spLocks/>
          </p:cNvSpPr>
          <p:nvPr/>
        </p:nvSpPr>
        <p:spPr>
          <a:xfrm>
            <a:off x="5172631" y="2109161"/>
            <a:ext cx="2618719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Membuat</a:t>
            </a:r>
            <a:r>
              <a:rPr lang="en-US" sz="900" dirty="0"/>
              <a:t> </a:t>
            </a:r>
            <a:r>
              <a:rPr lang="en-US" sz="900" dirty="0" err="1"/>
              <a:t>tipe</a:t>
            </a:r>
            <a:r>
              <a:rPr lang="en-US" sz="900" dirty="0"/>
              <a:t> data </a:t>
            </a:r>
            <a:r>
              <a:rPr lang="en-US" sz="900" dirty="0" err="1"/>
              <a:t>bernama</a:t>
            </a:r>
            <a:r>
              <a:rPr lang="en-US" sz="900" dirty="0"/>
              <a:t> string, </a:t>
            </a:r>
            <a:r>
              <a:rPr lang="en-US" sz="900" dirty="0" err="1"/>
              <a:t>dimana</a:t>
            </a:r>
            <a:r>
              <a:rPr lang="en-US" sz="900" dirty="0"/>
              <a:t> </a:t>
            </a:r>
            <a:r>
              <a:rPr lang="en-US" sz="900" dirty="0" err="1"/>
              <a:t>setiap</a:t>
            </a:r>
            <a:r>
              <a:rPr lang="en-US" sz="900" dirty="0"/>
              <a:t> </a:t>
            </a:r>
            <a:r>
              <a:rPr lang="en-US" sz="900" dirty="0" err="1"/>
              <a:t>satu</a:t>
            </a:r>
            <a:r>
              <a:rPr lang="en-US" sz="900" dirty="0"/>
              <a:t> variabel </a:t>
            </a:r>
            <a:r>
              <a:rPr lang="en-US" sz="900" dirty="0" err="1"/>
              <a:t>dengan</a:t>
            </a:r>
            <a:r>
              <a:rPr lang="en-US" sz="900" dirty="0"/>
              <a:t> </a:t>
            </a:r>
            <a:r>
              <a:rPr lang="en-US" sz="900" dirty="0" err="1"/>
              <a:t>jenis</a:t>
            </a:r>
            <a:r>
              <a:rPr lang="en-US" sz="900" dirty="0"/>
              <a:t> </a:t>
            </a:r>
            <a:r>
              <a:rPr lang="en-US" sz="900" dirty="0" err="1"/>
              <a:t>tipe</a:t>
            </a:r>
            <a:r>
              <a:rPr lang="en-US" sz="900" dirty="0"/>
              <a:t> data string, </a:t>
            </a:r>
            <a:r>
              <a:rPr lang="en-US" sz="900" dirty="0" err="1"/>
              <a:t>dapat</a:t>
            </a:r>
            <a:r>
              <a:rPr lang="en-US" sz="900" dirty="0"/>
              <a:t> </a:t>
            </a:r>
            <a:r>
              <a:rPr lang="en-US" sz="900" dirty="0" err="1"/>
              <a:t>menampung</a:t>
            </a:r>
            <a:r>
              <a:rPr lang="en-US" sz="900" dirty="0"/>
              <a:t> 50 </a:t>
            </a:r>
            <a:r>
              <a:rPr lang="en-US" sz="900" dirty="0" err="1"/>
              <a:t>karakter</a:t>
            </a:r>
            <a:r>
              <a:rPr lang="en-US" sz="900" dirty="0"/>
              <a:t>.</a:t>
            </a:r>
            <a:endParaRPr lang="en-ID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8E4BE0-F2B5-4725-AEDA-18D5533D0DC4}"/>
              </a:ext>
            </a:extLst>
          </p:cNvPr>
          <p:cNvCxnSpPr/>
          <p:nvPr/>
        </p:nvCxnSpPr>
        <p:spPr>
          <a:xfrm>
            <a:off x="3978088" y="3204882"/>
            <a:ext cx="106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666;p36">
            <a:extLst>
              <a:ext uri="{FF2B5EF4-FFF2-40B4-BE49-F238E27FC236}">
                <a16:creationId xmlns:a16="http://schemas.microsoft.com/office/drawing/2014/main" id="{5EC84BB1-CBFD-4A2B-8F99-17C1ACEF3F7A}"/>
              </a:ext>
            </a:extLst>
          </p:cNvPr>
          <p:cNvSpPr txBox="1">
            <a:spLocks/>
          </p:cNvSpPr>
          <p:nvPr/>
        </p:nvSpPr>
        <p:spPr>
          <a:xfrm>
            <a:off x="5172630" y="3008303"/>
            <a:ext cx="2618719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/>
              <a:t>Membuat</a:t>
            </a:r>
            <a:r>
              <a:rPr lang="en-US" sz="900" dirty="0"/>
              <a:t> </a:t>
            </a:r>
            <a:r>
              <a:rPr lang="en-US" sz="900" dirty="0" err="1"/>
              <a:t>tipe</a:t>
            </a:r>
            <a:r>
              <a:rPr lang="en-US" sz="900" dirty="0"/>
              <a:t> data Bernama </a:t>
            </a:r>
            <a:r>
              <a:rPr lang="en-US" sz="900" dirty="0" err="1"/>
              <a:t>Mahasiswa</a:t>
            </a:r>
            <a:r>
              <a:rPr lang="en-US" sz="900" dirty="0"/>
              <a:t>, </a:t>
            </a:r>
            <a:r>
              <a:rPr lang="en-US" sz="900" dirty="0" err="1"/>
              <a:t>dimana</a:t>
            </a:r>
            <a:r>
              <a:rPr lang="en-US" sz="900" dirty="0"/>
              <a:t> </a:t>
            </a:r>
            <a:r>
              <a:rPr lang="en-US" sz="900" dirty="0" err="1"/>
              <a:t>setiap</a:t>
            </a:r>
            <a:r>
              <a:rPr lang="en-US" sz="900" dirty="0"/>
              <a:t> </a:t>
            </a:r>
            <a:r>
              <a:rPr lang="en-US" sz="900" dirty="0" err="1"/>
              <a:t>satu</a:t>
            </a:r>
            <a:r>
              <a:rPr lang="en-US" sz="900" dirty="0"/>
              <a:t> variabel </a:t>
            </a:r>
            <a:r>
              <a:rPr lang="en-US" sz="900" dirty="0" err="1"/>
              <a:t>dengan</a:t>
            </a:r>
            <a:r>
              <a:rPr lang="en-US" sz="900" dirty="0"/>
              <a:t> </a:t>
            </a:r>
            <a:r>
              <a:rPr lang="en-US" sz="900" dirty="0" err="1"/>
              <a:t>tipe</a:t>
            </a:r>
            <a:r>
              <a:rPr lang="en-US" sz="900" dirty="0"/>
              <a:t> data </a:t>
            </a:r>
            <a:r>
              <a:rPr lang="en-US" sz="900" dirty="0" err="1"/>
              <a:t>Mahasiswa</a:t>
            </a:r>
            <a:r>
              <a:rPr lang="en-US" sz="900" dirty="0"/>
              <a:t>, </a:t>
            </a:r>
            <a:r>
              <a:rPr lang="en-US" sz="900" dirty="0" err="1"/>
              <a:t>memiliki</a:t>
            </a:r>
            <a:r>
              <a:rPr lang="en-US" sz="900" dirty="0"/>
              <a:t> variabel </a:t>
            </a:r>
            <a:r>
              <a:rPr lang="en-US" sz="900" dirty="0" err="1"/>
              <a:t>nama</a:t>
            </a:r>
            <a:r>
              <a:rPr lang="en-US" sz="900" dirty="0"/>
              <a:t>, </a:t>
            </a:r>
            <a:r>
              <a:rPr lang="en-US" sz="900" dirty="0" err="1"/>
              <a:t>npm</a:t>
            </a:r>
            <a:r>
              <a:rPr lang="en-US" sz="900" dirty="0"/>
              <a:t> dan </a:t>
            </a:r>
            <a:r>
              <a:rPr lang="en-US" sz="900" dirty="0" err="1"/>
              <a:t>umur</a:t>
            </a:r>
            <a:r>
              <a:rPr lang="en-US" sz="900" dirty="0"/>
              <a:t>.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108767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530353" y="4755900"/>
            <a:ext cx="1327197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/SYNTAX C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1398319"/>
            <a:ext cx="2176199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/printf()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4" y="1744083"/>
            <a:ext cx="2342012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menampilkan</a:t>
            </a:r>
            <a:r>
              <a:rPr lang="en-US" sz="1100" dirty="0"/>
              <a:t> kata / </a:t>
            </a:r>
            <a:r>
              <a:rPr lang="en-US" sz="1100" dirty="0" err="1"/>
              <a:t>kalimat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keterangan</a:t>
            </a:r>
            <a:r>
              <a:rPr lang="en-US" sz="1100" dirty="0"/>
              <a:t> pada terminal</a:t>
            </a:r>
            <a:endParaRPr sz="11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899" y="1744083"/>
            <a:ext cx="2421643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memasukan sebuah value kedalam variabel melalui inputan keyboard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1418487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n-ID" dirty="0"/>
              <a:t>assignment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19199" y="1744083"/>
            <a:ext cx="233814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Inisialisasi, pengubahan value pada variabel, operasi aritmatika</a:t>
            </a:r>
            <a:endParaRPr sz="1100" dirty="0"/>
          </a:p>
        </p:txBody>
      </p:sp>
      <p:sp>
        <p:nvSpPr>
          <p:cNvPr id="782" name="Google Shape;782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732;p37">
            <a:extLst>
              <a:ext uri="{FF2B5EF4-FFF2-40B4-BE49-F238E27FC236}">
                <a16:creationId xmlns:a16="http://schemas.microsoft.com/office/drawing/2014/main" id="{8C6CD536-3186-4890-BED8-1E6D42B6C5E6}"/>
              </a:ext>
            </a:extLst>
          </p:cNvPr>
          <p:cNvSpPr txBox="1">
            <a:spLocks/>
          </p:cNvSpPr>
          <p:nvPr/>
        </p:nvSpPr>
        <p:spPr>
          <a:xfrm>
            <a:off x="3564581" y="1418487"/>
            <a:ext cx="2176199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D" dirty="0"/>
              <a:t>/</a:t>
            </a:r>
            <a:r>
              <a:rPr lang="en-ID" dirty="0" err="1"/>
              <a:t>scanf</a:t>
            </a:r>
            <a:r>
              <a:rPr lang="en-ID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A3851-3E0D-488D-A8E8-68115B41D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60" y="3073252"/>
            <a:ext cx="1659437" cy="1173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3050F-D32A-4449-BA65-0E0015EE2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60" y="4271804"/>
            <a:ext cx="1659437" cy="285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FC8AD-204A-420A-A890-33973CC75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367" y="2849543"/>
            <a:ext cx="1935266" cy="142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FB499F-0CB3-44FD-9866-1BCB81987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988" y="2916867"/>
            <a:ext cx="2141567" cy="1262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latin typeface="Oswald"/>
                <a:ea typeface="Oswald"/>
                <a:cs typeface="Oswald"/>
                <a:sym typeface="Oswald"/>
              </a:rPr>
              <a:t>TUTOR UTS</a:t>
            </a:r>
            <a:endParaRPr lang="en-ID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456394" y="4755900"/>
            <a:ext cx="1401156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TIPE DATA &amp; SEKUENS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/SEKUENS</a:t>
            </a:r>
            <a:endParaRPr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666;p36">
            <a:extLst>
              <a:ext uri="{FF2B5EF4-FFF2-40B4-BE49-F238E27FC236}">
                <a16:creationId xmlns:a16="http://schemas.microsoft.com/office/drawing/2014/main" id="{AE0C5942-9C2E-460C-93B0-1C4FF11E167F}"/>
              </a:ext>
            </a:extLst>
          </p:cNvPr>
          <p:cNvSpPr txBox="1">
            <a:spLocks/>
          </p:cNvSpPr>
          <p:nvPr/>
        </p:nvSpPr>
        <p:spPr>
          <a:xfrm>
            <a:off x="1194543" y="1348797"/>
            <a:ext cx="6261851" cy="52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dirty="0" err="1"/>
              <a:t>Sebuah</a:t>
            </a:r>
            <a:r>
              <a:rPr lang="en-ID" sz="900" dirty="0"/>
              <a:t> </a:t>
            </a:r>
            <a:r>
              <a:rPr lang="en-ID" sz="900" dirty="0" err="1"/>
              <a:t>alur</a:t>
            </a:r>
            <a:r>
              <a:rPr lang="en-ID" sz="900" dirty="0"/>
              <a:t> program </a:t>
            </a:r>
            <a:r>
              <a:rPr lang="en-ID" sz="900" dirty="0" err="1"/>
              <a:t>berjalan</a:t>
            </a:r>
            <a:r>
              <a:rPr lang="en-ID" sz="900" dirty="0"/>
              <a:t> </a:t>
            </a:r>
            <a:r>
              <a:rPr lang="en-ID" sz="900" dirty="0" err="1"/>
              <a:t>secara</a:t>
            </a:r>
            <a:r>
              <a:rPr lang="en-ID" sz="900" dirty="0"/>
              <a:t> </a:t>
            </a:r>
            <a:r>
              <a:rPr lang="en-ID" sz="900" dirty="0" err="1"/>
              <a:t>urut</a:t>
            </a:r>
            <a:r>
              <a:rPr lang="en-ID" sz="900" dirty="0"/>
              <a:t> </a:t>
            </a:r>
            <a:r>
              <a:rPr lang="en-ID" sz="900" dirty="0" err="1"/>
              <a:t>atau</a:t>
            </a:r>
            <a:r>
              <a:rPr lang="en-ID" sz="900" dirty="0"/>
              <a:t> </a:t>
            </a:r>
            <a:r>
              <a:rPr lang="en-ID" sz="900" dirty="0" err="1"/>
              <a:t>sekuens</a:t>
            </a:r>
            <a:r>
              <a:rPr lang="en-ID" sz="900" dirty="0"/>
              <a:t>. </a:t>
            </a:r>
            <a:r>
              <a:rPr lang="en-ID" sz="900" dirty="0" err="1"/>
              <a:t>Sehingga</a:t>
            </a:r>
            <a:r>
              <a:rPr lang="en-ID" sz="900" dirty="0"/>
              <a:t> </a:t>
            </a:r>
            <a:r>
              <a:rPr lang="en-ID" sz="900" dirty="0" err="1"/>
              <a:t>setiap</a:t>
            </a:r>
            <a:r>
              <a:rPr lang="en-ID" sz="900" dirty="0"/>
              <a:t> </a:t>
            </a:r>
            <a:r>
              <a:rPr lang="en-ID" sz="900" dirty="0" err="1"/>
              <a:t>aksi</a:t>
            </a:r>
            <a:r>
              <a:rPr lang="en-ID" sz="900" dirty="0"/>
              <a:t> yang </a:t>
            </a:r>
            <a:r>
              <a:rPr lang="en-ID" sz="900" dirty="0" err="1"/>
              <a:t>ditulis</a:t>
            </a:r>
            <a:r>
              <a:rPr lang="en-ID" sz="900" dirty="0"/>
              <a:t>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berpengaruh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aksi</a:t>
            </a:r>
            <a:r>
              <a:rPr lang="en-ID" sz="900" dirty="0"/>
              <a:t> </a:t>
            </a:r>
            <a:r>
              <a:rPr lang="en-ID" sz="900" dirty="0" err="1"/>
              <a:t>berikutnya</a:t>
            </a:r>
            <a:r>
              <a:rPr lang="en-ID" sz="900" dirty="0"/>
              <a:t> </a:t>
            </a:r>
            <a:r>
              <a:rPr lang="en-ID" sz="900" dirty="0" err="1"/>
              <a:t>ketika</a:t>
            </a:r>
            <a:r>
              <a:rPr lang="en-ID" sz="900" dirty="0"/>
              <a:t> program </a:t>
            </a:r>
            <a:r>
              <a:rPr lang="en-ID" sz="900" dirty="0" err="1"/>
              <a:t>dijalankan</a:t>
            </a:r>
            <a:r>
              <a:rPr lang="en-ID" sz="9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87438-30C7-4BCB-94C7-A9133B665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300" y="2010334"/>
            <a:ext cx="2328300" cy="215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5D47F-E014-4C8B-BD6B-6F6E9E865FFD}"/>
              </a:ext>
            </a:extLst>
          </p:cNvPr>
          <p:cNvCxnSpPr>
            <a:cxnSpLocks/>
          </p:cNvCxnSpPr>
          <p:nvPr/>
        </p:nvCxnSpPr>
        <p:spPr>
          <a:xfrm>
            <a:off x="2312894" y="3039036"/>
            <a:ext cx="264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666;p36">
            <a:extLst>
              <a:ext uri="{FF2B5EF4-FFF2-40B4-BE49-F238E27FC236}">
                <a16:creationId xmlns:a16="http://schemas.microsoft.com/office/drawing/2014/main" id="{4930546E-9F2D-4A5C-BA82-36D690A47CD7}"/>
              </a:ext>
            </a:extLst>
          </p:cNvPr>
          <p:cNvSpPr txBox="1">
            <a:spLocks/>
          </p:cNvSpPr>
          <p:nvPr/>
        </p:nvSpPr>
        <p:spPr>
          <a:xfrm>
            <a:off x="4955240" y="2968436"/>
            <a:ext cx="3144375" cy="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dirty="0"/>
              <a:t>X </a:t>
            </a:r>
            <a:r>
              <a:rPr lang="en-ID" sz="900" dirty="0" err="1"/>
              <a:t>diinialisasi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value 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13630-52F1-4684-A518-4BD42CA7D5EA}"/>
              </a:ext>
            </a:extLst>
          </p:cNvPr>
          <p:cNvCxnSpPr>
            <a:cxnSpLocks/>
          </p:cNvCxnSpPr>
          <p:nvPr/>
        </p:nvCxnSpPr>
        <p:spPr>
          <a:xfrm>
            <a:off x="2312893" y="3218330"/>
            <a:ext cx="264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7079F5-837E-48F9-8F0D-217F1281B5F3}"/>
              </a:ext>
            </a:extLst>
          </p:cNvPr>
          <p:cNvCxnSpPr>
            <a:cxnSpLocks/>
          </p:cNvCxnSpPr>
          <p:nvPr/>
        </p:nvCxnSpPr>
        <p:spPr>
          <a:xfrm>
            <a:off x="2493450" y="3343833"/>
            <a:ext cx="245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666;p36">
            <a:extLst>
              <a:ext uri="{FF2B5EF4-FFF2-40B4-BE49-F238E27FC236}">
                <a16:creationId xmlns:a16="http://schemas.microsoft.com/office/drawing/2014/main" id="{4DC6562F-4DDC-4134-8E19-509C4AC13AD9}"/>
              </a:ext>
            </a:extLst>
          </p:cNvPr>
          <p:cNvSpPr txBox="1">
            <a:spLocks/>
          </p:cNvSpPr>
          <p:nvPr/>
        </p:nvSpPr>
        <p:spPr>
          <a:xfrm>
            <a:off x="4946269" y="3154456"/>
            <a:ext cx="3144375" cy="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dirty="0"/>
              <a:t>X </a:t>
            </a:r>
            <a:r>
              <a:rPr lang="en-ID" sz="900" dirty="0" err="1"/>
              <a:t>ditambah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dirinya</a:t>
            </a:r>
            <a:r>
              <a:rPr lang="en-ID" sz="900" dirty="0"/>
              <a:t> </a:t>
            </a:r>
            <a:r>
              <a:rPr lang="en-ID" sz="900" dirty="0" err="1"/>
              <a:t>sendiri</a:t>
            </a:r>
            <a:endParaRPr lang="en-ID" sz="900" dirty="0"/>
          </a:p>
        </p:txBody>
      </p:sp>
      <p:sp>
        <p:nvSpPr>
          <p:cNvPr id="54" name="Google Shape;666;p36">
            <a:extLst>
              <a:ext uri="{FF2B5EF4-FFF2-40B4-BE49-F238E27FC236}">
                <a16:creationId xmlns:a16="http://schemas.microsoft.com/office/drawing/2014/main" id="{37C0330C-B9BC-4B6D-8AAD-E907B12FC55D}"/>
              </a:ext>
            </a:extLst>
          </p:cNvPr>
          <p:cNvSpPr txBox="1">
            <a:spLocks/>
          </p:cNvSpPr>
          <p:nvPr/>
        </p:nvSpPr>
        <p:spPr>
          <a:xfrm>
            <a:off x="4946268" y="3306420"/>
            <a:ext cx="3144375" cy="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M</a:t>
            </a:r>
            <a:r>
              <a:rPr lang="en-ID" sz="900" dirty="0" err="1"/>
              <a:t>enampilkan</a:t>
            </a:r>
            <a:r>
              <a:rPr lang="en-ID" sz="900" dirty="0"/>
              <a:t> value X </a:t>
            </a:r>
            <a:r>
              <a:rPr lang="en-ID" sz="900" dirty="0" err="1"/>
              <a:t>yaitu</a:t>
            </a:r>
            <a:r>
              <a:rPr lang="en-ID" sz="900" dirty="0"/>
              <a:t> 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044874-2C76-4E35-8A4D-09F3FB73C176}"/>
              </a:ext>
            </a:extLst>
          </p:cNvPr>
          <p:cNvCxnSpPr>
            <a:cxnSpLocks/>
          </p:cNvCxnSpPr>
          <p:nvPr/>
        </p:nvCxnSpPr>
        <p:spPr>
          <a:xfrm>
            <a:off x="2309674" y="3509681"/>
            <a:ext cx="264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666;p36">
            <a:extLst>
              <a:ext uri="{FF2B5EF4-FFF2-40B4-BE49-F238E27FC236}">
                <a16:creationId xmlns:a16="http://schemas.microsoft.com/office/drawing/2014/main" id="{CBEC6F3B-8BC8-4F59-8436-FD843176332E}"/>
              </a:ext>
            </a:extLst>
          </p:cNvPr>
          <p:cNvSpPr txBox="1">
            <a:spLocks/>
          </p:cNvSpPr>
          <p:nvPr/>
        </p:nvSpPr>
        <p:spPr>
          <a:xfrm>
            <a:off x="4946268" y="3458816"/>
            <a:ext cx="3144375" cy="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dirty="0"/>
              <a:t>X </a:t>
            </a:r>
            <a:r>
              <a:rPr lang="en-ID" sz="900" dirty="0" err="1"/>
              <a:t>dikali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dirinya</a:t>
            </a:r>
            <a:r>
              <a:rPr lang="en-ID" sz="900" dirty="0"/>
              <a:t> </a:t>
            </a:r>
            <a:r>
              <a:rPr lang="en-ID" sz="900" dirty="0" err="1"/>
              <a:t>sendiri</a:t>
            </a:r>
            <a:endParaRPr lang="en-ID" sz="9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BAA8AF-81C8-47C1-AC93-450963730D56}"/>
              </a:ext>
            </a:extLst>
          </p:cNvPr>
          <p:cNvCxnSpPr>
            <a:cxnSpLocks/>
          </p:cNvCxnSpPr>
          <p:nvPr/>
        </p:nvCxnSpPr>
        <p:spPr>
          <a:xfrm>
            <a:off x="2493450" y="3635185"/>
            <a:ext cx="245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666;p36">
            <a:extLst>
              <a:ext uri="{FF2B5EF4-FFF2-40B4-BE49-F238E27FC236}">
                <a16:creationId xmlns:a16="http://schemas.microsoft.com/office/drawing/2014/main" id="{056DFE03-4FE1-4354-8B10-669270511172}"/>
              </a:ext>
            </a:extLst>
          </p:cNvPr>
          <p:cNvSpPr txBox="1">
            <a:spLocks/>
          </p:cNvSpPr>
          <p:nvPr/>
        </p:nvSpPr>
        <p:spPr>
          <a:xfrm>
            <a:off x="4946267" y="3597770"/>
            <a:ext cx="3144375" cy="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00" dirty="0" err="1"/>
              <a:t>Menampilkan</a:t>
            </a:r>
            <a:r>
              <a:rPr lang="en-ID" sz="900" dirty="0"/>
              <a:t> value X </a:t>
            </a:r>
            <a:r>
              <a:rPr lang="en-ID" sz="900" dirty="0" err="1"/>
              <a:t>yaitu</a:t>
            </a:r>
            <a:r>
              <a:rPr lang="en-ID" sz="900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74246107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826</Words>
  <Application>Microsoft Office PowerPoint</Application>
  <PresentationFormat>On-screen Show (16:9)</PresentationFormat>
  <Paragraphs>157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Bebas Neue</vt:lpstr>
      <vt:lpstr>Oswald</vt:lpstr>
      <vt:lpstr>Arial</vt:lpstr>
      <vt:lpstr>Fira Code Light</vt:lpstr>
      <vt:lpstr>Fira Code</vt:lpstr>
      <vt:lpstr>How to Code Workshop by Slidesgo</vt:lpstr>
      <vt:lpstr>/TUTOR UTS</vt:lpstr>
      <vt:lpstr>/TIPE DATA &amp; SEKUENS</vt:lpstr>
      <vt:lpstr>/01 /TIPE DATA &amp; SEKUENS</vt:lpstr>
      <vt:lpstr>/UI BAHASA C</vt:lpstr>
      <vt:lpstr>/Dimulai dengan huruf, tidak boleh angka atau karakter lain</vt:lpstr>
      <vt:lpstr>/TIPE DATA PRIMITIF</vt:lpstr>
      <vt:lpstr>/TIPE DATA BENTUKAN</vt:lpstr>
      <vt:lpstr>/SYNTAX C</vt:lpstr>
      <vt:lpstr>/SEKUENS</vt:lpstr>
      <vt:lpstr>/02 PEMILIHAN</vt:lpstr>
      <vt:lpstr>/PEMILIHAN</vt:lpstr>
      <vt:lpstr>/STRUKTUR PEMILIHAN</vt:lpstr>
      <vt:lpstr>/SWITCH CASE</vt:lpstr>
      <vt:lpstr>/MANIPULASI STRING</vt:lpstr>
      <vt:lpstr>/MANIPULASI STRING</vt:lpstr>
      <vt:lpstr>/MANIPULASI STRING</vt:lpstr>
      <vt:lpstr>/03 PERULANGAN</vt:lpstr>
      <vt:lpstr>/PERULANGAN</vt:lpstr>
      <vt:lpstr>/JENIS PERULANGAN</vt:lpstr>
      <vt:lpstr>/JENIS PERULANGAN</vt:lpstr>
      <vt:lpstr>/JENIS PERULANGAN</vt:lpstr>
      <vt:lpstr>/BREAK, CONTINUE</vt:lpstr>
      <vt:lpstr>/NESTED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/TUTOR UTS</dc:title>
  <cp:lastModifiedBy>dandy candra</cp:lastModifiedBy>
  <cp:revision>10</cp:revision>
  <dcterms:modified xsi:type="dcterms:W3CDTF">2022-04-07T09:48:38Z</dcterms:modified>
</cp:coreProperties>
</file>