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306" r:id="rId3"/>
    <p:sldId id="258" r:id="rId4"/>
    <p:sldId id="271" r:id="rId5"/>
    <p:sldId id="304" r:id="rId6"/>
    <p:sldId id="305" r:id="rId7"/>
    <p:sldId id="257" r:id="rId8"/>
    <p:sldId id="300" r:id="rId9"/>
    <p:sldId id="301" r:id="rId10"/>
    <p:sldId id="302" r:id="rId11"/>
    <p:sldId id="303" r:id="rId12"/>
    <p:sldId id="308" r:id="rId13"/>
    <p:sldId id="313" r:id="rId14"/>
    <p:sldId id="309" r:id="rId15"/>
    <p:sldId id="312" r:id="rId16"/>
    <p:sldId id="314" r:id="rId17"/>
    <p:sldId id="315" r:id="rId18"/>
    <p:sldId id="310" r:id="rId19"/>
    <p:sldId id="311" r:id="rId20"/>
    <p:sldId id="316" r:id="rId21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A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4434E2-FD1E-44D7-B8CC-5B5D09475F98}">
  <a:tblStyle styleId="{FB4434E2-FD1E-44D7-B8CC-5B5D09475F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626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03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768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858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192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301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467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568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559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24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021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207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959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415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6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527673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AnggotaKelompok()</a:t>
            </a:r>
            <a:r>
              <a:rPr lang="en" sz="2800" dirty="0">
                <a:solidFill>
                  <a:schemeClr val="accent3"/>
                </a:solidFill>
              </a:rPr>
              <a:t>{</a:t>
            </a:r>
            <a:endParaRPr sz="2800"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718731" y="2019509"/>
            <a:ext cx="676717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&lt; Muhammad Evan Varian            </a:t>
            </a:r>
            <a:r>
              <a:rPr lang="en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ID" sz="1600" i="0" dirty="0"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180709930</a:t>
            </a:r>
            <a:r>
              <a:rPr lang="en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lang="en" sz="1600" dirty="0"/>
              <a:t>&gt;</a:t>
            </a:r>
            <a:endParaRPr sz="1600"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C</a:t>
            </a:r>
            <a:r>
              <a:rPr lang="en-ID" sz="1400" dirty="0">
                <a:solidFill>
                  <a:schemeClr val="accent3"/>
                </a:solidFill>
              </a:rPr>
              <a:t> Language</a:t>
            </a: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2105014"/>
            <a:ext cx="506100" cy="2436672"/>
            <a:chOff x="1413525" y="1759900"/>
            <a:chExt cx="506100" cy="2845306"/>
          </a:xfrm>
        </p:grpSpPr>
        <p:cxnSp>
          <p:nvCxnSpPr>
            <p:cNvPr id="463" name="Google Shape;463;p27"/>
            <p:cNvCxnSpPr>
              <a:cxnSpLocks/>
            </p:cNvCxnSpPr>
            <p:nvPr/>
          </p:nvCxnSpPr>
          <p:spPr>
            <a:xfrm>
              <a:off x="1552225" y="1759900"/>
              <a:ext cx="0" cy="2126559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886459"/>
              <a:ext cx="506100" cy="718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Array of Record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AOR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1" name="Google Shape;458;p27">
            <a:extLst>
              <a:ext uri="{FF2B5EF4-FFF2-40B4-BE49-F238E27FC236}">
                <a16:creationId xmlns:a16="http://schemas.microsoft.com/office/drawing/2014/main" id="{A0C6C644-E57D-5750-90B9-5306B270094C}"/>
              </a:ext>
            </a:extLst>
          </p:cNvPr>
          <p:cNvSpPr txBox="1">
            <a:spLocks/>
          </p:cNvSpPr>
          <p:nvPr/>
        </p:nvSpPr>
        <p:spPr>
          <a:xfrm>
            <a:off x="2092412" y="762387"/>
            <a:ext cx="4947225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Code"/>
              <a:buNone/>
              <a:defRPr sz="3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D" sz="4000" b="1" dirty="0"/>
              <a:t>Array</a:t>
            </a:r>
            <a:r>
              <a:rPr lang="en-ID" sz="4000" b="1" dirty="0">
                <a:solidFill>
                  <a:srgbClr val="DBA0DB"/>
                </a:solidFill>
              </a:rPr>
              <a:t> of </a:t>
            </a:r>
            <a:r>
              <a:rPr lang="en-ID" sz="4000" b="1" dirty="0">
                <a:solidFill>
                  <a:schemeClr val="accent2"/>
                </a:solidFill>
              </a:rPr>
              <a:t>Record </a:t>
            </a:r>
            <a:endParaRPr lang="en-ID" sz="4000" b="1" dirty="0">
              <a:solidFill>
                <a:schemeClr val="accent3"/>
              </a:solidFill>
            </a:endParaRPr>
          </a:p>
        </p:txBody>
      </p:sp>
      <p:sp>
        <p:nvSpPr>
          <p:cNvPr id="12" name="Google Shape;459;p27">
            <a:extLst>
              <a:ext uri="{FF2B5EF4-FFF2-40B4-BE49-F238E27FC236}">
                <a16:creationId xmlns:a16="http://schemas.microsoft.com/office/drawing/2014/main" id="{AF4C1715-4127-4F88-0353-2B2F35C5BFF7}"/>
              </a:ext>
            </a:extLst>
          </p:cNvPr>
          <p:cNvSpPr txBox="1">
            <a:spLocks/>
          </p:cNvSpPr>
          <p:nvPr/>
        </p:nvSpPr>
        <p:spPr>
          <a:xfrm>
            <a:off x="1718730" y="2313353"/>
            <a:ext cx="6767173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ID" sz="1600" dirty="0"/>
              <a:t>&lt; Made Riksi Purnama Sadnya Agung (210711396) &gt;</a:t>
            </a:r>
          </a:p>
        </p:txBody>
      </p:sp>
      <p:sp>
        <p:nvSpPr>
          <p:cNvPr id="13" name="Google Shape;459;p27">
            <a:extLst>
              <a:ext uri="{FF2B5EF4-FFF2-40B4-BE49-F238E27FC236}">
                <a16:creationId xmlns:a16="http://schemas.microsoft.com/office/drawing/2014/main" id="{FC5E169F-4A0C-6982-EF8C-925CDACAC43B}"/>
              </a:ext>
            </a:extLst>
          </p:cNvPr>
          <p:cNvSpPr txBox="1">
            <a:spLocks/>
          </p:cNvSpPr>
          <p:nvPr/>
        </p:nvSpPr>
        <p:spPr>
          <a:xfrm>
            <a:off x="1718729" y="2914547"/>
            <a:ext cx="6767173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ID" sz="1600" dirty="0"/>
              <a:t>&lt; Jonathan Kelvin Setiawan        (210711399) &gt;</a:t>
            </a:r>
          </a:p>
        </p:txBody>
      </p:sp>
      <p:sp>
        <p:nvSpPr>
          <p:cNvPr id="14" name="Google Shape;459;p27">
            <a:extLst>
              <a:ext uri="{FF2B5EF4-FFF2-40B4-BE49-F238E27FC236}">
                <a16:creationId xmlns:a16="http://schemas.microsoft.com/office/drawing/2014/main" id="{6EF7254F-9D65-780C-7615-2C5F7C25F753}"/>
              </a:ext>
            </a:extLst>
          </p:cNvPr>
          <p:cNvSpPr txBox="1">
            <a:spLocks/>
          </p:cNvSpPr>
          <p:nvPr/>
        </p:nvSpPr>
        <p:spPr>
          <a:xfrm>
            <a:off x="1718729" y="2588848"/>
            <a:ext cx="6767173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ID" sz="1600" dirty="0"/>
              <a:t>&lt; </a:t>
            </a:r>
            <a:r>
              <a:rPr lang="en-ID" sz="1600" dirty="0" err="1"/>
              <a:t>Stefanus</a:t>
            </a:r>
            <a:r>
              <a:rPr lang="en-ID" sz="1600" dirty="0"/>
              <a:t> </a:t>
            </a:r>
            <a:r>
              <a:rPr lang="en-ID" sz="1600" dirty="0" err="1"/>
              <a:t>Vemas</a:t>
            </a:r>
            <a:r>
              <a:rPr lang="en-ID" sz="1600" dirty="0"/>
              <a:t> Aditya </a:t>
            </a:r>
            <a:r>
              <a:rPr lang="en-ID" sz="1600" dirty="0" err="1"/>
              <a:t>Mahardika</a:t>
            </a:r>
            <a:r>
              <a:rPr lang="en-ID" sz="1600" dirty="0"/>
              <a:t> (210711398) &gt;</a:t>
            </a:r>
          </a:p>
        </p:txBody>
      </p:sp>
      <p:sp>
        <p:nvSpPr>
          <p:cNvPr id="15" name="Google Shape;459;p27">
            <a:extLst>
              <a:ext uri="{FF2B5EF4-FFF2-40B4-BE49-F238E27FC236}">
                <a16:creationId xmlns:a16="http://schemas.microsoft.com/office/drawing/2014/main" id="{0ADCBF48-7C9A-81FE-2AC9-B9B42544ACF4}"/>
              </a:ext>
            </a:extLst>
          </p:cNvPr>
          <p:cNvSpPr txBox="1">
            <a:spLocks/>
          </p:cNvSpPr>
          <p:nvPr/>
        </p:nvSpPr>
        <p:spPr>
          <a:xfrm>
            <a:off x="1718729" y="3218441"/>
            <a:ext cx="6767173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ID" sz="1600" dirty="0"/>
              <a:t>&lt; Agatha Andrea </a:t>
            </a:r>
            <a:r>
              <a:rPr lang="en-ID" sz="1600" dirty="0" err="1"/>
              <a:t>Situngkir</a:t>
            </a:r>
            <a:r>
              <a:rPr lang="en-ID" sz="1600" dirty="0"/>
              <a:t>         (210711418) &gt;</a:t>
            </a:r>
          </a:p>
        </p:txBody>
      </p:sp>
      <p:sp>
        <p:nvSpPr>
          <p:cNvPr id="16" name="Google Shape;459;p27">
            <a:extLst>
              <a:ext uri="{FF2B5EF4-FFF2-40B4-BE49-F238E27FC236}">
                <a16:creationId xmlns:a16="http://schemas.microsoft.com/office/drawing/2014/main" id="{A834FB97-5E46-3BCE-9D3D-23D3C307772B}"/>
              </a:ext>
            </a:extLst>
          </p:cNvPr>
          <p:cNvSpPr txBox="1">
            <a:spLocks/>
          </p:cNvSpPr>
          <p:nvPr/>
        </p:nvSpPr>
        <p:spPr>
          <a:xfrm>
            <a:off x="1718729" y="3514013"/>
            <a:ext cx="6767173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ID" sz="1600" dirty="0"/>
              <a:t>&lt; </a:t>
            </a:r>
            <a:r>
              <a:rPr lang="en-ID" sz="1600" dirty="0" err="1"/>
              <a:t>Fathur</a:t>
            </a:r>
            <a:r>
              <a:rPr lang="en-ID" sz="1600" dirty="0"/>
              <a:t> </a:t>
            </a:r>
            <a:r>
              <a:rPr lang="en-ID" sz="1600" dirty="0" err="1"/>
              <a:t>Rosi</a:t>
            </a:r>
            <a:r>
              <a:rPr lang="en-ID" sz="1600" dirty="0"/>
              <a:t>                     (210711562) 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‘Output Data’;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C</a:t>
            </a:r>
            <a:r>
              <a:rPr lang="en-ID" sz="1400" dirty="0">
                <a:solidFill>
                  <a:schemeClr val="accent3"/>
                </a:solidFill>
              </a:rPr>
              <a:t> Language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Array of Record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AOR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21ED6620-296E-2781-94FF-12F8F37F9E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04655" y="604405"/>
            <a:ext cx="2119745" cy="211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7C55F-9B1A-4799-A618-7EC382110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66" y="1623585"/>
            <a:ext cx="7739120" cy="15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9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‘Hasil’;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C</a:t>
            </a:r>
            <a:r>
              <a:rPr lang="en-ID" sz="1400" dirty="0">
                <a:solidFill>
                  <a:schemeClr val="accent3"/>
                </a:solidFill>
              </a:rPr>
              <a:t> Language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Array of Record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AOR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7" name="Gambar 2">
            <a:extLst>
              <a:ext uri="{FF2B5EF4-FFF2-40B4-BE49-F238E27FC236}">
                <a16:creationId xmlns:a16="http://schemas.microsoft.com/office/drawing/2014/main" id="{3FF63A68-5E58-C0BE-44C5-6EF3B399B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109" y="1411466"/>
            <a:ext cx="5138882" cy="27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0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333175" y="929605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‘</a:t>
            </a:r>
            <a:r>
              <a:rPr lang="en-US" dirty="0"/>
              <a:t>A</a:t>
            </a:r>
            <a:r>
              <a:rPr lang="id-ID" dirty="0"/>
              <a:t>OR’ </a:t>
            </a:r>
            <a:r>
              <a:rPr lang="id-ID" dirty="0">
                <a:solidFill>
                  <a:srgbClr val="92D050"/>
                </a:solidFill>
              </a:rPr>
              <a:t>dalam </a:t>
            </a:r>
            <a:r>
              <a:rPr lang="id-ID" dirty="0" err="1">
                <a:solidFill>
                  <a:srgbClr val="92D050"/>
                </a:solidFill>
              </a:rPr>
              <a:t>Record</a:t>
            </a:r>
            <a:r>
              <a:rPr lang="id-ID" dirty="0">
                <a:solidFill>
                  <a:srgbClr val="92D050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607127"/>
            <a:ext cx="506100" cy="2962898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C</a:t>
            </a:r>
            <a:r>
              <a:rPr lang="en-ID" sz="1400" dirty="0">
                <a:solidFill>
                  <a:schemeClr val="accent3"/>
                </a:solidFill>
              </a:rPr>
              <a:t> Language</a:t>
            </a: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0" y="914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Array of Record</a:t>
            </a: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AOR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A7B9640A-6754-AFFB-B495-F9D95B3ED37B}"/>
              </a:ext>
            </a:extLst>
          </p:cNvPr>
          <p:cNvSpPr txBox="1"/>
          <p:nvPr/>
        </p:nvSpPr>
        <p:spPr>
          <a:xfrm>
            <a:off x="1590925" y="1589702"/>
            <a:ext cx="6797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/*</a:t>
            </a:r>
          </a:p>
          <a:p>
            <a:pPr algn="just"/>
            <a:r>
              <a:rPr lang="en-US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Penggunaaan</a:t>
            </a:r>
            <a:r>
              <a:rPr lang="en-US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Array of Record juga </a:t>
            </a:r>
            <a:r>
              <a:rPr lang="en-US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dapat</a:t>
            </a:r>
            <a:r>
              <a:rPr lang="en-US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digunakan</a:t>
            </a:r>
            <a:r>
              <a:rPr lang="en-US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di </a:t>
            </a:r>
            <a:r>
              <a:rPr lang="en-US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dalam</a:t>
            </a:r>
            <a:r>
              <a:rPr lang="en-US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suatu</a:t>
            </a:r>
            <a:r>
              <a:rPr lang="en-US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record, </a:t>
            </a:r>
            <a:r>
              <a:rPr lang="en-US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semisal</a:t>
            </a:r>
            <a:r>
              <a:rPr lang="en-US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kalian </a:t>
            </a:r>
            <a:r>
              <a:rPr lang="en-US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diminta</a:t>
            </a:r>
            <a:r>
              <a:rPr lang="en-US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membuat</a:t>
            </a:r>
            <a:r>
              <a:rPr lang="en-US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3 record </a:t>
            </a:r>
            <a:r>
              <a:rPr lang="en-US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Dokter</a:t>
            </a:r>
            <a:r>
              <a:rPr lang="en-US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yang masing-masing </a:t>
            </a:r>
            <a:r>
              <a:rPr lang="en-US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memiliki</a:t>
            </a:r>
            <a:r>
              <a:rPr lang="en-US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 record </a:t>
            </a:r>
            <a:r>
              <a:rPr lang="en-US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Pasien</a:t>
            </a:r>
            <a:r>
              <a:rPr lang="en-US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  <a:r>
              <a:rPr lang="en-US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Maka</a:t>
            </a:r>
            <a:r>
              <a:rPr lang="en-US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struktur</a:t>
            </a:r>
            <a:r>
              <a:rPr lang="en-US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record </a:t>
            </a:r>
            <a:r>
              <a:rPr lang="en-US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akan</a:t>
            </a:r>
            <a:r>
              <a:rPr lang="en-US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jadi</a:t>
            </a:r>
            <a:r>
              <a:rPr lang="en-US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seperti</a:t>
            </a:r>
            <a:r>
              <a:rPr lang="en-US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ini</a:t>
            </a:r>
            <a:r>
              <a:rPr lang="en-US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endParaRPr lang="id-ID" sz="1600" dirty="0">
              <a:solidFill>
                <a:srgbClr val="DBA0DB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id-ID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*/</a:t>
            </a:r>
            <a:endParaRPr lang="en-ID" sz="1600" dirty="0">
              <a:solidFill>
                <a:srgbClr val="DBA0DB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57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864644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‘</a:t>
            </a:r>
            <a:r>
              <a:rPr lang="en-US" dirty="0"/>
              <a:t>A</a:t>
            </a:r>
            <a:r>
              <a:rPr lang="id-ID" dirty="0"/>
              <a:t>OR’ </a:t>
            </a:r>
            <a:r>
              <a:rPr lang="id-ID" dirty="0">
                <a:solidFill>
                  <a:srgbClr val="92D050"/>
                </a:solidFill>
              </a:rPr>
              <a:t>dalam </a:t>
            </a:r>
            <a:r>
              <a:rPr lang="id-ID" dirty="0" err="1">
                <a:solidFill>
                  <a:srgbClr val="92D050"/>
                </a:solidFill>
              </a:rPr>
              <a:t>Record</a:t>
            </a:r>
            <a:r>
              <a:rPr lang="id-ID" dirty="0">
                <a:solidFill>
                  <a:srgbClr val="92D050"/>
                </a:solidFill>
              </a:rPr>
              <a:t>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C</a:t>
            </a:r>
            <a:r>
              <a:rPr lang="en-ID" sz="1400" dirty="0">
                <a:solidFill>
                  <a:schemeClr val="accent3"/>
                </a:solidFill>
              </a:rPr>
              <a:t> Language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Array of Record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AOR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13D8755B-AF3D-65C1-EBCB-C5A2AD76E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072" y="1257775"/>
            <a:ext cx="1923906" cy="313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7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333175" y="929605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‘</a:t>
            </a:r>
            <a:r>
              <a:rPr lang="en-US" dirty="0"/>
              <a:t>A</a:t>
            </a:r>
            <a:r>
              <a:rPr lang="id-ID" dirty="0"/>
              <a:t>OR’ </a:t>
            </a:r>
            <a:r>
              <a:rPr lang="id-ID" dirty="0">
                <a:solidFill>
                  <a:srgbClr val="92D050"/>
                </a:solidFill>
              </a:rPr>
              <a:t>dengan </a:t>
            </a:r>
            <a:r>
              <a:rPr lang="id-ID" dirty="0" err="1">
                <a:solidFill>
                  <a:srgbClr val="92D050"/>
                </a:solidFill>
              </a:rPr>
              <a:t>Nested</a:t>
            </a:r>
            <a:r>
              <a:rPr lang="id-ID" dirty="0">
                <a:solidFill>
                  <a:srgbClr val="92D050"/>
                </a:solidFill>
              </a:rPr>
              <a:t> </a:t>
            </a:r>
            <a:r>
              <a:rPr lang="id-ID" dirty="0" err="1">
                <a:solidFill>
                  <a:srgbClr val="92D050"/>
                </a:solidFill>
              </a:rPr>
              <a:t>Loop</a:t>
            </a:r>
            <a:r>
              <a:rPr lang="id-ID" dirty="0">
                <a:solidFill>
                  <a:srgbClr val="92D050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607127"/>
            <a:ext cx="506100" cy="2962898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C</a:t>
            </a:r>
            <a:r>
              <a:rPr lang="en-ID" sz="1400" dirty="0">
                <a:solidFill>
                  <a:schemeClr val="accent3"/>
                </a:solidFill>
              </a:rPr>
              <a:t> Language</a:t>
            </a: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0" y="914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Array of Record</a:t>
            </a: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AOR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A7B9640A-6754-AFFB-B495-F9D95B3ED37B}"/>
              </a:ext>
            </a:extLst>
          </p:cNvPr>
          <p:cNvSpPr txBox="1"/>
          <p:nvPr/>
        </p:nvSpPr>
        <p:spPr>
          <a:xfrm>
            <a:off x="1590925" y="2149575"/>
            <a:ext cx="6797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/*</a:t>
            </a:r>
          </a:p>
          <a:p>
            <a:pPr algn="just"/>
            <a:r>
              <a:rPr lang="id-ID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Untuk memudahkan dalam menampilkan data </a:t>
            </a:r>
            <a:r>
              <a:rPr lang="id-ID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Array</a:t>
            </a:r>
            <a:r>
              <a:rPr lang="id-ID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d-ID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Of</a:t>
            </a:r>
            <a:r>
              <a:rPr lang="id-ID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d-ID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Record</a:t>
            </a:r>
            <a:r>
              <a:rPr lang="id-ID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di dalam </a:t>
            </a:r>
            <a:r>
              <a:rPr lang="id-ID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Record</a:t>
            </a:r>
            <a:r>
              <a:rPr lang="id-ID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dapat dilakukan dengan menggunakan metode </a:t>
            </a:r>
            <a:r>
              <a:rPr lang="id-ID" sz="1600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‘</a:t>
            </a:r>
            <a:r>
              <a:rPr lang="id-ID" sz="1600" b="1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NESTED LOOP</a:t>
            </a:r>
            <a:r>
              <a:rPr lang="id-ID" sz="1600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’</a:t>
            </a:r>
            <a:endParaRPr lang="id-ID" sz="1600" dirty="0">
              <a:solidFill>
                <a:srgbClr val="92D050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id-ID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*/</a:t>
            </a:r>
            <a:endParaRPr lang="en-ID" sz="1600" dirty="0">
              <a:solidFill>
                <a:srgbClr val="DBA0DB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337875" y="611581"/>
            <a:ext cx="7290600" cy="96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Struktur</a:t>
            </a:r>
            <a:r>
              <a:rPr lang="id-ID" dirty="0"/>
              <a:t> </a:t>
            </a:r>
            <a:r>
              <a:rPr lang="en" dirty="0">
                <a:solidFill>
                  <a:schemeClr val="accent2"/>
                </a:solidFill>
              </a:rPr>
              <a:t>‘Array of Record’</a:t>
            </a:r>
            <a:r>
              <a:rPr lang="id-ID" dirty="0">
                <a:solidFill>
                  <a:schemeClr val="accent2"/>
                </a:solidFill>
              </a:rPr>
              <a:t> dengan </a:t>
            </a:r>
            <a:r>
              <a:rPr lang="id-ID" dirty="0" err="1">
                <a:solidFill>
                  <a:schemeClr val="accent2"/>
                </a:solidFill>
              </a:rPr>
              <a:t>Nested</a:t>
            </a:r>
            <a:r>
              <a:rPr lang="id-ID" dirty="0">
                <a:solidFill>
                  <a:schemeClr val="accent2"/>
                </a:solidFill>
              </a:rPr>
              <a:t> </a:t>
            </a:r>
            <a:r>
              <a:rPr lang="id-ID" dirty="0" err="1">
                <a:solidFill>
                  <a:schemeClr val="accent2"/>
                </a:solidFill>
              </a:rPr>
              <a:t>Loop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607127"/>
            <a:ext cx="506100" cy="2962898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C</a:t>
            </a:r>
            <a:r>
              <a:rPr lang="en-ID" sz="1400" dirty="0">
                <a:solidFill>
                  <a:schemeClr val="accent3"/>
                </a:solidFill>
              </a:rPr>
              <a:t> Language</a:t>
            </a: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0" y="914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Array of Record</a:t>
            </a: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AOR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2AA4440A-FB6E-494D-A149-A2BD3C920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81"/>
          <a:stretch/>
        </p:blipFill>
        <p:spPr>
          <a:xfrm>
            <a:off x="2114592" y="1915562"/>
            <a:ext cx="5837426" cy="209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6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316035" y="654393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‘Input Data’;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C</a:t>
            </a:r>
            <a:r>
              <a:rPr lang="en-ID" sz="1400" dirty="0">
                <a:solidFill>
                  <a:schemeClr val="accent3"/>
                </a:solidFill>
              </a:rPr>
              <a:t> Language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Array of Record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AOR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B725427C-8B60-7BDE-B841-54950FF4D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570" y="1401161"/>
            <a:ext cx="7679530" cy="23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‘Output Data’;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C</a:t>
            </a:r>
            <a:r>
              <a:rPr lang="en-ID" sz="1400" dirty="0">
                <a:solidFill>
                  <a:schemeClr val="accent3"/>
                </a:solidFill>
              </a:rPr>
              <a:t> Language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Array of Record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AOR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81318D28-7DB7-D39D-961A-53A8C46B9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162" y="1343050"/>
            <a:ext cx="69627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4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333175" y="929605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‘</a:t>
            </a:r>
            <a:r>
              <a:rPr lang="en-US" dirty="0"/>
              <a:t>A</a:t>
            </a:r>
            <a:r>
              <a:rPr lang="id-ID" dirty="0"/>
              <a:t>OR’ </a:t>
            </a:r>
            <a:r>
              <a:rPr lang="id-ID" dirty="0">
                <a:solidFill>
                  <a:srgbClr val="92D050"/>
                </a:solidFill>
              </a:rPr>
              <a:t>dalam Prosedur/Fungsi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607127"/>
            <a:ext cx="506100" cy="2962898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C</a:t>
            </a:r>
            <a:r>
              <a:rPr lang="en-ID" sz="1400" dirty="0">
                <a:solidFill>
                  <a:schemeClr val="accent3"/>
                </a:solidFill>
              </a:rPr>
              <a:t> Language</a:t>
            </a: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0" y="914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Array of Record</a:t>
            </a: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AOR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A7B9640A-6754-AFFB-B495-F9D95B3ED37B}"/>
              </a:ext>
            </a:extLst>
          </p:cNvPr>
          <p:cNvSpPr txBox="1"/>
          <p:nvPr/>
        </p:nvSpPr>
        <p:spPr>
          <a:xfrm>
            <a:off x="1590925" y="1534022"/>
            <a:ext cx="67975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/*</a:t>
            </a:r>
          </a:p>
          <a:p>
            <a:pPr algn="just"/>
            <a:r>
              <a:rPr lang="id-ID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AOR juga dapat digunakan di dalam Prosedur atau pun fungsi. Namun yang membedakan adalah cara penulisan parameternya.</a:t>
            </a:r>
          </a:p>
          <a:p>
            <a:pPr algn="just"/>
            <a:endParaRPr lang="id-ID" sz="1600" dirty="0">
              <a:solidFill>
                <a:srgbClr val="DBA0DB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id-ID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Biasanya penulisan parameter </a:t>
            </a:r>
            <a:r>
              <a:rPr lang="id-ID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output</a:t>
            </a:r>
            <a:r>
              <a:rPr lang="id-ID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dalam prosedur atau di dalam main menggunakan </a:t>
            </a:r>
            <a:r>
              <a:rPr lang="id-ID" sz="1600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lambang </a:t>
            </a:r>
            <a:r>
              <a:rPr lang="id-ID" sz="1600" dirty="0" err="1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Asterik</a:t>
            </a:r>
            <a:r>
              <a:rPr lang="id-ID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d-ID" sz="1600" b="1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‘*’ </a:t>
            </a:r>
            <a:r>
              <a:rPr lang="id-ID" sz="16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dan</a:t>
            </a:r>
            <a:r>
              <a:rPr lang="id-ID" sz="1600" b="1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d-ID" sz="1600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lambang dan </a:t>
            </a:r>
            <a:r>
              <a:rPr lang="id-ID" sz="1600" b="1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‘&amp;’</a:t>
            </a:r>
            <a:r>
              <a:rPr lang="id-ID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tetapi karena kita menggunakan </a:t>
            </a:r>
            <a:r>
              <a:rPr lang="id-ID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Array</a:t>
            </a:r>
            <a:r>
              <a:rPr lang="id-ID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kita tidak perlu menggunakan lambang tersebut.</a:t>
            </a:r>
            <a:endParaRPr lang="id-ID" sz="1600" dirty="0">
              <a:solidFill>
                <a:srgbClr val="92D050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id-ID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*/</a:t>
            </a:r>
            <a:endParaRPr lang="en-ID" sz="1600" dirty="0">
              <a:solidFill>
                <a:srgbClr val="DBA0DB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436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333175" y="929605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‘</a:t>
            </a:r>
            <a:r>
              <a:rPr lang="en-US" dirty="0"/>
              <a:t>A</a:t>
            </a:r>
            <a:r>
              <a:rPr lang="id-ID" dirty="0"/>
              <a:t>OR’ </a:t>
            </a:r>
            <a:r>
              <a:rPr lang="id-ID" dirty="0">
                <a:solidFill>
                  <a:srgbClr val="92D050"/>
                </a:solidFill>
              </a:rPr>
              <a:t>dalam Prosedur/Fungsi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607127"/>
            <a:ext cx="506100" cy="2962898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C</a:t>
            </a:r>
            <a:r>
              <a:rPr lang="en-ID" sz="1400" dirty="0">
                <a:solidFill>
                  <a:schemeClr val="accent3"/>
                </a:solidFill>
              </a:rPr>
              <a:t> Language</a:t>
            </a: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0" y="914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Array of Record</a:t>
            </a: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AOR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A7B9640A-6754-AFFB-B495-F9D95B3ED37B}"/>
              </a:ext>
            </a:extLst>
          </p:cNvPr>
          <p:cNvSpPr txBox="1"/>
          <p:nvPr/>
        </p:nvSpPr>
        <p:spPr>
          <a:xfrm>
            <a:off x="1590925" y="1534022"/>
            <a:ext cx="6797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/*</a:t>
            </a:r>
          </a:p>
          <a:p>
            <a:pPr algn="just"/>
            <a:r>
              <a:rPr lang="id-ID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Mengapa tidak perlu menggunakan </a:t>
            </a:r>
            <a:r>
              <a:rPr lang="id-ID" sz="1600" dirty="0">
                <a:solidFill>
                  <a:srgbClr val="92D05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lambang </a:t>
            </a:r>
            <a:r>
              <a:rPr lang="id-ID" sz="1600" dirty="0" err="1">
                <a:solidFill>
                  <a:srgbClr val="92D05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Asterik</a:t>
            </a:r>
            <a:r>
              <a:rPr lang="id-ID" sz="1600" dirty="0">
                <a:solidFill>
                  <a:srgbClr val="92D05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d-ID" sz="1600" b="1" dirty="0">
                <a:solidFill>
                  <a:srgbClr val="92D05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‘*’</a:t>
            </a:r>
            <a:r>
              <a:rPr lang="id-ID" sz="1600" dirty="0">
                <a:solidFill>
                  <a:srgbClr val="92D05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d-ID" sz="160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dan</a:t>
            </a:r>
            <a:r>
              <a:rPr lang="id-ID" sz="1600" dirty="0">
                <a:solidFill>
                  <a:srgbClr val="92D05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tanda dan </a:t>
            </a:r>
            <a:r>
              <a:rPr lang="id-ID" sz="1600" b="1" dirty="0">
                <a:solidFill>
                  <a:srgbClr val="92D05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‘&amp;’</a:t>
            </a:r>
            <a:r>
              <a:rPr lang="id-ID" sz="1600" dirty="0">
                <a:solidFill>
                  <a:srgbClr val="92D05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d-ID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?</a:t>
            </a:r>
          </a:p>
          <a:p>
            <a:pPr algn="just"/>
            <a:endParaRPr lang="id-ID" sz="1600" dirty="0">
              <a:solidFill>
                <a:srgbClr val="DBA0DB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id-ID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Karena komunikasi dari/ke prosedur dengan </a:t>
            </a:r>
            <a:r>
              <a:rPr lang="id-ID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Array</a:t>
            </a:r>
            <a:r>
              <a:rPr lang="id-ID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dimulai dengan </a:t>
            </a:r>
            <a:r>
              <a:rPr lang="id-ID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value</a:t>
            </a:r>
            <a:r>
              <a:rPr lang="id-ID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/indeks ke 0, </a:t>
            </a:r>
            <a:r>
              <a:rPr lang="id-ID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dimana</a:t>
            </a:r>
            <a:r>
              <a:rPr lang="id-ID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d-ID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value</a:t>
            </a:r>
            <a:r>
              <a:rPr lang="id-ID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lainnya akan urut dalam </a:t>
            </a:r>
            <a:r>
              <a:rPr lang="id-ID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pengaksean</a:t>
            </a:r>
            <a:r>
              <a:rPr lang="id-ID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endParaRPr lang="id-ID" sz="1600" dirty="0">
              <a:solidFill>
                <a:srgbClr val="92D050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id-ID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*/</a:t>
            </a:r>
            <a:endParaRPr lang="en-ID" sz="1600" dirty="0">
              <a:solidFill>
                <a:srgbClr val="DBA0DB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1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31875" y="1218334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03975" y="1218346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Pengertian AOR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303974" y="1689347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176073" y="1689335"/>
            <a:ext cx="3821573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Deklarasi AOR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3176073" y="2164319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4048172" y="2164307"/>
            <a:ext cx="3950441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Pengaksesan AOR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Typedef</a:t>
            </a:r>
            <a:r>
              <a:rPr lang="id-ID" dirty="0"/>
              <a:t> </a:t>
            </a:r>
            <a:r>
              <a:rPr lang="id-ID" dirty="0" err="1"/>
              <a:t>struct</a:t>
            </a:r>
            <a:r>
              <a:rPr lang="id-ID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 err="1">
                <a:solidFill>
                  <a:schemeClr val="accent3"/>
                </a:solidFill>
              </a:rPr>
              <a:t>Array</a:t>
            </a:r>
            <a:r>
              <a:rPr lang="id-ID" sz="1400" dirty="0">
                <a:solidFill>
                  <a:schemeClr val="accent3"/>
                </a:solidFill>
              </a:rPr>
              <a:t> </a:t>
            </a:r>
            <a:r>
              <a:rPr lang="id-ID" sz="1400" dirty="0" err="1">
                <a:solidFill>
                  <a:schemeClr val="accent3"/>
                </a:solidFill>
              </a:rPr>
              <a:t>Of</a:t>
            </a:r>
            <a:r>
              <a:rPr lang="id-ID" sz="1400" dirty="0">
                <a:solidFill>
                  <a:schemeClr val="accent3"/>
                </a:solidFill>
              </a:rPr>
              <a:t> </a:t>
            </a:r>
            <a:r>
              <a:rPr lang="id-ID" sz="1400" dirty="0" err="1">
                <a:solidFill>
                  <a:schemeClr val="accent3"/>
                </a:solidFill>
              </a:rPr>
              <a:t>Record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4" name="Google Shape;486;p29">
            <a:extLst>
              <a:ext uri="{FF2B5EF4-FFF2-40B4-BE49-F238E27FC236}">
                <a16:creationId xmlns:a16="http://schemas.microsoft.com/office/drawing/2014/main" id="{F4544C14-0FD8-579D-CC64-C1CECFA205D6}"/>
              </a:ext>
            </a:extLst>
          </p:cNvPr>
          <p:cNvSpPr txBox="1">
            <a:spLocks/>
          </p:cNvSpPr>
          <p:nvPr/>
        </p:nvSpPr>
        <p:spPr>
          <a:xfrm flipH="1">
            <a:off x="3176073" y="2632064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</a:t>
            </a:r>
            <a:r>
              <a:rPr lang="id-ID" dirty="0"/>
              <a:t>4</a:t>
            </a:r>
            <a:endParaRPr lang="en" dirty="0"/>
          </a:p>
        </p:txBody>
      </p:sp>
      <p:sp>
        <p:nvSpPr>
          <p:cNvPr id="25" name="Google Shape;488;p29">
            <a:extLst>
              <a:ext uri="{FF2B5EF4-FFF2-40B4-BE49-F238E27FC236}">
                <a16:creationId xmlns:a16="http://schemas.microsoft.com/office/drawing/2014/main" id="{1618EB21-0FB7-93C0-DABB-0D9F77C1917C}"/>
              </a:ext>
            </a:extLst>
          </p:cNvPr>
          <p:cNvSpPr txBox="1">
            <a:spLocks/>
          </p:cNvSpPr>
          <p:nvPr/>
        </p:nvSpPr>
        <p:spPr>
          <a:xfrm>
            <a:off x="4048172" y="2632052"/>
            <a:ext cx="5229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id-ID" dirty="0">
                <a:solidFill>
                  <a:schemeClr val="accent2"/>
                </a:solidFill>
              </a:rPr>
              <a:t>AOR dalam </a:t>
            </a:r>
            <a:r>
              <a:rPr lang="id-ID" dirty="0" err="1">
                <a:solidFill>
                  <a:schemeClr val="accent2"/>
                </a:solidFill>
              </a:rPr>
              <a:t>Record</a:t>
            </a:r>
            <a:endParaRPr lang="id-ID" dirty="0">
              <a:solidFill>
                <a:schemeClr val="accent2"/>
              </a:solidFill>
            </a:endParaRPr>
          </a:p>
        </p:txBody>
      </p:sp>
      <p:sp>
        <p:nvSpPr>
          <p:cNvPr id="26" name="Google Shape;486;p29">
            <a:extLst>
              <a:ext uri="{FF2B5EF4-FFF2-40B4-BE49-F238E27FC236}">
                <a16:creationId xmlns:a16="http://schemas.microsoft.com/office/drawing/2014/main" id="{6E325EC3-DF90-771A-2399-870D2985CA37}"/>
              </a:ext>
            </a:extLst>
          </p:cNvPr>
          <p:cNvSpPr txBox="1">
            <a:spLocks/>
          </p:cNvSpPr>
          <p:nvPr/>
        </p:nvSpPr>
        <p:spPr>
          <a:xfrm flipH="1">
            <a:off x="2293932" y="3117321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</a:t>
            </a:r>
            <a:r>
              <a:rPr lang="id-ID" dirty="0"/>
              <a:t>5</a:t>
            </a:r>
            <a:endParaRPr lang="en" dirty="0"/>
          </a:p>
        </p:txBody>
      </p:sp>
      <p:sp>
        <p:nvSpPr>
          <p:cNvPr id="27" name="Google Shape;488;p29">
            <a:extLst>
              <a:ext uri="{FF2B5EF4-FFF2-40B4-BE49-F238E27FC236}">
                <a16:creationId xmlns:a16="http://schemas.microsoft.com/office/drawing/2014/main" id="{230D6502-5304-448D-793E-12829F41CD8D}"/>
              </a:ext>
            </a:extLst>
          </p:cNvPr>
          <p:cNvSpPr txBox="1">
            <a:spLocks/>
          </p:cNvSpPr>
          <p:nvPr/>
        </p:nvSpPr>
        <p:spPr>
          <a:xfrm>
            <a:off x="3166031" y="3117309"/>
            <a:ext cx="5229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id-ID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AOR dengan </a:t>
            </a:r>
            <a:r>
              <a:rPr lang="id-ID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Nested</a:t>
            </a:r>
            <a:r>
              <a:rPr lang="id-ID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id-ID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Loop</a:t>
            </a:r>
            <a:endParaRPr lang="id-ID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Google Shape;486;p29">
            <a:extLst>
              <a:ext uri="{FF2B5EF4-FFF2-40B4-BE49-F238E27FC236}">
                <a16:creationId xmlns:a16="http://schemas.microsoft.com/office/drawing/2014/main" id="{F46621A0-B0B1-4273-753A-3A60666CC69C}"/>
              </a:ext>
            </a:extLst>
          </p:cNvPr>
          <p:cNvSpPr txBox="1">
            <a:spLocks/>
          </p:cNvSpPr>
          <p:nvPr/>
        </p:nvSpPr>
        <p:spPr>
          <a:xfrm flipH="1">
            <a:off x="1421832" y="3585066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</a:t>
            </a:r>
            <a:r>
              <a:rPr lang="id-ID" dirty="0"/>
              <a:t>6</a:t>
            </a:r>
            <a:endParaRPr lang="en" dirty="0"/>
          </a:p>
        </p:txBody>
      </p:sp>
      <p:sp>
        <p:nvSpPr>
          <p:cNvPr id="29" name="Google Shape;488;p29">
            <a:extLst>
              <a:ext uri="{FF2B5EF4-FFF2-40B4-BE49-F238E27FC236}">
                <a16:creationId xmlns:a16="http://schemas.microsoft.com/office/drawing/2014/main" id="{4BABB48C-8596-E0CB-C8CF-596EA97E1006}"/>
              </a:ext>
            </a:extLst>
          </p:cNvPr>
          <p:cNvSpPr txBox="1">
            <a:spLocks/>
          </p:cNvSpPr>
          <p:nvPr/>
        </p:nvSpPr>
        <p:spPr>
          <a:xfrm>
            <a:off x="2293931" y="3585054"/>
            <a:ext cx="5229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id-ID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AOR dalam prosedur/fungsi</a:t>
            </a:r>
          </a:p>
        </p:txBody>
      </p:sp>
      <p:sp>
        <p:nvSpPr>
          <p:cNvPr id="21" name="Google Shape;489;p29">
            <a:extLst>
              <a:ext uri="{FF2B5EF4-FFF2-40B4-BE49-F238E27FC236}">
                <a16:creationId xmlns:a16="http://schemas.microsoft.com/office/drawing/2014/main" id="{89247CC7-A3E4-B417-0E8E-302FFE46CFF0}"/>
              </a:ext>
            </a:extLst>
          </p:cNvPr>
          <p:cNvSpPr txBox="1">
            <a:spLocks/>
          </p:cNvSpPr>
          <p:nvPr/>
        </p:nvSpPr>
        <p:spPr>
          <a:xfrm>
            <a:off x="1441559" y="3937404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id-ID" sz="2400" dirty="0" err="1">
                <a:solidFill>
                  <a:schemeClr val="bg1"/>
                </a:solidFill>
              </a:rPr>
              <a:t>Materi_ArrayOfRecord</a:t>
            </a:r>
            <a:r>
              <a:rPr lang="id-ID" dirty="0">
                <a:solidFill>
                  <a:schemeClr val="accent6"/>
                </a:solidFill>
              </a:rPr>
              <a:t>;</a:t>
            </a:r>
            <a:endParaRPr lang="id-ID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rgbClr val="FF0000"/>
                </a:solidFill>
              </a:rPr>
              <a:t>AOR</a:t>
            </a:r>
            <a:r>
              <a:rPr lang="id-ID" dirty="0">
                <a:solidFill>
                  <a:schemeClr val="accent2"/>
                </a:solidFill>
              </a:rPr>
              <a:t> dalam prosedur;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C</a:t>
            </a:r>
            <a:r>
              <a:rPr lang="en-ID" sz="1400" dirty="0">
                <a:solidFill>
                  <a:schemeClr val="accent3"/>
                </a:solidFill>
              </a:rPr>
              <a:t> Language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Array of Record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AOR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1AA5676-D536-DA7E-1B96-616121FF9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44" y="1170002"/>
            <a:ext cx="5362619" cy="339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5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r>
              <a:rPr lang="en-ID" dirty="0"/>
              <a:t>p</a:t>
            </a:r>
            <a:r>
              <a:rPr lang="en" dirty="0"/>
              <a:t>a itu</a:t>
            </a:r>
            <a:r>
              <a:rPr lang="en" dirty="0">
                <a:solidFill>
                  <a:schemeClr val="accent2"/>
                </a:solidFill>
              </a:rPr>
              <a:t>‘Array of Record’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C</a:t>
            </a:r>
            <a:r>
              <a:rPr lang="en-ID" sz="1400" dirty="0">
                <a:solidFill>
                  <a:schemeClr val="accent3"/>
                </a:solidFill>
              </a:rPr>
              <a:t> Language</a:t>
            </a: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Array of Record</a:t>
            </a: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87638-8C0F-021A-E125-9E0EB81E4D30}"/>
              </a:ext>
            </a:extLst>
          </p:cNvPr>
          <p:cNvSpPr txBox="1"/>
          <p:nvPr/>
        </p:nvSpPr>
        <p:spPr>
          <a:xfrm>
            <a:off x="1636256" y="1786945"/>
            <a:ext cx="6797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/*</a:t>
            </a:r>
          </a:p>
          <a:p>
            <a:pPr algn="just"/>
            <a:r>
              <a:rPr lang="en-US" sz="16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lang="en-US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ederhananya</a:t>
            </a:r>
            <a:r>
              <a:rPr lang="en-US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Array of Record (AOR) </a:t>
            </a:r>
            <a:r>
              <a:rPr lang="en-US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merupakan</a:t>
            </a:r>
            <a:r>
              <a:rPr lang="en-US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suatu</a:t>
            </a:r>
            <a:r>
              <a:rPr lang="en-US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Record yang </a:t>
            </a:r>
            <a:r>
              <a:rPr lang="en-US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digabungkan</a:t>
            </a:r>
            <a:r>
              <a:rPr lang="en-US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dengan</a:t>
            </a:r>
            <a:r>
              <a:rPr lang="en-US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Array, </a:t>
            </a:r>
            <a:r>
              <a:rPr lang="en-US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sehingga</a:t>
            </a:r>
            <a:r>
              <a:rPr lang="en-US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elemen</a:t>
            </a:r>
            <a:r>
              <a:rPr lang="en-US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dari</a:t>
            </a:r>
            <a:r>
              <a:rPr lang="en-US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suatu</a:t>
            </a:r>
            <a:r>
              <a:rPr lang="en-US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Record </a:t>
            </a:r>
            <a:r>
              <a:rPr lang="en-US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tersebut</a:t>
            </a:r>
            <a:r>
              <a:rPr lang="en-US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akan</a:t>
            </a:r>
            <a:r>
              <a:rPr lang="en-US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disimpan</a:t>
            </a:r>
            <a:r>
              <a:rPr lang="en-US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di </a:t>
            </a:r>
            <a:r>
              <a:rPr lang="en-US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dalam</a:t>
            </a:r>
            <a:r>
              <a:rPr lang="en-US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Array </a:t>
            </a:r>
            <a:r>
              <a:rPr lang="en-US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secara</a:t>
            </a:r>
            <a:r>
              <a:rPr lang="en-US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terurut</a:t>
            </a:r>
            <a:r>
              <a:rPr lang="en-US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berdasarkan</a:t>
            </a:r>
            <a:r>
              <a:rPr lang="en-US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 err="1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indeksnya</a:t>
            </a:r>
            <a:r>
              <a:rPr lang="en-US" sz="1600" dirty="0">
                <a:solidFill>
                  <a:srgbClr val="DBA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endParaRPr lang="id-ID" sz="1600" dirty="0">
              <a:solidFill>
                <a:srgbClr val="DBA0DB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id-ID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*/</a:t>
            </a:r>
            <a:endParaRPr lang="en-ID" sz="1600" dirty="0">
              <a:solidFill>
                <a:srgbClr val="DBA0DB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2"/>
          <p:cNvSpPr txBox="1">
            <a:spLocks noGrp="1"/>
          </p:cNvSpPr>
          <p:nvPr>
            <p:ph type="title"/>
          </p:nvPr>
        </p:nvSpPr>
        <p:spPr>
          <a:xfrm>
            <a:off x="1127300" y="603375"/>
            <a:ext cx="478530" cy="66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54" name="Google Shape;854;p42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C</a:t>
            </a:r>
            <a:r>
              <a:rPr lang="en-ID" sz="1400" dirty="0">
                <a:solidFill>
                  <a:schemeClr val="accent3"/>
                </a:solidFill>
              </a:rPr>
              <a:t> Language</a:t>
            </a:r>
          </a:p>
        </p:txBody>
      </p:sp>
      <p:sp>
        <p:nvSpPr>
          <p:cNvPr id="855" name="Google Shape;855;p42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 err="1">
                <a:solidFill>
                  <a:schemeClr val="accent3"/>
                </a:solidFill>
              </a:rPr>
              <a:t>Record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56" name="Google Shape;856;p4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AOR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59" name="Google Shape;859;p42"/>
          <p:cNvSpPr txBox="1"/>
          <p:nvPr/>
        </p:nvSpPr>
        <p:spPr>
          <a:xfrm>
            <a:off x="1084825" y="3871700"/>
            <a:ext cx="506100" cy="104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60" name="Google Shape;860;p42"/>
          <p:cNvCxnSpPr>
            <a:cxnSpLocks/>
            <a:endCxn id="859" idx="0"/>
          </p:cNvCxnSpPr>
          <p:nvPr/>
        </p:nvCxnSpPr>
        <p:spPr>
          <a:xfrm>
            <a:off x="1337875" y="1156855"/>
            <a:ext cx="0" cy="2714845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5D0E0AA-8118-90F8-A3E9-399661F099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80"/>
          <a:stretch/>
        </p:blipFill>
        <p:spPr>
          <a:xfrm>
            <a:off x="1717429" y="826428"/>
            <a:ext cx="2859504" cy="3490643"/>
          </a:xfrm>
          <a:prstGeom prst="rect">
            <a:avLst/>
          </a:prstGeom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D578DF48-46EF-8ED9-ADC5-FF75F45AB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199" y="1006787"/>
            <a:ext cx="2755602" cy="3168943"/>
          </a:xfrm>
          <a:prstGeom prst="rect">
            <a:avLst/>
          </a:prstGeom>
        </p:spPr>
      </p:pic>
      <p:cxnSp>
        <p:nvCxnSpPr>
          <p:cNvPr id="11" name="Google Shape;860;p42">
            <a:extLst>
              <a:ext uri="{FF2B5EF4-FFF2-40B4-BE49-F238E27FC236}">
                <a16:creationId xmlns:a16="http://schemas.microsoft.com/office/drawing/2014/main" id="{3706A151-6489-0F50-B426-478B27D54B89}"/>
              </a:ext>
            </a:extLst>
          </p:cNvPr>
          <p:cNvCxnSpPr>
            <a:cxnSpLocks/>
          </p:cNvCxnSpPr>
          <p:nvPr/>
        </p:nvCxnSpPr>
        <p:spPr>
          <a:xfrm>
            <a:off x="5033691" y="603375"/>
            <a:ext cx="0" cy="3975769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2"/>
          <p:cNvSpPr txBox="1">
            <a:spLocks noGrp="1"/>
          </p:cNvSpPr>
          <p:nvPr>
            <p:ph type="title"/>
          </p:nvPr>
        </p:nvSpPr>
        <p:spPr>
          <a:xfrm>
            <a:off x="1127300" y="603375"/>
            <a:ext cx="478530" cy="66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54" name="Google Shape;854;p42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C</a:t>
            </a:r>
            <a:r>
              <a:rPr lang="en-ID" sz="1400" dirty="0">
                <a:solidFill>
                  <a:schemeClr val="accent3"/>
                </a:solidFill>
              </a:rPr>
              <a:t> Language</a:t>
            </a:r>
          </a:p>
        </p:txBody>
      </p:sp>
      <p:sp>
        <p:nvSpPr>
          <p:cNvPr id="855" name="Google Shape;855;p42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>
                <a:solidFill>
                  <a:schemeClr val="accent3"/>
                </a:solidFill>
              </a:rPr>
              <a:t>Record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56" name="Google Shape;856;p4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AOR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59" name="Google Shape;859;p42"/>
          <p:cNvSpPr txBox="1"/>
          <p:nvPr/>
        </p:nvSpPr>
        <p:spPr>
          <a:xfrm>
            <a:off x="1084825" y="3871700"/>
            <a:ext cx="506100" cy="104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60" name="Google Shape;860;p42"/>
          <p:cNvCxnSpPr>
            <a:cxnSpLocks/>
            <a:endCxn id="859" idx="0"/>
          </p:cNvCxnSpPr>
          <p:nvPr/>
        </p:nvCxnSpPr>
        <p:spPr>
          <a:xfrm>
            <a:off x="1337875" y="1156855"/>
            <a:ext cx="0" cy="2714845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127A34-52D9-E5A4-9920-2A0670AEF050}"/>
              </a:ext>
            </a:extLst>
          </p:cNvPr>
          <p:cNvSpPr txBox="1"/>
          <p:nvPr/>
        </p:nvSpPr>
        <p:spPr>
          <a:xfrm>
            <a:off x="5213718" y="1570058"/>
            <a:ext cx="3671517" cy="2003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Tetapi, apabila kita ingin menyingkat penulisan program dapat digunakan dengan menggunakan ‘</a:t>
            </a:r>
            <a:r>
              <a:rPr lang="id-ID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Array</a:t>
            </a:r>
            <a:r>
              <a:rPr lang="id-ID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d-ID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of</a:t>
            </a:r>
            <a:r>
              <a:rPr lang="id-ID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d-ID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Record</a:t>
            </a:r>
            <a:r>
              <a:rPr lang="id-ID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’, seperti pada contoh </a:t>
            </a:r>
            <a:r>
              <a:rPr lang="id-ID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disebelah</a:t>
            </a:r>
            <a:r>
              <a:rPr lang="id-ID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kanan</a:t>
            </a:r>
            <a:endParaRPr lang="en-US" dirty="0">
              <a:solidFill>
                <a:srgbClr val="DBA0DB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D639CF3C-E94C-7095-2C3A-E62FE0D8D96A}"/>
              </a:ext>
            </a:extLst>
          </p:cNvPr>
          <p:cNvSpPr txBox="1"/>
          <p:nvPr/>
        </p:nvSpPr>
        <p:spPr>
          <a:xfrm>
            <a:off x="1405984" y="1835725"/>
            <a:ext cx="3671517" cy="135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Gambar pada program sebelumnya menampilkan bahwa pada ‘main’ terdeklarasi dokter A, dokter B, dan dokter C</a:t>
            </a:r>
            <a:endParaRPr lang="en-ID" sz="1200" dirty="0">
              <a:solidFill>
                <a:srgbClr val="DBA0DB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1" name="Google Shape;860;p42">
            <a:extLst>
              <a:ext uri="{FF2B5EF4-FFF2-40B4-BE49-F238E27FC236}">
                <a16:creationId xmlns:a16="http://schemas.microsoft.com/office/drawing/2014/main" id="{7FC38E13-6D01-7CE5-239C-2C546E3556F8}"/>
              </a:ext>
            </a:extLst>
          </p:cNvPr>
          <p:cNvCxnSpPr>
            <a:cxnSpLocks/>
          </p:cNvCxnSpPr>
          <p:nvPr/>
        </p:nvCxnSpPr>
        <p:spPr>
          <a:xfrm>
            <a:off x="5145609" y="1066367"/>
            <a:ext cx="0" cy="2714845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104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333175" y="929605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Struktur</a:t>
            </a:r>
            <a:r>
              <a:rPr lang="en" dirty="0">
                <a:solidFill>
                  <a:schemeClr val="accent2"/>
                </a:solidFill>
              </a:rPr>
              <a:t>‘Array of Record’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607127"/>
            <a:ext cx="506100" cy="2962898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C</a:t>
            </a:r>
            <a:r>
              <a:rPr lang="en-ID" sz="1400" dirty="0">
                <a:solidFill>
                  <a:schemeClr val="accent3"/>
                </a:solidFill>
              </a:rPr>
              <a:t> Language</a:t>
            </a: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0" y="914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Array of Record</a:t>
            </a: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6EFBFA-023C-4338-C1DC-7D2319BC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319" y="1750541"/>
            <a:ext cx="4714461" cy="212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1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‘Deklarasi’;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C</a:t>
            </a:r>
            <a:r>
              <a:rPr lang="en-ID" sz="1400" dirty="0">
                <a:solidFill>
                  <a:schemeClr val="accent3"/>
                </a:solidFill>
              </a:rPr>
              <a:t> Language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Array of Record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AOR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7B3C0905-D524-7F04-EAA2-360A380A1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25" y="1628800"/>
            <a:ext cx="6724650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920725" y="58265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‘Input Data’;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C</a:t>
            </a:r>
            <a:r>
              <a:rPr lang="en-ID" sz="1400" dirty="0">
                <a:solidFill>
                  <a:schemeClr val="accent3"/>
                </a:solidFill>
              </a:rPr>
              <a:t> Language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Array of Record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AOR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BA421820-351A-5163-BBB6-27628C80B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575" y="1781275"/>
            <a:ext cx="3390900" cy="2238375"/>
          </a:xfrm>
          <a:prstGeom prst="rect">
            <a:avLst/>
          </a:prstGeom>
        </p:spPr>
      </p:pic>
      <p:sp>
        <p:nvSpPr>
          <p:cNvPr id="11" name="Google Shape;471;p28">
            <a:extLst>
              <a:ext uri="{FF2B5EF4-FFF2-40B4-BE49-F238E27FC236}">
                <a16:creationId xmlns:a16="http://schemas.microsoft.com/office/drawing/2014/main" id="{F0D7D3FA-B802-59EF-5A06-1485F4AF5735}"/>
              </a:ext>
            </a:extLst>
          </p:cNvPr>
          <p:cNvSpPr txBox="1">
            <a:spLocks/>
          </p:cNvSpPr>
          <p:nvPr/>
        </p:nvSpPr>
        <p:spPr>
          <a:xfrm>
            <a:off x="3350419" y="1240074"/>
            <a:ext cx="2320015" cy="5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id-ID" sz="2400" dirty="0">
                <a:solidFill>
                  <a:schemeClr val="bg2"/>
                </a:solidFill>
              </a:rPr>
              <a:t>//langsung</a:t>
            </a:r>
          </a:p>
        </p:txBody>
      </p:sp>
    </p:spTree>
    <p:extLst>
      <p:ext uri="{BB962C8B-B14F-4D97-AF65-F5344CB8AC3E}">
        <p14:creationId xmlns:p14="http://schemas.microsoft.com/office/powerpoint/2010/main" val="94576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‘Input Data’;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C</a:t>
            </a:r>
            <a:r>
              <a:rPr lang="en-ID" sz="1400" dirty="0">
                <a:solidFill>
                  <a:schemeClr val="accent3"/>
                </a:solidFill>
              </a:rPr>
              <a:t> Language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accent3"/>
                </a:solidFill>
              </a:rPr>
              <a:t>Array of Record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AOR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3F81C358-38F2-1415-5C19-5CBA107B6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50" y="2095525"/>
            <a:ext cx="7915275" cy="952500"/>
          </a:xfrm>
          <a:prstGeom prst="rect">
            <a:avLst/>
          </a:prstGeom>
        </p:spPr>
      </p:pic>
      <p:sp>
        <p:nvSpPr>
          <p:cNvPr id="8" name="Google Shape;471;p28">
            <a:extLst>
              <a:ext uri="{FF2B5EF4-FFF2-40B4-BE49-F238E27FC236}">
                <a16:creationId xmlns:a16="http://schemas.microsoft.com/office/drawing/2014/main" id="{EB399F20-1CF3-7A79-827F-96C45846E4CE}"/>
              </a:ext>
            </a:extLst>
          </p:cNvPr>
          <p:cNvSpPr txBox="1">
            <a:spLocks/>
          </p:cNvSpPr>
          <p:nvPr/>
        </p:nvSpPr>
        <p:spPr>
          <a:xfrm>
            <a:off x="3526487" y="1554324"/>
            <a:ext cx="2524126" cy="5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id-ID" sz="2400" dirty="0">
                <a:solidFill>
                  <a:schemeClr val="bg2"/>
                </a:solidFill>
              </a:rPr>
              <a:t>//Dari </a:t>
            </a:r>
            <a:r>
              <a:rPr lang="id-ID" sz="2400" dirty="0" err="1">
                <a:solidFill>
                  <a:schemeClr val="bg2"/>
                </a:solidFill>
              </a:rPr>
              <a:t>User</a:t>
            </a:r>
            <a:endParaRPr lang="id-ID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7837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546</Words>
  <Application>Microsoft Office PowerPoint</Application>
  <PresentationFormat>On-screen Show (16:9)</PresentationFormat>
  <Paragraphs>134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Fira Code</vt:lpstr>
      <vt:lpstr>Arial</vt:lpstr>
      <vt:lpstr>Programming Language Workshop for Beginners by Slidesgo</vt:lpstr>
      <vt:lpstr>AnggotaKelompok(){</vt:lpstr>
      <vt:lpstr>01</vt:lpstr>
      <vt:lpstr>Apa itu‘Array of Record’ {</vt:lpstr>
      <vt:lpstr>{</vt:lpstr>
      <vt:lpstr>{</vt:lpstr>
      <vt:lpstr>Struktur‘Array of Record’ {</vt:lpstr>
      <vt:lpstr>‘Deklarasi’;</vt:lpstr>
      <vt:lpstr>‘Input Data’;</vt:lpstr>
      <vt:lpstr>‘Input Data’;</vt:lpstr>
      <vt:lpstr>‘Output Data’;</vt:lpstr>
      <vt:lpstr>‘Hasil’;</vt:lpstr>
      <vt:lpstr>‘AOR’ dalam Record {</vt:lpstr>
      <vt:lpstr>‘AOR’ dalam Record;</vt:lpstr>
      <vt:lpstr>‘AOR’ dengan Nested Loop {</vt:lpstr>
      <vt:lpstr>Struktur ‘Array of Record’ dengan Nested Loop {</vt:lpstr>
      <vt:lpstr>‘Input Data’;</vt:lpstr>
      <vt:lpstr>‘Output Data’;</vt:lpstr>
      <vt:lpstr>‘AOR’ dalam Prosedur/Fungsi {</vt:lpstr>
      <vt:lpstr>‘AOR’ dalam Prosedur/Fungsi {</vt:lpstr>
      <vt:lpstr>AOR dalam prosedur;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‘Language’ {</dc:title>
  <cp:lastModifiedBy>Made Riksi Purnama Sadnya Agung</cp:lastModifiedBy>
  <cp:revision>13</cp:revision>
  <dcterms:modified xsi:type="dcterms:W3CDTF">2022-06-06T16:31:00Z</dcterms:modified>
</cp:coreProperties>
</file>