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32" r:id="rId1"/>
  </p:sldMasterIdLst>
  <p:notesMasterIdLst>
    <p:notesMasterId r:id="rId18"/>
  </p:notesMasterIdLst>
  <p:sldIdLst>
    <p:sldId id="256" r:id="rId2"/>
    <p:sldId id="257" r:id="rId3"/>
    <p:sldId id="258" r:id="rId4"/>
    <p:sldId id="267" r:id="rId5"/>
    <p:sldId id="272" r:id="rId6"/>
    <p:sldId id="273" r:id="rId7"/>
    <p:sldId id="274" r:id="rId8"/>
    <p:sldId id="275" r:id="rId9"/>
    <p:sldId id="261" r:id="rId10"/>
    <p:sldId id="271" r:id="rId11"/>
    <p:sldId id="268" r:id="rId12"/>
    <p:sldId id="270" r:id="rId13"/>
    <p:sldId id="269" r:id="rId14"/>
    <p:sldId id="262" r:id="rId15"/>
    <p:sldId id="263" r:id="rId16"/>
    <p:sldId id="26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7CD5F-3534-35B2-ED4A-6DFD0D6EFE7B}" v="5" dt="2019-02-13T13:04:15.890"/>
    <p1510:client id="{3A8BD47A-F5DB-6635-F0B5-6FA0C4C753C4}" v="1" dt="2019-02-14T09:48:50.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74165" autoAdjust="0"/>
  </p:normalViewPr>
  <p:slideViewPr>
    <p:cSldViewPr snapToGrid="0">
      <p:cViewPr varScale="1">
        <p:scale>
          <a:sx n="52" d="100"/>
          <a:sy n="52" d="100"/>
        </p:scale>
        <p:origin x="110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62D30-39CD-4AFE-BC6C-1382C218FB77}" type="datetimeFigureOut">
              <a:rPr kumimoji="1" lang="en-US"/>
              <a:t>2/18/2019</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CD2E7-F3DA-428E-B66F-F7BE2ECDDD66}" type="slidenum">
              <a:rPr kumimoji="1" lang="en-US"/>
              <a:t>‹#›</a:t>
            </a:fld>
            <a:endParaRPr kumimoji="1" lang="en-US"/>
          </a:p>
        </p:txBody>
      </p:sp>
    </p:spTree>
    <p:extLst>
      <p:ext uri="{BB962C8B-B14F-4D97-AF65-F5344CB8AC3E}">
        <p14:creationId xmlns:p14="http://schemas.microsoft.com/office/powerpoint/2010/main" val="399552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98CD2E7-F3DA-428E-B66F-F7BE2ECDDD66}" type="slidenum">
              <a:rPr kumimoji="1" lang="en-US" smtClean="0"/>
              <a:t>0</a:t>
            </a:fld>
            <a:endParaRPr kumimoji="1" lang="en-US"/>
          </a:p>
        </p:txBody>
      </p:sp>
    </p:spTree>
    <p:extLst>
      <p:ext uri="{BB962C8B-B14F-4D97-AF65-F5344CB8AC3E}">
        <p14:creationId xmlns:p14="http://schemas.microsoft.com/office/powerpoint/2010/main" val="179049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ランダムシーケンスで生成した64bitsの電子透かしを従来法と提案法で埋め込んだ後のStanford Bunnyを示す。</a:t>
            </a:r>
            <a:endParaRPr lang="ja-JP" altLang="en-US" dirty="0">
              <a:ea typeface="游ゴシック"/>
              <a:cs typeface="Calibri"/>
            </a:endParaRPr>
          </a:p>
          <a:p>
            <a:endParaRPr lang="ja-JP" altLang="en-US" dirty="0">
              <a:ea typeface="游ゴシック"/>
              <a:cs typeface="Calibri"/>
            </a:endParaRPr>
          </a:p>
          <a:p>
            <a:r>
              <a:rPr lang="ja-JP" altLang="en-US">
                <a:ea typeface="游ゴシック"/>
                <a:cs typeface="Calibri"/>
              </a:rPr>
              <a:t>赤丸で示す部分が顕著に歪みの差が出ている部分。</a:t>
            </a:r>
            <a:endParaRPr lang="en-US" altLang="ja-JP">
              <a:ea typeface="游ゴシック" panose="020B0400000000000000" pitchFamily="34" charset="-128"/>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13</a:t>
            </a:fld>
            <a:endParaRPr kumimoji="1" lang="en-US"/>
          </a:p>
        </p:txBody>
      </p:sp>
    </p:spTree>
    <p:extLst>
      <p:ext uri="{BB962C8B-B14F-4D97-AF65-F5344CB8AC3E}">
        <p14:creationId xmlns:p14="http://schemas.microsoft.com/office/powerpoint/2010/main" val="3462505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cs typeface="Calibri"/>
              </a:rPr>
              <a:t>頑健性を比較するために、相関値を用いる。より1に近ければ埋め込んだ透かしデータと抽出した透かしデータが似ていることを示す。相関値の範囲は[-1,1]である。</a:t>
            </a:r>
          </a:p>
          <a:p>
            <a:r>
              <a:rPr lang="ja-JP" altLang="en-US" dirty="0" smtClean="0">
                <a:ea typeface="游ゴシック"/>
                <a:cs typeface="Calibri"/>
              </a:rPr>
              <a:t>全てに</a:t>
            </a:r>
            <a:r>
              <a:rPr lang="ja-JP" altLang="en-US" dirty="0">
                <a:ea typeface="游ゴシック"/>
                <a:cs typeface="Calibri"/>
              </a:rPr>
              <a:t>おいて、提案法の頑健性の方が上だということがわかる</a:t>
            </a:r>
            <a:r>
              <a:rPr lang="ja-JP" altLang="en-US" dirty="0" smtClean="0">
                <a:ea typeface="游ゴシック"/>
                <a:cs typeface="Calibri"/>
              </a:rPr>
              <a:t>。</a:t>
            </a:r>
            <a:endParaRPr lang="en-US" altLang="ja-JP" dirty="0" smtClean="0">
              <a:ea typeface="游ゴシック"/>
              <a:cs typeface="Calibri"/>
            </a:endParaRPr>
          </a:p>
          <a:p>
            <a:endParaRPr lang="en-US" altLang="ja-JP" dirty="0" smtClean="0">
              <a:ea typeface="游ゴシック"/>
              <a:cs typeface="Calibri"/>
            </a:endParaRPr>
          </a:p>
          <a:p>
            <a:endParaRPr lang="ja-JP" altLang="en-US" dirty="0">
              <a:ea typeface="游ゴシック"/>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14</a:t>
            </a:fld>
            <a:endParaRPr kumimoji="1" lang="en-US"/>
          </a:p>
        </p:txBody>
      </p:sp>
    </p:spTree>
    <p:extLst>
      <p:ext uri="{BB962C8B-B14F-4D97-AF65-F5344CB8AC3E}">
        <p14:creationId xmlns:p14="http://schemas.microsoft.com/office/powerpoint/2010/main" val="129350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98CD2E7-F3DA-428E-B66F-F7BE2ECDDD66}" type="slidenum">
              <a:rPr kumimoji="1" lang="en-US" smtClean="0"/>
              <a:t>15</a:t>
            </a:fld>
            <a:endParaRPr kumimoji="1" lang="en-US"/>
          </a:p>
        </p:txBody>
      </p:sp>
    </p:spTree>
    <p:extLst>
      <p:ext uri="{BB962C8B-B14F-4D97-AF65-F5344CB8AC3E}">
        <p14:creationId xmlns:p14="http://schemas.microsoft.com/office/powerpoint/2010/main" val="194967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98CD2E7-F3DA-428E-B66F-F7BE2ECDDD66}" type="slidenum">
              <a:rPr kumimoji="1" lang="en-US" smtClean="0"/>
              <a:t>1</a:t>
            </a:fld>
            <a:endParaRPr kumimoji="1" lang="en-US"/>
          </a:p>
        </p:txBody>
      </p:sp>
    </p:spTree>
    <p:extLst>
      <p:ext uri="{BB962C8B-B14F-4D97-AF65-F5344CB8AC3E}">
        <p14:creationId xmlns:p14="http://schemas.microsoft.com/office/powerpoint/2010/main" val="391266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cs typeface="Calibri"/>
              </a:rPr>
              <a:t>従来法で距離値のヒストグラムの両端5%を切除している理由を次のスライドから説明する。</a:t>
            </a:r>
            <a:endParaRPr lang="en-US" altLang="ja-JP" dirty="0">
              <a:ea typeface="游ゴシック"/>
              <a:cs typeface="Calibri"/>
            </a:endParaRPr>
          </a:p>
          <a:p>
            <a:r>
              <a:rPr lang="ja-JP" altLang="en-US" dirty="0">
                <a:ea typeface="游ゴシック"/>
                <a:cs typeface="Calibri"/>
              </a:rPr>
              <a:t>ただし、外れ値の程度がどれくらいだから取り除くのかといった根拠に論理的な説明ができないのが欠点である。</a:t>
            </a:r>
            <a:endParaRPr lang="en-US" altLang="ja-JP" dirty="0">
              <a:ea typeface="游ゴシック"/>
              <a:cs typeface="Calibri"/>
            </a:endParaRPr>
          </a:p>
          <a:p>
            <a:r>
              <a:rPr lang="ja-JP" altLang="en-US" dirty="0">
                <a:ea typeface="游ゴシック"/>
                <a:cs typeface="Calibri"/>
              </a:rPr>
              <a:t>トリム平均値を用いているから算術平均でも</a:t>
            </a:r>
            <a:r>
              <a:rPr lang="en-US" altLang="ja-JP" dirty="0">
                <a:ea typeface="游ゴシック"/>
                <a:cs typeface="Calibri"/>
              </a:rPr>
              <a:t>0.5</a:t>
            </a:r>
            <a:r>
              <a:rPr lang="ja-JP" altLang="en-US" dirty="0">
                <a:ea typeface="游ゴシック"/>
                <a:cs typeface="Calibri"/>
              </a:rPr>
              <a:t>の周辺に平均値が集まっている</a:t>
            </a:r>
            <a:r>
              <a:rPr lang="ja-JP" altLang="en-US" dirty="0" smtClean="0">
                <a:ea typeface="游ゴシック"/>
                <a:cs typeface="Calibri"/>
              </a:rPr>
              <a:t>。</a:t>
            </a:r>
            <a:endParaRPr lang="en-US" altLang="ja-JP" dirty="0">
              <a:ea typeface="游ゴシック"/>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2</a:t>
            </a:fld>
            <a:endParaRPr kumimoji="1" lang="en-US"/>
          </a:p>
        </p:txBody>
      </p:sp>
    </p:spTree>
    <p:extLst>
      <p:ext uri="{BB962C8B-B14F-4D97-AF65-F5344CB8AC3E}">
        <p14:creationId xmlns:p14="http://schemas.microsoft.com/office/powerpoint/2010/main" val="105887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cs typeface="Calibri"/>
              </a:rPr>
              <a:t>透かし強度α＝0.1だとしたら、1番目のビンに透かし'0'を埋め込むとすると、|0.7295-0.4|=0.3295だけ平均値を動かさないといけない。</a:t>
            </a:r>
          </a:p>
          <a:p>
            <a:r>
              <a:rPr lang="ja-JP" altLang="en-US">
                <a:ea typeface="游ゴシック"/>
                <a:cs typeface="Calibri"/>
              </a:rPr>
              <a:t>また、同様に64番目のビンに透かし'1'を埋め込むとすると、|0.4396-0.60|=0.1604だけ平均値を動かさないといけない。</a:t>
            </a:r>
          </a:p>
          <a:p>
            <a:r>
              <a:rPr lang="ja-JP" altLang="en-US">
                <a:ea typeface="游ゴシック"/>
                <a:cs typeface="Calibri"/>
              </a:rPr>
              <a:t>そして、このように最初と最後のビンの値が大きく0.5から遠ざかる理由は、ほとんどの三次元画像の距離値のヒストグラムがほぼ正規分布に従うためである。</a:t>
            </a:r>
            <a:endParaRPr lang="ja-JP" altLang="en-US" dirty="0">
              <a:ea typeface="游ゴシック"/>
              <a:cs typeface="Calibri"/>
            </a:endParaRPr>
          </a:p>
          <a:p>
            <a:r>
              <a:rPr lang="ja-JP" altLang="en-US">
                <a:ea typeface="游ゴシック"/>
                <a:cs typeface="Calibri"/>
              </a:rPr>
              <a:t>次のスライドで例を出す。</a:t>
            </a:r>
            <a:endParaRPr lang="ja-JP" altLang="en-US" dirty="0">
              <a:ea typeface="游ゴシック"/>
              <a:cs typeface="Calibri"/>
            </a:endParaRPr>
          </a:p>
          <a:p>
            <a:endParaRPr lang="ja-JP" altLang="en-US" dirty="0">
              <a:ea typeface="游ゴシック"/>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3</a:t>
            </a:fld>
            <a:endParaRPr kumimoji="1" lang="en-US"/>
          </a:p>
        </p:txBody>
      </p:sp>
    </p:spTree>
    <p:extLst>
      <p:ext uri="{BB962C8B-B14F-4D97-AF65-F5344CB8AC3E}">
        <p14:creationId xmlns:p14="http://schemas.microsoft.com/office/powerpoint/2010/main" val="407700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ea typeface="游ゴシック"/>
              </a:rPr>
              <a:t>Stanford Bunny</a:t>
            </a:r>
            <a:r>
              <a:rPr lang="ja-JP" altLang="en-US">
                <a:ea typeface="游ゴシック"/>
              </a:rPr>
              <a:t>は、頂点数34835個、面数69666個をもつモデル。</a:t>
            </a:r>
            <a:endParaRPr lang="en-US" altLang="ja-JP">
              <a:ea typeface="游ゴシック"/>
            </a:endParaRPr>
          </a:p>
          <a:p>
            <a:endParaRPr lang="en-US" altLang="ja-JP" dirty="0">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4</a:t>
            </a:fld>
            <a:endParaRPr kumimoji="1" lang="en-US"/>
          </a:p>
        </p:txBody>
      </p:sp>
    </p:spTree>
    <p:extLst>
      <p:ext uri="{BB962C8B-B14F-4D97-AF65-F5344CB8AC3E}">
        <p14:creationId xmlns:p14="http://schemas.microsoft.com/office/powerpoint/2010/main" val="2918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ea typeface="游ゴシック"/>
                <a:cs typeface="Calibri"/>
              </a:rPr>
              <a:t>Stanford Dragonは、頂点数50000個、面数100000個をもつモデル。</a:t>
            </a: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5</a:t>
            </a:fld>
            <a:endParaRPr kumimoji="1" lang="en-US"/>
          </a:p>
        </p:txBody>
      </p:sp>
    </p:spTree>
    <p:extLst>
      <p:ext uri="{BB962C8B-B14F-4D97-AF65-F5344CB8AC3E}">
        <p14:creationId xmlns:p14="http://schemas.microsoft.com/office/powerpoint/2010/main" val="181116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a typeface="游ゴシック"/>
              <a:cs typeface="Calibri"/>
            </a:endParaRPr>
          </a:p>
        </p:txBody>
      </p:sp>
      <p:sp>
        <p:nvSpPr>
          <p:cNvPr id="4" name="スライド番号プレースホルダー 3"/>
          <p:cNvSpPr>
            <a:spLocks noGrp="1"/>
          </p:cNvSpPr>
          <p:nvPr>
            <p:ph type="sldNum" sz="quarter" idx="5"/>
          </p:nvPr>
        </p:nvSpPr>
        <p:spPr/>
        <p:txBody>
          <a:bodyPr/>
          <a:lstStyle/>
          <a:p>
            <a:fld id="{098CD2E7-F3DA-428E-B66F-F7BE2ECDDD66}" type="slidenum">
              <a:rPr kumimoji="1" lang="en-US"/>
              <a:t>6</a:t>
            </a:fld>
            <a:endParaRPr kumimoji="1" lang="en-US"/>
          </a:p>
        </p:txBody>
      </p:sp>
    </p:spTree>
    <p:extLst>
      <p:ext uri="{BB962C8B-B14F-4D97-AF65-F5344CB8AC3E}">
        <p14:creationId xmlns:p14="http://schemas.microsoft.com/office/powerpoint/2010/main" val="3317085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dirty="0">
              <a:ea typeface="游ゴシック"/>
              <a:cs typeface="Calibri"/>
            </a:endParaRPr>
          </a:p>
          <a:p>
            <a:endParaRPr lang="ja-JP" altLang="en-US" dirty="0">
              <a:ea typeface="游ゴシック"/>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98CD2E7-F3DA-428E-B66F-F7BE2ECDDD66}" type="slidenum">
              <a:rPr kumimoji="1" lang="en-US"/>
              <a:t>8</a:t>
            </a:fld>
            <a:endParaRPr kumimoji="1" lang="en-US"/>
          </a:p>
        </p:txBody>
      </p:sp>
    </p:spTree>
    <p:extLst>
      <p:ext uri="{BB962C8B-B14F-4D97-AF65-F5344CB8AC3E}">
        <p14:creationId xmlns:p14="http://schemas.microsoft.com/office/powerpoint/2010/main" val="54689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98CD2E7-F3DA-428E-B66F-F7BE2ECDDD66}" type="slidenum">
              <a:rPr kumimoji="1" lang="en-US" smtClean="0"/>
              <a:t>12</a:t>
            </a:fld>
            <a:endParaRPr kumimoji="1" lang="en-US"/>
          </a:p>
        </p:txBody>
      </p:sp>
    </p:spTree>
    <p:extLst>
      <p:ext uri="{BB962C8B-B14F-4D97-AF65-F5344CB8AC3E}">
        <p14:creationId xmlns:p14="http://schemas.microsoft.com/office/powerpoint/2010/main" val="299248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C54E5641-7422-4222-815D-B34BDE833B51}" type="datetime1">
              <a:rPr kumimoji="1" lang="ja-JP" altLang="en-US" smtClean="0"/>
              <a:t>2019/2/18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62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FDB6627-3031-4F26-8D97-8F6DD5D7F09F}" type="datetime1">
              <a:rPr kumimoji="1" lang="ja-JP" altLang="en-US" smtClean="0"/>
              <a:t>2019/2/18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75931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A0093413-9530-454C-BD9A-696D5FC6A548}" type="datetime1">
              <a:rPr kumimoji="1" lang="ja-JP" altLang="en-US" smtClean="0"/>
              <a:t>2019/2/18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77400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1C46A406-6740-4B9A-AB92-57B550F20C7F}" type="datetime1">
              <a:rPr kumimoji="1" lang="ja-JP" altLang="en-US" smtClean="0"/>
              <a:t>2019/2/18</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800"/>
            </a:lvl1pPr>
          </a:lstStyle>
          <a:p>
            <a:fld id="{A99D720A-4AD5-4DCF-885F-DE5297996123}" type="slidenum">
              <a:rPr lang="ja-JP" altLang="en-US" smtClean="0"/>
              <a:pPr/>
              <a:t>‹#›</a:t>
            </a:fld>
            <a:endParaRPr lang="ja-JP" altLang="en-US" dirty="0"/>
          </a:p>
        </p:txBody>
      </p:sp>
    </p:spTree>
    <p:extLst>
      <p:ext uri="{BB962C8B-B14F-4D97-AF65-F5344CB8AC3E}">
        <p14:creationId xmlns:p14="http://schemas.microsoft.com/office/powerpoint/2010/main" val="321566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2E476703-51E3-4183-95D5-39F2A1C65A6B}" type="datetime1">
              <a:rPr kumimoji="1" lang="ja-JP" altLang="en-US" smtClean="0"/>
              <a:t>2019/2/18</a:t>
            </a:fld>
            <a:endParaRPr kumimoji="1" lang="ja-JP" altLang="en-US"/>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A99D720A-4AD5-4DCF-885F-DE5297996123}"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15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F87411B5-C4F8-43AC-86F2-34F5A890B6D0}" type="datetime1">
              <a:rPr kumimoji="1" lang="ja-JP" altLang="en-US" smtClean="0"/>
              <a:t>2019/2/18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73907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0628CB3A-2285-4829-A8F0-B217265D11C1}" type="datetime1">
              <a:rPr kumimoji="1" lang="ja-JP" altLang="en-US" smtClean="0"/>
              <a:t>2019/2/18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6072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117A9CEB-3DC3-4911-9385-0D0CFC5B2D60}" type="datetime1">
              <a:rPr kumimoji="1" lang="ja-JP" altLang="en-US" smtClean="0"/>
              <a:t>2019/2/18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9496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84C2DC-FCC0-424A-AB68-79D3C077255F}" type="datetime1">
              <a:rPr kumimoji="1" lang="ja-JP" altLang="en-US" smtClean="0"/>
              <a:t>2019/2/18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7964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1C8ADA-7361-4284-A551-661BDD369BAD}" type="datetime1">
              <a:rPr kumimoji="1" lang="ja-JP" altLang="en-US" smtClean="0"/>
              <a:t>2019/2/18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641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9798DA6A-7873-4F40-9232-B42CAC617181}" type="datetime1">
              <a:rPr kumimoji="1" lang="ja-JP" altLang="en-US" smtClean="0"/>
              <a:t>2019/2/18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0901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FCD62-EA44-4E02-898E-E5D3E5F47CDC}" type="datetime1">
              <a:rPr kumimoji="1" lang="ja-JP" altLang="en-US" smtClean="0"/>
              <a:t>2019/2/18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99D720A-4AD5-4DCF-885F-DE529799612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00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09888" y="758952"/>
            <a:ext cx="11813893" cy="3566160"/>
          </a:xfrm>
        </p:spPr>
        <p:txBody>
          <a:bodyPr>
            <a:normAutofit/>
          </a:bodyPr>
          <a:lstStyle/>
          <a:p>
            <a:pPr algn="ctr"/>
            <a:r>
              <a:rPr lang="ja-JP" altLang="en-US" dirty="0">
                <a:solidFill>
                  <a:schemeClr val="tx1"/>
                </a:solidFill>
                <a:ea typeface="Meiryo"/>
                <a:cs typeface="Calibri Light"/>
              </a:rPr>
              <a:t>加重平均を用いた</a:t>
            </a:r>
            <a:br>
              <a:rPr lang="ja-JP" altLang="en-US" dirty="0">
                <a:solidFill>
                  <a:schemeClr val="tx1"/>
                </a:solidFill>
                <a:ea typeface="Meiryo"/>
                <a:cs typeface="Calibri Light"/>
              </a:rPr>
            </a:br>
            <a:r>
              <a:rPr lang="ja-JP" altLang="en-US" dirty="0">
                <a:solidFill>
                  <a:schemeClr val="tx1"/>
                </a:solidFill>
                <a:ea typeface="Meiryo"/>
                <a:cs typeface="Calibri Light"/>
              </a:rPr>
              <a:t>三次元画像電子透かし法に関する研究</a:t>
            </a:r>
            <a:endParaRPr lang="en-US" altLang="ja-JP" dirty="0">
              <a:solidFill>
                <a:schemeClr val="tx1"/>
              </a:solidFill>
              <a:latin typeface="Meiryo"/>
              <a:ea typeface="Meiryo"/>
            </a:endParaRPr>
          </a:p>
        </p:txBody>
      </p:sp>
      <p:sp>
        <p:nvSpPr>
          <p:cNvPr id="3" name="サブタイトル 2"/>
          <p:cNvSpPr>
            <a:spLocks noGrp="1"/>
          </p:cNvSpPr>
          <p:nvPr>
            <p:ph type="subTitle" idx="1"/>
          </p:nvPr>
        </p:nvSpPr>
        <p:spPr/>
        <p:txBody>
          <a:bodyPr vert="horz" lIns="91440" tIns="45720" rIns="91440" bIns="45720" rtlCol="0" anchor="t">
            <a:normAutofit/>
          </a:bodyPr>
          <a:lstStyle/>
          <a:p>
            <a:pPr algn="r"/>
            <a:r>
              <a:rPr lang="ja-JP" altLang="en-US" dirty="0">
                <a:solidFill>
                  <a:schemeClr val="tx1"/>
                </a:solidFill>
                <a:latin typeface="メイリオ" panose="020B0604030504040204" pitchFamily="50" charset="-128"/>
                <a:ea typeface="メイリオ" panose="020B0604030504040204" pitchFamily="50" charset="-128"/>
                <a:cs typeface="Calibri"/>
              </a:rPr>
              <a:t>愛媛大学工学部情報工学科４回生</a:t>
            </a:r>
            <a:endParaRPr lang="en-US" altLang="ja-JP" dirty="0">
              <a:solidFill>
                <a:schemeClr val="tx1"/>
              </a:solidFill>
              <a:latin typeface="メイリオ" panose="020B0604030504040204" pitchFamily="50" charset="-128"/>
              <a:ea typeface="メイリオ" panose="020B0604030504040204" pitchFamily="50" charset="-128"/>
              <a:cs typeface="Calibri"/>
            </a:endParaRPr>
          </a:p>
          <a:p>
            <a:pPr algn="r"/>
            <a:r>
              <a:rPr lang="en-US" altLang="ja-JP" dirty="0">
                <a:solidFill>
                  <a:schemeClr val="tx1"/>
                </a:solidFill>
                <a:latin typeface="メイリオ" panose="020B0604030504040204" pitchFamily="50" charset="-128"/>
                <a:ea typeface="メイリオ" panose="020B0604030504040204" pitchFamily="50" charset="-128"/>
                <a:cs typeface="Calibri"/>
              </a:rPr>
              <a:t>5535021K </a:t>
            </a:r>
            <a:r>
              <a:rPr lang="ja-JP" altLang="en-US" dirty="0">
                <a:solidFill>
                  <a:schemeClr val="tx1"/>
                </a:solidFill>
                <a:latin typeface="メイリオ" panose="020B0604030504040204" pitchFamily="50" charset="-128"/>
                <a:ea typeface="メイリオ" panose="020B0604030504040204" pitchFamily="50" charset="-128"/>
                <a:cs typeface="Calibri"/>
              </a:rPr>
              <a:t>川村陸</a:t>
            </a:r>
            <a:endParaRPr lang="ja-JP" altLang="en-US" dirty="0">
              <a:solidFill>
                <a:schemeClr val="tx1"/>
              </a:solidFill>
              <a:latin typeface="メイリオ" panose="020B0604030504040204" pitchFamily="50" charset="-128"/>
              <a:ea typeface="メイリオ" panose="020B0604030504040204" pitchFamily="50" charset="-128"/>
              <a:cs typeface="Calibri Light" panose="020F0302020204030204"/>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32F5B2C-B2CB-4BE2-961E-84BEDF340063}"/>
              </a:ext>
            </a:extLst>
          </p:cNvPr>
          <p:cNvSpPr>
            <a:spLocks noGrp="1"/>
          </p:cNvSpPr>
          <p:nvPr>
            <p:ph type="title"/>
          </p:nvPr>
        </p:nvSpPr>
        <p:spPr/>
        <p:txBody>
          <a:bodyPr/>
          <a:lstStyle/>
          <a:p>
            <a:r>
              <a:rPr lang="ja-JP" altLang="en-US">
                <a:solidFill>
                  <a:schemeClr val="tx1"/>
                </a:solidFill>
                <a:ea typeface="Meiryo"/>
                <a:cs typeface="Calibri Light"/>
              </a:rPr>
              <a:t>提案法の透かし埋め込み手順</a:t>
            </a:r>
          </a:p>
        </p:txBody>
      </p:sp>
      <p:sp>
        <p:nvSpPr>
          <p:cNvPr id="7" name="コンテンツ プレースホルダー 6">
            <a:extLst>
              <a:ext uri="{FF2B5EF4-FFF2-40B4-BE49-F238E27FC236}">
                <a16:creationId xmlns:a16="http://schemas.microsoft.com/office/drawing/2014/main" xmlns="" id="{FB7CD125-DCF1-4A2D-B56E-7B319E4C83F4}"/>
              </a:ext>
            </a:extLst>
          </p:cNvPr>
          <p:cNvSpPr>
            <a:spLocks noGrp="1"/>
          </p:cNvSpPr>
          <p:nvPr>
            <p:ph idx="1"/>
          </p:nvPr>
        </p:nvSpPr>
        <p:spPr>
          <a:xfrm>
            <a:off x="1097280" y="1845734"/>
            <a:ext cx="10831747" cy="4245775"/>
          </a:xfrm>
        </p:spPr>
        <p:txBody>
          <a:bodyPr vert="horz" lIns="91440" tIns="45720" rIns="91440" bIns="45720" rtlCol="0" anchor="t">
            <a:normAutofit/>
          </a:bodyPr>
          <a:lstStyle/>
          <a:p>
            <a:pPr marL="514350" indent="-514350">
              <a:buAutoNum type="arabicPeriod"/>
            </a:pPr>
            <a:r>
              <a:rPr lang="ja-JP" altLang="en-US" dirty="0">
                <a:solidFill>
                  <a:schemeClr val="tx1"/>
                </a:solidFill>
                <a:ea typeface="Meiryo"/>
                <a:cs typeface="Calibri" panose="020F0502020204030204"/>
              </a:rPr>
              <a:t>モデル中心と各頂点の距離（距離値）を計算し，昇順に配列</a:t>
            </a:r>
          </a:p>
          <a:p>
            <a:pPr marL="514350" indent="-514350">
              <a:buAutoNum type="arabicPeriod"/>
            </a:pPr>
            <a:r>
              <a:rPr lang="ja-JP" altLang="en-US" dirty="0">
                <a:solidFill>
                  <a:srgbClr val="0070C0"/>
                </a:solidFill>
                <a:ea typeface="Meiryo"/>
              </a:rPr>
              <a:t>全頂点を用いて</a:t>
            </a:r>
            <a:r>
              <a:rPr lang="ja-JP" altLang="en-US" dirty="0">
                <a:solidFill>
                  <a:schemeClr val="tx1"/>
                </a:solidFill>
                <a:ea typeface="Meiryo"/>
              </a:rPr>
              <a:t>，</a:t>
            </a:r>
            <a:r>
              <a:rPr lang="ja-JP" dirty="0">
                <a:solidFill>
                  <a:schemeClr val="tx1"/>
                </a:solidFill>
                <a:ea typeface="Meiryo"/>
              </a:rPr>
              <a:t>各ビンが同数の距離値を持つように順に格納</a:t>
            </a:r>
            <a:endParaRPr lang="ja-JP" dirty="0">
              <a:solidFill>
                <a:schemeClr val="tx1"/>
              </a:solidFill>
              <a:ea typeface="Meiryo"/>
              <a:cs typeface="Calibri"/>
            </a:endParaRPr>
          </a:p>
          <a:p>
            <a:pPr marL="514350" indent="-514350">
              <a:buAutoNum type="arabicPeriod"/>
            </a:pPr>
            <a:r>
              <a:rPr lang="ja-JP" altLang="en-US" dirty="0">
                <a:solidFill>
                  <a:schemeClr val="tx1"/>
                </a:solidFill>
                <a:ea typeface="Meiryo"/>
                <a:cs typeface="Calibri" panose="020F0502020204030204"/>
              </a:rPr>
              <a:t>各ビンにおいて距離値を正規化</a:t>
            </a:r>
          </a:p>
          <a:p>
            <a:pPr marL="514350" indent="-514350">
              <a:buAutoNum type="arabicPeriod"/>
            </a:pPr>
            <a:r>
              <a:rPr lang="ja-JP" altLang="en-US" dirty="0">
                <a:solidFill>
                  <a:schemeClr val="tx1"/>
                </a:solidFill>
                <a:ea typeface="Meiryo"/>
                <a:cs typeface="Calibri" panose="020F0502020204030204"/>
              </a:rPr>
              <a:t>各ビンにおいて正規化された距離値の</a:t>
            </a:r>
            <a:r>
              <a:rPr lang="ja-JP" altLang="en-US" dirty="0">
                <a:solidFill>
                  <a:srgbClr val="FF0000"/>
                </a:solidFill>
                <a:ea typeface="Meiryo"/>
                <a:cs typeface="Calibri" panose="020F0502020204030204"/>
              </a:rPr>
              <a:t>加重平均</a:t>
            </a:r>
            <a:r>
              <a:rPr lang="ja-JP" altLang="en-US" dirty="0">
                <a:solidFill>
                  <a:schemeClr val="tx1"/>
                </a:solidFill>
                <a:ea typeface="Meiryo"/>
                <a:cs typeface="Calibri" panose="020F0502020204030204"/>
              </a:rPr>
              <a:t>を計算</a:t>
            </a:r>
          </a:p>
          <a:p>
            <a:pPr marL="457200" indent="-457200">
              <a:buAutoNum type="arabicPeriod"/>
            </a:pPr>
            <a:r>
              <a:rPr lang="ja-JP" altLang="en-US" dirty="0">
                <a:solidFill>
                  <a:schemeClr val="tx1"/>
                </a:solidFill>
                <a:ea typeface="Meiryo"/>
                <a:cs typeface="Calibri" panose="020F0502020204030204"/>
              </a:rPr>
              <a:t>マッピング関数を用いて各ビンの</a:t>
            </a:r>
            <a:r>
              <a:rPr lang="ja-JP" altLang="en-US" dirty="0">
                <a:solidFill>
                  <a:srgbClr val="FF0000"/>
                </a:solidFill>
                <a:ea typeface="Meiryo"/>
                <a:cs typeface="Calibri" panose="020F0502020204030204"/>
              </a:rPr>
              <a:t>加重平均</a:t>
            </a:r>
            <a:r>
              <a:rPr lang="ja-JP" altLang="en-US" dirty="0">
                <a:solidFill>
                  <a:schemeClr val="tx1"/>
                </a:solidFill>
                <a:ea typeface="Meiryo"/>
                <a:cs typeface="Calibri" panose="020F0502020204030204"/>
              </a:rPr>
              <a:t>を変更</a:t>
            </a:r>
          </a:p>
          <a:p>
            <a:pPr marL="457200" indent="-457200">
              <a:buAutoNum type="arabicPeriod"/>
            </a:pPr>
            <a:r>
              <a:rPr lang="ja-JP" altLang="en-US" dirty="0">
                <a:solidFill>
                  <a:schemeClr val="tx1"/>
                </a:solidFill>
                <a:ea typeface="Meiryo"/>
                <a:cs typeface="Calibri" panose="020F0502020204030204"/>
              </a:rPr>
              <a:t>逆正規化を行い透かし埋め込み後の頂点を計算</a:t>
            </a:r>
          </a:p>
        </p:txBody>
      </p:sp>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spTree>
    <p:extLst>
      <p:ext uri="{BB962C8B-B14F-4D97-AF65-F5344CB8AC3E}">
        <p14:creationId xmlns:p14="http://schemas.microsoft.com/office/powerpoint/2010/main" val="624149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81C3423-D7A7-4D67-B91C-088A733E56D0}"/>
              </a:ext>
            </a:extLst>
          </p:cNvPr>
          <p:cNvSpPr>
            <a:spLocks noGrp="1"/>
          </p:cNvSpPr>
          <p:nvPr>
            <p:ph type="title"/>
          </p:nvPr>
        </p:nvSpPr>
        <p:spPr>
          <a:xfrm>
            <a:off x="1097280" y="286603"/>
            <a:ext cx="10598551" cy="1450757"/>
          </a:xfrm>
        </p:spPr>
        <p:txBody>
          <a:bodyPr/>
          <a:lstStyle/>
          <a:p>
            <a:r>
              <a:rPr lang="ja-JP" altLang="en-US">
                <a:solidFill>
                  <a:schemeClr val="tx1"/>
                </a:solidFill>
                <a:ea typeface="Meiryo"/>
                <a:cs typeface="Calibri Light"/>
              </a:rPr>
              <a:t>加重平均を用いた場合</a:t>
            </a:r>
            <a:endParaRPr lang="ja-JP">
              <a:solidFill>
                <a:schemeClr val="tx1"/>
              </a:solidFill>
              <a:ea typeface="Meiryo"/>
              <a:cs typeface="Calibri Light"/>
            </a:endParaRPr>
          </a:p>
        </p:txBody>
      </p:sp>
      <p:graphicFrame>
        <p:nvGraphicFramePr>
          <p:cNvPr id="4" name="Table 4">
            <a:extLst>
              <a:ext uri="{FF2B5EF4-FFF2-40B4-BE49-F238E27FC236}">
                <a16:creationId xmlns:a16="http://schemas.microsoft.com/office/drawing/2014/main" xmlns="" id="{4946DFDF-6C92-4290-BDD9-A88D0DA52DED}"/>
              </a:ext>
            </a:extLst>
          </p:cNvPr>
          <p:cNvGraphicFramePr>
            <a:graphicFrameLocks noGrp="1"/>
          </p:cNvGraphicFramePr>
          <p:nvPr>
            <p:ph idx="1"/>
            <p:extLst>
              <p:ext uri="{D42A27DB-BD31-4B8C-83A1-F6EECF244321}">
                <p14:modId xmlns:p14="http://schemas.microsoft.com/office/powerpoint/2010/main" val="66221590"/>
              </p:ext>
            </p:extLst>
          </p:nvPr>
        </p:nvGraphicFramePr>
        <p:xfrm>
          <a:off x="2113062" y="2675230"/>
          <a:ext cx="8940787" cy="741680"/>
        </p:xfrm>
        <a:graphic>
          <a:graphicData uri="http://schemas.openxmlformats.org/drawingml/2006/table">
            <a:tbl>
              <a:tblPr firstRow="1" bandRow="1">
                <a:tableStyleId>{5C22544A-7EE6-4342-B048-85BDC9FD1C3A}</a:tableStyleId>
              </a:tblPr>
              <a:tblGrid>
                <a:gridCol w="1350379">
                  <a:extLst>
                    <a:ext uri="{9D8B030D-6E8A-4147-A177-3AD203B41FA5}">
                      <a16:colId xmlns:a16="http://schemas.microsoft.com/office/drawing/2014/main" xmlns="" val="2148996639"/>
                    </a:ext>
                  </a:extLst>
                </a:gridCol>
                <a:gridCol w="1061012">
                  <a:extLst>
                    <a:ext uri="{9D8B030D-6E8A-4147-A177-3AD203B41FA5}">
                      <a16:colId xmlns:a16="http://schemas.microsoft.com/office/drawing/2014/main" xmlns="" val="99496398"/>
                    </a:ext>
                  </a:extLst>
                </a:gridCol>
                <a:gridCol w="1167112">
                  <a:extLst>
                    <a:ext uri="{9D8B030D-6E8A-4147-A177-3AD203B41FA5}">
                      <a16:colId xmlns:a16="http://schemas.microsoft.com/office/drawing/2014/main" xmlns="" val="1721992305"/>
                    </a:ext>
                  </a:extLst>
                </a:gridCol>
                <a:gridCol w="1089949">
                  <a:extLst>
                    <a:ext uri="{9D8B030D-6E8A-4147-A177-3AD203B41FA5}">
                      <a16:colId xmlns:a16="http://schemas.microsoft.com/office/drawing/2014/main" xmlns="" val="3834813750"/>
                    </a:ext>
                  </a:extLst>
                </a:gridCol>
                <a:gridCol w="919538">
                  <a:extLst>
                    <a:ext uri="{9D8B030D-6E8A-4147-A177-3AD203B41FA5}">
                      <a16:colId xmlns:a16="http://schemas.microsoft.com/office/drawing/2014/main" xmlns="" val="2860614005"/>
                    </a:ext>
                  </a:extLst>
                </a:gridCol>
                <a:gridCol w="1117599">
                  <a:extLst>
                    <a:ext uri="{9D8B030D-6E8A-4147-A177-3AD203B41FA5}">
                      <a16:colId xmlns:a16="http://schemas.microsoft.com/office/drawing/2014/main" xmlns="" val="166464269"/>
                    </a:ext>
                  </a:extLst>
                </a:gridCol>
                <a:gridCol w="1117599">
                  <a:extLst>
                    <a:ext uri="{9D8B030D-6E8A-4147-A177-3AD203B41FA5}">
                      <a16:colId xmlns:a16="http://schemas.microsoft.com/office/drawing/2014/main" xmlns="" val="4192192165"/>
                    </a:ext>
                  </a:extLst>
                </a:gridCol>
                <a:gridCol w="1117599">
                  <a:extLst>
                    <a:ext uri="{9D8B030D-6E8A-4147-A177-3AD203B41FA5}">
                      <a16:colId xmlns:a16="http://schemas.microsoft.com/office/drawing/2014/main" xmlns="" val="2913182218"/>
                    </a:ext>
                  </a:extLst>
                </a:gridCol>
              </a:tblGrid>
              <a:tr h="370840">
                <a:tc>
                  <a:txBody>
                    <a:bodyPr/>
                    <a:lstStyle/>
                    <a:p>
                      <a:pPr algn="ctr"/>
                      <a:r>
                        <a:rPr lang="ja-JP" altLang="en-US" dirty="0">
                          <a:ea typeface="Meiryo"/>
                        </a:rPr>
                        <a:t>ビンの番号</a:t>
                      </a:r>
                      <a:endParaRPr lang="en-US" dirty="0">
                        <a:latin typeface="Meiryo"/>
                        <a:ea typeface="Meiryo"/>
                      </a:endParaRPr>
                    </a:p>
                  </a:txBody>
                  <a:tcPr/>
                </a:tc>
                <a:tc>
                  <a:txBody>
                    <a:bodyPr/>
                    <a:lstStyle/>
                    <a:p>
                      <a:pPr algn="ctr"/>
                      <a:r>
                        <a:rPr lang="en-US" dirty="0">
                          <a:latin typeface="Meiryo"/>
                        </a:rPr>
                        <a:t>1</a:t>
                      </a:r>
                    </a:p>
                  </a:txBody>
                  <a:tcPr/>
                </a:tc>
                <a:tc>
                  <a:txBody>
                    <a:bodyPr/>
                    <a:lstStyle/>
                    <a:p>
                      <a:pPr algn="ctr"/>
                      <a:r>
                        <a:rPr lang="en-US" dirty="0">
                          <a:latin typeface="Meiryo"/>
                        </a:rPr>
                        <a:t>2</a:t>
                      </a:r>
                    </a:p>
                  </a:txBody>
                  <a:tcPr/>
                </a:tc>
                <a:tc>
                  <a:txBody>
                    <a:bodyPr/>
                    <a:lstStyle/>
                    <a:p>
                      <a:pPr algn="ctr"/>
                      <a:r>
                        <a:rPr lang="en-US" dirty="0">
                          <a:latin typeface="Meiryo"/>
                        </a:rPr>
                        <a:t>3</a:t>
                      </a:r>
                    </a:p>
                  </a:txBody>
                  <a:tcPr/>
                </a:tc>
                <a:tc>
                  <a:txBody>
                    <a:bodyPr/>
                    <a:lstStyle/>
                    <a:p>
                      <a:pPr lvl="0" algn="ctr">
                        <a:buNone/>
                      </a:pPr>
                      <a:r>
                        <a:rPr lang="ja-JP" sz="1800" b="1" i="0" u="none" strike="noStrike" noProof="0">
                          <a:solidFill>
                            <a:srgbClr val="FFFFFF"/>
                          </a:solidFill>
                          <a:ea typeface="Meiryo"/>
                        </a:rPr>
                        <a:t>・・・</a:t>
                      </a:r>
                      <a:endParaRPr lang="en-US" altLang="ja-JP">
                        <a:latin typeface="Meiryo"/>
                        <a:ea typeface="Meiryo"/>
                      </a:endParaRPr>
                    </a:p>
                  </a:txBody>
                  <a:tcPr/>
                </a:tc>
                <a:tc>
                  <a:txBody>
                    <a:bodyPr/>
                    <a:lstStyle/>
                    <a:p>
                      <a:pPr algn="ctr"/>
                      <a:r>
                        <a:rPr lang="en-US" dirty="0">
                          <a:latin typeface="Meiryo"/>
                        </a:rPr>
                        <a:t>62</a:t>
                      </a:r>
                    </a:p>
                  </a:txBody>
                  <a:tcPr/>
                </a:tc>
                <a:tc>
                  <a:txBody>
                    <a:bodyPr/>
                    <a:lstStyle/>
                    <a:p>
                      <a:pPr algn="ctr"/>
                      <a:r>
                        <a:rPr lang="en-US" dirty="0">
                          <a:latin typeface="Meiryo"/>
                        </a:rPr>
                        <a:t>63</a:t>
                      </a:r>
                    </a:p>
                  </a:txBody>
                  <a:tcPr/>
                </a:tc>
                <a:tc>
                  <a:txBody>
                    <a:bodyPr/>
                    <a:lstStyle/>
                    <a:p>
                      <a:pPr lvl="0" algn="ctr">
                        <a:buNone/>
                      </a:pPr>
                      <a:r>
                        <a:rPr lang="en-US" dirty="0">
                          <a:latin typeface="Meiryo"/>
                        </a:rPr>
                        <a:t>64</a:t>
                      </a:r>
                    </a:p>
                  </a:txBody>
                  <a:tcPr/>
                </a:tc>
                <a:extLst>
                  <a:ext uri="{0D108BD9-81ED-4DB2-BD59-A6C34878D82A}">
                    <a16:rowId xmlns:a16="http://schemas.microsoft.com/office/drawing/2014/main" xmlns="" val="2507730715"/>
                  </a:ext>
                </a:extLst>
              </a:tr>
              <a:tr h="370840">
                <a:tc>
                  <a:txBody>
                    <a:bodyPr/>
                    <a:lstStyle/>
                    <a:p>
                      <a:pPr algn="ctr"/>
                      <a:r>
                        <a:rPr lang="ja-JP" altLang="en-US">
                          <a:ea typeface="Meiryo"/>
                        </a:rPr>
                        <a:t>加重平均値</a:t>
                      </a:r>
                      <a:endParaRPr lang="en-US">
                        <a:latin typeface="Meiryo"/>
                        <a:ea typeface="Meiryo"/>
                      </a:endParaRPr>
                    </a:p>
                  </a:txBody>
                  <a:tcPr/>
                </a:tc>
                <a:tc>
                  <a:txBody>
                    <a:bodyPr/>
                    <a:lstStyle/>
                    <a:p>
                      <a:pPr algn="ctr"/>
                      <a:r>
                        <a:rPr lang="en-US" dirty="0">
                          <a:latin typeface="Meiryo"/>
                        </a:rPr>
                        <a:t>0.5061</a:t>
                      </a:r>
                    </a:p>
                  </a:txBody>
                  <a:tcPr/>
                </a:tc>
                <a:tc>
                  <a:txBody>
                    <a:bodyPr/>
                    <a:lstStyle/>
                    <a:p>
                      <a:pPr algn="ctr"/>
                      <a:r>
                        <a:rPr lang="en-US" dirty="0">
                          <a:latin typeface="Meiryo"/>
                        </a:rPr>
                        <a:t>0.5081</a:t>
                      </a:r>
                    </a:p>
                  </a:txBody>
                  <a:tcPr/>
                </a:tc>
                <a:tc>
                  <a:txBody>
                    <a:bodyPr/>
                    <a:lstStyle/>
                    <a:p>
                      <a:pPr algn="ctr"/>
                      <a:r>
                        <a:rPr lang="en-US" dirty="0">
                          <a:latin typeface="Meiryo"/>
                        </a:rPr>
                        <a:t>0.4877</a:t>
                      </a:r>
                    </a:p>
                  </a:txBody>
                  <a:tcPr/>
                </a:tc>
                <a:tc>
                  <a:txBody>
                    <a:bodyPr/>
                    <a:lstStyle/>
                    <a:p>
                      <a:pPr lvl="0" algn="ctr">
                        <a:buNone/>
                      </a:pPr>
                      <a:r>
                        <a:rPr lang="ja-JP" sz="1800" b="1" i="0" u="none" strike="noStrike" noProof="0">
                          <a:solidFill>
                            <a:srgbClr val="000000"/>
                          </a:solidFill>
                          <a:ea typeface="Meiryo"/>
                        </a:rPr>
                        <a:t>・・・</a:t>
                      </a:r>
                      <a:endParaRPr lang="en-US" altLang="ja-JP">
                        <a:latin typeface="Meiryo"/>
                        <a:ea typeface="Meiryo"/>
                      </a:endParaRPr>
                    </a:p>
                  </a:txBody>
                  <a:tcPr/>
                </a:tc>
                <a:tc>
                  <a:txBody>
                    <a:bodyPr/>
                    <a:lstStyle/>
                    <a:p>
                      <a:pPr algn="ctr"/>
                      <a:r>
                        <a:rPr lang="en-US" dirty="0">
                          <a:latin typeface="Meiryo"/>
                        </a:rPr>
                        <a:t>0.4882</a:t>
                      </a:r>
                    </a:p>
                  </a:txBody>
                  <a:tcPr/>
                </a:tc>
                <a:tc>
                  <a:txBody>
                    <a:bodyPr/>
                    <a:lstStyle/>
                    <a:p>
                      <a:pPr algn="ctr"/>
                      <a:r>
                        <a:rPr lang="en-US" dirty="0">
                          <a:latin typeface="Meiryo"/>
                        </a:rPr>
                        <a:t>0.4402</a:t>
                      </a:r>
                    </a:p>
                  </a:txBody>
                  <a:tcPr/>
                </a:tc>
                <a:tc>
                  <a:txBody>
                    <a:bodyPr/>
                    <a:lstStyle/>
                    <a:p>
                      <a:pPr lvl="0" algn="ctr">
                        <a:buNone/>
                      </a:pPr>
                      <a:r>
                        <a:rPr lang="en-US" dirty="0">
                          <a:latin typeface="Meiryo"/>
                        </a:rPr>
                        <a:t>0.5021</a:t>
                      </a:r>
                    </a:p>
                  </a:txBody>
                  <a:tcPr/>
                </a:tc>
                <a:extLst>
                  <a:ext uri="{0D108BD9-81ED-4DB2-BD59-A6C34878D82A}">
                    <a16:rowId xmlns:a16="http://schemas.microsoft.com/office/drawing/2014/main" xmlns="" val="622420433"/>
                  </a:ext>
                </a:extLst>
              </a:tr>
            </a:tbl>
          </a:graphicData>
        </a:graphic>
      </p:graphicFrame>
      <p:sp>
        <p:nvSpPr>
          <p:cNvPr id="6" name="TextBox 5">
            <a:extLst>
              <a:ext uri="{FF2B5EF4-FFF2-40B4-BE49-F238E27FC236}">
                <a16:creationId xmlns:a16="http://schemas.microsoft.com/office/drawing/2014/main" xmlns="" id="{E6AF1076-3121-4578-86DD-314AB350DCAF}"/>
              </a:ext>
            </a:extLst>
          </p:cNvPr>
          <p:cNvSpPr txBox="1"/>
          <p:nvPr/>
        </p:nvSpPr>
        <p:spPr>
          <a:xfrm>
            <a:off x="4589363" y="3046070"/>
            <a:ext cx="66593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dirty="0">
              <a:ea typeface="ＭＳ Ｐゴシック"/>
              <a:cs typeface="Calibri"/>
            </a:endParaRPr>
          </a:p>
        </p:txBody>
      </p:sp>
      <p:sp>
        <p:nvSpPr>
          <p:cNvPr id="5" name="テキスト ボックス 4">
            <a:extLst>
              <a:ext uri="{FF2B5EF4-FFF2-40B4-BE49-F238E27FC236}">
                <a16:creationId xmlns:a16="http://schemas.microsoft.com/office/drawing/2014/main" xmlns="" id="{D0414EBE-C43E-4488-A80F-1AEDD1528852}"/>
              </a:ext>
            </a:extLst>
          </p:cNvPr>
          <p:cNvSpPr txBox="1"/>
          <p:nvPr/>
        </p:nvSpPr>
        <p:spPr>
          <a:xfrm>
            <a:off x="5211855" y="230439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各ビンの加重平均値</a:t>
            </a:r>
          </a:p>
        </p:txBody>
      </p:sp>
      <p:sp>
        <p:nvSpPr>
          <p:cNvPr id="9" name="テキスト ボックス 8">
            <a:extLst>
              <a:ext uri="{FF2B5EF4-FFF2-40B4-BE49-F238E27FC236}">
                <a16:creationId xmlns:a16="http://schemas.microsoft.com/office/drawing/2014/main" xmlns="" id="{F2A05C08-4F77-4412-A7A5-DA5ACFDB7528}"/>
              </a:ext>
            </a:extLst>
          </p:cNvPr>
          <p:cNvSpPr txBox="1"/>
          <p:nvPr/>
        </p:nvSpPr>
        <p:spPr>
          <a:xfrm>
            <a:off x="2006973" y="4460540"/>
            <a:ext cx="9152964"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dirty="0">
                <a:ea typeface="Meiryo"/>
                <a:cs typeface="Calibri"/>
              </a:rPr>
              <a:t>全ての頂点を用いて，疑似的に従来法のヒストグラムの両端5%を切除するメリットを実現できる．</a:t>
            </a:r>
          </a:p>
        </p:txBody>
      </p:sp>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mtClean="0"/>
              <a:t>10</a:t>
            </a:fld>
            <a:endParaRPr kumimoji="1" lang="ja-JP" altLang="en-US"/>
          </a:p>
        </p:txBody>
      </p:sp>
    </p:spTree>
    <p:extLst>
      <p:ext uri="{BB962C8B-B14F-4D97-AF65-F5344CB8AC3E}">
        <p14:creationId xmlns:p14="http://schemas.microsoft.com/office/powerpoint/2010/main" val="1803438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91C1777-7037-431F-93CF-90B7DB993579}"/>
              </a:ext>
            </a:extLst>
          </p:cNvPr>
          <p:cNvSpPr>
            <a:spLocks noGrp="1"/>
          </p:cNvSpPr>
          <p:nvPr>
            <p:ph type="title"/>
          </p:nvPr>
        </p:nvSpPr>
        <p:spPr/>
        <p:txBody>
          <a:bodyPr/>
          <a:lstStyle/>
          <a:p>
            <a:r>
              <a:rPr lang="ja-JP" altLang="en-US">
                <a:solidFill>
                  <a:schemeClr val="tx1"/>
                </a:solidFill>
                <a:ea typeface="Meiryo"/>
              </a:rPr>
              <a:t>提案法の</a:t>
            </a:r>
            <a:r>
              <a:rPr lang="ja-JP">
                <a:solidFill>
                  <a:schemeClr val="tx1"/>
                </a:solidFill>
                <a:ea typeface="Meiryo"/>
              </a:rPr>
              <a:t>透かし抽出手順</a:t>
            </a:r>
            <a:endParaRPr lang="ja-JP">
              <a:solidFill>
                <a:schemeClr val="tx1"/>
              </a:solidFill>
              <a:ea typeface="Meiryo"/>
              <a:cs typeface="Calibri Light"/>
            </a:endParaRPr>
          </a:p>
        </p:txBody>
      </p:sp>
      <p:sp>
        <p:nvSpPr>
          <p:cNvPr id="3" name="コンテンツ プレースホルダー 2">
            <a:extLst>
              <a:ext uri="{FF2B5EF4-FFF2-40B4-BE49-F238E27FC236}">
                <a16:creationId xmlns:a16="http://schemas.microsoft.com/office/drawing/2014/main" xmlns="" id="{D68CF864-9C48-4D1B-92D0-FB0C1769B599}"/>
              </a:ext>
            </a:extLst>
          </p:cNvPr>
          <p:cNvSpPr>
            <a:spLocks noGrp="1"/>
          </p:cNvSpPr>
          <p:nvPr>
            <p:ph idx="1"/>
          </p:nvPr>
        </p:nvSpPr>
        <p:spPr/>
        <p:txBody>
          <a:bodyPr vert="horz" lIns="0" tIns="45720" rIns="0" bIns="45720" rtlCol="0" anchor="t">
            <a:normAutofit/>
          </a:bodyPr>
          <a:lstStyle/>
          <a:p>
            <a:pPr marL="457200" indent="-457200">
              <a:buAutoNum type="arabicPeriod"/>
            </a:pPr>
            <a:r>
              <a:rPr lang="ja-JP" dirty="0">
                <a:solidFill>
                  <a:schemeClr val="tx1"/>
                </a:solidFill>
                <a:ea typeface="Meiryo"/>
              </a:rPr>
              <a:t>モデル中心と各頂点の距離（距離値）を計算し，昇順に配列</a:t>
            </a:r>
            <a:endParaRPr lang="ja-JP" dirty="0">
              <a:solidFill>
                <a:schemeClr val="tx1"/>
              </a:solidFill>
              <a:ea typeface="Meiryo"/>
              <a:cs typeface="Calibri"/>
            </a:endParaRPr>
          </a:p>
          <a:p>
            <a:pPr marL="457200" indent="-457200">
              <a:buAutoNum type="arabicPeriod"/>
            </a:pPr>
            <a:r>
              <a:rPr lang="ja-JP" altLang="en-US" dirty="0">
                <a:solidFill>
                  <a:schemeClr val="tx1"/>
                </a:solidFill>
                <a:ea typeface="Meiryo"/>
              </a:rPr>
              <a:t>各ビンが同数の距離値を持つように順に格納</a:t>
            </a:r>
            <a:endParaRPr lang="ja-JP" altLang="en-US" dirty="0">
              <a:solidFill>
                <a:schemeClr val="tx1"/>
              </a:solidFill>
              <a:ea typeface="Meiryo"/>
              <a:cs typeface="Calibri"/>
            </a:endParaRPr>
          </a:p>
          <a:p>
            <a:pPr marL="457200" indent="-457200">
              <a:buAutoNum type="arabicPeriod"/>
            </a:pPr>
            <a:r>
              <a:rPr lang="ja-JP" dirty="0">
                <a:solidFill>
                  <a:schemeClr val="tx1"/>
                </a:solidFill>
                <a:ea typeface="Meiryo"/>
              </a:rPr>
              <a:t>各ビンにおいて距離値を正規化</a:t>
            </a:r>
            <a:endParaRPr lang="ja-JP" dirty="0">
              <a:solidFill>
                <a:schemeClr val="tx1"/>
              </a:solidFill>
              <a:ea typeface="Meiryo"/>
              <a:cs typeface="Calibri"/>
            </a:endParaRPr>
          </a:p>
          <a:p>
            <a:pPr marL="457200" indent="-457200">
              <a:buAutoNum type="arabicPeriod"/>
            </a:pPr>
            <a:r>
              <a:rPr lang="ja-JP" altLang="en-US" dirty="0">
                <a:solidFill>
                  <a:schemeClr val="tx1"/>
                </a:solidFill>
                <a:ea typeface="Meiryo"/>
              </a:rPr>
              <a:t>各ビンにおいて正規化された距離値の加重平均を計算</a:t>
            </a:r>
            <a:endParaRPr lang="ja-JP" altLang="en-US" dirty="0">
              <a:solidFill>
                <a:schemeClr val="tx1"/>
              </a:solidFill>
              <a:ea typeface="Meiryo"/>
              <a:cs typeface="Calibri"/>
            </a:endParaRPr>
          </a:p>
          <a:p>
            <a:pPr marL="457200" indent="-457200">
              <a:buAutoNum type="arabicPeriod"/>
            </a:pPr>
            <a:r>
              <a:rPr lang="ja-JP" altLang="en-US" dirty="0">
                <a:solidFill>
                  <a:schemeClr val="tx1"/>
                </a:solidFill>
                <a:ea typeface="Meiryo"/>
                <a:cs typeface="Calibri"/>
              </a:rPr>
              <a:t>透かし抽出条件により0，1を判別</a:t>
            </a:r>
          </a:p>
          <a:p>
            <a:pPr marL="457200" indent="-457200">
              <a:buAutoNum type="arabicPeriod"/>
            </a:pPr>
            <a:endParaRPr lang="ja-JP" altLang="en-US" dirty="0">
              <a:solidFill>
                <a:schemeClr val="tx1"/>
              </a:solidFill>
              <a:ea typeface="Meiryo"/>
              <a:cs typeface="Calibri"/>
            </a:endParaRPr>
          </a:p>
          <a:p>
            <a:pPr marL="457200" indent="-457200">
              <a:buAutoNum type="arabicPeriod"/>
            </a:pPr>
            <a:endParaRPr lang="ja-JP" dirty="0">
              <a:solidFill>
                <a:srgbClr val="000000"/>
              </a:solidFill>
              <a:ea typeface="ＭＳ Ｐゴシック"/>
              <a:cs typeface="Calibri"/>
            </a:endParaRPr>
          </a:p>
          <a:p>
            <a:pPr marL="457200" indent="-457200">
              <a:buAutoNum type="arabicPeriod"/>
            </a:pPr>
            <a:endParaRPr lang="ja-JP" dirty="0">
              <a:solidFill>
                <a:srgbClr val="000000"/>
              </a:solidFill>
              <a:ea typeface="ＭＳ Ｐゴシック"/>
              <a:cs typeface="Calibri"/>
            </a:endParaRPr>
          </a:p>
          <a:p>
            <a:pPr marL="457200" indent="-457200">
              <a:buAutoNum type="arabicPeriod"/>
            </a:pPr>
            <a:endParaRPr lang="ja-JP" dirty="0">
              <a:solidFill>
                <a:srgbClr val="000000"/>
              </a:solidFill>
              <a:ea typeface="ＭＳ Ｐゴシック"/>
              <a:cs typeface="Calibri"/>
            </a:endParaRPr>
          </a:p>
          <a:p>
            <a:pPr marL="457200" indent="-457200">
              <a:buAutoNum type="arabicPeriod"/>
            </a:pPr>
            <a:endParaRPr lang="ja-JP" altLang="en-US" dirty="0">
              <a:solidFill>
                <a:srgbClr val="404040"/>
              </a:solidFill>
              <a:ea typeface="ＭＳ Ｐゴシック"/>
              <a:cs typeface="Calibri"/>
            </a:endParaRPr>
          </a:p>
        </p:txBody>
      </p:sp>
      <p:pic>
        <p:nvPicPr>
          <p:cNvPr id="4" name="図 4" descr="空, 物体 が含まれている画像&#10;&#10;非常に高い精度で生成された説明">
            <a:extLst>
              <a:ext uri="{FF2B5EF4-FFF2-40B4-BE49-F238E27FC236}">
                <a16:creationId xmlns:a16="http://schemas.microsoft.com/office/drawing/2014/main" xmlns="" id="{20EC901C-BA76-4969-B86E-A685B5631F2C}"/>
              </a:ext>
            </a:extLst>
          </p:cNvPr>
          <p:cNvPicPr>
            <a:picLocks noChangeAspect="1"/>
          </p:cNvPicPr>
          <p:nvPr/>
        </p:nvPicPr>
        <p:blipFill>
          <a:blip r:embed="rId2"/>
          <a:stretch>
            <a:fillRect/>
          </a:stretch>
        </p:blipFill>
        <p:spPr>
          <a:xfrm>
            <a:off x="3547783" y="4029509"/>
            <a:ext cx="4771464" cy="1376335"/>
          </a:xfrm>
          <a:prstGeom prst="rect">
            <a:avLst/>
          </a:prstGeom>
        </p:spPr>
      </p:pic>
      <p:sp>
        <p:nvSpPr>
          <p:cNvPr id="7" name="テキスト ボックス 6">
            <a:extLst>
              <a:ext uri="{FF2B5EF4-FFF2-40B4-BE49-F238E27FC236}">
                <a16:creationId xmlns:a16="http://schemas.microsoft.com/office/drawing/2014/main" xmlns="" id="{C2C41E33-69F2-4BD5-9284-51DDA5468E58}"/>
              </a:ext>
            </a:extLst>
          </p:cNvPr>
          <p:cNvSpPr txBox="1"/>
          <p:nvPr/>
        </p:nvSpPr>
        <p:spPr>
          <a:xfrm>
            <a:off x="4886885" y="5220428"/>
            <a:ext cx="2093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透かし抽出条件式</a:t>
            </a:r>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11</a:t>
            </a:fld>
            <a:endParaRPr kumimoji="1" lang="ja-JP" altLang="en-US"/>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90" y="5640205"/>
            <a:ext cx="329404" cy="504401"/>
          </a:xfrm>
          <a:prstGeom prst="rect">
            <a:avLst/>
          </a:prstGeom>
        </p:spPr>
      </p:pic>
      <mc:AlternateContent xmlns:mc="http://schemas.openxmlformats.org/markup-compatibility/2006" xmlns:a14="http://schemas.microsoft.com/office/drawing/2010/main">
        <mc:Choice Requires="a14">
          <p:sp>
            <p:nvSpPr>
              <p:cNvPr id="8" name="テキスト ボックス 7"/>
              <p:cNvSpPr txBox="1"/>
              <p:nvPr/>
            </p:nvSpPr>
            <p:spPr>
              <a:xfrm>
                <a:off x="3395894" y="5724648"/>
                <a:ext cx="2720701"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latin typeface="Meiryo UI" panose="020B0604030504040204" pitchFamily="50" charset="-128"/>
                    <a:ea typeface="Meiryo UI" panose="020B0604030504040204" pitchFamily="50" charset="-128"/>
                  </a:rPr>
                  <a:t>番</a:t>
                </a:r>
                <a:r>
                  <a:rPr kumimoji="1" lang="ja-JP" altLang="en-US" dirty="0" smtClean="0">
                    <a:latin typeface="Meiryo UI" panose="020B0604030504040204" pitchFamily="50" charset="-128"/>
                    <a:ea typeface="Meiryo UI" panose="020B0604030504040204" pitchFamily="50" charset="-128"/>
                  </a:rPr>
                  <a:t>目のビンの加重</a:t>
                </a:r>
                <a:r>
                  <a:rPr kumimoji="1" lang="ja-JP" altLang="en-US" dirty="0">
                    <a:latin typeface="Meiryo UI" panose="020B0604030504040204" pitchFamily="50" charset="-128"/>
                    <a:ea typeface="Meiryo UI" panose="020B0604030504040204" pitchFamily="50" charset="-128"/>
                  </a:rPr>
                  <a:t>平均値</a:t>
                </a: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395894" y="5724648"/>
                <a:ext cx="2720701" cy="369332"/>
              </a:xfrm>
              <a:prstGeom prst="rect">
                <a:avLst/>
              </a:prstGeom>
              <a:blipFill rotWithShape="0">
                <a:blip r:embed="rId4"/>
                <a:stretch>
                  <a:fillRect l="-1794" t="-8197" r="-897" b="-24590"/>
                </a:stretch>
              </a:blipFill>
            </p:spPr>
            <p:txBody>
              <a:bodyPr/>
              <a:lstStyle/>
              <a:p>
                <a:r>
                  <a:rPr lang="ja-JP" altLang="en-US">
                    <a:noFill/>
                  </a:rPr>
                  <a:t> </a:t>
                </a:r>
              </a:p>
            </p:txBody>
          </p:sp>
        </mc:Fallback>
      </mc:AlternateContent>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5152" y="5692737"/>
            <a:ext cx="382866" cy="437561"/>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6678018" y="5763283"/>
                <a:ext cx="3590223" cy="369332"/>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抽出された</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latin typeface="Meiryo UI" panose="020B0604030504040204" pitchFamily="50" charset="-128"/>
                    <a:ea typeface="Meiryo UI" panose="020B0604030504040204" pitchFamily="50" charset="-128"/>
                  </a:rPr>
                  <a:t>番目</a:t>
                </a:r>
                <a:r>
                  <a:rPr kumimoji="1" lang="ja-JP" altLang="en-US" dirty="0" smtClean="0">
                    <a:latin typeface="Meiryo UI" panose="020B0604030504040204" pitchFamily="50" charset="-128"/>
                    <a:ea typeface="Meiryo UI" panose="020B0604030504040204" pitchFamily="50" charset="-128"/>
                  </a:rPr>
                  <a:t>の透かし</a:t>
                </a:r>
                <a:endParaRPr kumimoji="1" lang="ja-JP" altLang="en-US" dirty="0">
                  <a:latin typeface="Meiryo UI" panose="020B0604030504040204" pitchFamily="50" charset="-128"/>
                  <a:ea typeface="Meiryo UI" panose="020B0604030504040204" pitchFamily="50" charset="-128"/>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678018" y="5763283"/>
                <a:ext cx="3590223" cy="369332"/>
              </a:xfrm>
              <a:prstGeom prst="rect">
                <a:avLst/>
              </a:prstGeom>
              <a:blipFill rotWithShape="0">
                <a:blip r:embed="rId6"/>
                <a:stretch>
                  <a:fillRect l="-1358"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59879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6E90FC0-7924-43E6-BB9A-EF470759F975}"/>
              </a:ext>
            </a:extLst>
          </p:cNvPr>
          <p:cNvSpPr>
            <a:spLocks noGrp="1"/>
          </p:cNvSpPr>
          <p:nvPr>
            <p:ph type="title"/>
          </p:nvPr>
        </p:nvSpPr>
        <p:spPr/>
        <p:txBody>
          <a:bodyPr/>
          <a:lstStyle/>
          <a:p>
            <a:r>
              <a:rPr lang="ja-JP">
                <a:solidFill>
                  <a:schemeClr val="tx1"/>
                </a:solidFill>
                <a:ea typeface="Meiryo"/>
              </a:rPr>
              <a:t>実験結果（歪みの比較）</a:t>
            </a:r>
            <a:endParaRPr lang="ja-JP">
              <a:solidFill>
                <a:schemeClr val="tx1"/>
              </a:solidFill>
              <a:ea typeface="Meiryo"/>
              <a:cs typeface="Calibri Light"/>
            </a:endParaRPr>
          </a:p>
        </p:txBody>
      </p:sp>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z="2800" smtClean="0"/>
              <a:t>12</a:t>
            </a:fld>
            <a:endParaRPr kumimoji="1" lang="ja-JP" altLang="en-US" sz="2800" dirty="0"/>
          </a:p>
        </p:txBody>
      </p:sp>
      <p:sp>
        <p:nvSpPr>
          <p:cNvPr id="6" name="テキスト ボックス 5">
            <a:extLst>
              <a:ext uri="{FF2B5EF4-FFF2-40B4-BE49-F238E27FC236}">
                <a16:creationId xmlns:a16="http://schemas.microsoft.com/office/drawing/2014/main" xmlns="" id="{D6F0F122-6D58-4070-AA76-01D9DB883E61}"/>
              </a:ext>
            </a:extLst>
          </p:cNvPr>
          <p:cNvSpPr txBox="1"/>
          <p:nvPr/>
        </p:nvSpPr>
        <p:spPr>
          <a:xfrm>
            <a:off x="9523720" y="5722790"/>
            <a:ext cx="1667436"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Meiryo"/>
                <a:cs typeface="Calibri"/>
              </a:rPr>
              <a:t>Stanford Bunny</a:t>
            </a:r>
            <a:endParaRPr lang="ja-JP" altLang="en-US" dirty="0">
              <a:ea typeface="Meiryo"/>
              <a:cs typeface="Calibri"/>
            </a:endParaRPr>
          </a:p>
        </p:txBody>
      </p:sp>
      <p:sp>
        <p:nvSpPr>
          <p:cNvPr id="7" name="テキスト ボックス 6">
            <a:extLst>
              <a:ext uri="{FF2B5EF4-FFF2-40B4-BE49-F238E27FC236}">
                <a16:creationId xmlns:a16="http://schemas.microsoft.com/office/drawing/2014/main" xmlns="" id="{2EFA4B0D-98C3-4EF7-A068-AEB2A1B32A89}"/>
              </a:ext>
            </a:extLst>
          </p:cNvPr>
          <p:cNvSpPr txBox="1"/>
          <p:nvPr/>
        </p:nvSpPr>
        <p:spPr>
          <a:xfrm>
            <a:off x="100545" y="1982279"/>
            <a:ext cx="8069916"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dirty="0">
                <a:ea typeface="Meiryo"/>
                <a:cs typeface="Calibri"/>
              </a:rPr>
              <a:t>右図に示す三次元画像は，頂点数34835個，面数69666個のモデル．</a:t>
            </a:r>
          </a:p>
          <a:p>
            <a:endParaRPr lang="ja-JP" altLang="en-US" sz="2400" dirty="0">
              <a:ea typeface="Meiryo"/>
              <a:cs typeface="Calibri"/>
            </a:endParaRPr>
          </a:p>
          <a:p>
            <a:r>
              <a:rPr lang="ja-JP" altLang="en-US" sz="2400" dirty="0">
                <a:ea typeface="Meiryo"/>
                <a:cs typeface="Calibri"/>
              </a:rPr>
              <a:t>様々な三次元画像データに対するアルゴリズムをテストするために使用される代表的なモデルである．</a:t>
            </a:r>
          </a:p>
          <a:p>
            <a:endParaRPr lang="ja-JP" altLang="en-US" dirty="0">
              <a:ea typeface="Meiryo"/>
              <a:cs typeface="Calibri"/>
            </a:endParaRPr>
          </a:p>
          <a:p>
            <a:endParaRPr lang="ja-JP" altLang="en-US" dirty="0">
              <a:ea typeface="Meiryo"/>
              <a:cs typeface="Calibri"/>
            </a:endParaRPr>
          </a:p>
        </p:txBody>
      </p:sp>
      <p:pic>
        <p:nvPicPr>
          <p:cNvPr id="11" name="図 11" descr="室内, 壁, 黒 が含まれている画像&#10;&#10;非常に高い精度で生成された説明">
            <a:extLst>
              <a:ext uri="{FF2B5EF4-FFF2-40B4-BE49-F238E27FC236}">
                <a16:creationId xmlns:a16="http://schemas.microsoft.com/office/drawing/2014/main" xmlns="" id="{ED6BE275-D436-4901-9882-579AD36D1D66}"/>
              </a:ext>
            </a:extLst>
          </p:cNvPr>
          <p:cNvPicPr>
            <a:picLocks noChangeAspect="1"/>
          </p:cNvPicPr>
          <p:nvPr/>
        </p:nvPicPr>
        <p:blipFill>
          <a:blip r:embed="rId3"/>
          <a:stretch>
            <a:fillRect/>
          </a:stretch>
        </p:blipFill>
        <p:spPr>
          <a:xfrm>
            <a:off x="8439665" y="1940361"/>
            <a:ext cx="3394360" cy="3782429"/>
          </a:xfrm>
          <a:prstGeom prst="rect">
            <a:avLst/>
          </a:prstGeom>
        </p:spPr>
      </p:pic>
    </p:spTree>
    <p:extLst>
      <p:ext uri="{BB962C8B-B14F-4D97-AF65-F5344CB8AC3E}">
        <p14:creationId xmlns:p14="http://schemas.microsoft.com/office/powerpoint/2010/main" val="2473000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室内, 壁, 白 が含まれている画像&#10;&#10;高い精度で生成された説明">
            <a:extLst>
              <a:ext uri="{FF2B5EF4-FFF2-40B4-BE49-F238E27FC236}">
                <a16:creationId xmlns:a16="http://schemas.microsoft.com/office/drawing/2014/main" xmlns="" id="{59D09728-8380-491A-9F27-28E746DA53B9}"/>
              </a:ext>
            </a:extLst>
          </p:cNvPr>
          <p:cNvPicPr>
            <a:picLocks noGrp="1" noChangeAspect="1"/>
          </p:cNvPicPr>
          <p:nvPr>
            <p:ph idx="4294967295"/>
          </p:nvPr>
        </p:nvPicPr>
        <p:blipFill>
          <a:blip r:embed="rId3"/>
          <a:stretch>
            <a:fillRect/>
          </a:stretch>
        </p:blipFill>
        <p:spPr>
          <a:xfrm>
            <a:off x="1221441" y="85725"/>
            <a:ext cx="3963988" cy="5783263"/>
          </a:xfrm>
          <a:prstGeom prst="rect">
            <a:avLst/>
          </a:prstGeom>
        </p:spPr>
      </p:pic>
      <p:pic>
        <p:nvPicPr>
          <p:cNvPr id="12" name="Picture 12" descr="室内, 壁, 座っている が含まれている画像&#10;&#10;非常に高い精度で生成された説明">
            <a:extLst>
              <a:ext uri="{FF2B5EF4-FFF2-40B4-BE49-F238E27FC236}">
                <a16:creationId xmlns:a16="http://schemas.microsoft.com/office/drawing/2014/main" xmlns="" id="{5A82888A-81C2-4E03-B488-7636D22A0004}"/>
              </a:ext>
            </a:extLst>
          </p:cNvPr>
          <p:cNvPicPr>
            <a:picLocks noChangeAspect="1"/>
          </p:cNvPicPr>
          <p:nvPr/>
        </p:nvPicPr>
        <p:blipFill rotWithShape="1">
          <a:blip r:embed="rId4"/>
          <a:srcRect l="3257" t="124" r="11401" b="-384"/>
          <a:stretch/>
        </p:blipFill>
        <p:spPr>
          <a:xfrm>
            <a:off x="6976782" y="86410"/>
            <a:ext cx="3908944" cy="5788240"/>
          </a:xfrm>
          <a:prstGeom prst="rect">
            <a:avLst/>
          </a:prstGeom>
        </p:spPr>
      </p:pic>
      <p:sp>
        <p:nvSpPr>
          <p:cNvPr id="14" name="TextBox 13">
            <a:extLst>
              <a:ext uri="{FF2B5EF4-FFF2-40B4-BE49-F238E27FC236}">
                <a16:creationId xmlns:a16="http://schemas.microsoft.com/office/drawing/2014/main" xmlns="" id="{4F51E794-B3DB-438A-9280-5199275F4028}"/>
              </a:ext>
            </a:extLst>
          </p:cNvPr>
          <p:cNvSpPr txBox="1"/>
          <p:nvPr/>
        </p:nvSpPr>
        <p:spPr>
          <a:xfrm>
            <a:off x="2819400" y="5968253"/>
            <a:ext cx="9390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Meiryo"/>
                <a:cs typeface="Calibri"/>
              </a:rPr>
              <a:t>従来法</a:t>
            </a:r>
            <a:endParaRPr lang="en-US">
              <a:latin typeface="Meiryo"/>
              <a:ea typeface="Meiryo"/>
              <a:cs typeface="Calibri"/>
            </a:endParaRPr>
          </a:p>
        </p:txBody>
      </p:sp>
      <p:sp>
        <p:nvSpPr>
          <p:cNvPr id="15" name="TextBox 14">
            <a:extLst>
              <a:ext uri="{FF2B5EF4-FFF2-40B4-BE49-F238E27FC236}">
                <a16:creationId xmlns:a16="http://schemas.microsoft.com/office/drawing/2014/main" xmlns="" id="{7778B0FC-8D1A-4362-872A-9EACA737C0CC}"/>
              </a:ext>
            </a:extLst>
          </p:cNvPr>
          <p:cNvSpPr txBox="1"/>
          <p:nvPr/>
        </p:nvSpPr>
        <p:spPr>
          <a:xfrm>
            <a:off x="8610040" y="5965451"/>
            <a:ext cx="95025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Meiryo"/>
              </a:rPr>
              <a:t>提案法</a:t>
            </a:r>
            <a:endParaRPr lang="en-US">
              <a:latin typeface="Meiryo"/>
              <a:ea typeface="Meiryo"/>
              <a:cs typeface="Calibri"/>
            </a:endParaRPr>
          </a:p>
        </p:txBody>
      </p:sp>
      <p:sp>
        <p:nvSpPr>
          <p:cNvPr id="2" name="スライド番号プレースホルダー 1"/>
          <p:cNvSpPr>
            <a:spLocks noGrp="1"/>
          </p:cNvSpPr>
          <p:nvPr>
            <p:ph type="sldNum" sz="quarter" idx="12"/>
          </p:nvPr>
        </p:nvSpPr>
        <p:spPr/>
        <p:txBody>
          <a:bodyPr/>
          <a:lstStyle/>
          <a:p>
            <a:fld id="{A99D720A-4AD5-4DCF-885F-DE5297996123}" type="slidenum">
              <a:rPr kumimoji="1" lang="ja-JP" altLang="en-US" sz="2800" smtClean="0"/>
              <a:t>13</a:t>
            </a:fld>
            <a:endParaRPr kumimoji="1" lang="ja-JP" altLang="en-US" sz="2800" dirty="0"/>
          </a:p>
        </p:txBody>
      </p:sp>
    </p:spTree>
    <p:extLst>
      <p:ext uri="{BB962C8B-B14F-4D97-AF65-F5344CB8AC3E}">
        <p14:creationId xmlns:p14="http://schemas.microsoft.com/office/powerpoint/2010/main" val="344300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C07C589-0761-4D90-B015-C848FA364D5F}"/>
              </a:ext>
            </a:extLst>
          </p:cNvPr>
          <p:cNvSpPr>
            <a:spLocks noGrp="1"/>
          </p:cNvSpPr>
          <p:nvPr>
            <p:ph type="title"/>
          </p:nvPr>
        </p:nvSpPr>
        <p:spPr/>
        <p:txBody>
          <a:bodyPr/>
          <a:lstStyle/>
          <a:p>
            <a:r>
              <a:rPr lang="ja-JP" altLang="en-US">
                <a:solidFill>
                  <a:schemeClr val="tx1"/>
                </a:solidFill>
                <a:ea typeface="Meiryo"/>
                <a:cs typeface="Calibri Light"/>
              </a:rPr>
              <a:t>実験結果（頑健性の比較）</a:t>
            </a:r>
          </a:p>
        </p:txBody>
      </p:sp>
      <p:graphicFrame>
        <p:nvGraphicFramePr>
          <p:cNvPr id="4" name="表 4">
            <a:extLst>
              <a:ext uri="{FF2B5EF4-FFF2-40B4-BE49-F238E27FC236}">
                <a16:creationId xmlns:a16="http://schemas.microsoft.com/office/drawing/2014/main" xmlns="" id="{2C7F541C-6E0F-4747-9FF6-1D18FF08BF4E}"/>
              </a:ext>
            </a:extLst>
          </p:cNvPr>
          <p:cNvGraphicFramePr>
            <a:graphicFrameLocks noGrp="1"/>
          </p:cNvGraphicFramePr>
          <p:nvPr>
            <p:extLst>
              <p:ext uri="{D42A27DB-BD31-4B8C-83A1-F6EECF244321}">
                <p14:modId xmlns:p14="http://schemas.microsoft.com/office/powerpoint/2010/main" val="4265234263"/>
              </p:ext>
            </p:extLst>
          </p:nvPr>
        </p:nvGraphicFramePr>
        <p:xfrm>
          <a:off x="1529826" y="2748028"/>
          <a:ext cx="3589842" cy="741680"/>
        </p:xfrm>
        <a:graphic>
          <a:graphicData uri="http://schemas.openxmlformats.org/drawingml/2006/table">
            <a:tbl>
              <a:tblPr firstRow="1" bandRow="1">
                <a:tableStyleId>{5C22544A-7EE6-4342-B048-85BDC9FD1C3A}</a:tableStyleId>
              </a:tblPr>
              <a:tblGrid>
                <a:gridCol w="1156013">
                  <a:extLst>
                    <a:ext uri="{9D8B030D-6E8A-4147-A177-3AD203B41FA5}">
                      <a16:colId xmlns:a16="http://schemas.microsoft.com/office/drawing/2014/main" xmlns="" val="3093458707"/>
                    </a:ext>
                  </a:extLst>
                </a:gridCol>
                <a:gridCol w="1156013">
                  <a:extLst>
                    <a:ext uri="{9D8B030D-6E8A-4147-A177-3AD203B41FA5}">
                      <a16:colId xmlns:a16="http://schemas.microsoft.com/office/drawing/2014/main" xmlns="" val="3531444810"/>
                    </a:ext>
                  </a:extLst>
                </a:gridCol>
                <a:gridCol w="1277816">
                  <a:extLst>
                    <a:ext uri="{9D8B030D-6E8A-4147-A177-3AD203B41FA5}">
                      <a16:colId xmlns:a16="http://schemas.microsoft.com/office/drawing/2014/main" xmlns="" val="1854571220"/>
                    </a:ext>
                  </a:extLst>
                </a:gridCol>
              </a:tblGrid>
              <a:tr h="370840">
                <a:tc>
                  <a:txBody>
                    <a:bodyPr/>
                    <a:lstStyle/>
                    <a:p>
                      <a:pPr algn="ctr"/>
                      <a:r>
                        <a:rPr lang="ja-JP" altLang="en-US">
                          <a:ea typeface="Meiryo"/>
                        </a:rPr>
                        <a:t>攻撃なし</a:t>
                      </a:r>
                      <a:endParaRPr kumimoji="1" lang="ja-JP" altLang="en-US">
                        <a:ea typeface="Meiryo"/>
                      </a:endParaRPr>
                    </a:p>
                  </a:txBody>
                  <a:tcPr/>
                </a:tc>
                <a:tc>
                  <a:txBody>
                    <a:bodyPr/>
                    <a:lstStyle/>
                    <a:p>
                      <a:pPr algn="ctr"/>
                      <a:r>
                        <a:rPr lang="ja-JP" altLang="en-US">
                          <a:ea typeface="Meiryo"/>
                        </a:rPr>
                        <a:t>従来法</a:t>
                      </a:r>
                      <a:endParaRPr kumimoji="1" lang="ja-JP" altLang="en-US">
                        <a:ea typeface="Meiryo"/>
                      </a:endParaRPr>
                    </a:p>
                  </a:txBody>
                  <a:tcPr/>
                </a:tc>
                <a:tc>
                  <a:txBody>
                    <a:bodyPr/>
                    <a:lstStyle/>
                    <a:p>
                      <a:pPr algn="ctr"/>
                      <a:r>
                        <a:rPr lang="ja-JP" altLang="en-US">
                          <a:ea typeface="Meiryo"/>
                        </a:rPr>
                        <a:t>提案法</a:t>
                      </a:r>
                      <a:endParaRPr kumimoji="1" lang="ja-JP" altLang="en-US">
                        <a:ea typeface="Meiryo"/>
                      </a:endParaRPr>
                    </a:p>
                  </a:txBody>
                  <a:tcPr/>
                </a:tc>
                <a:extLst>
                  <a:ext uri="{0D108BD9-81ED-4DB2-BD59-A6C34878D82A}">
                    <a16:rowId xmlns:a16="http://schemas.microsoft.com/office/drawing/2014/main" xmlns="" val="1798584110"/>
                  </a:ext>
                </a:extLst>
              </a:tr>
              <a:tr h="370840">
                <a:tc>
                  <a:txBody>
                    <a:bodyPr/>
                    <a:lstStyle/>
                    <a:p>
                      <a:pPr algn="ctr"/>
                      <a:endParaRPr kumimoji="1" lang="ja-JP" altLang="en-US" dirty="0">
                        <a:ea typeface="Meiryo"/>
                      </a:endParaRPr>
                    </a:p>
                  </a:txBody>
                  <a:tcPr/>
                </a:tc>
                <a:tc>
                  <a:txBody>
                    <a:bodyPr/>
                    <a:lstStyle/>
                    <a:p>
                      <a:pPr algn="ctr"/>
                      <a:r>
                        <a:rPr lang="ja-JP" altLang="en-US">
                          <a:ea typeface="Meiryo"/>
                        </a:rPr>
                        <a:t>1.0</a:t>
                      </a:r>
                      <a:endParaRPr kumimoji="1" lang="ja-JP" altLang="en-US">
                        <a:ea typeface="Meiryo"/>
                      </a:endParaRPr>
                    </a:p>
                  </a:txBody>
                  <a:tcPr/>
                </a:tc>
                <a:tc>
                  <a:txBody>
                    <a:bodyPr/>
                    <a:lstStyle/>
                    <a:p>
                      <a:pPr algn="ctr"/>
                      <a:r>
                        <a:rPr lang="ja-JP" altLang="en-US" dirty="0">
                          <a:ea typeface="Meiryo"/>
                        </a:rPr>
                        <a:t>1.0</a:t>
                      </a:r>
                      <a:endParaRPr kumimoji="1" lang="ja-JP" altLang="en-US" dirty="0">
                        <a:ea typeface="Meiryo"/>
                      </a:endParaRPr>
                    </a:p>
                  </a:txBody>
                  <a:tcPr/>
                </a:tc>
                <a:extLst>
                  <a:ext uri="{0D108BD9-81ED-4DB2-BD59-A6C34878D82A}">
                    <a16:rowId xmlns:a16="http://schemas.microsoft.com/office/drawing/2014/main" xmlns="" val="3099897204"/>
                  </a:ext>
                </a:extLst>
              </a:tr>
            </a:tbl>
          </a:graphicData>
        </a:graphic>
      </p:graphicFrame>
      <p:graphicFrame>
        <p:nvGraphicFramePr>
          <p:cNvPr id="3" name="表 4">
            <a:extLst>
              <a:ext uri="{FF2B5EF4-FFF2-40B4-BE49-F238E27FC236}">
                <a16:creationId xmlns:a16="http://schemas.microsoft.com/office/drawing/2014/main" xmlns="" id="{AC6BB6E9-FC1C-4936-AB46-E012E32505B4}"/>
              </a:ext>
            </a:extLst>
          </p:cNvPr>
          <p:cNvGraphicFramePr>
            <a:graphicFrameLocks noGrp="1"/>
          </p:cNvGraphicFramePr>
          <p:nvPr>
            <p:extLst>
              <p:ext uri="{D42A27DB-BD31-4B8C-83A1-F6EECF244321}">
                <p14:modId xmlns:p14="http://schemas.microsoft.com/office/powerpoint/2010/main" val="3858793447"/>
              </p:ext>
            </p:extLst>
          </p:nvPr>
        </p:nvGraphicFramePr>
        <p:xfrm>
          <a:off x="6583680" y="2387449"/>
          <a:ext cx="5164470" cy="1483360"/>
        </p:xfrm>
        <a:graphic>
          <a:graphicData uri="http://schemas.openxmlformats.org/drawingml/2006/table">
            <a:tbl>
              <a:tblPr firstRow="1" bandRow="1">
                <a:tableStyleId>{5C22544A-7EE6-4342-B048-85BDC9FD1C3A}</a:tableStyleId>
              </a:tblPr>
              <a:tblGrid>
                <a:gridCol w="1721490">
                  <a:extLst>
                    <a:ext uri="{9D8B030D-6E8A-4147-A177-3AD203B41FA5}">
                      <a16:colId xmlns:a16="http://schemas.microsoft.com/office/drawing/2014/main" xmlns="" val="1547359596"/>
                    </a:ext>
                  </a:extLst>
                </a:gridCol>
                <a:gridCol w="1721490">
                  <a:extLst>
                    <a:ext uri="{9D8B030D-6E8A-4147-A177-3AD203B41FA5}">
                      <a16:colId xmlns:a16="http://schemas.microsoft.com/office/drawing/2014/main" xmlns="" val="1470945030"/>
                    </a:ext>
                  </a:extLst>
                </a:gridCol>
                <a:gridCol w="1721490">
                  <a:extLst>
                    <a:ext uri="{9D8B030D-6E8A-4147-A177-3AD203B41FA5}">
                      <a16:colId xmlns:a16="http://schemas.microsoft.com/office/drawing/2014/main" xmlns="" val="685208474"/>
                    </a:ext>
                  </a:extLst>
                </a:gridCol>
              </a:tblGrid>
              <a:tr h="370840">
                <a:tc>
                  <a:txBody>
                    <a:bodyPr/>
                    <a:lstStyle/>
                    <a:p>
                      <a:pPr algn="ctr"/>
                      <a:r>
                        <a:rPr lang="ja-JP" altLang="en-US" dirty="0">
                          <a:ea typeface="Meiryo"/>
                        </a:rPr>
                        <a:t>ノイズ強度(%)</a:t>
                      </a:r>
                      <a:endParaRPr kumimoji="1" lang="ja-JP" altLang="en-US" dirty="0">
                        <a:ea typeface="Meiryo"/>
                      </a:endParaRPr>
                    </a:p>
                  </a:txBody>
                  <a:tcPr/>
                </a:tc>
                <a:tc>
                  <a:txBody>
                    <a:bodyPr/>
                    <a:lstStyle/>
                    <a:p>
                      <a:pPr algn="ctr"/>
                      <a:r>
                        <a:rPr lang="ja-JP" altLang="en-US">
                          <a:ea typeface="Meiryo"/>
                        </a:rPr>
                        <a:t>従来法</a:t>
                      </a:r>
                      <a:endParaRPr kumimoji="1" lang="ja-JP" altLang="en-US">
                        <a:ea typeface="Meiryo"/>
                      </a:endParaRPr>
                    </a:p>
                  </a:txBody>
                  <a:tcPr/>
                </a:tc>
                <a:tc>
                  <a:txBody>
                    <a:bodyPr/>
                    <a:lstStyle/>
                    <a:p>
                      <a:pPr algn="ctr"/>
                      <a:r>
                        <a:rPr lang="ja-JP" altLang="en-US">
                          <a:ea typeface="Meiryo"/>
                        </a:rPr>
                        <a:t>提案法</a:t>
                      </a:r>
                      <a:endParaRPr kumimoji="1" lang="ja-JP" altLang="en-US">
                        <a:ea typeface="Meiryo"/>
                      </a:endParaRPr>
                    </a:p>
                  </a:txBody>
                  <a:tcPr/>
                </a:tc>
                <a:extLst>
                  <a:ext uri="{0D108BD9-81ED-4DB2-BD59-A6C34878D82A}">
                    <a16:rowId xmlns:a16="http://schemas.microsoft.com/office/drawing/2014/main" xmlns="" val="3596039260"/>
                  </a:ext>
                </a:extLst>
              </a:tr>
              <a:tr h="370840">
                <a:tc>
                  <a:txBody>
                    <a:bodyPr/>
                    <a:lstStyle/>
                    <a:p>
                      <a:pPr algn="ctr"/>
                      <a:r>
                        <a:rPr lang="ja-JP" altLang="en-US">
                          <a:ea typeface="Meiryo"/>
                        </a:rPr>
                        <a:t>0.1</a:t>
                      </a:r>
                      <a:endParaRPr kumimoji="1" lang="ja-JP" altLang="en-US">
                        <a:ea typeface="Meiryo"/>
                      </a:endParaRPr>
                    </a:p>
                  </a:txBody>
                  <a:tcPr/>
                </a:tc>
                <a:tc>
                  <a:txBody>
                    <a:bodyPr/>
                    <a:lstStyle/>
                    <a:p>
                      <a:pPr algn="ctr"/>
                      <a:r>
                        <a:rPr lang="ja-JP" altLang="en-US">
                          <a:ea typeface="Meiryo"/>
                        </a:rPr>
                        <a:t>1.0</a:t>
                      </a:r>
                      <a:endParaRPr kumimoji="1" lang="ja-JP" altLang="en-US">
                        <a:ea typeface="Meiryo"/>
                      </a:endParaRPr>
                    </a:p>
                  </a:txBody>
                  <a:tcPr/>
                </a:tc>
                <a:tc>
                  <a:txBody>
                    <a:bodyPr/>
                    <a:lstStyle/>
                    <a:p>
                      <a:pPr algn="ctr"/>
                      <a:r>
                        <a:rPr lang="ja-JP" altLang="en-US">
                          <a:ea typeface="Meiryo"/>
                        </a:rPr>
                        <a:t>1.0</a:t>
                      </a:r>
                      <a:endParaRPr kumimoji="1" lang="ja-JP" altLang="en-US">
                        <a:ea typeface="Meiryo"/>
                      </a:endParaRPr>
                    </a:p>
                  </a:txBody>
                  <a:tcPr/>
                </a:tc>
                <a:extLst>
                  <a:ext uri="{0D108BD9-81ED-4DB2-BD59-A6C34878D82A}">
                    <a16:rowId xmlns:a16="http://schemas.microsoft.com/office/drawing/2014/main" xmlns="" val="1143586442"/>
                  </a:ext>
                </a:extLst>
              </a:tr>
              <a:tr h="370840">
                <a:tc>
                  <a:txBody>
                    <a:bodyPr/>
                    <a:lstStyle/>
                    <a:p>
                      <a:pPr algn="ctr"/>
                      <a:r>
                        <a:rPr lang="ja-JP" altLang="en-US">
                          <a:ea typeface="Meiryo"/>
                        </a:rPr>
                        <a:t>0.3</a:t>
                      </a:r>
                      <a:endParaRPr kumimoji="1" lang="ja-JP" altLang="en-US">
                        <a:ea typeface="Meiryo"/>
                      </a:endParaRPr>
                    </a:p>
                  </a:txBody>
                  <a:tcPr/>
                </a:tc>
                <a:tc>
                  <a:txBody>
                    <a:bodyPr/>
                    <a:lstStyle/>
                    <a:p>
                      <a:pPr algn="ctr"/>
                      <a:r>
                        <a:rPr lang="ja-JP" altLang="en-US">
                          <a:ea typeface="Meiryo"/>
                        </a:rPr>
                        <a:t>0.9055</a:t>
                      </a:r>
                      <a:endParaRPr kumimoji="1" lang="ja-JP" altLang="en-US">
                        <a:ea typeface="Meiryo"/>
                      </a:endParaRPr>
                    </a:p>
                  </a:txBody>
                  <a:tcPr/>
                </a:tc>
                <a:tc>
                  <a:txBody>
                    <a:bodyPr/>
                    <a:lstStyle/>
                    <a:p>
                      <a:pPr algn="ctr"/>
                      <a:r>
                        <a:rPr lang="ja-JP" altLang="en-US">
                          <a:ea typeface="Meiryo"/>
                        </a:rPr>
                        <a:t>0.9355</a:t>
                      </a:r>
                      <a:endParaRPr kumimoji="1" lang="ja-JP" altLang="en-US">
                        <a:ea typeface="Meiryo"/>
                      </a:endParaRPr>
                    </a:p>
                  </a:txBody>
                  <a:tcPr/>
                </a:tc>
                <a:extLst>
                  <a:ext uri="{0D108BD9-81ED-4DB2-BD59-A6C34878D82A}">
                    <a16:rowId xmlns:a16="http://schemas.microsoft.com/office/drawing/2014/main" xmlns="" val="2710874306"/>
                  </a:ext>
                </a:extLst>
              </a:tr>
              <a:tr h="370840">
                <a:tc>
                  <a:txBody>
                    <a:bodyPr/>
                    <a:lstStyle/>
                    <a:p>
                      <a:pPr algn="ctr"/>
                      <a:r>
                        <a:rPr lang="ja-JP" altLang="en-US" dirty="0">
                          <a:ea typeface="Meiryo"/>
                        </a:rPr>
                        <a:t>0.5</a:t>
                      </a:r>
                      <a:endParaRPr kumimoji="1" lang="ja-JP" altLang="en-US" dirty="0">
                        <a:ea typeface="Meiryo"/>
                      </a:endParaRPr>
                    </a:p>
                  </a:txBody>
                  <a:tcPr/>
                </a:tc>
                <a:tc>
                  <a:txBody>
                    <a:bodyPr/>
                    <a:lstStyle/>
                    <a:p>
                      <a:pPr algn="ctr"/>
                      <a:r>
                        <a:rPr lang="ja-JP" altLang="en-US">
                          <a:ea typeface="Meiryo"/>
                        </a:rPr>
                        <a:t>0.6608</a:t>
                      </a:r>
                      <a:endParaRPr kumimoji="1" lang="ja-JP" altLang="en-US">
                        <a:ea typeface="Meiryo"/>
                      </a:endParaRPr>
                    </a:p>
                  </a:txBody>
                  <a:tcPr/>
                </a:tc>
                <a:tc>
                  <a:txBody>
                    <a:bodyPr/>
                    <a:lstStyle/>
                    <a:p>
                      <a:pPr algn="ctr"/>
                      <a:r>
                        <a:rPr lang="ja-JP" altLang="en-US" dirty="0">
                          <a:ea typeface="Meiryo"/>
                        </a:rPr>
                        <a:t>0.7259</a:t>
                      </a:r>
                      <a:endParaRPr kumimoji="1" lang="ja-JP" altLang="en-US" dirty="0">
                        <a:ea typeface="Meiryo"/>
                      </a:endParaRPr>
                    </a:p>
                  </a:txBody>
                  <a:tcPr/>
                </a:tc>
                <a:extLst>
                  <a:ext uri="{0D108BD9-81ED-4DB2-BD59-A6C34878D82A}">
                    <a16:rowId xmlns:a16="http://schemas.microsoft.com/office/drawing/2014/main" xmlns="" val="3079264082"/>
                  </a:ext>
                </a:extLst>
              </a:tr>
            </a:tbl>
          </a:graphicData>
        </a:graphic>
      </p:graphicFrame>
      <p:graphicFrame>
        <p:nvGraphicFramePr>
          <p:cNvPr id="5" name="表 4">
            <a:extLst>
              <a:ext uri="{FF2B5EF4-FFF2-40B4-BE49-F238E27FC236}">
                <a16:creationId xmlns:a16="http://schemas.microsoft.com/office/drawing/2014/main" xmlns="" id="{6208031E-2988-4325-B76A-A720772C95B6}"/>
              </a:ext>
            </a:extLst>
          </p:cNvPr>
          <p:cNvGraphicFramePr>
            <a:graphicFrameLocks noGrp="1"/>
          </p:cNvGraphicFramePr>
          <p:nvPr>
            <p:extLst>
              <p:ext uri="{D42A27DB-BD31-4B8C-83A1-F6EECF244321}">
                <p14:modId xmlns:p14="http://schemas.microsoft.com/office/powerpoint/2010/main" val="1983127522"/>
              </p:ext>
            </p:extLst>
          </p:nvPr>
        </p:nvGraphicFramePr>
        <p:xfrm>
          <a:off x="742513" y="4500376"/>
          <a:ext cx="5164468" cy="1752600"/>
        </p:xfrm>
        <a:graphic>
          <a:graphicData uri="http://schemas.openxmlformats.org/drawingml/2006/table">
            <a:tbl>
              <a:tblPr firstRow="1" bandRow="1">
                <a:tableStyleId>{5C22544A-7EE6-4342-B048-85BDC9FD1C3A}</a:tableStyleId>
              </a:tblPr>
              <a:tblGrid>
                <a:gridCol w="1748117">
                  <a:extLst>
                    <a:ext uri="{9D8B030D-6E8A-4147-A177-3AD203B41FA5}">
                      <a16:colId xmlns:a16="http://schemas.microsoft.com/office/drawing/2014/main" xmlns="" val="1547359596"/>
                    </a:ext>
                  </a:extLst>
                </a:gridCol>
                <a:gridCol w="1694861">
                  <a:extLst>
                    <a:ext uri="{9D8B030D-6E8A-4147-A177-3AD203B41FA5}">
                      <a16:colId xmlns:a16="http://schemas.microsoft.com/office/drawing/2014/main" xmlns="" val="1470945030"/>
                    </a:ext>
                  </a:extLst>
                </a:gridCol>
                <a:gridCol w="1721490">
                  <a:extLst>
                    <a:ext uri="{9D8B030D-6E8A-4147-A177-3AD203B41FA5}">
                      <a16:colId xmlns:a16="http://schemas.microsoft.com/office/drawing/2014/main" xmlns="" val="685208474"/>
                    </a:ext>
                  </a:extLst>
                </a:gridCol>
              </a:tblGrid>
              <a:tr h="370840">
                <a:tc>
                  <a:txBody>
                    <a:bodyPr/>
                    <a:lstStyle/>
                    <a:p>
                      <a:pPr algn="ctr"/>
                      <a:r>
                        <a:rPr lang="ja-JP" altLang="en-US" dirty="0">
                          <a:ea typeface="Meiryo"/>
                        </a:rPr>
                        <a:t>繰り返し回数(回)</a:t>
                      </a:r>
                      <a:endParaRPr kumimoji="1" lang="ja-JP" altLang="en-US" dirty="0">
                        <a:ea typeface="Meiryo"/>
                      </a:endParaRPr>
                    </a:p>
                  </a:txBody>
                  <a:tcPr/>
                </a:tc>
                <a:tc>
                  <a:txBody>
                    <a:bodyPr/>
                    <a:lstStyle/>
                    <a:p>
                      <a:pPr algn="ctr"/>
                      <a:r>
                        <a:rPr lang="ja-JP" altLang="en-US" dirty="0">
                          <a:ea typeface="Meiryo"/>
                        </a:rPr>
                        <a:t>従来法</a:t>
                      </a:r>
                      <a:endParaRPr kumimoji="1" lang="ja-JP" altLang="en-US" dirty="0">
                        <a:ea typeface="Meiryo"/>
                      </a:endParaRPr>
                    </a:p>
                  </a:txBody>
                  <a:tcPr/>
                </a:tc>
                <a:tc>
                  <a:txBody>
                    <a:bodyPr/>
                    <a:lstStyle/>
                    <a:p>
                      <a:pPr algn="ctr"/>
                      <a:r>
                        <a:rPr lang="ja-JP" altLang="en-US">
                          <a:ea typeface="Meiryo"/>
                        </a:rPr>
                        <a:t>提案法</a:t>
                      </a:r>
                      <a:endParaRPr kumimoji="1" lang="ja-JP" altLang="en-US">
                        <a:ea typeface="Meiryo"/>
                      </a:endParaRPr>
                    </a:p>
                  </a:txBody>
                  <a:tcPr/>
                </a:tc>
                <a:extLst>
                  <a:ext uri="{0D108BD9-81ED-4DB2-BD59-A6C34878D82A}">
                    <a16:rowId xmlns:a16="http://schemas.microsoft.com/office/drawing/2014/main" xmlns="" val="3596039260"/>
                  </a:ext>
                </a:extLst>
              </a:tr>
              <a:tr h="370840">
                <a:tc>
                  <a:txBody>
                    <a:bodyPr/>
                    <a:lstStyle/>
                    <a:p>
                      <a:pPr algn="ctr"/>
                      <a:r>
                        <a:rPr lang="ja-JP" altLang="en-US">
                          <a:ea typeface="Meiryo"/>
                        </a:rPr>
                        <a:t>10</a:t>
                      </a:r>
                      <a:endParaRPr kumimoji="1" lang="ja-JP" altLang="en-US">
                        <a:ea typeface="Meiryo"/>
                      </a:endParaRPr>
                    </a:p>
                  </a:txBody>
                  <a:tcPr/>
                </a:tc>
                <a:tc>
                  <a:txBody>
                    <a:bodyPr/>
                    <a:lstStyle/>
                    <a:p>
                      <a:pPr algn="ctr"/>
                      <a:r>
                        <a:rPr lang="ja-JP" altLang="en-US">
                          <a:ea typeface="Meiryo"/>
                        </a:rPr>
                        <a:t>0.9005</a:t>
                      </a:r>
                      <a:endParaRPr kumimoji="1" lang="ja-JP" altLang="en-US">
                        <a:ea typeface="Meiryo"/>
                      </a:endParaRPr>
                    </a:p>
                  </a:txBody>
                  <a:tcPr/>
                </a:tc>
                <a:tc>
                  <a:txBody>
                    <a:bodyPr/>
                    <a:lstStyle/>
                    <a:p>
                      <a:pPr algn="ctr"/>
                      <a:r>
                        <a:rPr lang="ja-JP" altLang="en-US">
                          <a:ea typeface="Meiryo"/>
                        </a:rPr>
                        <a:t>0.9663</a:t>
                      </a:r>
                      <a:endParaRPr kumimoji="1" lang="ja-JP" altLang="en-US">
                        <a:ea typeface="Meiryo"/>
                      </a:endParaRPr>
                    </a:p>
                  </a:txBody>
                  <a:tcPr/>
                </a:tc>
                <a:extLst>
                  <a:ext uri="{0D108BD9-81ED-4DB2-BD59-A6C34878D82A}">
                    <a16:rowId xmlns:a16="http://schemas.microsoft.com/office/drawing/2014/main" xmlns="" val="1143586442"/>
                  </a:ext>
                </a:extLst>
              </a:tr>
              <a:tr h="370840">
                <a:tc>
                  <a:txBody>
                    <a:bodyPr/>
                    <a:lstStyle/>
                    <a:p>
                      <a:pPr algn="ctr"/>
                      <a:r>
                        <a:rPr lang="ja-JP" altLang="en-US">
                          <a:ea typeface="Meiryo"/>
                        </a:rPr>
                        <a:t>30</a:t>
                      </a:r>
                      <a:endParaRPr kumimoji="1" lang="ja-JP" altLang="en-US">
                        <a:ea typeface="Meiryo"/>
                      </a:endParaRPr>
                    </a:p>
                  </a:txBody>
                  <a:tcPr/>
                </a:tc>
                <a:tc>
                  <a:txBody>
                    <a:bodyPr/>
                    <a:lstStyle/>
                    <a:p>
                      <a:pPr algn="ctr"/>
                      <a:r>
                        <a:rPr lang="ja-JP" altLang="en-US">
                          <a:ea typeface="Meiryo"/>
                        </a:rPr>
                        <a:t>0.4711</a:t>
                      </a:r>
                      <a:endParaRPr kumimoji="1" lang="ja-JP" altLang="en-US">
                        <a:ea typeface="Meiryo"/>
                      </a:endParaRPr>
                    </a:p>
                  </a:txBody>
                  <a:tcPr/>
                </a:tc>
                <a:tc>
                  <a:txBody>
                    <a:bodyPr/>
                    <a:lstStyle/>
                    <a:p>
                      <a:pPr algn="ctr"/>
                      <a:r>
                        <a:rPr lang="ja-JP" altLang="en-US">
                          <a:ea typeface="Meiryo"/>
                        </a:rPr>
                        <a:t>0.4885</a:t>
                      </a:r>
                      <a:endParaRPr kumimoji="1" lang="ja-JP" altLang="en-US">
                        <a:ea typeface="Meiryo"/>
                      </a:endParaRPr>
                    </a:p>
                  </a:txBody>
                  <a:tcPr/>
                </a:tc>
                <a:extLst>
                  <a:ext uri="{0D108BD9-81ED-4DB2-BD59-A6C34878D82A}">
                    <a16:rowId xmlns:a16="http://schemas.microsoft.com/office/drawing/2014/main" xmlns="" val="2710874306"/>
                  </a:ext>
                </a:extLst>
              </a:tr>
              <a:tr h="370840">
                <a:tc>
                  <a:txBody>
                    <a:bodyPr/>
                    <a:lstStyle/>
                    <a:p>
                      <a:pPr algn="ctr"/>
                      <a:r>
                        <a:rPr lang="ja-JP" altLang="en-US">
                          <a:ea typeface="Meiryo"/>
                        </a:rPr>
                        <a:t>50</a:t>
                      </a:r>
                      <a:endParaRPr kumimoji="1" lang="ja-JP" altLang="en-US">
                        <a:ea typeface="Meiryo"/>
                      </a:endParaRPr>
                    </a:p>
                  </a:txBody>
                  <a:tcPr/>
                </a:tc>
                <a:tc>
                  <a:txBody>
                    <a:bodyPr/>
                    <a:lstStyle/>
                    <a:p>
                      <a:pPr algn="ctr"/>
                      <a:r>
                        <a:rPr lang="ja-JP" altLang="en-US">
                          <a:ea typeface="Meiryo"/>
                        </a:rPr>
                        <a:t>0.1761</a:t>
                      </a:r>
                      <a:endParaRPr kumimoji="1" lang="ja-JP" altLang="en-US">
                        <a:ea typeface="Meiryo"/>
                      </a:endParaRPr>
                    </a:p>
                  </a:txBody>
                  <a:tcPr/>
                </a:tc>
                <a:tc>
                  <a:txBody>
                    <a:bodyPr/>
                    <a:lstStyle/>
                    <a:p>
                      <a:pPr algn="ctr"/>
                      <a:r>
                        <a:rPr lang="ja-JP" altLang="en-US" dirty="0">
                          <a:ea typeface="Meiryo"/>
                        </a:rPr>
                        <a:t>0.3120</a:t>
                      </a:r>
                      <a:endParaRPr kumimoji="1" lang="ja-JP" altLang="en-US" dirty="0">
                        <a:ea typeface="Meiryo"/>
                      </a:endParaRPr>
                    </a:p>
                  </a:txBody>
                  <a:tcPr/>
                </a:tc>
                <a:extLst>
                  <a:ext uri="{0D108BD9-81ED-4DB2-BD59-A6C34878D82A}">
                    <a16:rowId xmlns:a16="http://schemas.microsoft.com/office/drawing/2014/main" xmlns="" val="3079264082"/>
                  </a:ext>
                </a:extLst>
              </a:tr>
            </a:tbl>
          </a:graphicData>
        </a:graphic>
      </p:graphicFrame>
      <p:graphicFrame>
        <p:nvGraphicFramePr>
          <p:cNvPr id="6" name="表 4">
            <a:extLst>
              <a:ext uri="{FF2B5EF4-FFF2-40B4-BE49-F238E27FC236}">
                <a16:creationId xmlns:a16="http://schemas.microsoft.com/office/drawing/2014/main" xmlns="" id="{BC265CF6-A1E5-4458-A032-ED08C605FEAB}"/>
              </a:ext>
            </a:extLst>
          </p:cNvPr>
          <p:cNvGraphicFramePr>
            <a:graphicFrameLocks noGrp="1"/>
          </p:cNvGraphicFramePr>
          <p:nvPr>
            <p:extLst>
              <p:ext uri="{D42A27DB-BD31-4B8C-83A1-F6EECF244321}">
                <p14:modId xmlns:p14="http://schemas.microsoft.com/office/powerpoint/2010/main" val="3577671674"/>
              </p:ext>
            </p:extLst>
          </p:nvPr>
        </p:nvGraphicFramePr>
        <p:xfrm>
          <a:off x="6583680" y="4634996"/>
          <a:ext cx="5164470" cy="1483360"/>
        </p:xfrm>
        <a:graphic>
          <a:graphicData uri="http://schemas.openxmlformats.org/drawingml/2006/table">
            <a:tbl>
              <a:tblPr firstRow="1" bandRow="1">
                <a:tableStyleId>{5C22544A-7EE6-4342-B048-85BDC9FD1C3A}</a:tableStyleId>
              </a:tblPr>
              <a:tblGrid>
                <a:gridCol w="1721490">
                  <a:extLst>
                    <a:ext uri="{9D8B030D-6E8A-4147-A177-3AD203B41FA5}">
                      <a16:colId xmlns:a16="http://schemas.microsoft.com/office/drawing/2014/main" xmlns="" val="1547359596"/>
                    </a:ext>
                  </a:extLst>
                </a:gridCol>
                <a:gridCol w="1721490">
                  <a:extLst>
                    <a:ext uri="{9D8B030D-6E8A-4147-A177-3AD203B41FA5}">
                      <a16:colId xmlns:a16="http://schemas.microsoft.com/office/drawing/2014/main" xmlns="" val="1470945030"/>
                    </a:ext>
                  </a:extLst>
                </a:gridCol>
                <a:gridCol w="1721490">
                  <a:extLst>
                    <a:ext uri="{9D8B030D-6E8A-4147-A177-3AD203B41FA5}">
                      <a16:colId xmlns:a16="http://schemas.microsoft.com/office/drawing/2014/main" xmlns="" val="685208474"/>
                    </a:ext>
                  </a:extLst>
                </a:gridCol>
              </a:tblGrid>
              <a:tr h="370840">
                <a:tc>
                  <a:txBody>
                    <a:bodyPr/>
                    <a:lstStyle/>
                    <a:p>
                      <a:pPr algn="ctr"/>
                      <a:r>
                        <a:rPr lang="ja-JP" altLang="en-US" dirty="0">
                          <a:ea typeface="Meiryo"/>
                        </a:rPr>
                        <a:t>強度(bits)</a:t>
                      </a:r>
                      <a:endParaRPr kumimoji="1" lang="ja-JP" altLang="en-US" dirty="0">
                        <a:ea typeface="Meiryo"/>
                      </a:endParaRPr>
                    </a:p>
                  </a:txBody>
                  <a:tcPr/>
                </a:tc>
                <a:tc>
                  <a:txBody>
                    <a:bodyPr/>
                    <a:lstStyle/>
                    <a:p>
                      <a:pPr algn="ctr"/>
                      <a:r>
                        <a:rPr lang="ja-JP" altLang="en-US" dirty="0">
                          <a:ea typeface="Meiryo"/>
                        </a:rPr>
                        <a:t>従来法</a:t>
                      </a:r>
                      <a:endParaRPr kumimoji="1" lang="ja-JP" altLang="en-US" dirty="0">
                        <a:ea typeface="Meiryo"/>
                      </a:endParaRPr>
                    </a:p>
                  </a:txBody>
                  <a:tcPr/>
                </a:tc>
                <a:tc>
                  <a:txBody>
                    <a:bodyPr/>
                    <a:lstStyle/>
                    <a:p>
                      <a:pPr algn="ctr"/>
                      <a:r>
                        <a:rPr lang="ja-JP" altLang="en-US">
                          <a:ea typeface="Meiryo"/>
                        </a:rPr>
                        <a:t>提案法</a:t>
                      </a:r>
                      <a:endParaRPr kumimoji="1" lang="ja-JP" altLang="en-US">
                        <a:ea typeface="Meiryo"/>
                      </a:endParaRPr>
                    </a:p>
                  </a:txBody>
                  <a:tcPr/>
                </a:tc>
                <a:extLst>
                  <a:ext uri="{0D108BD9-81ED-4DB2-BD59-A6C34878D82A}">
                    <a16:rowId xmlns:a16="http://schemas.microsoft.com/office/drawing/2014/main" xmlns="" val="3596039260"/>
                  </a:ext>
                </a:extLst>
              </a:tr>
              <a:tr h="370840">
                <a:tc>
                  <a:txBody>
                    <a:bodyPr/>
                    <a:lstStyle/>
                    <a:p>
                      <a:pPr algn="ctr"/>
                      <a:r>
                        <a:rPr lang="ja-JP" altLang="en-US">
                          <a:ea typeface="Meiryo"/>
                        </a:rPr>
                        <a:t>9</a:t>
                      </a:r>
                      <a:endParaRPr kumimoji="1" lang="ja-JP" altLang="en-US">
                        <a:ea typeface="Meiryo"/>
                      </a:endParaRPr>
                    </a:p>
                  </a:txBody>
                  <a:tcPr/>
                </a:tc>
                <a:tc>
                  <a:txBody>
                    <a:bodyPr/>
                    <a:lstStyle/>
                    <a:p>
                      <a:pPr algn="ctr"/>
                      <a:r>
                        <a:rPr lang="ja-JP" altLang="en-US">
                          <a:ea typeface="Meiryo"/>
                        </a:rPr>
                        <a:t>0.9669</a:t>
                      </a:r>
                      <a:endParaRPr kumimoji="1" lang="ja-JP" altLang="en-US">
                        <a:ea typeface="Meiryo"/>
                      </a:endParaRPr>
                    </a:p>
                  </a:txBody>
                  <a:tcPr/>
                </a:tc>
                <a:tc>
                  <a:txBody>
                    <a:bodyPr/>
                    <a:lstStyle/>
                    <a:p>
                      <a:pPr algn="ctr"/>
                      <a:r>
                        <a:rPr lang="ja-JP" altLang="en-US">
                          <a:ea typeface="Meiryo"/>
                        </a:rPr>
                        <a:t>1.0</a:t>
                      </a:r>
                      <a:endParaRPr kumimoji="1" lang="ja-JP" altLang="en-US">
                        <a:ea typeface="Meiryo"/>
                      </a:endParaRPr>
                    </a:p>
                  </a:txBody>
                  <a:tcPr/>
                </a:tc>
                <a:extLst>
                  <a:ext uri="{0D108BD9-81ED-4DB2-BD59-A6C34878D82A}">
                    <a16:rowId xmlns:a16="http://schemas.microsoft.com/office/drawing/2014/main" xmlns="" val="1143586442"/>
                  </a:ext>
                </a:extLst>
              </a:tr>
              <a:tr h="370840">
                <a:tc>
                  <a:txBody>
                    <a:bodyPr/>
                    <a:lstStyle/>
                    <a:p>
                      <a:pPr algn="ctr"/>
                      <a:r>
                        <a:rPr lang="ja-JP" altLang="en-US">
                          <a:ea typeface="Meiryo"/>
                        </a:rPr>
                        <a:t>8</a:t>
                      </a:r>
                      <a:endParaRPr kumimoji="1" lang="ja-JP" altLang="en-US">
                        <a:ea typeface="Meiryo"/>
                      </a:endParaRPr>
                    </a:p>
                  </a:txBody>
                  <a:tcPr/>
                </a:tc>
                <a:tc>
                  <a:txBody>
                    <a:bodyPr/>
                    <a:lstStyle/>
                    <a:p>
                      <a:pPr algn="ctr"/>
                      <a:r>
                        <a:rPr lang="ja-JP" altLang="en-US">
                          <a:ea typeface="Meiryo"/>
                        </a:rPr>
                        <a:t>0.7259</a:t>
                      </a:r>
                      <a:endParaRPr kumimoji="1" lang="ja-JP" altLang="en-US">
                        <a:ea typeface="Meiryo"/>
                      </a:endParaRPr>
                    </a:p>
                  </a:txBody>
                  <a:tcPr/>
                </a:tc>
                <a:tc>
                  <a:txBody>
                    <a:bodyPr/>
                    <a:lstStyle/>
                    <a:p>
                      <a:pPr algn="ctr"/>
                      <a:r>
                        <a:rPr lang="ja-JP" altLang="en-US">
                          <a:ea typeface="Meiryo"/>
                        </a:rPr>
                        <a:t>0.8108</a:t>
                      </a:r>
                      <a:endParaRPr kumimoji="1" lang="ja-JP" altLang="en-US">
                        <a:ea typeface="Meiryo"/>
                      </a:endParaRPr>
                    </a:p>
                  </a:txBody>
                  <a:tcPr/>
                </a:tc>
                <a:extLst>
                  <a:ext uri="{0D108BD9-81ED-4DB2-BD59-A6C34878D82A}">
                    <a16:rowId xmlns:a16="http://schemas.microsoft.com/office/drawing/2014/main" xmlns="" val="2710874306"/>
                  </a:ext>
                </a:extLst>
              </a:tr>
              <a:tr h="370840">
                <a:tc>
                  <a:txBody>
                    <a:bodyPr/>
                    <a:lstStyle/>
                    <a:p>
                      <a:pPr algn="ctr"/>
                      <a:r>
                        <a:rPr lang="ja-JP" altLang="en-US">
                          <a:ea typeface="Meiryo"/>
                        </a:rPr>
                        <a:t>7</a:t>
                      </a:r>
                      <a:endParaRPr kumimoji="1" lang="ja-JP" altLang="en-US">
                        <a:ea typeface="Meiryo"/>
                      </a:endParaRPr>
                    </a:p>
                  </a:txBody>
                  <a:tcPr/>
                </a:tc>
                <a:tc>
                  <a:txBody>
                    <a:bodyPr/>
                    <a:lstStyle/>
                    <a:p>
                      <a:pPr algn="ctr"/>
                      <a:r>
                        <a:rPr lang="ja-JP" altLang="en-US">
                          <a:ea typeface="Meiryo"/>
                        </a:rPr>
                        <a:t>0.2995</a:t>
                      </a:r>
                      <a:endParaRPr kumimoji="1" lang="ja-JP" altLang="en-US">
                        <a:ea typeface="Meiryo"/>
                      </a:endParaRPr>
                    </a:p>
                  </a:txBody>
                  <a:tcPr/>
                </a:tc>
                <a:tc>
                  <a:txBody>
                    <a:bodyPr/>
                    <a:lstStyle/>
                    <a:p>
                      <a:pPr algn="ctr"/>
                      <a:r>
                        <a:rPr lang="ja-JP" altLang="en-US" dirty="0">
                          <a:ea typeface="Meiryo"/>
                        </a:rPr>
                        <a:t>0.4470</a:t>
                      </a:r>
                      <a:endParaRPr kumimoji="1" lang="ja-JP" altLang="en-US" dirty="0">
                        <a:ea typeface="Meiryo"/>
                      </a:endParaRPr>
                    </a:p>
                  </a:txBody>
                  <a:tcPr/>
                </a:tc>
                <a:extLst>
                  <a:ext uri="{0D108BD9-81ED-4DB2-BD59-A6C34878D82A}">
                    <a16:rowId xmlns:a16="http://schemas.microsoft.com/office/drawing/2014/main" xmlns="" val="3079264082"/>
                  </a:ext>
                </a:extLst>
              </a:tr>
            </a:tbl>
          </a:graphicData>
        </a:graphic>
      </p:graphicFrame>
      <p:sp>
        <p:nvSpPr>
          <p:cNvPr id="7" name="テキスト ボックス 6">
            <a:extLst>
              <a:ext uri="{FF2B5EF4-FFF2-40B4-BE49-F238E27FC236}">
                <a16:creationId xmlns:a16="http://schemas.microsoft.com/office/drawing/2014/main" xmlns="" id="{290A43AA-F713-49D6-9A96-8DFC881D1D7F}"/>
              </a:ext>
            </a:extLst>
          </p:cNvPr>
          <p:cNvSpPr txBox="1"/>
          <p:nvPr/>
        </p:nvSpPr>
        <p:spPr>
          <a:xfrm>
            <a:off x="2765573" y="2387449"/>
            <a:ext cx="111834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攻撃なし</a:t>
            </a:r>
          </a:p>
        </p:txBody>
      </p:sp>
      <p:sp>
        <p:nvSpPr>
          <p:cNvPr id="9" name="テキスト ボックス 8">
            <a:extLst>
              <a:ext uri="{FF2B5EF4-FFF2-40B4-BE49-F238E27FC236}">
                <a16:creationId xmlns:a16="http://schemas.microsoft.com/office/drawing/2014/main" xmlns="" id="{9FE858B2-922C-46C2-AEE3-C848AE23370B}"/>
              </a:ext>
            </a:extLst>
          </p:cNvPr>
          <p:cNvSpPr txBox="1"/>
          <p:nvPr/>
        </p:nvSpPr>
        <p:spPr>
          <a:xfrm>
            <a:off x="8421844" y="2035227"/>
            <a:ext cx="148814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ノイズ攻撃</a:t>
            </a:r>
          </a:p>
        </p:txBody>
      </p:sp>
      <p:sp>
        <p:nvSpPr>
          <p:cNvPr id="10" name="テキスト ボックス 9">
            <a:extLst>
              <a:ext uri="{FF2B5EF4-FFF2-40B4-BE49-F238E27FC236}">
                <a16:creationId xmlns:a16="http://schemas.microsoft.com/office/drawing/2014/main" xmlns="" id="{C2A2F52D-E180-412A-B40C-2905BB649B71}"/>
              </a:ext>
            </a:extLst>
          </p:cNvPr>
          <p:cNvSpPr txBox="1"/>
          <p:nvPr/>
        </p:nvSpPr>
        <p:spPr>
          <a:xfrm>
            <a:off x="2603088" y="4131044"/>
            <a:ext cx="144331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平滑化攻撃</a:t>
            </a:r>
          </a:p>
        </p:txBody>
      </p:sp>
      <p:sp>
        <p:nvSpPr>
          <p:cNvPr id="11" name="テキスト ボックス 10">
            <a:extLst>
              <a:ext uri="{FF2B5EF4-FFF2-40B4-BE49-F238E27FC236}">
                <a16:creationId xmlns:a16="http://schemas.microsoft.com/office/drawing/2014/main" xmlns="" id="{47146ABD-CED2-4655-8696-521EA079450B}"/>
              </a:ext>
            </a:extLst>
          </p:cNvPr>
          <p:cNvSpPr txBox="1"/>
          <p:nvPr/>
        </p:nvSpPr>
        <p:spPr>
          <a:xfrm>
            <a:off x="8532232" y="4256170"/>
            <a:ext cx="146573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量子化攻撃</a:t>
            </a:r>
          </a:p>
        </p:txBody>
      </p:sp>
      <p:sp>
        <p:nvSpPr>
          <p:cNvPr id="8" name="スライド番号プレースホルダー 7"/>
          <p:cNvSpPr>
            <a:spLocks noGrp="1"/>
          </p:cNvSpPr>
          <p:nvPr>
            <p:ph type="sldNum" sz="quarter" idx="12"/>
          </p:nvPr>
        </p:nvSpPr>
        <p:spPr/>
        <p:txBody>
          <a:bodyPr/>
          <a:lstStyle/>
          <a:p>
            <a:fld id="{A99D720A-4AD5-4DCF-885F-DE5297996123}"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4126235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7223837-EBE0-4A5D-A299-91E1ABC6237B}"/>
              </a:ext>
            </a:extLst>
          </p:cNvPr>
          <p:cNvSpPr>
            <a:spLocks noGrp="1"/>
          </p:cNvSpPr>
          <p:nvPr>
            <p:ph type="title"/>
          </p:nvPr>
        </p:nvSpPr>
        <p:spPr/>
        <p:txBody>
          <a:bodyPr/>
          <a:lstStyle/>
          <a:p>
            <a:r>
              <a:rPr lang="ja-JP" altLang="en-US" dirty="0">
                <a:solidFill>
                  <a:schemeClr val="tx1"/>
                </a:solidFill>
                <a:ea typeface="Meiryo"/>
                <a:cs typeface="Calibri Light"/>
              </a:rPr>
              <a:t>考察・結論</a:t>
            </a:r>
          </a:p>
        </p:txBody>
      </p:sp>
      <p:sp>
        <p:nvSpPr>
          <p:cNvPr id="3" name="コンテンツ プレースホルダー 2">
            <a:extLst>
              <a:ext uri="{FF2B5EF4-FFF2-40B4-BE49-F238E27FC236}">
                <a16:creationId xmlns:a16="http://schemas.microsoft.com/office/drawing/2014/main" xmlns="" id="{44FE2766-DFAE-4B9F-8955-834235192C0A}"/>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JP" altLang="en-US" sz="2800" dirty="0">
                <a:solidFill>
                  <a:schemeClr val="tx1"/>
                </a:solidFill>
                <a:ea typeface="Meiryo"/>
                <a:cs typeface="Calibri"/>
              </a:rPr>
              <a:t>予想した通り，加重平均を用いることで</a:t>
            </a:r>
            <a:r>
              <a:rPr lang="ja-JP" altLang="en-US" sz="2800" dirty="0" smtClean="0">
                <a:solidFill>
                  <a:schemeClr val="tx1"/>
                </a:solidFill>
                <a:ea typeface="Meiryo"/>
                <a:cs typeface="Calibri"/>
              </a:rPr>
              <a:t>，従来法のメリットを引き継ぎながら，且つ頂</a:t>
            </a:r>
            <a:r>
              <a:rPr lang="ja-JP" altLang="en-US" sz="2800" dirty="0">
                <a:solidFill>
                  <a:schemeClr val="tx1"/>
                </a:solidFill>
                <a:ea typeface="Meiryo"/>
                <a:cs typeface="Calibri"/>
              </a:rPr>
              <a:t>点数を多く用いることができ頑健性，</a:t>
            </a:r>
            <a:r>
              <a:rPr lang="ja-JP" altLang="en-US" sz="2800" dirty="0" smtClean="0">
                <a:solidFill>
                  <a:schemeClr val="tx1"/>
                </a:solidFill>
                <a:ea typeface="Meiryo"/>
                <a:cs typeface="Calibri"/>
              </a:rPr>
              <a:t>歪み</a:t>
            </a:r>
            <a:r>
              <a:rPr lang="ja-JP" altLang="en-US" sz="2800" dirty="0">
                <a:solidFill>
                  <a:schemeClr val="tx1"/>
                </a:solidFill>
                <a:ea typeface="Meiryo"/>
                <a:cs typeface="Calibri"/>
              </a:rPr>
              <a:t>の</a:t>
            </a:r>
            <a:r>
              <a:rPr lang="ja-JP" altLang="en-US" sz="2800" dirty="0" smtClean="0">
                <a:solidFill>
                  <a:schemeClr val="tx1"/>
                </a:solidFill>
                <a:ea typeface="Meiryo"/>
                <a:cs typeface="Calibri"/>
              </a:rPr>
              <a:t>両方</a:t>
            </a:r>
            <a:r>
              <a:rPr lang="ja-JP" altLang="en-US" sz="2800" dirty="0">
                <a:solidFill>
                  <a:schemeClr val="tx1"/>
                </a:solidFill>
                <a:ea typeface="Meiryo"/>
                <a:cs typeface="Calibri"/>
              </a:rPr>
              <a:t>の改善ができた</a:t>
            </a:r>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15</a:t>
            </a:fld>
            <a:endParaRPr kumimoji="1" lang="ja-JP" altLang="en-US" dirty="0"/>
          </a:p>
        </p:txBody>
      </p:sp>
    </p:spTree>
    <p:extLst>
      <p:ext uri="{BB962C8B-B14F-4D97-AF65-F5344CB8AC3E}">
        <p14:creationId xmlns:p14="http://schemas.microsoft.com/office/powerpoint/2010/main" val="4193514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B5E5BE5-C366-459B-BDE5-BE12F08AD253}"/>
              </a:ext>
            </a:extLst>
          </p:cNvPr>
          <p:cNvSpPr>
            <a:spLocks noGrp="1"/>
          </p:cNvSpPr>
          <p:nvPr>
            <p:ph type="title"/>
          </p:nvPr>
        </p:nvSpPr>
        <p:spPr/>
        <p:txBody>
          <a:bodyPr/>
          <a:lstStyle/>
          <a:p>
            <a:r>
              <a:rPr lang="ja-JP" altLang="en-US">
                <a:solidFill>
                  <a:schemeClr val="tx1"/>
                </a:solidFill>
                <a:ea typeface="Meiryo"/>
                <a:cs typeface="Calibri Light"/>
              </a:rPr>
              <a:t>背景・目的</a:t>
            </a:r>
          </a:p>
        </p:txBody>
      </p:sp>
      <p:sp>
        <p:nvSpPr>
          <p:cNvPr id="7" name="コンテンツ プレースホルダー 6">
            <a:extLst>
              <a:ext uri="{FF2B5EF4-FFF2-40B4-BE49-F238E27FC236}">
                <a16:creationId xmlns:a16="http://schemas.microsoft.com/office/drawing/2014/main" xmlns="" id="{F3748C45-53F5-4810-A56B-4634C9DA9259}"/>
              </a:ext>
            </a:extLst>
          </p:cNvPr>
          <p:cNvSpPr>
            <a:spLocks noGrp="1"/>
          </p:cNvSpPr>
          <p:nvPr>
            <p:ph idx="1"/>
          </p:nvPr>
        </p:nvSpPr>
        <p:spPr/>
        <p:txBody>
          <a:bodyPr vert="horz" lIns="91440" tIns="45720" rIns="91440" bIns="45720" rtlCol="0" anchor="t">
            <a:normAutofit fontScale="92500" lnSpcReduction="20000"/>
          </a:bodyPr>
          <a:lstStyle/>
          <a:p>
            <a:endParaRPr lang="en-US" altLang="ja-JP" dirty="0">
              <a:solidFill>
                <a:schemeClr val="tx1"/>
              </a:solidFill>
              <a:ea typeface="Meiryo"/>
              <a:cs typeface="Calibri"/>
            </a:endParaRPr>
          </a:p>
          <a:p>
            <a:pPr>
              <a:buFont typeface="Wingdings" panose="020F0502020204030204" pitchFamily="34" charset="0"/>
              <a:buChar char="v"/>
            </a:pPr>
            <a:r>
              <a:rPr lang="ja-JP" altLang="en-US" sz="3000" dirty="0">
                <a:solidFill>
                  <a:schemeClr val="tx1"/>
                </a:solidFill>
                <a:latin typeface="メイリオ" panose="020B0604030504040204" pitchFamily="50" charset="-128"/>
                <a:ea typeface="メイリオ" panose="020B0604030504040204" pitchFamily="50" charset="-128"/>
                <a:cs typeface="Calibri"/>
              </a:rPr>
              <a:t>背景：三次元画像に電子透かしを埋め込むとき，頑健性と</a:t>
            </a:r>
            <a:r>
              <a:rPr lang="ja-JP" altLang="en-US" sz="3000" dirty="0" smtClean="0">
                <a:solidFill>
                  <a:schemeClr val="tx1"/>
                </a:solidFill>
                <a:latin typeface="メイリオ" panose="020B0604030504040204" pitchFamily="50" charset="-128"/>
                <a:ea typeface="メイリオ" panose="020B0604030504040204" pitchFamily="50" charset="-128"/>
                <a:cs typeface="Calibri"/>
              </a:rPr>
              <a:t>歪みの</a:t>
            </a:r>
            <a:r>
              <a:rPr lang="ja-JP" altLang="en-US" sz="3000" dirty="0">
                <a:solidFill>
                  <a:schemeClr val="tx1"/>
                </a:solidFill>
                <a:latin typeface="メイリオ" panose="020B0604030504040204" pitchFamily="50" charset="-128"/>
                <a:ea typeface="メイリオ" panose="020B0604030504040204" pitchFamily="50" charset="-128"/>
                <a:cs typeface="Calibri"/>
              </a:rPr>
              <a:t>トレードオフ関係が成立する</a:t>
            </a:r>
          </a:p>
          <a:p>
            <a:endParaRPr lang="en-US" altLang="ja-JP" sz="3000" dirty="0">
              <a:solidFill>
                <a:schemeClr val="tx1"/>
              </a:solidFill>
              <a:latin typeface="メイリオ" panose="020B0604030504040204" pitchFamily="50" charset="-128"/>
              <a:ea typeface="メイリオ" panose="020B0604030504040204" pitchFamily="50" charset="-128"/>
              <a:cs typeface="Calibri"/>
            </a:endParaRPr>
          </a:p>
          <a:p>
            <a:pPr>
              <a:buFont typeface="Wingdings" panose="020F0502020204030204" pitchFamily="34" charset="0"/>
              <a:buChar char="v"/>
            </a:pPr>
            <a:r>
              <a:rPr lang="ja-JP" altLang="en-US" sz="3000" dirty="0">
                <a:solidFill>
                  <a:schemeClr val="tx1"/>
                </a:solidFill>
                <a:latin typeface="メイリオ" panose="020B0604030504040204" pitchFamily="50" charset="-128"/>
                <a:ea typeface="メイリオ" panose="020B0604030504040204" pitchFamily="50" charset="-128"/>
                <a:cs typeface="Calibri"/>
              </a:rPr>
              <a:t>目的：電子透かしを埋め込むとき，従来法よりも頑健性と</a:t>
            </a:r>
            <a:r>
              <a:rPr lang="ja-JP" altLang="en-US" sz="3000" dirty="0" smtClean="0">
                <a:solidFill>
                  <a:schemeClr val="tx1"/>
                </a:solidFill>
                <a:latin typeface="メイリオ" panose="020B0604030504040204" pitchFamily="50" charset="-128"/>
                <a:ea typeface="メイリオ" panose="020B0604030504040204" pitchFamily="50" charset="-128"/>
                <a:cs typeface="Calibri"/>
              </a:rPr>
              <a:t>歪みの</a:t>
            </a:r>
            <a:r>
              <a:rPr lang="ja-JP" altLang="en-US" sz="3000" dirty="0">
                <a:solidFill>
                  <a:schemeClr val="tx1"/>
                </a:solidFill>
                <a:latin typeface="メイリオ" panose="020B0604030504040204" pitchFamily="50" charset="-128"/>
                <a:ea typeface="メイリオ" panose="020B0604030504040204" pitchFamily="50" charset="-128"/>
                <a:cs typeface="Calibri"/>
              </a:rPr>
              <a:t>両方を改善する</a:t>
            </a:r>
            <a:endParaRPr lang="en-US" altLang="ja-JP" sz="3000" dirty="0">
              <a:solidFill>
                <a:schemeClr val="tx1"/>
              </a:solidFill>
              <a:latin typeface="メイリオ" panose="020B0604030504040204" pitchFamily="50" charset="-128"/>
              <a:ea typeface="メイリオ" panose="020B0604030504040204" pitchFamily="50" charset="-128"/>
              <a:cs typeface="Calibri"/>
            </a:endParaRPr>
          </a:p>
          <a:p>
            <a:pPr marL="0" indent="0">
              <a:buNone/>
            </a:pPr>
            <a:endParaRPr lang="en-US" altLang="ja-JP" sz="3000" dirty="0">
              <a:solidFill>
                <a:schemeClr val="tx1"/>
              </a:solidFill>
              <a:latin typeface="メイリオ" panose="020B0604030504040204" pitchFamily="50" charset="-128"/>
              <a:ea typeface="メイリオ" panose="020B0604030504040204" pitchFamily="50" charset="-128"/>
              <a:cs typeface="Calibri"/>
            </a:endParaRPr>
          </a:p>
          <a:p>
            <a:pPr>
              <a:buFont typeface="Wingdings" panose="020F0502020204030204" pitchFamily="34" charset="0"/>
              <a:buChar char="v"/>
            </a:pPr>
            <a:r>
              <a:rPr lang="ja-JP" altLang="en-US" sz="3000" dirty="0">
                <a:solidFill>
                  <a:schemeClr val="tx1"/>
                </a:solidFill>
                <a:latin typeface="メイリオ" panose="020B0604030504040204" pitchFamily="50" charset="-128"/>
                <a:ea typeface="メイリオ" panose="020B0604030504040204" pitchFamily="50" charset="-128"/>
                <a:cs typeface="Calibri"/>
              </a:rPr>
              <a:t>解決法：加重平均を用いることで，従来法のメリットを引き継ぎながら，従来法よりも多くの頂点を用いることにより，頑健性と</a:t>
            </a:r>
            <a:r>
              <a:rPr lang="ja-JP" altLang="en-US" sz="3000" dirty="0" smtClean="0">
                <a:solidFill>
                  <a:schemeClr val="tx1"/>
                </a:solidFill>
                <a:latin typeface="メイリオ" panose="020B0604030504040204" pitchFamily="50" charset="-128"/>
                <a:ea typeface="メイリオ" panose="020B0604030504040204" pitchFamily="50" charset="-128"/>
                <a:cs typeface="Calibri"/>
              </a:rPr>
              <a:t>歪みの</a:t>
            </a:r>
            <a:r>
              <a:rPr lang="ja-JP" altLang="en-US" sz="3000" dirty="0">
                <a:solidFill>
                  <a:schemeClr val="tx1"/>
                </a:solidFill>
                <a:latin typeface="メイリオ" panose="020B0604030504040204" pitchFamily="50" charset="-128"/>
                <a:ea typeface="メイリオ" panose="020B0604030504040204" pitchFamily="50" charset="-128"/>
                <a:cs typeface="Calibri"/>
              </a:rPr>
              <a:t>両方を改善できると予想</a:t>
            </a:r>
          </a:p>
        </p:txBody>
      </p:sp>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mtClean="0"/>
              <a:t>1</a:t>
            </a:fld>
            <a:endParaRPr kumimoji="1" lang="ja-JP" altLang="en-US"/>
          </a:p>
        </p:txBody>
      </p:sp>
    </p:spTree>
    <p:extLst>
      <p:ext uri="{BB962C8B-B14F-4D97-AF65-F5344CB8AC3E}">
        <p14:creationId xmlns:p14="http://schemas.microsoft.com/office/powerpoint/2010/main" val="2293476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xmlns="" id="{33396FE5-79C5-4F8B-81D4-8BD5DE8640AF}"/>
              </a:ext>
            </a:extLst>
          </p:cNvPr>
          <p:cNvSpPr/>
          <p:nvPr/>
        </p:nvSpPr>
        <p:spPr>
          <a:xfrm>
            <a:off x="1351129" y="4950725"/>
            <a:ext cx="10365474" cy="124422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xmlns="" id="{F32F5B2C-B2CB-4BE2-961E-84BEDF340063}"/>
              </a:ext>
            </a:extLst>
          </p:cNvPr>
          <p:cNvSpPr>
            <a:spLocks noGrp="1"/>
          </p:cNvSpPr>
          <p:nvPr>
            <p:ph type="title"/>
          </p:nvPr>
        </p:nvSpPr>
        <p:spPr/>
        <p:txBody>
          <a:bodyPr/>
          <a:lstStyle/>
          <a:p>
            <a:r>
              <a:rPr lang="ja-JP" altLang="en-US" dirty="0">
                <a:solidFill>
                  <a:schemeClr val="tx1"/>
                </a:solidFill>
                <a:ea typeface="Meiryo"/>
                <a:cs typeface="Calibri Light"/>
              </a:rPr>
              <a:t>従来法の透かし埋め込み手順</a:t>
            </a:r>
          </a:p>
        </p:txBody>
      </p:sp>
      <p:sp>
        <p:nvSpPr>
          <p:cNvPr id="7" name="コンテンツ プレースホルダー 6">
            <a:extLst>
              <a:ext uri="{FF2B5EF4-FFF2-40B4-BE49-F238E27FC236}">
                <a16:creationId xmlns:a16="http://schemas.microsoft.com/office/drawing/2014/main" xmlns="" id="{FB7CD125-DCF1-4A2D-B56E-7B319E4C83F4}"/>
              </a:ext>
            </a:extLst>
          </p:cNvPr>
          <p:cNvSpPr>
            <a:spLocks noGrp="1"/>
          </p:cNvSpPr>
          <p:nvPr>
            <p:ph idx="1"/>
          </p:nvPr>
        </p:nvSpPr>
        <p:spPr>
          <a:xfrm>
            <a:off x="1097280" y="1867401"/>
            <a:ext cx="10831747" cy="4245775"/>
          </a:xfrm>
        </p:spPr>
        <p:txBody>
          <a:bodyPr vert="horz" lIns="91440" tIns="45720" rIns="91440" bIns="45720" rtlCol="0" anchor="t">
            <a:normAutofit/>
          </a:bodyPr>
          <a:lstStyle/>
          <a:p>
            <a:pPr marL="514350" indent="-514350">
              <a:buAutoNum type="arabicPeriod"/>
            </a:pPr>
            <a:r>
              <a:rPr lang="ja-JP" altLang="en-US" dirty="0">
                <a:solidFill>
                  <a:schemeClr val="tx1"/>
                </a:solidFill>
                <a:ea typeface="Meiryo"/>
                <a:cs typeface="Calibri" panose="020F0502020204030204"/>
              </a:rPr>
              <a:t>モデル中心と各頂点の距離（距離値）を計算し，昇順に配列</a:t>
            </a:r>
          </a:p>
          <a:p>
            <a:pPr marL="514350" indent="-514350">
              <a:buAutoNum type="arabicPeriod"/>
            </a:pPr>
            <a:r>
              <a:rPr lang="ja-JP" altLang="en-US" dirty="0">
                <a:solidFill>
                  <a:srgbClr val="0070C0"/>
                </a:solidFill>
                <a:ea typeface="Meiryo"/>
                <a:cs typeface="Calibri" panose="020F0502020204030204"/>
              </a:rPr>
              <a:t>距離値のヒストグラムの両端5%を切除</a:t>
            </a:r>
            <a:r>
              <a:rPr lang="ja-JP" altLang="en-US" dirty="0">
                <a:solidFill>
                  <a:srgbClr val="0070C0"/>
                </a:solidFill>
                <a:ea typeface="Meiryo"/>
              </a:rPr>
              <a:t>（トリム）し</a:t>
            </a:r>
            <a:r>
              <a:rPr lang="ja-JP" altLang="en-US" dirty="0">
                <a:solidFill>
                  <a:schemeClr val="tx1"/>
                </a:solidFill>
                <a:ea typeface="Meiryo"/>
              </a:rPr>
              <a:t>，</a:t>
            </a:r>
            <a:r>
              <a:rPr lang="ja-JP" dirty="0">
                <a:solidFill>
                  <a:schemeClr val="tx1"/>
                </a:solidFill>
                <a:ea typeface="Meiryo"/>
              </a:rPr>
              <a:t>各ビンが同数の距離値を持つように順に格納</a:t>
            </a:r>
            <a:endParaRPr lang="ja-JP" dirty="0">
              <a:solidFill>
                <a:schemeClr val="tx1"/>
              </a:solidFill>
              <a:ea typeface="Meiryo"/>
              <a:cs typeface="Calibri"/>
            </a:endParaRPr>
          </a:p>
          <a:p>
            <a:pPr marL="514350" indent="-514350">
              <a:buAutoNum type="arabicPeriod"/>
            </a:pPr>
            <a:r>
              <a:rPr lang="ja-JP" altLang="en-US" dirty="0">
                <a:solidFill>
                  <a:schemeClr val="tx1"/>
                </a:solidFill>
                <a:ea typeface="Meiryo"/>
                <a:cs typeface="Calibri" panose="020F0502020204030204"/>
              </a:rPr>
              <a:t>各ビンにおいて距離値を正規化</a:t>
            </a:r>
          </a:p>
          <a:p>
            <a:pPr marL="514350" indent="-514350">
              <a:buAutoNum type="arabicPeriod"/>
            </a:pPr>
            <a:r>
              <a:rPr lang="ja-JP" altLang="en-US" dirty="0">
                <a:solidFill>
                  <a:schemeClr val="tx1"/>
                </a:solidFill>
                <a:ea typeface="Meiryo"/>
                <a:cs typeface="Calibri" panose="020F0502020204030204"/>
              </a:rPr>
              <a:t>各ビンにおいて正規化された距離値の</a:t>
            </a:r>
            <a:r>
              <a:rPr lang="ja-JP" altLang="en-US" dirty="0">
                <a:solidFill>
                  <a:srgbClr val="FF0000"/>
                </a:solidFill>
                <a:ea typeface="Meiryo"/>
                <a:cs typeface="Calibri" panose="020F0502020204030204"/>
              </a:rPr>
              <a:t>算術平均</a:t>
            </a:r>
            <a:r>
              <a:rPr lang="ja-JP" altLang="en-US" dirty="0">
                <a:solidFill>
                  <a:schemeClr val="tx1"/>
                </a:solidFill>
                <a:ea typeface="Meiryo"/>
                <a:cs typeface="Calibri" panose="020F0502020204030204"/>
              </a:rPr>
              <a:t>を計算</a:t>
            </a:r>
          </a:p>
          <a:p>
            <a:pPr marL="457200" indent="-457200">
              <a:buAutoNum type="arabicPeriod"/>
            </a:pPr>
            <a:r>
              <a:rPr lang="ja-JP" altLang="en-US" dirty="0">
                <a:solidFill>
                  <a:schemeClr val="tx1"/>
                </a:solidFill>
                <a:ea typeface="Meiryo"/>
                <a:cs typeface="Calibri" panose="020F0502020204030204"/>
              </a:rPr>
              <a:t>マッピング関数を用いて各ビンの</a:t>
            </a:r>
            <a:r>
              <a:rPr lang="ja-JP" altLang="en-US" dirty="0">
                <a:solidFill>
                  <a:srgbClr val="FF0000"/>
                </a:solidFill>
                <a:ea typeface="Meiryo"/>
                <a:cs typeface="Calibri" panose="020F0502020204030204"/>
              </a:rPr>
              <a:t>算術平均</a:t>
            </a:r>
            <a:r>
              <a:rPr lang="ja-JP" altLang="en-US" dirty="0">
                <a:solidFill>
                  <a:schemeClr val="tx1"/>
                </a:solidFill>
                <a:ea typeface="Meiryo"/>
                <a:cs typeface="Calibri" panose="020F0502020204030204"/>
              </a:rPr>
              <a:t>を変更</a:t>
            </a:r>
          </a:p>
          <a:p>
            <a:pPr marL="457200" indent="-457200">
              <a:buAutoNum type="arabicPeriod"/>
            </a:pPr>
            <a:r>
              <a:rPr lang="ja-JP" altLang="en-US" dirty="0">
                <a:solidFill>
                  <a:schemeClr val="tx1"/>
                </a:solidFill>
                <a:ea typeface="Meiryo"/>
                <a:cs typeface="Calibri" panose="020F0502020204030204"/>
              </a:rPr>
              <a:t>逆正規化を行い透かし埋め込み後の頂点を計算</a:t>
            </a:r>
          </a:p>
        </p:txBody>
      </p:sp>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xmlns="" id="{07ADCB47-6CF3-4FFC-B077-DC77C62AE0D5}"/>
              </a:ext>
            </a:extLst>
          </p:cNvPr>
          <p:cNvSpPr txBox="1"/>
          <p:nvPr/>
        </p:nvSpPr>
        <p:spPr>
          <a:xfrm>
            <a:off x="1346579" y="4997356"/>
            <a:ext cx="10579288"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err="1">
                <a:latin typeface="Meiryo"/>
                <a:ea typeface="ＭＳ Ｐゴシック"/>
                <a:cs typeface="Calibri"/>
              </a:rPr>
              <a:t>参考文献</a:t>
            </a:r>
            <a:r>
              <a:rPr lang="en-US" altLang="ja-JP" dirty="0">
                <a:latin typeface="Meiryo"/>
                <a:ea typeface="ＭＳ Ｐゴシック"/>
                <a:cs typeface="Calibri"/>
              </a:rPr>
              <a:t>：</a:t>
            </a:r>
            <a:endParaRPr lang="en-US" altLang="ja-JP" dirty="0">
              <a:latin typeface="Meiryo"/>
              <a:ea typeface="ＭＳ Ｐゴシック"/>
            </a:endParaRPr>
          </a:p>
          <a:p>
            <a:r>
              <a:rPr lang="en-US" altLang="ja-JP" dirty="0">
                <a:latin typeface="Meiryo"/>
                <a:ea typeface="ＭＳ Ｐゴシック"/>
              </a:rPr>
              <a:t>Song Li </a:t>
            </a:r>
            <a:r>
              <a:rPr lang="en-US" altLang="ja-JP" dirty="0" err="1">
                <a:latin typeface="Meiryo"/>
                <a:ea typeface="ＭＳ Ｐゴシック"/>
              </a:rPr>
              <a:t>Rongrong</a:t>
            </a:r>
            <a:r>
              <a:rPr lang="en-US" altLang="ja-JP" dirty="0">
                <a:latin typeface="Meiryo"/>
                <a:ea typeface="ＭＳ Ｐゴシック"/>
              </a:rPr>
              <a:t> Ni and Yao Zhao, ”A 3D Mesh Watermarking Based on Improved Vertex</a:t>
            </a:r>
            <a:endParaRPr lang="en-US" dirty="0">
              <a:latin typeface="Meiryo"/>
              <a:ea typeface="ＭＳ Ｐゴシック"/>
            </a:endParaRPr>
          </a:p>
          <a:p>
            <a:r>
              <a:rPr lang="en-US" altLang="ja-JP" dirty="0">
                <a:latin typeface="Meiryo"/>
                <a:ea typeface="ＭＳ Ｐゴシック"/>
              </a:rPr>
              <a:t>Grouping and Piecewise Mapping Function”, Journal of Information Hiding and Multimedia</a:t>
            </a:r>
          </a:p>
          <a:p>
            <a:r>
              <a:rPr lang="en-US" altLang="ja-JP" dirty="0">
                <a:latin typeface="Meiryo"/>
                <a:ea typeface="ＭＳ Ｐゴシック"/>
              </a:rPr>
              <a:t>Signal </a:t>
            </a:r>
            <a:r>
              <a:rPr lang="en-US" altLang="ja-JP" dirty="0" err="1">
                <a:latin typeface="Meiryo"/>
                <a:ea typeface="ＭＳ Ｐゴシック"/>
              </a:rPr>
              <a:t>Processing,Volume</a:t>
            </a:r>
            <a:r>
              <a:rPr lang="en-US" altLang="ja-JP" dirty="0">
                <a:latin typeface="Meiryo"/>
                <a:ea typeface="ＭＳ Ｐゴシック"/>
              </a:rPr>
              <a:t> 8,Number 1, January 2017.</a:t>
            </a:r>
          </a:p>
        </p:txBody>
      </p:sp>
    </p:spTree>
    <p:extLst>
      <p:ext uri="{BB962C8B-B14F-4D97-AF65-F5344CB8AC3E}">
        <p14:creationId xmlns:p14="http://schemas.microsoft.com/office/powerpoint/2010/main" val="2915713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81C3423-D7A7-4D67-B91C-088A733E56D0}"/>
              </a:ext>
            </a:extLst>
          </p:cNvPr>
          <p:cNvSpPr>
            <a:spLocks noGrp="1"/>
          </p:cNvSpPr>
          <p:nvPr>
            <p:ph type="title"/>
          </p:nvPr>
        </p:nvSpPr>
        <p:spPr>
          <a:xfrm>
            <a:off x="1097280" y="286603"/>
            <a:ext cx="10598551" cy="1450757"/>
          </a:xfrm>
        </p:spPr>
        <p:txBody>
          <a:bodyPr/>
          <a:lstStyle/>
          <a:p>
            <a:r>
              <a:rPr lang="ja-JP" dirty="0">
                <a:solidFill>
                  <a:schemeClr val="tx1"/>
                </a:solidFill>
                <a:ea typeface="Meiryo"/>
              </a:rPr>
              <a:t>ヒストグラムの両端5%を切除しなかった</a:t>
            </a:r>
            <a:r>
              <a:rPr lang="ja-JP" altLang="en-US" dirty="0">
                <a:solidFill>
                  <a:schemeClr val="tx1"/>
                </a:solidFill>
                <a:ea typeface="Meiryo"/>
              </a:rPr>
              <a:t>場合の各ビンの算術平均値</a:t>
            </a:r>
            <a:endParaRPr lang="ja-JP" altLang="en-US" dirty="0">
              <a:solidFill>
                <a:schemeClr val="tx1"/>
              </a:solidFill>
              <a:ea typeface="Meiryo"/>
              <a:cs typeface="Calibri Light"/>
            </a:endParaRPr>
          </a:p>
        </p:txBody>
      </p:sp>
      <p:graphicFrame>
        <p:nvGraphicFramePr>
          <p:cNvPr id="4" name="Table 4">
            <a:extLst>
              <a:ext uri="{FF2B5EF4-FFF2-40B4-BE49-F238E27FC236}">
                <a16:creationId xmlns:a16="http://schemas.microsoft.com/office/drawing/2014/main" xmlns="" id="{4946DFDF-6C92-4290-BDD9-A88D0DA52DED}"/>
              </a:ext>
            </a:extLst>
          </p:cNvPr>
          <p:cNvGraphicFramePr>
            <a:graphicFrameLocks noGrp="1"/>
          </p:cNvGraphicFramePr>
          <p:nvPr>
            <p:ph idx="1"/>
            <p:extLst>
              <p:ext uri="{D42A27DB-BD31-4B8C-83A1-F6EECF244321}">
                <p14:modId xmlns:p14="http://schemas.microsoft.com/office/powerpoint/2010/main" val="3567561587"/>
              </p:ext>
            </p:extLst>
          </p:nvPr>
        </p:nvGraphicFramePr>
        <p:xfrm>
          <a:off x="2061519" y="2620300"/>
          <a:ext cx="8940787" cy="741680"/>
        </p:xfrm>
        <a:graphic>
          <a:graphicData uri="http://schemas.openxmlformats.org/drawingml/2006/table">
            <a:tbl>
              <a:tblPr firstRow="1" bandRow="1">
                <a:tableStyleId>{5C22544A-7EE6-4342-B048-85BDC9FD1C3A}</a:tableStyleId>
              </a:tblPr>
              <a:tblGrid>
                <a:gridCol w="1350379">
                  <a:extLst>
                    <a:ext uri="{9D8B030D-6E8A-4147-A177-3AD203B41FA5}">
                      <a16:colId xmlns:a16="http://schemas.microsoft.com/office/drawing/2014/main" xmlns="" val="2148996639"/>
                    </a:ext>
                  </a:extLst>
                </a:gridCol>
                <a:gridCol w="1061012">
                  <a:extLst>
                    <a:ext uri="{9D8B030D-6E8A-4147-A177-3AD203B41FA5}">
                      <a16:colId xmlns:a16="http://schemas.microsoft.com/office/drawing/2014/main" xmlns="" val="99496398"/>
                    </a:ext>
                  </a:extLst>
                </a:gridCol>
                <a:gridCol w="1167112">
                  <a:extLst>
                    <a:ext uri="{9D8B030D-6E8A-4147-A177-3AD203B41FA5}">
                      <a16:colId xmlns:a16="http://schemas.microsoft.com/office/drawing/2014/main" xmlns="" val="1721992305"/>
                    </a:ext>
                  </a:extLst>
                </a:gridCol>
                <a:gridCol w="1089949">
                  <a:extLst>
                    <a:ext uri="{9D8B030D-6E8A-4147-A177-3AD203B41FA5}">
                      <a16:colId xmlns:a16="http://schemas.microsoft.com/office/drawing/2014/main" xmlns="" val="3834813750"/>
                    </a:ext>
                  </a:extLst>
                </a:gridCol>
                <a:gridCol w="919538">
                  <a:extLst>
                    <a:ext uri="{9D8B030D-6E8A-4147-A177-3AD203B41FA5}">
                      <a16:colId xmlns:a16="http://schemas.microsoft.com/office/drawing/2014/main" xmlns="" val="2860614005"/>
                    </a:ext>
                  </a:extLst>
                </a:gridCol>
                <a:gridCol w="1117599">
                  <a:extLst>
                    <a:ext uri="{9D8B030D-6E8A-4147-A177-3AD203B41FA5}">
                      <a16:colId xmlns:a16="http://schemas.microsoft.com/office/drawing/2014/main" xmlns="" val="166464269"/>
                    </a:ext>
                  </a:extLst>
                </a:gridCol>
                <a:gridCol w="1117599">
                  <a:extLst>
                    <a:ext uri="{9D8B030D-6E8A-4147-A177-3AD203B41FA5}">
                      <a16:colId xmlns:a16="http://schemas.microsoft.com/office/drawing/2014/main" xmlns="" val="4192192165"/>
                    </a:ext>
                  </a:extLst>
                </a:gridCol>
                <a:gridCol w="1117599">
                  <a:extLst>
                    <a:ext uri="{9D8B030D-6E8A-4147-A177-3AD203B41FA5}">
                      <a16:colId xmlns:a16="http://schemas.microsoft.com/office/drawing/2014/main" xmlns="" val="2913182218"/>
                    </a:ext>
                  </a:extLst>
                </a:gridCol>
              </a:tblGrid>
              <a:tr h="370840">
                <a:tc>
                  <a:txBody>
                    <a:bodyPr/>
                    <a:lstStyle/>
                    <a:p>
                      <a:pPr algn="ctr"/>
                      <a:r>
                        <a:rPr lang="ja-JP" altLang="en-US" dirty="0">
                          <a:ea typeface="Meiryo"/>
                        </a:rPr>
                        <a:t>ビンの番号</a:t>
                      </a:r>
                      <a:endParaRPr lang="en-US" dirty="0">
                        <a:latin typeface="Meiryo"/>
                        <a:ea typeface="Meiryo"/>
                      </a:endParaRPr>
                    </a:p>
                  </a:txBody>
                  <a:tcPr/>
                </a:tc>
                <a:tc>
                  <a:txBody>
                    <a:bodyPr/>
                    <a:lstStyle/>
                    <a:p>
                      <a:pPr algn="ctr"/>
                      <a:r>
                        <a:rPr lang="en-US" dirty="0">
                          <a:latin typeface="Meiryo"/>
                        </a:rPr>
                        <a:t>1</a:t>
                      </a:r>
                    </a:p>
                  </a:txBody>
                  <a:tcPr/>
                </a:tc>
                <a:tc>
                  <a:txBody>
                    <a:bodyPr/>
                    <a:lstStyle/>
                    <a:p>
                      <a:pPr algn="ctr"/>
                      <a:r>
                        <a:rPr lang="en-US" dirty="0">
                          <a:latin typeface="Meiryo"/>
                        </a:rPr>
                        <a:t>2</a:t>
                      </a:r>
                    </a:p>
                  </a:txBody>
                  <a:tcPr/>
                </a:tc>
                <a:tc>
                  <a:txBody>
                    <a:bodyPr/>
                    <a:lstStyle/>
                    <a:p>
                      <a:pPr algn="ctr"/>
                      <a:r>
                        <a:rPr lang="en-US" dirty="0">
                          <a:latin typeface="Meiryo"/>
                        </a:rPr>
                        <a:t>3</a:t>
                      </a:r>
                    </a:p>
                  </a:txBody>
                  <a:tcPr/>
                </a:tc>
                <a:tc>
                  <a:txBody>
                    <a:bodyPr/>
                    <a:lstStyle/>
                    <a:p>
                      <a:pPr lvl="0" algn="ctr">
                        <a:buNone/>
                      </a:pPr>
                      <a:r>
                        <a:rPr lang="ja-JP" sz="1800" b="1" i="0" u="none" strike="noStrike" noProof="0">
                          <a:solidFill>
                            <a:srgbClr val="FFFFFF"/>
                          </a:solidFill>
                          <a:ea typeface="Meiryo"/>
                        </a:rPr>
                        <a:t>・・・</a:t>
                      </a:r>
                      <a:endParaRPr lang="en-US" altLang="ja-JP">
                        <a:latin typeface="Meiryo"/>
                        <a:ea typeface="Meiryo"/>
                      </a:endParaRPr>
                    </a:p>
                  </a:txBody>
                  <a:tcPr/>
                </a:tc>
                <a:tc>
                  <a:txBody>
                    <a:bodyPr/>
                    <a:lstStyle/>
                    <a:p>
                      <a:pPr algn="ctr"/>
                      <a:r>
                        <a:rPr lang="en-US" dirty="0">
                          <a:latin typeface="Meiryo"/>
                        </a:rPr>
                        <a:t>62</a:t>
                      </a:r>
                    </a:p>
                  </a:txBody>
                  <a:tcPr/>
                </a:tc>
                <a:tc>
                  <a:txBody>
                    <a:bodyPr/>
                    <a:lstStyle/>
                    <a:p>
                      <a:pPr algn="ctr"/>
                      <a:r>
                        <a:rPr lang="en-US" dirty="0">
                          <a:latin typeface="Meiryo"/>
                        </a:rPr>
                        <a:t>63</a:t>
                      </a:r>
                    </a:p>
                  </a:txBody>
                  <a:tcPr/>
                </a:tc>
                <a:tc>
                  <a:txBody>
                    <a:bodyPr/>
                    <a:lstStyle/>
                    <a:p>
                      <a:pPr lvl="0" algn="ctr">
                        <a:buNone/>
                      </a:pPr>
                      <a:r>
                        <a:rPr lang="en-US" dirty="0">
                          <a:latin typeface="Meiryo"/>
                        </a:rPr>
                        <a:t>64</a:t>
                      </a:r>
                    </a:p>
                  </a:txBody>
                  <a:tcPr/>
                </a:tc>
                <a:extLst>
                  <a:ext uri="{0D108BD9-81ED-4DB2-BD59-A6C34878D82A}">
                    <a16:rowId xmlns:a16="http://schemas.microsoft.com/office/drawing/2014/main" xmlns="" val="2507730715"/>
                  </a:ext>
                </a:extLst>
              </a:tr>
              <a:tr h="370840">
                <a:tc>
                  <a:txBody>
                    <a:bodyPr/>
                    <a:lstStyle/>
                    <a:p>
                      <a:pPr algn="ctr"/>
                      <a:r>
                        <a:rPr lang="ja-JP" altLang="en-US">
                          <a:ea typeface="Meiryo"/>
                        </a:rPr>
                        <a:t>算術平均値</a:t>
                      </a:r>
                      <a:endParaRPr lang="en-US">
                        <a:latin typeface="Meiryo"/>
                        <a:ea typeface="Meiryo"/>
                      </a:endParaRPr>
                    </a:p>
                  </a:txBody>
                  <a:tcPr/>
                </a:tc>
                <a:tc>
                  <a:txBody>
                    <a:bodyPr/>
                    <a:lstStyle/>
                    <a:p>
                      <a:pPr algn="ctr"/>
                      <a:r>
                        <a:rPr lang="en-US" dirty="0">
                          <a:latin typeface="Meiryo"/>
                        </a:rPr>
                        <a:t>0.7295</a:t>
                      </a:r>
                    </a:p>
                  </a:txBody>
                  <a:tcPr/>
                </a:tc>
                <a:tc>
                  <a:txBody>
                    <a:bodyPr/>
                    <a:lstStyle/>
                    <a:p>
                      <a:pPr algn="ctr"/>
                      <a:r>
                        <a:rPr lang="en-US" dirty="0">
                          <a:latin typeface="Meiryo"/>
                        </a:rPr>
                        <a:t>0.5074</a:t>
                      </a:r>
                    </a:p>
                  </a:txBody>
                  <a:tcPr/>
                </a:tc>
                <a:tc>
                  <a:txBody>
                    <a:bodyPr/>
                    <a:lstStyle/>
                    <a:p>
                      <a:pPr algn="ctr"/>
                      <a:r>
                        <a:rPr lang="en-US" dirty="0">
                          <a:latin typeface="Meiryo"/>
                        </a:rPr>
                        <a:t>0.4888</a:t>
                      </a:r>
                    </a:p>
                  </a:txBody>
                  <a:tcPr/>
                </a:tc>
                <a:tc>
                  <a:txBody>
                    <a:bodyPr/>
                    <a:lstStyle/>
                    <a:p>
                      <a:pPr lvl="0" algn="ctr">
                        <a:buNone/>
                      </a:pPr>
                      <a:r>
                        <a:rPr lang="ja-JP" sz="1800" b="1" i="0" u="none" strike="noStrike" noProof="0">
                          <a:solidFill>
                            <a:srgbClr val="000000"/>
                          </a:solidFill>
                          <a:ea typeface="Meiryo"/>
                        </a:rPr>
                        <a:t>・・・</a:t>
                      </a:r>
                      <a:endParaRPr lang="en-US" altLang="ja-JP">
                        <a:latin typeface="Meiryo"/>
                        <a:ea typeface="Meiryo"/>
                      </a:endParaRPr>
                    </a:p>
                  </a:txBody>
                  <a:tcPr/>
                </a:tc>
                <a:tc>
                  <a:txBody>
                    <a:bodyPr/>
                    <a:lstStyle/>
                    <a:p>
                      <a:pPr algn="ctr"/>
                      <a:r>
                        <a:rPr lang="en-US" dirty="0">
                          <a:latin typeface="Meiryo"/>
                        </a:rPr>
                        <a:t>0.4890</a:t>
                      </a:r>
                    </a:p>
                  </a:txBody>
                  <a:tcPr/>
                </a:tc>
                <a:tc>
                  <a:txBody>
                    <a:bodyPr/>
                    <a:lstStyle/>
                    <a:p>
                      <a:pPr algn="ctr"/>
                      <a:r>
                        <a:rPr lang="en-US" dirty="0">
                          <a:latin typeface="Meiryo"/>
                        </a:rPr>
                        <a:t>0.4447</a:t>
                      </a:r>
                    </a:p>
                  </a:txBody>
                  <a:tcPr/>
                </a:tc>
                <a:tc>
                  <a:txBody>
                    <a:bodyPr/>
                    <a:lstStyle/>
                    <a:p>
                      <a:pPr lvl="0" algn="ctr">
                        <a:buNone/>
                      </a:pPr>
                      <a:r>
                        <a:rPr lang="en-US" dirty="0">
                          <a:latin typeface="Meiryo"/>
                        </a:rPr>
                        <a:t>0.4396</a:t>
                      </a:r>
                    </a:p>
                  </a:txBody>
                  <a:tcPr/>
                </a:tc>
                <a:extLst>
                  <a:ext uri="{0D108BD9-81ED-4DB2-BD59-A6C34878D82A}">
                    <a16:rowId xmlns:a16="http://schemas.microsoft.com/office/drawing/2014/main" xmlns="" val="622420433"/>
                  </a:ext>
                </a:extLst>
              </a:tr>
            </a:tbl>
          </a:graphicData>
        </a:graphic>
      </p:graphicFrame>
      <p:sp>
        <p:nvSpPr>
          <p:cNvPr id="6" name="TextBox 5">
            <a:extLst>
              <a:ext uri="{FF2B5EF4-FFF2-40B4-BE49-F238E27FC236}">
                <a16:creationId xmlns:a16="http://schemas.microsoft.com/office/drawing/2014/main" xmlns="" id="{E6AF1076-3121-4578-86DD-314AB350DCAF}"/>
              </a:ext>
            </a:extLst>
          </p:cNvPr>
          <p:cNvSpPr txBox="1"/>
          <p:nvPr/>
        </p:nvSpPr>
        <p:spPr>
          <a:xfrm>
            <a:off x="4350864" y="2228575"/>
            <a:ext cx="4362095" cy="3805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切除しなかった時の各ビンの算術平均値</a:t>
            </a:r>
            <a:endParaRPr lang="en-US" dirty="0">
              <a:latin typeface="Meiryo"/>
              <a:ea typeface="Meiryo"/>
              <a:cs typeface="Calibri"/>
            </a:endParaRPr>
          </a:p>
        </p:txBody>
      </p:sp>
      <p:pic>
        <p:nvPicPr>
          <p:cNvPr id="3" name="Picture 4">
            <a:extLst>
              <a:ext uri="{FF2B5EF4-FFF2-40B4-BE49-F238E27FC236}">
                <a16:creationId xmlns:a16="http://schemas.microsoft.com/office/drawing/2014/main" xmlns="" id="{C2E17685-B7A0-4664-B541-8CA46BC803C2}"/>
              </a:ext>
            </a:extLst>
          </p:cNvPr>
          <p:cNvPicPr>
            <a:picLocks noChangeAspect="1"/>
          </p:cNvPicPr>
          <p:nvPr/>
        </p:nvPicPr>
        <p:blipFill>
          <a:blip r:embed="rId3"/>
          <a:stretch>
            <a:fillRect/>
          </a:stretch>
        </p:blipFill>
        <p:spPr>
          <a:xfrm>
            <a:off x="3721416" y="3606677"/>
            <a:ext cx="5357148" cy="1306821"/>
          </a:xfrm>
          <a:prstGeom prst="rect">
            <a:avLst/>
          </a:prstGeom>
        </p:spPr>
      </p:pic>
      <p:sp>
        <p:nvSpPr>
          <p:cNvPr id="7" name="TextBox 6">
            <a:extLst>
              <a:ext uri="{FF2B5EF4-FFF2-40B4-BE49-F238E27FC236}">
                <a16:creationId xmlns:a16="http://schemas.microsoft.com/office/drawing/2014/main" xmlns="" id="{1C64CFAF-A738-4851-89DF-6B15CB7D09B0}"/>
              </a:ext>
            </a:extLst>
          </p:cNvPr>
          <p:cNvSpPr txBox="1"/>
          <p:nvPr/>
        </p:nvSpPr>
        <p:spPr>
          <a:xfrm>
            <a:off x="5024955" y="47485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透かし埋め込み条件式</a:t>
            </a:r>
            <a:endParaRPr lang="en-US" dirty="0">
              <a:latin typeface="Meiryo"/>
              <a:ea typeface="Meiryo"/>
              <a:cs typeface="Calibri"/>
            </a:endParaRPr>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416" y="5158195"/>
            <a:ext cx="372641" cy="402855"/>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4008395" y="5191718"/>
                <a:ext cx="305169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14:m>
                  <m:oMath xmlns:m="http://schemas.openxmlformats.org/officeDocument/2006/math">
                    <m:r>
                      <a:rPr kumimoji="1" lang="en-US" altLang="ja-JP" b="0" i="1" smtClean="0">
                        <a:latin typeface="Cambria Math" panose="02040503050406030204" pitchFamily="18" charset="0"/>
                        <a:ea typeface="Meiryo UI" panose="020B0604030504040204" pitchFamily="50" charset="-128"/>
                      </a:rPr>
                      <m:t>𝑖</m:t>
                    </m:r>
                  </m:oMath>
                </a14:m>
                <a:r>
                  <a:rPr kumimoji="1" lang="ja-JP" altLang="en-US" dirty="0">
                    <a:latin typeface="Meiryo UI" panose="020B0604030504040204" pitchFamily="50" charset="-128"/>
                    <a:ea typeface="Meiryo UI" panose="020B0604030504040204" pitchFamily="50" charset="-128"/>
                  </a:rPr>
                  <a:t>番目のビンの加重平均値　　</a:t>
                </a: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008395" y="5191718"/>
                <a:ext cx="3051696" cy="369332"/>
              </a:xfrm>
              <a:prstGeom prst="rect">
                <a:avLst/>
              </a:prstGeom>
              <a:blipFill rotWithShape="0">
                <a:blip r:embed="rId5"/>
                <a:stretch>
                  <a:fillRect l="-1800" t="-10000" b="-26667"/>
                </a:stretch>
              </a:blipFill>
            </p:spPr>
            <p:txBody>
              <a:bodyPr/>
              <a:lstStyle/>
              <a:p>
                <a:r>
                  <a:rPr lang="ja-JP" altLang="en-US">
                    <a:noFill/>
                  </a:rPr>
                  <a:t> </a:t>
                </a:r>
              </a:p>
            </p:txBody>
          </p:sp>
        </mc:Fallback>
      </mc:AlternateContent>
      <p:sp>
        <p:nvSpPr>
          <p:cNvPr id="11" name="テキスト ボックス 10"/>
          <p:cNvSpPr txBox="1"/>
          <p:nvPr/>
        </p:nvSpPr>
        <p:spPr>
          <a:xfrm>
            <a:off x="7436168" y="5191718"/>
            <a:ext cx="3282215" cy="369332"/>
          </a:xfrm>
          <a:prstGeom prst="rect">
            <a:avLst/>
          </a:prstGeom>
          <a:noFill/>
        </p:spPr>
        <p:txBody>
          <a:bodyPr wrap="square" rtlCol="0" anchor="t">
            <a:spAutoFit/>
          </a:bodyPr>
          <a:lstStyle/>
          <a:p>
            <a:r>
              <a:rPr kumimoji="1" lang="en-US" altLang="ja-JP" dirty="0">
                <a:latin typeface="Meiryo UI"/>
                <a:ea typeface="Meiryo UI"/>
              </a:rPr>
              <a:t>:</a:t>
            </a:r>
            <a:r>
              <a:rPr kumimoji="1" lang="ja-JP" altLang="en-US" dirty="0">
                <a:latin typeface="Meiryo UI"/>
                <a:ea typeface="Meiryo UI"/>
              </a:rPr>
              <a:t>透かし強度</a:t>
            </a:r>
          </a:p>
        </p:txBody>
      </p:sp>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9862" y="5158195"/>
            <a:ext cx="272663" cy="414043"/>
          </a:xfrm>
          <a:prstGeom prst="rect">
            <a:avLst/>
          </a:prstGeom>
        </p:spPr>
      </p:pic>
      <p:pic>
        <p:nvPicPr>
          <p:cNvPr id="14" name="図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383" y="5741120"/>
            <a:ext cx="383835" cy="373992"/>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4036022" y="5745780"/>
                <a:ext cx="2194560"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latin typeface="Meiryo UI" panose="020B0604030504040204" pitchFamily="50" charset="-128"/>
                    <a:ea typeface="Meiryo UI" panose="020B0604030504040204" pitchFamily="50" charset="-128"/>
                  </a:rPr>
                  <a:t>番目のビンの透かし</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36022" y="5745780"/>
                <a:ext cx="2194560" cy="369332"/>
              </a:xfrm>
              <a:prstGeom prst="rect">
                <a:avLst/>
              </a:prstGeom>
              <a:blipFill rotWithShape="0">
                <a:blip r:embed="rId8"/>
                <a:stretch>
                  <a:fillRect l="-2222" t="-10000" b="-26667"/>
                </a:stretch>
              </a:blipFill>
            </p:spPr>
            <p:txBody>
              <a:bodyPr/>
              <a:lstStyle/>
              <a:p>
                <a:r>
                  <a:rPr lang="ja-JP" altLang="en-US">
                    <a:noFill/>
                  </a:rPr>
                  <a:t> </a:t>
                </a:r>
              </a:p>
            </p:txBody>
          </p:sp>
        </mc:Fallback>
      </mc:AlternateContent>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31149" y="5683142"/>
            <a:ext cx="311376" cy="394409"/>
          </a:xfrm>
          <a:prstGeom prst="rect">
            <a:avLst/>
          </a:prstGeom>
        </p:spPr>
      </p:pic>
      <p:sp>
        <p:nvSpPr>
          <p:cNvPr id="17" name="テキスト ボックス 16"/>
          <p:cNvSpPr txBox="1"/>
          <p:nvPr/>
        </p:nvSpPr>
        <p:spPr>
          <a:xfrm>
            <a:off x="7436168" y="5679051"/>
            <a:ext cx="1672804" cy="369332"/>
          </a:xfrm>
          <a:prstGeom prst="rect">
            <a:avLst/>
          </a:prstGeom>
          <a:noFill/>
        </p:spPr>
        <p:txBody>
          <a:bodyPr wrap="square" rtlCol="0" anchor="t">
            <a:spAutoFit/>
          </a:bodyPr>
          <a:lstStyle/>
          <a:p>
            <a:r>
              <a:rPr kumimoji="1" lang="en-US" altLang="ja-JP" dirty="0">
                <a:latin typeface="Meiryo UI"/>
                <a:ea typeface="Meiryo UI"/>
              </a:rPr>
              <a:t>:</a:t>
            </a:r>
            <a:r>
              <a:rPr kumimoji="1" lang="ja-JP" altLang="en-US" dirty="0">
                <a:latin typeface="Meiryo UI"/>
                <a:ea typeface="Meiryo UI"/>
              </a:rPr>
              <a:t>透かしの長さ</a:t>
            </a:r>
          </a:p>
        </p:txBody>
      </p:sp>
    </p:spTree>
    <p:extLst>
      <p:ext uri="{BB962C8B-B14F-4D97-AF65-F5344CB8AC3E}">
        <p14:creationId xmlns:p14="http://schemas.microsoft.com/office/powerpoint/2010/main" val="3783348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07013F-8E81-4CB7-A75E-537A744E76D8}"/>
              </a:ext>
            </a:extLst>
          </p:cNvPr>
          <p:cNvSpPr>
            <a:spLocks noGrp="1"/>
          </p:cNvSpPr>
          <p:nvPr>
            <p:ph type="title"/>
          </p:nvPr>
        </p:nvSpPr>
        <p:spPr/>
        <p:txBody>
          <a:bodyPr/>
          <a:lstStyle/>
          <a:p>
            <a:r>
              <a:rPr lang="ja-JP" altLang="en-US">
                <a:solidFill>
                  <a:schemeClr val="tx1"/>
                </a:solidFill>
                <a:ea typeface="Meiryo"/>
                <a:cs typeface="Calibri Light"/>
              </a:rPr>
              <a:t>距離値のヒストグラムの規則性</a:t>
            </a:r>
          </a:p>
        </p:txBody>
      </p:sp>
      <p:pic>
        <p:nvPicPr>
          <p:cNvPr id="5" name="図 4" descr="室内, 壁, 花瓶, 座っている が含まれている画像&#10;&#10;非常に高い精度で生成された説明">
            <a:extLst>
              <a:ext uri="{FF2B5EF4-FFF2-40B4-BE49-F238E27FC236}">
                <a16:creationId xmlns:a16="http://schemas.microsoft.com/office/drawing/2014/main" xmlns="" id="{863EEBF3-3082-45DE-8985-6ED50FB334EE}"/>
              </a:ext>
            </a:extLst>
          </p:cNvPr>
          <p:cNvPicPr>
            <a:picLocks noChangeAspect="1"/>
          </p:cNvPicPr>
          <p:nvPr/>
        </p:nvPicPr>
        <p:blipFill>
          <a:blip r:embed="rId3"/>
          <a:stretch>
            <a:fillRect/>
          </a:stretch>
        </p:blipFill>
        <p:spPr>
          <a:xfrm>
            <a:off x="1163947" y="1924176"/>
            <a:ext cx="2943801" cy="3922507"/>
          </a:xfrm>
          <a:prstGeom prst="rect">
            <a:avLst/>
          </a:prstGeom>
        </p:spPr>
      </p:pic>
      <p:sp>
        <p:nvSpPr>
          <p:cNvPr id="6" name="矢印: 右 5">
            <a:extLst>
              <a:ext uri="{FF2B5EF4-FFF2-40B4-BE49-F238E27FC236}">
                <a16:creationId xmlns:a16="http://schemas.microsoft.com/office/drawing/2014/main" xmlns="" id="{52796947-F2AD-48E2-8825-7DDCF5A0CD3A}"/>
              </a:ext>
            </a:extLst>
          </p:cNvPr>
          <p:cNvSpPr/>
          <p:nvPr/>
        </p:nvSpPr>
        <p:spPr>
          <a:xfrm>
            <a:off x="4968061" y="37581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xmlns="" id="{7A169703-96A2-4221-A852-BEBCFCF5DF45}"/>
              </a:ext>
            </a:extLst>
          </p:cNvPr>
          <p:cNvSpPr txBox="1"/>
          <p:nvPr/>
        </p:nvSpPr>
        <p:spPr>
          <a:xfrm>
            <a:off x="1964952" y="5887010"/>
            <a:ext cx="164502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Meiryo"/>
                <a:cs typeface="Calibri"/>
              </a:rPr>
              <a:t>Stanford Bunny</a:t>
            </a:r>
            <a:endParaRPr lang="ja-JP" altLang="en-US" dirty="0">
              <a:ea typeface="Meiryo"/>
              <a:cs typeface="Calibri"/>
            </a:endParaRPr>
          </a:p>
        </p:txBody>
      </p:sp>
      <p:sp>
        <p:nvSpPr>
          <p:cNvPr id="10" name="テキスト ボックス 9">
            <a:extLst>
              <a:ext uri="{FF2B5EF4-FFF2-40B4-BE49-F238E27FC236}">
                <a16:creationId xmlns:a16="http://schemas.microsoft.com/office/drawing/2014/main" xmlns="" id="{59098A75-11AA-4779-B1C5-9C7A572E47F7}"/>
              </a:ext>
            </a:extLst>
          </p:cNvPr>
          <p:cNvSpPr txBox="1"/>
          <p:nvPr/>
        </p:nvSpPr>
        <p:spPr>
          <a:xfrm>
            <a:off x="7800414" y="579456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Meiryo"/>
                <a:cs typeface="Calibri"/>
              </a:rPr>
              <a:t>距離値のヒストグラム</a:t>
            </a:r>
            <a:endParaRPr lang="ja-JP" altLang="en-US" dirty="0">
              <a:ea typeface="Meiryo"/>
              <a:cs typeface="Calibri"/>
            </a:endParaRPr>
          </a:p>
        </p:txBody>
      </p:sp>
      <p:pic>
        <p:nvPicPr>
          <p:cNvPr id="11" name="図 11" descr="音楽 が含まれている画像&#10;&#10;非常に高い精度で生成された説明">
            <a:extLst>
              <a:ext uri="{FF2B5EF4-FFF2-40B4-BE49-F238E27FC236}">
                <a16:creationId xmlns:a16="http://schemas.microsoft.com/office/drawing/2014/main" xmlns="" id="{F3A0AC50-8FB0-45D2-8636-4AC8F45D1807}"/>
              </a:ext>
            </a:extLst>
          </p:cNvPr>
          <p:cNvPicPr>
            <a:picLocks noChangeAspect="1"/>
          </p:cNvPicPr>
          <p:nvPr/>
        </p:nvPicPr>
        <p:blipFill>
          <a:blip r:embed="rId4"/>
          <a:stretch>
            <a:fillRect/>
          </a:stretch>
        </p:blipFill>
        <p:spPr>
          <a:xfrm>
            <a:off x="6270812" y="1817595"/>
            <a:ext cx="5186081" cy="3872752"/>
          </a:xfrm>
          <a:prstGeom prst="rect">
            <a:avLst/>
          </a:prstGeom>
        </p:spPr>
      </p:pic>
      <p:sp>
        <p:nvSpPr>
          <p:cNvPr id="3" name="スライド番号プレースホルダー 2"/>
          <p:cNvSpPr>
            <a:spLocks noGrp="1"/>
          </p:cNvSpPr>
          <p:nvPr>
            <p:ph type="sldNum" sz="quarter" idx="12"/>
          </p:nvPr>
        </p:nvSpPr>
        <p:spPr/>
        <p:txBody>
          <a:bodyPr/>
          <a:lstStyle/>
          <a:p>
            <a:fld id="{A99D720A-4AD5-4DCF-885F-DE5297996123}"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444951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307013F-8E81-4CB7-A75E-537A744E76D8}"/>
              </a:ext>
            </a:extLst>
          </p:cNvPr>
          <p:cNvSpPr>
            <a:spLocks noGrp="1"/>
          </p:cNvSpPr>
          <p:nvPr>
            <p:ph type="title"/>
          </p:nvPr>
        </p:nvSpPr>
        <p:spPr/>
        <p:txBody>
          <a:bodyPr/>
          <a:lstStyle/>
          <a:p>
            <a:r>
              <a:rPr lang="ja-JP" altLang="en-US">
                <a:solidFill>
                  <a:schemeClr val="tx1"/>
                </a:solidFill>
                <a:ea typeface="Meiryo"/>
                <a:cs typeface="Calibri Light"/>
              </a:rPr>
              <a:t>距離値のヒストグラムの規則性</a:t>
            </a:r>
          </a:p>
        </p:txBody>
      </p:sp>
      <p:sp>
        <p:nvSpPr>
          <p:cNvPr id="6" name="矢印: 右 5">
            <a:extLst>
              <a:ext uri="{FF2B5EF4-FFF2-40B4-BE49-F238E27FC236}">
                <a16:creationId xmlns:a16="http://schemas.microsoft.com/office/drawing/2014/main" xmlns="" id="{52796947-F2AD-48E2-8825-7DDCF5A0CD3A}"/>
              </a:ext>
            </a:extLst>
          </p:cNvPr>
          <p:cNvSpPr/>
          <p:nvPr/>
        </p:nvSpPr>
        <p:spPr>
          <a:xfrm>
            <a:off x="4968061" y="37581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xmlns="" id="{7A169703-96A2-4221-A852-BEBCFCF5DF45}"/>
              </a:ext>
            </a:extLst>
          </p:cNvPr>
          <p:cNvSpPr txBox="1"/>
          <p:nvPr/>
        </p:nvSpPr>
        <p:spPr>
          <a:xfrm>
            <a:off x="1886511" y="5853392"/>
            <a:ext cx="1947582"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ea typeface="Meiryo"/>
                <a:cs typeface="Calibri"/>
              </a:rPr>
              <a:t>Stanford Dragon</a:t>
            </a:r>
          </a:p>
        </p:txBody>
      </p:sp>
      <p:sp>
        <p:nvSpPr>
          <p:cNvPr id="10" name="テキスト ボックス 9">
            <a:extLst>
              <a:ext uri="{FF2B5EF4-FFF2-40B4-BE49-F238E27FC236}">
                <a16:creationId xmlns:a16="http://schemas.microsoft.com/office/drawing/2014/main" xmlns="" id="{59098A75-11AA-4779-B1C5-9C7A572E47F7}"/>
              </a:ext>
            </a:extLst>
          </p:cNvPr>
          <p:cNvSpPr txBox="1"/>
          <p:nvPr/>
        </p:nvSpPr>
        <p:spPr>
          <a:xfrm>
            <a:off x="7811620" y="585059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距離値のヒストグラム</a:t>
            </a:r>
          </a:p>
        </p:txBody>
      </p:sp>
      <p:pic>
        <p:nvPicPr>
          <p:cNvPr id="3" name="図 3" descr="音楽 が含まれている画像&#10;&#10;非常に高い精度で生成された説明">
            <a:extLst>
              <a:ext uri="{FF2B5EF4-FFF2-40B4-BE49-F238E27FC236}">
                <a16:creationId xmlns:a16="http://schemas.microsoft.com/office/drawing/2014/main" xmlns="" id="{C1AF6778-0B25-4CCD-8FF2-C6ABDB8D7F65}"/>
              </a:ext>
            </a:extLst>
          </p:cNvPr>
          <p:cNvPicPr>
            <a:picLocks noChangeAspect="1"/>
          </p:cNvPicPr>
          <p:nvPr/>
        </p:nvPicPr>
        <p:blipFill>
          <a:blip r:embed="rId3"/>
          <a:stretch>
            <a:fillRect/>
          </a:stretch>
        </p:blipFill>
        <p:spPr>
          <a:xfrm>
            <a:off x="6405283" y="1907242"/>
            <a:ext cx="5040404" cy="3783105"/>
          </a:xfrm>
          <a:prstGeom prst="rect">
            <a:avLst/>
          </a:prstGeom>
        </p:spPr>
      </p:pic>
      <p:pic>
        <p:nvPicPr>
          <p:cNvPr id="8" name="図 10" descr="彫刻, 室内, 建物, テーブル が含まれている画像&#10;&#10;非常に高い精度で生成された説明">
            <a:extLst>
              <a:ext uri="{FF2B5EF4-FFF2-40B4-BE49-F238E27FC236}">
                <a16:creationId xmlns:a16="http://schemas.microsoft.com/office/drawing/2014/main" xmlns="" id="{8A69336B-28F2-49EF-B464-6E938F332024}"/>
              </a:ext>
            </a:extLst>
          </p:cNvPr>
          <p:cNvPicPr>
            <a:picLocks noChangeAspect="1"/>
          </p:cNvPicPr>
          <p:nvPr/>
        </p:nvPicPr>
        <p:blipFill>
          <a:blip r:embed="rId4"/>
          <a:stretch>
            <a:fillRect/>
          </a:stretch>
        </p:blipFill>
        <p:spPr>
          <a:xfrm>
            <a:off x="1250576" y="1961930"/>
            <a:ext cx="2743200" cy="3785787"/>
          </a:xfrm>
          <a:prstGeom prst="rect">
            <a:avLst/>
          </a:prstGeom>
        </p:spPr>
      </p:pic>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836461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81C3423-D7A7-4D67-B91C-088A733E56D0}"/>
              </a:ext>
            </a:extLst>
          </p:cNvPr>
          <p:cNvSpPr>
            <a:spLocks noGrp="1"/>
          </p:cNvSpPr>
          <p:nvPr>
            <p:ph type="title"/>
          </p:nvPr>
        </p:nvSpPr>
        <p:spPr>
          <a:xfrm>
            <a:off x="1097279" y="286603"/>
            <a:ext cx="10703293" cy="1450757"/>
          </a:xfrm>
        </p:spPr>
        <p:txBody>
          <a:bodyPr/>
          <a:lstStyle/>
          <a:p>
            <a:r>
              <a:rPr lang="ja-JP" dirty="0">
                <a:solidFill>
                  <a:schemeClr val="tx1"/>
                </a:solidFill>
                <a:ea typeface="Meiryo"/>
              </a:rPr>
              <a:t>ヒストグラムの両端5%を切除</a:t>
            </a:r>
            <a:r>
              <a:rPr lang="ja-JP" altLang="en-US" dirty="0">
                <a:solidFill>
                  <a:schemeClr val="tx1"/>
                </a:solidFill>
                <a:ea typeface="Meiryo"/>
              </a:rPr>
              <a:t>した場合</a:t>
            </a:r>
            <a:endParaRPr lang="ja-JP" altLang="en-US" dirty="0">
              <a:solidFill>
                <a:schemeClr val="tx1"/>
              </a:solidFill>
              <a:ea typeface="Meiryo"/>
              <a:cs typeface="Calibri Light"/>
            </a:endParaRPr>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z="2800" smtClean="0"/>
              <a:t>6</a:t>
            </a:fld>
            <a:endParaRPr kumimoji="1" lang="ja-JP" altLang="en-US" sz="2800" dirty="0"/>
          </a:p>
        </p:txBody>
      </p:sp>
      <p:sp>
        <p:nvSpPr>
          <p:cNvPr id="6" name="TextBox 5">
            <a:extLst>
              <a:ext uri="{FF2B5EF4-FFF2-40B4-BE49-F238E27FC236}">
                <a16:creationId xmlns:a16="http://schemas.microsoft.com/office/drawing/2014/main" xmlns="" id="{E6AF1076-3121-4578-86DD-314AB350DCAF}"/>
              </a:ext>
            </a:extLst>
          </p:cNvPr>
          <p:cNvSpPr txBox="1"/>
          <p:nvPr/>
        </p:nvSpPr>
        <p:spPr>
          <a:xfrm>
            <a:off x="4267876" y="2357224"/>
            <a:ext cx="4362095" cy="3805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切除した時の各ビンの算術平均値</a:t>
            </a:r>
            <a:endParaRPr lang="en-US" dirty="0">
              <a:latin typeface="Meiryo"/>
              <a:ea typeface="Meiryo"/>
              <a:cs typeface="Calibri"/>
            </a:endParaRPr>
          </a:p>
        </p:txBody>
      </p:sp>
      <p:pic>
        <p:nvPicPr>
          <p:cNvPr id="3" name="Picture 4">
            <a:extLst>
              <a:ext uri="{FF2B5EF4-FFF2-40B4-BE49-F238E27FC236}">
                <a16:creationId xmlns:a16="http://schemas.microsoft.com/office/drawing/2014/main" xmlns="" id="{C2E17685-B7A0-4664-B541-8CA46BC803C2}"/>
              </a:ext>
            </a:extLst>
          </p:cNvPr>
          <p:cNvPicPr>
            <a:picLocks noChangeAspect="1"/>
          </p:cNvPicPr>
          <p:nvPr/>
        </p:nvPicPr>
        <p:blipFill>
          <a:blip r:embed="rId3"/>
          <a:stretch>
            <a:fillRect/>
          </a:stretch>
        </p:blipFill>
        <p:spPr>
          <a:xfrm>
            <a:off x="3721416" y="3606677"/>
            <a:ext cx="5357148" cy="1306821"/>
          </a:xfrm>
          <a:prstGeom prst="rect">
            <a:avLst/>
          </a:prstGeom>
        </p:spPr>
      </p:pic>
      <p:sp>
        <p:nvSpPr>
          <p:cNvPr id="7" name="TextBox 6">
            <a:extLst>
              <a:ext uri="{FF2B5EF4-FFF2-40B4-BE49-F238E27FC236}">
                <a16:creationId xmlns:a16="http://schemas.microsoft.com/office/drawing/2014/main" xmlns="" id="{1C64CFAF-A738-4851-89DF-6B15CB7D09B0}"/>
              </a:ext>
            </a:extLst>
          </p:cNvPr>
          <p:cNvSpPr txBox="1"/>
          <p:nvPr/>
        </p:nvSpPr>
        <p:spPr>
          <a:xfrm>
            <a:off x="5024955" y="474855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dirty="0">
                <a:ea typeface="Meiryo"/>
                <a:cs typeface="Calibri"/>
              </a:rPr>
              <a:t>透かし埋め込み条件式</a:t>
            </a:r>
            <a:endParaRPr lang="en-US" dirty="0">
              <a:latin typeface="Meiryo"/>
              <a:ea typeface="Meiryo"/>
              <a:cs typeface="Calibri"/>
            </a:endParaRPr>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416" y="5158195"/>
            <a:ext cx="372641" cy="402855"/>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4008395" y="5191718"/>
                <a:ext cx="3051696"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14:m>
                  <m:oMath xmlns:m="http://schemas.openxmlformats.org/officeDocument/2006/math">
                    <m:r>
                      <a:rPr kumimoji="1" lang="en-US" altLang="ja-JP" b="0" i="1" smtClean="0">
                        <a:latin typeface="Cambria Math" panose="02040503050406030204" pitchFamily="18" charset="0"/>
                        <a:ea typeface="Meiryo UI" panose="020B0604030504040204" pitchFamily="50" charset="-128"/>
                      </a:rPr>
                      <m:t>𝑖</m:t>
                    </m:r>
                  </m:oMath>
                </a14:m>
                <a:r>
                  <a:rPr kumimoji="1" lang="ja-JP" altLang="en-US" dirty="0">
                    <a:latin typeface="Meiryo UI" panose="020B0604030504040204" pitchFamily="50" charset="-128"/>
                    <a:ea typeface="Meiryo UI" panose="020B0604030504040204" pitchFamily="50" charset="-128"/>
                  </a:rPr>
                  <a:t>番目のビンの加重平均値　　</a:t>
                </a: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4008395" y="5191718"/>
                <a:ext cx="3051696" cy="369332"/>
              </a:xfrm>
              <a:prstGeom prst="rect">
                <a:avLst/>
              </a:prstGeom>
              <a:blipFill rotWithShape="0">
                <a:blip r:embed="rId5"/>
                <a:stretch>
                  <a:fillRect l="-1800" t="-10000" b="-26667"/>
                </a:stretch>
              </a:blipFill>
            </p:spPr>
            <p:txBody>
              <a:bodyPr/>
              <a:lstStyle/>
              <a:p>
                <a:r>
                  <a:rPr lang="ja-JP" altLang="en-US">
                    <a:noFill/>
                  </a:rPr>
                  <a:t> </a:t>
                </a:r>
              </a:p>
            </p:txBody>
          </p:sp>
        </mc:Fallback>
      </mc:AlternateContent>
      <p:sp>
        <p:nvSpPr>
          <p:cNvPr id="11" name="テキスト ボックス 10"/>
          <p:cNvSpPr txBox="1"/>
          <p:nvPr/>
        </p:nvSpPr>
        <p:spPr>
          <a:xfrm>
            <a:off x="7436168" y="5191718"/>
            <a:ext cx="3282215"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透かし強度</a:t>
            </a:r>
          </a:p>
        </p:txBody>
      </p:sp>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9862" y="5158195"/>
            <a:ext cx="272663" cy="414043"/>
          </a:xfrm>
          <a:prstGeom prst="rect">
            <a:avLst/>
          </a:prstGeom>
        </p:spPr>
      </p:pic>
      <p:pic>
        <p:nvPicPr>
          <p:cNvPr id="14" name="図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3383" y="5741120"/>
            <a:ext cx="383835" cy="373992"/>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4036022" y="5745780"/>
                <a:ext cx="2194560"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a:latin typeface="Meiryo UI" panose="020B0604030504040204" pitchFamily="50" charset="-128"/>
                    <a:ea typeface="Meiryo UI" panose="020B0604030504040204" pitchFamily="50" charset="-128"/>
                  </a:rPr>
                  <a:t>番目</a:t>
                </a:r>
                <a:r>
                  <a:rPr kumimoji="1" lang="ja-JP" altLang="en-US" dirty="0" smtClean="0">
                    <a:latin typeface="Meiryo UI" panose="020B0604030504040204" pitchFamily="50" charset="-128"/>
                    <a:ea typeface="Meiryo UI" panose="020B0604030504040204" pitchFamily="50" charset="-128"/>
                  </a:rPr>
                  <a:t>の透かし</a:t>
                </a:r>
                <a:endParaRPr kumimoji="1" lang="ja-JP" altLang="en-US" dirty="0">
                  <a:latin typeface="Meiryo UI" panose="020B0604030504040204" pitchFamily="50" charset="-128"/>
                  <a:ea typeface="Meiryo UI" panose="020B0604030504040204" pitchFamily="50" charset="-128"/>
                </a:endParaRP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36022" y="5745780"/>
                <a:ext cx="2194560" cy="369332"/>
              </a:xfrm>
              <a:prstGeom prst="rect">
                <a:avLst/>
              </a:prstGeom>
              <a:blipFill rotWithShape="0">
                <a:blip r:embed="rId8"/>
                <a:stretch>
                  <a:fillRect l="-2222" t="-10000" b="-26667"/>
                </a:stretch>
              </a:blipFill>
            </p:spPr>
            <p:txBody>
              <a:bodyPr/>
              <a:lstStyle/>
              <a:p>
                <a:r>
                  <a:rPr lang="ja-JP" altLang="en-US">
                    <a:noFill/>
                  </a:rPr>
                  <a:t> </a:t>
                </a:r>
              </a:p>
            </p:txBody>
          </p:sp>
        </mc:Fallback>
      </mc:AlternateContent>
      <p:pic>
        <p:nvPicPr>
          <p:cNvPr id="16" name="図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0710" y="5724895"/>
            <a:ext cx="280061" cy="331779"/>
          </a:xfrm>
          <a:prstGeom prst="rect">
            <a:avLst/>
          </a:prstGeom>
        </p:spPr>
      </p:pic>
      <p:sp>
        <p:nvSpPr>
          <p:cNvPr id="17" name="テキスト ボックス 16"/>
          <p:cNvSpPr txBox="1"/>
          <p:nvPr/>
        </p:nvSpPr>
        <p:spPr>
          <a:xfrm>
            <a:off x="7436168" y="5689489"/>
            <a:ext cx="1672804" cy="369332"/>
          </a:xfrm>
          <a:prstGeom prst="rect">
            <a:avLst/>
          </a:prstGeom>
          <a:noFill/>
        </p:spPr>
        <p:txBody>
          <a:bodyPr wrap="squar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透かしの長さ</a:t>
            </a:r>
          </a:p>
        </p:txBody>
      </p:sp>
      <p:graphicFrame>
        <p:nvGraphicFramePr>
          <p:cNvPr id="18" name="Table 4">
            <a:extLst>
              <a:ext uri="{FF2B5EF4-FFF2-40B4-BE49-F238E27FC236}">
                <a16:creationId xmlns:a16="http://schemas.microsoft.com/office/drawing/2014/main" xmlns="" id="{4946DFDF-6C92-4290-BDD9-A88D0DA52DED}"/>
              </a:ext>
            </a:extLst>
          </p:cNvPr>
          <p:cNvGraphicFramePr>
            <a:graphicFrameLocks/>
          </p:cNvGraphicFramePr>
          <p:nvPr>
            <p:extLst>
              <p:ext uri="{D42A27DB-BD31-4B8C-83A1-F6EECF244321}">
                <p14:modId xmlns:p14="http://schemas.microsoft.com/office/powerpoint/2010/main" val="2218501226"/>
              </p:ext>
            </p:extLst>
          </p:nvPr>
        </p:nvGraphicFramePr>
        <p:xfrm>
          <a:off x="1978531" y="2700150"/>
          <a:ext cx="8940787" cy="741680"/>
        </p:xfrm>
        <a:graphic>
          <a:graphicData uri="http://schemas.openxmlformats.org/drawingml/2006/table">
            <a:tbl>
              <a:tblPr firstRow="1" bandRow="1">
                <a:tableStyleId>{5C22544A-7EE6-4342-B048-85BDC9FD1C3A}</a:tableStyleId>
              </a:tblPr>
              <a:tblGrid>
                <a:gridCol w="1350379">
                  <a:extLst>
                    <a:ext uri="{9D8B030D-6E8A-4147-A177-3AD203B41FA5}">
                      <a16:colId xmlns:a16="http://schemas.microsoft.com/office/drawing/2014/main" xmlns="" val="2148996639"/>
                    </a:ext>
                  </a:extLst>
                </a:gridCol>
                <a:gridCol w="1061012">
                  <a:extLst>
                    <a:ext uri="{9D8B030D-6E8A-4147-A177-3AD203B41FA5}">
                      <a16:colId xmlns:a16="http://schemas.microsoft.com/office/drawing/2014/main" xmlns="" val="99496398"/>
                    </a:ext>
                  </a:extLst>
                </a:gridCol>
                <a:gridCol w="1167112">
                  <a:extLst>
                    <a:ext uri="{9D8B030D-6E8A-4147-A177-3AD203B41FA5}">
                      <a16:colId xmlns:a16="http://schemas.microsoft.com/office/drawing/2014/main" xmlns="" val="1721992305"/>
                    </a:ext>
                  </a:extLst>
                </a:gridCol>
                <a:gridCol w="1089949">
                  <a:extLst>
                    <a:ext uri="{9D8B030D-6E8A-4147-A177-3AD203B41FA5}">
                      <a16:colId xmlns:a16="http://schemas.microsoft.com/office/drawing/2014/main" xmlns="" val="3834813750"/>
                    </a:ext>
                  </a:extLst>
                </a:gridCol>
                <a:gridCol w="919538">
                  <a:extLst>
                    <a:ext uri="{9D8B030D-6E8A-4147-A177-3AD203B41FA5}">
                      <a16:colId xmlns:a16="http://schemas.microsoft.com/office/drawing/2014/main" xmlns="" val="2860614005"/>
                    </a:ext>
                  </a:extLst>
                </a:gridCol>
                <a:gridCol w="1117599">
                  <a:extLst>
                    <a:ext uri="{9D8B030D-6E8A-4147-A177-3AD203B41FA5}">
                      <a16:colId xmlns:a16="http://schemas.microsoft.com/office/drawing/2014/main" xmlns="" val="166464269"/>
                    </a:ext>
                  </a:extLst>
                </a:gridCol>
                <a:gridCol w="1117599">
                  <a:extLst>
                    <a:ext uri="{9D8B030D-6E8A-4147-A177-3AD203B41FA5}">
                      <a16:colId xmlns:a16="http://schemas.microsoft.com/office/drawing/2014/main" xmlns="" val="4192192165"/>
                    </a:ext>
                  </a:extLst>
                </a:gridCol>
                <a:gridCol w="1117599">
                  <a:extLst>
                    <a:ext uri="{9D8B030D-6E8A-4147-A177-3AD203B41FA5}">
                      <a16:colId xmlns:a16="http://schemas.microsoft.com/office/drawing/2014/main" xmlns="" val="2913182218"/>
                    </a:ext>
                  </a:extLst>
                </a:gridCol>
              </a:tblGrid>
              <a:tr h="370840">
                <a:tc>
                  <a:txBody>
                    <a:bodyPr/>
                    <a:lstStyle/>
                    <a:p>
                      <a:pPr algn="ctr"/>
                      <a:r>
                        <a:rPr lang="ja-JP" altLang="en-US" dirty="0">
                          <a:ea typeface="Meiryo"/>
                        </a:rPr>
                        <a:t>ビンの番号</a:t>
                      </a:r>
                      <a:endParaRPr lang="en-US" dirty="0">
                        <a:latin typeface="Meiryo"/>
                        <a:ea typeface="Meiryo"/>
                      </a:endParaRPr>
                    </a:p>
                  </a:txBody>
                  <a:tcPr/>
                </a:tc>
                <a:tc>
                  <a:txBody>
                    <a:bodyPr/>
                    <a:lstStyle/>
                    <a:p>
                      <a:pPr algn="ctr"/>
                      <a:r>
                        <a:rPr lang="en-US" dirty="0">
                          <a:latin typeface="Meiryo"/>
                        </a:rPr>
                        <a:t>1</a:t>
                      </a:r>
                    </a:p>
                  </a:txBody>
                  <a:tcPr/>
                </a:tc>
                <a:tc>
                  <a:txBody>
                    <a:bodyPr/>
                    <a:lstStyle/>
                    <a:p>
                      <a:pPr algn="ctr"/>
                      <a:r>
                        <a:rPr lang="en-US" dirty="0">
                          <a:latin typeface="Meiryo"/>
                        </a:rPr>
                        <a:t>2</a:t>
                      </a:r>
                    </a:p>
                  </a:txBody>
                  <a:tcPr/>
                </a:tc>
                <a:tc>
                  <a:txBody>
                    <a:bodyPr/>
                    <a:lstStyle/>
                    <a:p>
                      <a:pPr algn="ctr"/>
                      <a:r>
                        <a:rPr lang="en-US" dirty="0">
                          <a:latin typeface="Meiryo"/>
                        </a:rPr>
                        <a:t>3</a:t>
                      </a:r>
                    </a:p>
                  </a:txBody>
                  <a:tcPr/>
                </a:tc>
                <a:tc>
                  <a:txBody>
                    <a:bodyPr/>
                    <a:lstStyle/>
                    <a:p>
                      <a:pPr lvl="0" algn="ctr">
                        <a:buNone/>
                      </a:pPr>
                      <a:r>
                        <a:rPr lang="ja-JP" sz="1800" b="1" i="0" u="none" strike="noStrike" noProof="0">
                          <a:solidFill>
                            <a:srgbClr val="FFFFFF"/>
                          </a:solidFill>
                          <a:ea typeface="Meiryo"/>
                        </a:rPr>
                        <a:t>・・・</a:t>
                      </a:r>
                      <a:endParaRPr lang="en-US" altLang="ja-JP">
                        <a:latin typeface="Meiryo"/>
                        <a:ea typeface="Meiryo"/>
                      </a:endParaRPr>
                    </a:p>
                  </a:txBody>
                  <a:tcPr/>
                </a:tc>
                <a:tc>
                  <a:txBody>
                    <a:bodyPr/>
                    <a:lstStyle/>
                    <a:p>
                      <a:pPr algn="ctr"/>
                      <a:r>
                        <a:rPr lang="en-US" dirty="0">
                          <a:latin typeface="Meiryo"/>
                        </a:rPr>
                        <a:t>62</a:t>
                      </a:r>
                    </a:p>
                  </a:txBody>
                  <a:tcPr/>
                </a:tc>
                <a:tc>
                  <a:txBody>
                    <a:bodyPr/>
                    <a:lstStyle/>
                    <a:p>
                      <a:pPr algn="ctr"/>
                      <a:r>
                        <a:rPr lang="en-US" dirty="0">
                          <a:latin typeface="Meiryo"/>
                        </a:rPr>
                        <a:t>63</a:t>
                      </a:r>
                    </a:p>
                  </a:txBody>
                  <a:tcPr/>
                </a:tc>
                <a:tc>
                  <a:txBody>
                    <a:bodyPr/>
                    <a:lstStyle/>
                    <a:p>
                      <a:pPr lvl="0" algn="ctr">
                        <a:buNone/>
                      </a:pPr>
                      <a:r>
                        <a:rPr lang="en-US" dirty="0">
                          <a:latin typeface="Meiryo"/>
                        </a:rPr>
                        <a:t>64</a:t>
                      </a:r>
                    </a:p>
                  </a:txBody>
                  <a:tcPr/>
                </a:tc>
                <a:extLst>
                  <a:ext uri="{0D108BD9-81ED-4DB2-BD59-A6C34878D82A}">
                    <a16:rowId xmlns:a16="http://schemas.microsoft.com/office/drawing/2014/main" xmlns="" val="2507730715"/>
                  </a:ext>
                </a:extLst>
              </a:tr>
              <a:tr h="370840">
                <a:tc>
                  <a:txBody>
                    <a:bodyPr/>
                    <a:lstStyle/>
                    <a:p>
                      <a:pPr algn="ctr"/>
                      <a:r>
                        <a:rPr lang="ja-JP" altLang="en-US">
                          <a:ea typeface="Meiryo"/>
                        </a:rPr>
                        <a:t>算術平均値</a:t>
                      </a:r>
                      <a:endParaRPr lang="en-US">
                        <a:latin typeface="Meiryo"/>
                        <a:ea typeface="Meiryo"/>
                      </a:endParaRPr>
                    </a:p>
                  </a:txBody>
                  <a:tcPr/>
                </a:tc>
                <a:tc>
                  <a:txBody>
                    <a:bodyPr/>
                    <a:lstStyle/>
                    <a:p>
                      <a:pPr algn="ctr"/>
                      <a:r>
                        <a:rPr lang="en-US" dirty="0">
                          <a:latin typeface="Meiryo"/>
                        </a:rPr>
                        <a:t>0.4748</a:t>
                      </a:r>
                    </a:p>
                  </a:txBody>
                  <a:tcPr/>
                </a:tc>
                <a:tc>
                  <a:txBody>
                    <a:bodyPr/>
                    <a:lstStyle/>
                    <a:p>
                      <a:pPr algn="ctr"/>
                      <a:r>
                        <a:rPr lang="en-US" dirty="0">
                          <a:latin typeface="Meiryo"/>
                        </a:rPr>
                        <a:t>0.4849</a:t>
                      </a:r>
                    </a:p>
                  </a:txBody>
                  <a:tcPr/>
                </a:tc>
                <a:tc>
                  <a:txBody>
                    <a:bodyPr/>
                    <a:lstStyle/>
                    <a:p>
                      <a:pPr algn="ctr"/>
                      <a:r>
                        <a:rPr lang="en-US" dirty="0">
                          <a:latin typeface="Meiryo"/>
                        </a:rPr>
                        <a:t>0.4981</a:t>
                      </a:r>
                    </a:p>
                  </a:txBody>
                  <a:tcPr/>
                </a:tc>
                <a:tc>
                  <a:txBody>
                    <a:bodyPr/>
                    <a:lstStyle/>
                    <a:p>
                      <a:pPr lvl="0" algn="ctr">
                        <a:buNone/>
                      </a:pPr>
                      <a:r>
                        <a:rPr lang="ja-JP" sz="1800" b="1" i="0" u="none" strike="noStrike" noProof="0">
                          <a:solidFill>
                            <a:srgbClr val="000000"/>
                          </a:solidFill>
                          <a:ea typeface="Meiryo"/>
                        </a:rPr>
                        <a:t>・・・</a:t>
                      </a:r>
                      <a:endParaRPr lang="en-US" altLang="ja-JP">
                        <a:latin typeface="Meiryo"/>
                        <a:ea typeface="Meiryo"/>
                      </a:endParaRPr>
                    </a:p>
                  </a:txBody>
                  <a:tcPr/>
                </a:tc>
                <a:tc>
                  <a:txBody>
                    <a:bodyPr/>
                    <a:lstStyle/>
                    <a:p>
                      <a:pPr algn="ctr"/>
                      <a:r>
                        <a:rPr lang="en-US" dirty="0">
                          <a:latin typeface="Meiryo"/>
                        </a:rPr>
                        <a:t>0.4958</a:t>
                      </a:r>
                    </a:p>
                  </a:txBody>
                  <a:tcPr/>
                </a:tc>
                <a:tc>
                  <a:txBody>
                    <a:bodyPr/>
                    <a:lstStyle/>
                    <a:p>
                      <a:pPr algn="ctr"/>
                      <a:r>
                        <a:rPr lang="en-US" dirty="0">
                          <a:latin typeface="Meiryo"/>
                        </a:rPr>
                        <a:t>0.4959</a:t>
                      </a:r>
                    </a:p>
                  </a:txBody>
                  <a:tcPr/>
                </a:tc>
                <a:tc>
                  <a:txBody>
                    <a:bodyPr/>
                    <a:lstStyle/>
                    <a:p>
                      <a:pPr lvl="0" algn="ctr">
                        <a:buNone/>
                      </a:pPr>
                      <a:r>
                        <a:rPr lang="en-US" dirty="0">
                          <a:latin typeface="Meiryo"/>
                        </a:rPr>
                        <a:t>0.4819</a:t>
                      </a:r>
                    </a:p>
                  </a:txBody>
                  <a:tcPr/>
                </a:tc>
                <a:extLst>
                  <a:ext uri="{0D108BD9-81ED-4DB2-BD59-A6C34878D82A}">
                    <a16:rowId xmlns:a16="http://schemas.microsoft.com/office/drawing/2014/main" xmlns="" val="622420433"/>
                  </a:ext>
                </a:extLst>
              </a:tr>
            </a:tbl>
          </a:graphicData>
        </a:graphic>
      </p:graphicFrame>
    </p:spTree>
    <p:extLst>
      <p:ext uri="{BB962C8B-B14F-4D97-AF65-F5344CB8AC3E}">
        <p14:creationId xmlns:p14="http://schemas.microsoft.com/office/powerpoint/2010/main" val="366787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雲 19">
            <a:extLst>
              <a:ext uri="{FF2B5EF4-FFF2-40B4-BE49-F238E27FC236}">
                <a16:creationId xmlns:a16="http://schemas.microsoft.com/office/drawing/2014/main" xmlns="" id="{339F2F16-833F-44CC-8306-60924718EF96}"/>
              </a:ext>
            </a:extLst>
          </p:cNvPr>
          <p:cNvSpPr/>
          <p:nvPr/>
        </p:nvSpPr>
        <p:spPr>
          <a:xfrm>
            <a:off x="263047" y="4631501"/>
            <a:ext cx="11718097" cy="165552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xmlns="" id="{049CE9AD-5FA3-4317-B738-E88A1325A2B5}"/>
              </a:ext>
            </a:extLst>
          </p:cNvPr>
          <p:cNvSpPr>
            <a:spLocks noGrp="1"/>
          </p:cNvSpPr>
          <p:nvPr>
            <p:ph type="title"/>
          </p:nvPr>
        </p:nvSpPr>
        <p:spPr/>
        <p:txBody>
          <a:bodyPr/>
          <a:lstStyle/>
          <a:p>
            <a:r>
              <a:rPr lang="ja-JP" altLang="en-US" dirty="0">
                <a:solidFill>
                  <a:schemeClr val="tx1"/>
                </a:solidFill>
                <a:ea typeface="Meiryo"/>
                <a:cs typeface="Calibri Light"/>
              </a:rPr>
              <a:t>平均値を0.5周辺に集めるメリット</a:t>
            </a:r>
          </a:p>
        </p:txBody>
      </p:sp>
      <p:sp>
        <p:nvSpPr>
          <p:cNvPr id="11" name="テキスト プレースホルダー 10">
            <a:extLst>
              <a:ext uri="{FF2B5EF4-FFF2-40B4-BE49-F238E27FC236}">
                <a16:creationId xmlns:a16="http://schemas.microsoft.com/office/drawing/2014/main" xmlns="" id="{050822AB-8078-4D42-BC7F-63097FD16417}"/>
              </a:ext>
            </a:extLst>
          </p:cNvPr>
          <p:cNvSpPr>
            <a:spLocks noGrp="1"/>
          </p:cNvSpPr>
          <p:nvPr>
            <p:ph type="body" idx="1"/>
          </p:nvPr>
        </p:nvSpPr>
        <p:spPr/>
        <p:txBody>
          <a:bodyPr/>
          <a:lstStyle/>
          <a:p>
            <a:pPr algn="ctr"/>
            <a:r>
              <a:rPr lang="ja-JP" altLang="en-US" dirty="0">
                <a:solidFill>
                  <a:schemeClr val="tx1"/>
                </a:solidFill>
                <a:ea typeface="Meiryo"/>
                <a:cs typeface="Calibri"/>
              </a:rPr>
              <a:t>平均値が0.5周辺にない</a:t>
            </a:r>
          </a:p>
        </p:txBody>
      </p:sp>
      <p:sp>
        <p:nvSpPr>
          <p:cNvPr id="5" name="コンテンツ プレースホルダー 4">
            <a:extLst>
              <a:ext uri="{FF2B5EF4-FFF2-40B4-BE49-F238E27FC236}">
                <a16:creationId xmlns:a16="http://schemas.microsoft.com/office/drawing/2014/main" xmlns="" id="{D170D638-9954-4EE6-AEAB-0CBE22A617B4}"/>
              </a:ext>
            </a:extLst>
          </p:cNvPr>
          <p:cNvSpPr>
            <a:spLocks noGrp="1"/>
          </p:cNvSpPr>
          <p:nvPr>
            <p:ph sz="half" idx="2"/>
          </p:nvPr>
        </p:nvSpPr>
        <p:spPr/>
        <p:txBody>
          <a:bodyPr vert="horz" lIns="0" tIns="45720" rIns="0" bIns="45720" rtlCol="0" anchor="t">
            <a:normAutofit/>
          </a:bodyPr>
          <a:lstStyle/>
          <a:p>
            <a:pPr marL="0" indent="0">
              <a:buNone/>
            </a:pPr>
            <a:r>
              <a:rPr lang="ja-JP" altLang="en-US" dirty="0">
                <a:solidFill>
                  <a:schemeClr val="tx1"/>
                </a:solidFill>
                <a:ea typeface="Meiryo"/>
                <a:cs typeface="Calibri"/>
              </a:rPr>
              <a:t>1番目のビンに透かし'0'を埋め込む</a:t>
            </a:r>
          </a:p>
          <a:p>
            <a:pPr marL="0" indent="0">
              <a:buNone/>
            </a:pPr>
            <a:r>
              <a:rPr lang="ja-JP" altLang="en-US" dirty="0">
                <a:solidFill>
                  <a:schemeClr val="tx1"/>
                </a:solidFill>
                <a:ea typeface="Meiryo"/>
                <a:cs typeface="Calibri"/>
              </a:rPr>
              <a:t>|0.7295-0.4|=0.3295</a:t>
            </a:r>
          </a:p>
          <a:p>
            <a:pPr marL="0" indent="0">
              <a:buNone/>
            </a:pPr>
            <a:r>
              <a:rPr lang="ja-JP" altLang="en-US" dirty="0">
                <a:solidFill>
                  <a:schemeClr val="tx1"/>
                </a:solidFill>
                <a:ea typeface="Meiryo"/>
              </a:rPr>
              <a:t>64番目のビンに透かし</a:t>
            </a:r>
            <a:r>
              <a:rPr lang="en-US" altLang="ja-JP" dirty="0">
                <a:solidFill>
                  <a:schemeClr val="tx1"/>
                </a:solidFill>
                <a:latin typeface="Meiryo"/>
                <a:ea typeface="ＭＳ Ｐゴシック"/>
              </a:rPr>
              <a:t>'1'</a:t>
            </a:r>
            <a:r>
              <a:rPr lang="ja-JP" dirty="0">
                <a:solidFill>
                  <a:schemeClr val="tx1"/>
                </a:solidFill>
                <a:ea typeface="Meiryo"/>
              </a:rPr>
              <a:t>を埋め込む</a:t>
            </a:r>
            <a:endParaRPr lang="ja-JP" dirty="0">
              <a:solidFill>
                <a:schemeClr val="tx1"/>
              </a:solidFill>
              <a:ea typeface="Meiryo"/>
              <a:cs typeface="Calibri"/>
            </a:endParaRPr>
          </a:p>
          <a:p>
            <a:pPr marL="0" indent="0">
              <a:buNone/>
            </a:pPr>
            <a:r>
              <a:rPr lang="ja-JP" dirty="0">
                <a:solidFill>
                  <a:schemeClr val="tx1"/>
                </a:solidFill>
                <a:ea typeface="ＭＳ Ｐゴシック"/>
              </a:rPr>
              <a:t>|0.</a:t>
            </a:r>
            <a:r>
              <a:rPr lang="en-US" altLang="ja-JP" dirty="0">
                <a:solidFill>
                  <a:schemeClr val="tx1"/>
                </a:solidFill>
                <a:ea typeface="ＭＳ Ｐゴシック"/>
              </a:rPr>
              <a:t>4396</a:t>
            </a:r>
            <a:r>
              <a:rPr lang="ja-JP" dirty="0">
                <a:solidFill>
                  <a:schemeClr val="tx1"/>
                </a:solidFill>
                <a:ea typeface="ＭＳ Ｐゴシック"/>
              </a:rPr>
              <a:t>-0</a:t>
            </a:r>
            <a:r>
              <a:rPr lang="en-US" altLang="ja-JP" dirty="0">
                <a:solidFill>
                  <a:schemeClr val="tx1"/>
                </a:solidFill>
                <a:ea typeface="ＭＳ Ｐゴシック"/>
              </a:rPr>
              <a:t>.6</a:t>
            </a:r>
            <a:r>
              <a:rPr lang="ja-JP" dirty="0">
                <a:solidFill>
                  <a:schemeClr val="tx1"/>
                </a:solidFill>
                <a:ea typeface="ＭＳ Ｐゴシック"/>
              </a:rPr>
              <a:t>|=0.</a:t>
            </a:r>
            <a:r>
              <a:rPr lang="en-US" altLang="ja-JP" dirty="0">
                <a:solidFill>
                  <a:schemeClr val="tx1"/>
                </a:solidFill>
                <a:ea typeface="ＭＳ Ｐゴシック"/>
              </a:rPr>
              <a:t>1604</a:t>
            </a:r>
            <a:endParaRPr lang="ja-JP" dirty="0">
              <a:solidFill>
                <a:schemeClr val="tx1"/>
              </a:solidFill>
              <a:cs typeface="Calibri" panose="020F0502020204030204"/>
            </a:endParaRPr>
          </a:p>
        </p:txBody>
      </p:sp>
      <p:sp>
        <p:nvSpPr>
          <p:cNvPr id="12" name="テキスト プレースホルダー 11">
            <a:extLst>
              <a:ext uri="{FF2B5EF4-FFF2-40B4-BE49-F238E27FC236}">
                <a16:creationId xmlns:a16="http://schemas.microsoft.com/office/drawing/2014/main" xmlns="" id="{58439125-9086-4D67-AB6A-08135480477E}"/>
              </a:ext>
            </a:extLst>
          </p:cNvPr>
          <p:cNvSpPr>
            <a:spLocks noGrp="1"/>
          </p:cNvSpPr>
          <p:nvPr>
            <p:ph type="body" sz="quarter" idx="3"/>
          </p:nvPr>
        </p:nvSpPr>
        <p:spPr/>
        <p:txBody>
          <a:bodyPr/>
          <a:lstStyle/>
          <a:p>
            <a:pPr algn="ctr"/>
            <a:r>
              <a:rPr lang="ja-JP" altLang="en-US" dirty="0">
                <a:solidFill>
                  <a:schemeClr val="tx1"/>
                </a:solidFill>
                <a:ea typeface="Meiryo"/>
                <a:cs typeface="Calibri"/>
              </a:rPr>
              <a:t>平均値が0.5周辺にある</a:t>
            </a:r>
          </a:p>
        </p:txBody>
      </p:sp>
      <p:sp>
        <p:nvSpPr>
          <p:cNvPr id="10" name="コンテンツ プレースホルダー 9">
            <a:extLst>
              <a:ext uri="{FF2B5EF4-FFF2-40B4-BE49-F238E27FC236}">
                <a16:creationId xmlns:a16="http://schemas.microsoft.com/office/drawing/2014/main" xmlns="" id="{BF00159D-0706-4680-8A55-27962F52D974}"/>
              </a:ext>
            </a:extLst>
          </p:cNvPr>
          <p:cNvSpPr>
            <a:spLocks noGrp="1"/>
          </p:cNvSpPr>
          <p:nvPr>
            <p:ph sz="quarter" idx="4"/>
          </p:nvPr>
        </p:nvSpPr>
        <p:spPr/>
        <p:txBody>
          <a:bodyPr vert="horz" lIns="0" tIns="45720" rIns="0" bIns="45720" rtlCol="0" anchor="t">
            <a:normAutofit/>
          </a:bodyPr>
          <a:lstStyle/>
          <a:p>
            <a:r>
              <a:rPr lang="ja-JP" dirty="0">
                <a:solidFill>
                  <a:schemeClr val="tx1"/>
                </a:solidFill>
                <a:ea typeface="Meiryo"/>
              </a:rPr>
              <a:t>1番目のビンに透かし'0'を埋め込む</a:t>
            </a:r>
            <a:endParaRPr lang="en-US" altLang="ja-JP" dirty="0">
              <a:solidFill>
                <a:schemeClr val="tx1"/>
              </a:solidFill>
              <a:latin typeface="Meiryo"/>
              <a:ea typeface="Meiryo"/>
            </a:endParaRPr>
          </a:p>
          <a:p>
            <a:r>
              <a:rPr lang="ja-JP" dirty="0">
                <a:solidFill>
                  <a:schemeClr val="tx1"/>
                </a:solidFill>
                <a:ea typeface="Meiryo"/>
              </a:rPr>
              <a:t>|0.</a:t>
            </a:r>
            <a:r>
              <a:rPr lang="en-US" altLang="ja-JP" dirty="0">
                <a:solidFill>
                  <a:schemeClr val="tx1"/>
                </a:solidFill>
                <a:ea typeface="Meiryo"/>
              </a:rPr>
              <a:t>4748</a:t>
            </a:r>
            <a:r>
              <a:rPr lang="ja-JP" dirty="0">
                <a:solidFill>
                  <a:schemeClr val="tx1"/>
                </a:solidFill>
                <a:ea typeface="Meiryo"/>
              </a:rPr>
              <a:t>-0.4|=0.</a:t>
            </a:r>
            <a:r>
              <a:rPr lang="en-US" altLang="ja-JP" dirty="0">
                <a:solidFill>
                  <a:schemeClr val="tx1"/>
                </a:solidFill>
                <a:ea typeface="Meiryo"/>
              </a:rPr>
              <a:t>0748</a:t>
            </a:r>
            <a:endParaRPr lang="en-US" altLang="ja-JP" dirty="0">
              <a:solidFill>
                <a:schemeClr val="tx1"/>
              </a:solidFill>
              <a:latin typeface="Meiryo"/>
              <a:ea typeface="Meiryo"/>
            </a:endParaRPr>
          </a:p>
          <a:p>
            <a:r>
              <a:rPr lang="ja-JP" dirty="0">
                <a:solidFill>
                  <a:schemeClr val="tx1"/>
                </a:solidFill>
                <a:ea typeface="Meiryo"/>
              </a:rPr>
              <a:t>64番目のビンに透かし</a:t>
            </a:r>
            <a:r>
              <a:rPr lang="en-US" altLang="ja-JP" dirty="0">
                <a:solidFill>
                  <a:schemeClr val="tx1"/>
                </a:solidFill>
                <a:latin typeface="Meiryo"/>
                <a:ea typeface="ＭＳ Ｐゴシック"/>
              </a:rPr>
              <a:t>'1'</a:t>
            </a:r>
            <a:r>
              <a:rPr lang="ja-JP" dirty="0">
                <a:solidFill>
                  <a:schemeClr val="tx1"/>
                </a:solidFill>
                <a:ea typeface="Meiryo"/>
              </a:rPr>
              <a:t>を埋め込む</a:t>
            </a:r>
            <a:endParaRPr lang="ja-JP" dirty="0">
              <a:solidFill>
                <a:schemeClr val="tx1"/>
              </a:solidFill>
              <a:ea typeface="Meiryo"/>
              <a:cs typeface="Calibri"/>
            </a:endParaRPr>
          </a:p>
          <a:p>
            <a:r>
              <a:rPr lang="en-US" altLang="ja-JP" dirty="0">
                <a:solidFill>
                  <a:schemeClr val="tx1"/>
                </a:solidFill>
                <a:ea typeface="Meiryo"/>
              </a:rPr>
              <a:t>|0.4819-0.6|=0.1181</a:t>
            </a:r>
            <a:endParaRPr lang="ja-JP" dirty="0">
              <a:solidFill>
                <a:schemeClr val="tx1"/>
              </a:solidFill>
              <a:latin typeface="Calibri" panose="020F0502020204030204"/>
              <a:ea typeface="Meiryo"/>
              <a:cs typeface="Calibri"/>
            </a:endParaRPr>
          </a:p>
          <a:p>
            <a:endParaRPr lang="ja-JP" altLang="en-US" dirty="0">
              <a:solidFill>
                <a:srgbClr val="404040"/>
              </a:solidFill>
              <a:latin typeface="Calibri" panose="020F0502020204030204"/>
              <a:ea typeface="ＭＳ Ｐゴシック"/>
              <a:cs typeface="Calibri"/>
            </a:endParaRPr>
          </a:p>
        </p:txBody>
      </p:sp>
      <p:sp>
        <p:nvSpPr>
          <p:cNvPr id="3" name="スライド番号プレースホルダー 2">
            <a:extLst>
              <a:ext uri="{FF2B5EF4-FFF2-40B4-BE49-F238E27FC236}">
                <a16:creationId xmlns:a16="http://schemas.microsoft.com/office/drawing/2014/main" xmlns="" id="{10C19116-55F5-4EE5-8879-094FF637F524}"/>
              </a:ext>
            </a:extLst>
          </p:cNvPr>
          <p:cNvSpPr>
            <a:spLocks noGrp="1"/>
          </p:cNvSpPr>
          <p:nvPr>
            <p:ph type="sldNum" sz="quarter" idx="12"/>
          </p:nvPr>
        </p:nvSpPr>
        <p:spPr/>
        <p:txBody>
          <a:bodyPr/>
          <a:lstStyle/>
          <a:p>
            <a:fld id="{A99D720A-4AD5-4DCF-885F-DE5297996123}" type="slidenum">
              <a:rPr kumimoji="1" lang="ja-JP" altLang="en-US" sz="2800" smtClean="0"/>
              <a:t>7</a:t>
            </a:fld>
            <a:endParaRPr kumimoji="1" lang="ja-JP" altLang="en-US" sz="2800" dirty="0"/>
          </a:p>
        </p:txBody>
      </p:sp>
      <p:sp>
        <p:nvSpPr>
          <p:cNvPr id="15" name="テキスト ボックス 14">
            <a:extLst>
              <a:ext uri="{FF2B5EF4-FFF2-40B4-BE49-F238E27FC236}">
                <a16:creationId xmlns:a16="http://schemas.microsoft.com/office/drawing/2014/main" xmlns="" id="{A64D6517-EE3C-4522-ABF9-4B413935B942}"/>
              </a:ext>
            </a:extLst>
          </p:cNvPr>
          <p:cNvSpPr txBox="1"/>
          <p:nvPr/>
        </p:nvSpPr>
        <p:spPr>
          <a:xfrm>
            <a:off x="1659439" y="4978835"/>
            <a:ext cx="9434185"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dirty="0">
                <a:solidFill>
                  <a:srgbClr val="FF0000"/>
                </a:solidFill>
                <a:ea typeface="Meiryo"/>
                <a:cs typeface="Calibri"/>
              </a:rPr>
              <a:t>埋め込む透かしが'0'，'1'どちらでも安定した</a:t>
            </a:r>
            <a:r>
              <a:rPr lang="ja-JP" altLang="en-US" sz="2800" dirty="0" smtClean="0">
                <a:solidFill>
                  <a:srgbClr val="FF0000"/>
                </a:solidFill>
                <a:ea typeface="Meiryo"/>
                <a:cs typeface="Calibri"/>
              </a:rPr>
              <a:t>歪みで</a:t>
            </a:r>
            <a:r>
              <a:rPr lang="ja-JP" altLang="en-US" sz="2800" dirty="0">
                <a:solidFill>
                  <a:srgbClr val="FF0000"/>
                </a:solidFill>
                <a:ea typeface="Meiryo"/>
                <a:cs typeface="Calibri"/>
              </a:rPr>
              <a:t>透かしを埋め込むことができる</a:t>
            </a:r>
          </a:p>
        </p:txBody>
      </p:sp>
    </p:spTree>
    <p:extLst>
      <p:ext uri="{BB962C8B-B14F-4D97-AF65-F5344CB8AC3E}">
        <p14:creationId xmlns:p14="http://schemas.microsoft.com/office/powerpoint/2010/main" val="397323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xmlns="" id="{75D27D8C-27DE-4A22-A1FD-61DBC22D2994}"/>
              </a:ext>
            </a:extLst>
          </p:cNvPr>
          <p:cNvSpPr/>
          <p:nvPr/>
        </p:nvSpPr>
        <p:spPr>
          <a:xfrm>
            <a:off x="6116394" y="3142007"/>
            <a:ext cx="5654488" cy="1215346"/>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xmlns="" id="{35D15D27-1F18-40C3-8012-03F5D1D5AED1}"/>
              </a:ext>
            </a:extLst>
          </p:cNvPr>
          <p:cNvSpPr>
            <a:spLocks noGrp="1"/>
          </p:cNvSpPr>
          <p:nvPr>
            <p:ph type="title"/>
          </p:nvPr>
        </p:nvSpPr>
        <p:spPr>
          <a:xfrm>
            <a:off x="626633" y="286603"/>
            <a:ext cx="11178987" cy="1450757"/>
          </a:xfrm>
        </p:spPr>
        <p:txBody>
          <a:bodyPr/>
          <a:lstStyle/>
          <a:p>
            <a:r>
              <a:rPr lang="ja-JP" altLang="en-US" dirty="0">
                <a:solidFill>
                  <a:schemeClr val="tx1"/>
                </a:solidFill>
                <a:ea typeface="Meiryo"/>
                <a:cs typeface="Calibri Light"/>
              </a:rPr>
              <a:t>従来法のデメリットから提案法の発案</a:t>
            </a:r>
          </a:p>
        </p:txBody>
      </p:sp>
      <p:sp>
        <p:nvSpPr>
          <p:cNvPr id="3" name="コンテンツ プレースホルダー 2">
            <a:extLst>
              <a:ext uri="{FF2B5EF4-FFF2-40B4-BE49-F238E27FC236}">
                <a16:creationId xmlns:a16="http://schemas.microsoft.com/office/drawing/2014/main" xmlns="" id="{3C77C334-0C4E-4048-A5FE-1F5576D57159}"/>
              </a:ext>
            </a:extLst>
          </p:cNvPr>
          <p:cNvSpPr>
            <a:spLocks noGrp="1"/>
          </p:cNvSpPr>
          <p:nvPr>
            <p:ph idx="1"/>
          </p:nvPr>
        </p:nvSpPr>
        <p:spPr>
          <a:xfrm>
            <a:off x="1097280" y="1845734"/>
            <a:ext cx="10058400" cy="852096"/>
          </a:xfrm>
        </p:spPr>
        <p:txBody>
          <a:bodyPr vert="horz" lIns="0" tIns="45720" rIns="0" bIns="45720" rtlCol="0" anchor="t">
            <a:normAutofit/>
          </a:bodyPr>
          <a:lstStyle/>
          <a:p>
            <a:r>
              <a:rPr lang="ja-JP" sz="2400" dirty="0">
                <a:solidFill>
                  <a:schemeClr val="tx1"/>
                </a:solidFill>
                <a:ea typeface="Meiryo"/>
              </a:rPr>
              <a:t>ヒストグラムの両端</a:t>
            </a:r>
            <a:r>
              <a:rPr lang="en-US" sz="2400" dirty="0">
                <a:solidFill>
                  <a:schemeClr val="tx1"/>
                </a:solidFill>
                <a:latin typeface="Meiryo"/>
                <a:ea typeface="ＭＳ Ｐゴシック"/>
              </a:rPr>
              <a:t>5%</a:t>
            </a:r>
            <a:r>
              <a:rPr lang="ja-JP" sz="2400" dirty="0">
                <a:solidFill>
                  <a:schemeClr val="tx1"/>
                </a:solidFill>
                <a:ea typeface="Meiryo"/>
              </a:rPr>
              <a:t>を切除することは</a:t>
            </a:r>
            <a:r>
              <a:rPr lang="ja-JP" altLang="en-US" sz="2400" dirty="0">
                <a:solidFill>
                  <a:schemeClr val="tx1"/>
                </a:solidFill>
                <a:ea typeface="Meiryo"/>
              </a:rPr>
              <a:t>，</a:t>
            </a:r>
            <a:r>
              <a:rPr lang="ja-JP" sz="2400" dirty="0">
                <a:solidFill>
                  <a:schemeClr val="tx1"/>
                </a:solidFill>
                <a:ea typeface="Meiryo"/>
              </a:rPr>
              <a:t>各ビンの頂点数が減少し頑健性の</a:t>
            </a:r>
            <a:r>
              <a:rPr lang="ja-JP" sz="2400" dirty="0" smtClean="0">
                <a:solidFill>
                  <a:schemeClr val="tx1"/>
                </a:solidFill>
                <a:ea typeface="Meiryo"/>
              </a:rPr>
              <a:t>低下に</a:t>
            </a:r>
            <a:r>
              <a:rPr lang="ja-JP" sz="2400" dirty="0">
                <a:solidFill>
                  <a:schemeClr val="tx1"/>
                </a:solidFill>
                <a:ea typeface="Meiryo"/>
              </a:rPr>
              <a:t>つながる</a:t>
            </a:r>
            <a:r>
              <a:rPr lang="ja-JP" altLang="en-US" sz="2400" dirty="0">
                <a:solidFill>
                  <a:schemeClr val="tx1"/>
                </a:solidFill>
                <a:ea typeface="Meiryo"/>
              </a:rPr>
              <a:t>．</a:t>
            </a:r>
            <a:endParaRPr lang="ja-JP" altLang="en-US" sz="2400" dirty="0">
              <a:solidFill>
                <a:schemeClr val="tx1"/>
              </a:solidFill>
              <a:ea typeface="Meiryo"/>
              <a:cs typeface="Calibri"/>
            </a:endParaRPr>
          </a:p>
          <a:p>
            <a:endParaRPr lang="ja-JP" altLang="en-US" dirty="0">
              <a:solidFill>
                <a:schemeClr val="tx1"/>
              </a:solidFill>
              <a:ea typeface="Meiryo"/>
              <a:cs typeface="Calibri"/>
            </a:endParaRPr>
          </a:p>
          <a:p>
            <a:endParaRPr lang="ja-JP" altLang="en-US" dirty="0">
              <a:solidFill>
                <a:schemeClr val="tx1"/>
              </a:solidFill>
              <a:ea typeface="Meiryo"/>
              <a:cs typeface="Calibri"/>
            </a:endParaRPr>
          </a:p>
          <a:p>
            <a:endParaRPr lang="ja-JP" altLang="en-US" dirty="0">
              <a:solidFill>
                <a:schemeClr val="tx1"/>
              </a:solidFill>
              <a:ea typeface="Meiryo"/>
              <a:cs typeface="Calibri"/>
            </a:endParaRPr>
          </a:p>
          <a:p>
            <a:endParaRPr lang="ja-JP" altLang="en-US" dirty="0">
              <a:solidFill>
                <a:schemeClr val="tx1"/>
              </a:solidFill>
              <a:ea typeface="Meiryo"/>
              <a:cs typeface="Calibri"/>
            </a:endParaRPr>
          </a:p>
          <a:p>
            <a:endParaRPr lang="ja-JP" altLang="en-US" dirty="0">
              <a:solidFill>
                <a:schemeClr val="tx1"/>
              </a:solidFill>
              <a:ea typeface="Meiryo"/>
              <a:cs typeface="Calibri"/>
            </a:endParaRPr>
          </a:p>
        </p:txBody>
      </p:sp>
      <p:sp>
        <p:nvSpPr>
          <p:cNvPr id="4" name="Arrow: Down 3">
            <a:extLst>
              <a:ext uri="{FF2B5EF4-FFF2-40B4-BE49-F238E27FC236}">
                <a16:creationId xmlns:a16="http://schemas.microsoft.com/office/drawing/2014/main" xmlns="" id="{0C912660-94FE-4477-B1D1-AF3BBFEF20DC}"/>
              </a:ext>
            </a:extLst>
          </p:cNvPr>
          <p:cNvSpPr/>
          <p:nvPr/>
        </p:nvSpPr>
        <p:spPr>
          <a:xfrm>
            <a:off x="5066270" y="2806204"/>
            <a:ext cx="936249" cy="2088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テキスト ボックス 4">
            <a:extLst>
              <a:ext uri="{FF2B5EF4-FFF2-40B4-BE49-F238E27FC236}">
                <a16:creationId xmlns:a16="http://schemas.microsoft.com/office/drawing/2014/main" xmlns="" id="{E0576898-106A-45F7-8FDB-888572596C2D}"/>
              </a:ext>
            </a:extLst>
          </p:cNvPr>
          <p:cNvSpPr txBox="1"/>
          <p:nvPr/>
        </p:nvSpPr>
        <p:spPr>
          <a:xfrm>
            <a:off x="6081656" y="3214439"/>
            <a:ext cx="5723964"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dirty="0">
                <a:ea typeface="Meiryo"/>
                <a:cs typeface="Calibri"/>
              </a:rPr>
              <a:t>頂点数を減少させずに，従来法のヒストグラムの両端5%を切除するメリットを実現させたい</a:t>
            </a:r>
            <a:endParaRPr lang="ja-JP" sz="2400" dirty="0">
              <a:cs typeface="Calibri" panose="020F0502020204030204"/>
            </a:endParaRPr>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sp>
        <p:nvSpPr>
          <p:cNvPr id="8" name="テキスト ボックス 7">
            <a:extLst>
              <a:ext uri="{FF2B5EF4-FFF2-40B4-BE49-F238E27FC236}">
                <a16:creationId xmlns:a16="http://schemas.microsoft.com/office/drawing/2014/main" xmlns="" id="{27326D45-E30E-4199-A708-A759C735EB93}"/>
              </a:ext>
            </a:extLst>
          </p:cNvPr>
          <p:cNvSpPr txBox="1"/>
          <p:nvPr/>
        </p:nvSpPr>
        <p:spPr>
          <a:xfrm>
            <a:off x="1089639" y="5223303"/>
            <a:ext cx="102529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dirty="0">
                <a:solidFill>
                  <a:srgbClr val="FF0000"/>
                </a:solidFill>
                <a:ea typeface="Meiryo"/>
                <a:cs typeface="Calibri"/>
              </a:rPr>
              <a:t>加重平均を使えば疑似的に実現できるのではないか？</a:t>
            </a:r>
          </a:p>
        </p:txBody>
      </p:sp>
    </p:spTree>
    <p:extLst>
      <p:ext uri="{BB962C8B-B14F-4D97-AF65-F5344CB8AC3E}">
        <p14:creationId xmlns:p14="http://schemas.microsoft.com/office/powerpoint/2010/main" val="1375456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3681</TotalTime>
  <Words>1201</Words>
  <Application>Microsoft Office PowerPoint</Application>
  <PresentationFormat>ワイド画面</PresentationFormat>
  <Paragraphs>227</Paragraphs>
  <Slides>16</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Meiryo UI</vt:lpstr>
      <vt:lpstr>ＭＳ Ｐゴシック</vt:lpstr>
      <vt:lpstr>メイリオ</vt:lpstr>
      <vt:lpstr>メイリオ</vt:lpstr>
      <vt:lpstr>游ゴシック</vt:lpstr>
      <vt:lpstr>Calibri</vt:lpstr>
      <vt:lpstr>Calibri Light</vt:lpstr>
      <vt:lpstr>Cambria Math</vt:lpstr>
      <vt:lpstr>Wingdings</vt:lpstr>
      <vt:lpstr>レトロスペクト</vt:lpstr>
      <vt:lpstr>加重平均を用いた 三次元画像電子透かし法に関する研究</vt:lpstr>
      <vt:lpstr>背景・目的</vt:lpstr>
      <vt:lpstr>従来法の透かし埋め込み手順</vt:lpstr>
      <vt:lpstr>ヒストグラムの両端5%を切除しなかった場合の各ビンの算術平均値</vt:lpstr>
      <vt:lpstr>距離値のヒストグラムの規則性</vt:lpstr>
      <vt:lpstr>距離値のヒストグラムの規則性</vt:lpstr>
      <vt:lpstr>ヒストグラムの両端5%を切除した場合</vt:lpstr>
      <vt:lpstr>平均値を0.5周辺に集めるメリット</vt:lpstr>
      <vt:lpstr>従来法のデメリットから提案法の発案</vt:lpstr>
      <vt:lpstr>提案法の透かし埋め込み手順</vt:lpstr>
      <vt:lpstr>加重平均を用いた場合</vt:lpstr>
      <vt:lpstr>提案法の透かし抽出手順</vt:lpstr>
      <vt:lpstr>実験結果（歪みの比較）</vt:lpstr>
      <vt:lpstr>PowerPoint プレゼンテーション</vt:lpstr>
      <vt:lpstr>実験結果（頑健性の比較）</vt:lpstr>
      <vt:lpstr>考察・結論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川村 陸</cp:lastModifiedBy>
  <cp:revision>1578</cp:revision>
  <dcterms:created xsi:type="dcterms:W3CDTF">2012-07-27T23:28:17Z</dcterms:created>
  <dcterms:modified xsi:type="dcterms:W3CDTF">2019-02-18T03:23:14Z</dcterms:modified>
</cp:coreProperties>
</file>