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59" autoAdjust="0"/>
    <p:restoredTop sz="94660"/>
  </p:normalViewPr>
  <p:slideViewPr>
    <p:cSldViewPr snapToGrid="0">
      <p:cViewPr>
        <p:scale>
          <a:sx n="100" d="100"/>
          <a:sy n="100" d="100"/>
        </p:scale>
        <p:origin x="590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08CCBE-1BF2-4514-A6FD-B150D04E0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F24B7C-BBC5-4C8B-9006-91ADD03AC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C9C846-0E0C-464A-9E94-AD130326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E2E0-F82C-4DF9-BB84-EBA889958702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1A06C6-B575-4FB0-A7F5-EF68526B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DD4875-7203-49E9-8E41-55C096C9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7AA7-04FD-4B40-B73D-BA62B8FB2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47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E70564-8449-443E-8F4E-A16AACAF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D0B019-9ACB-4189-8378-CA3FDAC17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007ED8-D387-4D7A-A22B-8D2F96EC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E2E0-F82C-4DF9-BB84-EBA889958702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B57CB6-5163-4596-B7E8-8857E792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7DA7EE-0E2B-4CDE-8186-3B658371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7AA7-04FD-4B40-B73D-BA62B8FB2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92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D96D4B-7BC8-4184-99D1-EE9DE8BF6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59871A-C20A-4967-9AAE-25EC11EAC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77BE1A-DE55-427E-BB9E-E5EFF508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E2E0-F82C-4DF9-BB84-EBA889958702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022F6D-C9DE-40A1-AE44-1D93E5B2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589F20-C0AF-4587-81B3-63F1CDAF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7AA7-04FD-4B40-B73D-BA62B8FB2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65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3B689-C17D-47C1-B8AC-D5128980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4D05A1-3093-4B6B-8E68-27C69ECD2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A9908D-E22C-4A96-B058-1FB96051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E2E0-F82C-4DF9-BB84-EBA889958702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FD6680-6E25-4EC3-ACCF-E327EB5D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32692D-8631-45F1-811E-99645349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7AA7-04FD-4B40-B73D-BA62B8FB2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78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D2C21-EBA7-41E2-8C0F-A40A5C3A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DBE3AE-FDE2-49C5-B3AE-71F8C771F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8CFDAE-8131-41A8-A2D1-4DF19DD0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E2E0-F82C-4DF9-BB84-EBA889958702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0780FC-B24B-48C4-94C8-452A8F24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90F2AF-3E79-40D6-8794-4DB7E78E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7AA7-04FD-4B40-B73D-BA62B8FB2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78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D8D032-5D65-4262-9DEB-8B46F0A7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5A5F06-EB66-4DFD-9838-37EFD609E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1A4E61-B864-4403-928E-1F3622BA4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7B24A4-AB11-4F8D-85DF-78C71B30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E2E0-F82C-4DF9-BB84-EBA889958702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C94E7E-BB7B-4756-81A3-4578DF60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0E6CF4-956B-4DD7-9D10-79BD8EE6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7AA7-04FD-4B40-B73D-BA62B8FB2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51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5B3090-67FB-4B76-A21C-C2CD7B77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461410-2575-454F-9819-C50B7A596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EA4BF3-AE5D-4087-8D52-C39322A03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8D8D038-EFA9-4ADB-AB24-02657D584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A113A54-1C9D-4F00-9A63-4CFDAB461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E80E47A-9D3D-4D05-8B61-2EC06FFA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E2E0-F82C-4DF9-BB84-EBA889958702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104CD5-4DED-46B8-AD39-5ADAD82B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EB26561-571F-4217-AF32-E8F13DFD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7AA7-04FD-4B40-B73D-BA62B8FB2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31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FFF6BE-AF7E-455A-8900-40D4241C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333E9B-AE1F-4BAC-8769-02DBD542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E2E0-F82C-4DF9-BB84-EBA889958702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2C586F-B15D-46B5-B530-DBD359B0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95B175C-976A-4C25-80CC-428935CA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7AA7-04FD-4B40-B73D-BA62B8FB2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33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39C2B3-34A3-4601-A15B-52B053BB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E2E0-F82C-4DF9-BB84-EBA889958702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63FD59D-B84E-4FB5-B6CD-58D2E1AE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7F0D83-F190-4989-8654-8FAC5E91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7AA7-04FD-4B40-B73D-BA62B8FB2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13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6DC50-1542-4A9A-91CD-67257D3A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D727C0-F743-45CD-9194-23CEC602C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358F51-1A98-4142-B2FB-42203D72C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287CCF-5F76-46D0-8ABF-78EDFC40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E2E0-F82C-4DF9-BB84-EBA889958702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3384FD-888D-4411-97AA-A98311E2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8DF782-47C1-4210-A35A-3CC7805D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7AA7-04FD-4B40-B73D-BA62B8FB2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63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FDA726-99D9-4643-8405-DF9034F25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ADCC59-76AF-4AFF-8334-76B3BC9F7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BC84F5-5784-4EE5-A0C8-2145D1CAE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10E81C-F59B-495E-B03B-7C994585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E2E0-F82C-4DF9-BB84-EBA889958702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00D87E-10D3-4EB0-8C14-0347FDEE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A6BE11-499C-4E03-8621-1D0502B1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7AA7-04FD-4B40-B73D-BA62B8FB2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55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4A936E-283C-4AB0-8AD9-A539B864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E1DF43-6B65-41A7-B17B-9D6611626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4D6780-5127-48D5-BF2B-475BCD01B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AE2E0-F82C-4DF9-BB84-EBA889958702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B27AF8-95C7-40F5-9FD1-8F26E0B97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B1487F-2CE5-412E-96A4-4874A4861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17AA7-04FD-4B40-B73D-BA62B8FB2D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99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3A05A5-11D3-488A-892B-3F8A3E3B3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71" y="454706"/>
            <a:ext cx="9144000" cy="793523"/>
          </a:xfrm>
        </p:spPr>
        <p:txBody>
          <a:bodyPr>
            <a:noAutofit/>
          </a:bodyPr>
          <a:lstStyle/>
          <a:p>
            <a:pPr algn="l"/>
            <a:r>
              <a:rPr lang="en-US" altLang="ja-JP" sz="4000" b="1" dirty="0"/>
              <a:t>Impact of global warming on ecosystems</a:t>
            </a:r>
            <a:endParaRPr kumimoji="1" lang="ja-JP" altLang="en-US" sz="4000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5703EE-934A-4440-AB7A-0C8E3F14E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571" y="1872344"/>
            <a:ext cx="10130972" cy="4252685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2800" dirty="0" err="1"/>
              <a:t>Riku</a:t>
            </a:r>
            <a:r>
              <a:rPr kumimoji="1" lang="en-US" altLang="ja-JP" sz="2800" dirty="0"/>
              <a:t> Shibata</a:t>
            </a:r>
          </a:p>
          <a:p>
            <a:pPr algn="l"/>
            <a:r>
              <a:rPr lang="en-US" altLang="ja-JP" sz="2800" dirty="0"/>
              <a:t>Masaharu Takeuchi</a:t>
            </a:r>
          </a:p>
          <a:p>
            <a:pPr algn="l"/>
            <a:r>
              <a:rPr kumimoji="1" lang="en-US" altLang="ja-JP" sz="2800" dirty="0" err="1"/>
              <a:t>Teppei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Hosoya</a:t>
            </a:r>
            <a:endParaRPr kumimoji="1" lang="en-US" altLang="ja-JP" sz="2800" dirty="0"/>
          </a:p>
          <a:p>
            <a:pPr algn="l"/>
            <a:endParaRPr lang="en-US" altLang="ja-JP" sz="2800" dirty="0"/>
          </a:p>
          <a:p>
            <a:pPr algn="l"/>
            <a:r>
              <a:rPr lang="en-US" altLang="ja-JP" sz="2800" dirty="0"/>
              <a:t>Faculty of Science and Engineering</a:t>
            </a:r>
          </a:p>
          <a:p>
            <a:pPr algn="l"/>
            <a:r>
              <a:rPr kumimoji="1" lang="en-US" altLang="ja-JP" sz="2800" dirty="0" err="1"/>
              <a:t>Waseda</a:t>
            </a:r>
            <a:r>
              <a:rPr kumimoji="1" lang="en-US" altLang="ja-JP" sz="2800" dirty="0"/>
              <a:t> </a:t>
            </a:r>
            <a:r>
              <a:rPr lang="en-US" altLang="ja-JP" sz="2800" dirty="0"/>
              <a:t>University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0575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3A05A5-11D3-488A-892B-3F8A3E3B3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71" y="454706"/>
            <a:ext cx="9144000" cy="793523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4000" b="1" dirty="0"/>
              <a:t>Overview</a:t>
            </a:r>
            <a:endParaRPr kumimoji="1" lang="ja-JP" altLang="en-US" sz="4000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5703EE-934A-4440-AB7A-0C8E3F14E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571" y="1740310"/>
            <a:ext cx="10130972" cy="438471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1" dirty="0"/>
              <a:t>The actual negative impact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ja-JP" sz="2800" dirty="0"/>
              <a:t>Impact of some mammals</a:t>
            </a:r>
            <a:endParaRPr kumimoji="1" lang="en-US" altLang="ja-JP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ja-JP" sz="2800" dirty="0"/>
              <a:t>Impact on fish and fisheries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ja-JP" sz="2800" dirty="0"/>
              <a:t>Increase in pests and impact on agriculture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84193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974A9-3C56-4CD5-84D6-F1610E3D7B83}"/>
              </a:ext>
            </a:extLst>
          </p:cNvPr>
          <p:cNvSpPr txBox="1">
            <a:spLocks/>
          </p:cNvSpPr>
          <p:nvPr/>
        </p:nvSpPr>
        <p:spPr>
          <a:xfrm>
            <a:off x="633663" y="461377"/>
            <a:ext cx="9553575" cy="7588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latin typeface="+mn-lt"/>
              </a:rPr>
              <a:t>◆ </a:t>
            </a:r>
            <a:r>
              <a:rPr lang="en-US" altLang="ja-JP" sz="4000" b="1" dirty="0">
                <a:latin typeface="+mn-lt"/>
              </a:rPr>
              <a:t>Focus on mammals</a:t>
            </a:r>
            <a:endParaRPr lang="ja-JP" altLang="en-US" sz="4000" b="1" dirty="0">
              <a:latin typeface="+mn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184A5B-74C2-4237-8B36-9B5BDBF72191}"/>
              </a:ext>
            </a:extLst>
          </p:cNvPr>
          <p:cNvSpPr txBox="1">
            <a:spLocks/>
          </p:cNvSpPr>
          <p:nvPr/>
        </p:nvSpPr>
        <p:spPr>
          <a:xfrm>
            <a:off x="120316" y="2033337"/>
            <a:ext cx="11730790" cy="4697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ja-JP" sz="3200" b="1" dirty="0"/>
              <a:t>The chance where humans contact with animals is going to increase.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sz="2800" dirty="0"/>
              <a:t>-Humans will be injured by them.</a:t>
            </a:r>
          </a:p>
          <a:p>
            <a:pPr marL="457200" lvl="1" indent="0">
              <a:buNone/>
            </a:pPr>
            <a:r>
              <a:rPr lang="en-US" altLang="ja-JP" sz="2800" dirty="0"/>
              <a:t>-They will steal humans’ food.</a:t>
            </a:r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sz="3200" b="1" dirty="0"/>
              <a:t>The number of animals with infection is going to rise.</a:t>
            </a:r>
          </a:p>
          <a:p>
            <a:pPr marL="457200" lvl="1" indent="0">
              <a:buNone/>
            </a:pPr>
            <a:r>
              <a:rPr lang="en-US" altLang="ja-JP" sz="2800" dirty="0"/>
              <a:t>-Humans will be infected</a:t>
            </a:r>
          </a:p>
          <a:p>
            <a:pPr lvl="1"/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3893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3A05A5-11D3-488A-892B-3F8A3E3B3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71" y="542686"/>
            <a:ext cx="9144000" cy="793523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4000" b="1" dirty="0">
                <a:latin typeface="+mj-ea"/>
              </a:rPr>
              <a:t>Effect on fish</a:t>
            </a:r>
            <a:endParaRPr kumimoji="1" lang="ja-JP" altLang="en-US" sz="4000" b="1" dirty="0">
              <a:latin typeface="+mj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5703EE-934A-4440-AB7A-0C8E3F14E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571" y="1872344"/>
            <a:ext cx="10729356" cy="425268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3200" b="1" dirty="0"/>
              <a:t>Reduction in fish size due to increased seawater temperature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ja-JP" sz="2800" dirty="0"/>
              <a:t>as the water temperature rises by 1</a:t>
            </a:r>
            <a:r>
              <a:rPr lang="ja-JP" altLang="en-US" sz="2800" dirty="0"/>
              <a:t>℃</a:t>
            </a:r>
            <a:r>
              <a:rPr lang="en-US" altLang="ja-JP" sz="2800" dirty="0"/>
              <a:t>, fish get 20% to 30% smaller</a:t>
            </a:r>
            <a:r>
              <a:rPr lang="en-US" altLang="ja-JP" sz="2400" dirty="0"/>
              <a:t>.</a:t>
            </a:r>
          </a:p>
          <a:p>
            <a:pPr algn="l"/>
            <a:endParaRPr lang="en-US" altLang="ja-JP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3200" b="1" dirty="0"/>
              <a:t>Global warming affects fisheries</a:t>
            </a:r>
            <a:r>
              <a:rPr lang="en-US" altLang="ja-JP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46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E1C591-59EA-4194-88A4-146232CD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53575" cy="758825"/>
          </a:xfrm>
        </p:spPr>
        <p:txBody>
          <a:bodyPr>
            <a:normAutofit/>
          </a:bodyPr>
          <a:lstStyle/>
          <a:p>
            <a:r>
              <a:rPr kumimoji="1" lang="en-US" altLang="ja-JP" sz="4000" b="1" dirty="0"/>
              <a:t>Effect </a:t>
            </a:r>
            <a:r>
              <a:rPr lang="en-US" altLang="ja-JP" sz="4000" b="1" dirty="0"/>
              <a:t>on insects</a:t>
            </a:r>
            <a:endParaRPr kumimoji="1" lang="ja-JP" altLang="en-US" sz="4000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CD7148-5EC1-40C1-95BB-4D91CC22A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/>
              <a:t>Harmful </a:t>
            </a:r>
            <a:r>
              <a:rPr lang="en-US" altLang="ja-JP" b="1" dirty="0"/>
              <a:t>insects increase and beneficial insects decrease</a:t>
            </a:r>
            <a:r>
              <a:rPr lang="en-US" altLang="ja-JP" dirty="0"/>
              <a:t>.</a:t>
            </a:r>
          </a:p>
          <a:p>
            <a:pPr lvl="1"/>
            <a:r>
              <a:rPr kumimoji="1" lang="en-US" altLang="ja-JP" dirty="0"/>
              <a:t>Beneficial insects: bee, butterfly, dragonfly etc.</a:t>
            </a:r>
            <a:endParaRPr lang="en-US" altLang="ja-JP" dirty="0"/>
          </a:p>
          <a:p>
            <a:pPr lvl="1"/>
            <a:r>
              <a:rPr lang="en-US" altLang="ja-JP" dirty="0"/>
              <a:t>Harmful insects:  stink bug, grasshopper, cockroach etc.</a:t>
            </a:r>
          </a:p>
          <a:p>
            <a:pPr lvl="1"/>
            <a:endParaRPr kumimoji="1" lang="en-US" altLang="ja-JP" dirty="0"/>
          </a:p>
          <a:p>
            <a:r>
              <a:rPr lang="en-US" altLang="ja-JP" b="1" dirty="0"/>
              <a:t>This phenomenon has bad effect on agriculture.</a:t>
            </a:r>
          </a:p>
          <a:p>
            <a:pPr lvl="1"/>
            <a:r>
              <a:rPr lang="en-US" altLang="ja-JP" dirty="0"/>
              <a:t>Incompletely p</a:t>
            </a:r>
            <a:r>
              <a:rPr kumimoji="1" lang="en-US" altLang="ja-JP" dirty="0"/>
              <a:t>ollination</a:t>
            </a:r>
          </a:p>
          <a:p>
            <a:pPr lvl="1"/>
            <a:r>
              <a:rPr kumimoji="1" lang="en-US" altLang="ja-JP" dirty="0"/>
              <a:t>Damage from harmful insects</a:t>
            </a:r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4766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3A05A5-11D3-488A-892B-3F8A3E3B3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71" y="454706"/>
            <a:ext cx="9144000" cy="793523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4000" b="1" dirty="0"/>
              <a:t>Conclusion</a:t>
            </a:r>
            <a:endParaRPr kumimoji="1" lang="ja-JP" altLang="en-US" sz="4000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5703EE-934A-4440-AB7A-0C8E3F14E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571" y="1607574"/>
            <a:ext cx="10130972" cy="451745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dirty="0"/>
              <a:t>We need a lot of effort to slow the progress of global warming.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0178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DB5AC-C195-4E8E-B94B-7540B0AE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244" y="365125"/>
            <a:ext cx="10152185" cy="900967"/>
          </a:xfrm>
        </p:spPr>
        <p:txBody>
          <a:bodyPr>
            <a:normAutofit/>
          </a:bodyPr>
          <a:lstStyle/>
          <a:p>
            <a:r>
              <a:rPr lang="en-US" altLang="ja-JP" sz="4000" b="1" dirty="0"/>
              <a:t>References</a:t>
            </a:r>
            <a:endParaRPr kumimoji="1" lang="ja-JP" altLang="en-US" sz="4000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C84803-239C-42AC-AF1B-B04516B6E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244" y="1546860"/>
            <a:ext cx="10275278" cy="4630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400" dirty="0"/>
              <a:t>Jonathan Watts "Climate change What polar bears in a Russian apartment block reveal about the climate crisis" Feb 11,2019. Retrieved from https://www.theguardian.com/environment/shortcuts/2019/feb/11/polar-bears-russian-apartment-block-climate-crisis</a:t>
            </a:r>
          </a:p>
          <a:p>
            <a:pPr marL="0" indent="0">
              <a:buNone/>
            </a:pPr>
            <a:r>
              <a:rPr lang="en-US" altLang="ja-JP" sz="1400" dirty="0"/>
              <a:t>Ministry of the Environment in Japan “global warming and infection” Retrieved from https://www.env.go.jp/earth/ondanka/pamph_infection/full.pdf</a:t>
            </a:r>
          </a:p>
          <a:p>
            <a:pPr marL="0" indent="0">
              <a:buNone/>
            </a:pPr>
            <a:r>
              <a:rPr lang="en-US" altLang="ja-JP" sz="1400" dirty="0"/>
              <a:t>Matt. McGrath, "Global insect decline may see 'plague of pests'", Feb 11, 2019. Retrieved from https://www.bbc.com/news/science-environment-47198576</a:t>
            </a:r>
          </a:p>
          <a:p>
            <a:pPr marL="0" indent="0">
              <a:buNone/>
            </a:pPr>
            <a:r>
              <a:rPr lang="en-US" altLang="ja-JP" sz="1400" dirty="0" err="1"/>
              <a:t>gooddo</a:t>
            </a:r>
            <a:r>
              <a:rPr lang="en-US" altLang="ja-JP" sz="1400" dirty="0"/>
              <a:t> magazine, "Effects on ecosystem and natural </a:t>
            </a:r>
            <a:r>
              <a:rPr lang="en-US" altLang="ja-JP" sz="1400" dirty="0" err="1"/>
              <a:t>enviroment</a:t>
            </a:r>
            <a:r>
              <a:rPr lang="en-US" altLang="ja-JP" sz="1400" dirty="0"/>
              <a:t> due to global warming", Mar 13, 2020.</a:t>
            </a:r>
            <a:r>
              <a:rPr lang="ja-JP" altLang="en-US" sz="1400" dirty="0"/>
              <a:t> </a:t>
            </a:r>
            <a:r>
              <a:rPr lang="en-US" altLang="ja-JP" sz="1400" dirty="0"/>
              <a:t>Retrieved from  https://gooddo.jp/magazine/climate-change/global_warming/7904/</a:t>
            </a:r>
            <a:endParaRPr kumimoji="1" lang="en-US" altLang="ja-JP" sz="1400" dirty="0"/>
          </a:p>
          <a:p>
            <a:pPr marL="0" indent="0">
              <a:buNone/>
            </a:pPr>
            <a:r>
              <a:rPr lang="en-US" altLang="ja-JP" sz="1400" dirty="0" err="1"/>
              <a:t>Kazufumi</a:t>
            </a:r>
            <a:r>
              <a:rPr lang="en-US" altLang="ja-JP" sz="1400" dirty="0"/>
              <a:t> </a:t>
            </a:r>
            <a:r>
              <a:rPr lang="en-US" altLang="ja-JP" sz="1400" dirty="0" err="1"/>
              <a:t>Takayanagi</a:t>
            </a:r>
            <a:r>
              <a:rPr lang="en-US" altLang="ja-JP" sz="1400" dirty="0"/>
              <a:t> (2009) “Effects of global warming on fisheries and marine organisms”. Retrieved from  http://scholar.google.co.jp/scholar_url?url=http://www.airies.or.jp/attach.php/6a6f75726e616c5f31342d326a706e/save/0/0/14_2-13.pdf&amp;hl=ja&amp;sa=X&amp;scisig=AAGBfm3lt_6w58-wS9RdQzwWsWBDWvmxNQ&amp;nossl=1&amp;oi=scholarr</a:t>
            </a:r>
            <a:endParaRPr lang="ja-JP" altLang="ja-JP" sz="1400" dirty="0"/>
          </a:p>
          <a:p>
            <a:pPr marL="0" indent="0">
              <a:buNone/>
            </a:pPr>
            <a:r>
              <a:rPr lang="en-US" altLang="ja-JP" sz="1400" dirty="0"/>
              <a:t>NATIONAL GEOGRAPHIC, “Will fish be smaller due to global warming? Is rise of water temperature and lack of oxygen affected?”, September 4, 2017. Retrieved from https://style.nikkei.com/article/DGXMZO20330660U7A820C1000000/</a:t>
            </a:r>
            <a:endParaRPr lang="ja-JP" altLang="ja-JP" sz="1400" dirty="0"/>
          </a:p>
          <a:p>
            <a:pPr marL="0" indent="0">
              <a:buNone/>
            </a:pPr>
            <a:endParaRPr lang="en-US" altLang="ja-JP" sz="1400" dirty="0"/>
          </a:p>
          <a:p>
            <a:pPr marL="0" indent="0">
              <a:buNone/>
            </a:pPr>
            <a:endParaRPr lang="en-US" altLang="ja-JP" sz="1400" dirty="0"/>
          </a:p>
          <a:p>
            <a:pPr marL="0" indent="0">
              <a:buNone/>
            </a:pPr>
            <a:endParaRPr lang="en-US" altLang="ja-JP" sz="1400" dirty="0"/>
          </a:p>
          <a:p>
            <a:pPr marL="0" indent="0">
              <a:buNone/>
            </a:pP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23889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453</Words>
  <Application>Microsoft Office PowerPoint</Application>
  <PresentationFormat>ワイド画面</PresentationFormat>
  <Paragraphs>45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Impact of global warming on ecosystems</vt:lpstr>
      <vt:lpstr>Overview</vt:lpstr>
      <vt:lpstr>PowerPoint プレゼンテーション</vt:lpstr>
      <vt:lpstr>Effect on fish</vt:lpstr>
      <vt:lpstr>Effect on insects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takeharu-130220</dc:creator>
  <cp:lastModifiedBy>takeharu-130220</cp:lastModifiedBy>
  <cp:revision>30</cp:revision>
  <dcterms:created xsi:type="dcterms:W3CDTF">2020-07-23T08:56:59Z</dcterms:created>
  <dcterms:modified xsi:type="dcterms:W3CDTF">2020-07-28T04:50:13Z</dcterms:modified>
</cp:coreProperties>
</file>