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65" r:id="rId5"/>
    <p:sldId id="272" r:id="rId6"/>
    <p:sldId id="314" r:id="rId7"/>
    <p:sldId id="275" r:id="rId8"/>
    <p:sldId id="315" r:id="rId9"/>
    <p:sldId id="319" r:id="rId10"/>
    <p:sldId id="316" r:id="rId11"/>
    <p:sldId id="320" r:id="rId12"/>
    <p:sldId id="317" r:id="rId13"/>
    <p:sldId id="323" r:id="rId14"/>
    <p:sldId id="318" r:id="rId15"/>
    <p:sldId id="324" r:id="rId16"/>
    <p:sldId id="325" r:id="rId17"/>
    <p:sldId id="321" r:id="rId18"/>
    <p:sldId id="328" r:id="rId19"/>
    <p:sldId id="322" r:id="rId20"/>
    <p:sldId id="329" r:id="rId21"/>
    <p:sldId id="327" r:id="rId22"/>
    <p:sldId id="330" r:id="rId23"/>
    <p:sldId id="331" r:id="rId24"/>
    <p:sldId id="332" r:id="rId25"/>
    <p:sldId id="341" r:id="rId26"/>
    <p:sldId id="342" r:id="rId27"/>
    <p:sldId id="334" r:id="rId28"/>
    <p:sldId id="333" r:id="rId29"/>
    <p:sldId id="335" r:id="rId30"/>
    <p:sldId id="336" r:id="rId31"/>
    <p:sldId id="337" r:id="rId32"/>
    <p:sldId id="338" r:id="rId33"/>
    <p:sldId id="339" r:id="rId34"/>
    <p:sldId id="340" r:id="rId35"/>
    <p:sldId id="259"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森川　智貴" initials="森川　智貴" lastIdx="4" clrIdx="0">
    <p:extLst>
      <p:ext uri="{19B8F6BF-5375-455C-9EA6-DF929625EA0E}">
        <p15:presenceInfo xmlns:p15="http://schemas.microsoft.com/office/powerpoint/2012/main" userId="S-1-5-21-2710335091-2111787278-3095516345-3792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33FF"/>
    <a:srgbClr val="F1B0D6"/>
    <a:srgbClr val="F5B3DA"/>
    <a:srgbClr val="C793B1"/>
    <a:srgbClr val="0065AD"/>
    <a:srgbClr val="FFCC99"/>
    <a:srgbClr val="FF9966"/>
    <a:srgbClr val="0070C0"/>
    <a:srgbClr val="045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1E684-F5BE-468A-A263-1271D62360EF}" v="209" dt="2020-03-27T08:17:00.398"/>
    <p1510:client id="{4265E9D6-C4D8-4F1A-9851-19BD24B43E19}" v="337" dt="2020-04-01T08:57:33.648"/>
    <p1510:client id="{55DA2F7B-2756-4F29-97BF-7E6CA731B274}" v="384" dt="2020-03-27T08:47:39.336"/>
    <p1510:client id="{6BE1CD0A-42B0-4CCF-AD91-32A93D66EB09}" v="19" dt="2020-03-27T04:30:12.771"/>
    <p1510:client id="{9529CCFF-AEEA-4CC0-A56E-D0F3FE0313B6}" v="324" dt="2020-04-01T00:40:08.086"/>
    <p1510:client id="{B916BFD5-A4D8-4F05-82FE-3E6AB1944281}" v="1" dt="2020-03-29T05:43:22.61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4660"/>
  </p:normalViewPr>
  <p:slideViewPr>
    <p:cSldViewPr snapToGrid="0">
      <p:cViewPr varScale="1">
        <p:scale>
          <a:sx n="115" d="100"/>
          <a:sy n="115" d="100"/>
        </p:scale>
        <p:origin x="73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木野 由香/YUKA KINO" userId="S::yuka.kino@one.nttdata.com::365fd60b-3e1f-4eb5-9a6b-d1d7df14dd53" providerId="AD" clId="Web-{9529CCFF-AEEA-4CC0-A56E-D0F3FE0313B6}"/>
    <pc:docChg chg="modSld">
      <pc:chgData name="木野 由香/YUKA KINO" userId="S::yuka.kino@one.nttdata.com::365fd60b-3e1f-4eb5-9a6b-d1d7df14dd53" providerId="AD" clId="Web-{9529CCFF-AEEA-4CC0-A56E-D0F3FE0313B6}" dt="2020-04-01T00:40:08.055" v="319" actId="1076"/>
      <pc:docMkLst>
        <pc:docMk/>
      </pc:docMkLst>
      <pc:sldChg chg="addSp modSp">
        <pc:chgData name="木野 由香/YUKA KINO" userId="S::yuka.kino@one.nttdata.com::365fd60b-3e1f-4eb5-9a6b-d1d7df14dd53" providerId="AD" clId="Web-{9529CCFF-AEEA-4CC0-A56E-D0F3FE0313B6}" dt="2020-04-01T00:35:22.947" v="282" actId="20577"/>
        <pc:sldMkLst>
          <pc:docMk/>
          <pc:sldMk cId="1955623232" sldId="275"/>
        </pc:sldMkLst>
        <pc:spChg chg="add mod">
          <ac:chgData name="木野 由香/YUKA KINO" userId="S::yuka.kino@one.nttdata.com::365fd60b-3e1f-4eb5-9a6b-d1d7df14dd53" providerId="AD" clId="Web-{9529CCFF-AEEA-4CC0-A56E-D0F3FE0313B6}" dt="2020-04-01T00:34:17.807" v="275" actId="1076"/>
          <ac:spMkLst>
            <pc:docMk/>
            <pc:sldMk cId="1955623232" sldId="275"/>
            <ac:spMk id="2" creationId="{87714113-4945-4C42-A997-B0FA234F6171}"/>
          </ac:spMkLst>
        </pc:spChg>
        <pc:spChg chg="mod">
          <ac:chgData name="木野 由香/YUKA KINO" userId="S::yuka.kino@one.nttdata.com::365fd60b-3e1f-4eb5-9a6b-d1d7df14dd53" providerId="AD" clId="Web-{9529CCFF-AEEA-4CC0-A56E-D0F3FE0313B6}" dt="2020-04-01T00:33:47.073" v="268" actId="20577"/>
          <ac:spMkLst>
            <pc:docMk/>
            <pc:sldMk cId="1955623232" sldId="275"/>
            <ac:spMk id="6" creationId="{00000000-0000-0000-0000-000000000000}"/>
          </ac:spMkLst>
        </pc:spChg>
        <pc:spChg chg="mod">
          <ac:chgData name="木野 由香/YUKA KINO" userId="S::yuka.kino@one.nttdata.com::365fd60b-3e1f-4eb5-9a6b-d1d7df14dd53" providerId="AD" clId="Web-{9529CCFF-AEEA-4CC0-A56E-D0F3FE0313B6}" dt="2020-04-01T00:35:22.947" v="282" actId="20577"/>
          <ac:spMkLst>
            <pc:docMk/>
            <pc:sldMk cId="1955623232" sldId="275"/>
            <ac:spMk id="8" creationId="{00000000-0000-0000-0000-000000000000}"/>
          </ac:spMkLst>
        </pc:spChg>
        <pc:spChg chg="mod">
          <ac:chgData name="木野 由香/YUKA KINO" userId="S::yuka.kino@one.nttdata.com::365fd60b-3e1f-4eb5-9a6b-d1d7df14dd53" providerId="AD" clId="Web-{9529CCFF-AEEA-4CC0-A56E-D0F3FE0313B6}" dt="2020-04-01T00:35:09.885" v="276" actId="1076"/>
          <ac:spMkLst>
            <pc:docMk/>
            <pc:sldMk cId="1955623232" sldId="275"/>
            <ac:spMk id="9" creationId="{00000000-0000-0000-0000-000000000000}"/>
          </ac:spMkLst>
        </pc:spChg>
        <pc:spChg chg="mod">
          <ac:chgData name="木野 由香/YUKA KINO" userId="S::yuka.kino@one.nttdata.com::365fd60b-3e1f-4eb5-9a6b-d1d7df14dd53" providerId="AD" clId="Web-{9529CCFF-AEEA-4CC0-A56E-D0F3FE0313B6}" dt="2020-04-01T00:35:09.900" v="277" actId="1076"/>
          <ac:spMkLst>
            <pc:docMk/>
            <pc:sldMk cId="1955623232" sldId="275"/>
            <ac:spMk id="10" creationId="{00000000-0000-0000-0000-000000000000}"/>
          </ac:spMkLst>
        </pc:spChg>
        <pc:spChg chg="mod">
          <ac:chgData name="木野 由香/YUKA KINO" userId="S::yuka.kino@one.nttdata.com::365fd60b-3e1f-4eb5-9a6b-d1d7df14dd53" providerId="AD" clId="Web-{9529CCFF-AEEA-4CC0-A56E-D0F3FE0313B6}" dt="2020-04-01T00:33:33.635" v="263" actId="1076"/>
          <ac:spMkLst>
            <pc:docMk/>
            <pc:sldMk cId="1955623232" sldId="275"/>
            <ac:spMk id="11" creationId="{00000000-0000-0000-0000-000000000000}"/>
          </ac:spMkLst>
        </pc:spChg>
        <pc:spChg chg="mod">
          <ac:chgData name="木野 由香/YUKA KINO" userId="S::yuka.kino@one.nttdata.com::365fd60b-3e1f-4eb5-9a6b-d1d7df14dd53" providerId="AD" clId="Web-{9529CCFF-AEEA-4CC0-A56E-D0F3FE0313B6}" dt="2020-04-01T00:33:33.651" v="264" actId="1076"/>
          <ac:spMkLst>
            <pc:docMk/>
            <pc:sldMk cId="1955623232" sldId="275"/>
            <ac:spMk id="12" creationId="{00000000-0000-0000-0000-000000000000}"/>
          </ac:spMkLst>
        </pc:spChg>
        <pc:spChg chg="mod">
          <ac:chgData name="木野 由香/YUKA KINO" userId="S::yuka.kino@one.nttdata.com::365fd60b-3e1f-4eb5-9a6b-d1d7df14dd53" providerId="AD" clId="Web-{9529CCFF-AEEA-4CC0-A56E-D0F3FE0313B6}" dt="2020-04-01T00:32:52.776" v="260" actId="1076"/>
          <ac:spMkLst>
            <pc:docMk/>
            <pc:sldMk cId="1955623232" sldId="275"/>
            <ac:spMk id="14" creationId="{00000000-0000-0000-0000-000000000000}"/>
          </ac:spMkLst>
        </pc:spChg>
        <pc:spChg chg="mod">
          <ac:chgData name="木野 由香/YUKA KINO" userId="S::yuka.kino@one.nttdata.com::365fd60b-3e1f-4eb5-9a6b-d1d7df14dd53" providerId="AD" clId="Web-{9529CCFF-AEEA-4CC0-A56E-D0F3FE0313B6}" dt="2020-04-01T00:35:09.916" v="278" actId="1076"/>
          <ac:spMkLst>
            <pc:docMk/>
            <pc:sldMk cId="1955623232" sldId="275"/>
            <ac:spMk id="19" creationId="{00000000-0000-0000-0000-000000000000}"/>
          </ac:spMkLst>
        </pc:spChg>
        <pc:spChg chg="mod">
          <ac:chgData name="木野 由香/YUKA KINO" userId="S::yuka.kino@one.nttdata.com::365fd60b-3e1f-4eb5-9a6b-d1d7df14dd53" providerId="AD" clId="Web-{9529CCFF-AEEA-4CC0-A56E-D0F3FE0313B6}" dt="2020-04-01T00:35:09.932" v="279" actId="1076"/>
          <ac:spMkLst>
            <pc:docMk/>
            <pc:sldMk cId="1955623232" sldId="275"/>
            <ac:spMk id="20" creationId="{00000000-0000-0000-0000-000000000000}"/>
          </ac:spMkLst>
        </pc:spChg>
      </pc:sldChg>
      <pc:sldChg chg="modSp">
        <pc:chgData name="木野 由香/YUKA KINO" userId="S::yuka.kino@one.nttdata.com::365fd60b-3e1f-4eb5-9a6b-d1d7df14dd53" providerId="AD" clId="Web-{9529CCFF-AEEA-4CC0-A56E-D0F3FE0313B6}" dt="2020-04-01T00:40:08.055" v="319" actId="1076"/>
        <pc:sldMkLst>
          <pc:docMk/>
          <pc:sldMk cId="3077013776" sldId="276"/>
        </pc:sldMkLst>
        <pc:spChg chg="mod">
          <ac:chgData name="木野 由香/YUKA KINO" userId="S::yuka.kino@one.nttdata.com::365fd60b-3e1f-4eb5-9a6b-d1d7df14dd53" providerId="AD" clId="Web-{9529CCFF-AEEA-4CC0-A56E-D0F3FE0313B6}" dt="2020-04-01T00:40:08.055" v="319" actId="1076"/>
          <ac:spMkLst>
            <pc:docMk/>
            <pc:sldMk cId="3077013776" sldId="276"/>
            <ac:spMk id="57" creationId="{00000000-0000-0000-0000-000000000000}"/>
          </ac:spMkLst>
        </pc:spChg>
      </pc:sldChg>
      <pc:sldChg chg="modSp">
        <pc:chgData name="木野 由香/YUKA KINO" userId="S::yuka.kino@one.nttdata.com::365fd60b-3e1f-4eb5-9a6b-d1d7df14dd53" providerId="AD" clId="Web-{9529CCFF-AEEA-4CC0-A56E-D0F3FE0313B6}" dt="2020-04-01T00:37:07.478" v="286" actId="14100"/>
        <pc:sldMkLst>
          <pc:docMk/>
          <pc:sldMk cId="2264533852" sldId="278"/>
        </pc:sldMkLst>
        <pc:spChg chg="mod">
          <ac:chgData name="木野 由香/YUKA KINO" userId="S::yuka.kino@one.nttdata.com::365fd60b-3e1f-4eb5-9a6b-d1d7df14dd53" providerId="AD" clId="Web-{9529CCFF-AEEA-4CC0-A56E-D0F3FE0313B6}" dt="2020-04-01T00:37:07.478" v="286" actId="14100"/>
          <ac:spMkLst>
            <pc:docMk/>
            <pc:sldMk cId="2264533852" sldId="278"/>
            <ac:spMk id="9" creationId="{74A957A0-BD34-4781-9D6C-623F07F8CE50}"/>
          </ac:spMkLst>
        </pc:spChg>
      </pc:sldChg>
      <pc:sldChg chg="modSp">
        <pc:chgData name="木野 由香/YUKA KINO" userId="S::yuka.kino@one.nttdata.com::365fd60b-3e1f-4eb5-9a6b-d1d7df14dd53" providerId="AD" clId="Web-{9529CCFF-AEEA-4CC0-A56E-D0F3FE0313B6}" dt="2020-04-01T00:39:18.883" v="317" actId="14100"/>
        <pc:sldMkLst>
          <pc:docMk/>
          <pc:sldMk cId="1775502275" sldId="279"/>
        </pc:sldMkLst>
        <pc:spChg chg="mod">
          <ac:chgData name="木野 由香/YUKA KINO" userId="S::yuka.kino@one.nttdata.com::365fd60b-3e1f-4eb5-9a6b-d1d7df14dd53" providerId="AD" clId="Web-{9529CCFF-AEEA-4CC0-A56E-D0F3FE0313B6}" dt="2020-04-01T00:39:18.883" v="317" actId="14100"/>
          <ac:spMkLst>
            <pc:docMk/>
            <pc:sldMk cId="1775502275" sldId="279"/>
            <ac:spMk id="3" creationId="{A43FABA3-3CD8-4658-AE8B-9CF83167CB63}"/>
          </ac:spMkLst>
        </pc:spChg>
        <pc:spChg chg="mod">
          <ac:chgData name="木野 由香/YUKA KINO" userId="S::yuka.kino@one.nttdata.com::365fd60b-3e1f-4eb5-9a6b-d1d7df14dd53" providerId="AD" clId="Web-{9529CCFF-AEEA-4CC0-A56E-D0F3FE0313B6}" dt="2020-04-01T00:37:46.884" v="288" actId="1076"/>
          <ac:spMkLst>
            <pc:docMk/>
            <pc:sldMk cId="1775502275" sldId="279"/>
            <ac:spMk id="19" creationId="{00000000-0000-0000-0000-000000000000}"/>
          </ac:spMkLst>
        </pc:spChg>
        <pc:spChg chg="mod">
          <ac:chgData name="木野 由香/YUKA KINO" userId="S::yuka.kino@one.nttdata.com::365fd60b-3e1f-4eb5-9a6b-d1d7df14dd53" providerId="AD" clId="Web-{9529CCFF-AEEA-4CC0-A56E-D0F3FE0313B6}" dt="2020-04-01T00:37:46.915" v="289" actId="1076"/>
          <ac:spMkLst>
            <pc:docMk/>
            <pc:sldMk cId="1775502275" sldId="279"/>
            <ac:spMk id="20" creationId="{00000000-0000-0000-0000-000000000000}"/>
          </ac:spMkLst>
        </pc:spChg>
        <pc:spChg chg="mod">
          <ac:chgData name="木野 由香/YUKA KINO" userId="S::yuka.kino@one.nttdata.com::365fd60b-3e1f-4eb5-9a6b-d1d7df14dd53" providerId="AD" clId="Web-{9529CCFF-AEEA-4CC0-A56E-D0F3FE0313B6}" dt="2020-04-01T00:37:46.930" v="290" actId="1076"/>
          <ac:spMkLst>
            <pc:docMk/>
            <pc:sldMk cId="1775502275" sldId="279"/>
            <ac:spMk id="21" creationId="{00000000-0000-0000-0000-000000000000}"/>
          </ac:spMkLst>
        </pc:spChg>
        <pc:spChg chg="mod">
          <ac:chgData name="木野 由香/YUKA KINO" userId="S::yuka.kino@one.nttdata.com::365fd60b-3e1f-4eb5-9a6b-d1d7df14dd53" providerId="AD" clId="Web-{9529CCFF-AEEA-4CC0-A56E-D0F3FE0313B6}" dt="2020-04-01T00:37:46.962" v="291" actId="1076"/>
          <ac:spMkLst>
            <pc:docMk/>
            <pc:sldMk cId="1775502275" sldId="279"/>
            <ac:spMk id="22" creationId="{00000000-0000-0000-0000-000000000000}"/>
          </ac:spMkLst>
        </pc:spChg>
        <pc:spChg chg="mod">
          <ac:chgData name="木野 由香/YUKA KINO" userId="S::yuka.kino@one.nttdata.com::365fd60b-3e1f-4eb5-9a6b-d1d7df14dd53" providerId="AD" clId="Web-{9529CCFF-AEEA-4CC0-A56E-D0F3FE0313B6}" dt="2020-04-01T00:37:46.977" v="292" actId="1076"/>
          <ac:spMkLst>
            <pc:docMk/>
            <pc:sldMk cId="1775502275" sldId="279"/>
            <ac:spMk id="23" creationId="{00000000-0000-0000-0000-000000000000}"/>
          </ac:spMkLst>
        </pc:spChg>
        <pc:spChg chg="mod">
          <ac:chgData name="木野 由香/YUKA KINO" userId="S::yuka.kino@one.nttdata.com::365fd60b-3e1f-4eb5-9a6b-d1d7df14dd53" providerId="AD" clId="Web-{9529CCFF-AEEA-4CC0-A56E-D0F3FE0313B6}" dt="2020-04-01T00:37:46.993" v="293" actId="1076"/>
          <ac:spMkLst>
            <pc:docMk/>
            <pc:sldMk cId="1775502275" sldId="279"/>
            <ac:spMk id="24" creationId="{00000000-0000-0000-0000-000000000000}"/>
          </ac:spMkLst>
        </pc:spChg>
        <pc:spChg chg="mod">
          <ac:chgData name="木野 由香/YUKA KINO" userId="S::yuka.kino@one.nttdata.com::365fd60b-3e1f-4eb5-9a6b-d1d7df14dd53" providerId="AD" clId="Web-{9529CCFF-AEEA-4CC0-A56E-D0F3FE0313B6}" dt="2020-04-01T00:37:47.024" v="294" actId="1076"/>
          <ac:spMkLst>
            <pc:docMk/>
            <pc:sldMk cId="1775502275" sldId="279"/>
            <ac:spMk id="25" creationId="{00000000-0000-0000-0000-000000000000}"/>
          </ac:spMkLst>
        </pc:spChg>
        <pc:spChg chg="mod">
          <ac:chgData name="木野 由香/YUKA KINO" userId="S::yuka.kino@one.nttdata.com::365fd60b-3e1f-4eb5-9a6b-d1d7df14dd53" providerId="AD" clId="Web-{9529CCFF-AEEA-4CC0-A56E-D0F3FE0313B6}" dt="2020-04-01T00:38:56.602" v="314" actId="1076"/>
          <ac:spMkLst>
            <pc:docMk/>
            <pc:sldMk cId="1775502275" sldId="279"/>
            <ac:spMk id="26" creationId="{00000000-0000-0000-0000-000000000000}"/>
          </ac:spMkLst>
        </pc:spChg>
        <pc:spChg chg="mod">
          <ac:chgData name="木野 由香/YUKA KINO" userId="S::yuka.kino@one.nttdata.com::365fd60b-3e1f-4eb5-9a6b-d1d7df14dd53" providerId="AD" clId="Web-{9529CCFF-AEEA-4CC0-A56E-D0F3FE0313B6}" dt="2020-04-01T00:38:56.493" v="309" actId="1076"/>
          <ac:spMkLst>
            <pc:docMk/>
            <pc:sldMk cId="1775502275" sldId="279"/>
            <ac:spMk id="27" creationId="{00000000-0000-0000-0000-000000000000}"/>
          </ac:spMkLst>
        </pc:spChg>
        <pc:spChg chg="mod">
          <ac:chgData name="木野 由香/YUKA KINO" userId="S::yuka.kino@one.nttdata.com::365fd60b-3e1f-4eb5-9a6b-d1d7df14dd53" providerId="AD" clId="Web-{9529CCFF-AEEA-4CC0-A56E-D0F3FE0313B6}" dt="2020-04-01T00:38:56.508" v="310" actId="1076"/>
          <ac:spMkLst>
            <pc:docMk/>
            <pc:sldMk cId="1775502275" sldId="279"/>
            <ac:spMk id="28" creationId="{00000000-0000-0000-0000-000000000000}"/>
          </ac:spMkLst>
        </pc:spChg>
        <pc:spChg chg="mod">
          <ac:chgData name="木野 由香/YUKA KINO" userId="S::yuka.kino@one.nttdata.com::365fd60b-3e1f-4eb5-9a6b-d1d7df14dd53" providerId="AD" clId="Web-{9529CCFF-AEEA-4CC0-A56E-D0F3FE0313B6}" dt="2020-04-01T00:38:56.524" v="311" actId="1076"/>
          <ac:spMkLst>
            <pc:docMk/>
            <pc:sldMk cId="1775502275" sldId="279"/>
            <ac:spMk id="29" creationId="{00000000-0000-0000-0000-000000000000}"/>
          </ac:spMkLst>
        </pc:spChg>
        <pc:spChg chg="mod">
          <ac:chgData name="木野 由香/YUKA KINO" userId="S::yuka.kino@one.nttdata.com::365fd60b-3e1f-4eb5-9a6b-d1d7df14dd53" providerId="AD" clId="Web-{9529CCFF-AEEA-4CC0-A56E-D0F3FE0313B6}" dt="2020-04-01T00:38:56.555" v="312" actId="1076"/>
          <ac:spMkLst>
            <pc:docMk/>
            <pc:sldMk cId="1775502275" sldId="279"/>
            <ac:spMk id="30" creationId="{00000000-0000-0000-0000-000000000000}"/>
          </ac:spMkLst>
        </pc:spChg>
        <pc:spChg chg="mod">
          <ac:chgData name="木野 由香/YUKA KINO" userId="S::yuka.kino@one.nttdata.com::365fd60b-3e1f-4eb5-9a6b-d1d7df14dd53" providerId="AD" clId="Web-{9529CCFF-AEEA-4CC0-A56E-D0F3FE0313B6}" dt="2020-04-01T00:38:56.571" v="313" actId="1076"/>
          <ac:spMkLst>
            <pc:docMk/>
            <pc:sldMk cId="1775502275" sldId="279"/>
            <ac:spMk id="31" creationId="{00000000-0000-0000-0000-000000000000}"/>
          </ac:spMkLst>
        </pc:spChg>
        <pc:spChg chg="mod">
          <ac:chgData name="木野 由香/YUKA KINO" userId="S::yuka.kino@one.nttdata.com::365fd60b-3e1f-4eb5-9a6b-d1d7df14dd53" providerId="AD" clId="Web-{9529CCFF-AEEA-4CC0-A56E-D0F3FE0313B6}" dt="2020-04-01T00:37:47.196" v="301" actId="1076"/>
          <ac:spMkLst>
            <pc:docMk/>
            <pc:sldMk cId="1775502275" sldId="279"/>
            <ac:spMk id="32" creationId="{00000000-0000-0000-0000-000000000000}"/>
          </ac:spMkLst>
        </pc:spChg>
        <pc:spChg chg="mod">
          <ac:chgData name="木野 由香/YUKA KINO" userId="S::yuka.kino@one.nttdata.com::365fd60b-3e1f-4eb5-9a6b-d1d7df14dd53" providerId="AD" clId="Web-{9529CCFF-AEEA-4CC0-A56E-D0F3FE0313B6}" dt="2020-04-01T00:37:47.212" v="302" actId="1076"/>
          <ac:spMkLst>
            <pc:docMk/>
            <pc:sldMk cId="1775502275" sldId="279"/>
            <ac:spMk id="33" creationId="{00000000-0000-0000-0000-000000000000}"/>
          </ac:spMkLst>
        </pc:spChg>
      </pc:sldChg>
    </pc:docChg>
  </pc:docChgLst>
  <pc:docChgLst>
    <pc:chgData name="佐藤 千重子/CHIEKO SATO" userId="S::chieko.sato@jp.nttdata.com::69a7b2d4-935f-48a8-a3b6-12d72946f4fd" providerId="AD" clId="Web-{B916BFD5-A4D8-4F05-82FE-3E6AB1944281}"/>
    <pc:docChg chg="modSld">
      <pc:chgData name="佐藤 千重子/CHIEKO SATO" userId="S::chieko.sato@jp.nttdata.com::69a7b2d4-935f-48a8-a3b6-12d72946f4fd" providerId="AD" clId="Web-{B916BFD5-A4D8-4F05-82FE-3E6AB1944281}" dt="2020-03-29T05:43:22.617" v="0" actId="14100"/>
      <pc:docMkLst>
        <pc:docMk/>
      </pc:docMkLst>
      <pc:sldChg chg="modSp">
        <pc:chgData name="佐藤 千重子/CHIEKO SATO" userId="S::chieko.sato@jp.nttdata.com::69a7b2d4-935f-48a8-a3b6-12d72946f4fd" providerId="AD" clId="Web-{B916BFD5-A4D8-4F05-82FE-3E6AB1944281}" dt="2020-03-29T05:43:22.617" v="0" actId="14100"/>
        <pc:sldMkLst>
          <pc:docMk/>
          <pc:sldMk cId="2264533852" sldId="278"/>
        </pc:sldMkLst>
        <pc:spChg chg="mod">
          <ac:chgData name="佐藤 千重子/CHIEKO SATO" userId="S::chieko.sato@jp.nttdata.com::69a7b2d4-935f-48a8-a3b6-12d72946f4fd" providerId="AD" clId="Web-{B916BFD5-A4D8-4F05-82FE-3E6AB1944281}" dt="2020-03-29T05:43:22.617" v="0" actId="14100"/>
          <ac:spMkLst>
            <pc:docMk/>
            <pc:sldMk cId="2264533852" sldId="278"/>
            <ac:spMk id="9" creationId="{74A957A0-BD34-4781-9D6C-623F07F8CE50}"/>
          </ac:spMkLst>
        </pc:spChg>
      </pc:sldChg>
    </pc:docChg>
  </pc:docChgLst>
  <pc:docChgLst>
    <pc:chgData name="伊藤 友紀/YUKI ITO" userId="S::yuki.ito@jp.nttdata.com::f83e75b5-29ff-4b2b-8b47-32d3f167a29e" providerId="AD" clId="Web-{0E21E684-F5BE-468A-A263-1271D62360EF}"/>
    <pc:docChg chg="modSld">
      <pc:chgData name="伊藤 友紀/YUKI ITO" userId="S::yuki.ito@jp.nttdata.com::f83e75b5-29ff-4b2b-8b47-32d3f167a29e" providerId="AD" clId="Web-{0E21E684-F5BE-468A-A263-1271D62360EF}" dt="2020-03-27T08:17:00.398" v="208"/>
      <pc:docMkLst>
        <pc:docMk/>
      </pc:docMkLst>
      <pc:sldChg chg="addSp delSp modSp">
        <pc:chgData name="伊藤 友紀/YUKI ITO" userId="S::yuki.ito@jp.nttdata.com::f83e75b5-29ff-4b2b-8b47-32d3f167a29e" providerId="AD" clId="Web-{0E21E684-F5BE-468A-A263-1271D62360EF}" dt="2020-03-27T08:17:00.398" v="208"/>
        <pc:sldMkLst>
          <pc:docMk/>
          <pc:sldMk cId="2264533852" sldId="278"/>
        </pc:sldMkLst>
        <pc:spChg chg="add del mod">
          <ac:chgData name="伊藤 友紀/YUKI ITO" userId="S::yuki.ito@jp.nttdata.com::f83e75b5-29ff-4b2b-8b47-32d3f167a29e" providerId="AD" clId="Web-{0E21E684-F5BE-468A-A263-1271D62360EF}" dt="2020-03-27T08:10:49.864" v="54"/>
          <ac:spMkLst>
            <pc:docMk/>
            <pc:sldMk cId="2264533852" sldId="278"/>
            <ac:spMk id="3" creationId="{AD9BA749-D179-4A9D-B6AA-CE60AF8F145D}"/>
          </ac:spMkLst>
        </pc:spChg>
        <pc:spChg chg="mod">
          <ac:chgData name="伊藤 友紀/YUKI ITO" userId="S::yuki.ito@jp.nttdata.com::f83e75b5-29ff-4b2b-8b47-32d3f167a29e" providerId="AD" clId="Web-{0E21E684-F5BE-468A-A263-1271D62360EF}" dt="2020-03-27T08:11:19.770" v="70" actId="20577"/>
          <ac:spMkLst>
            <pc:docMk/>
            <pc:sldMk cId="2264533852" sldId="278"/>
            <ac:spMk id="8" creationId="{00000000-0000-0000-0000-000000000000}"/>
          </ac:spMkLst>
        </pc:spChg>
        <pc:spChg chg="add mod">
          <ac:chgData name="伊藤 友紀/YUKI ITO" userId="S::yuki.ito@jp.nttdata.com::f83e75b5-29ff-4b2b-8b47-32d3f167a29e" providerId="AD" clId="Web-{0E21E684-F5BE-468A-A263-1271D62360EF}" dt="2020-03-27T08:16:26.929" v="205" actId="14100"/>
          <ac:spMkLst>
            <pc:docMk/>
            <pc:sldMk cId="2264533852" sldId="278"/>
            <ac:spMk id="9" creationId="{74A957A0-BD34-4781-9D6C-623F07F8CE50}"/>
          </ac:spMkLst>
        </pc:spChg>
        <pc:spChg chg="add del mod">
          <ac:chgData name="伊藤 友紀/YUKI ITO" userId="S::yuki.ito@jp.nttdata.com::f83e75b5-29ff-4b2b-8b47-32d3f167a29e" providerId="AD" clId="Web-{0E21E684-F5BE-468A-A263-1271D62360EF}" dt="2020-03-27T08:17:00.398" v="208"/>
          <ac:spMkLst>
            <pc:docMk/>
            <pc:sldMk cId="2264533852" sldId="278"/>
            <ac:spMk id="10" creationId="{B74BBAD5-AED3-427E-987E-EB5CAA16B397}"/>
          </ac:spMkLst>
        </pc:spChg>
      </pc:sldChg>
    </pc:docChg>
  </pc:docChgLst>
  <pc:docChgLst>
    <pc:chgData name="伊藤 友紀/YUKI ITO" userId="S::yuki.ito@jp.nttdata.com::f83e75b5-29ff-4b2b-8b47-32d3f167a29e" providerId="AD" clId="Web-{55DA2F7B-2756-4F29-97BF-7E6CA731B274}"/>
    <pc:docChg chg="modSld">
      <pc:chgData name="伊藤 友紀/YUKI ITO" userId="S::yuki.ito@jp.nttdata.com::f83e75b5-29ff-4b2b-8b47-32d3f167a29e" providerId="AD" clId="Web-{55DA2F7B-2756-4F29-97BF-7E6CA731B274}" dt="2020-03-27T08:47:39.336" v="383" actId="20577"/>
      <pc:docMkLst>
        <pc:docMk/>
      </pc:docMkLst>
      <pc:sldChg chg="modSp">
        <pc:chgData name="伊藤 友紀/YUKI ITO" userId="S::yuki.ito@jp.nttdata.com::f83e75b5-29ff-4b2b-8b47-32d3f167a29e" providerId="AD" clId="Web-{55DA2F7B-2756-4F29-97BF-7E6CA731B274}" dt="2020-03-27T08:46:54.899" v="354" actId="20577"/>
        <pc:sldMkLst>
          <pc:docMk/>
          <pc:sldMk cId="2264533852" sldId="278"/>
        </pc:sldMkLst>
        <pc:spChg chg="mod">
          <ac:chgData name="伊藤 友紀/YUKI ITO" userId="S::yuki.ito@jp.nttdata.com::f83e75b5-29ff-4b2b-8b47-32d3f167a29e" providerId="AD" clId="Web-{55DA2F7B-2756-4F29-97BF-7E6CA731B274}" dt="2020-03-27T08:29:19.342" v="5" actId="20577"/>
          <ac:spMkLst>
            <pc:docMk/>
            <pc:sldMk cId="2264533852" sldId="278"/>
            <ac:spMk id="8" creationId="{00000000-0000-0000-0000-000000000000}"/>
          </ac:spMkLst>
        </pc:spChg>
        <pc:spChg chg="mod">
          <ac:chgData name="伊藤 友紀/YUKI ITO" userId="S::yuki.ito@jp.nttdata.com::f83e75b5-29ff-4b2b-8b47-32d3f167a29e" providerId="AD" clId="Web-{55DA2F7B-2756-4F29-97BF-7E6CA731B274}" dt="2020-03-27T08:46:54.899" v="354" actId="20577"/>
          <ac:spMkLst>
            <pc:docMk/>
            <pc:sldMk cId="2264533852" sldId="278"/>
            <ac:spMk id="9" creationId="{74A957A0-BD34-4781-9D6C-623F07F8CE50}"/>
          </ac:spMkLst>
        </pc:spChg>
      </pc:sldChg>
      <pc:sldChg chg="addSp modSp">
        <pc:chgData name="伊藤 友紀/YUKI ITO" userId="S::yuki.ito@jp.nttdata.com::f83e75b5-29ff-4b2b-8b47-32d3f167a29e" providerId="AD" clId="Web-{55DA2F7B-2756-4F29-97BF-7E6CA731B274}" dt="2020-03-27T08:47:39.336" v="383" actId="20577"/>
        <pc:sldMkLst>
          <pc:docMk/>
          <pc:sldMk cId="1775502275" sldId="279"/>
        </pc:sldMkLst>
        <pc:spChg chg="add mod">
          <ac:chgData name="伊藤 友紀/YUKI ITO" userId="S::yuki.ito@jp.nttdata.com::f83e75b5-29ff-4b2b-8b47-32d3f167a29e" providerId="AD" clId="Web-{55DA2F7B-2756-4F29-97BF-7E6CA731B274}" dt="2020-03-27T08:47:39.336" v="383" actId="20577"/>
          <ac:spMkLst>
            <pc:docMk/>
            <pc:sldMk cId="1775502275" sldId="279"/>
            <ac:spMk id="3" creationId="{A43FABA3-3CD8-4658-AE8B-9CF83167CB63}"/>
          </ac:spMkLst>
        </pc:spChg>
      </pc:sldChg>
    </pc:docChg>
  </pc:docChgLst>
  <pc:docChgLst>
    <pc:chgData name="木野 由香/YUKA KINO" userId="S::yuka.kino@one.nttdata.com::365fd60b-3e1f-4eb5-9a6b-d1d7df14dd53" providerId="AD" clId="Web-{4265E9D6-C4D8-4F1A-9851-19BD24B43E19}"/>
    <pc:docChg chg="modSld">
      <pc:chgData name="木野 由香/YUKA KINO" userId="S::yuka.kino@one.nttdata.com::365fd60b-3e1f-4eb5-9a6b-d1d7df14dd53" providerId="AD" clId="Web-{4265E9D6-C4D8-4F1A-9851-19BD24B43E19}" dt="2020-04-01T08:57:33.648" v="320"/>
      <pc:docMkLst>
        <pc:docMk/>
      </pc:docMkLst>
      <pc:sldChg chg="modSp">
        <pc:chgData name="木野 由香/YUKA KINO" userId="S::yuka.kino@one.nttdata.com::365fd60b-3e1f-4eb5-9a6b-d1d7df14dd53" providerId="AD" clId="Web-{4265E9D6-C4D8-4F1A-9851-19BD24B43E19}" dt="2020-04-01T08:57:33.648" v="320"/>
        <pc:sldMkLst>
          <pc:docMk/>
          <pc:sldMk cId="2686279621" sldId="277"/>
        </pc:sldMkLst>
        <pc:spChg chg="mod">
          <ac:chgData name="木野 由香/YUKA KINO" userId="S::yuka.kino@one.nttdata.com::365fd60b-3e1f-4eb5-9a6b-d1d7df14dd53" providerId="AD" clId="Web-{4265E9D6-C4D8-4F1A-9851-19BD24B43E19}" dt="2020-04-01T08:52:32.053" v="134" actId="20577"/>
          <ac:spMkLst>
            <pc:docMk/>
            <pc:sldMk cId="2686279621" sldId="277"/>
            <ac:spMk id="8" creationId="{00000000-0000-0000-0000-000000000000}"/>
          </ac:spMkLst>
        </pc:spChg>
        <pc:graphicFrameChg chg="mod modGraphic">
          <ac:chgData name="木野 由香/YUKA KINO" userId="S::yuka.kino@one.nttdata.com::365fd60b-3e1f-4eb5-9a6b-d1d7df14dd53" providerId="AD" clId="Web-{4265E9D6-C4D8-4F1A-9851-19BD24B43E19}" dt="2020-04-01T08:57:33.648" v="320"/>
          <ac:graphicFrameMkLst>
            <pc:docMk/>
            <pc:sldMk cId="2686279621" sldId="277"/>
            <ac:graphicFrameMk id="4" creationId="{00000000-0000-0000-0000-000000000000}"/>
          </ac:graphicFrameMkLst>
        </pc:graphicFrameChg>
      </pc:sldChg>
    </pc:docChg>
  </pc:docChgLst>
  <pc:docChgLst>
    <pc:chgData name="木野 由香/YUKA KINO" userId="S::yuka.kino@one.nttdata.com::365fd60b-3e1f-4eb5-9a6b-d1d7df14dd53" providerId="AD" clId="Web-{6BE1CD0A-42B0-4CCF-AD91-32A93D66EB09}"/>
    <pc:docChg chg="modSld">
      <pc:chgData name="木野 由香/YUKA KINO" userId="S::yuka.kino@one.nttdata.com::365fd60b-3e1f-4eb5-9a6b-d1d7df14dd53" providerId="AD" clId="Web-{6BE1CD0A-42B0-4CCF-AD91-32A93D66EB09}" dt="2020-03-27T04:30:12.771" v="18" actId="20577"/>
      <pc:docMkLst>
        <pc:docMk/>
      </pc:docMkLst>
      <pc:sldChg chg="modSp">
        <pc:chgData name="木野 由香/YUKA KINO" userId="S::yuka.kino@one.nttdata.com::365fd60b-3e1f-4eb5-9a6b-d1d7df14dd53" providerId="AD" clId="Web-{6BE1CD0A-42B0-4CCF-AD91-32A93D66EB09}" dt="2020-03-27T04:30:12.771" v="17" actId="20577"/>
        <pc:sldMkLst>
          <pc:docMk/>
          <pc:sldMk cId="1775502275" sldId="279"/>
        </pc:sldMkLst>
        <pc:spChg chg="mod">
          <ac:chgData name="木野 由香/YUKA KINO" userId="S::yuka.kino@one.nttdata.com::365fd60b-3e1f-4eb5-9a6b-d1d7df14dd53" providerId="AD" clId="Web-{6BE1CD0A-42B0-4CCF-AD91-32A93D66EB09}" dt="2020-03-27T04:30:12.771" v="17" actId="20577"/>
          <ac:spMkLst>
            <pc:docMk/>
            <pc:sldMk cId="1775502275" sldId="279"/>
            <ac:spMk id="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1C10B-A993-4B59-B379-3D2490BFE38C}" type="datetimeFigureOut">
              <a:rPr kumimoji="1" lang="ja-JP" altLang="en-US" smtClean="0"/>
              <a:t>2022/10/21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E05CB-5EC9-476E-88C4-5BFB6DFBF2F6}" type="slidenum">
              <a:rPr kumimoji="1" lang="ja-JP" altLang="en-US" smtClean="0"/>
              <a:t>‹#›</a:t>
            </a:fld>
            <a:endParaRPr kumimoji="1" lang="ja-JP" altLang="en-US"/>
          </a:p>
        </p:txBody>
      </p:sp>
    </p:spTree>
    <p:extLst>
      <p:ext uri="{BB962C8B-B14F-4D97-AF65-F5344CB8AC3E}">
        <p14:creationId xmlns:p14="http://schemas.microsoft.com/office/powerpoint/2010/main" val="7413105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8" name="タイトル 2"/>
          <p:cNvSpPr txBox="1">
            <a:spLocks/>
          </p:cNvSpPr>
          <p:nvPr userDrawn="1"/>
        </p:nvSpPr>
        <p:spPr>
          <a:xfrm>
            <a:off x="0" y="2229128"/>
            <a:ext cx="12193200" cy="2848525"/>
          </a:xfrm>
          <a:prstGeom prst="rect">
            <a:avLst/>
          </a:prstGeom>
          <a:solidFill>
            <a:srgbClr val="FFFFFF">
              <a:alpha val="65098"/>
            </a:srgbClr>
          </a:solidFill>
        </p:spPr>
        <p:txBody>
          <a:bodyPr anchor="ctr">
            <a:normAutofit/>
          </a:bodyPr>
          <a:lstStyle>
            <a:lvl1pPr algn="l" defTabSz="596768" rtl="0" eaLnBrk="1" fontAlgn="base" hangingPunct="1">
              <a:spcBef>
                <a:spcPct val="0"/>
              </a:spcBef>
              <a:spcAft>
                <a:spcPct val="0"/>
              </a:spcAft>
              <a:defRPr kumimoji="1" sz="2350" b="0" i="0" kern="1200" spc="197" baseline="0">
                <a:solidFill>
                  <a:srgbClr val="404040"/>
                </a:solidFill>
                <a:latin typeface="HGPGothicE" charset="-128"/>
                <a:ea typeface="HGPGothicE" charset="-128"/>
                <a:cs typeface="HGPGothicE" charset="-128"/>
              </a:defRPr>
            </a:lvl1pPr>
            <a:lvl2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2pPr>
            <a:lvl3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3pPr>
            <a:lvl4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4pPr>
            <a:lvl5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5pPr>
            <a:lvl6pPr marL="596768"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6pPr>
            <a:lvl7pPr marL="1193540"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7pPr>
            <a:lvl8pPr marL="1790307"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8pPr>
            <a:lvl9pPr marL="2387075"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9pPr>
          </a:lstStyle>
          <a:p>
            <a:pPr algn="ctr"/>
            <a:endParaRPr lang="ja-JP" altLang="en-US" sz="4431" b="1">
              <a:solidFill>
                <a:schemeClr val="tx1">
                  <a:lumMod val="75000"/>
                </a:schemeClr>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524000" y="2229128"/>
            <a:ext cx="9144000" cy="1810610"/>
          </a:xfrm>
          <a:prstGeom prst="rect">
            <a:avLst/>
          </a:prstGeom>
        </p:spPr>
        <p:txBody>
          <a:bodyPr anchor="ctr">
            <a:normAutofit/>
          </a:bodyPr>
          <a:lstStyle>
            <a:lvl1pPr algn="ctr">
              <a:defRPr sz="2400" b="1">
                <a:latin typeface="Meiryo UI" panose="020B0604030504040204" pitchFamily="50" charset="-128"/>
                <a:ea typeface="Meiryo UI" panose="020B0604030504040204" pitchFamily="50" charset="-128"/>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524000" y="4039739"/>
            <a:ext cx="9144000" cy="1010620"/>
          </a:xfrm>
          <a:prstGeom prst="rect">
            <a:avLst/>
          </a:prstGeom>
        </p:spPr>
        <p:txBody>
          <a:bodyPr>
            <a:normAutofit/>
          </a:bodyPr>
          <a:lstStyle>
            <a:lvl1pPr marL="0" indent="0" algn="ctr">
              <a:buNone/>
              <a:defRPr sz="18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268978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9" name="正方形/長方形 8"/>
          <p:cNvSpPr/>
          <p:nvPr userDrawn="1"/>
        </p:nvSpPr>
        <p:spPr>
          <a:xfrm>
            <a:off x="-2" y="-1"/>
            <a:ext cx="7380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a:xfrm>
            <a:off x="745029" y="1234911"/>
            <a:ext cx="5760000" cy="5040000"/>
          </a:xfrm>
          <a:prstGeom prst="rect">
            <a:avLst/>
          </a:prstGeom>
        </p:spPr>
        <p:txBody>
          <a:bodyPr anchor="ctr">
            <a:normAutofit/>
          </a:bodyPr>
          <a:lstStyle>
            <a:lvl1pPr>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hasCustomPrompt="1"/>
          </p:nvPr>
        </p:nvSpPr>
        <p:spPr>
          <a:xfrm>
            <a:off x="745028" y="365125"/>
            <a:ext cx="5760001" cy="685753"/>
          </a:xfrm>
          <a:prstGeom prst="rect">
            <a:avLst/>
          </a:prstGeom>
        </p:spPr>
        <p:txBody>
          <a:bodyPr anchor="ctr">
            <a:normAutofit/>
          </a:bodyPr>
          <a:lstStyle>
            <a:lvl1pPr>
              <a:defRPr sz="2400" b="1">
                <a:latin typeface="Meiryo UI" panose="020B0604030504040204" pitchFamily="50" charset="-128"/>
                <a:ea typeface="Meiryo UI" panose="020B0604030504040204" pitchFamily="50" charset="-128"/>
              </a:defRPr>
            </a:lvl1pPr>
          </a:lstStyle>
          <a:p>
            <a:r>
              <a:rPr kumimoji="1" lang="en-US" altLang="ja-JP" dirty="0" smtClean="0"/>
              <a:t>agenda</a:t>
            </a:r>
            <a:endParaRPr kumimoji="1" lang="ja-JP" altLang="en-US" dirty="0"/>
          </a:p>
        </p:txBody>
      </p:sp>
      <p:sp>
        <p:nvSpPr>
          <p:cNvPr id="10" name="TextBox 12"/>
          <p:cNvSpPr txBox="1"/>
          <p:nvPr userDrawn="1"/>
        </p:nvSpPr>
        <p:spPr>
          <a:xfrm>
            <a:off x="239097" y="6579682"/>
            <a:ext cx="3876431" cy="169277"/>
          </a:xfrm>
          <a:prstGeom prst="rect">
            <a:avLst/>
          </a:prstGeom>
          <a:noFill/>
        </p:spPr>
        <p:txBody>
          <a:bodyPr tIns="0" bIns="0">
            <a:spAutoFit/>
          </a:bodyPr>
          <a:lstStyle/>
          <a:p>
            <a:pPr marL="0" marR="0" indent="0" algn="l" defTabSz="750240" rtl="0" eaLnBrk="1" fontAlgn="auto" latinLnBrk="0" hangingPunct="1">
              <a:lnSpc>
                <a:spcPct val="100000"/>
              </a:lnSpc>
              <a:spcBef>
                <a:spcPts val="0"/>
              </a:spcBef>
              <a:spcAft>
                <a:spcPts val="0"/>
              </a:spcAft>
              <a:buClrTx/>
              <a:buSzTx/>
              <a:buFontTx/>
              <a:buNone/>
              <a:tabLst/>
              <a:defRPr/>
            </a:pPr>
            <a:r>
              <a:rPr kumimoji="0" lang="en-US" altLang="ja-JP" sz="1100" b="0" i="0" dirty="0">
                <a:solidFill>
                  <a:schemeClr val="tx1"/>
                </a:solidFill>
                <a:latin typeface="Meiryo UI" panose="020B0604030504040204" pitchFamily="50" charset="-128"/>
                <a:ea typeface="Meiryo UI" panose="020B0604030504040204" pitchFamily="50" charset="-128"/>
                <a:cs typeface="Meiryo UI" pitchFamily="50" charset="-128"/>
              </a:rPr>
              <a:t>© 2021 NTT DATA Corporation</a:t>
            </a:r>
          </a:p>
        </p:txBody>
      </p:sp>
      <p:sp>
        <p:nvSpPr>
          <p:cNvPr id="11" name="TextBox 16"/>
          <p:cNvSpPr txBox="1"/>
          <p:nvPr userDrawn="1"/>
        </p:nvSpPr>
        <p:spPr>
          <a:xfrm>
            <a:off x="5683550" y="6552000"/>
            <a:ext cx="824900" cy="22730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477"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477" b="0" i="0"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25558737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1">
    <p:spTree>
      <p:nvGrpSpPr>
        <p:cNvPr id="1" name=""/>
        <p:cNvGrpSpPr/>
        <p:nvPr/>
      </p:nvGrpSpPr>
      <p:grpSpPr>
        <a:xfrm>
          <a:off x="0" y="0"/>
          <a:ext cx="0" cy="0"/>
          <a:chOff x="0" y="0"/>
          <a:chExt cx="0" cy="0"/>
        </a:xfrm>
      </p:grpSpPr>
      <p:sp>
        <p:nvSpPr>
          <p:cNvPr id="10" name="正方形/長方形 9"/>
          <p:cNvSpPr/>
          <p:nvPr userDrawn="1"/>
        </p:nvSpPr>
        <p:spPr>
          <a:xfrm>
            <a:off x="-2" y="0"/>
            <a:ext cx="12192000" cy="6417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92000" y="36935"/>
            <a:ext cx="11808000" cy="685753"/>
          </a:xfrm>
          <a:prstGeom prst="rect">
            <a:avLst/>
          </a:prstGeom>
        </p:spPr>
        <p:txBody>
          <a:bodyPr anchor="ctr"/>
          <a:lstStyle>
            <a:lvl1pPr>
              <a:defRPr sz="2400" b="1">
                <a:solidFill>
                  <a:srgbClr val="0070C0"/>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endParaRPr kumimoji="1" lang="ja-JP" altLang="en-US" dirty="0"/>
          </a:p>
        </p:txBody>
      </p:sp>
      <p:cxnSp>
        <p:nvCxnSpPr>
          <p:cNvPr id="4" name="直線コネクタ 3"/>
          <p:cNvCxnSpPr/>
          <p:nvPr userDrawn="1"/>
        </p:nvCxnSpPr>
        <p:spPr>
          <a:xfrm>
            <a:off x="192000" y="722688"/>
            <a:ext cx="118080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テキスト プレースホルダー 4"/>
          <p:cNvSpPr>
            <a:spLocks noGrp="1"/>
          </p:cNvSpPr>
          <p:nvPr>
            <p:ph type="body" sz="quarter" idx="10"/>
          </p:nvPr>
        </p:nvSpPr>
        <p:spPr>
          <a:xfrm>
            <a:off x="533341" y="923925"/>
            <a:ext cx="11302738" cy="5335473"/>
          </a:xfrm>
          <a:prstGeom prst="rect">
            <a:avLst/>
          </a:prstGeom>
        </p:spPr>
        <p:txBody>
          <a:bodyPr/>
          <a:lstStyle>
            <a:lvl1pPr marL="0" indent="0">
              <a:buFontTx/>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marL="1143000" indent="-228600">
              <a:buFont typeface="Arial" panose="020B0604020202020204" pitchFamily="34" charset="0"/>
              <a:buChar cha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2" name="TextBox 16"/>
          <p:cNvSpPr txBox="1"/>
          <p:nvPr userDrawn="1"/>
        </p:nvSpPr>
        <p:spPr>
          <a:xfrm>
            <a:off x="5683550" y="6552000"/>
            <a:ext cx="824900" cy="22730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477"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477"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276200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2">
    <p:spTree>
      <p:nvGrpSpPr>
        <p:cNvPr id="1" name=""/>
        <p:cNvGrpSpPr/>
        <p:nvPr/>
      </p:nvGrpSpPr>
      <p:grpSpPr>
        <a:xfrm>
          <a:off x="0" y="0"/>
          <a:ext cx="0" cy="0"/>
          <a:chOff x="0" y="0"/>
          <a:chExt cx="0" cy="0"/>
        </a:xfrm>
      </p:grpSpPr>
      <p:sp>
        <p:nvSpPr>
          <p:cNvPr id="10" name="正方形/長方形 9"/>
          <p:cNvSpPr/>
          <p:nvPr userDrawn="1"/>
        </p:nvSpPr>
        <p:spPr>
          <a:xfrm>
            <a:off x="-2" y="0"/>
            <a:ext cx="12192000" cy="6417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92000" y="36935"/>
            <a:ext cx="11808000" cy="685753"/>
          </a:xfrm>
          <a:prstGeom prst="rect">
            <a:avLst/>
          </a:prstGeom>
        </p:spPr>
        <p:txBody>
          <a:bodyPr anchor="ctr"/>
          <a:lstStyle>
            <a:lvl1pPr>
              <a:defRPr sz="2400" b="1">
                <a:solidFill>
                  <a:srgbClr val="0070C0"/>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endParaRPr kumimoji="1" lang="ja-JP" altLang="en-US" dirty="0"/>
          </a:p>
        </p:txBody>
      </p:sp>
      <p:cxnSp>
        <p:nvCxnSpPr>
          <p:cNvPr id="4" name="直線コネクタ 3"/>
          <p:cNvCxnSpPr/>
          <p:nvPr userDrawn="1"/>
        </p:nvCxnSpPr>
        <p:spPr>
          <a:xfrm>
            <a:off x="192000" y="722688"/>
            <a:ext cx="118080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テキスト プレースホルダー 4"/>
          <p:cNvSpPr>
            <a:spLocks noGrp="1"/>
          </p:cNvSpPr>
          <p:nvPr>
            <p:ph type="body" sz="quarter" idx="10"/>
          </p:nvPr>
        </p:nvSpPr>
        <p:spPr>
          <a:xfrm>
            <a:off x="533341" y="923925"/>
            <a:ext cx="11302738" cy="5335473"/>
          </a:xfrm>
          <a:prstGeom prst="rect">
            <a:avLst/>
          </a:prstGeom>
        </p:spPr>
        <p:txBody>
          <a:bodyPr/>
          <a:lstStyle>
            <a:lvl1pPr marL="0" indent="0">
              <a:buFontTx/>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marL="1143000" indent="-228600">
              <a:buFont typeface="Arial" panose="020B0604020202020204" pitchFamily="34" charset="0"/>
              <a:buChar cha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2" name="TextBox 16"/>
          <p:cNvSpPr txBox="1"/>
          <p:nvPr userDrawn="1"/>
        </p:nvSpPr>
        <p:spPr>
          <a:xfrm>
            <a:off x="5683550" y="6552000"/>
            <a:ext cx="824900" cy="22730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477"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477" b="0" i="0" dirty="0">
              <a:solidFill>
                <a:schemeClr val="bg1"/>
              </a:solidFill>
              <a:latin typeface="Meiryo UI" panose="020B0604030504040204" pitchFamily="50" charset="-128"/>
              <a:ea typeface="Meiryo UI" panose="020B0604030504040204" pitchFamily="50" charset="-128"/>
              <a:cs typeface="HGPGothicE" charset="-128"/>
            </a:endParaRPr>
          </a:p>
        </p:txBody>
      </p:sp>
      <p:sp>
        <p:nvSpPr>
          <p:cNvPr id="9" name="テキスト ボックス 8"/>
          <p:cNvSpPr txBox="1"/>
          <p:nvPr userDrawn="1"/>
        </p:nvSpPr>
        <p:spPr>
          <a:xfrm>
            <a:off x="8791574" y="55985"/>
            <a:ext cx="3267076" cy="430887"/>
          </a:xfrm>
          <a:prstGeom prst="rect">
            <a:avLst/>
          </a:prstGeom>
          <a:noFill/>
        </p:spPr>
        <p:txBody>
          <a:bodyPr wrap="square" rtlCol="0">
            <a:spAutoFit/>
          </a:bodyPr>
          <a:lstStyle/>
          <a:p>
            <a:r>
              <a:rPr kumimoji="1" lang="en-US" altLang="ja-JP" sz="2200" b="1" dirty="0">
                <a:solidFill>
                  <a:srgbClr val="0070C0"/>
                </a:solidFill>
                <a:latin typeface="Meiryo UI" panose="020B0604030504040204" pitchFamily="50" charset="-128"/>
                <a:ea typeface="Meiryo UI" panose="020B0604030504040204" pitchFamily="50" charset="-128"/>
              </a:rPr>
              <a:t>Be</a:t>
            </a:r>
            <a:r>
              <a:rPr kumimoji="1" lang="ja-JP" altLang="en-US" sz="2200" b="1" dirty="0">
                <a:solidFill>
                  <a:srgbClr val="0070C0"/>
                </a:solidFill>
                <a:latin typeface="Meiryo UI" panose="020B0604030504040204" pitchFamily="50" charset="-128"/>
                <a:ea typeface="Meiryo UI" panose="020B0604030504040204" pitchFamily="50" charset="-128"/>
              </a:rPr>
              <a:t> </a:t>
            </a:r>
            <a:r>
              <a:rPr kumimoji="1" lang="en-US" altLang="ja-JP" sz="2200" b="1" dirty="0">
                <a:solidFill>
                  <a:srgbClr val="0070C0"/>
                </a:solidFill>
                <a:latin typeface="Meiryo UI" panose="020B0604030504040204" pitchFamily="50" charset="-128"/>
                <a:ea typeface="Meiryo UI" panose="020B0604030504040204" pitchFamily="50" charset="-128"/>
              </a:rPr>
              <a:t>a</a:t>
            </a:r>
            <a:r>
              <a:rPr kumimoji="1" lang="ja-JP" altLang="en-US" sz="2200" b="1" dirty="0">
                <a:solidFill>
                  <a:srgbClr val="0070C0"/>
                </a:solidFill>
                <a:latin typeface="Meiryo UI" panose="020B0604030504040204" pitchFamily="50" charset="-128"/>
                <a:ea typeface="Meiryo UI" panose="020B0604030504040204" pitchFamily="50" charset="-128"/>
              </a:rPr>
              <a:t> </a:t>
            </a:r>
            <a:r>
              <a:rPr kumimoji="1" lang="en-US" altLang="ja-JP" sz="2200" b="1" dirty="0">
                <a:solidFill>
                  <a:srgbClr val="0070C0"/>
                </a:solidFill>
                <a:latin typeface="Meiryo UI" panose="020B0604030504040204" pitchFamily="50" charset="-128"/>
                <a:ea typeface="Meiryo UI" panose="020B0604030504040204" pitchFamily="50" charset="-128"/>
              </a:rPr>
              <a:t>Social</a:t>
            </a:r>
            <a:r>
              <a:rPr kumimoji="1" lang="ja-JP" altLang="en-US" sz="2200" b="1" dirty="0">
                <a:solidFill>
                  <a:srgbClr val="0070C0"/>
                </a:solidFill>
                <a:latin typeface="Meiryo UI" panose="020B0604030504040204" pitchFamily="50" charset="-128"/>
                <a:ea typeface="Meiryo UI" panose="020B0604030504040204" pitchFamily="50" charset="-128"/>
              </a:rPr>
              <a:t> </a:t>
            </a:r>
            <a:r>
              <a:rPr kumimoji="1" lang="en-US" altLang="ja-JP" sz="2200" b="1" dirty="0">
                <a:solidFill>
                  <a:srgbClr val="0070C0"/>
                </a:solidFill>
                <a:latin typeface="Meiryo UI" panose="020B0604030504040204" pitchFamily="50" charset="-128"/>
                <a:ea typeface="Meiryo UI" panose="020B0604030504040204" pitchFamily="50" charset="-128"/>
              </a:rPr>
              <a:t>Designer</a:t>
            </a:r>
            <a:endParaRPr kumimoji="1" lang="ja-JP" altLang="en-US" sz="2200" b="1" dirty="0" err="1">
              <a:solidFill>
                <a:srgbClr val="0070C0"/>
              </a:solidFill>
              <a:latin typeface="Meiryo UI" panose="020B0604030504040204" pitchFamily="50" charset="-128"/>
              <a:ea typeface="Meiryo UI" panose="020B0604030504040204" pitchFamily="50" charset="-128"/>
            </a:endParaRPr>
          </a:p>
        </p:txBody>
      </p:sp>
      <p:sp>
        <p:nvSpPr>
          <p:cNvPr id="11" name="テキスト ボックス 10"/>
          <p:cNvSpPr txBox="1"/>
          <p:nvPr userDrawn="1"/>
        </p:nvSpPr>
        <p:spPr>
          <a:xfrm>
            <a:off x="8972549" y="426297"/>
            <a:ext cx="3027451" cy="223138"/>
          </a:xfrm>
          <a:prstGeom prst="rect">
            <a:avLst/>
          </a:prstGeom>
          <a:noFill/>
        </p:spPr>
        <p:txBody>
          <a:bodyPr wrap="square" rtlCol="0">
            <a:spAutoFit/>
          </a:bodyPr>
          <a:lstStyle/>
          <a:p>
            <a:r>
              <a:rPr kumimoji="1" lang="en-US" altLang="ja-JP" sz="850" b="1" dirty="0">
                <a:solidFill>
                  <a:srgbClr val="0070C0"/>
                </a:solidFill>
                <a:latin typeface="Meiryo UI" panose="020B0604030504040204" pitchFamily="50" charset="-128"/>
                <a:ea typeface="Meiryo UI" panose="020B0604030504040204" pitchFamily="50" charset="-128"/>
              </a:rPr>
              <a:t>Create</a:t>
            </a:r>
            <a:r>
              <a:rPr kumimoji="1" lang="ja-JP" altLang="en-US" sz="850" b="1" dirty="0">
                <a:solidFill>
                  <a:srgbClr val="0070C0"/>
                </a:solidFill>
                <a:latin typeface="Meiryo UI" panose="020B0604030504040204" pitchFamily="50" charset="-128"/>
                <a:ea typeface="Meiryo UI" panose="020B0604030504040204" pitchFamily="50" charset="-128"/>
              </a:rPr>
              <a:t> </a:t>
            </a:r>
            <a:r>
              <a:rPr kumimoji="1" lang="en-US" altLang="ja-JP" sz="850" b="1" dirty="0">
                <a:solidFill>
                  <a:srgbClr val="0070C0"/>
                </a:solidFill>
                <a:latin typeface="Meiryo UI" panose="020B0604030504040204" pitchFamily="50" charset="-128"/>
                <a:ea typeface="Meiryo UI" panose="020B0604030504040204" pitchFamily="50" charset="-128"/>
              </a:rPr>
              <a:t>innovative Value for a harmonious future</a:t>
            </a:r>
            <a:endParaRPr kumimoji="1" lang="ja-JP" altLang="en-US" sz="850" b="1" dirty="0" err="1">
              <a:solidFill>
                <a:srgbClr val="0070C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77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3">
    <p:spTree>
      <p:nvGrpSpPr>
        <p:cNvPr id="1" name=""/>
        <p:cNvGrpSpPr/>
        <p:nvPr/>
      </p:nvGrpSpPr>
      <p:grpSpPr>
        <a:xfrm>
          <a:off x="0" y="0"/>
          <a:ext cx="0" cy="0"/>
          <a:chOff x="0" y="0"/>
          <a:chExt cx="0" cy="0"/>
        </a:xfrm>
      </p:grpSpPr>
      <p:sp>
        <p:nvSpPr>
          <p:cNvPr id="10" name="正方形/長方形 9"/>
          <p:cNvSpPr/>
          <p:nvPr userDrawn="1"/>
        </p:nvSpPr>
        <p:spPr>
          <a:xfrm>
            <a:off x="-2" y="738004"/>
            <a:ext cx="12192000" cy="5679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92000" y="36935"/>
            <a:ext cx="11808000" cy="685753"/>
          </a:xfrm>
          <a:prstGeom prst="rect">
            <a:avLst/>
          </a:prstGeom>
        </p:spPr>
        <p:txBody>
          <a:bodyPr anchor="ctr"/>
          <a:lstStyle>
            <a:lvl1pPr>
              <a:defRPr sz="2400" b="1">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endParaRPr kumimoji="1" lang="ja-JP" altLang="en-US" dirty="0"/>
          </a:p>
        </p:txBody>
      </p:sp>
      <p:sp>
        <p:nvSpPr>
          <p:cNvPr id="5" name="テキスト プレースホルダー 4"/>
          <p:cNvSpPr>
            <a:spLocks noGrp="1"/>
          </p:cNvSpPr>
          <p:nvPr>
            <p:ph type="body" sz="quarter" idx="10"/>
          </p:nvPr>
        </p:nvSpPr>
        <p:spPr>
          <a:xfrm>
            <a:off x="533341" y="923925"/>
            <a:ext cx="11302738" cy="5335473"/>
          </a:xfrm>
          <a:prstGeom prst="rect">
            <a:avLst/>
          </a:prstGeom>
        </p:spPr>
        <p:txBody>
          <a:bodyPr/>
          <a:lstStyle>
            <a:lvl1pPr marL="0" indent="0">
              <a:buFontTx/>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marL="1143000" indent="-228600">
              <a:buFont typeface="Arial" panose="020B0604020202020204" pitchFamily="34" charset="0"/>
              <a:buChar cha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2" name="TextBox 16"/>
          <p:cNvSpPr txBox="1"/>
          <p:nvPr userDrawn="1"/>
        </p:nvSpPr>
        <p:spPr>
          <a:xfrm>
            <a:off x="5683550" y="6552000"/>
            <a:ext cx="824900" cy="22730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477"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477"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87601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8" name="タイトル 2"/>
          <p:cNvSpPr txBox="1">
            <a:spLocks/>
          </p:cNvSpPr>
          <p:nvPr userDrawn="1"/>
        </p:nvSpPr>
        <p:spPr>
          <a:xfrm>
            <a:off x="-1200" y="0"/>
            <a:ext cx="12193200" cy="6858000"/>
          </a:xfrm>
          <a:prstGeom prst="rect">
            <a:avLst/>
          </a:prstGeom>
          <a:solidFill>
            <a:srgbClr val="FFFFFF">
              <a:alpha val="65098"/>
            </a:srgbClr>
          </a:solidFill>
        </p:spPr>
        <p:txBody>
          <a:bodyPr anchor="ctr">
            <a:normAutofit/>
          </a:bodyPr>
          <a:lstStyle>
            <a:lvl1pPr algn="l" defTabSz="596768" rtl="0" eaLnBrk="1" fontAlgn="base" hangingPunct="1">
              <a:spcBef>
                <a:spcPct val="0"/>
              </a:spcBef>
              <a:spcAft>
                <a:spcPct val="0"/>
              </a:spcAft>
              <a:defRPr kumimoji="1" sz="2350" b="0" i="0" kern="1200" spc="197" baseline="0">
                <a:solidFill>
                  <a:srgbClr val="404040"/>
                </a:solidFill>
                <a:latin typeface="HGPGothicE" charset="-128"/>
                <a:ea typeface="HGPGothicE" charset="-128"/>
                <a:cs typeface="HGPGothicE" charset="-128"/>
              </a:defRPr>
            </a:lvl1pPr>
            <a:lvl2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2pPr>
            <a:lvl3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3pPr>
            <a:lvl4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4pPr>
            <a:lvl5pPr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5pPr>
            <a:lvl6pPr marL="596768"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6pPr>
            <a:lvl7pPr marL="1193540"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7pPr>
            <a:lvl8pPr marL="1790307"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8pPr>
            <a:lvl9pPr marL="2387075" algn="l" defTabSz="596768" rtl="0" eaLnBrk="1" fontAlgn="base" hangingPunct="1">
              <a:spcBef>
                <a:spcPct val="0"/>
              </a:spcBef>
              <a:spcAft>
                <a:spcPct val="0"/>
              </a:spcAft>
              <a:defRPr kumimoji="1" sz="2611">
                <a:solidFill>
                  <a:schemeClr val="tx1"/>
                </a:solidFill>
                <a:latin typeface="Arial" pitchFamily="34" charset="0"/>
                <a:ea typeface="HGP創英角ｺﾞｼｯｸUB"/>
                <a:cs typeface="Arial" pitchFamily="34" charset="0"/>
              </a:defRPr>
            </a:lvl9pPr>
          </a:lstStyle>
          <a:p>
            <a:pPr algn="ctr"/>
            <a:endParaRPr lang="ja-JP" altLang="en-US" sz="4431" b="1">
              <a:solidFill>
                <a:schemeClr val="tx1">
                  <a:lumMod val="75000"/>
                </a:schemeClr>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ctrTitle" hasCustomPrompt="1"/>
          </p:nvPr>
        </p:nvSpPr>
        <p:spPr>
          <a:xfrm>
            <a:off x="1524000" y="2523695"/>
            <a:ext cx="9144000" cy="1810610"/>
          </a:xfrm>
          <a:prstGeom prst="rect">
            <a:avLst/>
          </a:prstGeom>
        </p:spPr>
        <p:txBody>
          <a:bodyPr anchor="ctr">
            <a:normAutofit/>
          </a:bodyPr>
          <a:lstStyle>
            <a:lvl1pPr algn="ctr">
              <a:defRPr sz="2400" b="1">
                <a:latin typeface="Meiryo UI" panose="020B0604030504040204" pitchFamily="50" charset="-128"/>
                <a:ea typeface="Meiryo UI" panose="020B0604030504040204" pitchFamily="50" charset="-128"/>
              </a:defRPr>
            </a:lvl1pPr>
          </a:lstStyle>
          <a:p>
            <a:r>
              <a:rPr kumimoji="1" lang="en-US" altLang="ja-JP" dirty="0"/>
              <a:t>[</a:t>
            </a:r>
            <a:r>
              <a:rPr kumimoji="1" lang="ja-JP" altLang="en-US" dirty="0"/>
              <a:t>中扉</a:t>
            </a:r>
            <a:r>
              <a:rPr kumimoji="1" lang="en-US" altLang="ja-JP" dirty="0"/>
              <a:t>]</a:t>
            </a:r>
            <a:endParaRPr kumimoji="1" lang="ja-JP" altLang="en-US" dirty="0"/>
          </a:p>
        </p:txBody>
      </p:sp>
      <p:sp>
        <p:nvSpPr>
          <p:cNvPr id="6" name="TextBox 16"/>
          <p:cNvSpPr txBox="1"/>
          <p:nvPr userDrawn="1"/>
        </p:nvSpPr>
        <p:spPr>
          <a:xfrm>
            <a:off x="5683550" y="6552000"/>
            <a:ext cx="824900" cy="22730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477"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477"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1760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310CC0-8B36-8146-A6F6-1F194745B7A2}"/>
              </a:ext>
            </a:extLst>
          </p:cNvPr>
          <p:cNvPicPr>
            <a:picLocks noChangeAspect="1"/>
          </p:cNvPicPr>
          <p:nvPr userDrawn="1"/>
        </p:nvPicPr>
        <p:blipFill>
          <a:blip r:embed="rId2"/>
          <a:stretch>
            <a:fillRect/>
          </a:stretch>
        </p:blipFill>
        <p:spPr>
          <a:xfrm>
            <a:off x="4026850" y="2714625"/>
            <a:ext cx="4125600" cy="1413400"/>
          </a:xfrm>
          <a:prstGeom prst="rect">
            <a:avLst/>
          </a:prstGeom>
        </p:spPr>
      </p:pic>
      <p:sp>
        <p:nvSpPr>
          <p:cNvPr id="4" name="TextBox 12"/>
          <p:cNvSpPr txBox="1"/>
          <p:nvPr userDrawn="1"/>
        </p:nvSpPr>
        <p:spPr>
          <a:xfrm>
            <a:off x="239097" y="6579682"/>
            <a:ext cx="3876431" cy="169277"/>
          </a:xfrm>
          <a:prstGeom prst="rect">
            <a:avLst/>
          </a:prstGeom>
          <a:noFill/>
        </p:spPr>
        <p:txBody>
          <a:bodyPr tIns="0" bIns="0">
            <a:spAutoFit/>
          </a:bodyPr>
          <a:lstStyle/>
          <a:p>
            <a:pPr marL="0" marR="0" indent="0" algn="l" defTabSz="750240" rtl="0" eaLnBrk="1" fontAlgn="auto" latinLnBrk="0" hangingPunct="1">
              <a:lnSpc>
                <a:spcPct val="100000"/>
              </a:lnSpc>
              <a:spcBef>
                <a:spcPts val="0"/>
              </a:spcBef>
              <a:spcAft>
                <a:spcPts val="0"/>
              </a:spcAft>
              <a:buClrTx/>
              <a:buSzTx/>
              <a:buFontTx/>
              <a:buNone/>
              <a:tabLst/>
              <a:defRPr/>
            </a:pPr>
            <a:r>
              <a:rPr kumimoji="0" lang="en-US" altLang="ja-JP" sz="1100" b="0" i="0" dirty="0">
                <a:solidFill>
                  <a:schemeClr val="tx1"/>
                </a:solidFill>
                <a:latin typeface="Meiryo UI" panose="020B0604030504040204" pitchFamily="50" charset="-128"/>
                <a:ea typeface="Meiryo UI" panose="020B0604030504040204" pitchFamily="50" charset="-128"/>
                <a:cs typeface="Meiryo UI" pitchFamily="50" charset="-128"/>
              </a:rPr>
              <a:t>© 2021 NTT DATA Corporation</a:t>
            </a:r>
          </a:p>
        </p:txBody>
      </p:sp>
    </p:spTree>
    <p:extLst>
      <p:ext uri="{BB962C8B-B14F-4D97-AF65-F5344CB8AC3E}">
        <p14:creationId xmlns:p14="http://schemas.microsoft.com/office/powerpoint/2010/main" val="172030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rotWithShape="1">
          <a:blip r:embed="rId9">
            <a:extLst>
              <a:ext uri="{28A0092B-C50C-407E-A947-70E740481C1C}">
                <a14:useLocalDpi xmlns:a14="http://schemas.microsoft.com/office/drawing/2010/main" val="0"/>
              </a:ext>
            </a:extLst>
          </a:blip>
          <a:stretch/>
        </p:blipFill>
        <p:spPr>
          <a:xfrm>
            <a:off x="0" y="0"/>
            <a:ext cx="12192000" cy="6858000"/>
          </a:xfrm>
          <a:prstGeom prst="rect">
            <a:avLst/>
          </a:prstGeom>
        </p:spPr>
      </p:pic>
      <p:sp>
        <p:nvSpPr>
          <p:cNvPr id="5" name="TextBox 12"/>
          <p:cNvSpPr txBox="1"/>
          <p:nvPr userDrawn="1"/>
        </p:nvSpPr>
        <p:spPr>
          <a:xfrm>
            <a:off x="239097" y="6579682"/>
            <a:ext cx="3876431" cy="169277"/>
          </a:xfrm>
          <a:prstGeom prst="rect">
            <a:avLst/>
          </a:prstGeom>
          <a:noFill/>
        </p:spPr>
        <p:txBody>
          <a:bodyPr tIns="0" bIns="0">
            <a:spAutoFit/>
          </a:bodyPr>
          <a:lstStyle/>
          <a:p>
            <a:pPr marL="0" marR="0" indent="0" algn="l" defTabSz="750240" rtl="0" eaLnBrk="1" fontAlgn="auto" latinLnBrk="0" hangingPunct="1">
              <a:lnSpc>
                <a:spcPct val="100000"/>
              </a:lnSpc>
              <a:spcBef>
                <a:spcPts val="0"/>
              </a:spcBef>
              <a:spcAft>
                <a:spcPts val="0"/>
              </a:spcAft>
              <a:buClrTx/>
              <a:buSzTx/>
              <a:buFontTx/>
              <a:buNone/>
              <a:tabLst/>
              <a:defRPr/>
            </a:pPr>
            <a:r>
              <a:rPr kumimoji="0" lang="en-US" altLang="ja-JP" sz="1100" b="0" i="0" dirty="0">
                <a:solidFill>
                  <a:schemeClr val="bg1"/>
                </a:solidFill>
                <a:latin typeface="+mn-ea"/>
                <a:ea typeface="+mn-ea"/>
                <a:cs typeface="Meiryo UI" pitchFamily="50" charset="-128"/>
              </a:rPr>
              <a:t>© 2021 NTT DATA Corporation</a:t>
            </a:r>
          </a:p>
        </p:txBody>
      </p:sp>
      <p:sp>
        <p:nvSpPr>
          <p:cNvPr id="8" name="正方形/長方形 7"/>
          <p:cNvSpPr/>
          <p:nvPr userDrawn="1"/>
        </p:nvSpPr>
        <p:spPr>
          <a:xfrm>
            <a:off x="-2" y="-2"/>
            <a:ext cx="12192000" cy="2952751"/>
          </a:xfrm>
          <a:prstGeom prst="rect">
            <a:avLst/>
          </a:prstGeom>
          <a:gradFill flip="none" rotWithShape="1">
            <a:gsLst>
              <a:gs pos="37000">
                <a:srgbClr val="0065AD">
                  <a:alpha val="0"/>
                </a:srgbClr>
              </a:gs>
              <a:gs pos="0">
                <a:srgbClr val="0065AD"/>
              </a:gs>
              <a:gs pos="100000">
                <a:srgbClr val="0065AD">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rotWithShape="1">
          <a:blip r:embed="rId10" cstate="print">
            <a:extLst>
              <a:ext uri="{28A0092B-C50C-407E-A947-70E740481C1C}">
                <a14:useLocalDpi xmlns:a14="http://schemas.microsoft.com/office/drawing/2010/main" val="0"/>
              </a:ext>
            </a:extLst>
          </a:blip>
          <a:srcRect t="13643" b="16190"/>
          <a:stretch/>
        </p:blipFill>
        <p:spPr>
          <a:xfrm>
            <a:off x="8791575" y="78376"/>
            <a:ext cx="3208836" cy="562406"/>
          </a:xfrm>
          <a:prstGeom prst="rect">
            <a:avLst/>
          </a:prstGeom>
        </p:spPr>
      </p:pic>
      <p:pic>
        <p:nvPicPr>
          <p:cNvPr id="2" name="図 1"/>
          <p:cNvPicPr>
            <a:picLocks noChangeAspect="1"/>
          </p:cNvPicPr>
          <p:nvPr userDrawn="1"/>
        </p:nvPicPr>
        <p:blipFill>
          <a:blip r:embed="rId11"/>
          <a:stretch>
            <a:fillRect/>
          </a:stretch>
        </p:blipFill>
        <p:spPr>
          <a:xfrm>
            <a:off x="10857294" y="6492875"/>
            <a:ext cx="1048603" cy="365792"/>
          </a:xfrm>
          <a:prstGeom prst="rect">
            <a:avLst/>
          </a:prstGeom>
        </p:spPr>
      </p:pic>
    </p:spTree>
    <p:extLst>
      <p:ext uri="{BB962C8B-B14F-4D97-AF65-F5344CB8AC3E}">
        <p14:creationId xmlns:p14="http://schemas.microsoft.com/office/powerpoint/2010/main" val="142967296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0" r:id="rId4"/>
    <p:sldLayoutId id="2147483655" r:id="rId5"/>
    <p:sldLayoutId id="2147483651" r:id="rId6"/>
    <p:sldLayoutId id="2147483652" r:id="rId7"/>
  </p:sldLayoutIdLst>
  <p:hf sldNum="0" hdr="0" ftr="0" dt="0"/>
  <p:txStyles>
    <p:titleStyle>
      <a:lvl1pPr algn="l" defTabSz="914400" rtl="0" eaLnBrk="1" latinLnBrk="0" hangingPunct="1">
        <a:lnSpc>
          <a:spcPct val="90000"/>
        </a:lnSpc>
        <a:spcBef>
          <a:spcPct val="0"/>
        </a:spcBef>
        <a:buNone/>
        <a:defRPr kumimoji="1" sz="28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9.jpe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jpeg"/><Relationship Id="rId7" Type="http://schemas.openxmlformats.org/officeDocument/2006/relationships/image" Target="../media/image24.png"/><Relationship Id="rId12"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30.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3600" dirty="0"/>
              <a:t>テレワーク下における勤務状況等の可視化</a:t>
            </a:r>
          </a:p>
        </p:txBody>
      </p:sp>
      <p:sp>
        <p:nvSpPr>
          <p:cNvPr id="3" name="サブタイトル 2"/>
          <p:cNvSpPr>
            <a:spLocks noGrp="1"/>
          </p:cNvSpPr>
          <p:nvPr>
            <p:ph type="subTitle" idx="1"/>
          </p:nvPr>
        </p:nvSpPr>
        <p:spPr>
          <a:xfrm>
            <a:off x="2194560" y="4039738"/>
            <a:ext cx="9757295" cy="1010620"/>
          </a:xfrm>
        </p:spPr>
        <p:txBody>
          <a:bodyPr>
            <a:normAutofit lnSpcReduction="10000"/>
          </a:bodyPr>
          <a:lstStyle/>
          <a:p>
            <a:pPr algn="l">
              <a:defRPr/>
            </a:pPr>
            <a:r>
              <a:rPr lang="en-US" altLang="ja-JP" dirty="0">
                <a:latin typeface="+mn-ea"/>
              </a:rPr>
              <a:t>2022</a:t>
            </a:r>
            <a:r>
              <a:rPr lang="ja-JP" altLang="en-US" dirty="0">
                <a:latin typeface="+mn-ea"/>
              </a:rPr>
              <a:t>年</a:t>
            </a:r>
            <a:r>
              <a:rPr lang="en-US" altLang="ja-JP" dirty="0">
                <a:latin typeface="+mn-ea"/>
              </a:rPr>
              <a:t>11</a:t>
            </a:r>
            <a:r>
              <a:rPr lang="ja-JP" altLang="en-US" dirty="0" smtClean="0">
                <a:latin typeface="+mn-ea"/>
              </a:rPr>
              <a:t>月</a:t>
            </a:r>
            <a:r>
              <a:rPr lang="en-US" altLang="ja-JP" dirty="0" smtClean="0">
                <a:latin typeface="+mn-ea"/>
              </a:rPr>
              <a:t>8</a:t>
            </a:r>
            <a:r>
              <a:rPr lang="ja-JP" altLang="en-US" dirty="0" smtClean="0">
                <a:latin typeface="+mn-ea"/>
              </a:rPr>
              <a:t>日</a:t>
            </a:r>
            <a:endParaRPr lang="en-US" altLang="ja-JP" dirty="0">
              <a:latin typeface="+mn-ea"/>
            </a:endParaRPr>
          </a:p>
          <a:p>
            <a:pPr algn="l">
              <a:defRPr/>
            </a:pPr>
            <a:r>
              <a:rPr lang="ja-JP" altLang="en-US" dirty="0">
                <a:latin typeface="+mn-ea"/>
              </a:rPr>
              <a:t>モビリティ＆レジリエンス事業部　第一システム統括部　開発担当　</a:t>
            </a:r>
            <a:r>
              <a:rPr lang="ja-JP" altLang="en-US" dirty="0" smtClean="0">
                <a:latin typeface="+mn-ea"/>
              </a:rPr>
              <a:t>福田陸人</a:t>
            </a:r>
            <a:endParaRPr lang="en-US" altLang="ja-JP" dirty="0">
              <a:latin typeface="+mn-ea"/>
            </a:endParaRPr>
          </a:p>
          <a:p>
            <a:pPr algn="l">
              <a:defRPr/>
            </a:pPr>
            <a:r>
              <a:rPr lang="ja-JP" altLang="en-US" dirty="0">
                <a:latin typeface="+mn-ea"/>
              </a:rPr>
              <a:t>育成指導者　</a:t>
            </a:r>
            <a:r>
              <a:rPr lang="ja-JP" altLang="en-US" dirty="0" smtClean="0">
                <a:latin typeface="+mn-ea"/>
              </a:rPr>
              <a:t>船越隆太・寺師秀幸</a:t>
            </a:r>
            <a:r>
              <a:rPr lang="ja-JP" altLang="en-US" dirty="0">
                <a:latin typeface="+mn-ea"/>
              </a:rPr>
              <a:t>　　育成指導</a:t>
            </a:r>
            <a:r>
              <a:rPr lang="ja-JP" altLang="en-US" dirty="0" smtClean="0">
                <a:latin typeface="+mn-ea"/>
              </a:rPr>
              <a:t>補助者　山岸太一</a:t>
            </a:r>
            <a:r>
              <a:rPr lang="ja-JP" altLang="en-US" dirty="0">
                <a:latin typeface="+mn-ea"/>
              </a:rPr>
              <a:t>　　　トレーナー　</a:t>
            </a:r>
            <a:r>
              <a:rPr lang="ja-JP" altLang="en-US" dirty="0" smtClean="0">
                <a:latin typeface="+mn-ea"/>
              </a:rPr>
              <a:t>奥井健太</a:t>
            </a:r>
            <a:endParaRPr lang="ja-JP" altLang="en-US" dirty="0">
              <a:latin typeface="+mn-ea"/>
            </a:endParaRPr>
          </a:p>
          <a:p>
            <a:endParaRPr kumimoji="1" lang="ja-JP" altLang="en-US" dirty="0"/>
          </a:p>
        </p:txBody>
      </p:sp>
      <p:sp>
        <p:nvSpPr>
          <p:cNvPr id="4" name="テキスト プレースホルダー 4"/>
          <p:cNvSpPr txBox="1">
            <a:spLocks/>
          </p:cNvSpPr>
          <p:nvPr/>
        </p:nvSpPr>
        <p:spPr>
          <a:xfrm>
            <a:off x="182991" y="167362"/>
            <a:ext cx="3345300" cy="524553"/>
          </a:xfrm>
          <a:prstGeom prst="rect">
            <a:avLst/>
          </a:prstGeom>
          <a:ln>
            <a:solidFill>
              <a:schemeClr val="bg1"/>
            </a:solid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900" dirty="0">
                <a:latin typeface="Meiryo UI" panose="020B0604030504040204" pitchFamily="50" charset="-128"/>
                <a:ea typeface="Meiryo UI" panose="020B0604030504040204" pitchFamily="50" charset="-128"/>
                <a:cs typeface="HGPGothicE" charset="-128"/>
              </a:rPr>
              <a:t>情 報 種 別 ： 社外秘（社員限り）</a:t>
            </a:r>
            <a:r>
              <a:rPr lang="en-US" altLang="ja-JP" sz="900" dirty="0">
                <a:latin typeface="Meiryo UI" panose="020B0604030504040204" pitchFamily="50" charset="-128"/>
                <a:ea typeface="Meiryo UI" panose="020B0604030504040204" pitchFamily="50" charset="-128"/>
                <a:cs typeface="HGPGothicE" charset="-128"/>
              </a:rPr>
              <a:t/>
            </a:r>
            <a:br>
              <a:rPr lang="en-US" altLang="ja-JP" sz="900" dirty="0">
                <a:latin typeface="Meiryo UI" panose="020B0604030504040204" pitchFamily="50" charset="-128"/>
                <a:ea typeface="Meiryo UI" panose="020B0604030504040204" pitchFamily="50" charset="-128"/>
                <a:cs typeface="HGPGothicE" charset="-128"/>
              </a:rPr>
            </a:br>
            <a:r>
              <a:rPr lang="ja-JP" altLang="en-US" sz="900" dirty="0">
                <a:latin typeface="Meiryo UI" panose="020B0604030504040204" pitchFamily="50" charset="-128"/>
                <a:ea typeface="Meiryo UI" panose="020B0604030504040204" pitchFamily="50" charset="-128"/>
                <a:cs typeface="HGPGothicE" charset="-128"/>
              </a:rPr>
              <a:t>会　 社　 名 ： </a:t>
            </a:r>
            <a:r>
              <a:rPr lang="en-US" altLang="ja-JP" sz="900" dirty="0">
                <a:latin typeface="Meiryo UI" panose="020B0604030504040204" pitchFamily="50" charset="-128"/>
                <a:ea typeface="Meiryo UI" panose="020B0604030504040204" pitchFamily="50" charset="-128"/>
                <a:cs typeface="HGPGothicE" charset="-128"/>
              </a:rPr>
              <a:t>㈱NTT</a:t>
            </a:r>
            <a:r>
              <a:rPr lang="ja-JP" altLang="en-US" sz="900" dirty="0">
                <a:latin typeface="Meiryo UI" panose="020B0604030504040204" pitchFamily="50" charset="-128"/>
                <a:ea typeface="Meiryo UI" panose="020B0604030504040204" pitchFamily="50" charset="-128"/>
                <a:cs typeface="HGPGothicE" charset="-128"/>
              </a:rPr>
              <a:t>データ</a:t>
            </a:r>
            <a:r>
              <a:rPr lang="en-US" altLang="ja-JP" sz="900" dirty="0">
                <a:latin typeface="Meiryo UI" panose="020B0604030504040204" pitchFamily="50" charset="-128"/>
                <a:ea typeface="Meiryo UI" panose="020B0604030504040204" pitchFamily="50" charset="-128"/>
                <a:cs typeface="HGPGothicE" charset="-128"/>
              </a:rPr>
              <a:t/>
            </a:r>
            <a:br>
              <a:rPr lang="en-US" altLang="ja-JP" sz="900" dirty="0">
                <a:latin typeface="Meiryo UI" panose="020B0604030504040204" pitchFamily="50" charset="-128"/>
                <a:ea typeface="Meiryo UI" panose="020B0604030504040204" pitchFamily="50" charset="-128"/>
                <a:cs typeface="HGPGothicE" charset="-128"/>
              </a:rPr>
            </a:br>
            <a:r>
              <a:rPr lang="ja-JP" altLang="en-US" sz="900" dirty="0">
                <a:latin typeface="Meiryo UI" panose="020B0604030504040204" pitchFamily="50" charset="-128"/>
                <a:ea typeface="Meiryo UI" panose="020B0604030504040204" pitchFamily="50" charset="-128"/>
                <a:cs typeface="HGPGothicE" charset="-128"/>
              </a:rPr>
              <a:t>情報所有者 ：モビリティ＆レジリエンス事業部第一システム統括部</a:t>
            </a:r>
            <a:endParaRPr lang="en-US" altLang="ja-JP" sz="900" dirty="0">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1288984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endParaRPr kumimoji="1" lang="ja-JP" altLang="en-US"/>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2620177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3.</a:t>
            </a:r>
            <a:r>
              <a:rPr lang="ja-JP" altLang="en-US" dirty="0" smtClean="0"/>
              <a:t>活動計画</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083879812"/>
              </p:ext>
            </p:extLst>
          </p:nvPr>
        </p:nvGraphicFramePr>
        <p:xfrm>
          <a:off x="407988" y="1775857"/>
          <a:ext cx="11053604" cy="3536791"/>
        </p:xfrm>
        <a:graphic>
          <a:graphicData uri="http://schemas.openxmlformats.org/drawingml/2006/table">
            <a:tbl>
              <a:tblPr firstRow="1" bandRow="1">
                <a:tableStyleId>{5C22544A-7EE6-4342-B048-85BDC9FD1C3A}</a:tableStyleId>
              </a:tblPr>
              <a:tblGrid>
                <a:gridCol w="1962699">
                  <a:extLst>
                    <a:ext uri="{9D8B030D-6E8A-4147-A177-3AD203B41FA5}">
                      <a16:colId xmlns:a16="http://schemas.microsoft.com/office/drawing/2014/main" val="1035155392"/>
                    </a:ext>
                  </a:extLst>
                </a:gridCol>
                <a:gridCol w="1818181">
                  <a:extLst>
                    <a:ext uri="{9D8B030D-6E8A-4147-A177-3AD203B41FA5}">
                      <a16:colId xmlns:a16="http://schemas.microsoft.com/office/drawing/2014/main" val="1883132025"/>
                    </a:ext>
                  </a:extLst>
                </a:gridCol>
                <a:gridCol w="1818181">
                  <a:extLst>
                    <a:ext uri="{9D8B030D-6E8A-4147-A177-3AD203B41FA5}">
                      <a16:colId xmlns:a16="http://schemas.microsoft.com/office/drawing/2014/main" val="3061886299"/>
                    </a:ext>
                  </a:extLst>
                </a:gridCol>
                <a:gridCol w="1818181">
                  <a:extLst>
                    <a:ext uri="{9D8B030D-6E8A-4147-A177-3AD203B41FA5}">
                      <a16:colId xmlns:a16="http://schemas.microsoft.com/office/drawing/2014/main" val="2389422376"/>
                    </a:ext>
                  </a:extLst>
                </a:gridCol>
                <a:gridCol w="1818181">
                  <a:extLst>
                    <a:ext uri="{9D8B030D-6E8A-4147-A177-3AD203B41FA5}">
                      <a16:colId xmlns:a16="http://schemas.microsoft.com/office/drawing/2014/main" val="3646892897"/>
                    </a:ext>
                  </a:extLst>
                </a:gridCol>
                <a:gridCol w="1818181">
                  <a:extLst>
                    <a:ext uri="{9D8B030D-6E8A-4147-A177-3AD203B41FA5}">
                      <a16:colId xmlns:a16="http://schemas.microsoft.com/office/drawing/2014/main" val="2502795176"/>
                    </a:ext>
                  </a:extLst>
                </a:gridCol>
              </a:tblGrid>
              <a:tr h="457981">
                <a:tc>
                  <a:txBody>
                    <a:bodyPr/>
                    <a:lstStyle/>
                    <a:p>
                      <a:r>
                        <a:rPr kumimoji="1" lang="ja-JP" altLang="en-US" dirty="0"/>
                        <a:t>作業項目</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dirty="0"/>
                        <a:t>6</a:t>
                      </a:r>
                      <a:r>
                        <a:rPr kumimoji="1" lang="ja-JP" altLang="en-US" dirty="0"/>
                        <a:t>月</a:t>
                      </a:r>
                    </a:p>
                  </a:txBody>
                  <a:tcPr>
                    <a:lnT w="12700" cap="flat" cmpd="sng" algn="ctr">
                      <a:solidFill>
                        <a:schemeClr val="tx1"/>
                      </a:solidFill>
                      <a:prstDash val="solid"/>
                      <a:round/>
                      <a:headEnd type="none" w="med" len="med"/>
                      <a:tailEnd type="none" w="med" len="med"/>
                    </a:lnT>
                  </a:tcPr>
                </a:tc>
                <a:tc>
                  <a:txBody>
                    <a:bodyPr/>
                    <a:lstStyle/>
                    <a:p>
                      <a:r>
                        <a:rPr kumimoji="1" lang="en-US" altLang="ja-JP" dirty="0"/>
                        <a:t>7</a:t>
                      </a:r>
                      <a:r>
                        <a:rPr kumimoji="1" lang="ja-JP" altLang="en-US" dirty="0"/>
                        <a:t>月</a:t>
                      </a:r>
                    </a:p>
                  </a:txBody>
                  <a:tcPr>
                    <a:lnT w="12700" cap="flat" cmpd="sng" algn="ctr">
                      <a:solidFill>
                        <a:schemeClr val="tx1"/>
                      </a:solidFill>
                      <a:prstDash val="solid"/>
                      <a:round/>
                      <a:headEnd type="none" w="med" len="med"/>
                      <a:tailEnd type="none" w="med" len="med"/>
                    </a:lnT>
                  </a:tcPr>
                </a:tc>
                <a:tc>
                  <a:txBody>
                    <a:bodyPr/>
                    <a:lstStyle/>
                    <a:p>
                      <a:r>
                        <a:rPr kumimoji="1" lang="en-US" altLang="ja-JP" dirty="0"/>
                        <a:t>8</a:t>
                      </a:r>
                      <a:r>
                        <a:rPr kumimoji="1" lang="ja-JP" altLang="en-US" dirty="0"/>
                        <a:t>月</a:t>
                      </a:r>
                    </a:p>
                  </a:txBody>
                  <a:tcPr>
                    <a:lnT w="12700" cap="flat" cmpd="sng" algn="ctr">
                      <a:solidFill>
                        <a:schemeClr val="tx1"/>
                      </a:solidFill>
                      <a:prstDash val="solid"/>
                      <a:round/>
                      <a:headEnd type="none" w="med" len="med"/>
                      <a:tailEnd type="none" w="med" len="med"/>
                    </a:lnT>
                  </a:tcPr>
                </a:tc>
                <a:tc>
                  <a:txBody>
                    <a:bodyPr/>
                    <a:lstStyle/>
                    <a:p>
                      <a:r>
                        <a:rPr kumimoji="1" lang="en-US" altLang="ja-JP" dirty="0"/>
                        <a:t>9</a:t>
                      </a:r>
                      <a:r>
                        <a:rPr kumimoji="1" lang="ja-JP" altLang="en-US" dirty="0"/>
                        <a:t>月</a:t>
                      </a:r>
                    </a:p>
                  </a:txBody>
                  <a:tcPr>
                    <a:lnT w="12700" cap="flat" cmpd="sng" algn="ctr">
                      <a:solidFill>
                        <a:schemeClr val="tx1"/>
                      </a:solidFill>
                      <a:prstDash val="solid"/>
                      <a:round/>
                      <a:headEnd type="none" w="med" len="med"/>
                      <a:tailEnd type="none" w="med" len="med"/>
                    </a:lnT>
                  </a:tcPr>
                </a:tc>
                <a:tc>
                  <a:txBody>
                    <a:bodyPr/>
                    <a:lstStyle/>
                    <a:p>
                      <a:r>
                        <a:rPr kumimoji="1" lang="en-US" altLang="ja-JP" dirty="0"/>
                        <a:t>10</a:t>
                      </a:r>
                      <a:r>
                        <a:rPr kumimoji="1" lang="ja-JP" altLang="en-US" dirty="0"/>
                        <a:t>月</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7186718"/>
                  </a:ext>
                </a:extLst>
              </a:tr>
              <a:tr h="650801">
                <a:tc>
                  <a:txBody>
                    <a:bodyPr/>
                    <a:lstStyle/>
                    <a:p>
                      <a:pPr algn="just"/>
                      <a:r>
                        <a:rPr kumimoji="1" lang="ja-JP" altLang="en-US" sz="2000" dirty="0"/>
                        <a:t>課題抽出・設定</a:t>
                      </a:r>
                    </a:p>
                  </a:txBody>
                  <a:tcPr anchor="ctr">
                    <a:lnL w="12700" cap="flat" cmpd="sng" algn="ctr">
                      <a:solidFill>
                        <a:schemeClr val="tx1"/>
                      </a:solidFill>
                      <a:prstDash val="solid"/>
                      <a:round/>
                      <a:headEnd type="none" w="med" len="med"/>
                      <a:tailEnd type="none" w="med" len="med"/>
                    </a:lnL>
                  </a:tcPr>
                </a:tc>
                <a:tc>
                  <a:txBody>
                    <a:bodyPr/>
                    <a:lstStyle/>
                    <a:p>
                      <a:pPr algn="just"/>
                      <a:endParaRPr kumimoji="1" lang="ja-JP" altLang="en-US" sz="2000" dirty="0"/>
                    </a:p>
                  </a:txBody>
                  <a:tcPr anchor="ctr"/>
                </a:tc>
                <a:tc>
                  <a:txBody>
                    <a:bodyPr/>
                    <a:lstStyle/>
                    <a:p>
                      <a:pPr algn="just"/>
                      <a:endParaRPr kumimoji="1" lang="ja-JP" altLang="en-US" sz="2000" dirty="0"/>
                    </a:p>
                  </a:txBody>
                  <a:tcPr anchor="ctr"/>
                </a:tc>
                <a:tc>
                  <a:txBody>
                    <a:bodyPr/>
                    <a:lstStyle/>
                    <a:p>
                      <a:pPr algn="just"/>
                      <a:endParaRPr kumimoji="1" lang="ja-JP" altLang="en-US" sz="2000" dirty="0"/>
                    </a:p>
                  </a:txBody>
                  <a:tcPr anchor="ctr"/>
                </a:tc>
                <a:tc>
                  <a:txBody>
                    <a:bodyPr/>
                    <a:lstStyle/>
                    <a:p>
                      <a:pPr algn="just"/>
                      <a:endParaRPr kumimoji="1" lang="ja-JP" altLang="en-US" sz="2000"/>
                    </a:p>
                  </a:txBody>
                  <a:tcPr anchor="ctr"/>
                </a:tc>
                <a:tc>
                  <a:txBody>
                    <a:bodyPr/>
                    <a:lstStyle/>
                    <a:p>
                      <a:pPr algn="just"/>
                      <a:endParaRPr kumimoji="1" lang="ja-JP" altLang="en-US" sz="20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760878"/>
                  </a:ext>
                </a:extLst>
              </a:tr>
              <a:tr h="570618">
                <a:tc>
                  <a:txBody>
                    <a:bodyPr/>
                    <a:lstStyle/>
                    <a:p>
                      <a:r>
                        <a:rPr kumimoji="1" lang="ja-JP" altLang="en-US" sz="2000" dirty="0"/>
                        <a:t>原因分析</a:t>
                      </a:r>
                    </a:p>
                  </a:txBody>
                  <a:tcPr anchor="ctr">
                    <a:lnL w="12700" cap="flat" cmpd="sng" algn="ctr">
                      <a:solidFill>
                        <a:schemeClr val="tx1"/>
                      </a:solidFill>
                      <a:prstDash val="solid"/>
                      <a:round/>
                      <a:headEnd type="none" w="med" len="med"/>
                      <a:tailEnd type="none" w="med" len="med"/>
                    </a:lnL>
                  </a:tcPr>
                </a:tc>
                <a:tc>
                  <a:txBody>
                    <a:bodyPr/>
                    <a:lstStyle/>
                    <a:p>
                      <a:endParaRPr kumimoji="1" lang="ja-JP" altLang="en-US" sz="2000" dirty="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69072298"/>
                  </a:ext>
                </a:extLst>
              </a:tr>
              <a:tr h="634727">
                <a:tc>
                  <a:txBody>
                    <a:bodyPr/>
                    <a:lstStyle/>
                    <a:p>
                      <a:r>
                        <a:rPr kumimoji="1" lang="ja-JP" altLang="en-US" sz="2000" dirty="0"/>
                        <a:t>対策立案</a:t>
                      </a:r>
                    </a:p>
                  </a:txBody>
                  <a:tcPr anchor="ctr">
                    <a:lnL w="12700" cap="flat" cmpd="sng" algn="ctr">
                      <a:solidFill>
                        <a:schemeClr val="tx1"/>
                      </a:solidFill>
                      <a:prstDash val="solid"/>
                      <a:round/>
                      <a:headEnd type="none" w="med" len="med"/>
                      <a:tailEnd type="none" w="med" len="med"/>
                    </a:lnL>
                  </a:tcPr>
                </a:tc>
                <a:tc>
                  <a:txBody>
                    <a:bodyPr/>
                    <a:lstStyle/>
                    <a:p>
                      <a:endParaRPr kumimoji="1" lang="ja-JP" altLang="en-US" sz="2000" dirty="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2949914"/>
                  </a:ext>
                </a:extLst>
              </a:tr>
              <a:tr h="590204">
                <a:tc>
                  <a:txBody>
                    <a:bodyPr/>
                    <a:lstStyle/>
                    <a:p>
                      <a:r>
                        <a:rPr kumimoji="1" lang="ja-JP" altLang="en-US" sz="2000" dirty="0"/>
                        <a:t>対策実施</a:t>
                      </a:r>
                    </a:p>
                  </a:txBody>
                  <a:tcPr anchor="ctr">
                    <a:lnL w="12700" cap="flat" cmpd="sng" algn="ctr">
                      <a:solidFill>
                        <a:schemeClr val="tx1"/>
                      </a:solidFill>
                      <a:prstDash val="solid"/>
                      <a:round/>
                      <a:headEnd type="none" w="med" len="med"/>
                      <a:tailEnd type="none" w="med" len="med"/>
                    </a:lnL>
                  </a:tcPr>
                </a:tc>
                <a:tc>
                  <a:txBody>
                    <a:bodyPr/>
                    <a:lstStyle/>
                    <a:p>
                      <a:endParaRPr kumimoji="1" lang="ja-JP" altLang="en-US" sz="2000" dirty="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3448290"/>
                  </a:ext>
                </a:extLst>
              </a:tr>
              <a:tr h="632460">
                <a:tc>
                  <a:txBody>
                    <a:bodyPr/>
                    <a:lstStyle/>
                    <a:p>
                      <a:r>
                        <a:rPr kumimoji="1" lang="ja-JP" altLang="en-US" sz="2000" dirty="0"/>
                        <a:t>効果測定</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kumimoji="1" lang="ja-JP" altLang="en-US" sz="2000"/>
                    </a:p>
                  </a:txBody>
                  <a:tcPr>
                    <a:lnB w="12700" cap="flat" cmpd="sng" algn="ctr">
                      <a:solidFill>
                        <a:schemeClr val="tx1"/>
                      </a:solidFill>
                      <a:prstDash val="solid"/>
                      <a:round/>
                      <a:headEnd type="none" w="med" len="med"/>
                      <a:tailEnd type="none" w="med" len="med"/>
                    </a:lnB>
                  </a:tcPr>
                </a:tc>
                <a:tc>
                  <a:txBody>
                    <a:bodyPr/>
                    <a:lstStyle/>
                    <a:p>
                      <a:endParaRPr kumimoji="1" lang="ja-JP" altLang="en-US" sz="2000"/>
                    </a:p>
                  </a:txBody>
                  <a:tcPr>
                    <a:lnB w="12700" cap="flat" cmpd="sng" algn="ctr">
                      <a:solidFill>
                        <a:schemeClr val="tx1"/>
                      </a:solidFill>
                      <a:prstDash val="solid"/>
                      <a:round/>
                      <a:headEnd type="none" w="med" len="med"/>
                      <a:tailEnd type="none" w="med" len="med"/>
                    </a:lnB>
                  </a:tcPr>
                </a:tc>
                <a:tc>
                  <a:txBody>
                    <a:bodyPr/>
                    <a:lstStyle/>
                    <a:p>
                      <a:endParaRPr kumimoji="1" lang="ja-JP" altLang="en-US" sz="2000"/>
                    </a:p>
                  </a:txBody>
                  <a:tcPr>
                    <a:lnB w="12700" cap="flat" cmpd="sng" algn="ctr">
                      <a:solidFill>
                        <a:schemeClr val="tx1"/>
                      </a:solidFill>
                      <a:prstDash val="solid"/>
                      <a:round/>
                      <a:headEnd type="none" w="med" len="med"/>
                      <a:tailEnd type="none" w="med" len="med"/>
                    </a:lnB>
                  </a:tcPr>
                </a:tc>
                <a:tc>
                  <a:txBody>
                    <a:bodyPr/>
                    <a:lstStyle/>
                    <a:p>
                      <a:endParaRPr kumimoji="1" lang="ja-JP" altLang="en-US" sz="2000"/>
                    </a:p>
                  </a:txBody>
                  <a:tcPr>
                    <a:lnB w="12700" cap="flat" cmpd="sng" algn="ctr">
                      <a:solidFill>
                        <a:schemeClr val="tx1"/>
                      </a:solidFill>
                      <a:prstDash val="solid"/>
                      <a:round/>
                      <a:headEnd type="none" w="med" len="med"/>
                      <a:tailEnd type="none" w="med" len="med"/>
                    </a:lnB>
                  </a:tcPr>
                </a:tc>
                <a:tc>
                  <a:txBody>
                    <a:bodyPr/>
                    <a:lstStyle/>
                    <a:p>
                      <a:endParaRPr kumimoji="1" lang="ja-JP" alt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187662"/>
                  </a:ext>
                </a:extLst>
              </a:tr>
            </a:tbl>
          </a:graphicData>
        </a:graphic>
      </p:graphicFrame>
      <p:sp>
        <p:nvSpPr>
          <p:cNvPr id="5" name="ホームベース 4"/>
          <p:cNvSpPr/>
          <p:nvPr/>
        </p:nvSpPr>
        <p:spPr>
          <a:xfrm>
            <a:off x="3085161" y="2576298"/>
            <a:ext cx="2574330" cy="237996"/>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6" name="ホームベース 5"/>
          <p:cNvSpPr/>
          <p:nvPr/>
        </p:nvSpPr>
        <p:spPr>
          <a:xfrm>
            <a:off x="3085161" y="2314830"/>
            <a:ext cx="2196722" cy="232292"/>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7" name="ホームベース 6"/>
          <p:cNvSpPr/>
          <p:nvPr/>
        </p:nvSpPr>
        <p:spPr>
          <a:xfrm>
            <a:off x="5281883" y="2909776"/>
            <a:ext cx="733745" cy="232292"/>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8" name="ホームベース 7"/>
          <p:cNvSpPr/>
          <p:nvPr/>
        </p:nvSpPr>
        <p:spPr>
          <a:xfrm>
            <a:off x="5281883" y="3175018"/>
            <a:ext cx="1020465" cy="237996"/>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9" name="ホームベース 8"/>
          <p:cNvSpPr/>
          <p:nvPr/>
        </p:nvSpPr>
        <p:spPr>
          <a:xfrm>
            <a:off x="6012235" y="3520245"/>
            <a:ext cx="733745" cy="232292"/>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ホームベース 9"/>
          <p:cNvSpPr/>
          <p:nvPr/>
        </p:nvSpPr>
        <p:spPr>
          <a:xfrm>
            <a:off x="6379108" y="3801039"/>
            <a:ext cx="664972" cy="237996"/>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1" name="ホームベース 10"/>
          <p:cNvSpPr/>
          <p:nvPr/>
        </p:nvSpPr>
        <p:spPr>
          <a:xfrm>
            <a:off x="6745981" y="4125716"/>
            <a:ext cx="1872940" cy="232292"/>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2" name="ホームベース 11"/>
          <p:cNvSpPr/>
          <p:nvPr/>
        </p:nvSpPr>
        <p:spPr>
          <a:xfrm>
            <a:off x="7044080" y="4407560"/>
            <a:ext cx="2115167" cy="237996"/>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3" name="ホームベース 12"/>
          <p:cNvSpPr/>
          <p:nvPr/>
        </p:nvSpPr>
        <p:spPr>
          <a:xfrm>
            <a:off x="8702047" y="4741011"/>
            <a:ext cx="1792289" cy="232292"/>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4" name="ホームベース 13"/>
          <p:cNvSpPr/>
          <p:nvPr/>
        </p:nvSpPr>
        <p:spPr>
          <a:xfrm>
            <a:off x="9217436" y="5005925"/>
            <a:ext cx="1276900" cy="237996"/>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15" name="グループ化 14"/>
          <p:cNvGrpSpPr/>
          <p:nvPr/>
        </p:nvGrpSpPr>
        <p:grpSpPr>
          <a:xfrm>
            <a:off x="10318070" y="5502070"/>
            <a:ext cx="1143522" cy="177372"/>
            <a:chOff x="1898413" y="5648665"/>
            <a:chExt cx="2430012" cy="312214"/>
          </a:xfrm>
        </p:grpSpPr>
        <p:sp>
          <p:nvSpPr>
            <p:cNvPr id="16" name="テキスト ボックス 15"/>
            <p:cNvSpPr txBox="1"/>
            <p:nvPr/>
          </p:nvSpPr>
          <p:spPr>
            <a:xfrm>
              <a:off x="3377572" y="5648665"/>
              <a:ext cx="950853" cy="312214"/>
            </a:xfrm>
            <a:prstGeom prst="rect">
              <a:avLst/>
            </a:prstGeom>
            <a:noFill/>
          </p:spPr>
          <p:txBody>
            <a:bodyPr wrap="square" lIns="0" rIns="0" rtlCol="0">
              <a:noAutofit/>
            </a:bodyPr>
            <a:lstStyle/>
            <a:p>
              <a:pPr algn="l" defTabSz="288000"/>
              <a:r>
                <a:rPr kumimoji="1" lang="ja-JP" altLang="en-US" sz="1000" dirty="0">
                  <a:latin typeface="+mn-ea"/>
                </a:rPr>
                <a:t>計画</a:t>
              </a:r>
            </a:p>
          </p:txBody>
        </p:sp>
        <p:sp>
          <p:nvSpPr>
            <p:cNvPr id="17" name="ホームベース 16"/>
            <p:cNvSpPr/>
            <p:nvPr/>
          </p:nvSpPr>
          <p:spPr>
            <a:xfrm>
              <a:off x="1898413" y="5668885"/>
              <a:ext cx="1299927" cy="271775"/>
            </a:xfrm>
            <a:prstGeom prst="homePlate">
              <a:avLst/>
            </a:prstGeom>
            <a:solidFill>
              <a:schemeClr val="tx1">
                <a:lumMod val="50000"/>
                <a:lumOff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grpSp>
        <p:nvGrpSpPr>
          <p:cNvPr id="18" name="グループ化 17"/>
          <p:cNvGrpSpPr/>
          <p:nvPr/>
        </p:nvGrpSpPr>
        <p:grpSpPr>
          <a:xfrm>
            <a:off x="10319249" y="5787999"/>
            <a:ext cx="1142344" cy="165885"/>
            <a:chOff x="1898413" y="6265408"/>
            <a:chExt cx="2427508" cy="291995"/>
          </a:xfrm>
        </p:grpSpPr>
        <p:sp>
          <p:nvSpPr>
            <p:cNvPr id="19" name="テキスト ボックス 18"/>
            <p:cNvSpPr txBox="1"/>
            <p:nvPr/>
          </p:nvSpPr>
          <p:spPr>
            <a:xfrm>
              <a:off x="3377574" y="6265408"/>
              <a:ext cx="948347" cy="291994"/>
            </a:xfrm>
            <a:prstGeom prst="rect">
              <a:avLst/>
            </a:prstGeom>
            <a:noFill/>
          </p:spPr>
          <p:txBody>
            <a:bodyPr wrap="square" lIns="0" rIns="0" rtlCol="0">
              <a:noAutofit/>
            </a:bodyPr>
            <a:lstStyle/>
            <a:p>
              <a:pPr algn="l" defTabSz="288000"/>
              <a:r>
                <a:rPr kumimoji="1" lang="ja-JP" altLang="en-US" sz="1000" dirty="0">
                  <a:latin typeface="+mn-ea"/>
                </a:rPr>
                <a:t>実績</a:t>
              </a:r>
            </a:p>
          </p:txBody>
        </p:sp>
        <p:sp>
          <p:nvSpPr>
            <p:cNvPr id="20" name="ホームベース 19"/>
            <p:cNvSpPr/>
            <p:nvPr/>
          </p:nvSpPr>
          <p:spPr>
            <a:xfrm>
              <a:off x="1898413" y="6285628"/>
              <a:ext cx="1299927" cy="271775"/>
            </a:xfrm>
            <a:prstGeom prst="homePlate">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sp>
        <p:nvSpPr>
          <p:cNvPr id="21" name="正方形/長方形 20"/>
          <p:cNvSpPr/>
          <p:nvPr/>
        </p:nvSpPr>
        <p:spPr>
          <a:xfrm>
            <a:off x="394792" y="869087"/>
            <a:ext cx="11327555" cy="628662"/>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600" dirty="0">
                <a:solidFill>
                  <a:schemeClr val="tx1"/>
                </a:solidFill>
              </a:rPr>
              <a:t>以下の作業計画で作業を実施した</a:t>
            </a:r>
          </a:p>
          <a:p>
            <a:r>
              <a:rPr lang="ja-JP" altLang="en-US" sz="1600" dirty="0">
                <a:solidFill>
                  <a:schemeClr val="tx1"/>
                </a:solidFill>
              </a:rPr>
              <a:t>（週に一度トレーナーとの定例を設け適宜スケジュールの修正やアドバイスを頂き作業を進めた．）</a:t>
            </a:r>
          </a:p>
        </p:txBody>
      </p:sp>
    </p:spTree>
    <p:extLst>
      <p:ext uri="{BB962C8B-B14F-4D97-AF65-F5344CB8AC3E}">
        <p14:creationId xmlns:p14="http://schemas.microsoft.com/office/powerpoint/2010/main" val="2899236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endParaRPr kumimoji="1" lang="ja-JP" altLang="en-US"/>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3801553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4278527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solidFill>
                  <a:schemeClr val="tx1"/>
                </a:solidFill>
              </a:rPr>
              <a:t>5</a:t>
            </a:r>
            <a:r>
              <a:rPr lang="en-US" altLang="ja-JP" dirty="0" smtClean="0">
                <a:solidFill>
                  <a:schemeClr val="tx1"/>
                </a:solidFill>
              </a:rPr>
              <a:t>.</a:t>
            </a:r>
            <a:r>
              <a:rPr lang="ja-JP" altLang="en-US" dirty="0" smtClean="0">
                <a:solidFill>
                  <a:schemeClr val="tx1"/>
                </a:solidFill>
              </a:rPr>
              <a:t>対策の検討と目標設定</a:t>
            </a:r>
            <a:endParaRPr lang="ja-JP" altLang="en-US" dirty="0">
              <a:solidFill>
                <a:schemeClr val="tx1"/>
              </a:solidFill>
            </a:endParaRPr>
          </a:p>
        </p:txBody>
      </p:sp>
      <p:sp>
        <p:nvSpPr>
          <p:cNvPr id="3" name="正方形/長方形 2">
            <a:extLst>
              <a:ext uri="{FF2B5EF4-FFF2-40B4-BE49-F238E27FC236}">
                <a16:creationId xmlns:a16="http://schemas.microsoft.com/office/drawing/2014/main" id="{ED4CC891-F3C9-C7EB-91D0-1623E8CDC19C}"/>
              </a:ext>
            </a:extLst>
          </p:cNvPr>
          <p:cNvSpPr/>
          <p:nvPr/>
        </p:nvSpPr>
        <p:spPr>
          <a:xfrm>
            <a:off x="407988" y="1133276"/>
            <a:ext cx="11101337" cy="441309"/>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dirty="0">
                <a:solidFill>
                  <a:schemeClr val="tx1"/>
                </a:solidFill>
              </a:rPr>
              <a:t>現在の作業フローを基に分析を行い，作業の削減・効率化が出来る作業を</a:t>
            </a:r>
            <a:r>
              <a:rPr lang="ja-JP" altLang="en-US" dirty="0" smtClean="0">
                <a:solidFill>
                  <a:schemeClr val="tx1"/>
                </a:solidFill>
              </a:rPr>
              <a:t>検討</a:t>
            </a:r>
            <a:endParaRPr lang="ja-JP" altLang="en-US" dirty="0">
              <a:solidFill>
                <a:schemeClr val="tx1"/>
              </a:solidFill>
            </a:endParaRPr>
          </a:p>
        </p:txBody>
      </p:sp>
      <p:graphicFrame>
        <p:nvGraphicFramePr>
          <p:cNvPr id="5" name="表 5">
            <a:extLst>
              <a:ext uri="{FF2B5EF4-FFF2-40B4-BE49-F238E27FC236}">
                <a16:creationId xmlns:a16="http://schemas.microsoft.com/office/drawing/2014/main" id="{EF763D7C-55D8-DF1A-F809-676FEDC3B66A}"/>
              </a:ext>
            </a:extLst>
          </p:cNvPr>
          <p:cNvGraphicFramePr>
            <a:graphicFrameLocks noGrp="1"/>
          </p:cNvGraphicFramePr>
          <p:nvPr>
            <p:extLst>
              <p:ext uri="{D42A27DB-BD31-4B8C-83A1-F6EECF244321}">
                <p14:modId xmlns:p14="http://schemas.microsoft.com/office/powerpoint/2010/main" val="3406196762"/>
              </p:ext>
            </p:extLst>
          </p:nvPr>
        </p:nvGraphicFramePr>
        <p:xfrm>
          <a:off x="1113911" y="1721089"/>
          <a:ext cx="9964177" cy="3261360"/>
        </p:xfrm>
        <a:graphic>
          <a:graphicData uri="http://schemas.openxmlformats.org/drawingml/2006/table">
            <a:tbl>
              <a:tblPr firstRow="1" bandRow="1">
                <a:tableStyleId>{5C22544A-7EE6-4342-B048-85BDC9FD1C3A}</a:tableStyleId>
              </a:tblPr>
              <a:tblGrid>
                <a:gridCol w="2373623">
                  <a:extLst>
                    <a:ext uri="{9D8B030D-6E8A-4147-A177-3AD203B41FA5}">
                      <a16:colId xmlns:a16="http://schemas.microsoft.com/office/drawing/2014/main" val="3067568212"/>
                    </a:ext>
                  </a:extLst>
                </a:gridCol>
                <a:gridCol w="1162860">
                  <a:extLst>
                    <a:ext uri="{9D8B030D-6E8A-4147-A177-3AD203B41FA5}">
                      <a16:colId xmlns:a16="http://schemas.microsoft.com/office/drawing/2014/main" val="2983919148"/>
                    </a:ext>
                  </a:extLst>
                </a:gridCol>
                <a:gridCol w="1201270">
                  <a:extLst>
                    <a:ext uri="{9D8B030D-6E8A-4147-A177-3AD203B41FA5}">
                      <a16:colId xmlns:a16="http://schemas.microsoft.com/office/drawing/2014/main" val="3428518652"/>
                    </a:ext>
                  </a:extLst>
                </a:gridCol>
                <a:gridCol w="5226424">
                  <a:extLst>
                    <a:ext uri="{9D8B030D-6E8A-4147-A177-3AD203B41FA5}">
                      <a16:colId xmlns:a16="http://schemas.microsoft.com/office/drawing/2014/main" val="258032704"/>
                    </a:ext>
                  </a:extLst>
                </a:gridCol>
              </a:tblGrid>
              <a:tr h="293546">
                <a:tc>
                  <a:txBody>
                    <a:bodyPr/>
                    <a:lstStyle/>
                    <a:p>
                      <a:r>
                        <a:rPr kumimoji="1" lang="ja-JP" altLang="en-US" sz="1600" dirty="0"/>
                        <a:t>作業</a:t>
                      </a:r>
                      <a:r>
                        <a:rPr kumimoji="1" lang="en-US" altLang="ja-JP" sz="1600" dirty="0"/>
                        <a:t>(</a:t>
                      </a:r>
                      <a:r>
                        <a:rPr kumimoji="1" lang="ja-JP" altLang="en-US" sz="1600" dirty="0"/>
                        <a:t>勤務状況不明時</a:t>
                      </a:r>
                      <a:r>
                        <a:rPr kumimoji="1" lang="en-US" altLang="ja-JP" sz="1600" dirty="0"/>
                        <a:t>)</a:t>
                      </a:r>
                      <a:endParaRPr kumimoji="1" lang="ja-JP" altLang="en-US" sz="1600" dirty="0"/>
                    </a:p>
                  </a:txBody>
                  <a:tcPr/>
                </a:tc>
                <a:tc>
                  <a:txBody>
                    <a:bodyPr/>
                    <a:lstStyle/>
                    <a:p>
                      <a:r>
                        <a:rPr kumimoji="1" lang="ja-JP" altLang="en-US" sz="1600" dirty="0"/>
                        <a:t>作業時間</a:t>
                      </a:r>
                      <a:r>
                        <a:rPr kumimoji="1" lang="en-US" altLang="ja-JP" sz="1600" dirty="0"/>
                        <a:t>(</a:t>
                      </a:r>
                      <a:r>
                        <a:rPr kumimoji="1" lang="ja-JP" altLang="en-US" sz="1600" dirty="0"/>
                        <a:t>分</a:t>
                      </a:r>
                      <a:r>
                        <a:rPr kumimoji="1" lang="en-US" altLang="ja-JP" sz="1600" dirty="0"/>
                        <a:t>)</a:t>
                      </a:r>
                      <a:endParaRPr kumimoji="1" lang="ja-JP" altLang="en-US" sz="1600" dirty="0"/>
                    </a:p>
                  </a:txBody>
                  <a:tcPr/>
                </a:tc>
                <a:tc>
                  <a:txBody>
                    <a:bodyPr/>
                    <a:lstStyle/>
                    <a:p>
                      <a:r>
                        <a:rPr kumimoji="1" lang="ja-JP" altLang="en-US" sz="1600" dirty="0"/>
                        <a:t>作業時間</a:t>
                      </a:r>
                      <a:endParaRPr kumimoji="1" lang="en-US" altLang="ja-JP" sz="1600" dirty="0"/>
                    </a:p>
                    <a:p>
                      <a:r>
                        <a:rPr kumimoji="1" lang="ja-JP" altLang="en-US" sz="1600" dirty="0"/>
                        <a:t>（対策後）</a:t>
                      </a:r>
                    </a:p>
                  </a:txBody>
                  <a:tcPr/>
                </a:tc>
                <a:tc>
                  <a:txBody>
                    <a:bodyPr/>
                    <a:lstStyle/>
                    <a:p>
                      <a:r>
                        <a:rPr kumimoji="1" lang="en-US" altLang="ja-JP" sz="1800" dirty="0"/>
                        <a:t>ECRS</a:t>
                      </a:r>
                      <a:r>
                        <a:rPr kumimoji="1" lang="ja-JP" altLang="en-US" sz="1800" dirty="0"/>
                        <a:t>検討内容</a:t>
                      </a:r>
                    </a:p>
                  </a:txBody>
                  <a:tcPr/>
                </a:tc>
                <a:extLst>
                  <a:ext uri="{0D108BD9-81ED-4DB2-BD59-A6C34878D82A}">
                    <a16:rowId xmlns:a16="http://schemas.microsoft.com/office/drawing/2014/main" val="2753206351"/>
                  </a:ext>
                </a:extLst>
              </a:tr>
              <a:tr h="293546">
                <a:tc>
                  <a:txBody>
                    <a:bodyPr/>
                    <a:lstStyle/>
                    <a:p>
                      <a:r>
                        <a:rPr kumimoji="1" lang="ja-JP" altLang="en-US" sz="1400" dirty="0"/>
                        <a:t>①取次先確認</a:t>
                      </a:r>
                    </a:p>
                  </a:txBody>
                  <a:tcPr/>
                </a:tc>
                <a:tc>
                  <a:txBody>
                    <a:bodyPr/>
                    <a:lstStyle/>
                    <a:p>
                      <a:r>
                        <a:rPr kumimoji="1" lang="en-US" altLang="ja-JP" sz="1400" dirty="0"/>
                        <a:t>0.2</a:t>
                      </a:r>
                      <a:endParaRPr kumimoji="1" lang="ja-JP" altLang="en-US" sz="1400" dirty="0"/>
                    </a:p>
                  </a:txBody>
                  <a:tcPr/>
                </a:tc>
                <a:tc>
                  <a:txBody>
                    <a:bodyPr/>
                    <a:lstStyle/>
                    <a:p>
                      <a:r>
                        <a:rPr kumimoji="1" lang="en-US" altLang="ja-JP" sz="1400" dirty="0"/>
                        <a:t>0.2</a:t>
                      </a:r>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40104874"/>
                  </a:ext>
                </a:extLst>
              </a:tr>
              <a:tr h="293546">
                <a:tc>
                  <a:txBody>
                    <a:bodyPr/>
                    <a:lstStyle/>
                    <a:p>
                      <a:r>
                        <a:rPr kumimoji="1" lang="ja-JP" altLang="en-US" sz="1400" dirty="0"/>
                        <a:t>②勤務状況確認</a:t>
                      </a:r>
                    </a:p>
                  </a:txBody>
                  <a:tcPr>
                    <a:solidFill>
                      <a:srgbClr val="FF0000"/>
                    </a:solidFill>
                  </a:tcPr>
                </a:tc>
                <a:tc>
                  <a:txBody>
                    <a:bodyPr/>
                    <a:lstStyle/>
                    <a:p>
                      <a:r>
                        <a:rPr kumimoji="1" lang="en-US" altLang="ja-JP" sz="1400" dirty="0"/>
                        <a:t>1</a:t>
                      </a:r>
                      <a:endParaRPr kumimoji="1" lang="ja-JP" altLang="en-US" sz="1400" dirty="0"/>
                    </a:p>
                  </a:txBody>
                  <a:tcPr/>
                </a:tc>
                <a:tc rowSpan="3">
                  <a:txBody>
                    <a:bodyPr/>
                    <a:lstStyle/>
                    <a:p>
                      <a:r>
                        <a:rPr kumimoji="1" lang="en-US" altLang="ja-JP" sz="1400" dirty="0" smtClean="0"/>
                        <a:t>0.5</a:t>
                      </a:r>
                      <a:endParaRPr kumimoji="1" lang="ja-JP" altLang="en-US" sz="1400" dirty="0"/>
                    </a:p>
                  </a:txBody>
                  <a:tcPr anchor="ctr"/>
                </a:tc>
                <a:tc>
                  <a:txBody>
                    <a:bodyPr/>
                    <a:lstStyle/>
                    <a:p>
                      <a:r>
                        <a:rPr kumimoji="1" lang="en-US" altLang="ja-JP" sz="1400" dirty="0"/>
                        <a:t>Combine</a:t>
                      </a:r>
                      <a:r>
                        <a:rPr kumimoji="1" lang="ja-JP" altLang="en-US" sz="1400" dirty="0"/>
                        <a:t>：➂との統合が可能</a:t>
                      </a:r>
                      <a:endParaRPr kumimoji="1" lang="en-US" altLang="ja-JP" sz="1400" dirty="0"/>
                    </a:p>
                    <a:p>
                      <a:r>
                        <a:rPr kumimoji="1" lang="en-US" altLang="ja-JP" sz="1400" dirty="0"/>
                        <a:t>Simplify</a:t>
                      </a:r>
                      <a:r>
                        <a:rPr kumimoji="1" lang="ja-JP" altLang="en-US" sz="1400" dirty="0"/>
                        <a:t>：検索機能等で効率化が可能</a:t>
                      </a:r>
                    </a:p>
                  </a:txBody>
                  <a:tcPr/>
                </a:tc>
                <a:extLst>
                  <a:ext uri="{0D108BD9-81ED-4DB2-BD59-A6C34878D82A}">
                    <a16:rowId xmlns:a16="http://schemas.microsoft.com/office/drawing/2014/main" val="280671924"/>
                  </a:ext>
                </a:extLst>
              </a:tr>
              <a:tr h="293546">
                <a:tc>
                  <a:txBody>
                    <a:bodyPr/>
                    <a:lstStyle/>
                    <a:p>
                      <a:r>
                        <a:rPr kumimoji="1" lang="ja-JP" altLang="en-US" sz="1400" dirty="0"/>
                        <a:t>➂内線番号確認</a:t>
                      </a:r>
                    </a:p>
                  </a:txBody>
                  <a:tcPr>
                    <a:solidFill>
                      <a:srgbClr val="FF0000"/>
                    </a:solidFill>
                  </a:tcPr>
                </a:tc>
                <a:tc>
                  <a:txBody>
                    <a:bodyPr/>
                    <a:lstStyle/>
                    <a:p>
                      <a:r>
                        <a:rPr kumimoji="1" lang="en-US" altLang="ja-JP" sz="1400" dirty="0"/>
                        <a:t>0.5</a:t>
                      </a:r>
                      <a:endParaRPr kumimoji="1" lang="ja-JP" altLang="en-US" sz="1400" dirty="0"/>
                    </a:p>
                  </a:txBody>
                  <a:tcPr/>
                </a:tc>
                <a:tc vMerge="1">
                  <a:txBody>
                    <a:bodyPr/>
                    <a:lstStyle/>
                    <a:p>
                      <a:endParaRPr kumimoji="1" lang="ja-JP" altLang="en-US" sz="1400" dirty="0"/>
                    </a:p>
                  </a:txBody>
                  <a:tcPr/>
                </a:tc>
                <a:tc>
                  <a:txBody>
                    <a:bodyPr/>
                    <a:lstStyle/>
                    <a:p>
                      <a:r>
                        <a:rPr kumimoji="1" lang="en-US" altLang="ja-JP" sz="1400" dirty="0"/>
                        <a:t>Combine</a:t>
                      </a:r>
                      <a:r>
                        <a:rPr kumimoji="1" lang="ja-JP" altLang="en-US" sz="1400" dirty="0"/>
                        <a:t>：②との統合が可能</a:t>
                      </a:r>
                    </a:p>
                  </a:txBody>
                  <a:tcPr/>
                </a:tc>
                <a:extLst>
                  <a:ext uri="{0D108BD9-81ED-4DB2-BD59-A6C34878D82A}">
                    <a16:rowId xmlns:a16="http://schemas.microsoft.com/office/drawing/2014/main" val="1463504527"/>
                  </a:ext>
                </a:extLst>
              </a:tr>
              <a:tr h="293546">
                <a:tc>
                  <a:txBody>
                    <a:bodyPr/>
                    <a:lstStyle/>
                    <a:p>
                      <a:r>
                        <a:rPr kumimoji="1" lang="ja-JP" altLang="en-US" sz="1400" dirty="0"/>
                        <a:t>④電話にて状況確認</a:t>
                      </a:r>
                    </a:p>
                  </a:txBody>
                  <a:tcPr>
                    <a:solidFill>
                      <a:srgbClr val="FF0000"/>
                    </a:solidFill>
                  </a:tcPr>
                </a:tc>
                <a:tc>
                  <a:txBody>
                    <a:bodyPr/>
                    <a:lstStyle/>
                    <a:p>
                      <a:r>
                        <a:rPr kumimoji="1" lang="en-US" altLang="ja-JP" sz="1400" dirty="0"/>
                        <a:t>0.7</a:t>
                      </a:r>
                      <a:endParaRPr kumimoji="1" lang="ja-JP" altLang="en-US" sz="1400" dirty="0"/>
                    </a:p>
                  </a:txBody>
                  <a:tcPr/>
                </a:tc>
                <a:tc vMerge="1">
                  <a:txBody>
                    <a:bodyPr/>
                    <a:lstStyle/>
                    <a:p>
                      <a:endParaRPr kumimoji="1" lang="ja-JP" altLang="en-US" sz="1400" dirty="0"/>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dirty="0"/>
                        <a:t>Eliminate</a:t>
                      </a:r>
                      <a:r>
                        <a:rPr kumimoji="1" lang="ja-JP" altLang="en-US" sz="1400" dirty="0"/>
                        <a:t>：②にて勤務状況が把握できれば削減可能</a:t>
                      </a:r>
                    </a:p>
                  </a:txBody>
                  <a:tcPr/>
                </a:tc>
                <a:extLst>
                  <a:ext uri="{0D108BD9-81ED-4DB2-BD59-A6C34878D82A}">
                    <a16:rowId xmlns:a16="http://schemas.microsoft.com/office/drawing/2014/main" val="858613186"/>
                  </a:ext>
                </a:extLst>
              </a:tr>
              <a:tr h="293546">
                <a:tc>
                  <a:txBody>
                    <a:bodyPr/>
                    <a:lstStyle/>
                    <a:p>
                      <a:r>
                        <a:rPr kumimoji="1" lang="ja-JP" altLang="en-US" sz="1400" dirty="0"/>
                        <a:t>⑤対応内容調整</a:t>
                      </a:r>
                    </a:p>
                  </a:txBody>
                  <a:tcPr/>
                </a:tc>
                <a:tc>
                  <a:txBody>
                    <a:bodyPr/>
                    <a:lstStyle/>
                    <a:p>
                      <a:r>
                        <a:rPr kumimoji="1" lang="en-US" altLang="ja-JP" sz="1400" dirty="0"/>
                        <a:t>1</a:t>
                      </a:r>
                      <a:endParaRPr kumimoji="1" lang="ja-JP" altLang="en-US" sz="1400" dirty="0"/>
                    </a:p>
                  </a:txBody>
                  <a:tcPr/>
                </a:tc>
                <a:tc>
                  <a:txBody>
                    <a:bodyPr/>
                    <a:lstStyle/>
                    <a:p>
                      <a:r>
                        <a:rPr kumimoji="1" lang="en-US" altLang="ja-JP" sz="1400" dirty="0"/>
                        <a:t>0.5</a:t>
                      </a:r>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827892096"/>
                  </a:ext>
                </a:extLst>
              </a:tr>
              <a:tr h="293546">
                <a:tc>
                  <a:txBody>
                    <a:bodyPr/>
                    <a:lstStyle/>
                    <a:p>
                      <a:r>
                        <a:rPr kumimoji="1" lang="ja-JP" altLang="en-US" sz="1400" dirty="0"/>
                        <a:t>⑤折返し依頼</a:t>
                      </a:r>
                    </a:p>
                  </a:txBody>
                  <a:tcPr/>
                </a:tc>
                <a:tc>
                  <a:txBody>
                    <a:bodyPr/>
                    <a:lstStyle/>
                    <a:p>
                      <a:r>
                        <a:rPr kumimoji="1" lang="en-US" altLang="ja-JP" sz="1400" dirty="0"/>
                        <a:t>3</a:t>
                      </a:r>
                      <a:endParaRPr kumimoji="1" lang="ja-JP" altLang="en-US" sz="1400" dirty="0"/>
                    </a:p>
                  </a:txBody>
                  <a:tcPr/>
                </a:tc>
                <a:tc>
                  <a:txBody>
                    <a:bodyPr/>
                    <a:lstStyle/>
                    <a:p>
                      <a:r>
                        <a:rPr kumimoji="1" lang="en-US" altLang="ja-JP" sz="1400" dirty="0"/>
                        <a:t>3</a:t>
                      </a:r>
                      <a:endParaRPr kumimoji="1" lang="ja-JP" altLang="en-US" sz="1400" dirty="0"/>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dirty="0"/>
                        <a:t>Eliminate</a:t>
                      </a:r>
                      <a:r>
                        <a:rPr kumimoji="1" lang="ja-JP" altLang="en-US" sz="1400" dirty="0"/>
                        <a:t>：不要な折返し依頼の削減</a:t>
                      </a:r>
                    </a:p>
                  </a:txBody>
                  <a:tcPr/>
                </a:tc>
                <a:extLst>
                  <a:ext uri="{0D108BD9-81ED-4DB2-BD59-A6C34878D82A}">
                    <a16:rowId xmlns:a16="http://schemas.microsoft.com/office/drawing/2014/main" val="3423471840"/>
                  </a:ext>
                </a:extLst>
              </a:tr>
              <a:tr h="293546">
                <a:tc>
                  <a:txBody>
                    <a:bodyPr/>
                    <a:lstStyle/>
                    <a:p>
                      <a:r>
                        <a:rPr kumimoji="1" lang="ja-JP" altLang="en-US" sz="1400" dirty="0"/>
                        <a:t>⑦転送対応</a:t>
                      </a:r>
                    </a:p>
                  </a:txBody>
                  <a:tcPr/>
                </a:tc>
                <a:tc>
                  <a:txBody>
                    <a:bodyPr/>
                    <a:lstStyle/>
                    <a:p>
                      <a:r>
                        <a:rPr kumimoji="1" lang="en-US" altLang="ja-JP" sz="1400" dirty="0"/>
                        <a:t>0.5</a:t>
                      </a:r>
                      <a:endParaRPr kumimoji="1" lang="ja-JP" altLang="en-US" sz="1400" dirty="0"/>
                    </a:p>
                  </a:txBody>
                  <a:tcPr/>
                </a:tc>
                <a:tc>
                  <a:txBody>
                    <a:bodyPr/>
                    <a:lstStyle/>
                    <a:p>
                      <a:r>
                        <a:rPr kumimoji="1" lang="en-US" altLang="ja-JP" sz="1400" dirty="0"/>
                        <a:t>0</a:t>
                      </a:r>
                      <a:endParaRPr kumimoji="1" lang="ja-JP" altLang="en-US" sz="1400" dirty="0"/>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2572398706"/>
                  </a:ext>
                </a:extLst>
              </a:tr>
              <a:tr h="293546">
                <a:tc>
                  <a:txBody>
                    <a:bodyPr/>
                    <a:lstStyle/>
                    <a:p>
                      <a:r>
                        <a:rPr kumimoji="1" lang="ja-JP" altLang="en-US" sz="1400" dirty="0"/>
                        <a:t>合計</a:t>
                      </a:r>
                    </a:p>
                  </a:txBody>
                  <a:tcPr/>
                </a:tc>
                <a:tc>
                  <a:txBody>
                    <a:bodyPr/>
                    <a:lstStyle/>
                    <a:p>
                      <a:r>
                        <a:rPr kumimoji="1" lang="en-US" altLang="ja-JP" sz="1400" dirty="0"/>
                        <a:t>7</a:t>
                      </a:r>
                      <a:endParaRPr kumimoji="1" lang="ja-JP" altLang="en-US" sz="1400" dirty="0"/>
                    </a:p>
                  </a:txBody>
                  <a:tcPr/>
                </a:tc>
                <a:tc>
                  <a:txBody>
                    <a:bodyPr/>
                    <a:lstStyle/>
                    <a:p>
                      <a:r>
                        <a:rPr kumimoji="1" lang="en-US" altLang="ja-JP" sz="1400" dirty="0"/>
                        <a:t>4.2</a:t>
                      </a:r>
                      <a:endParaRPr kumimoji="1" lang="ja-JP" altLang="en-US" sz="1400" dirty="0"/>
                    </a:p>
                  </a:txBody>
                  <a:tcPr/>
                </a:tc>
                <a:tc>
                  <a:txBody>
                    <a:bodyPr/>
                    <a:lstStyle/>
                    <a:p>
                      <a:r>
                        <a:rPr kumimoji="1" lang="ja-JP" altLang="en-US" sz="1400" dirty="0"/>
                        <a:t>→</a:t>
                      </a:r>
                      <a:r>
                        <a:rPr kumimoji="1" lang="en-US" altLang="ja-JP" sz="1600" u="sng" dirty="0"/>
                        <a:t>40</a:t>
                      </a:r>
                      <a:r>
                        <a:rPr kumimoji="1" lang="ja-JP" altLang="en-US" sz="1600" u="sng" dirty="0"/>
                        <a:t>％削減できる見込みになる</a:t>
                      </a:r>
                      <a:endParaRPr kumimoji="1" lang="ja-JP" altLang="en-US" sz="1400" u="sng" dirty="0"/>
                    </a:p>
                  </a:txBody>
                  <a:tcPr/>
                </a:tc>
                <a:extLst>
                  <a:ext uri="{0D108BD9-81ED-4DB2-BD59-A6C34878D82A}">
                    <a16:rowId xmlns:a16="http://schemas.microsoft.com/office/drawing/2014/main" val="3588810842"/>
                  </a:ext>
                </a:extLst>
              </a:tr>
            </a:tbl>
          </a:graphicData>
        </a:graphic>
      </p:graphicFrame>
      <p:sp>
        <p:nvSpPr>
          <p:cNvPr id="6" name="四角形: 角を丸くする 7">
            <a:extLst>
              <a:ext uri="{FF2B5EF4-FFF2-40B4-BE49-F238E27FC236}">
                <a16:creationId xmlns:a16="http://schemas.microsoft.com/office/drawing/2014/main" id="{5436FE9F-14FD-B83B-A068-5830C3EF2F0D}"/>
              </a:ext>
            </a:extLst>
          </p:cNvPr>
          <p:cNvSpPr/>
          <p:nvPr/>
        </p:nvSpPr>
        <p:spPr>
          <a:xfrm>
            <a:off x="332903" y="876885"/>
            <a:ext cx="1254828"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対策</a:t>
            </a:r>
            <a:r>
              <a:rPr kumimoji="1" lang="ja-JP" altLang="en-US" sz="1600" dirty="0" smtClean="0"/>
              <a:t>の検討</a:t>
            </a:r>
            <a:endParaRPr kumimoji="1" lang="ja-JP" altLang="en-US" sz="1600" dirty="0"/>
          </a:p>
        </p:txBody>
      </p:sp>
      <p:sp>
        <p:nvSpPr>
          <p:cNvPr id="7" name="正方形/長方形 6">
            <a:extLst>
              <a:ext uri="{FF2B5EF4-FFF2-40B4-BE49-F238E27FC236}">
                <a16:creationId xmlns:a16="http://schemas.microsoft.com/office/drawing/2014/main" id="{ED4CC891-F3C9-C7EB-91D0-1623E8CDC19C}"/>
              </a:ext>
            </a:extLst>
          </p:cNvPr>
          <p:cNvSpPr/>
          <p:nvPr/>
        </p:nvSpPr>
        <p:spPr>
          <a:xfrm>
            <a:off x="407988" y="5320146"/>
            <a:ext cx="11101337" cy="804901"/>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u="sng" dirty="0" smtClean="0">
                <a:solidFill>
                  <a:schemeClr val="tx1"/>
                </a:solidFill>
              </a:rPr>
              <a:t>取次先</a:t>
            </a:r>
            <a:r>
              <a:rPr lang="ja-JP" altLang="en-US" u="sng" dirty="0">
                <a:solidFill>
                  <a:schemeClr val="tx1"/>
                </a:solidFill>
              </a:rPr>
              <a:t>勤務情報等（内線番号等）の</a:t>
            </a:r>
            <a:r>
              <a:rPr lang="ja-JP" altLang="en-US" b="1" u="sng" dirty="0">
                <a:solidFill>
                  <a:schemeClr val="tx1"/>
                </a:solidFill>
              </a:rPr>
              <a:t>確認作業効率化及び統合を実現する勤務情報可視化アプリ</a:t>
            </a:r>
            <a:r>
              <a:rPr lang="ja-JP" altLang="en-US" dirty="0">
                <a:solidFill>
                  <a:schemeClr val="tx1"/>
                </a:solidFill>
              </a:rPr>
              <a:t>を作成し，</a:t>
            </a:r>
          </a:p>
          <a:p>
            <a:r>
              <a:rPr lang="ja-JP" altLang="en-US" dirty="0">
                <a:solidFill>
                  <a:schemeClr val="tx1"/>
                </a:solidFill>
              </a:rPr>
              <a:t>電話取次</a:t>
            </a:r>
            <a:r>
              <a:rPr lang="en-US" altLang="ja-JP" dirty="0">
                <a:solidFill>
                  <a:schemeClr val="tx1"/>
                </a:solidFill>
              </a:rPr>
              <a:t>1</a:t>
            </a:r>
            <a:r>
              <a:rPr lang="ja-JP" altLang="en-US" dirty="0">
                <a:solidFill>
                  <a:schemeClr val="tx1"/>
                </a:solidFill>
              </a:rPr>
              <a:t>回に掛かる</a:t>
            </a:r>
            <a:r>
              <a:rPr lang="ja-JP" altLang="en-US" b="1" dirty="0">
                <a:solidFill>
                  <a:schemeClr val="tx1"/>
                </a:solidFill>
              </a:rPr>
              <a:t>作業時間を約</a:t>
            </a:r>
            <a:r>
              <a:rPr lang="en-US" altLang="ja-JP" b="1" dirty="0">
                <a:solidFill>
                  <a:schemeClr val="tx1"/>
                </a:solidFill>
              </a:rPr>
              <a:t>40</a:t>
            </a:r>
            <a:r>
              <a:rPr lang="ja-JP" altLang="en-US" b="1" dirty="0">
                <a:solidFill>
                  <a:schemeClr val="tx1"/>
                </a:solidFill>
              </a:rPr>
              <a:t>％削減する</a:t>
            </a:r>
            <a:r>
              <a:rPr lang="ja-JP" altLang="en-US" dirty="0">
                <a:solidFill>
                  <a:schemeClr val="tx1"/>
                </a:solidFill>
              </a:rPr>
              <a:t>．</a:t>
            </a:r>
          </a:p>
        </p:txBody>
      </p:sp>
      <p:sp>
        <p:nvSpPr>
          <p:cNvPr id="8" name="四角形: 角を丸くする 7">
            <a:extLst>
              <a:ext uri="{FF2B5EF4-FFF2-40B4-BE49-F238E27FC236}">
                <a16:creationId xmlns:a16="http://schemas.microsoft.com/office/drawing/2014/main" id="{5436FE9F-14FD-B83B-A068-5830C3EF2F0D}"/>
              </a:ext>
            </a:extLst>
          </p:cNvPr>
          <p:cNvSpPr/>
          <p:nvPr/>
        </p:nvSpPr>
        <p:spPr>
          <a:xfrm>
            <a:off x="332903" y="5045826"/>
            <a:ext cx="1254828"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目標の設定</a:t>
            </a:r>
            <a:endParaRPr kumimoji="1" lang="ja-JP" altLang="en-US" sz="1600" dirty="0"/>
          </a:p>
        </p:txBody>
      </p:sp>
      <p:sp>
        <p:nvSpPr>
          <p:cNvPr id="2" name="正方形/長方形 1"/>
          <p:cNvSpPr/>
          <p:nvPr/>
        </p:nvSpPr>
        <p:spPr>
          <a:xfrm>
            <a:off x="192000" y="2420743"/>
            <a:ext cx="2160502" cy="93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err="1" smtClean="0"/>
              <a:t>打ちて</a:t>
            </a:r>
            <a:r>
              <a:rPr kumimoji="1" lang="en-US" altLang="ja-JP" dirty="0" smtClean="0"/>
              <a:t>TW</a:t>
            </a:r>
            <a:r>
              <a:rPr kumimoji="1" lang="ja-JP" altLang="en-US" dirty="0" smtClean="0"/>
              <a:t>下で増えた余計な作業</a:t>
            </a:r>
            <a:endParaRPr kumimoji="1" lang="ja-JP" altLang="en-US" dirty="0"/>
          </a:p>
        </p:txBody>
      </p:sp>
      <p:sp>
        <p:nvSpPr>
          <p:cNvPr id="9" name="正方形/長方形 8"/>
          <p:cNvSpPr/>
          <p:nvPr/>
        </p:nvSpPr>
        <p:spPr>
          <a:xfrm>
            <a:off x="8977745" y="2278490"/>
            <a:ext cx="2872626" cy="101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・減ってるのに理由が無い</a:t>
            </a:r>
            <a:endParaRPr kumimoji="1" lang="en-US" altLang="ja-JP" dirty="0" smtClean="0"/>
          </a:p>
          <a:p>
            <a:pPr algn="ctr"/>
            <a:r>
              <a:rPr lang="ja-JP" altLang="en-US" dirty="0" smtClean="0"/>
              <a:t>・折返し依頼もテレワーク率</a:t>
            </a:r>
            <a:r>
              <a:rPr lang="en-US" altLang="ja-JP" dirty="0" smtClean="0"/>
              <a:t>50</a:t>
            </a:r>
            <a:r>
              <a:rPr lang="ja-JP" altLang="en-US" dirty="0" smtClean="0"/>
              <a:t>％だとすると</a:t>
            </a:r>
            <a:r>
              <a:rPr lang="en-US" altLang="ja-JP" dirty="0" smtClean="0"/>
              <a:t>1.5</a:t>
            </a:r>
            <a:r>
              <a:rPr lang="ja-JP" altLang="en-US" dirty="0" smtClean="0"/>
              <a:t>になる</a:t>
            </a:r>
            <a:endParaRPr kumimoji="1" lang="ja-JP" altLang="en-US" dirty="0"/>
          </a:p>
        </p:txBody>
      </p:sp>
    </p:spTree>
    <p:extLst>
      <p:ext uri="{BB962C8B-B14F-4D97-AF65-F5344CB8AC3E}">
        <p14:creationId xmlns:p14="http://schemas.microsoft.com/office/powerpoint/2010/main" val="2265586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1818619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6.</a:t>
            </a:r>
            <a:r>
              <a:rPr lang="ja-JP" altLang="en-US" dirty="0" smtClean="0"/>
              <a:t>実現方法の検討</a:t>
            </a:r>
            <a:endParaRPr kumimoji="1" lang="ja-JP" altLang="en-US" dirty="0"/>
          </a:p>
        </p:txBody>
      </p:sp>
      <p:sp>
        <p:nvSpPr>
          <p:cNvPr id="5" name="テキスト ボックス 4">
            <a:extLst>
              <a:ext uri="{FF2B5EF4-FFF2-40B4-BE49-F238E27FC236}">
                <a16:creationId xmlns:a16="http://schemas.microsoft.com/office/drawing/2014/main" id="{A61FE13B-527A-A8DD-5B04-26273854A9DE}"/>
              </a:ext>
            </a:extLst>
          </p:cNvPr>
          <p:cNvSpPr txBox="1"/>
          <p:nvPr/>
        </p:nvSpPr>
        <p:spPr>
          <a:xfrm>
            <a:off x="601265" y="1005326"/>
            <a:ext cx="10911862" cy="923330"/>
          </a:xfrm>
          <a:prstGeom prst="rect">
            <a:avLst/>
          </a:prstGeom>
          <a:solidFill>
            <a:schemeClr val="accent1">
              <a:lumMod val="20000"/>
              <a:lumOff val="80000"/>
            </a:schemeClr>
          </a:solidFill>
          <a:ln w="28575">
            <a:solidFill>
              <a:schemeClr val="accent1"/>
            </a:solidFill>
          </a:ln>
        </p:spPr>
        <p:txBody>
          <a:bodyPr wrap="square" rtlCol="0">
            <a:spAutoFit/>
          </a:bodyPr>
          <a:lstStyle/>
          <a:p>
            <a:r>
              <a:rPr lang="ja-JP" altLang="en-US" dirty="0"/>
              <a:t>①</a:t>
            </a:r>
            <a:r>
              <a:rPr kumimoji="1" lang="ja-JP" altLang="en-US" dirty="0" smtClean="0"/>
              <a:t>勤務</a:t>
            </a:r>
            <a:r>
              <a:rPr kumimoji="1" lang="ja-JP" altLang="en-US" dirty="0"/>
              <a:t>状況をステータス管理するため，情報を保持する</a:t>
            </a:r>
            <a:r>
              <a:rPr kumimoji="1" lang="en-US" altLang="ja-JP" dirty="0"/>
              <a:t>DB</a:t>
            </a:r>
            <a:r>
              <a:rPr kumimoji="1" lang="ja-JP" altLang="en-US" dirty="0"/>
              <a:t>を実装する</a:t>
            </a:r>
            <a:endParaRPr kumimoji="1" lang="en-US" altLang="ja-JP" dirty="0"/>
          </a:p>
          <a:p>
            <a:r>
              <a:rPr lang="ja-JP" altLang="en-US" dirty="0"/>
              <a:t>②</a:t>
            </a:r>
            <a:r>
              <a:rPr lang="ja-JP" altLang="en-US" dirty="0" smtClean="0"/>
              <a:t>勤務</a:t>
            </a:r>
            <a:r>
              <a:rPr lang="ja-JP" altLang="en-US" dirty="0"/>
              <a:t>情報を氏名検索等で参照できる，表示アプリを実装する</a:t>
            </a:r>
            <a:endParaRPr lang="en-US" altLang="ja-JP" dirty="0"/>
          </a:p>
          <a:p>
            <a:r>
              <a:rPr lang="ja-JP" altLang="en-US" dirty="0"/>
              <a:t>③</a:t>
            </a:r>
            <a:r>
              <a:rPr kumimoji="1" lang="ja-JP" altLang="en-US" dirty="0" smtClean="0"/>
              <a:t>自動で勤務ステータス</a:t>
            </a:r>
            <a:r>
              <a:rPr kumimoji="1" lang="ja-JP" altLang="en-US" dirty="0"/>
              <a:t>を更新する，</a:t>
            </a:r>
            <a:r>
              <a:rPr kumimoji="1" lang="en-US" altLang="ja-JP" dirty="0"/>
              <a:t>bat</a:t>
            </a:r>
            <a:r>
              <a:rPr kumimoji="1" lang="ja-JP" altLang="en-US" dirty="0"/>
              <a:t>ファイルを作成する</a:t>
            </a:r>
          </a:p>
        </p:txBody>
      </p:sp>
      <p:sp>
        <p:nvSpPr>
          <p:cNvPr id="6" name="四角形: 角を丸くする 4">
            <a:extLst>
              <a:ext uri="{FF2B5EF4-FFF2-40B4-BE49-F238E27FC236}">
                <a16:creationId xmlns:a16="http://schemas.microsoft.com/office/drawing/2014/main" id="{343FAFFD-BD19-6C9D-4C73-10A88A3C3D5E}"/>
              </a:ext>
            </a:extLst>
          </p:cNvPr>
          <p:cNvSpPr/>
          <p:nvPr/>
        </p:nvSpPr>
        <p:spPr>
          <a:xfrm>
            <a:off x="407988" y="784697"/>
            <a:ext cx="1619250" cy="255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実現</a:t>
            </a:r>
            <a:r>
              <a:rPr kumimoji="1" lang="ja-JP" altLang="en-US" dirty="0"/>
              <a:t>イメージ</a:t>
            </a:r>
          </a:p>
        </p:txBody>
      </p:sp>
      <p:sp>
        <p:nvSpPr>
          <p:cNvPr id="7" name="テキスト ボックス 6">
            <a:extLst>
              <a:ext uri="{FF2B5EF4-FFF2-40B4-BE49-F238E27FC236}">
                <a16:creationId xmlns:a16="http://schemas.microsoft.com/office/drawing/2014/main" id="{5E891B3A-74CB-624C-51CD-C6D36623E8E7}"/>
              </a:ext>
            </a:extLst>
          </p:cNvPr>
          <p:cNvSpPr txBox="1"/>
          <p:nvPr/>
        </p:nvSpPr>
        <p:spPr>
          <a:xfrm>
            <a:off x="192000" y="2026628"/>
            <a:ext cx="10515600" cy="369332"/>
          </a:xfrm>
          <a:prstGeom prst="rect">
            <a:avLst/>
          </a:prstGeom>
          <a:noFill/>
        </p:spPr>
        <p:txBody>
          <a:bodyPr wrap="square" rtlCol="0">
            <a:spAutoFit/>
          </a:bodyPr>
          <a:lstStyle/>
          <a:p>
            <a:r>
              <a:rPr kumimoji="1" lang="ja-JP" altLang="en-US" u="sng" dirty="0" smtClean="0"/>
              <a:t>→実現イメージ①②③を</a:t>
            </a:r>
            <a:r>
              <a:rPr kumimoji="1" lang="ja-JP" altLang="en-US" u="sng" dirty="0"/>
              <a:t>基に実現方法を以下の様に比較，検討</a:t>
            </a:r>
          </a:p>
        </p:txBody>
      </p:sp>
      <p:graphicFrame>
        <p:nvGraphicFramePr>
          <p:cNvPr id="2" name="表 1"/>
          <p:cNvGraphicFramePr>
            <a:graphicFrameLocks noGrp="1"/>
          </p:cNvGraphicFramePr>
          <p:nvPr>
            <p:extLst>
              <p:ext uri="{D42A27DB-BD31-4B8C-83A1-F6EECF244321}">
                <p14:modId xmlns:p14="http://schemas.microsoft.com/office/powerpoint/2010/main" val="2428002257"/>
              </p:ext>
            </p:extLst>
          </p:nvPr>
        </p:nvGraphicFramePr>
        <p:xfrm>
          <a:off x="601265" y="2430782"/>
          <a:ext cx="10936800" cy="3108960"/>
        </p:xfrm>
        <a:graphic>
          <a:graphicData uri="http://schemas.openxmlformats.org/drawingml/2006/table">
            <a:tbl>
              <a:tblPr firstRow="1" bandRow="1">
                <a:tableStyleId>{5C22544A-7EE6-4342-B048-85BDC9FD1C3A}</a:tableStyleId>
              </a:tblPr>
              <a:tblGrid>
                <a:gridCol w="1664741">
                  <a:extLst>
                    <a:ext uri="{9D8B030D-6E8A-4147-A177-3AD203B41FA5}">
                      <a16:colId xmlns:a16="http://schemas.microsoft.com/office/drawing/2014/main" val="987605007"/>
                    </a:ext>
                  </a:extLst>
                </a:gridCol>
                <a:gridCol w="1604392">
                  <a:extLst>
                    <a:ext uri="{9D8B030D-6E8A-4147-A177-3AD203B41FA5}">
                      <a16:colId xmlns:a16="http://schemas.microsoft.com/office/drawing/2014/main" val="1364735215"/>
                    </a:ext>
                  </a:extLst>
                </a:gridCol>
                <a:gridCol w="688843">
                  <a:extLst>
                    <a:ext uri="{9D8B030D-6E8A-4147-A177-3AD203B41FA5}">
                      <a16:colId xmlns:a16="http://schemas.microsoft.com/office/drawing/2014/main" val="103426279"/>
                    </a:ext>
                  </a:extLst>
                </a:gridCol>
                <a:gridCol w="924270">
                  <a:extLst>
                    <a:ext uri="{9D8B030D-6E8A-4147-A177-3AD203B41FA5}">
                      <a16:colId xmlns:a16="http://schemas.microsoft.com/office/drawing/2014/main" val="3828093611"/>
                    </a:ext>
                  </a:extLst>
                </a:gridCol>
                <a:gridCol w="854513">
                  <a:extLst>
                    <a:ext uri="{9D8B030D-6E8A-4147-A177-3AD203B41FA5}">
                      <a16:colId xmlns:a16="http://schemas.microsoft.com/office/drawing/2014/main" val="1825250825"/>
                    </a:ext>
                  </a:extLst>
                </a:gridCol>
                <a:gridCol w="5200041">
                  <a:extLst>
                    <a:ext uri="{9D8B030D-6E8A-4147-A177-3AD203B41FA5}">
                      <a16:colId xmlns:a16="http://schemas.microsoft.com/office/drawing/2014/main" val="1009086008"/>
                    </a:ext>
                  </a:extLst>
                </a:gridCol>
              </a:tblGrid>
              <a:tr h="257695">
                <a:tc>
                  <a:txBody>
                    <a:bodyPr/>
                    <a:lstStyle/>
                    <a:p>
                      <a:r>
                        <a:rPr kumimoji="1" lang="ja-JP" altLang="en-US" dirty="0" smtClean="0"/>
                        <a:t>分類</a:t>
                      </a:r>
                      <a:endParaRPr kumimoji="1" lang="ja-JP" altLang="en-US" dirty="0"/>
                    </a:p>
                  </a:txBody>
                  <a:tcPr/>
                </a:tc>
                <a:tc>
                  <a:txBody>
                    <a:bodyPr/>
                    <a:lstStyle/>
                    <a:p>
                      <a:r>
                        <a:rPr kumimoji="1" lang="ja-JP" altLang="en-US" dirty="0" smtClean="0"/>
                        <a:t>開発方法</a:t>
                      </a:r>
                      <a:endParaRPr kumimoji="1" lang="ja-JP" altLang="en-US" dirty="0"/>
                    </a:p>
                  </a:txBody>
                  <a:tcPr/>
                </a:tc>
                <a:tc>
                  <a:txBody>
                    <a:bodyPr/>
                    <a:lstStyle/>
                    <a:p>
                      <a:pPr algn="ctr"/>
                      <a:r>
                        <a:rPr kumimoji="1" lang="ja-JP" altLang="en-US" dirty="0" smtClean="0"/>
                        <a:t>効果</a:t>
                      </a:r>
                      <a:endParaRPr kumimoji="1" lang="ja-JP" altLang="en-US" dirty="0"/>
                    </a:p>
                  </a:txBody>
                  <a:tcPr/>
                </a:tc>
                <a:tc>
                  <a:txBody>
                    <a:bodyPr/>
                    <a:lstStyle/>
                    <a:p>
                      <a:pPr algn="ctr"/>
                      <a:r>
                        <a:rPr kumimoji="1" lang="ja-JP" altLang="en-US" dirty="0" smtClean="0"/>
                        <a:t>使用性</a:t>
                      </a:r>
                      <a:endParaRPr kumimoji="1" lang="ja-JP" altLang="en-US" dirty="0"/>
                    </a:p>
                  </a:txBody>
                  <a:tcPr/>
                </a:tc>
                <a:tc>
                  <a:txBody>
                    <a:bodyPr/>
                    <a:lstStyle/>
                    <a:p>
                      <a:pPr algn="ctr"/>
                      <a:r>
                        <a:rPr kumimoji="1" lang="ja-JP" altLang="en-US" dirty="0" smtClean="0"/>
                        <a:t>コスト</a:t>
                      </a:r>
                      <a:endParaRPr kumimoji="1" lang="ja-JP" altLang="en-US" dirty="0"/>
                    </a:p>
                  </a:txBody>
                  <a:tcPr/>
                </a:tc>
                <a:tc>
                  <a:txBody>
                    <a:bodyPr/>
                    <a:lstStyle/>
                    <a:p>
                      <a:r>
                        <a:rPr kumimoji="1" lang="ja-JP" altLang="en-US" dirty="0" smtClean="0"/>
                        <a:t>特徴</a:t>
                      </a:r>
                      <a:endParaRPr kumimoji="1" lang="ja-JP" altLang="en-US" dirty="0"/>
                    </a:p>
                  </a:txBody>
                  <a:tcPr/>
                </a:tc>
                <a:extLst>
                  <a:ext uri="{0D108BD9-81ED-4DB2-BD59-A6C34878D82A}">
                    <a16:rowId xmlns:a16="http://schemas.microsoft.com/office/drawing/2014/main" val="1469779722"/>
                  </a:ext>
                </a:extLst>
              </a:tr>
              <a:tr h="370840">
                <a:tc rowSpan="2">
                  <a:txBody>
                    <a:bodyPr/>
                    <a:lstStyle/>
                    <a:p>
                      <a:r>
                        <a:rPr kumimoji="1" lang="en-US" altLang="ja-JP" dirty="0" smtClean="0"/>
                        <a:t>DB</a:t>
                      </a:r>
                    </a:p>
                  </a:txBody>
                  <a:tcPr/>
                </a:tc>
                <a:tc>
                  <a:txBody>
                    <a:bodyPr/>
                    <a:lstStyle/>
                    <a:p>
                      <a:r>
                        <a:rPr kumimoji="1" lang="en-US" altLang="ja-JP" sz="1600" dirty="0" smtClean="0"/>
                        <a:t>VBA</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en-US" altLang="ja-JP"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r>
                        <a:rPr kumimoji="1" lang="ja-JP" altLang="en-US" sz="1600" dirty="0" smtClean="0"/>
                        <a:t>比較的導入コストが低いが、マクロが重く、ファイルを開く際や操作に時間が掛かる。ファイル破損の可能性がある。</a:t>
                      </a:r>
                      <a:endParaRPr kumimoji="1" lang="ja-JP" altLang="en-US" sz="1600" dirty="0"/>
                    </a:p>
                  </a:txBody>
                  <a:tcPr/>
                </a:tc>
                <a:extLst>
                  <a:ext uri="{0D108BD9-81ED-4DB2-BD59-A6C34878D82A}">
                    <a16:rowId xmlns:a16="http://schemas.microsoft.com/office/drawing/2014/main" val="474573931"/>
                  </a:ext>
                </a:extLst>
              </a:tr>
              <a:tr h="476259">
                <a:tc vMerge="1">
                  <a:txBody>
                    <a:bodyPr/>
                    <a:lstStyle/>
                    <a:p>
                      <a:endParaRPr kumimoji="1" lang="en-US" altLang="ja-JP" dirty="0" smtClean="0"/>
                    </a:p>
                  </a:txBody>
                  <a:tcPr/>
                </a:tc>
                <a:tc>
                  <a:txBody>
                    <a:bodyPr/>
                    <a:lstStyle/>
                    <a:p>
                      <a:r>
                        <a:rPr kumimoji="1" lang="en-US" altLang="ja-JP" sz="1600" dirty="0" smtClean="0"/>
                        <a:t>SharePoint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r>
                        <a:rPr kumimoji="1" lang="ja-JP" altLang="en-US" sz="1600" dirty="0" smtClean="0"/>
                        <a:t>クラウドサービスのためサーバ不要。</a:t>
                      </a:r>
                      <a:r>
                        <a:rPr kumimoji="1" lang="en-US" altLang="ja-JP" sz="1600" dirty="0" smtClean="0"/>
                        <a:t>MS</a:t>
                      </a:r>
                      <a:r>
                        <a:rPr kumimoji="1" lang="ja-JP" altLang="en-US" sz="1600" dirty="0" smtClean="0"/>
                        <a:t>製品との互換性が高い。バージョン管理等が容易。</a:t>
                      </a:r>
                      <a:endParaRPr kumimoji="1" lang="ja-JP" altLang="en-US" sz="1600" dirty="0"/>
                    </a:p>
                  </a:txBody>
                  <a:tcPr/>
                </a:tc>
                <a:extLst>
                  <a:ext uri="{0D108BD9-81ED-4DB2-BD59-A6C34878D82A}">
                    <a16:rowId xmlns:a16="http://schemas.microsoft.com/office/drawing/2014/main" val="3539930446"/>
                  </a:ext>
                </a:extLst>
              </a:tr>
              <a:tr h="470717">
                <a:tc rowSpan="2">
                  <a:txBody>
                    <a:bodyPr/>
                    <a:lstStyle/>
                    <a:p>
                      <a:r>
                        <a:rPr kumimoji="1" lang="ja-JP" altLang="en-US" dirty="0" smtClean="0"/>
                        <a:t>アプリケーション</a:t>
                      </a:r>
                      <a:endParaRPr kumimoji="1" lang="ja-JP" altLang="en-US" dirty="0"/>
                    </a:p>
                  </a:txBody>
                  <a:tcPr/>
                </a:tc>
                <a:tc>
                  <a:txBody>
                    <a:bodyPr/>
                    <a:lstStyle/>
                    <a:p>
                      <a:r>
                        <a:rPr kumimoji="1" lang="en-US" altLang="ja-JP" sz="1600" dirty="0" smtClean="0"/>
                        <a:t>VBA</a:t>
                      </a:r>
                      <a:endParaRPr kumimoji="1" lang="ja-JP"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a:tc>
                <a:tc>
                  <a:txBody>
                    <a:bodyPr/>
                    <a:lstStyle/>
                    <a:p>
                      <a:pPr algn="ctr"/>
                      <a:r>
                        <a:rPr kumimoji="1" lang="en-US" altLang="ja-JP"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比較的導入コストが低いが、マクロが重く、ファイルを開く際や操作に時間が掛かる</a:t>
                      </a:r>
                    </a:p>
                  </a:txBody>
                  <a:tcPr/>
                </a:tc>
                <a:extLst>
                  <a:ext uri="{0D108BD9-81ED-4DB2-BD59-A6C34878D82A}">
                    <a16:rowId xmlns:a16="http://schemas.microsoft.com/office/drawing/2014/main" val="3882059570"/>
                  </a:ext>
                </a:extLst>
              </a:tr>
              <a:tr h="199168">
                <a:tc vMerge="1">
                  <a:txBody>
                    <a:bodyPr/>
                    <a:lstStyle/>
                    <a:p>
                      <a:endParaRPr kumimoji="1" lang="ja-JP" altLang="en-US" dirty="0"/>
                    </a:p>
                  </a:txBody>
                  <a:tcPr/>
                </a:tc>
                <a:tc>
                  <a:txBody>
                    <a:bodyPr/>
                    <a:lstStyle/>
                    <a:p>
                      <a:r>
                        <a:rPr kumimoji="1" lang="en-US" altLang="ja-JP" sz="1600" dirty="0" err="1" smtClean="0"/>
                        <a:t>PowerApps</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r>
                        <a:rPr kumimoji="1" lang="ja-JP" altLang="en-US" sz="1600" dirty="0" smtClean="0"/>
                        <a:t>ローコード開発が可能。</a:t>
                      </a:r>
                      <a:r>
                        <a:rPr kumimoji="1" lang="en-US" altLang="ja-JP" sz="1600" dirty="0" smtClean="0"/>
                        <a:t>MS</a:t>
                      </a:r>
                      <a:r>
                        <a:rPr kumimoji="1" lang="ja-JP" altLang="en-US" sz="1600" dirty="0" smtClean="0"/>
                        <a:t>製品との互換性が高い。</a:t>
                      </a:r>
                      <a:endParaRPr kumimoji="1" lang="ja-JP" altLang="en-US" sz="1600" dirty="0"/>
                    </a:p>
                  </a:txBody>
                  <a:tcPr/>
                </a:tc>
                <a:extLst>
                  <a:ext uri="{0D108BD9-81ED-4DB2-BD59-A6C34878D82A}">
                    <a16:rowId xmlns:a16="http://schemas.microsoft.com/office/drawing/2014/main" val="1494368512"/>
                  </a:ext>
                </a:extLst>
              </a:tr>
              <a:tr h="204710">
                <a:tc rowSpan="2">
                  <a:txBody>
                    <a:bodyPr/>
                    <a:lstStyle/>
                    <a:p>
                      <a:r>
                        <a:rPr kumimoji="1" lang="en-US" altLang="ja-JP" dirty="0" smtClean="0"/>
                        <a:t>bat</a:t>
                      </a:r>
                      <a:r>
                        <a:rPr kumimoji="1" lang="ja-JP" altLang="en-US" dirty="0" smtClean="0"/>
                        <a:t>ファイル</a:t>
                      </a:r>
                      <a:endParaRPr kumimoji="1" lang="ja-JP" altLang="en-US" dirty="0"/>
                    </a:p>
                  </a:txBody>
                  <a:tcPr/>
                </a:tc>
                <a:tc>
                  <a:txBody>
                    <a:bodyPr/>
                    <a:lstStyle/>
                    <a:p>
                      <a:r>
                        <a:rPr kumimoji="1" lang="en-US" altLang="ja-JP" sz="1600" dirty="0" smtClean="0"/>
                        <a:t>Curl</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r>
                        <a:rPr kumimoji="1" lang="ja-JP" altLang="en-US" sz="1600" dirty="0" smtClean="0"/>
                        <a:t>既存の</a:t>
                      </a:r>
                      <a:r>
                        <a:rPr kumimoji="1" lang="en-US" altLang="ja-JP" sz="1600" dirty="0" smtClean="0"/>
                        <a:t>IP</a:t>
                      </a:r>
                      <a:r>
                        <a:rPr kumimoji="1" lang="ja-JP" altLang="en-US" sz="1600" dirty="0" smtClean="0"/>
                        <a:t>アドレス判別処理を使用出来る。</a:t>
                      </a:r>
                      <a:endParaRPr kumimoji="1" lang="ja-JP" altLang="en-US" sz="1600" dirty="0"/>
                    </a:p>
                  </a:txBody>
                  <a:tcPr/>
                </a:tc>
                <a:extLst>
                  <a:ext uri="{0D108BD9-81ED-4DB2-BD59-A6C34878D82A}">
                    <a16:rowId xmlns:a16="http://schemas.microsoft.com/office/drawing/2014/main" val="3520369115"/>
                  </a:ext>
                </a:extLst>
              </a:tr>
              <a:tr h="210251">
                <a:tc vMerge="1">
                  <a:txBody>
                    <a:bodyPr/>
                    <a:lstStyle/>
                    <a:p>
                      <a:endParaRPr kumimoji="1" lang="ja-JP" altLang="en-US" dirty="0"/>
                    </a:p>
                  </a:txBody>
                  <a:tcPr/>
                </a:tc>
                <a:tc>
                  <a:txBody>
                    <a:bodyPr/>
                    <a:lstStyle/>
                    <a:p>
                      <a:r>
                        <a:rPr kumimoji="1" lang="en-US" altLang="ja-JP" sz="1600" dirty="0" smtClean="0"/>
                        <a:t>PowerShell</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r>
                        <a:rPr kumimoji="1" lang="en-US" altLang="ja-JP" sz="1600" dirty="0" smtClean="0"/>
                        <a:t>Curl</a:t>
                      </a:r>
                      <a:r>
                        <a:rPr kumimoji="1" lang="ja-JP" altLang="en-US" sz="1600" dirty="0" smtClean="0"/>
                        <a:t>と比較して細かいロジックを組むことが出来る。</a:t>
                      </a:r>
                      <a:endParaRPr kumimoji="1" lang="ja-JP" altLang="en-US" sz="1600" dirty="0"/>
                    </a:p>
                  </a:txBody>
                  <a:tcPr/>
                </a:tc>
                <a:extLst>
                  <a:ext uri="{0D108BD9-81ED-4DB2-BD59-A6C34878D82A}">
                    <a16:rowId xmlns:a16="http://schemas.microsoft.com/office/drawing/2014/main" val="1415380258"/>
                  </a:ext>
                </a:extLst>
              </a:tr>
            </a:tbl>
          </a:graphicData>
        </a:graphic>
      </p:graphicFrame>
      <p:sp>
        <p:nvSpPr>
          <p:cNvPr id="8" name="テキスト ボックス 7">
            <a:extLst>
              <a:ext uri="{FF2B5EF4-FFF2-40B4-BE49-F238E27FC236}">
                <a16:creationId xmlns:a16="http://schemas.microsoft.com/office/drawing/2014/main" id="{A61FE13B-527A-A8DD-5B04-26273854A9DE}"/>
              </a:ext>
            </a:extLst>
          </p:cNvPr>
          <p:cNvSpPr txBox="1"/>
          <p:nvPr/>
        </p:nvSpPr>
        <p:spPr>
          <a:xfrm>
            <a:off x="601265" y="5574564"/>
            <a:ext cx="10911862" cy="523220"/>
          </a:xfrm>
          <a:prstGeom prst="rect">
            <a:avLst/>
          </a:prstGeom>
          <a:noFill/>
          <a:ln w="28575">
            <a:solidFill>
              <a:schemeClr val="accent1"/>
            </a:solidFill>
          </a:ln>
        </p:spPr>
        <p:txBody>
          <a:bodyPr wrap="square" rtlCol="0">
            <a:spAutoFit/>
          </a:bodyPr>
          <a:lstStyle/>
          <a:p>
            <a:r>
              <a:rPr lang="ja-JP" altLang="en-US" sz="1400" dirty="0" smtClean="0"/>
              <a:t>・①②</a:t>
            </a:r>
            <a:r>
              <a:rPr kumimoji="1" lang="en-US" altLang="ja-JP" sz="1400" dirty="0" smtClean="0"/>
              <a:t>DB</a:t>
            </a:r>
            <a:r>
              <a:rPr kumimoji="1" lang="ja-JP" altLang="en-US" sz="1400" dirty="0" smtClean="0"/>
              <a:t>及び</a:t>
            </a:r>
            <a:r>
              <a:rPr kumimoji="1" lang="en-US" altLang="ja-JP" sz="1400" dirty="0" smtClean="0"/>
              <a:t>AP</a:t>
            </a:r>
            <a:r>
              <a:rPr kumimoji="1" lang="ja-JP" altLang="en-US" sz="1400" dirty="0" smtClean="0"/>
              <a:t>は動作が重くならず</a:t>
            </a:r>
            <a:r>
              <a:rPr kumimoji="1" lang="en-US" altLang="ja-JP" sz="1400" dirty="0" smtClean="0"/>
              <a:t>MS</a:t>
            </a:r>
            <a:r>
              <a:rPr kumimoji="1" lang="ja-JP" altLang="en-US" sz="1400" dirty="0" smtClean="0"/>
              <a:t>製品との互換性が高い</a:t>
            </a:r>
            <a:r>
              <a:rPr kumimoji="1" lang="en-US" altLang="ja-JP" sz="1400" dirty="0" smtClean="0"/>
              <a:t>SharePoint</a:t>
            </a:r>
            <a:r>
              <a:rPr kumimoji="1" lang="ja-JP" altLang="en-US" sz="1400" dirty="0" smtClean="0"/>
              <a:t>と</a:t>
            </a:r>
            <a:r>
              <a:rPr kumimoji="1" lang="en-US" altLang="ja-JP" sz="1400" dirty="0" err="1" smtClean="0"/>
              <a:t>PowerApps</a:t>
            </a:r>
            <a:r>
              <a:rPr lang="ja-JP" altLang="en-US" sz="1400" dirty="0" smtClean="0"/>
              <a:t>を使用して実装する。</a:t>
            </a:r>
            <a:endParaRPr lang="en-US" altLang="ja-JP" sz="1400" dirty="0" smtClean="0"/>
          </a:p>
          <a:p>
            <a:r>
              <a:rPr lang="ja-JP" altLang="en-US" sz="1400" dirty="0" smtClean="0"/>
              <a:t>・③</a:t>
            </a:r>
            <a:r>
              <a:rPr lang="en-US" altLang="ja-JP" sz="1400" dirty="0" smtClean="0"/>
              <a:t>API</a:t>
            </a:r>
            <a:r>
              <a:rPr lang="ja-JP" altLang="en-US" sz="1400" dirty="0" smtClean="0"/>
              <a:t>の認証取得処理等が必要になるため、細かい処理を組みやすい</a:t>
            </a:r>
            <a:r>
              <a:rPr lang="en-US" altLang="ja-JP" sz="1400" dirty="0" smtClean="0"/>
              <a:t>PowerShell</a:t>
            </a:r>
            <a:r>
              <a:rPr lang="ja-JP" altLang="en-US" sz="1400" dirty="0" smtClean="0"/>
              <a:t>と</a:t>
            </a:r>
            <a:r>
              <a:rPr lang="en-US" altLang="ja-JP" sz="1400" dirty="0" smtClean="0"/>
              <a:t>Curl(IP</a:t>
            </a:r>
            <a:r>
              <a:rPr lang="ja-JP" altLang="en-US" sz="1400" dirty="0" smtClean="0"/>
              <a:t>判別処理</a:t>
            </a:r>
            <a:r>
              <a:rPr lang="en-US" altLang="ja-JP" sz="1400" dirty="0" smtClean="0"/>
              <a:t>)</a:t>
            </a:r>
            <a:r>
              <a:rPr lang="ja-JP" altLang="en-US" sz="1400" dirty="0" smtClean="0"/>
              <a:t>を組み合わせて実装を行う</a:t>
            </a:r>
            <a:endParaRPr kumimoji="1" lang="ja-JP" altLang="en-US" sz="1400" dirty="0"/>
          </a:p>
        </p:txBody>
      </p:sp>
    </p:spTree>
    <p:extLst>
      <p:ext uri="{BB962C8B-B14F-4D97-AF65-F5344CB8AC3E}">
        <p14:creationId xmlns:p14="http://schemas.microsoft.com/office/powerpoint/2010/main" val="855974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311215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Tree>
    <p:extLst>
      <p:ext uri="{BB962C8B-B14F-4D97-AF65-F5344CB8AC3E}">
        <p14:creationId xmlns:p14="http://schemas.microsoft.com/office/powerpoint/2010/main" val="1574629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71477" y="2641002"/>
            <a:ext cx="4515246" cy="3696097"/>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p:cNvSpPr/>
          <p:nvPr/>
        </p:nvSpPr>
        <p:spPr>
          <a:xfrm>
            <a:off x="1489198" y="2800021"/>
            <a:ext cx="1542331"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①勤務情報の表示</a:t>
            </a:r>
          </a:p>
        </p:txBody>
      </p: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3" name="吹き出し: 四角形 86">
            <a:extLst>
              <a:ext uri="{FF2B5EF4-FFF2-40B4-BE49-F238E27FC236}">
                <a16:creationId xmlns:a16="http://schemas.microsoft.com/office/drawing/2014/main" id="{274FA934-6FBB-5969-9820-EA0E30EDAEB5}"/>
              </a:ext>
            </a:extLst>
          </p:cNvPr>
          <p:cNvSpPr/>
          <p:nvPr/>
        </p:nvSpPr>
        <p:spPr>
          <a:xfrm>
            <a:off x="948950" y="5464769"/>
            <a:ext cx="2719089" cy="758096"/>
          </a:xfrm>
          <a:prstGeom prst="wedgeRectCallout">
            <a:avLst>
              <a:gd name="adj1" fmla="val 21375"/>
              <a:gd name="adj2" fmla="val -90728"/>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氏名検索等で検索できるアプリケーションを実装する</a:t>
            </a:r>
            <a:endParaRPr lang="en-US" altLang="ja-JP" sz="1600" dirty="0">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Tree>
    <p:extLst>
      <p:ext uri="{BB962C8B-B14F-4D97-AF65-F5344CB8AC3E}">
        <p14:creationId xmlns:p14="http://schemas.microsoft.com/office/powerpoint/2010/main" val="1346966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2400629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57">
            <a:extLst>
              <a:ext uri="{FF2B5EF4-FFF2-40B4-BE49-F238E27FC236}">
                <a16:creationId xmlns:a16="http://schemas.microsoft.com/office/drawing/2014/main" id="{1EB40942-D3C9-1F02-CE12-408D763EBEED}"/>
              </a:ext>
            </a:extLst>
          </p:cNvPr>
          <p:cNvSpPr/>
          <p:nvPr/>
        </p:nvSpPr>
        <p:spPr>
          <a:xfrm>
            <a:off x="4688859" y="2641002"/>
            <a:ext cx="3509784" cy="369609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51" name="角丸四角形 50"/>
          <p:cNvSpPr/>
          <p:nvPr/>
        </p:nvSpPr>
        <p:spPr>
          <a:xfrm>
            <a:off x="171477" y="2641002"/>
            <a:ext cx="4515246" cy="3696097"/>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p:cNvSpPr/>
          <p:nvPr/>
        </p:nvSpPr>
        <p:spPr>
          <a:xfrm>
            <a:off x="1489198" y="2800021"/>
            <a:ext cx="1542331"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①勤務情報の表示</a:t>
            </a:r>
          </a:p>
        </p:txBody>
      </p:sp>
      <p:sp>
        <p:nvSpPr>
          <p:cNvPr id="90" name="正方形/長方形 89"/>
          <p:cNvSpPr/>
          <p:nvPr/>
        </p:nvSpPr>
        <p:spPr>
          <a:xfrm>
            <a:off x="5570741" y="2797455"/>
            <a:ext cx="2017870"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②</a:t>
            </a:r>
            <a:r>
              <a:rPr lang="ja-JP" altLang="en-US" sz="1400" dirty="0">
                <a:solidFill>
                  <a:schemeClr val="tx1"/>
                </a:solidFill>
              </a:rPr>
              <a:t>勤務情報ステータス管理</a:t>
            </a:r>
            <a:endParaRPr kumimoji="1" lang="ja-JP" altLang="en-US" sz="1400" dirty="0">
              <a:solidFill>
                <a:schemeClr val="tx1"/>
              </a:solidFill>
            </a:endParaRPr>
          </a:p>
        </p:txBody>
      </p: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3" name="吹き出し: 四角形 86">
            <a:extLst>
              <a:ext uri="{FF2B5EF4-FFF2-40B4-BE49-F238E27FC236}">
                <a16:creationId xmlns:a16="http://schemas.microsoft.com/office/drawing/2014/main" id="{274FA934-6FBB-5969-9820-EA0E30EDAEB5}"/>
              </a:ext>
            </a:extLst>
          </p:cNvPr>
          <p:cNvSpPr/>
          <p:nvPr/>
        </p:nvSpPr>
        <p:spPr>
          <a:xfrm>
            <a:off x="948950" y="5464769"/>
            <a:ext cx="2719089" cy="758096"/>
          </a:xfrm>
          <a:prstGeom prst="wedgeRectCallout">
            <a:avLst>
              <a:gd name="adj1" fmla="val 21375"/>
              <a:gd name="adj2" fmla="val -90728"/>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氏名検索等で検索できるアプリケーションを実装する</a:t>
            </a:r>
            <a:endParaRPr lang="en-US" altLang="ja-JP" sz="1600" dirty="0">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
        <p:nvSpPr>
          <p:cNvPr id="96" name="吹き出し: 四角形 86">
            <a:extLst>
              <a:ext uri="{FF2B5EF4-FFF2-40B4-BE49-F238E27FC236}">
                <a16:creationId xmlns:a16="http://schemas.microsoft.com/office/drawing/2014/main" id="{3488A506-817E-CDBD-FA34-05157FABBC0B}"/>
              </a:ext>
            </a:extLst>
          </p:cNvPr>
          <p:cNvSpPr/>
          <p:nvPr/>
        </p:nvSpPr>
        <p:spPr>
          <a:xfrm>
            <a:off x="4697628" y="5464768"/>
            <a:ext cx="2975945" cy="792721"/>
          </a:xfrm>
          <a:prstGeom prst="wedgeRectCallout">
            <a:avLst>
              <a:gd name="adj1" fmla="val 23023"/>
              <a:gd name="adj2" fmla="val -80026"/>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一意の情報</a:t>
            </a:r>
            <a:r>
              <a:rPr lang="en-US" altLang="ja-JP" sz="1600" dirty="0">
                <a:solidFill>
                  <a:schemeClr val="tx1"/>
                </a:solidFill>
              </a:rPr>
              <a:t>(ID)</a:t>
            </a:r>
            <a:r>
              <a:rPr lang="ja-JP" altLang="en-US" sz="1600" dirty="0">
                <a:solidFill>
                  <a:schemeClr val="tx1"/>
                </a:solidFill>
              </a:rPr>
              <a:t>をキーに氏名と勤務状況等を保持する</a:t>
            </a:r>
            <a:r>
              <a:rPr lang="en-US" altLang="ja-JP" sz="1600" dirty="0">
                <a:solidFill>
                  <a:schemeClr val="tx1"/>
                </a:solidFill>
              </a:rPr>
              <a:t>DB</a:t>
            </a:r>
            <a:r>
              <a:rPr lang="ja-JP" altLang="en-US" sz="1600" dirty="0">
                <a:solidFill>
                  <a:schemeClr val="tx1"/>
                </a:solidFill>
              </a:rPr>
              <a:t>を作成</a:t>
            </a:r>
            <a:endParaRPr lang="en-US" altLang="ja-JP" sz="1600" dirty="0">
              <a:solidFill>
                <a:schemeClr val="tx1"/>
              </a:solidFill>
            </a:endParaRPr>
          </a:p>
        </p:txBody>
      </p:sp>
    </p:spTree>
    <p:extLst>
      <p:ext uri="{BB962C8B-B14F-4D97-AF65-F5344CB8AC3E}">
        <p14:creationId xmlns:p14="http://schemas.microsoft.com/office/powerpoint/2010/main" val="1515203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7" name="角丸四角形 57">
            <a:extLst>
              <a:ext uri="{FF2B5EF4-FFF2-40B4-BE49-F238E27FC236}">
                <a16:creationId xmlns:a16="http://schemas.microsoft.com/office/drawing/2014/main" id="{E0336633-CDC3-3C36-0A2A-2B2DC72C6BE8}"/>
              </a:ext>
            </a:extLst>
          </p:cNvPr>
          <p:cNvSpPr/>
          <p:nvPr/>
        </p:nvSpPr>
        <p:spPr>
          <a:xfrm>
            <a:off x="8215325" y="2636823"/>
            <a:ext cx="3846441" cy="370027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57">
            <a:extLst>
              <a:ext uri="{FF2B5EF4-FFF2-40B4-BE49-F238E27FC236}">
                <a16:creationId xmlns:a16="http://schemas.microsoft.com/office/drawing/2014/main" id="{1EB40942-D3C9-1F02-CE12-408D763EBEED}"/>
              </a:ext>
            </a:extLst>
          </p:cNvPr>
          <p:cNvSpPr/>
          <p:nvPr/>
        </p:nvSpPr>
        <p:spPr>
          <a:xfrm>
            <a:off x="4688859" y="2641002"/>
            <a:ext cx="3509784" cy="369609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51" name="角丸四角形 50"/>
          <p:cNvSpPr/>
          <p:nvPr/>
        </p:nvSpPr>
        <p:spPr>
          <a:xfrm>
            <a:off x="171477" y="2641002"/>
            <a:ext cx="4515246" cy="3696097"/>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2" name="吹き出し: 四角形 84">
            <a:extLst>
              <a:ext uri="{FF2B5EF4-FFF2-40B4-BE49-F238E27FC236}">
                <a16:creationId xmlns:a16="http://schemas.microsoft.com/office/drawing/2014/main" id="{3E422D6F-83FF-4769-C200-6F711AE858ED}"/>
              </a:ext>
            </a:extLst>
          </p:cNvPr>
          <p:cNvSpPr/>
          <p:nvPr/>
        </p:nvSpPr>
        <p:spPr>
          <a:xfrm>
            <a:off x="7806920" y="5456727"/>
            <a:ext cx="2799045" cy="800762"/>
          </a:xfrm>
          <a:prstGeom prst="wedgeRectCallout">
            <a:avLst>
              <a:gd name="adj1" fmla="val -27335"/>
              <a:gd name="adj2" fmla="val -77610"/>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a:t>
            </a:r>
            <a:r>
              <a:rPr kumimoji="1" lang="en-US" altLang="ja-JP" sz="1400" dirty="0">
                <a:solidFill>
                  <a:schemeClr val="tx1"/>
                </a:solidFill>
              </a:rPr>
              <a:t>REST API</a:t>
            </a:r>
            <a:r>
              <a:rPr kumimoji="1" lang="ja-JP" altLang="en-US" sz="1400" dirty="0">
                <a:solidFill>
                  <a:schemeClr val="tx1"/>
                </a:solidFill>
              </a:rPr>
              <a:t>の認証取得</a:t>
            </a:r>
            <a:endParaRPr kumimoji="1" lang="en-US" altLang="ja-JP" sz="1400" dirty="0">
              <a:solidFill>
                <a:schemeClr val="tx1"/>
              </a:solidFill>
            </a:endParaRPr>
          </a:p>
          <a:p>
            <a:r>
              <a:rPr lang="ja-JP" altLang="en-US" sz="1400" dirty="0">
                <a:solidFill>
                  <a:schemeClr val="tx1"/>
                </a:solidFill>
              </a:rPr>
              <a:t>・</a:t>
            </a:r>
            <a:r>
              <a:rPr lang="en-US" altLang="ja-JP" sz="1400" dirty="0">
                <a:solidFill>
                  <a:schemeClr val="tx1"/>
                </a:solidFill>
              </a:rPr>
              <a:t>bat</a:t>
            </a:r>
            <a:r>
              <a:rPr lang="ja-JP" altLang="en-US" sz="1400" dirty="0">
                <a:solidFill>
                  <a:schemeClr val="tx1"/>
                </a:solidFill>
              </a:rPr>
              <a:t>から連携されるログイン情報で</a:t>
            </a:r>
            <a:r>
              <a:rPr lang="en-US" altLang="ja-JP" sz="1400" dirty="0">
                <a:solidFill>
                  <a:schemeClr val="tx1"/>
                </a:solidFill>
              </a:rPr>
              <a:t>DB</a:t>
            </a:r>
            <a:r>
              <a:rPr lang="ja-JP" altLang="en-US" sz="1400" dirty="0">
                <a:solidFill>
                  <a:schemeClr val="tx1"/>
                </a:solidFill>
              </a:rPr>
              <a:t>に格納されている情報を更新する</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87" name="吹き出し: 四角形 96">
            <a:extLst>
              <a:ext uri="{FF2B5EF4-FFF2-40B4-BE49-F238E27FC236}">
                <a16:creationId xmlns:a16="http://schemas.microsoft.com/office/drawing/2014/main" id="{F7BB0F51-0A77-8A88-FE8F-DBF33D6CD3B4}"/>
              </a:ext>
            </a:extLst>
          </p:cNvPr>
          <p:cNvSpPr/>
          <p:nvPr/>
        </p:nvSpPr>
        <p:spPr>
          <a:xfrm>
            <a:off x="10655323" y="5434848"/>
            <a:ext cx="1423125" cy="800762"/>
          </a:xfrm>
          <a:prstGeom prst="wedgeRectCallout">
            <a:avLst>
              <a:gd name="adj1" fmla="val -58912"/>
              <a:gd name="adj2" fmla="val -90765"/>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PC</a:t>
            </a:r>
            <a:r>
              <a:rPr kumimoji="1" lang="ja-JP" altLang="en-US" sz="1400" dirty="0">
                <a:solidFill>
                  <a:schemeClr val="tx1"/>
                </a:solidFill>
              </a:rPr>
              <a:t>のログイン情報で「出社</a:t>
            </a:r>
            <a:r>
              <a:rPr kumimoji="1" lang="en-US" altLang="ja-JP" sz="1400" dirty="0">
                <a:solidFill>
                  <a:schemeClr val="tx1"/>
                </a:solidFill>
              </a:rPr>
              <a:t>/TW</a:t>
            </a:r>
            <a:r>
              <a:rPr kumimoji="1" lang="ja-JP" altLang="en-US" sz="1400" dirty="0">
                <a:solidFill>
                  <a:schemeClr val="tx1"/>
                </a:solidFill>
              </a:rPr>
              <a:t>」を判別する</a:t>
            </a:r>
          </a:p>
        </p:txBody>
      </p:sp>
      <p:sp>
        <p:nvSpPr>
          <p:cNvPr id="88" name="正方形/長方形 87"/>
          <p:cNvSpPr/>
          <p:nvPr/>
        </p:nvSpPr>
        <p:spPr>
          <a:xfrm>
            <a:off x="9119961" y="2814247"/>
            <a:ext cx="1903405" cy="500171"/>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➂</a:t>
            </a:r>
            <a:r>
              <a:rPr lang="ja-JP" altLang="en-US" sz="1400" dirty="0">
                <a:solidFill>
                  <a:schemeClr val="tx1"/>
                </a:solidFill>
              </a:rPr>
              <a:t>勤務情報の自動更新</a:t>
            </a:r>
            <a:endParaRPr kumimoji="1" lang="ja-JP" altLang="en-US" sz="1400" dirty="0">
              <a:solidFill>
                <a:schemeClr val="tx1"/>
              </a:solidFill>
            </a:endParaRPr>
          </a:p>
        </p:txBody>
      </p:sp>
      <p:sp>
        <p:nvSpPr>
          <p:cNvPr id="89" name="正方形/長方形 88"/>
          <p:cNvSpPr/>
          <p:nvPr/>
        </p:nvSpPr>
        <p:spPr>
          <a:xfrm>
            <a:off x="1489198" y="2800021"/>
            <a:ext cx="1542331"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①勤務情報の表示</a:t>
            </a:r>
          </a:p>
        </p:txBody>
      </p:sp>
      <p:sp>
        <p:nvSpPr>
          <p:cNvPr id="90" name="正方形/長方形 89"/>
          <p:cNvSpPr/>
          <p:nvPr/>
        </p:nvSpPr>
        <p:spPr>
          <a:xfrm>
            <a:off x="5570741" y="2797455"/>
            <a:ext cx="2017870"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②</a:t>
            </a:r>
            <a:r>
              <a:rPr lang="ja-JP" altLang="en-US" sz="1400" dirty="0">
                <a:solidFill>
                  <a:schemeClr val="tx1"/>
                </a:solidFill>
              </a:rPr>
              <a:t>勤務情報ステータス管理</a:t>
            </a:r>
            <a:endParaRPr kumimoji="1" lang="ja-JP" altLang="en-US" sz="1400" dirty="0">
              <a:solidFill>
                <a:schemeClr val="tx1"/>
              </a:solidFill>
            </a:endParaRPr>
          </a:p>
        </p:txBody>
      </p: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3" name="吹き出し: 四角形 86">
            <a:extLst>
              <a:ext uri="{FF2B5EF4-FFF2-40B4-BE49-F238E27FC236}">
                <a16:creationId xmlns:a16="http://schemas.microsoft.com/office/drawing/2014/main" id="{274FA934-6FBB-5969-9820-EA0E30EDAEB5}"/>
              </a:ext>
            </a:extLst>
          </p:cNvPr>
          <p:cNvSpPr/>
          <p:nvPr/>
        </p:nvSpPr>
        <p:spPr>
          <a:xfrm>
            <a:off x="948950" y="5464769"/>
            <a:ext cx="2719089" cy="758096"/>
          </a:xfrm>
          <a:prstGeom prst="wedgeRectCallout">
            <a:avLst>
              <a:gd name="adj1" fmla="val 21375"/>
              <a:gd name="adj2" fmla="val -90728"/>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氏名検索等で検索できるアプリケーションを実装する</a:t>
            </a:r>
            <a:endParaRPr lang="en-US" altLang="ja-JP" sz="1600" dirty="0">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
        <p:nvSpPr>
          <p:cNvPr id="96" name="吹き出し: 四角形 86">
            <a:extLst>
              <a:ext uri="{FF2B5EF4-FFF2-40B4-BE49-F238E27FC236}">
                <a16:creationId xmlns:a16="http://schemas.microsoft.com/office/drawing/2014/main" id="{3488A506-817E-CDBD-FA34-05157FABBC0B}"/>
              </a:ext>
            </a:extLst>
          </p:cNvPr>
          <p:cNvSpPr/>
          <p:nvPr/>
        </p:nvSpPr>
        <p:spPr>
          <a:xfrm>
            <a:off x="4697628" y="5464768"/>
            <a:ext cx="2975945" cy="792721"/>
          </a:xfrm>
          <a:prstGeom prst="wedgeRectCallout">
            <a:avLst>
              <a:gd name="adj1" fmla="val 23023"/>
              <a:gd name="adj2" fmla="val -80026"/>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一意の情報</a:t>
            </a:r>
            <a:r>
              <a:rPr lang="en-US" altLang="ja-JP" sz="1600" dirty="0">
                <a:solidFill>
                  <a:schemeClr val="tx1"/>
                </a:solidFill>
              </a:rPr>
              <a:t>(ID)</a:t>
            </a:r>
            <a:r>
              <a:rPr lang="ja-JP" altLang="en-US" sz="1600" dirty="0">
                <a:solidFill>
                  <a:schemeClr val="tx1"/>
                </a:solidFill>
              </a:rPr>
              <a:t>をキーに氏名と勤務状況等を保持する</a:t>
            </a:r>
            <a:r>
              <a:rPr lang="en-US" altLang="ja-JP" sz="1600" dirty="0">
                <a:solidFill>
                  <a:schemeClr val="tx1"/>
                </a:solidFill>
              </a:rPr>
              <a:t>DB</a:t>
            </a:r>
            <a:r>
              <a:rPr lang="ja-JP" altLang="en-US" sz="1600" dirty="0">
                <a:solidFill>
                  <a:schemeClr val="tx1"/>
                </a:solidFill>
              </a:rPr>
              <a:t>を作成</a:t>
            </a:r>
            <a:endParaRPr lang="en-US" altLang="ja-JP" sz="1600" dirty="0">
              <a:solidFill>
                <a:schemeClr val="tx1"/>
              </a:solidFill>
            </a:endParaRPr>
          </a:p>
        </p:txBody>
      </p:sp>
    </p:spTree>
    <p:extLst>
      <p:ext uri="{BB962C8B-B14F-4D97-AF65-F5344CB8AC3E}">
        <p14:creationId xmlns:p14="http://schemas.microsoft.com/office/powerpoint/2010/main" val="364014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7" name="角丸四角形 57">
            <a:extLst>
              <a:ext uri="{FF2B5EF4-FFF2-40B4-BE49-F238E27FC236}">
                <a16:creationId xmlns:a16="http://schemas.microsoft.com/office/drawing/2014/main" id="{E0336633-CDC3-3C36-0A2A-2B2DC72C6BE8}"/>
              </a:ext>
            </a:extLst>
          </p:cNvPr>
          <p:cNvSpPr/>
          <p:nvPr/>
        </p:nvSpPr>
        <p:spPr>
          <a:xfrm>
            <a:off x="8215325" y="2636823"/>
            <a:ext cx="3846441" cy="370027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57">
            <a:extLst>
              <a:ext uri="{FF2B5EF4-FFF2-40B4-BE49-F238E27FC236}">
                <a16:creationId xmlns:a16="http://schemas.microsoft.com/office/drawing/2014/main" id="{1EB40942-D3C9-1F02-CE12-408D763EBEED}"/>
              </a:ext>
            </a:extLst>
          </p:cNvPr>
          <p:cNvSpPr/>
          <p:nvPr/>
        </p:nvSpPr>
        <p:spPr>
          <a:xfrm>
            <a:off x="4688859" y="2641002"/>
            <a:ext cx="3509784" cy="369609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51" name="角丸四角形 50"/>
          <p:cNvSpPr/>
          <p:nvPr/>
        </p:nvSpPr>
        <p:spPr>
          <a:xfrm>
            <a:off x="171477" y="2641002"/>
            <a:ext cx="4515246" cy="3696097"/>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2" name="吹き出し: 四角形 84">
            <a:extLst>
              <a:ext uri="{FF2B5EF4-FFF2-40B4-BE49-F238E27FC236}">
                <a16:creationId xmlns:a16="http://schemas.microsoft.com/office/drawing/2014/main" id="{3E422D6F-83FF-4769-C200-6F711AE858ED}"/>
              </a:ext>
            </a:extLst>
          </p:cNvPr>
          <p:cNvSpPr/>
          <p:nvPr/>
        </p:nvSpPr>
        <p:spPr>
          <a:xfrm>
            <a:off x="7806920" y="5456727"/>
            <a:ext cx="2799045" cy="800762"/>
          </a:xfrm>
          <a:prstGeom prst="wedgeRectCallout">
            <a:avLst>
              <a:gd name="adj1" fmla="val -27335"/>
              <a:gd name="adj2" fmla="val -77610"/>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a:t>
            </a:r>
            <a:r>
              <a:rPr kumimoji="1" lang="en-US" altLang="ja-JP" sz="1400" dirty="0">
                <a:solidFill>
                  <a:schemeClr val="tx1"/>
                </a:solidFill>
              </a:rPr>
              <a:t>REST API</a:t>
            </a:r>
            <a:r>
              <a:rPr kumimoji="1" lang="ja-JP" altLang="en-US" sz="1400" dirty="0">
                <a:solidFill>
                  <a:schemeClr val="tx1"/>
                </a:solidFill>
              </a:rPr>
              <a:t>の認証取得</a:t>
            </a:r>
            <a:endParaRPr kumimoji="1" lang="en-US" altLang="ja-JP" sz="1400" dirty="0">
              <a:solidFill>
                <a:schemeClr val="tx1"/>
              </a:solidFill>
            </a:endParaRPr>
          </a:p>
          <a:p>
            <a:r>
              <a:rPr lang="ja-JP" altLang="en-US" sz="1400" dirty="0">
                <a:solidFill>
                  <a:schemeClr val="tx1"/>
                </a:solidFill>
              </a:rPr>
              <a:t>・</a:t>
            </a:r>
            <a:r>
              <a:rPr lang="en-US" altLang="ja-JP" sz="1400" dirty="0">
                <a:solidFill>
                  <a:schemeClr val="tx1"/>
                </a:solidFill>
              </a:rPr>
              <a:t>bat</a:t>
            </a:r>
            <a:r>
              <a:rPr lang="ja-JP" altLang="en-US" sz="1400" dirty="0">
                <a:solidFill>
                  <a:schemeClr val="tx1"/>
                </a:solidFill>
              </a:rPr>
              <a:t>から連携されるログイン情報で</a:t>
            </a:r>
            <a:r>
              <a:rPr lang="en-US" altLang="ja-JP" sz="1400" dirty="0">
                <a:solidFill>
                  <a:schemeClr val="tx1"/>
                </a:solidFill>
              </a:rPr>
              <a:t>DB</a:t>
            </a:r>
            <a:r>
              <a:rPr lang="ja-JP" altLang="en-US" sz="1400" dirty="0">
                <a:solidFill>
                  <a:schemeClr val="tx1"/>
                </a:solidFill>
              </a:rPr>
              <a:t>に格納されている情報を更新する</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87" name="吹き出し: 四角形 96">
            <a:extLst>
              <a:ext uri="{FF2B5EF4-FFF2-40B4-BE49-F238E27FC236}">
                <a16:creationId xmlns:a16="http://schemas.microsoft.com/office/drawing/2014/main" id="{F7BB0F51-0A77-8A88-FE8F-DBF33D6CD3B4}"/>
              </a:ext>
            </a:extLst>
          </p:cNvPr>
          <p:cNvSpPr/>
          <p:nvPr/>
        </p:nvSpPr>
        <p:spPr>
          <a:xfrm>
            <a:off x="10655323" y="5434848"/>
            <a:ext cx="1423125" cy="800762"/>
          </a:xfrm>
          <a:prstGeom prst="wedgeRectCallout">
            <a:avLst>
              <a:gd name="adj1" fmla="val -58912"/>
              <a:gd name="adj2" fmla="val -90765"/>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PC</a:t>
            </a:r>
            <a:r>
              <a:rPr kumimoji="1" lang="ja-JP" altLang="en-US" sz="1400" dirty="0">
                <a:solidFill>
                  <a:schemeClr val="tx1"/>
                </a:solidFill>
              </a:rPr>
              <a:t>のログイン情報で「出社</a:t>
            </a:r>
            <a:r>
              <a:rPr kumimoji="1" lang="en-US" altLang="ja-JP" sz="1400" dirty="0">
                <a:solidFill>
                  <a:schemeClr val="tx1"/>
                </a:solidFill>
              </a:rPr>
              <a:t>/TW</a:t>
            </a:r>
            <a:r>
              <a:rPr kumimoji="1" lang="ja-JP" altLang="en-US" sz="1400" dirty="0">
                <a:solidFill>
                  <a:schemeClr val="tx1"/>
                </a:solidFill>
              </a:rPr>
              <a:t>」を判別する</a:t>
            </a:r>
          </a:p>
        </p:txBody>
      </p:sp>
      <p:sp>
        <p:nvSpPr>
          <p:cNvPr id="88" name="正方形/長方形 87"/>
          <p:cNvSpPr/>
          <p:nvPr/>
        </p:nvSpPr>
        <p:spPr>
          <a:xfrm>
            <a:off x="9119961" y="2814247"/>
            <a:ext cx="1903405" cy="500171"/>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➂</a:t>
            </a:r>
            <a:r>
              <a:rPr lang="ja-JP" altLang="en-US" sz="1400" dirty="0">
                <a:solidFill>
                  <a:schemeClr val="tx1"/>
                </a:solidFill>
              </a:rPr>
              <a:t>勤務情報の自動更新</a:t>
            </a:r>
            <a:endParaRPr kumimoji="1" lang="ja-JP" altLang="en-US" sz="1400" dirty="0">
              <a:solidFill>
                <a:schemeClr val="tx1"/>
              </a:solidFill>
            </a:endParaRPr>
          </a:p>
        </p:txBody>
      </p:sp>
      <p:sp>
        <p:nvSpPr>
          <p:cNvPr id="89" name="正方形/長方形 88"/>
          <p:cNvSpPr/>
          <p:nvPr/>
        </p:nvSpPr>
        <p:spPr>
          <a:xfrm>
            <a:off x="1489198" y="2800021"/>
            <a:ext cx="1542331"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①勤務情報の表示</a:t>
            </a:r>
          </a:p>
        </p:txBody>
      </p:sp>
      <p:sp>
        <p:nvSpPr>
          <p:cNvPr id="90" name="正方形/長方形 89"/>
          <p:cNvSpPr/>
          <p:nvPr/>
        </p:nvSpPr>
        <p:spPr>
          <a:xfrm>
            <a:off x="5570741" y="2797455"/>
            <a:ext cx="2017870"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②</a:t>
            </a:r>
            <a:r>
              <a:rPr lang="ja-JP" altLang="en-US" sz="1400" dirty="0">
                <a:solidFill>
                  <a:schemeClr val="tx1"/>
                </a:solidFill>
              </a:rPr>
              <a:t>勤務情報ステータス管理</a:t>
            </a:r>
            <a:endParaRPr kumimoji="1" lang="ja-JP" altLang="en-US" sz="1400" dirty="0">
              <a:solidFill>
                <a:schemeClr val="tx1"/>
              </a:solidFill>
            </a:endParaRPr>
          </a:p>
        </p:txBody>
      </p: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3" name="吹き出し: 四角形 86">
            <a:extLst>
              <a:ext uri="{FF2B5EF4-FFF2-40B4-BE49-F238E27FC236}">
                <a16:creationId xmlns:a16="http://schemas.microsoft.com/office/drawing/2014/main" id="{274FA934-6FBB-5969-9820-EA0E30EDAEB5}"/>
              </a:ext>
            </a:extLst>
          </p:cNvPr>
          <p:cNvSpPr/>
          <p:nvPr/>
        </p:nvSpPr>
        <p:spPr>
          <a:xfrm>
            <a:off x="948950" y="5464769"/>
            <a:ext cx="2719089" cy="758096"/>
          </a:xfrm>
          <a:prstGeom prst="wedgeRectCallout">
            <a:avLst>
              <a:gd name="adj1" fmla="val 21375"/>
              <a:gd name="adj2" fmla="val -90728"/>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氏名検索等で検索できるアプリケーションを実装する</a:t>
            </a:r>
            <a:endParaRPr lang="en-US" altLang="ja-JP" sz="1600" dirty="0">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
        <p:nvSpPr>
          <p:cNvPr id="96" name="吹き出し: 四角形 86">
            <a:extLst>
              <a:ext uri="{FF2B5EF4-FFF2-40B4-BE49-F238E27FC236}">
                <a16:creationId xmlns:a16="http://schemas.microsoft.com/office/drawing/2014/main" id="{3488A506-817E-CDBD-FA34-05157FABBC0B}"/>
              </a:ext>
            </a:extLst>
          </p:cNvPr>
          <p:cNvSpPr/>
          <p:nvPr/>
        </p:nvSpPr>
        <p:spPr>
          <a:xfrm>
            <a:off x="4697628" y="5464768"/>
            <a:ext cx="2975945" cy="792721"/>
          </a:xfrm>
          <a:prstGeom prst="wedgeRectCallout">
            <a:avLst>
              <a:gd name="adj1" fmla="val 23023"/>
              <a:gd name="adj2" fmla="val -80026"/>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一意の情報</a:t>
            </a:r>
            <a:r>
              <a:rPr lang="en-US" altLang="ja-JP" sz="1600" dirty="0">
                <a:solidFill>
                  <a:schemeClr val="tx1"/>
                </a:solidFill>
              </a:rPr>
              <a:t>(ID)</a:t>
            </a:r>
            <a:r>
              <a:rPr lang="ja-JP" altLang="en-US" sz="1600" dirty="0">
                <a:solidFill>
                  <a:schemeClr val="tx1"/>
                </a:solidFill>
              </a:rPr>
              <a:t>をキーに氏名と勤務状況等を保持する</a:t>
            </a:r>
            <a:r>
              <a:rPr lang="en-US" altLang="ja-JP" sz="1600" dirty="0">
                <a:solidFill>
                  <a:schemeClr val="tx1"/>
                </a:solidFill>
              </a:rPr>
              <a:t>DB</a:t>
            </a:r>
            <a:r>
              <a:rPr lang="ja-JP" altLang="en-US" sz="1600" dirty="0">
                <a:solidFill>
                  <a:schemeClr val="tx1"/>
                </a:solidFill>
              </a:rPr>
              <a:t>を作成</a:t>
            </a:r>
            <a:endParaRPr lang="en-US" altLang="ja-JP" sz="1600" dirty="0">
              <a:solidFill>
                <a:schemeClr val="tx1"/>
              </a:solidFill>
            </a:endParaRPr>
          </a:p>
        </p:txBody>
      </p:sp>
      <p:sp>
        <p:nvSpPr>
          <p:cNvPr id="2" name="正方形/長方形 1"/>
          <p:cNvSpPr/>
          <p:nvPr/>
        </p:nvSpPr>
        <p:spPr>
          <a:xfrm>
            <a:off x="0" y="0"/>
            <a:ext cx="12192000" cy="6858000"/>
          </a:xfrm>
          <a:prstGeom prst="rect">
            <a:avLst/>
          </a:prstGeom>
          <a:solidFill>
            <a:schemeClr val="tx1">
              <a:lumMod val="50000"/>
              <a:lumOff val="50000"/>
              <a:alpha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2354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47" name="角丸四角形 57">
            <a:extLst>
              <a:ext uri="{FF2B5EF4-FFF2-40B4-BE49-F238E27FC236}">
                <a16:creationId xmlns:a16="http://schemas.microsoft.com/office/drawing/2014/main" id="{E0336633-CDC3-3C36-0A2A-2B2DC72C6BE8}"/>
              </a:ext>
            </a:extLst>
          </p:cNvPr>
          <p:cNvSpPr/>
          <p:nvPr/>
        </p:nvSpPr>
        <p:spPr>
          <a:xfrm>
            <a:off x="8215325" y="2636823"/>
            <a:ext cx="3846441" cy="370027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48" name="四角形: 角を丸くする 80">
            <a:extLst>
              <a:ext uri="{FF2B5EF4-FFF2-40B4-BE49-F238E27FC236}">
                <a16:creationId xmlns:a16="http://schemas.microsoft.com/office/drawing/2014/main" id="{C2ECFA7A-D487-DE17-BBB5-55D713A8A97B}"/>
              </a:ext>
            </a:extLst>
          </p:cNvPr>
          <p:cNvSpPr/>
          <p:nvPr/>
        </p:nvSpPr>
        <p:spPr>
          <a:xfrm>
            <a:off x="4714311" y="1995588"/>
            <a:ext cx="2703267" cy="4306827"/>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80">
            <a:extLst>
              <a:ext uri="{FF2B5EF4-FFF2-40B4-BE49-F238E27FC236}">
                <a16:creationId xmlns:a16="http://schemas.microsoft.com/office/drawing/2014/main" id="{747D18E1-6204-939C-7734-19FF4EAF10E1}"/>
              </a:ext>
            </a:extLst>
          </p:cNvPr>
          <p:cNvSpPr/>
          <p:nvPr/>
        </p:nvSpPr>
        <p:spPr>
          <a:xfrm>
            <a:off x="1359595" y="1995588"/>
            <a:ext cx="3304982" cy="4306828"/>
          </a:xfrm>
          <a:prstGeom prst="roundRect">
            <a:avLst/>
          </a:prstGeom>
          <a:solidFill>
            <a:schemeClr val="accent4">
              <a:lumMod val="60000"/>
              <a:lumOff val="4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57">
            <a:extLst>
              <a:ext uri="{FF2B5EF4-FFF2-40B4-BE49-F238E27FC236}">
                <a16:creationId xmlns:a16="http://schemas.microsoft.com/office/drawing/2014/main" id="{1EB40942-D3C9-1F02-CE12-408D763EBEED}"/>
              </a:ext>
            </a:extLst>
          </p:cNvPr>
          <p:cNvSpPr/>
          <p:nvPr/>
        </p:nvSpPr>
        <p:spPr>
          <a:xfrm>
            <a:off x="4688859" y="2641002"/>
            <a:ext cx="3509784" cy="3696096"/>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51" name="角丸四角形 50"/>
          <p:cNvSpPr/>
          <p:nvPr/>
        </p:nvSpPr>
        <p:spPr>
          <a:xfrm>
            <a:off x="171477" y="2641002"/>
            <a:ext cx="4515246" cy="3696097"/>
          </a:xfrm>
          <a:prstGeom prst="roundRect">
            <a:avLst/>
          </a:prstGeom>
          <a:solidFill>
            <a:schemeClr val="accent1">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52" name="グループ化 51">
            <a:extLst>
              <a:ext uri="{FF2B5EF4-FFF2-40B4-BE49-F238E27FC236}">
                <a16:creationId xmlns:a16="http://schemas.microsoft.com/office/drawing/2014/main" id="{32C71290-97ED-599B-AA66-27314D75DB4C}"/>
              </a:ext>
            </a:extLst>
          </p:cNvPr>
          <p:cNvGrpSpPr/>
          <p:nvPr/>
        </p:nvGrpSpPr>
        <p:grpSpPr>
          <a:xfrm>
            <a:off x="5305163" y="3398276"/>
            <a:ext cx="1652664" cy="1652664"/>
            <a:chOff x="10233673" y="3151991"/>
            <a:chExt cx="1120127" cy="1120127"/>
          </a:xfrm>
        </p:grpSpPr>
        <p:sp>
          <p:nvSpPr>
            <p:cNvPr id="53" name="正方形/長方形 52">
              <a:extLst>
                <a:ext uri="{FF2B5EF4-FFF2-40B4-BE49-F238E27FC236}">
                  <a16:creationId xmlns:a16="http://schemas.microsoft.com/office/drawing/2014/main" id="{9FC0CAF3-543A-0A6D-C027-5B6E2AA07826}"/>
                </a:ext>
              </a:extLst>
            </p:cNvPr>
            <p:cNvSpPr/>
            <p:nvPr/>
          </p:nvSpPr>
          <p:spPr>
            <a:xfrm>
              <a:off x="10233673" y="3151991"/>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6DBB9B73-6246-21EE-B819-D98727FCF6CE}"/>
                </a:ext>
              </a:extLst>
            </p:cNvPr>
            <p:cNvPicPr>
              <a:picLocks noChangeAspect="1"/>
            </p:cNvPicPr>
            <p:nvPr/>
          </p:nvPicPr>
          <p:blipFill>
            <a:blip r:embed="rId2"/>
            <a:stretch>
              <a:fillRect/>
            </a:stretch>
          </p:blipFill>
          <p:spPr>
            <a:xfrm>
              <a:off x="10335885" y="3264608"/>
              <a:ext cx="944824" cy="924013"/>
            </a:xfrm>
            <a:prstGeom prst="rect">
              <a:avLst/>
            </a:prstGeom>
            <a:noFill/>
          </p:spPr>
        </p:pic>
      </p:grpSp>
      <p:grpSp>
        <p:nvGrpSpPr>
          <p:cNvPr id="55" name="グループ化 54">
            <a:extLst>
              <a:ext uri="{FF2B5EF4-FFF2-40B4-BE49-F238E27FC236}">
                <a16:creationId xmlns:a16="http://schemas.microsoft.com/office/drawing/2014/main" id="{9C35B5F5-05C7-F357-AD3E-E366806AE72E}"/>
              </a:ext>
            </a:extLst>
          </p:cNvPr>
          <p:cNvGrpSpPr/>
          <p:nvPr/>
        </p:nvGrpSpPr>
        <p:grpSpPr>
          <a:xfrm>
            <a:off x="9200435" y="3657943"/>
            <a:ext cx="1131585" cy="1120127"/>
            <a:chOff x="10233673" y="4682282"/>
            <a:chExt cx="1131585" cy="1120127"/>
          </a:xfrm>
        </p:grpSpPr>
        <p:pic>
          <p:nvPicPr>
            <p:cNvPr id="56" name="図 55">
              <a:extLst>
                <a:ext uri="{FF2B5EF4-FFF2-40B4-BE49-F238E27FC236}">
                  <a16:creationId xmlns:a16="http://schemas.microsoft.com/office/drawing/2014/main" id="{AAE40D65-4E05-DB30-F363-F1A674AF111B}"/>
                </a:ext>
              </a:extLst>
            </p:cNvPr>
            <p:cNvPicPr>
              <a:picLocks noChangeAspect="1"/>
            </p:cNvPicPr>
            <p:nvPr/>
          </p:nvPicPr>
          <p:blipFill>
            <a:blip r:embed="rId3"/>
            <a:stretch>
              <a:fillRect/>
            </a:stretch>
          </p:blipFill>
          <p:spPr>
            <a:xfrm>
              <a:off x="10321324" y="4769933"/>
              <a:ext cx="944824" cy="944824"/>
            </a:xfrm>
            <a:prstGeom prst="rect">
              <a:avLst/>
            </a:prstGeom>
          </p:spPr>
        </p:pic>
        <p:sp>
          <p:nvSpPr>
            <p:cNvPr id="57" name="正方形/長方形 56">
              <a:extLst>
                <a:ext uri="{FF2B5EF4-FFF2-40B4-BE49-F238E27FC236}">
                  <a16:creationId xmlns:a16="http://schemas.microsoft.com/office/drawing/2014/main" id="{EA9ADCDA-1F4B-7401-02A6-B5DE48B291A9}"/>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519749B-7D92-33BB-B76A-57AD15875C84}"/>
              </a:ext>
            </a:extLst>
          </p:cNvPr>
          <p:cNvGrpSpPr/>
          <p:nvPr/>
        </p:nvGrpSpPr>
        <p:grpSpPr>
          <a:xfrm>
            <a:off x="7673574" y="3664544"/>
            <a:ext cx="1120127" cy="1120127"/>
            <a:chOff x="9882683" y="4760757"/>
            <a:chExt cx="1120127" cy="1120127"/>
          </a:xfrm>
        </p:grpSpPr>
        <p:pic>
          <p:nvPicPr>
            <p:cNvPr id="59" name="図 58">
              <a:extLst>
                <a:ext uri="{FF2B5EF4-FFF2-40B4-BE49-F238E27FC236}">
                  <a16:creationId xmlns:a16="http://schemas.microsoft.com/office/drawing/2014/main" id="{45ECEEE9-74DA-79BF-4E82-0F588CDCC454}"/>
                </a:ext>
              </a:extLst>
            </p:cNvPr>
            <p:cNvPicPr>
              <a:picLocks noChangeAspect="1"/>
            </p:cNvPicPr>
            <p:nvPr/>
          </p:nvPicPr>
          <p:blipFill>
            <a:blip r:embed="rId4"/>
            <a:stretch>
              <a:fillRect/>
            </a:stretch>
          </p:blipFill>
          <p:spPr>
            <a:xfrm>
              <a:off x="10085095" y="4840884"/>
              <a:ext cx="714882" cy="959871"/>
            </a:xfrm>
            <a:prstGeom prst="rect">
              <a:avLst/>
            </a:prstGeom>
          </p:spPr>
        </p:pic>
        <p:sp>
          <p:nvSpPr>
            <p:cNvPr id="60" name="正方形/長方形 59">
              <a:extLst>
                <a:ext uri="{FF2B5EF4-FFF2-40B4-BE49-F238E27FC236}">
                  <a16:creationId xmlns:a16="http://schemas.microsoft.com/office/drawing/2014/main" id="{86919F06-F13E-9FB8-0538-B9658E3C77A2}"/>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874C9D7-9A1F-EA9A-15D6-97451E5DDDA4}"/>
              </a:ext>
            </a:extLst>
          </p:cNvPr>
          <p:cNvGrpSpPr/>
          <p:nvPr/>
        </p:nvGrpSpPr>
        <p:grpSpPr>
          <a:xfrm>
            <a:off x="3196204" y="3664544"/>
            <a:ext cx="1120127" cy="1120127"/>
            <a:chOff x="8271032" y="4765962"/>
            <a:chExt cx="1120127" cy="1120127"/>
          </a:xfrm>
        </p:grpSpPr>
        <p:pic>
          <p:nvPicPr>
            <p:cNvPr id="62" name="図 61">
              <a:extLst>
                <a:ext uri="{FF2B5EF4-FFF2-40B4-BE49-F238E27FC236}">
                  <a16:creationId xmlns:a16="http://schemas.microsoft.com/office/drawing/2014/main" id="{42D496E0-8C85-FA9F-4B96-3E336CCC4ACC}"/>
                </a:ext>
              </a:extLst>
            </p:cNvPr>
            <p:cNvPicPr>
              <a:picLocks noChangeAspect="1"/>
            </p:cNvPicPr>
            <p:nvPr/>
          </p:nvPicPr>
          <p:blipFill>
            <a:blip r:embed="rId5"/>
            <a:stretch>
              <a:fillRect/>
            </a:stretch>
          </p:blipFill>
          <p:spPr>
            <a:xfrm>
              <a:off x="8295313" y="4783644"/>
              <a:ext cx="1071563" cy="1071563"/>
            </a:xfrm>
            <a:prstGeom prst="rect">
              <a:avLst/>
            </a:prstGeom>
          </p:spPr>
        </p:pic>
        <p:sp>
          <p:nvSpPr>
            <p:cNvPr id="63" name="正方形/長方形 62">
              <a:extLst>
                <a:ext uri="{FF2B5EF4-FFF2-40B4-BE49-F238E27FC236}">
                  <a16:creationId xmlns:a16="http://schemas.microsoft.com/office/drawing/2014/main" id="{B564DB63-6B8E-99A1-A9C4-D4AFA2082CEA}"/>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DBE88196-4C26-A260-6BED-1B76688A014A}"/>
              </a:ext>
            </a:extLst>
          </p:cNvPr>
          <p:cNvGrpSpPr/>
          <p:nvPr/>
        </p:nvGrpSpPr>
        <p:grpSpPr>
          <a:xfrm>
            <a:off x="1447371" y="3633662"/>
            <a:ext cx="1120127" cy="1120127"/>
            <a:chOff x="8293099" y="3350592"/>
            <a:chExt cx="1120127" cy="1120127"/>
          </a:xfrm>
        </p:grpSpPr>
        <p:pic>
          <p:nvPicPr>
            <p:cNvPr id="65" name="図 64">
              <a:extLst>
                <a:ext uri="{FF2B5EF4-FFF2-40B4-BE49-F238E27FC236}">
                  <a16:creationId xmlns:a16="http://schemas.microsoft.com/office/drawing/2014/main" id="{EC3270BE-34A1-45F4-D2C3-71AFD88DBD46}"/>
                </a:ext>
              </a:extLst>
            </p:cNvPr>
            <p:cNvPicPr>
              <a:picLocks noChangeAspect="1"/>
            </p:cNvPicPr>
            <p:nvPr/>
          </p:nvPicPr>
          <p:blipFill>
            <a:blip r:embed="rId6"/>
            <a:stretch>
              <a:fillRect/>
            </a:stretch>
          </p:blipFill>
          <p:spPr>
            <a:xfrm>
              <a:off x="8363668" y="3443229"/>
              <a:ext cx="934851" cy="934851"/>
            </a:xfrm>
            <a:prstGeom prst="rect">
              <a:avLst/>
            </a:prstGeom>
          </p:spPr>
        </p:pic>
        <p:sp>
          <p:nvSpPr>
            <p:cNvPr id="66" name="正方形/長方形 65">
              <a:extLst>
                <a:ext uri="{FF2B5EF4-FFF2-40B4-BE49-F238E27FC236}">
                  <a16:creationId xmlns:a16="http://schemas.microsoft.com/office/drawing/2014/main" id="{44EA6B1A-0032-3F0A-F579-916B51D8B127}"/>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D4ABFA83-895E-FC92-0434-AE6F19D9C562}"/>
              </a:ext>
            </a:extLst>
          </p:cNvPr>
          <p:cNvGrpSpPr/>
          <p:nvPr/>
        </p:nvGrpSpPr>
        <p:grpSpPr>
          <a:xfrm>
            <a:off x="335024" y="3571151"/>
            <a:ext cx="1051244" cy="1504613"/>
            <a:chOff x="838200" y="2366682"/>
            <a:chExt cx="1051244" cy="1504613"/>
          </a:xfrm>
        </p:grpSpPr>
        <p:pic>
          <p:nvPicPr>
            <p:cNvPr id="68" name="図 67">
              <a:extLst>
                <a:ext uri="{FF2B5EF4-FFF2-40B4-BE49-F238E27FC236}">
                  <a16:creationId xmlns:a16="http://schemas.microsoft.com/office/drawing/2014/main" id="{20ED74EC-AC13-E39E-2B77-AC2A2807B078}"/>
                </a:ext>
              </a:extLst>
            </p:cNvPr>
            <p:cNvPicPr>
              <a:picLocks noChangeAspect="1"/>
            </p:cNvPicPr>
            <p:nvPr/>
          </p:nvPicPr>
          <p:blipFill rotWithShape="1">
            <a:blip r:embed="rId7"/>
            <a:srcRect r="6930"/>
            <a:stretch/>
          </p:blipFill>
          <p:spPr>
            <a:xfrm>
              <a:off x="838201" y="2366682"/>
              <a:ext cx="978386" cy="1212200"/>
            </a:xfrm>
            <a:prstGeom prst="rect">
              <a:avLst/>
            </a:prstGeom>
          </p:spPr>
        </p:pic>
        <p:sp>
          <p:nvSpPr>
            <p:cNvPr id="69" name="テキスト ボックス 68">
              <a:extLst>
                <a:ext uri="{FF2B5EF4-FFF2-40B4-BE49-F238E27FC236}">
                  <a16:creationId xmlns:a16="http://schemas.microsoft.com/office/drawing/2014/main" id="{0C1E2D85-CAC2-7918-9929-5F577C294A83}"/>
                </a:ext>
              </a:extLst>
            </p:cNvPr>
            <p:cNvSpPr txBox="1"/>
            <p:nvPr/>
          </p:nvSpPr>
          <p:spPr>
            <a:xfrm>
              <a:off x="838200" y="3501963"/>
              <a:ext cx="1051244" cy="369332"/>
            </a:xfrm>
            <a:prstGeom prst="rect">
              <a:avLst/>
            </a:prstGeom>
            <a:noFill/>
          </p:spPr>
          <p:txBody>
            <a:bodyPr wrap="square" rtlCol="0">
              <a:spAutoFit/>
            </a:bodyPr>
            <a:lstStyle/>
            <a:p>
              <a:pPr algn="ctr"/>
              <a:r>
                <a:rPr kumimoji="1" lang="ja-JP" altLang="en-US" dirty="0"/>
                <a:t>取次者</a:t>
              </a:r>
            </a:p>
          </p:txBody>
        </p:sp>
      </p:grpSp>
      <p:cxnSp>
        <p:nvCxnSpPr>
          <p:cNvPr id="70" name="直線矢印コネクタ 69">
            <a:extLst>
              <a:ext uri="{FF2B5EF4-FFF2-40B4-BE49-F238E27FC236}">
                <a16:creationId xmlns:a16="http://schemas.microsoft.com/office/drawing/2014/main" id="{41CDD246-254B-7410-A7C2-CDCE9EE7EA2B}"/>
              </a:ext>
            </a:extLst>
          </p:cNvPr>
          <p:cNvCxnSpPr>
            <a:cxnSpLocks/>
            <a:stCxn id="60" idx="1"/>
            <a:endCxn id="53" idx="3"/>
          </p:cNvCxnSpPr>
          <p:nvPr/>
        </p:nvCxnSpPr>
        <p:spPr>
          <a:xfrm flipH="1">
            <a:off x="6957827" y="4224608"/>
            <a:ext cx="715747"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F2C74E49-AB06-0112-744C-F141A1F8DEE0}"/>
              </a:ext>
            </a:extLst>
          </p:cNvPr>
          <p:cNvCxnSpPr>
            <a:cxnSpLocks/>
            <a:stCxn id="53" idx="1"/>
            <a:endCxn id="63" idx="3"/>
          </p:cNvCxnSpPr>
          <p:nvPr/>
        </p:nvCxnSpPr>
        <p:spPr>
          <a:xfrm flipH="1">
            <a:off x="4316331" y="4224608"/>
            <a:ext cx="988832" cy="0"/>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72" name="吹き出し: 四角形 84">
            <a:extLst>
              <a:ext uri="{FF2B5EF4-FFF2-40B4-BE49-F238E27FC236}">
                <a16:creationId xmlns:a16="http://schemas.microsoft.com/office/drawing/2014/main" id="{3E422D6F-83FF-4769-C200-6F711AE858ED}"/>
              </a:ext>
            </a:extLst>
          </p:cNvPr>
          <p:cNvSpPr/>
          <p:nvPr/>
        </p:nvSpPr>
        <p:spPr>
          <a:xfrm>
            <a:off x="7806920" y="5456727"/>
            <a:ext cx="2799045" cy="800762"/>
          </a:xfrm>
          <a:prstGeom prst="wedgeRectCallout">
            <a:avLst>
              <a:gd name="adj1" fmla="val -27335"/>
              <a:gd name="adj2" fmla="val -77610"/>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a:t>
            </a:r>
            <a:r>
              <a:rPr kumimoji="1" lang="en-US" altLang="ja-JP" sz="1400" dirty="0">
                <a:solidFill>
                  <a:schemeClr val="tx1"/>
                </a:solidFill>
              </a:rPr>
              <a:t>REST API</a:t>
            </a:r>
            <a:r>
              <a:rPr kumimoji="1" lang="ja-JP" altLang="en-US" sz="1400" dirty="0">
                <a:solidFill>
                  <a:schemeClr val="tx1"/>
                </a:solidFill>
              </a:rPr>
              <a:t>の認証取得</a:t>
            </a:r>
            <a:endParaRPr kumimoji="1" lang="en-US" altLang="ja-JP" sz="1400" dirty="0">
              <a:solidFill>
                <a:schemeClr val="tx1"/>
              </a:solidFill>
            </a:endParaRPr>
          </a:p>
          <a:p>
            <a:r>
              <a:rPr lang="ja-JP" altLang="en-US" sz="1400" dirty="0">
                <a:solidFill>
                  <a:schemeClr val="tx1"/>
                </a:solidFill>
              </a:rPr>
              <a:t>・</a:t>
            </a:r>
            <a:r>
              <a:rPr lang="en-US" altLang="ja-JP" sz="1400" dirty="0">
                <a:solidFill>
                  <a:schemeClr val="tx1"/>
                </a:solidFill>
              </a:rPr>
              <a:t>bat</a:t>
            </a:r>
            <a:r>
              <a:rPr lang="ja-JP" altLang="en-US" sz="1400" dirty="0">
                <a:solidFill>
                  <a:schemeClr val="tx1"/>
                </a:solidFill>
              </a:rPr>
              <a:t>から連携されるログイン情報で</a:t>
            </a:r>
            <a:r>
              <a:rPr lang="en-US" altLang="ja-JP" sz="1400" dirty="0">
                <a:solidFill>
                  <a:schemeClr val="tx1"/>
                </a:solidFill>
              </a:rPr>
              <a:t>DB</a:t>
            </a:r>
            <a:r>
              <a:rPr lang="ja-JP" altLang="en-US" sz="1400" dirty="0">
                <a:solidFill>
                  <a:schemeClr val="tx1"/>
                </a:solidFill>
              </a:rPr>
              <a:t>に格納されている情報を更新する</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1654BB63-594D-B0AB-6005-2BB3830C7772}"/>
              </a:ext>
            </a:extLst>
          </p:cNvPr>
          <p:cNvSpPr txBox="1"/>
          <p:nvPr/>
        </p:nvSpPr>
        <p:spPr>
          <a:xfrm>
            <a:off x="1447371" y="4758393"/>
            <a:ext cx="1051244" cy="369332"/>
          </a:xfrm>
          <a:prstGeom prst="rect">
            <a:avLst/>
          </a:prstGeom>
          <a:noFill/>
        </p:spPr>
        <p:txBody>
          <a:bodyPr wrap="square" rtlCol="0">
            <a:spAutoFit/>
          </a:bodyPr>
          <a:lstStyle/>
          <a:p>
            <a:pPr algn="ctr"/>
            <a:r>
              <a:rPr kumimoji="1" lang="en-US" altLang="ja-JP" dirty="0"/>
              <a:t>Teams</a:t>
            </a:r>
            <a:endParaRPr kumimoji="1" lang="ja-JP" altLang="en-US" dirty="0"/>
          </a:p>
        </p:txBody>
      </p:sp>
      <p:sp>
        <p:nvSpPr>
          <p:cNvPr id="74" name="テキスト ボックス 73">
            <a:extLst>
              <a:ext uri="{FF2B5EF4-FFF2-40B4-BE49-F238E27FC236}">
                <a16:creationId xmlns:a16="http://schemas.microsoft.com/office/drawing/2014/main" id="{629971BA-9D16-2D98-46F2-D5A7F298635B}"/>
              </a:ext>
            </a:extLst>
          </p:cNvPr>
          <p:cNvSpPr txBox="1"/>
          <p:nvPr/>
        </p:nvSpPr>
        <p:spPr>
          <a:xfrm>
            <a:off x="3000601" y="4784670"/>
            <a:ext cx="1554525" cy="369332"/>
          </a:xfrm>
          <a:prstGeom prst="rect">
            <a:avLst/>
          </a:prstGeom>
          <a:noFill/>
        </p:spPr>
        <p:txBody>
          <a:bodyPr wrap="square" rtlCol="0">
            <a:spAutoFit/>
          </a:bodyPr>
          <a:lstStyle/>
          <a:p>
            <a:pPr algn="ctr"/>
            <a:r>
              <a:rPr lang="en-US" altLang="ja-JP" dirty="0"/>
              <a:t>PowerApps</a:t>
            </a:r>
            <a:endParaRPr kumimoji="1" lang="ja-JP" altLang="en-US" dirty="0"/>
          </a:p>
        </p:txBody>
      </p:sp>
      <p:sp>
        <p:nvSpPr>
          <p:cNvPr id="75" name="テキスト ボックス 74">
            <a:extLst>
              <a:ext uri="{FF2B5EF4-FFF2-40B4-BE49-F238E27FC236}">
                <a16:creationId xmlns:a16="http://schemas.microsoft.com/office/drawing/2014/main" id="{209DE91A-F9F5-B945-348E-0EAE00031EDC}"/>
              </a:ext>
            </a:extLst>
          </p:cNvPr>
          <p:cNvSpPr txBox="1"/>
          <p:nvPr/>
        </p:nvSpPr>
        <p:spPr>
          <a:xfrm>
            <a:off x="5245033" y="5073188"/>
            <a:ext cx="1554525" cy="369332"/>
          </a:xfrm>
          <a:prstGeom prst="rect">
            <a:avLst/>
          </a:prstGeom>
          <a:noFill/>
        </p:spPr>
        <p:txBody>
          <a:bodyPr wrap="square" rtlCol="0">
            <a:spAutoFit/>
          </a:bodyPr>
          <a:lstStyle/>
          <a:p>
            <a:pPr algn="ctr"/>
            <a:r>
              <a:rPr kumimoji="1" lang="en-US" altLang="ja-JP" dirty="0"/>
              <a:t>SharePoint</a:t>
            </a:r>
            <a:endParaRPr kumimoji="1" lang="ja-JP" altLang="en-US" dirty="0"/>
          </a:p>
        </p:txBody>
      </p:sp>
      <p:sp>
        <p:nvSpPr>
          <p:cNvPr id="76" name="テキスト ボックス 75">
            <a:extLst>
              <a:ext uri="{FF2B5EF4-FFF2-40B4-BE49-F238E27FC236}">
                <a16:creationId xmlns:a16="http://schemas.microsoft.com/office/drawing/2014/main" id="{DDF394EC-77B5-EEB9-934A-E8A3FA1F6FF0}"/>
              </a:ext>
            </a:extLst>
          </p:cNvPr>
          <p:cNvSpPr txBox="1"/>
          <p:nvPr/>
        </p:nvSpPr>
        <p:spPr>
          <a:xfrm>
            <a:off x="7477679" y="4807003"/>
            <a:ext cx="1554525" cy="369332"/>
          </a:xfrm>
          <a:prstGeom prst="rect">
            <a:avLst/>
          </a:prstGeom>
          <a:noFill/>
        </p:spPr>
        <p:txBody>
          <a:bodyPr wrap="square" rtlCol="0">
            <a:spAutoFit/>
          </a:bodyPr>
          <a:lstStyle/>
          <a:p>
            <a:pPr algn="ctr"/>
            <a:r>
              <a:rPr lang="en-US" altLang="ja-JP" dirty="0"/>
              <a:t>PowerShell</a:t>
            </a:r>
            <a:endParaRPr kumimoji="1" lang="ja-JP" altLang="en-US" dirty="0"/>
          </a:p>
        </p:txBody>
      </p:sp>
      <p:grpSp>
        <p:nvGrpSpPr>
          <p:cNvPr id="77" name="グループ化 76">
            <a:extLst>
              <a:ext uri="{FF2B5EF4-FFF2-40B4-BE49-F238E27FC236}">
                <a16:creationId xmlns:a16="http://schemas.microsoft.com/office/drawing/2014/main" id="{D226C04B-32B4-6F26-64E2-19263E1F6EEA}"/>
              </a:ext>
            </a:extLst>
          </p:cNvPr>
          <p:cNvGrpSpPr/>
          <p:nvPr/>
        </p:nvGrpSpPr>
        <p:grpSpPr>
          <a:xfrm>
            <a:off x="10412121" y="3646285"/>
            <a:ext cx="1376179" cy="1492483"/>
            <a:chOff x="9150955" y="5063415"/>
            <a:chExt cx="1376179" cy="1492483"/>
          </a:xfrm>
        </p:grpSpPr>
        <p:grpSp>
          <p:nvGrpSpPr>
            <p:cNvPr id="78" name="グループ化 77">
              <a:extLst>
                <a:ext uri="{FF2B5EF4-FFF2-40B4-BE49-F238E27FC236}">
                  <a16:creationId xmlns:a16="http://schemas.microsoft.com/office/drawing/2014/main" id="{1868360B-B236-962C-16A2-76349ACA58C7}"/>
                </a:ext>
              </a:extLst>
            </p:cNvPr>
            <p:cNvGrpSpPr/>
            <p:nvPr/>
          </p:nvGrpSpPr>
          <p:grpSpPr>
            <a:xfrm>
              <a:off x="9150955" y="5063415"/>
              <a:ext cx="1376179" cy="1492483"/>
              <a:chOff x="8579320" y="5086445"/>
              <a:chExt cx="1376179" cy="1492483"/>
            </a:xfrm>
          </p:grpSpPr>
          <p:pic>
            <p:nvPicPr>
              <p:cNvPr id="82" name="図 81">
                <a:extLst>
                  <a:ext uri="{FF2B5EF4-FFF2-40B4-BE49-F238E27FC236}">
                    <a16:creationId xmlns:a16="http://schemas.microsoft.com/office/drawing/2014/main" id="{B373F949-6BFA-E652-2FBC-097036999E94}"/>
                  </a:ext>
                </a:extLst>
              </p:cNvPr>
              <p:cNvPicPr>
                <a:picLocks noChangeAspect="1"/>
              </p:cNvPicPr>
              <p:nvPr/>
            </p:nvPicPr>
            <p:blipFill>
              <a:blip r:embed="rId8"/>
              <a:stretch>
                <a:fillRect/>
              </a:stretch>
            </p:blipFill>
            <p:spPr>
              <a:xfrm>
                <a:off x="8579320" y="5086445"/>
                <a:ext cx="1376179" cy="1160456"/>
              </a:xfrm>
              <a:prstGeom prst="rect">
                <a:avLst/>
              </a:prstGeom>
            </p:spPr>
          </p:pic>
          <p:sp>
            <p:nvSpPr>
              <p:cNvPr id="83" name="テキスト ボックス 82">
                <a:extLst>
                  <a:ext uri="{FF2B5EF4-FFF2-40B4-BE49-F238E27FC236}">
                    <a16:creationId xmlns:a16="http://schemas.microsoft.com/office/drawing/2014/main" id="{DB751EEC-0243-D0B3-7A23-CD8C1DE16641}"/>
                  </a:ext>
                </a:extLst>
              </p:cNvPr>
              <p:cNvSpPr txBox="1"/>
              <p:nvPr/>
            </p:nvSpPr>
            <p:spPr>
              <a:xfrm>
                <a:off x="8741787" y="6209596"/>
                <a:ext cx="1051244" cy="369332"/>
              </a:xfrm>
              <a:prstGeom prst="rect">
                <a:avLst/>
              </a:prstGeom>
              <a:noFill/>
            </p:spPr>
            <p:txBody>
              <a:bodyPr wrap="square" rtlCol="0">
                <a:spAutoFit/>
              </a:bodyPr>
              <a:lstStyle/>
              <a:p>
                <a:pPr algn="ctr"/>
                <a:r>
                  <a:rPr lang="ja-JP" altLang="en-US" dirty="0"/>
                  <a:t>取次先</a:t>
                </a:r>
                <a:endParaRPr kumimoji="1" lang="ja-JP" altLang="en-US" dirty="0"/>
              </a:p>
            </p:txBody>
          </p:sp>
        </p:grpSp>
        <p:grpSp>
          <p:nvGrpSpPr>
            <p:cNvPr id="79" name="グループ化 78">
              <a:extLst>
                <a:ext uri="{FF2B5EF4-FFF2-40B4-BE49-F238E27FC236}">
                  <a16:creationId xmlns:a16="http://schemas.microsoft.com/office/drawing/2014/main" id="{F95288DA-8D74-CC9C-BC06-89D99FF7A631}"/>
                </a:ext>
              </a:extLst>
            </p:cNvPr>
            <p:cNvGrpSpPr/>
            <p:nvPr/>
          </p:nvGrpSpPr>
          <p:grpSpPr>
            <a:xfrm>
              <a:off x="9839044" y="5176075"/>
              <a:ext cx="651275" cy="552752"/>
              <a:chOff x="838200" y="4937748"/>
              <a:chExt cx="871287" cy="552752"/>
            </a:xfrm>
          </p:grpSpPr>
          <p:sp>
            <p:nvSpPr>
              <p:cNvPr id="80" name="テキスト ボックス 79">
                <a:extLst>
                  <a:ext uri="{FF2B5EF4-FFF2-40B4-BE49-F238E27FC236}">
                    <a16:creationId xmlns:a16="http://schemas.microsoft.com/office/drawing/2014/main" id="{1AEB053B-F1B8-7B62-8319-C381ACDA1D43}"/>
                  </a:ext>
                </a:extLst>
              </p:cNvPr>
              <p:cNvSpPr txBox="1"/>
              <p:nvPr/>
            </p:nvSpPr>
            <p:spPr>
              <a:xfrm>
                <a:off x="838200" y="4937748"/>
                <a:ext cx="871287" cy="276999"/>
              </a:xfrm>
              <a:prstGeom prst="rect">
                <a:avLst/>
              </a:prstGeom>
              <a:noFill/>
              <a:ln>
                <a:solidFill>
                  <a:schemeClr val="tx1"/>
                </a:solidFill>
              </a:ln>
            </p:spPr>
            <p:txBody>
              <a:bodyPr wrap="square" rtlCol="0">
                <a:spAutoFit/>
              </a:bodyPr>
              <a:lstStyle/>
              <a:p>
                <a:r>
                  <a:rPr kumimoji="1" lang="ja-JP" altLang="en-US" sz="1200" dirty="0"/>
                  <a:t>ログオン</a:t>
                </a:r>
              </a:p>
            </p:txBody>
          </p:sp>
          <p:sp>
            <p:nvSpPr>
              <p:cNvPr id="81" name="テキスト ボックス 80">
                <a:extLst>
                  <a:ext uri="{FF2B5EF4-FFF2-40B4-BE49-F238E27FC236}">
                    <a16:creationId xmlns:a16="http://schemas.microsoft.com/office/drawing/2014/main" id="{681EE474-D944-1D08-1AFA-23EAC96A2E53}"/>
                  </a:ext>
                </a:extLst>
              </p:cNvPr>
              <p:cNvSpPr txBox="1"/>
              <p:nvPr/>
            </p:nvSpPr>
            <p:spPr>
              <a:xfrm>
                <a:off x="838200" y="5213501"/>
                <a:ext cx="871287" cy="276999"/>
              </a:xfrm>
              <a:prstGeom prst="rect">
                <a:avLst/>
              </a:prstGeom>
              <a:noFill/>
              <a:ln>
                <a:solidFill>
                  <a:schemeClr val="tx1"/>
                </a:solidFill>
              </a:ln>
            </p:spPr>
            <p:txBody>
              <a:bodyPr wrap="square" rtlCol="0">
                <a:spAutoFit/>
              </a:bodyPr>
              <a:lstStyle/>
              <a:p>
                <a:r>
                  <a:rPr kumimoji="1" lang="ja-JP" altLang="en-US" sz="1200" dirty="0"/>
                  <a:t>ログオフ</a:t>
                </a:r>
              </a:p>
            </p:txBody>
          </p:sp>
        </p:grpSp>
      </p:grpSp>
      <p:sp>
        <p:nvSpPr>
          <p:cNvPr id="84" name="テキスト ボックス 83">
            <a:extLst>
              <a:ext uri="{FF2B5EF4-FFF2-40B4-BE49-F238E27FC236}">
                <a16:creationId xmlns:a16="http://schemas.microsoft.com/office/drawing/2014/main" id="{16BFD0D8-770C-F6A5-756D-BF4538706E6B}"/>
              </a:ext>
            </a:extLst>
          </p:cNvPr>
          <p:cNvSpPr txBox="1"/>
          <p:nvPr/>
        </p:nvSpPr>
        <p:spPr>
          <a:xfrm>
            <a:off x="9440997" y="4777251"/>
            <a:ext cx="692792" cy="369332"/>
          </a:xfrm>
          <a:prstGeom prst="rect">
            <a:avLst/>
          </a:prstGeom>
          <a:noFill/>
        </p:spPr>
        <p:txBody>
          <a:bodyPr wrap="square" rtlCol="0">
            <a:spAutoFit/>
          </a:bodyPr>
          <a:lstStyle/>
          <a:p>
            <a:pPr algn="ctr"/>
            <a:r>
              <a:rPr kumimoji="1" lang="en-US" altLang="ja-JP" dirty="0"/>
              <a:t>bat</a:t>
            </a:r>
            <a:endParaRPr kumimoji="1" lang="ja-JP" altLang="en-US" dirty="0"/>
          </a:p>
        </p:txBody>
      </p:sp>
      <p:sp>
        <p:nvSpPr>
          <p:cNvPr id="85" name="矢印: 左右 62">
            <a:extLst>
              <a:ext uri="{FF2B5EF4-FFF2-40B4-BE49-F238E27FC236}">
                <a16:creationId xmlns:a16="http://schemas.microsoft.com/office/drawing/2014/main" id="{1F82C036-1AD2-A1C5-0C52-DDD90C7F1468}"/>
              </a:ext>
            </a:extLst>
          </p:cNvPr>
          <p:cNvSpPr/>
          <p:nvPr/>
        </p:nvSpPr>
        <p:spPr>
          <a:xfrm>
            <a:off x="2567498" y="4080515"/>
            <a:ext cx="628704" cy="288184"/>
          </a:xfrm>
          <a:prstGeom prst="leftRightArrow">
            <a:avLst>
              <a:gd name="adj1" fmla="val 31642"/>
              <a:gd name="adj2" fmla="val 42734"/>
            </a:avLst>
          </a:prstGeom>
          <a:solidFill>
            <a:srgbClr val="1B9CA2"/>
          </a:solidFill>
          <a:ln>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5916DFAD-C041-8964-2516-188A3E4FCD42}"/>
              </a:ext>
            </a:extLst>
          </p:cNvPr>
          <p:cNvCxnSpPr>
            <a:cxnSpLocks/>
            <a:stCxn id="57" idx="1"/>
            <a:endCxn id="60" idx="3"/>
          </p:cNvCxnSpPr>
          <p:nvPr/>
        </p:nvCxnSpPr>
        <p:spPr>
          <a:xfrm flipH="1">
            <a:off x="8793701" y="4218007"/>
            <a:ext cx="406734" cy="6601"/>
          </a:xfrm>
          <a:prstGeom prst="straightConnector1">
            <a:avLst/>
          </a:prstGeom>
          <a:ln>
            <a:solidFill>
              <a:srgbClr val="1B9CA2"/>
            </a:solidFill>
            <a:tailEnd type="triangle"/>
          </a:ln>
        </p:spPr>
        <p:style>
          <a:lnRef idx="1">
            <a:schemeClr val="accent1"/>
          </a:lnRef>
          <a:fillRef idx="0">
            <a:schemeClr val="accent1"/>
          </a:fillRef>
          <a:effectRef idx="0">
            <a:schemeClr val="accent1"/>
          </a:effectRef>
          <a:fontRef idx="minor">
            <a:schemeClr val="tx1"/>
          </a:fontRef>
        </p:style>
      </p:cxnSp>
      <p:sp>
        <p:nvSpPr>
          <p:cNvPr id="87" name="吹き出し: 四角形 96">
            <a:extLst>
              <a:ext uri="{FF2B5EF4-FFF2-40B4-BE49-F238E27FC236}">
                <a16:creationId xmlns:a16="http://schemas.microsoft.com/office/drawing/2014/main" id="{F7BB0F51-0A77-8A88-FE8F-DBF33D6CD3B4}"/>
              </a:ext>
            </a:extLst>
          </p:cNvPr>
          <p:cNvSpPr/>
          <p:nvPr/>
        </p:nvSpPr>
        <p:spPr>
          <a:xfrm>
            <a:off x="10655323" y="5434848"/>
            <a:ext cx="1423125" cy="800762"/>
          </a:xfrm>
          <a:prstGeom prst="wedgeRectCallout">
            <a:avLst>
              <a:gd name="adj1" fmla="val -58912"/>
              <a:gd name="adj2" fmla="val -90765"/>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PC</a:t>
            </a:r>
            <a:r>
              <a:rPr kumimoji="1" lang="ja-JP" altLang="en-US" sz="1400" dirty="0">
                <a:solidFill>
                  <a:schemeClr val="tx1"/>
                </a:solidFill>
              </a:rPr>
              <a:t>のログイン情報で「出社</a:t>
            </a:r>
            <a:r>
              <a:rPr kumimoji="1" lang="en-US" altLang="ja-JP" sz="1400" dirty="0">
                <a:solidFill>
                  <a:schemeClr val="tx1"/>
                </a:solidFill>
              </a:rPr>
              <a:t>/TW</a:t>
            </a:r>
            <a:r>
              <a:rPr kumimoji="1" lang="ja-JP" altLang="en-US" sz="1400" dirty="0">
                <a:solidFill>
                  <a:schemeClr val="tx1"/>
                </a:solidFill>
              </a:rPr>
              <a:t>」を判別する</a:t>
            </a:r>
          </a:p>
        </p:txBody>
      </p:sp>
      <p:sp>
        <p:nvSpPr>
          <p:cNvPr id="88" name="正方形/長方形 87"/>
          <p:cNvSpPr/>
          <p:nvPr/>
        </p:nvSpPr>
        <p:spPr>
          <a:xfrm>
            <a:off x="9119961" y="2814247"/>
            <a:ext cx="1903405" cy="500171"/>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➂</a:t>
            </a:r>
            <a:r>
              <a:rPr lang="ja-JP" altLang="en-US" sz="1400" dirty="0">
                <a:solidFill>
                  <a:schemeClr val="tx1"/>
                </a:solidFill>
              </a:rPr>
              <a:t>勤務情報の自動更新</a:t>
            </a:r>
            <a:endParaRPr kumimoji="1" lang="ja-JP" altLang="en-US" sz="1400" dirty="0">
              <a:solidFill>
                <a:schemeClr val="tx1"/>
              </a:solidFill>
            </a:endParaRPr>
          </a:p>
        </p:txBody>
      </p:sp>
      <p:sp>
        <p:nvSpPr>
          <p:cNvPr id="89" name="正方形/長方形 88"/>
          <p:cNvSpPr/>
          <p:nvPr/>
        </p:nvSpPr>
        <p:spPr>
          <a:xfrm>
            <a:off x="1489198" y="2800021"/>
            <a:ext cx="1542331"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①勤務情報の表示</a:t>
            </a:r>
          </a:p>
        </p:txBody>
      </p:sp>
      <p:sp>
        <p:nvSpPr>
          <p:cNvPr id="90" name="正方形/長方形 89"/>
          <p:cNvSpPr/>
          <p:nvPr/>
        </p:nvSpPr>
        <p:spPr>
          <a:xfrm>
            <a:off x="5570741" y="2797455"/>
            <a:ext cx="2017870" cy="483683"/>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②</a:t>
            </a:r>
            <a:r>
              <a:rPr lang="ja-JP" altLang="en-US" sz="1400" dirty="0">
                <a:solidFill>
                  <a:schemeClr val="tx1"/>
                </a:solidFill>
              </a:rPr>
              <a:t>勤務情報ステータス管理</a:t>
            </a:r>
            <a:endParaRPr kumimoji="1" lang="ja-JP" altLang="en-US" sz="1400" dirty="0">
              <a:solidFill>
                <a:schemeClr val="tx1"/>
              </a:solidFill>
            </a:endParaRPr>
          </a:p>
        </p:txBody>
      </p:sp>
      <p:sp>
        <p:nvSpPr>
          <p:cNvPr id="91" name="テキスト ボックス 90">
            <a:extLst>
              <a:ext uri="{FF2B5EF4-FFF2-40B4-BE49-F238E27FC236}">
                <a16:creationId xmlns:a16="http://schemas.microsoft.com/office/drawing/2014/main" id="{25CDD049-3A60-7777-199D-BC93B764A15E}"/>
              </a:ext>
            </a:extLst>
          </p:cNvPr>
          <p:cNvSpPr txBox="1"/>
          <p:nvPr/>
        </p:nvSpPr>
        <p:spPr>
          <a:xfrm>
            <a:off x="375273" y="1037575"/>
            <a:ext cx="11123815" cy="923330"/>
          </a:xfrm>
          <a:prstGeom prst="rect">
            <a:avLst/>
          </a:prstGeom>
          <a:solidFill>
            <a:schemeClr val="accent1">
              <a:lumMod val="20000"/>
              <a:lumOff val="80000"/>
            </a:schemeClr>
          </a:solidFill>
          <a:ln w="19050">
            <a:solidFill>
              <a:schemeClr val="accent1"/>
            </a:solidFill>
          </a:ln>
        </p:spPr>
        <p:txBody>
          <a:bodyPr wrap="square" rtlCol="0">
            <a:spAutoFit/>
          </a:bodyPr>
          <a:lstStyle/>
          <a:p>
            <a:r>
              <a:rPr lang="ja-JP" altLang="en-US" dirty="0"/>
              <a:t>①氏名検索等で容易に勤務状況を確認出来るアプリを実装</a:t>
            </a:r>
            <a:endParaRPr lang="en-US" altLang="ja-JP" dirty="0"/>
          </a:p>
          <a:p>
            <a:r>
              <a:rPr lang="ja-JP" altLang="en-US" dirty="0"/>
              <a:t>①勤務状況を</a:t>
            </a:r>
            <a:r>
              <a:rPr lang="en-US" altLang="ja-JP" dirty="0"/>
              <a:t>DB</a:t>
            </a:r>
            <a:r>
              <a:rPr lang="ja-JP" altLang="en-US" dirty="0"/>
              <a:t>で管理し，ステータス管理</a:t>
            </a:r>
            <a:r>
              <a:rPr lang="en-US" altLang="ja-JP" dirty="0"/>
              <a:t>(</a:t>
            </a:r>
            <a:r>
              <a:rPr lang="ja-JP" altLang="en-US" dirty="0"/>
              <a:t>出社</a:t>
            </a:r>
            <a:r>
              <a:rPr lang="en-US" altLang="ja-JP" dirty="0"/>
              <a:t>/TW/</a:t>
            </a:r>
            <a:r>
              <a:rPr lang="ja-JP" altLang="en-US" dirty="0"/>
              <a:t>オフライン</a:t>
            </a:r>
            <a:r>
              <a:rPr lang="en-US" altLang="ja-JP" dirty="0"/>
              <a:t>)</a:t>
            </a:r>
            <a:r>
              <a:rPr lang="ja-JP" altLang="en-US" dirty="0"/>
              <a:t>を可能に</a:t>
            </a:r>
            <a:endParaRPr lang="en-US" altLang="ja-JP" dirty="0"/>
          </a:p>
          <a:p>
            <a:r>
              <a:rPr lang="ja-JP" altLang="en-US" dirty="0"/>
              <a:t>②自動でステータス更新することで，リアルタイムの勤務状況を反映</a:t>
            </a:r>
            <a:endParaRPr lang="en-US" altLang="ja-JP" dirty="0"/>
          </a:p>
        </p:txBody>
      </p:sp>
      <p:sp>
        <p:nvSpPr>
          <p:cNvPr id="92" name="四角形: 角を丸くする 9">
            <a:extLst>
              <a:ext uri="{FF2B5EF4-FFF2-40B4-BE49-F238E27FC236}">
                <a16:creationId xmlns:a16="http://schemas.microsoft.com/office/drawing/2014/main" id="{B2807563-3EC1-BF60-90E6-61E641C3A618}"/>
              </a:ext>
            </a:extLst>
          </p:cNvPr>
          <p:cNvSpPr/>
          <p:nvPr/>
        </p:nvSpPr>
        <p:spPr>
          <a:xfrm>
            <a:off x="2314619" y="1995587"/>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AP</a:t>
            </a:r>
            <a:endParaRPr kumimoji="1" lang="ja-JP" altLang="en-US" sz="1400" dirty="0" err="1">
              <a:solidFill>
                <a:schemeClr val="tx1"/>
              </a:solidFill>
            </a:endParaRPr>
          </a:p>
        </p:txBody>
      </p:sp>
      <p:sp>
        <p:nvSpPr>
          <p:cNvPr id="93" name="吹き出し: 四角形 86">
            <a:extLst>
              <a:ext uri="{FF2B5EF4-FFF2-40B4-BE49-F238E27FC236}">
                <a16:creationId xmlns:a16="http://schemas.microsoft.com/office/drawing/2014/main" id="{274FA934-6FBB-5969-9820-EA0E30EDAEB5}"/>
              </a:ext>
            </a:extLst>
          </p:cNvPr>
          <p:cNvSpPr/>
          <p:nvPr/>
        </p:nvSpPr>
        <p:spPr>
          <a:xfrm>
            <a:off x="948950" y="5464769"/>
            <a:ext cx="2719089" cy="758096"/>
          </a:xfrm>
          <a:prstGeom prst="wedgeRectCallout">
            <a:avLst>
              <a:gd name="adj1" fmla="val 21375"/>
              <a:gd name="adj2" fmla="val -90728"/>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氏名検索等で検索できるアプリケーションを実装する</a:t>
            </a:r>
            <a:endParaRPr lang="en-US" altLang="ja-JP" sz="1600" dirty="0">
              <a:solidFill>
                <a:schemeClr val="tx1"/>
              </a:solidFill>
            </a:endParaRPr>
          </a:p>
        </p:txBody>
      </p:sp>
      <p:sp>
        <p:nvSpPr>
          <p:cNvPr id="94" name="四角形: 角を丸くする 7">
            <a:extLst>
              <a:ext uri="{FF2B5EF4-FFF2-40B4-BE49-F238E27FC236}">
                <a16:creationId xmlns:a16="http://schemas.microsoft.com/office/drawing/2014/main" id="{DCB7291B-B15B-69BA-DAB7-F65CA11E73E1}"/>
              </a:ext>
            </a:extLst>
          </p:cNvPr>
          <p:cNvSpPr/>
          <p:nvPr/>
        </p:nvSpPr>
        <p:spPr>
          <a:xfrm>
            <a:off x="337731" y="718124"/>
            <a:ext cx="1706222"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勤務状況管理アプリ</a:t>
            </a:r>
          </a:p>
        </p:txBody>
      </p:sp>
      <p:sp>
        <p:nvSpPr>
          <p:cNvPr id="95" name="四角形: 角を丸くする 11">
            <a:extLst>
              <a:ext uri="{FF2B5EF4-FFF2-40B4-BE49-F238E27FC236}">
                <a16:creationId xmlns:a16="http://schemas.microsoft.com/office/drawing/2014/main" id="{4A2CF15F-5DFE-457C-156B-3FBD0703AA70}"/>
              </a:ext>
            </a:extLst>
          </p:cNvPr>
          <p:cNvSpPr/>
          <p:nvPr/>
        </p:nvSpPr>
        <p:spPr>
          <a:xfrm>
            <a:off x="5505880" y="2020290"/>
            <a:ext cx="1120127" cy="381289"/>
          </a:xfrm>
          <a:prstGeom prst="roundRect">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DB</a:t>
            </a:r>
            <a:endParaRPr kumimoji="1" lang="ja-JP" altLang="en-US" sz="1400" dirty="0" err="1">
              <a:solidFill>
                <a:schemeClr val="tx1"/>
              </a:solidFill>
            </a:endParaRPr>
          </a:p>
        </p:txBody>
      </p:sp>
      <p:sp>
        <p:nvSpPr>
          <p:cNvPr id="96" name="吹き出し: 四角形 86">
            <a:extLst>
              <a:ext uri="{FF2B5EF4-FFF2-40B4-BE49-F238E27FC236}">
                <a16:creationId xmlns:a16="http://schemas.microsoft.com/office/drawing/2014/main" id="{3488A506-817E-CDBD-FA34-05157FABBC0B}"/>
              </a:ext>
            </a:extLst>
          </p:cNvPr>
          <p:cNvSpPr/>
          <p:nvPr/>
        </p:nvSpPr>
        <p:spPr>
          <a:xfrm>
            <a:off x="4697628" y="5464768"/>
            <a:ext cx="2975945" cy="792721"/>
          </a:xfrm>
          <a:prstGeom prst="wedgeRectCallout">
            <a:avLst>
              <a:gd name="adj1" fmla="val 23023"/>
              <a:gd name="adj2" fmla="val -80026"/>
            </a:avLst>
          </a:prstGeom>
          <a:solidFill>
            <a:schemeClr val="bg1">
              <a:lumMod val="9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一意の情報</a:t>
            </a:r>
            <a:r>
              <a:rPr lang="en-US" altLang="ja-JP" sz="1600" dirty="0">
                <a:solidFill>
                  <a:schemeClr val="tx1"/>
                </a:solidFill>
              </a:rPr>
              <a:t>(ID)</a:t>
            </a:r>
            <a:r>
              <a:rPr lang="ja-JP" altLang="en-US" sz="1600" dirty="0">
                <a:solidFill>
                  <a:schemeClr val="tx1"/>
                </a:solidFill>
              </a:rPr>
              <a:t>をキーに氏名と勤務状況等を保持する</a:t>
            </a:r>
            <a:r>
              <a:rPr lang="en-US" altLang="ja-JP" sz="1600" dirty="0">
                <a:solidFill>
                  <a:schemeClr val="tx1"/>
                </a:solidFill>
              </a:rPr>
              <a:t>DB</a:t>
            </a:r>
            <a:r>
              <a:rPr lang="ja-JP" altLang="en-US" sz="1600" dirty="0">
                <a:solidFill>
                  <a:schemeClr val="tx1"/>
                </a:solidFill>
              </a:rPr>
              <a:t>を作成</a:t>
            </a:r>
            <a:endParaRPr lang="en-US" altLang="ja-JP" sz="1600" dirty="0">
              <a:solidFill>
                <a:schemeClr val="tx1"/>
              </a:solidFill>
            </a:endParaRPr>
          </a:p>
        </p:txBody>
      </p:sp>
      <p:sp>
        <p:nvSpPr>
          <p:cNvPr id="2" name="正方形/長方形 1"/>
          <p:cNvSpPr/>
          <p:nvPr/>
        </p:nvSpPr>
        <p:spPr>
          <a:xfrm>
            <a:off x="0" y="0"/>
            <a:ext cx="12192000" cy="6858000"/>
          </a:xfrm>
          <a:prstGeom prst="rect">
            <a:avLst/>
          </a:prstGeom>
          <a:solidFill>
            <a:schemeClr val="tx1">
              <a:lumMod val="50000"/>
              <a:lumOff val="50000"/>
              <a:alpha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150930" y="2392849"/>
            <a:ext cx="6130957" cy="1446521"/>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①</a:t>
            </a:r>
            <a:r>
              <a:rPr kumimoji="1" lang="en-US" altLang="ja-JP" dirty="0" err="1" smtClean="0">
                <a:solidFill>
                  <a:schemeClr val="tx1"/>
                </a:solidFill>
              </a:rPr>
              <a:t>Teams×PowerApss</a:t>
            </a:r>
            <a:r>
              <a:rPr kumimoji="1" lang="ja-JP" altLang="en-US" dirty="0" smtClean="0">
                <a:solidFill>
                  <a:schemeClr val="tx1"/>
                </a:solidFill>
              </a:rPr>
              <a:t>で勤務状況表示アプリケーションを実装</a:t>
            </a:r>
            <a:endParaRPr kumimoji="1" lang="en-US" altLang="ja-JP" dirty="0" smtClean="0">
              <a:solidFill>
                <a:schemeClr val="tx1"/>
              </a:solidFill>
            </a:endParaRPr>
          </a:p>
          <a:p>
            <a:pPr algn="ctr"/>
            <a:r>
              <a:rPr lang="ja-JP" altLang="en-US" dirty="0" smtClean="0">
                <a:solidFill>
                  <a:schemeClr val="tx1"/>
                </a:solidFill>
              </a:rPr>
              <a:t>②</a:t>
            </a:r>
            <a:r>
              <a:rPr lang="en-US" altLang="ja-JP" dirty="0" smtClean="0">
                <a:solidFill>
                  <a:schemeClr val="tx1"/>
                </a:solidFill>
              </a:rPr>
              <a:t>SharePoint</a:t>
            </a:r>
            <a:r>
              <a:rPr lang="ja-JP" altLang="en-US" dirty="0" smtClean="0">
                <a:solidFill>
                  <a:schemeClr val="tx1"/>
                </a:solidFill>
              </a:rPr>
              <a:t>で勤務状況等を格納する</a:t>
            </a:r>
            <a:r>
              <a:rPr lang="en-US" altLang="ja-JP" dirty="0" smtClean="0">
                <a:solidFill>
                  <a:schemeClr val="tx1"/>
                </a:solidFill>
              </a:rPr>
              <a:t>DB</a:t>
            </a:r>
            <a:r>
              <a:rPr lang="ja-JP" altLang="en-US" dirty="0" smtClean="0">
                <a:solidFill>
                  <a:schemeClr val="tx1"/>
                </a:solidFill>
              </a:rPr>
              <a:t>を実装</a:t>
            </a:r>
            <a:r>
              <a:rPr lang="ja-JP" altLang="en-US" dirty="0" smtClean="0">
                <a:solidFill>
                  <a:schemeClr val="bg1"/>
                </a:solidFill>
              </a:rPr>
              <a:t>ああああああ</a:t>
            </a:r>
            <a:r>
              <a:rPr lang="ja-JP" altLang="en-US" dirty="0" smtClean="0">
                <a:solidFill>
                  <a:schemeClr val="tx1"/>
                </a:solidFill>
              </a:rPr>
              <a:t>　　　</a:t>
            </a:r>
            <a:endParaRPr lang="en-US" altLang="ja-JP" dirty="0" smtClean="0">
              <a:solidFill>
                <a:schemeClr val="tx1"/>
              </a:solidFill>
            </a:endParaRPr>
          </a:p>
          <a:p>
            <a:pPr algn="ctr"/>
            <a:r>
              <a:rPr kumimoji="1" lang="ja-JP" altLang="en-US" dirty="0" smtClean="0">
                <a:solidFill>
                  <a:schemeClr val="tx1"/>
                </a:solidFill>
              </a:rPr>
              <a:t>③</a:t>
            </a:r>
            <a:r>
              <a:rPr kumimoji="1" lang="en-US" altLang="ja-JP" dirty="0" err="1" smtClean="0">
                <a:solidFill>
                  <a:schemeClr val="tx1"/>
                </a:solidFill>
              </a:rPr>
              <a:t>PowerShell,Curl</a:t>
            </a:r>
            <a:r>
              <a:rPr kumimoji="1" lang="ja-JP" altLang="en-US" dirty="0" smtClean="0">
                <a:solidFill>
                  <a:schemeClr val="tx1"/>
                </a:solidFill>
              </a:rPr>
              <a:t>で勤務状況を自動更新するファイルを実装</a:t>
            </a:r>
            <a:endParaRPr kumimoji="1" lang="ja-JP" altLang="en-US" dirty="0">
              <a:solidFill>
                <a:schemeClr val="tx1"/>
              </a:solidFill>
            </a:endParaRPr>
          </a:p>
        </p:txBody>
      </p:sp>
      <p:sp>
        <p:nvSpPr>
          <p:cNvPr id="5" name="楕円 4"/>
          <p:cNvSpPr/>
          <p:nvPr/>
        </p:nvSpPr>
        <p:spPr>
          <a:xfrm>
            <a:off x="2139079" y="1142837"/>
            <a:ext cx="1701107" cy="12538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①</a:t>
            </a:r>
            <a:endParaRPr lang="en-US" altLang="ja-JP" dirty="0" smtClean="0"/>
          </a:p>
          <a:p>
            <a:pPr algn="ctr"/>
            <a:r>
              <a:rPr lang="ja-JP" altLang="en-US" dirty="0" smtClean="0"/>
              <a:t>情報表示</a:t>
            </a:r>
            <a:r>
              <a:rPr lang="en-US" altLang="ja-JP" dirty="0" smtClean="0"/>
              <a:t>AP</a:t>
            </a:r>
            <a:endParaRPr kumimoji="1" lang="ja-JP" altLang="en-US" dirty="0"/>
          </a:p>
        </p:txBody>
      </p:sp>
      <p:sp>
        <p:nvSpPr>
          <p:cNvPr id="98" name="楕円 97"/>
          <p:cNvSpPr/>
          <p:nvPr/>
        </p:nvSpPr>
        <p:spPr>
          <a:xfrm>
            <a:off x="2100045" y="2442844"/>
            <a:ext cx="1701107" cy="12538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②</a:t>
            </a:r>
            <a:endParaRPr lang="en-US" altLang="ja-JP" dirty="0" smtClean="0"/>
          </a:p>
          <a:p>
            <a:pPr algn="ctr"/>
            <a:r>
              <a:rPr lang="ja-JP" altLang="en-US" dirty="0" smtClean="0"/>
              <a:t>情報管理</a:t>
            </a:r>
            <a:r>
              <a:rPr lang="en-US" altLang="ja-JP" dirty="0" smtClean="0"/>
              <a:t>DB</a:t>
            </a:r>
            <a:endParaRPr kumimoji="1" lang="ja-JP" altLang="en-US" dirty="0"/>
          </a:p>
        </p:txBody>
      </p:sp>
      <p:sp>
        <p:nvSpPr>
          <p:cNvPr id="99" name="楕円 98"/>
          <p:cNvSpPr/>
          <p:nvPr/>
        </p:nvSpPr>
        <p:spPr>
          <a:xfrm>
            <a:off x="2103152" y="3758227"/>
            <a:ext cx="1701107" cy="12538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③</a:t>
            </a:r>
            <a:endParaRPr lang="en-US" altLang="ja-JP" dirty="0" smtClean="0"/>
          </a:p>
          <a:p>
            <a:pPr algn="ctr"/>
            <a:r>
              <a:rPr lang="ja-JP" altLang="en-US" dirty="0" smtClean="0"/>
              <a:t>情報更新ファイル</a:t>
            </a:r>
            <a:endParaRPr kumimoji="1" lang="ja-JP" altLang="en-US" dirty="0"/>
          </a:p>
        </p:txBody>
      </p:sp>
    </p:spTree>
    <p:extLst>
      <p:ext uri="{BB962C8B-B14F-4D97-AF65-F5344CB8AC3E}">
        <p14:creationId xmlns:p14="http://schemas.microsoft.com/office/powerpoint/2010/main" val="3420957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a:t>
            </a:r>
            <a:r>
              <a:rPr lang="ja-JP" altLang="en-US" dirty="0"/>
              <a:t>対策内容～勤務情報可視化アプリの開発～</a:t>
            </a:r>
            <a:endParaRPr kumimoji="1" lang="ja-JP" altLang="en-US" dirty="0"/>
          </a:p>
        </p:txBody>
      </p:sp>
      <p:sp>
        <p:nvSpPr>
          <p:cNvPr id="97" name="正方形/長方形 96">
            <a:extLst>
              <a:ext uri="{FF2B5EF4-FFF2-40B4-BE49-F238E27FC236}">
                <a16:creationId xmlns:a16="http://schemas.microsoft.com/office/drawing/2014/main" id="{98A12F8D-6847-D362-D06B-D9925A64C8CC}"/>
              </a:ext>
            </a:extLst>
          </p:cNvPr>
          <p:cNvSpPr/>
          <p:nvPr/>
        </p:nvSpPr>
        <p:spPr>
          <a:xfrm>
            <a:off x="4495800" y="2265239"/>
            <a:ext cx="7376309" cy="4147544"/>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98" name="正方形/長方形 97"/>
          <p:cNvSpPr/>
          <p:nvPr/>
        </p:nvSpPr>
        <p:spPr>
          <a:xfrm>
            <a:off x="374737" y="1054435"/>
            <a:ext cx="11295746" cy="825102"/>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dirty="0" smtClean="0">
                <a:solidFill>
                  <a:schemeClr val="tx1"/>
                </a:solidFill>
              </a:rPr>
              <a:t>・使い慣れている</a:t>
            </a:r>
            <a:r>
              <a:rPr lang="en-US" altLang="ja-JP" dirty="0" smtClean="0">
                <a:solidFill>
                  <a:schemeClr val="tx1"/>
                </a:solidFill>
              </a:rPr>
              <a:t>Teams</a:t>
            </a:r>
            <a:r>
              <a:rPr lang="ja-JP" altLang="en-US" dirty="0">
                <a:solidFill>
                  <a:schemeClr val="tx1"/>
                </a:solidFill>
              </a:rPr>
              <a:t>にアプリケーションを連携すること</a:t>
            </a:r>
            <a:r>
              <a:rPr lang="ja-JP" altLang="en-US" dirty="0" smtClean="0">
                <a:solidFill>
                  <a:schemeClr val="tx1"/>
                </a:solidFill>
              </a:rPr>
              <a:t>で取次先情報の確認がし易い（予定表の読込時間等も無）</a:t>
            </a:r>
            <a:endParaRPr lang="en-US" altLang="ja-JP" dirty="0" smtClean="0">
              <a:solidFill>
                <a:schemeClr val="tx1"/>
              </a:solidFill>
            </a:endParaRPr>
          </a:p>
          <a:p>
            <a:r>
              <a:rPr lang="ja-JP" altLang="en-US" dirty="0" smtClean="0">
                <a:solidFill>
                  <a:schemeClr val="tx1"/>
                </a:solidFill>
              </a:rPr>
              <a:t>・リアルタイムの勤務状況と内線番号、</a:t>
            </a:r>
            <a:r>
              <a:rPr lang="en-US" altLang="ja-JP" dirty="0" smtClean="0">
                <a:solidFill>
                  <a:schemeClr val="tx1"/>
                </a:solidFill>
              </a:rPr>
              <a:t>TW</a:t>
            </a:r>
            <a:r>
              <a:rPr lang="ja-JP" altLang="en-US" dirty="0" smtClean="0">
                <a:solidFill>
                  <a:schemeClr val="tx1"/>
                </a:solidFill>
              </a:rPr>
              <a:t>時の対応方法等をまとめて確認出来るように</a:t>
            </a:r>
            <a:endParaRPr lang="en-US" altLang="ja-JP" dirty="0">
              <a:solidFill>
                <a:schemeClr val="tx1"/>
              </a:solidFill>
            </a:endParaRPr>
          </a:p>
        </p:txBody>
      </p:sp>
      <p:grpSp>
        <p:nvGrpSpPr>
          <p:cNvPr id="99" name="グループ化 98">
            <a:extLst>
              <a:ext uri="{FF2B5EF4-FFF2-40B4-BE49-F238E27FC236}">
                <a16:creationId xmlns:a16="http://schemas.microsoft.com/office/drawing/2014/main" id="{3966C011-E304-CD43-07A4-941C1D8C851B}"/>
              </a:ext>
            </a:extLst>
          </p:cNvPr>
          <p:cNvGrpSpPr/>
          <p:nvPr/>
        </p:nvGrpSpPr>
        <p:grpSpPr>
          <a:xfrm>
            <a:off x="4376864" y="1982389"/>
            <a:ext cx="898547" cy="916250"/>
            <a:chOff x="8293099" y="3350592"/>
            <a:chExt cx="1120128" cy="1142196"/>
          </a:xfrm>
        </p:grpSpPr>
        <p:pic>
          <p:nvPicPr>
            <p:cNvPr id="100" name="図 99">
              <a:extLst>
                <a:ext uri="{FF2B5EF4-FFF2-40B4-BE49-F238E27FC236}">
                  <a16:creationId xmlns:a16="http://schemas.microsoft.com/office/drawing/2014/main" id="{D33535BD-FDFC-87D3-A9D3-D6354A9CA775}"/>
                </a:ext>
              </a:extLst>
            </p:cNvPr>
            <p:cNvPicPr>
              <a:picLocks noChangeAspect="1"/>
            </p:cNvPicPr>
            <p:nvPr/>
          </p:nvPicPr>
          <p:blipFill>
            <a:blip r:embed="rId2"/>
            <a:stretch>
              <a:fillRect/>
            </a:stretch>
          </p:blipFill>
          <p:spPr>
            <a:xfrm>
              <a:off x="8293100" y="3372662"/>
              <a:ext cx="1120127" cy="1120126"/>
            </a:xfrm>
            <a:prstGeom prst="rect">
              <a:avLst/>
            </a:prstGeom>
          </p:spPr>
        </p:pic>
        <p:sp>
          <p:nvSpPr>
            <p:cNvPr id="101" name="正方形/長方形 100">
              <a:extLst>
                <a:ext uri="{FF2B5EF4-FFF2-40B4-BE49-F238E27FC236}">
                  <a16:creationId xmlns:a16="http://schemas.microsoft.com/office/drawing/2014/main" id="{E6AEF0B3-62D2-0C26-D9C7-443136387088}"/>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2" name="グループ化 101">
            <a:extLst>
              <a:ext uri="{FF2B5EF4-FFF2-40B4-BE49-F238E27FC236}">
                <a16:creationId xmlns:a16="http://schemas.microsoft.com/office/drawing/2014/main" id="{1F7F732E-6C97-2DD5-5777-746F8B11FF65}"/>
              </a:ext>
            </a:extLst>
          </p:cNvPr>
          <p:cNvGrpSpPr/>
          <p:nvPr/>
        </p:nvGrpSpPr>
        <p:grpSpPr>
          <a:xfrm>
            <a:off x="6038310" y="1957135"/>
            <a:ext cx="2755237" cy="4369360"/>
            <a:chOff x="7322347" y="1965965"/>
            <a:chExt cx="2755237" cy="4369360"/>
          </a:xfrm>
        </p:grpSpPr>
        <p:grpSp>
          <p:nvGrpSpPr>
            <p:cNvPr id="103" name="グループ化 102">
              <a:extLst>
                <a:ext uri="{FF2B5EF4-FFF2-40B4-BE49-F238E27FC236}">
                  <a16:creationId xmlns:a16="http://schemas.microsoft.com/office/drawing/2014/main" id="{C23A03F4-C7D3-796C-88C9-E1F6BA699924}"/>
                </a:ext>
              </a:extLst>
            </p:cNvPr>
            <p:cNvGrpSpPr/>
            <p:nvPr/>
          </p:nvGrpSpPr>
          <p:grpSpPr>
            <a:xfrm>
              <a:off x="7322347" y="1965965"/>
              <a:ext cx="2755237" cy="4369360"/>
              <a:chOff x="7322347" y="1965965"/>
              <a:chExt cx="2755237" cy="4369360"/>
            </a:xfrm>
          </p:grpSpPr>
          <p:grpSp>
            <p:nvGrpSpPr>
              <p:cNvPr id="106" name="グループ化 105">
                <a:extLst>
                  <a:ext uri="{FF2B5EF4-FFF2-40B4-BE49-F238E27FC236}">
                    <a16:creationId xmlns:a16="http://schemas.microsoft.com/office/drawing/2014/main" id="{6D06B91C-F952-F5D5-DCE0-EA7DFC48CB31}"/>
                  </a:ext>
                </a:extLst>
              </p:cNvPr>
              <p:cNvGrpSpPr/>
              <p:nvPr/>
            </p:nvGrpSpPr>
            <p:grpSpPr>
              <a:xfrm>
                <a:off x="7322347" y="1965965"/>
                <a:ext cx="2755237" cy="4369360"/>
                <a:chOff x="2247043" y="1622303"/>
                <a:chExt cx="2755237" cy="4369360"/>
              </a:xfrm>
            </p:grpSpPr>
            <p:sp>
              <p:nvSpPr>
                <p:cNvPr id="108" name="正方形/長方形 107"/>
                <p:cNvSpPr/>
                <p:nvPr/>
              </p:nvSpPr>
              <p:spPr>
                <a:xfrm>
                  <a:off x="2659409" y="1622303"/>
                  <a:ext cx="1878677" cy="25827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ユーザ一覧表示・</a:t>
                  </a:r>
                  <a:r>
                    <a:rPr lang="ja-JP" altLang="en-US" sz="1200" dirty="0" smtClean="0">
                      <a:solidFill>
                        <a:schemeClr val="tx1"/>
                      </a:solidFill>
                    </a:rPr>
                    <a:t>検索画面</a:t>
                  </a:r>
                  <a:endParaRPr lang="ja-JP" altLang="en-US" sz="1200" dirty="0">
                    <a:solidFill>
                      <a:schemeClr val="tx1"/>
                    </a:solidFill>
                  </a:endParaRPr>
                </a:p>
              </p:txBody>
            </p:sp>
            <p:grpSp>
              <p:nvGrpSpPr>
                <p:cNvPr id="109" name="グループ化 108">
                  <a:extLst>
                    <a:ext uri="{FF2B5EF4-FFF2-40B4-BE49-F238E27FC236}">
                      <a16:creationId xmlns:a16="http://schemas.microsoft.com/office/drawing/2014/main" id="{E25CAD4F-8913-6375-BEF6-DDEBC452156B}"/>
                    </a:ext>
                  </a:extLst>
                </p:cNvPr>
                <p:cNvGrpSpPr/>
                <p:nvPr/>
              </p:nvGrpSpPr>
              <p:grpSpPr>
                <a:xfrm>
                  <a:off x="2247043" y="1969372"/>
                  <a:ext cx="2755237" cy="4022291"/>
                  <a:chOff x="2247043" y="1969372"/>
                  <a:chExt cx="2755237" cy="4022291"/>
                </a:xfrm>
              </p:grpSpPr>
              <p:grpSp>
                <p:nvGrpSpPr>
                  <p:cNvPr id="110" name="グループ化 109"/>
                  <p:cNvGrpSpPr/>
                  <p:nvPr/>
                </p:nvGrpSpPr>
                <p:grpSpPr>
                  <a:xfrm>
                    <a:off x="2247043" y="1969372"/>
                    <a:ext cx="2755237" cy="4022291"/>
                    <a:chOff x="2364174" y="1486733"/>
                    <a:chExt cx="2755237" cy="4022291"/>
                  </a:xfrm>
                </p:grpSpPr>
                <p:pic>
                  <p:nvPicPr>
                    <p:cNvPr id="114" name="図 113"/>
                    <p:cNvPicPr>
                      <a:picLocks noChangeAspect="1"/>
                    </p:cNvPicPr>
                    <p:nvPr/>
                  </p:nvPicPr>
                  <p:blipFill rotWithShape="1">
                    <a:blip r:embed="rId3"/>
                    <a:srcRect b="17479"/>
                    <a:stretch/>
                  </p:blipFill>
                  <p:spPr>
                    <a:xfrm>
                      <a:off x="2364174" y="1486733"/>
                      <a:ext cx="2755237" cy="4022291"/>
                    </a:xfrm>
                    <a:prstGeom prst="rect">
                      <a:avLst/>
                    </a:prstGeom>
                  </p:spPr>
                </p:pic>
                <p:sp>
                  <p:nvSpPr>
                    <p:cNvPr id="115" name="正方形/長方形 114"/>
                    <p:cNvSpPr/>
                    <p:nvPr/>
                  </p:nvSpPr>
                  <p:spPr>
                    <a:xfrm>
                      <a:off x="2471907" y="2166409"/>
                      <a:ext cx="782195" cy="1193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ysClr val="windowText" lastClr="000000"/>
                          </a:solidFill>
                        </a:ln>
                        <a:solidFill>
                          <a:sysClr val="windowText" lastClr="000000"/>
                        </a:solidFill>
                      </a:endParaRPr>
                    </a:p>
                  </p:txBody>
                </p:sp>
                <p:sp>
                  <p:nvSpPr>
                    <p:cNvPr id="116" name="正方形/長方形 115"/>
                    <p:cNvSpPr/>
                    <p:nvPr/>
                  </p:nvSpPr>
                  <p:spPr>
                    <a:xfrm>
                      <a:off x="2488533" y="2843511"/>
                      <a:ext cx="765569" cy="1202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2477920" y="3552306"/>
                      <a:ext cx="785367" cy="138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2477920" y="4276391"/>
                      <a:ext cx="785367" cy="138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2470320" y="5009737"/>
                      <a:ext cx="785367" cy="138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1" name="正方形/長方形 110">
                    <a:extLst>
                      <a:ext uri="{FF2B5EF4-FFF2-40B4-BE49-F238E27FC236}">
                        <a16:creationId xmlns:a16="http://schemas.microsoft.com/office/drawing/2014/main" id="{C650459A-4CF4-25E2-4C57-F3D1886CF7DD}"/>
                      </a:ext>
                    </a:extLst>
                  </p:cNvPr>
                  <p:cNvSpPr/>
                  <p:nvPr/>
                </p:nvSpPr>
                <p:spPr>
                  <a:xfrm>
                    <a:off x="3307976" y="2940423"/>
                    <a:ext cx="1150051" cy="220447"/>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a:solidFill>
                          <a:schemeClr val="tx1"/>
                        </a:solidFill>
                      </a:rPr>
                      <a:t>ステータス：テレワーク</a:t>
                    </a:r>
                  </a:p>
                </p:txBody>
              </p:sp>
              <p:sp>
                <p:nvSpPr>
                  <p:cNvPr id="112" name="正方形/長方形 111">
                    <a:extLst>
                      <a:ext uri="{FF2B5EF4-FFF2-40B4-BE49-F238E27FC236}">
                        <a16:creationId xmlns:a16="http://schemas.microsoft.com/office/drawing/2014/main" id="{EDF2F98F-C88F-F0A5-FE9F-09A3B4788F79}"/>
                      </a:ext>
                    </a:extLst>
                  </p:cNvPr>
                  <p:cNvSpPr/>
                  <p:nvPr/>
                </p:nvSpPr>
                <p:spPr>
                  <a:xfrm>
                    <a:off x="3307975" y="3648636"/>
                    <a:ext cx="1150051" cy="220447"/>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a:solidFill>
                          <a:schemeClr val="tx1"/>
                        </a:solidFill>
                      </a:rPr>
                      <a:t>ステータス：オンサイト</a:t>
                    </a:r>
                  </a:p>
                </p:txBody>
              </p:sp>
              <p:sp>
                <p:nvSpPr>
                  <p:cNvPr id="113" name="正方形/長方形 112">
                    <a:extLst>
                      <a:ext uri="{FF2B5EF4-FFF2-40B4-BE49-F238E27FC236}">
                        <a16:creationId xmlns:a16="http://schemas.microsoft.com/office/drawing/2014/main" id="{C65B613C-058C-BE79-99C7-82D44500B165}"/>
                      </a:ext>
                    </a:extLst>
                  </p:cNvPr>
                  <p:cNvSpPr/>
                  <p:nvPr/>
                </p:nvSpPr>
                <p:spPr>
                  <a:xfrm>
                    <a:off x="3307976" y="4354200"/>
                    <a:ext cx="1150051" cy="220447"/>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a:solidFill>
                          <a:schemeClr val="tx1"/>
                        </a:solidFill>
                      </a:rPr>
                      <a:t>ステータス：オフライン</a:t>
                    </a:r>
                  </a:p>
                </p:txBody>
              </p:sp>
            </p:grpSp>
          </p:grpSp>
          <p:sp>
            <p:nvSpPr>
              <p:cNvPr id="107" name="正方形/長方形 106">
                <a:extLst>
                  <a:ext uri="{FF2B5EF4-FFF2-40B4-BE49-F238E27FC236}">
                    <a16:creationId xmlns:a16="http://schemas.microsoft.com/office/drawing/2014/main" id="{37C7657C-CE19-C30C-ADF2-4000D762D0F1}"/>
                  </a:ext>
                </a:extLst>
              </p:cNvPr>
              <p:cNvSpPr/>
              <p:nvPr/>
            </p:nvSpPr>
            <p:spPr>
              <a:xfrm>
                <a:off x="8336634" y="3679024"/>
                <a:ext cx="895192" cy="268875"/>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050" dirty="0">
                    <a:solidFill>
                      <a:schemeClr val="tx1"/>
                    </a:solidFill>
                  </a:rPr>
                  <a:t>軽自動車基盤</a:t>
                </a:r>
              </a:p>
            </p:txBody>
          </p:sp>
        </p:grpSp>
        <p:sp>
          <p:nvSpPr>
            <p:cNvPr id="104" name="正方形/長方形 103">
              <a:extLst>
                <a:ext uri="{FF2B5EF4-FFF2-40B4-BE49-F238E27FC236}">
                  <a16:creationId xmlns:a16="http://schemas.microsoft.com/office/drawing/2014/main" id="{2B263CFC-C0F8-EC65-6CBE-31B36083C997}"/>
                </a:ext>
              </a:extLst>
            </p:cNvPr>
            <p:cNvSpPr/>
            <p:nvPr/>
          </p:nvSpPr>
          <p:spPr>
            <a:xfrm>
              <a:off x="8373574" y="6110971"/>
              <a:ext cx="1150051" cy="220447"/>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a:solidFill>
                    <a:schemeClr val="tx1"/>
                  </a:solidFill>
                </a:rPr>
                <a:t>ステータス：テレワーク</a:t>
              </a:r>
            </a:p>
          </p:txBody>
        </p:sp>
        <p:sp>
          <p:nvSpPr>
            <p:cNvPr id="105" name="正方形/長方形 104">
              <a:extLst>
                <a:ext uri="{FF2B5EF4-FFF2-40B4-BE49-F238E27FC236}">
                  <a16:creationId xmlns:a16="http://schemas.microsoft.com/office/drawing/2014/main" id="{A2EE8C69-8373-D04D-D318-6F33D2D93A0D}"/>
                </a:ext>
              </a:extLst>
            </p:cNvPr>
            <p:cNvSpPr/>
            <p:nvPr/>
          </p:nvSpPr>
          <p:spPr>
            <a:xfrm>
              <a:off x="8383279" y="5422573"/>
              <a:ext cx="1150051" cy="220447"/>
            </a:xfrm>
            <a:prstGeom prst="rect">
              <a:avLst/>
            </a:prstGeom>
            <a:solidFill>
              <a:srgbClr val="E8E8E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a:solidFill>
                    <a:schemeClr val="tx1"/>
                  </a:solidFill>
                </a:rPr>
                <a:t>ステータス：オンサイト</a:t>
              </a:r>
            </a:p>
          </p:txBody>
        </p:sp>
      </p:grpSp>
      <p:sp>
        <p:nvSpPr>
          <p:cNvPr id="120" name="角丸四角形吹き出し 53">
            <a:extLst>
              <a:ext uri="{FF2B5EF4-FFF2-40B4-BE49-F238E27FC236}">
                <a16:creationId xmlns:a16="http://schemas.microsoft.com/office/drawing/2014/main" id="{76B92BF9-1A4D-E395-031C-F170AE938DD6}"/>
              </a:ext>
            </a:extLst>
          </p:cNvPr>
          <p:cNvSpPr/>
          <p:nvPr/>
        </p:nvSpPr>
        <p:spPr>
          <a:xfrm>
            <a:off x="4590109" y="5645233"/>
            <a:ext cx="3561432" cy="833375"/>
          </a:xfrm>
          <a:prstGeom prst="wedgeRoundRectCallout">
            <a:avLst>
              <a:gd name="adj1" fmla="val 28661"/>
              <a:gd name="adj2" fmla="val -866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オンサイト（出勤）</a:t>
            </a:r>
            <a:r>
              <a:rPr lang="en-US" altLang="ja-JP" sz="1600" dirty="0"/>
              <a:t>/</a:t>
            </a:r>
            <a:r>
              <a:rPr lang="ja-JP" altLang="en-US" sz="1600" dirty="0"/>
              <a:t>テレワーク</a:t>
            </a:r>
            <a:r>
              <a:rPr lang="en-US" altLang="ja-JP" sz="1600" dirty="0"/>
              <a:t>/</a:t>
            </a:r>
            <a:r>
              <a:rPr lang="ja-JP" altLang="en-US" sz="1600" dirty="0"/>
              <a:t>オフライン（勤務外）の勤務ステータスが</a:t>
            </a:r>
            <a:r>
              <a:rPr lang="en-US" altLang="ja-JP" sz="1600" dirty="0"/>
              <a:t>PC</a:t>
            </a:r>
            <a:r>
              <a:rPr lang="ja-JP" altLang="en-US" sz="1600" dirty="0"/>
              <a:t>のログイン情報で自動更新される</a:t>
            </a:r>
          </a:p>
        </p:txBody>
      </p:sp>
      <p:sp>
        <p:nvSpPr>
          <p:cNvPr id="121" name="角丸四角形吹き出し 120"/>
          <p:cNvSpPr/>
          <p:nvPr/>
        </p:nvSpPr>
        <p:spPr>
          <a:xfrm>
            <a:off x="4801516" y="3279811"/>
            <a:ext cx="2153933" cy="390419"/>
          </a:xfrm>
          <a:prstGeom prst="wedgeRoundRectCallout">
            <a:avLst>
              <a:gd name="adj1" fmla="val 46405"/>
              <a:gd name="adj2" fmla="val -915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氏名による検索が可能</a:t>
            </a:r>
          </a:p>
        </p:txBody>
      </p:sp>
      <p:sp>
        <p:nvSpPr>
          <p:cNvPr id="122" name="角丸四角形吹き出し 53">
            <a:extLst>
              <a:ext uri="{FF2B5EF4-FFF2-40B4-BE49-F238E27FC236}">
                <a16:creationId xmlns:a16="http://schemas.microsoft.com/office/drawing/2014/main" id="{23683496-623C-13B9-536A-C37EE1E3CF97}"/>
              </a:ext>
            </a:extLst>
          </p:cNvPr>
          <p:cNvSpPr/>
          <p:nvPr/>
        </p:nvSpPr>
        <p:spPr>
          <a:xfrm>
            <a:off x="4760170" y="4305785"/>
            <a:ext cx="2462489" cy="641914"/>
          </a:xfrm>
          <a:prstGeom prst="wedgeRoundRectCallout">
            <a:avLst>
              <a:gd name="adj1" fmla="val 56560"/>
              <a:gd name="adj2" fmla="val -155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氏名、所属、勤務状況が一覧化</a:t>
            </a:r>
          </a:p>
        </p:txBody>
      </p:sp>
      <p:grpSp>
        <p:nvGrpSpPr>
          <p:cNvPr id="123" name="グループ化 122">
            <a:extLst>
              <a:ext uri="{FF2B5EF4-FFF2-40B4-BE49-F238E27FC236}">
                <a16:creationId xmlns:a16="http://schemas.microsoft.com/office/drawing/2014/main" id="{B6A461E7-02C6-5E48-FF5A-C447075AFA9A}"/>
              </a:ext>
            </a:extLst>
          </p:cNvPr>
          <p:cNvGrpSpPr/>
          <p:nvPr/>
        </p:nvGrpSpPr>
        <p:grpSpPr>
          <a:xfrm>
            <a:off x="8978317" y="1932200"/>
            <a:ext cx="2765236" cy="4377915"/>
            <a:chOff x="8017257" y="2026004"/>
            <a:chExt cx="2765236" cy="4377915"/>
          </a:xfrm>
        </p:grpSpPr>
        <p:pic>
          <p:nvPicPr>
            <p:cNvPr id="124" name="図 123">
              <a:extLst>
                <a:ext uri="{FF2B5EF4-FFF2-40B4-BE49-F238E27FC236}">
                  <a16:creationId xmlns:a16="http://schemas.microsoft.com/office/drawing/2014/main" id="{929C4B7A-827B-3DF6-DF76-F49AD6FD7951}"/>
                </a:ext>
              </a:extLst>
            </p:cNvPr>
            <p:cNvPicPr>
              <a:picLocks noChangeAspect="1"/>
            </p:cNvPicPr>
            <p:nvPr/>
          </p:nvPicPr>
          <p:blipFill rotWithShape="1">
            <a:blip r:embed="rId4"/>
            <a:srcRect b="18128"/>
            <a:stretch/>
          </p:blipFill>
          <p:spPr>
            <a:xfrm>
              <a:off x="8017257" y="2381628"/>
              <a:ext cx="2765236" cy="4022291"/>
            </a:xfrm>
            <a:prstGeom prst="rect">
              <a:avLst/>
            </a:prstGeom>
          </p:spPr>
        </p:pic>
        <p:sp>
          <p:nvSpPr>
            <p:cNvPr id="125" name="正方形/長方形 124">
              <a:extLst>
                <a:ext uri="{FF2B5EF4-FFF2-40B4-BE49-F238E27FC236}">
                  <a16:creationId xmlns:a16="http://schemas.microsoft.com/office/drawing/2014/main" id="{ED385A49-F4EE-AF11-1342-55BA7765B1E7}"/>
                </a:ext>
              </a:extLst>
            </p:cNvPr>
            <p:cNvSpPr/>
            <p:nvPr/>
          </p:nvSpPr>
          <p:spPr>
            <a:xfrm>
              <a:off x="8616252" y="2026004"/>
              <a:ext cx="1567245" cy="25827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詳細情報</a:t>
              </a:r>
              <a:r>
                <a:rPr lang="ja-JP" altLang="en-US" sz="1200" dirty="0" smtClean="0">
                  <a:solidFill>
                    <a:schemeClr val="tx1"/>
                  </a:solidFill>
                </a:rPr>
                <a:t>編集画面</a:t>
              </a:r>
              <a:endParaRPr lang="ja-JP" altLang="en-US" sz="1200" dirty="0">
                <a:solidFill>
                  <a:schemeClr val="tx1"/>
                </a:solidFill>
              </a:endParaRPr>
            </a:p>
          </p:txBody>
        </p:sp>
      </p:grpSp>
      <p:sp>
        <p:nvSpPr>
          <p:cNvPr id="126" name="角丸四角形吹き出し 53">
            <a:extLst>
              <a:ext uri="{FF2B5EF4-FFF2-40B4-BE49-F238E27FC236}">
                <a16:creationId xmlns:a16="http://schemas.microsoft.com/office/drawing/2014/main" id="{811EB26D-0EDA-CC5C-7999-82E9BECD2383}"/>
              </a:ext>
            </a:extLst>
          </p:cNvPr>
          <p:cNvSpPr/>
          <p:nvPr/>
        </p:nvSpPr>
        <p:spPr>
          <a:xfrm>
            <a:off x="9007166" y="6034723"/>
            <a:ext cx="2576751" cy="525808"/>
          </a:xfrm>
          <a:prstGeom prst="wedgeRoundRectCallout">
            <a:avLst>
              <a:gd name="adj1" fmla="val -30765"/>
              <a:gd name="adj2" fmla="val -71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t>内線番号等も一括で確認する事が出来るように</a:t>
            </a:r>
          </a:p>
        </p:txBody>
      </p:sp>
      <p:sp>
        <p:nvSpPr>
          <p:cNvPr id="127" name="四角形: 角を丸くする 31">
            <a:extLst>
              <a:ext uri="{FF2B5EF4-FFF2-40B4-BE49-F238E27FC236}">
                <a16:creationId xmlns:a16="http://schemas.microsoft.com/office/drawing/2014/main" id="{5F9EEE1E-EA56-2A06-0FEA-AD107D5796BA}"/>
              </a:ext>
            </a:extLst>
          </p:cNvPr>
          <p:cNvSpPr/>
          <p:nvPr/>
        </p:nvSpPr>
        <p:spPr>
          <a:xfrm>
            <a:off x="304479" y="800373"/>
            <a:ext cx="1876551" cy="319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アプリケーションの実装</a:t>
            </a:r>
          </a:p>
        </p:txBody>
      </p:sp>
      <p:sp>
        <p:nvSpPr>
          <p:cNvPr id="128" name="正方形/長方形 127">
            <a:extLst>
              <a:ext uri="{FF2B5EF4-FFF2-40B4-BE49-F238E27FC236}">
                <a16:creationId xmlns:a16="http://schemas.microsoft.com/office/drawing/2014/main" id="{98A12F8D-6847-D362-D06B-D9925A64C8CC}"/>
              </a:ext>
            </a:extLst>
          </p:cNvPr>
          <p:cNvSpPr/>
          <p:nvPr/>
        </p:nvSpPr>
        <p:spPr>
          <a:xfrm>
            <a:off x="681531" y="2275085"/>
            <a:ext cx="3234818" cy="4109090"/>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nvGrpSpPr>
          <p:cNvPr id="129" name="グループ化 128">
            <a:extLst>
              <a:ext uri="{FF2B5EF4-FFF2-40B4-BE49-F238E27FC236}">
                <a16:creationId xmlns:a16="http://schemas.microsoft.com/office/drawing/2014/main" id="{9A787F05-9CDF-51E7-7701-A6D30E85923D}"/>
              </a:ext>
            </a:extLst>
          </p:cNvPr>
          <p:cNvGrpSpPr/>
          <p:nvPr/>
        </p:nvGrpSpPr>
        <p:grpSpPr>
          <a:xfrm>
            <a:off x="589514" y="1928648"/>
            <a:ext cx="898546" cy="898546"/>
            <a:chOff x="-1103609" y="1698460"/>
            <a:chExt cx="898546" cy="898546"/>
          </a:xfrm>
        </p:grpSpPr>
        <p:pic>
          <p:nvPicPr>
            <p:cNvPr id="130" name="Picture 14" descr="Microsoft 365 | ソフトウェア | Acer 日本">
              <a:extLst>
                <a:ext uri="{FF2B5EF4-FFF2-40B4-BE49-F238E27FC236}">
                  <a16:creationId xmlns:a16="http://schemas.microsoft.com/office/drawing/2014/main" id="{2147F28E-0651-5FEE-E7EF-1F66B3E74F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0472" y="1720562"/>
              <a:ext cx="876444" cy="87644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31" name="正方形/長方形 130">
              <a:extLst>
                <a:ext uri="{FF2B5EF4-FFF2-40B4-BE49-F238E27FC236}">
                  <a16:creationId xmlns:a16="http://schemas.microsoft.com/office/drawing/2014/main" id="{6A08FE0B-2A16-9F2F-305B-7D16B31BFDA5}"/>
                </a:ext>
              </a:extLst>
            </p:cNvPr>
            <p:cNvSpPr/>
            <p:nvPr/>
          </p:nvSpPr>
          <p:spPr>
            <a:xfrm>
              <a:off x="-1103609" y="1698460"/>
              <a:ext cx="898546" cy="898546"/>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2" name="グループ化 131"/>
          <p:cNvGrpSpPr/>
          <p:nvPr/>
        </p:nvGrpSpPr>
        <p:grpSpPr>
          <a:xfrm>
            <a:off x="830168" y="3294099"/>
            <a:ext cx="3000375" cy="2771775"/>
            <a:chOff x="-822214" y="257175"/>
            <a:chExt cx="7289571" cy="6734175"/>
          </a:xfrm>
        </p:grpSpPr>
        <p:pic>
          <p:nvPicPr>
            <p:cNvPr id="133" name="図 132"/>
            <p:cNvPicPr>
              <a:picLocks noChangeAspect="1"/>
            </p:cNvPicPr>
            <p:nvPr/>
          </p:nvPicPr>
          <p:blipFill rotWithShape="1">
            <a:blip r:embed="rId6"/>
            <a:srcRect l="5224" r="36246"/>
            <a:stretch/>
          </p:blipFill>
          <p:spPr>
            <a:xfrm>
              <a:off x="-822214" y="257175"/>
              <a:ext cx="7289571" cy="6734175"/>
            </a:xfrm>
            <a:prstGeom prst="rect">
              <a:avLst/>
            </a:prstGeom>
          </p:spPr>
        </p:pic>
        <p:sp>
          <p:nvSpPr>
            <p:cNvPr id="134" name="正方形/長方形 133"/>
            <p:cNvSpPr/>
            <p:nvPr/>
          </p:nvSpPr>
          <p:spPr>
            <a:xfrm>
              <a:off x="2066925" y="1533525"/>
              <a:ext cx="586997" cy="114300"/>
            </a:xfrm>
            <a:prstGeom prst="rect">
              <a:avLst/>
            </a:prstGeom>
            <a:solidFill>
              <a:srgbClr val="FBF4CF"/>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35" name="正方形/長方形 134"/>
            <p:cNvSpPr/>
            <p:nvPr/>
          </p:nvSpPr>
          <p:spPr>
            <a:xfrm>
              <a:off x="3198392" y="1530757"/>
              <a:ext cx="586997" cy="114300"/>
            </a:xfrm>
            <a:prstGeom prst="rect">
              <a:avLst/>
            </a:prstGeom>
            <a:solidFill>
              <a:srgbClr val="EEEEEE"/>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36" name="正方形/長方形 135"/>
            <p:cNvSpPr/>
            <p:nvPr/>
          </p:nvSpPr>
          <p:spPr>
            <a:xfrm>
              <a:off x="4346901" y="1537476"/>
              <a:ext cx="586997" cy="114300"/>
            </a:xfrm>
            <a:prstGeom prst="rect">
              <a:avLst/>
            </a:prstGeom>
            <a:solidFill>
              <a:srgbClr val="D4F5F2"/>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37" name="正方形/長方形 136"/>
            <p:cNvSpPr/>
            <p:nvPr/>
          </p:nvSpPr>
          <p:spPr>
            <a:xfrm>
              <a:off x="5494948" y="1537476"/>
              <a:ext cx="586997" cy="114300"/>
            </a:xfrm>
            <a:prstGeom prst="rect">
              <a:avLst/>
            </a:prstGeom>
            <a:solidFill>
              <a:srgbClr val="FBE4F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grpSp>
      <p:sp>
        <p:nvSpPr>
          <p:cNvPr id="138" name="角丸四角形吹き出し 53">
            <a:extLst>
              <a:ext uri="{FF2B5EF4-FFF2-40B4-BE49-F238E27FC236}">
                <a16:creationId xmlns:a16="http://schemas.microsoft.com/office/drawing/2014/main" id="{C1AD5562-172F-B688-CADD-34774E7147E0}"/>
              </a:ext>
            </a:extLst>
          </p:cNvPr>
          <p:cNvSpPr/>
          <p:nvPr/>
        </p:nvSpPr>
        <p:spPr>
          <a:xfrm>
            <a:off x="685505" y="3038134"/>
            <a:ext cx="1977171" cy="1218580"/>
          </a:xfrm>
          <a:prstGeom prst="wedgeRoundRectCallout">
            <a:avLst>
              <a:gd name="adj1" fmla="val 37842"/>
              <a:gd name="adj2" fmla="val 647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・勤務状況未記入</a:t>
            </a:r>
            <a:endParaRPr lang="en-US" altLang="ja-JP" sz="1600" dirty="0"/>
          </a:p>
          <a:p>
            <a:r>
              <a:rPr lang="ja-JP" altLang="en-US" sz="1600" dirty="0"/>
              <a:t>・非公開設定</a:t>
            </a:r>
            <a:endParaRPr lang="en-US" altLang="ja-JP" sz="1600" dirty="0"/>
          </a:p>
          <a:p>
            <a:r>
              <a:rPr lang="ja-JP" altLang="en-US" sz="1600" dirty="0"/>
              <a:t>・実態との乖離</a:t>
            </a:r>
          </a:p>
        </p:txBody>
      </p:sp>
      <p:sp>
        <p:nvSpPr>
          <p:cNvPr id="139" name="右矢印 138"/>
          <p:cNvSpPr/>
          <p:nvPr/>
        </p:nvSpPr>
        <p:spPr>
          <a:xfrm>
            <a:off x="4010025" y="3866488"/>
            <a:ext cx="485775" cy="1241951"/>
          </a:xfrm>
          <a:prstGeom prst="rightArrow">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40" name="テキスト ボックス 139"/>
          <p:cNvSpPr txBox="1"/>
          <p:nvPr/>
        </p:nvSpPr>
        <p:spPr>
          <a:xfrm>
            <a:off x="4530446" y="2903328"/>
            <a:ext cx="1494220" cy="229980"/>
          </a:xfrm>
          <a:prstGeom prst="rect">
            <a:avLst/>
          </a:prstGeom>
          <a:noFill/>
        </p:spPr>
        <p:txBody>
          <a:bodyPr wrap="none" lIns="0" rIns="0" rtlCol="0">
            <a:noAutofit/>
          </a:bodyPr>
          <a:lstStyle/>
          <a:p>
            <a:pPr algn="l" defTabSz="288000"/>
            <a:r>
              <a:rPr kumimoji="1" lang="en-US" altLang="ja-JP" sz="1200" dirty="0" smtClean="0">
                <a:latin typeface="+mn-ea"/>
              </a:rPr>
              <a:t>※</a:t>
            </a:r>
            <a:r>
              <a:rPr lang="ja-JP" altLang="en-US" sz="1200" dirty="0">
                <a:latin typeface="+mn-ea"/>
              </a:rPr>
              <a:t>使用</a:t>
            </a:r>
            <a:r>
              <a:rPr kumimoji="1" lang="ja-JP" altLang="en-US" sz="1200" dirty="0" smtClean="0">
                <a:latin typeface="+mn-ea"/>
              </a:rPr>
              <a:t>画面（</a:t>
            </a:r>
            <a:r>
              <a:rPr kumimoji="1" lang="en-US" altLang="ja-JP" sz="1200" dirty="0" smtClean="0">
                <a:latin typeface="+mn-ea"/>
              </a:rPr>
              <a:t>Teams</a:t>
            </a:r>
            <a:r>
              <a:rPr lang="ja-JP" altLang="en-US" sz="1200" dirty="0">
                <a:latin typeface="+mn-ea"/>
              </a:rPr>
              <a:t>）</a:t>
            </a:r>
            <a:endParaRPr kumimoji="1" lang="ja-JP" altLang="en-US" sz="1200" dirty="0">
              <a:latin typeface="+mn-ea"/>
            </a:endParaRPr>
          </a:p>
        </p:txBody>
      </p:sp>
    </p:spTree>
    <p:extLst>
      <p:ext uri="{BB962C8B-B14F-4D97-AF65-F5344CB8AC3E}">
        <p14:creationId xmlns:p14="http://schemas.microsoft.com/office/powerpoint/2010/main" val="87509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1727496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8.</a:t>
            </a:r>
            <a:r>
              <a:rPr lang="ja-JP" altLang="en-US" dirty="0"/>
              <a:t>対策の効果</a:t>
            </a:r>
            <a:endParaRPr kumimoji="1" lang="ja-JP" altLang="en-US" dirty="0"/>
          </a:p>
        </p:txBody>
      </p:sp>
      <p:pic>
        <p:nvPicPr>
          <p:cNvPr id="47" name="図 46">
            <a:extLst>
              <a:ext uri="{FF2B5EF4-FFF2-40B4-BE49-F238E27FC236}">
                <a16:creationId xmlns:a16="http://schemas.microsoft.com/office/drawing/2014/main" id="{22DFCC3A-FD82-24F1-E2A6-38676C6F5D7D}"/>
              </a:ext>
            </a:extLst>
          </p:cNvPr>
          <p:cNvPicPr>
            <a:picLocks noChangeAspect="1"/>
          </p:cNvPicPr>
          <p:nvPr/>
        </p:nvPicPr>
        <p:blipFill>
          <a:blip r:embed="rId2"/>
          <a:stretch>
            <a:fillRect/>
          </a:stretch>
        </p:blipFill>
        <p:spPr>
          <a:xfrm>
            <a:off x="9738568" y="3072188"/>
            <a:ext cx="1092020" cy="1087167"/>
          </a:xfrm>
          <a:prstGeom prst="rect">
            <a:avLst/>
          </a:prstGeom>
        </p:spPr>
      </p:pic>
      <p:pic>
        <p:nvPicPr>
          <p:cNvPr id="48" name="Picture 14" descr="Microsoft 365 | ソフトウェア | Acer 日本">
            <a:extLst>
              <a:ext uri="{FF2B5EF4-FFF2-40B4-BE49-F238E27FC236}">
                <a16:creationId xmlns:a16="http://schemas.microsoft.com/office/drawing/2014/main" id="{F43843AA-DB57-D6B6-832F-BFD80A77EE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6052" y="3018033"/>
            <a:ext cx="637558" cy="634305"/>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直線コネクタ 48">
            <a:extLst>
              <a:ext uri="{FF2B5EF4-FFF2-40B4-BE49-F238E27FC236}">
                <a16:creationId xmlns:a16="http://schemas.microsoft.com/office/drawing/2014/main" id="{79D56414-AF5E-32A2-B871-239C209FE086}"/>
              </a:ext>
            </a:extLst>
          </p:cNvPr>
          <p:cNvCxnSpPr/>
          <p:nvPr/>
        </p:nvCxnSpPr>
        <p:spPr>
          <a:xfrm>
            <a:off x="1320783" y="4281439"/>
            <a:ext cx="564474" cy="0"/>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Picture 14" descr="Microsoft 365 | ソフトウェア | Acer 日本">
            <a:extLst>
              <a:ext uri="{FF2B5EF4-FFF2-40B4-BE49-F238E27FC236}">
                <a16:creationId xmlns:a16="http://schemas.microsoft.com/office/drawing/2014/main" id="{011B29FF-C16A-2AF9-5017-57B8FA3DC1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30" y="3858192"/>
            <a:ext cx="826997" cy="826997"/>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37B49528-99D5-8527-54EA-52A5A09862A7}"/>
              </a:ext>
            </a:extLst>
          </p:cNvPr>
          <p:cNvSpPr txBox="1"/>
          <p:nvPr/>
        </p:nvSpPr>
        <p:spPr>
          <a:xfrm>
            <a:off x="1881614" y="2875511"/>
            <a:ext cx="1648793" cy="338554"/>
          </a:xfrm>
          <a:prstGeom prst="rect">
            <a:avLst/>
          </a:prstGeom>
          <a:noFill/>
          <a:ln w="19050">
            <a:solidFill>
              <a:schemeClr val="accent1"/>
            </a:solidFill>
          </a:ln>
        </p:spPr>
        <p:txBody>
          <a:bodyPr wrap="square" rtlCol="0" anchor="ctr">
            <a:spAutoFit/>
          </a:bodyPr>
          <a:lstStyle/>
          <a:p>
            <a:pPr algn="ctr"/>
            <a:r>
              <a:rPr kumimoji="1" lang="ja-JP" altLang="en-US" sz="1600" b="1" dirty="0"/>
              <a:t>②勤務状況確認</a:t>
            </a:r>
          </a:p>
        </p:txBody>
      </p:sp>
      <p:sp>
        <p:nvSpPr>
          <p:cNvPr id="52" name="テキスト ボックス 51">
            <a:extLst>
              <a:ext uri="{FF2B5EF4-FFF2-40B4-BE49-F238E27FC236}">
                <a16:creationId xmlns:a16="http://schemas.microsoft.com/office/drawing/2014/main" id="{F11BF516-4C18-2443-22DE-6F79BD5D04ED}"/>
              </a:ext>
            </a:extLst>
          </p:cNvPr>
          <p:cNvSpPr txBox="1"/>
          <p:nvPr/>
        </p:nvSpPr>
        <p:spPr>
          <a:xfrm>
            <a:off x="244472" y="2874963"/>
            <a:ext cx="1465580" cy="338554"/>
          </a:xfrm>
          <a:prstGeom prst="rect">
            <a:avLst/>
          </a:prstGeom>
          <a:noFill/>
          <a:ln w="19050">
            <a:solidFill>
              <a:schemeClr val="accent1"/>
            </a:solidFill>
          </a:ln>
        </p:spPr>
        <p:txBody>
          <a:bodyPr wrap="square" rtlCol="0" anchor="ctr">
            <a:spAutoFit/>
          </a:bodyPr>
          <a:lstStyle/>
          <a:p>
            <a:pPr algn="ctr"/>
            <a:r>
              <a:rPr kumimoji="1" lang="ja-JP" altLang="en-US" sz="1600" b="1" dirty="0"/>
              <a:t>①取次先確認</a:t>
            </a:r>
          </a:p>
        </p:txBody>
      </p:sp>
      <p:sp>
        <p:nvSpPr>
          <p:cNvPr id="53" name="テキスト ボックス 52">
            <a:extLst>
              <a:ext uri="{FF2B5EF4-FFF2-40B4-BE49-F238E27FC236}">
                <a16:creationId xmlns:a16="http://schemas.microsoft.com/office/drawing/2014/main" id="{19E8A6E7-BA31-4B22-76E9-4D514173536F}"/>
              </a:ext>
            </a:extLst>
          </p:cNvPr>
          <p:cNvSpPr txBox="1"/>
          <p:nvPr/>
        </p:nvSpPr>
        <p:spPr>
          <a:xfrm>
            <a:off x="3774014" y="2875511"/>
            <a:ext cx="1612672" cy="338554"/>
          </a:xfrm>
          <a:prstGeom prst="rect">
            <a:avLst/>
          </a:prstGeom>
          <a:noFill/>
          <a:ln w="19050">
            <a:solidFill>
              <a:schemeClr val="accent1"/>
            </a:solidFill>
          </a:ln>
        </p:spPr>
        <p:txBody>
          <a:bodyPr wrap="square" rtlCol="0" anchor="ctr">
            <a:spAutoFit/>
          </a:bodyPr>
          <a:lstStyle/>
          <a:p>
            <a:pPr algn="ctr"/>
            <a:r>
              <a:rPr kumimoji="1" lang="ja-JP" altLang="en-US" sz="1600" b="1" dirty="0"/>
              <a:t>➂電話番号確認</a:t>
            </a:r>
          </a:p>
        </p:txBody>
      </p:sp>
      <p:sp>
        <p:nvSpPr>
          <p:cNvPr id="54" name="テキスト ボックス 53">
            <a:extLst>
              <a:ext uri="{FF2B5EF4-FFF2-40B4-BE49-F238E27FC236}">
                <a16:creationId xmlns:a16="http://schemas.microsoft.com/office/drawing/2014/main" id="{E1C0C086-D616-0955-9840-090F163689CD}"/>
              </a:ext>
            </a:extLst>
          </p:cNvPr>
          <p:cNvSpPr txBox="1"/>
          <p:nvPr/>
        </p:nvSpPr>
        <p:spPr>
          <a:xfrm>
            <a:off x="10017089" y="2608631"/>
            <a:ext cx="1526147" cy="338554"/>
          </a:xfrm>
          <a:prstGeom prst="rect">
            <a:avLst/>
          </a:prstGeom>
          <a:noFill/>
          <a:ln w="19050">
            <a:solidFill>
              <a:schemeClr val="accent1"/>
            </a:solidFill>
          </a:ln>
        </p:spPr>
        <p:txBody>
          <a:bodyPr wrap="square" rtlCol="0" anchor="ctr">
            <a:spAutoFit/>
          </a:bodyPr>
          <a:lstStyle/>
          <a:p>
            <a:pPr algn="ctr"/>
            <a:r>
              <a:rPr kumimoji="1" lang="ja-JP" altLang="en-US" sz="1600" b="1"/>
              <a:t>⑥折り返し</a:t>
            </a:r>
            <a:r>
              <a:rPr kumimoji="1" lang="ja-JP" altLang="en-US" sz="1600" b="1" dirty="0"/>
              <a:t>依頼</a:t>
            </a:r>
          </a:p>
        </p:txBody>
      </p:sp>
      <p:sp>
        <p:nvSpPr>
          <p:cNvPr id="55" name="テキスト ボックス 54">
            <a:extLst>
              <a:ext uri="{FF2B5EF4-FFF2-40B4-BE49-F238E27FC236}">
                <a16:creationId xmlns:a16="http://schemas.microsoft.com/office/drawing/2014/main" id="{D671A846-4243-623E-1B11-FD267068F354}"/>
              </a:ext>
            </a:extLst>
          </p:cNvPr>
          <p:cNvSpPr txBox="1"/>
          <p:nvPr/>
        </p:nvSpPr>
        <p:spPr>
          <a:xfrm>
            <a:off x="5628137" y="2875511"/>
            <a:ext cx="1962880" cy="338554"/>
          </a:xfrm>
          <a:prstGeom prst="rect">
            <a:avLst/>
          </a:prstGeom>
          <a:noFill/>
          <a:ln w="19050">
            <a:solidFill>
              <a:schemeClr val="accent1"/>
            </a:solidFill>
          </a:ln>
        </p:spPr>
        <p:txBody>
          <a:bodyPr wrap="square" rtlCol="0" anchor="ctr">
            <a:spAutoFit/>
          </a:bodyPr>
          <a:lstStyle/>
          <a:p>
            <a:pPr algn="ctr"/>
            <a:r>
              <a:rPr kumimoji="1" lang="ja-JP" altLang="en-US" sz="1600" b="1" dirty="0"/>
              <a:t>④電話にて状況確認</a:t>
            </a:r>
          </a:p>
        </p:txBody>
      </p:sp>
      <p:pic>
        <p:nvPicPr>
          <p:cNvPr id="56" name="図 55">
            <a:extLst>
              <a:ext uri="{FF2B5EF4-FFF2-40B4-BE49-F238E27FC236}">
                <a16:creationId xmlns:a16="http://schemas.microsoft.com/office/drawing/2014/main" id="{F4AD201D-CB1C-A99F-F162-B6933C6F9A98}"/>
              </a:ext>
            </a:extLst>
          </p:cNvPr>
          <p:cNvPicPr>
            <a:picLocks noChangeAspect="1"/>
          </p:cNvPicPr>
          <p:nvPr/>
        </p:nvPicPr>
        <p:blipFill>
          <a:blip r:embed="rId4"/>
          <a:stretch>
            <a:fillRect/>
          </a:stretch>
        </p:blipFill>
        <p:spPr>
          <a:xfrm>
            <a:off x="4384099" y="3932908"/>
            <a:ext cx="697060" cy="697060"/>
          </a:xfrm>
          <a:prstGeom prst="rect">
            <a:avLst/>
          </a:prstGeom>
        </p:spPr>
      </p:pic>
      <p:pic>
        <p:nvPicPr>
          <p:cNvPr id="57" name="図 56">
            <a:extLst>
              <a:ext uri="{FF2B5EF4-FFF2-40B4-BE49-F238E27FC236}">
                <a16:creationId xmlns:a16="http://schemas.microsoft.com/office/drawing/2014/main" id="{5E491DF1-3498-5505-D4D4-E2C41FD266D5}"/>
              </a:ext>
            </a:extLst>
          </p:cNvPr>
          <p:cNvPicPr>
            <a:picLocks noChangeAspect="1"/>
          </p:cNvPicPr>
          <p:nvPr/>
        </p:nvPicPr>
        <p:blipFill rotWithShape="1">
          <a:blip r:embed="rId5"/>
          <a:srcRect l="10197" t="12936" r="7015" b="12743"/>
          <a:stretch/>
        </p:blipFill>
        <p:spPr>
          <a:xfrm>
            <a:off x="11480474" y="3554873"/>
            <a:ext cx="653363" cy="583549"/>
          </a:xfrm>
          <a:prstGeom prst="rect">
            <a:avLst/>
          </a:prstGeom>
        </p:spPr>
      </p:pic>
      <p:cxnSp>
        <p:nvCxnSpPr>
          <p:cNvPr id="58" name="直線コネクタ 57">
            <a:extLst>
              <a:ext uri="{FF2B5EF4-FFF2-40B4-BE49-F238E27FC236}">
                <a16:creationId xmlns:a16="http://schemas.microsoft.com/office/drawing/2014/main" id="{E4F9702E-DE98-F1B1-B73F-8437464BCFE3}"/>
              </a:ext>
            </a:extLst>
          </p:cNvPr>
          <p:cNvCxnSpPr/>
          <p:nvPr/>
        </p:nvCxnSpPr>
        <p:spPr>
          <a:xfrm>
            <a:off x="3384371" y="4281439"/>
            <a:ext cx="7267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8D08A508-7CA4-AF6E-F86B-9F2CE0F98A4C}"/>
              </a:ext>
            </a:extLst>
          </p:cNvPr>
          <p:cNvCxnSpPr/>
          <p:nvPr/>
        </p:nvCxnSpPr>
        <p:spPr>
          <a:xfrm>
            <a:off x="9198820" y="4281441"/>
            <a:ext cx="324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633E799-CAC0-12CA-64E8-A2428B3E939C}"/>
              </a:ext>
            </a:extLst>
          </p:cNvPr>
          <p:cNvCxnSpPr/>
          <p:nvPr/>
        </p:nvCxnSpPr>
        <p:spPr>
          <a:xfrm flipV="1">
            <a:off x="5295129" y="4281439"/>
            <a:ext cx="635538" cy="2"/>
          </a:xfrm>
          <a:prstGeom prst="line">
            <a:avLst/>
          </a:prstGeom>
        </p:spPr>
        <p:style>
          <a:lnRef idx="1">
            <a:schemeClr val="accent1"/>
          </a:lnRef>
          <a:fillRef idx="0">
            <a:schemeClr val="accent1"/>
          </a:fillRef>
          <a:effectRef idx="0">
            <a:schemeClr val="accent1"/>
          </a:effectRef>
          <a:fontRef idx="minor">
            <a:schemeClr val="tx1"/>
          </a:fontRef>
        </p:style>
      </p:cxnSp>
      <p:sp>
        <p:nvSpPr>
          <p:cNvPr id="61" name="角丸四角形吹き出し 7">
            <a:extLst>
              <a:ext uri="{FF2B5EF4-FFF2-40B4-BE49-F238E27FC236}">
                <a16:creationId xmlns:a16="http://schemas.microsoft.com/office/drawing/2014/main" id="{23B572FC-BCA0-BDE9-6022-8FD45E15C9ED}"/>
              </a:ext>
            </a:extLst>
          </p:cNvPr>
          <p:cNvSpPr/>
          <p:nvPr/>
        </p:nvSpPr>
        <p:spPr>
          <a:xfrm>
            <a:off x="2500282" y="5451578"/>
            <a:ext cx="2261466" cy="492229"/>
          </a:xfrm>
          <a:prstGeom prst="wedgeRoundRectCallout">
            <a:avLst>
              <a:gd name="adj1" fmla="val -24990"/>
              <a:gd name="adj2" fmla="val -78570"/>
              <a:gd name="adj3" fmla="val 16667"/>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TW</a:t>
            </a:r>
            <a:r>
              <a:rPr kumimoji="1" lang="ja-JP" altLang="en-US" sz="1400" dirty="0">
                <a:solidFill>
                  <a:schemeClr val="tx1"/>
                </a:solidFill>
              </a:rPr>
              <a:t>か出社か分からない</a:t>
            </a:r>
            <a:r>
              <a:rPr kumimoji="1" lang="en-US" altLang="ja-JP" sz="1400" dirty="0">
                <a:solidFill>
                  <a:schemeClr val="tx1"/>
                </a:solidFill>
              </a:rPr>
              <a:t>…</a:t>
            </a:r>
            <a:endParaRPr kumimoji="1" lang="ja-JP" altLang="en-US" sz="1400" dirty="0" err="1">
              <a:solidFill>
                <a:schemeClr val="tx1"/>
              </a:solidFill>
            </a:endParaRPr>
          </a:p>
        </p:txBody>
      </p:sp>
      <p:sp>
        <p:nvSpPr>
          <p:cNvPr id="62" name="テキスト ボックス 61">
            <a:extLst>
              <a:ext uri="{FF2B5EF4-FFF2-40B4-BE49-F238E27FC236}">
                <a16:creationId xmlns:a16="http://schemas.microsoft.com/office/drawing/2014/main" id="{B4D0B751-D27D-C6FC-F97D-83937DCB412B}"/>
              </a:ext>
            </a:extLst>
          </p:cNvPr>
          <p:cNvSpPr txBox="1"/>
          <p:nvPr/>
        </p:nvSpPr>
        <p:spPr>
          <a:xfrm>
            <a:off x="4345695" y="4565534"/>
            <a:ext cx="896163" cy="226498"/>
          </a:xfrm>
          <a:prstGeom prst="rect">
            <a:avLst/>
          </a:prstGeom>
          <a:noFill/>
        </p:spPr>
        <p:txBody>
          <a:bodyPr wrap="square" lIns="0" rIns="0" rtlCol="0">
            <a:noAutofit/>
          </a:bodyPr>
          <a:lstStyle/>
          <a:p>
            <a:pPr algn="l" defTabSz="288000"/>
            <a:r>
              <a:rPr lang="ja-JP" altLang="en-US" sz="1050">
                <a:latin typeface="+mn-ea"/>
              </a:rPr>
              <a:t>メモ</a:t>
            </a:r>
            <a:r>
              <a:rPr lang="en-US" altLang="ja-JP" sz="1050" dirty="0">
                <a:latin typeface="+mn-ea"/>
              </a:rPr>
              <a:t>or</a:t>
            </a:r>
            <a:r>
              <a:rPr lang="ja-JP" altLang="en-US" sz="1050" dirty="0">
                <a:latin typeface="+mn-ea"/>
              </a:rPr>
              <a:t>座席表等</a:t>
            </a:r>
            <a:endParaRPr kumimoji="1" lang="ja-JP" altLang="en-US" sz="1050" dirty="0">
              <a:latin typeface="+mn-ea"/>
            </a:endParaRPr>
          </a:p>
        </p:txBody>
      </p:sp>
      <p:cxnSp>
        <p:nvCxnSpPr>
          <p:cNvPr id="63" name="直線コネクタ 62">
            <a:extLst>
              <a:ext uri="{FF2B5EF4-FFF2-40B4-BE49-F238E27FC236}">
                <a16:creationId xmlns:a16="http://schemas.microsoft.com/office/drawing/2014/main" id="{835155EB-9335-C6C1-DDB4-987ED69D4B4D}"/>
              </a:ext>
            </a:extLst>
          </p:cNvPr>
          <p:cNvCxnSpPr/>
          <p:nvPr/>
        </p:nvCxnSpPr>
        <p:spPr>
          <a:xfrm>
            <a:off x="7061967" y="4266992"/>
            <a:ext cx="805912"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8E0C0E24-CD1C-5FBA-78F0-CA4580829B97}"/>
              </a:ext>
            </a:extLst>
          </p:cNvPr>
          <p:cNvSpPr txBox="1"/>
          <p:nvPr/>
        </p:nvSpPr>
        <p:spPr>
          <a:xfrm>
            <a:off x="7821833" y="2873895"/>
            <a:ext cx="1612671" cy="338554"/>
          </a:xfrm>
          <a:prstGeom prst="rect">
            <a:avLst/>
          </a:prstGeom>
          <a:noFill/>
          <a:ln w="19050">
            <a:solidFill>
              <a:schemeClr val="accent1"/>
            </a:solidFill>
          </a:ln>
        </p:spPr>
        <p:txBody>
          <a:bodyPr wrap="square" rtlCol="0" anchor="ctr">
            <a:spAutoFit/>
          </a:bodyPr>
          <a:lstStyle/>
          <a:p>
            <a:pPr algn="ctr"/>
            <a:r>
              <a:rPr lang="ja-JP" altLang="en-US" sz="1600" b="1" dirty="0"/>
              <a:t>⑤対応内容調整</a:t>
            </a:r>
            <a:endParaRPr kumimoji="1" lang="ja-JP" altLang="en-US" sz="1600" b="1" dirty="0"/>
          </a:p>
        </p:txBody>
      </p:sp>
      <p:cxnSp>
        <p:nvCxnSpPr>
          <p:cNvPr id="66" name="直線コネクタ 65">
            <a:extLst>
              <a:ext uri="{FF2B5EF4-FFF2-40B4-BE49-F238E27FC236}">
                <a16:creationId xmlns:a16="http://schemas.microsoft.com/office/drawing/2014/main" id="{51C96A95-067C-FC87-59EA-60C57D351185}"/>
              </a:ext>
            </a:extLst>
          </p:cNvPr>
          <p:cNvCxnSpPr>
            <a:cxnSpLocks/>
          </p:cNvCxnSpPr>
          <p:nvPr/>
        </p:nvCxnSpPr>
        <p:spPr>
          <a:xfrm>
            <a:off x="9523250" y="2969060"/>
            <a:ext cx="0" cy="318969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6FAD6456-5955-9CD0-0FEC-1C568DCA0EA1}"/>
              </a:ext>
            </a:extLst>
          </p:cNvPr>
          <p:cNvCxnSpPr/>
          <p:nvPr/>
        </p:nvCxnSpPr>
        <p:spPr>
          <a:xfrm>
            <a:off x="9523250" y="2969060"/>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065FA168-2AD5-0D12-AB55-6AA7212792ED}"/>
              </a:ext>
            </a:extLst>
          </p:cNvPr>
          <p:cNvCxnSpPr/>
          <p:nvPr/>
        </p:nvCxnSpPr>
        <p:spPr>
          <a:xfrm>
            <a:off x="9523250" y="6158753"/>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9" name="角丸四角形吹き出し 18">
            <a:extLst>
              <a:ext uri="{FF2B5EF4-FFF2-40B4-BE49-F238E27FC236}">
                <a16:creationId xmlns:a16="http://schemas.microsoft.com/office/drawing/2014/main" id="{530E63C4-367C-5C06-D592-1F474AD0126F}"/>
              </a:ext>
            </a:extLst>
          </p:cNvPr>
          <p:cNvSpPr/>
          <p:nvPr/>
        </p:nvSpPr>
        <p:spPr>
          <a:xfrm>
            <a:off x="5477584" y="5451582"/>
            <a:ext cx="2468196" cy="492225"/>
          </a:xfrm>
          <a:prstGeom prst="wedgeRoundRectCallout">
            <a:avLst>
              <a:gd name="adj1" fmla="val -12357"/>
              <a:gd name="adj2" fmla="val -95846"/>
              <a:gd name="adj3" fmla="val 16667"/>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kumimoji="1" lang="en-US" altLang="ja-JP" sz="1400" dirty="0">
                <a:solidFill>
                  <a:schemeClr val="tx1"/>
                </a:solidFill>
              </a:rPr>
              <a:t>TW</a:t>
            </a:r>
            <a:r>
              <a:rPr kumimoji="1" lang="ja-JP" altLang="en-US" sz="1400" dirty="0">
                <a:solidFill>
                  <a:schemeClr val="tx1"/>
                </a:solidFill>
              </a:rPr>
              <a:t>してることが分かれば不要</a:t>
            </a:r>
            <a:r>
              <a:rPr kumimoji="1" lang="en-US" altLang="ja-JP" sz="1400" dirty="0">
                <a:solidFill>
                  <a:schemeClr val="tx1"/>
                </a:solidFill>
              </a:rPr>
              <a:t>…</a:t>
            </a:r>
            <a:endParaRPr kumimoji="1" lang="ja-JP" altLang="en-US" sz="1400" dirty="0" err="1">
              <a:solidFill>
                <a:schemeClr val="tx1"/>
              </a:solidFill>
            </a:endParaRPr>
          </a:p>
        </p:txBody>
      </p:sp>
      <p:pic>
        <p:nvPicPr>
          <p:cNvPr id="70" name="図 69">
            <a:extLst>
              <a:ext uri="{FF2B5EF4-FFF2-40B4-BE49-F238E27FC236}">
                <a16:creationId xmlns:a16="http://schemas.microsoft.com/office/drawing/2014/main" id="{E9D5A1E7-4375-3FEA-804D-6D2C6192D0EE}"/>
              </a:ext>
            </a:extLst>
          </p:cNvPr>
          <p:cNvPicPr>
            <a:picLocks noChangeAspect="1"/>
          </p:cNvPicPr>
          <p:nvPr/>
        </p:nvPicPr>
        <p:blipFill>
          <a:blip r:embed="rId6"/>
          <a:stretch>
            <a:fillRect/>
          </a:stretch>
        </p:blipFill>
        <p:spPr>
          <a:xfrm>
            <a:off x="394689" y="3772681"/>
            <a:ext cx="857352" cy="988621"/>
          </a:xfrm>
          <a:prstGeom prst="rect">
            <a:avLst/>
          </a:prstGeom>
        </p:spPr>
      </p:pic>
      <p:pic>
        <p:nvPicPr>
          <p:cNvPr id="71" name="図 70">
            <a:extLst>
              <a:ext uri="{FF2B5EF4-FFF2-40B4-BE49-F238E27FC236}">
                <a16:creationId xmlns:a16="http://schemas.microsoft.com/office/drawing/2014/main" id="{C4F01B69-3329-06BF-B0F8-C9559A19728C}"/>
              </a:ext>
            </a:extLst>
          </p:cNvPr>
          <p:cNvPicPr>
            <a:picLocks noChangeAspect="1"/>
          </p:cNvPicPr>
          <p:nvPr/>
        </p:nvPicPr>
        <p:blipFill>
          <a:blip r:embed="rId6"/>
          <a:stretch>
            <a:fillRect/>
          </a:stretch>
        </p:blipFill>
        <p:spPr>
          <a:xfrm>
            <a:off x="6138685" y="3852603"/>
            <a:ext cx="857352" cy="988621"/>
          </a:xfrm>
          <a:prstGeom prst="rect">
            <a:avLst/>
          </a:prstGeom>
        </p:spPr>
      </p:pic>
      <p:pic>
        <p:nvPicPr>
          <p:cNvPr id="72" name="図 71">
            <a:extLst>
              <a:ext uri="{FF2B5EF4-FFF2-40B4-BE49-F238E27FC236}">
                <a16:creationId xmlns:a16="http://schemas.microsoft.com/office/drawing/2014/main" id="{F2385BF4-6E30-22C3-D85B-DE2D4D665DC1}"/>
              </a:ext>
            </a:extLst>
          </p:cNvPr>
          <p:cNvPicPr>
            <a:picLocks noChangeAspect="1"/>
          </p:cNvPicPr>
          <p:nvPr/>
        </p:nvPicPr>
        <p:blipFill>
          <a:blip r:embed="rId7"/>
          <a:stretch>
            <a:fillRect/>
          </a:stretch>
        </p:blipFill>
        <p:spPr>
          <a:xfrm>
            <a:off x="8140900" y="3847678"/>
            <a:ext cx="878430" cy="1087166"/>
          </a:xfrm>
          <a:prstGeom prst="rect">
            <a:avLst/>
          </a:prstGeom>
        </p:spPr>
      </p:pic>
      <p:pic>
        <p:nvPicPr>
          <p:cNvPr id="74" name="図 73">
            <a:extLst>
              <a:ext uri="{FF2B5EF4-FFF2-40B4-BE49-F238E27FC236}">
                <a16:creationId xmlns:a16="http://schemas.microsoft.com/office/drawing/2014/main" id="{8B498B3B-C79A-BF66-70BD-8223B67C9098}"/>
              </a:ext>
            </a:extLst>
          </p:cNvPr>
          <p:cNvPicPr>
            <a:picLocks noChangeAspect="1"/>
          </p:cNvPicPr>
          <p:nvPr/>
        </p:nvPicPr>
        <p:blipFill>
          <a:blip r:embed="rId8"/>
          <a:stretch>
            <a:fillRect/>
          </a:stretch>
        </p:blipFill>
        <p:spPr>
          <a:xfrm>
            <a:off x="1665344" y="4657426"/>
            <a:ext cx="1233770" cy="648724"/>
          </a:xfrm>
          <a:prstGeom prst="rect">
            <a:avLst/>
          </a:prstGeom>
        </p:spPr>
      </p:pic>
      <p:sp>
        <p:nvSpPr>
          <p:cNvPr id="75" name="角丸四角形吹き出し 18">
            <a:extLst>
              <a:ext uri="{FF2B5EF4-FFF2-40B4-BE49-F238E27FC236}">
                <a16:creationId xmlns:a16="http://schemas.microsoft.com/office/drawing/2014/main" id="{7F02C156-5711-18F6-A02D-BAE9D94F58FC}"/>
              </a:ext>
            </a:extLst>
          </p:cNvPr>
          <p:cNvSpPr/>
          <p:nvPr/>
        </p:nvSpPr>
        <p:spPr>
          <a:xfrm>
            <a:off x="9837846" y="4154008"/>
            <a:ext cx="2022080" cy="646330"/>
          </a:xfrm>
          <a:prstGeom prst="wedgeRoundRectCallout">
            <a:avLst>
              <a:gd name="adj1" fmla="val 12315"/>
              <a:gd name="adj2" fmla="val -74874"/>
              <a:gd name="adj3" fmla="val 16667"/>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300" dirty="0">
                <a:solidFill>
                  <a:schemeClr val="tx1"/>
                </a:solidFill>
              </a:rPr>
              <a:t>折返し不可</a:t>
            </a:r>
            <a:r>
              <a:rPr lang="en-US" altLang="ja-JP" sz="1300" dirty="0">
                <a:solidFill>
                  <a:schemeClr val="tx1"/>
                </a:solidFill>
              </a:rPr>
              <a:t>(TW)</a:t>
            </a:r>
            <a:r>
              <a:rPr lang="ja-JP" altLang="en-US" sz="1300" dirty="0">
                <a:solidFill>
                  <a:schemeClr val="tx1"/>
                </a:solidFill>
              </a:rPr>
              <a:t>という事が分かれば依頼作成が不要</a:t>
            </a:r>
            <a:r>
              <a:rPr lang="en-US" altLang="ja-JP" sz="1300" dirty="0">
                <a:solidFill>
                  <a:schemeClr val="tx1"/>
                </a:solidFill>
              </a:rPr>
              <a:t>…</a:t>
            </a:r>
            <a:endParaRPr kumimoji="1" lang="ja-JP" altLang="en-US" sz="1300" dirty="0" err="1">
              <a:solidFill>
                <a:schemeClr val="tx1"/>
              </a:solidFill>
            </a:endParaRPr>
          </a:p>
        </p:txBody>
      </p:sp>
      <p:sp>
        <p:nvSpPr>
          <p:cNvPr id="76" name="テキスト ボックス 75">
            <a:extLst>
              <a:ext uri="{FF2B5EF4-FFF2-40B4-BE49-F238E27FC236}">
                <a16:creationId xmlns:a16="http://schemas.microsoft.com/office/drawing/2014/main" id="{DB9C9EA9-676A-C350-600F-6861C79E7749}"/>
              </a:ext>
            </a:extLst>
          </p:cNvPr>
          <p:cNvSpPr txBox="1"/>
          <p:nvPr/>
        </p:nvSpPr>
        <p:spPr>
          <a:xfrm>
            <a:off x="2397632" y="4568751"/>
            <a:ext cx="491966" cy="226498"/>
          </a:xfrm>
          <a:prstGeom prst="rect">
            <a:avLst/>
          </a:prstGeom>
          <a:noFill/>
        </p:spPr>
        <p:txBody>
          <a:bodyPr wrap="square" lIns="0" rIns="0" rtlCol="0">
            <a:noAutofit/>
          </a:bodyPr>
          <a:lstStyle/>
          <a:p>
            <a:pPr algn="l" defTabSz="288000"/>
            <a:r>
              <a:rPr kumimoji="1" lang="ja-JP" altLang="en-US" sz="1050" dirty="0">
                <a:latin typeface="+mn-ea"/>
              </a:rPr>
              <a:t>予定表</a:t>
            </a:r>
          </a:p>
        </p:txBody>
      </p:sp>
      <p:sp>
        <p:nvSpPr>
          <p:cNvPr id="77" name="正方形/長方形 76"/>
          <p:cNvSpPr/>
          <p:nvPr/>
        </p:nvSpPr>
        <p:spPr>
          <a:xfrm>
            <a:off x="502105" y="795080"/>
            <a:ext cx="11116149" cy="1655505"/>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600" dirty="0">
                <a:solidFill>
                  <a:schemeClr val="tx1"/>
                </a:solidFill>
              </a:rPr>
              <a:t>■</a:t>
            </a:r>
            <a:r>
              <a:rPr lang="ja-JP" altLang="en-US" sz="1600" b="1" dirty="0">
                <a:solidFill>
                  <a:schemeClr val="tx1"/>
                </a:solidFill>
              </a:rPr>
              <a:t>作業時間の削減</a:t>
            </a:r>
          </a:p>
          <a:p>
            <a:r>
              <a:rPr lang="ja-JP" altLang="en-US" sz="1600" dirty="0">
                <a:solidFill>
                  <a:schemeClr val="tx1"/>
                </a:solidFill>
              </a:rPr>
              <a:t>・取次先の勤務状況の確認作業時間の短縮や，後続作業の削減等により一回当たりの電話取次時間が</a:t>
            </a:r>
            <a:r>
              <a:rPr lang="ja-JP" altLang="en-US" sz="1600" b="1" dirty="0">
                <a:solidFill>
                  <a:schemeClr val="tx1"/>
                </a:solidFill>
              </a:rPr>
              <a:t>平均約</a:t>
            </a:r>
            <a:r>
              <a:rPr lang="en-US" altLang="ja-JP" sz="1600" b="1" dirty="0">
                <a:solidFill>
                  <a:schemeClr val="tx1"/>
                </a:solidFill>
              </a:rPr>
              <a:t>43</a:t>
            </a:r>
            <a:r>
              <a:rPr lang="ja-JP" altLang="en-US" sz="1600" b="1" dirty="0">
                <a:solidFill>
                  <a:schemeClr val="tx1"/>
                </a:solidFill>
              </a:rPr>
              <a:t>％</a:t>
            </a:r>
            <a:r>
              <a:rPr lang="en-US" altLang="ja-JP" sz="1600" dirty="0">
                <a:solidFill>
                  <a:schemeClr val="tx1"/>
                </a:solidFill>
              </a:rPr>
              <a:t>(3</a:t>
            </a:r>
            <a:r>
              <a:rPr lang="ja-JP" altLang="en-US" sz="1600" dirty="0">
                <a:solidFill>
                  <a:schemeClr val="tx1"/>
                </a:solidFill>
              </a:rPr>
              <a:t>分</a:t>
            </a:r>
            <a:r>
              <a:rPr lang="en-US" altLang="ja-JP" sz="1600" dirty="0">
                <a:solidFill>
                  <a:schemeClr val="tx1"/>
                </a:solidFill>
              </a:rPr>
              <a:t>)</a:t>
            </a:r>
            <a:r>
              <a:rPr lang="ja-JP" altLang="en-US" sz="1600" dirty="0">
                <a:solidFill>
                  <a:schemeClr val="tx1"/>
                </a:solidFill>
              </a:rPr>
              <a:t>削減された．</a:t>
            </a:r>
          </a:p>
          <a:p>
            <a:r>
              <a:rPr lang="ja-JP" altLang="en-US" sz="1600" dirty="0">
                <a:solidFill>
                  <a:schemeClr val="tx1"/>
                </a:solidFill>
              </a:rPr>
              <a:t>→</a:t>
            </a:r>
            <a:r>
              <a:rPr lang="ja-JP" altLang="en-US" sz="1600" b="1" u="sng" dirty="0">
                <a:solidFill>
                  <a:schemeClr val="tx1"/>
                </a:solidFill>
              </a:rPr>
              <a:t>最大約</a:t>
            </a:r>
            <a:r>
              <a:rPr lang="en-US" altLang="ja-JP" sz="1600" b="1" u="sng" dirty="0">
                <a:solidFill>
                  <a:schemeClr val="tx1"/>
                </a:solidFill>
              </a:rPr>
              <a:t>71</a:t>
            </a:r>
            <a:r>
              <a:rPr lang="ja-JP" altLang="en-US" sz="1600" b="1" u="sng" dirty="0">
                <a:solidFill>
                  <a:schemeClr val="tx1"/>
                </a:solidFill>
              </a:rPr>
              <a:t>％</a:t>
            </a:r>
            <a:r>
              <a:rPr lang="en-US" altLang="ja-JP" sz="1600" b="1" u="sng" dirty="0">
                <a:solidFill>
                  <a:schemeClr val="tx1"/>
                </a:solidFill>
              </a:rPr>
              <a:t>(5</a:t>
            </a:r>
            <a:r>
              <a:rPr lang="ja-JP" altLang="en-US" sz="1600" b="1" u="sng" dirty="0">
                <a:solidFill>
                  <a:schemeClr val="tx1"/>
                </a:solidFill>
              </a:rPr>
              <a:t>分</a:t>
            </a:r>
            <a:r>
              <a:rPr lang="en-US" altLang="ja-JP" sz="1600" b="1" u="sng" dirty="0">
                <a:solidFill>
                  <a:schemeClr val="tx1"/>
                </a:solidFill>
              </a:rPr>
              <a:t>)</a:t>
            </a:r>
            <a:r>
              <a:rPr lang="ja-JP" altLang="en-US" sz="1600" b="1" u="sng" dirty="0">
                <a:solidFill>
                  <a:schemeClr val="tx1"/>
                </a:solidFill>
              </a:rPr>
              <a:t>の</a:t>
            </a:r>
            <a:r>
              <a:rPr lang="ja-JP" altLang="en-US" sz="1600" b="1" u="sng" dirty="0" smtClean="0">
                <a:solidFill>
                  <a:schemeClr val="tx1"/>
                </a:solidFill>
              </a:rPr>
              <a:t>削減</a:t>
            </a:r>
            <a:endParaRPr lang="en-US" altLang="ja-JP" sz="1600" b="1" u="sng" dirty="0" smtClean="0">
              <a:solidFill>
                <a:schemeClr val="tx1"/>
              </a:solidFill>
            </a:endParaRPr>
          </a:p>
          <a:p>
            <a:endParaRPr lang="ja-JP" altLang="en-US" sz="1600" b="1" u="sng" dirty="0">
              <a:solidFill>
                <a:schemeClr val="tx1"/>
              </a:solidFill>
            </a:endParaRPr>
          </a:p>
          <a:p>
            <a:r>
              <a:rPr lang="ja-JP" altLang="en-US" sz="1600" b="1" dirty="0">
                <a:solidFill>
                  <a:schemeClr val="tx1"/>
                </a:solidFill>
              </a:rPr>
              <a:t>■副次的効果</a:t>
            </a:r>
          </a:p>
          <a:p>
            <a:r>
              <a:rPr lang="ja-JP" altLang="en-US" sz="1600" dirty="0">
                <a:solidFill>
                  <a:schemeClr val="tx1"/>
                </a:solidFill>
              </a:rPr>
              <a:t>・他メンバの勤務状況が把握できる事で，特に定時後などで相談がしやすくなった．（</a:t>
            </a:r>
            <a:r>
              <a:rPr lang="ja-JP" altLang="en-US" sz="1600" b="1" dirty="0">
                <a:solidFill>
                  <a:schemeClr val="tx1"/>
                </a:solidFill>
              </a:rPr>
              <a:t>もう退勤しているかも？と躊躇することがない</a:t>
            </a:r>
            <a:r>
              <a:rPr lang="ja-JP" altLang="en-US" sz="1600" dirty="0">
                <a:solidFill>
                  <a:schemeClr val="tx1"/>
                </a:solidFill>
              </a:rPr>
              <a:t>）</a:t>
            </a:r>
            <a:endParaRPr lang="en-US" altLang="ja-JP" sz="1600" dirty="0">
              <a:solidFill>
                <a:schemeClr val="tx1"/>
              </a:solidFill>
            </a:endParaRPr>
          </a:p>
        </p:txBody>
      </p:sp>
      <p:sp>
        <p:nvSpPr>
          <p:cNvPr id="78" name="テキスト ボックス 77">
            <a:extLst>
              <a:ext uri="{FF2B5EF4-FFF2-40B4-BE49-F238E27FC236}">
                <a16:creationId xmlns:a16="http://schemas.microsoft.com/office/drawing/2014/main" id="{277A1F6A-7FD6-F2B6-A125-6DD234F45D20}"/>
              </a:ext>
            </a:extLst>
          </p:cNvPr>
          <p:cNvSpPr txBox="1"/>
          <p:nvPr/>
        </p:nvSpPr>
        <p:spPr>
          <a:xfrm>
            <a:off x="9747438" y="5038958"/>
            <a:ext cx="2334906" cy="338554"/>
          </a:xfrm>
          <a:prstGeom prst="rect">
            <a:avLst/>
          </a:prstGeom>
          <a:noFill/>
          <a:ln w="19050">
            <a:solidFill>
              <a:schemeClr val="accent1"/>
            </a:solidFill>
          </a:ln>
        </p:spPr>
        <p:txBody>
          <a:bodyPr wrap="square" rtlCol="0" anchor="ctr">
            <a:spAutoFit/>
          </a:bodyPr>
          <a:lstStyle/>
          <a:p>
            <a:pPr algn="ctr"/>
            <a:r>
              <a:rPr lang="ja-JP" altLang="en-US" sz="1600" b="1" dirty="0"/>
              <a:t>⑦先方からの再連絡対応</a:t>
            </a:r>
            <a:endParaRPr kumimoji="1" lang="ja-JP" altLang="en-US" sz="1600" b="1" dirty="0"/>
          </a:p>
        </p:txBody>
      </p:sp>
      <p:pic>
        <p:nvPicPr>
          <p:cNvPr id="79" name="図 78">
            <a:extLst>
              <a:ext uri="{FF2B5EF4-FFF2-40B4-BE49-F238E27FC236}">
                <a16:creationId xmlns:a16="http://schemas.microsoft.com/office/drawing/2014/main" id="{ACA433E5-A9E4-7530-3C8C-FE39EE9BBD01}"/>
              </a:ext>
            </a:extLst>
          </p:cNvPr>
          <p:cNvPicPr>
            <a:picLocks noChangeAspect="1"/>
          </p:cNvPicPr>
          <p:nvPr/>
        </p:nvPicPr>
        <p:blipFill>
          <a:blip r:embed="rId6"/>
          <a:stretch>
            <a:fillRect/>
          </a:stretch>
        </p:blipFill>
        <p:spPr>
          <a:xfrm>
            <a:off x="10317576" y="5413654"/>
            <a:ext cx="857352" cy="988621"/>
          </a:xfrm>
          <a:prstGeom prst="rect">
            <a:avLst/>
          </a:prstGeom>
        </p:spPr>
      </p:pic>
    </p:spTree>
    <p:extLst>
      <p:ext uri="{BB962C8B-B14F-4D97-AF65-F5344CB8AC3E}">
        <p14:creationId xmlns:p14="http://schemas.microsoft.com/office/powerpoint/2010/main" val="2121442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8.</a:t>
            </a:r>
            <a:r>
              <a:rPr lang="ja-JP" altLang="en-US" dirty="0"/>
              <a:t>対策の効果</a:t>
            </a:r>
            <a:endParaRPr kumimoji="1" lang="ja-JP" altLang="en-US" dirty="0"/>
          </a:p>
        </p:txBody>
      </p:sp>
      <p:pic>
        <p:nvPicPr>
          <p:cNvPr id="35" name="図 34">
            <a:extLst>
              <a:ext uri="{FF2B5EF4-FFF2-40B4-BE49-F238E27FC236}">
                <a16:creationId xmlns:a16="http://schemas.microsoft.com/office/drawing/2014/main" id="{22DFCC3A-FD82-24F1-E2A6-38676C6F5D7D}"/>
              </a:ext>
            </a:extLst>
          </p:cNvPr>
          <p:cNvPicPr>
            <a:picLocks noChangeAspect="1"/>
          </p:cNvPicPr>
          <p:nvPr/>
        </p:nvPicPr>
        <p:blipFill>
          <a:blip r:embed="rId2"/>
          <a:stretch>
            <a:fillRect/>
          </a:stretch>
        </p:blipFill>
        <p:spPr>
          <a:xfrm>
            <a:off x="9761202" y="3238914"/>
            <a:ext cx="1092020" cy="1087167"/>
          </a:xfrm>
          <a:prstGeom prst="rect">
            <a:avLst/>
          </a:prstGeom>
        </p:spPr>
      </p:pic>
      <p:pic>
        <p:nvPicPr>
          <p:cNvPr id="36" name="Picture 14" descr="Microsoft 365 | ソフトウェア | Acer 日本">
            <a:extLst>
              <a:ext uri="{FF2B5EF4-FFF2-40B4-BE49-F238E27FC236}">
                <a16:creationId xmlns:a16="http://schemas.microsoft.com/office/drawing/2014/main" id="{F43843AA-DB57-D6B6-832F-BFD80A77EE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8686" y="3184759"/>
            <a:ext cx="637558" cy="634305"/>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コネクタ 36">
            <a:extLst>
              <a:ext uri="{FF2B5EF4-FFF2-40B4-BE49-F238E27FC236}">
                <a16:creationId xmlns:a16="http://schemas.microsoft.com/office/drawing/2014/main" id="{79D56414-AF5E-32A2-B871-239C209FE086}"/>
              </a:ext>
            </a:extLst>
          </p:cNvPr>
          <p:cNvCxnSpPr/>
          <p:nvPr/>
        </p:nvCxnSpPr>
        <p:spPr>
          <a:xfrm>
            <a:off x="1320783" y="4281439"/>
            <a:ext cx="564474"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37B49528-99D5-8527-54EA-52A5A09862A7}"/>
              </a:ext>
            </a:extLst>
          </p:cNvPr>
          <p:cNvSpPr txBox="1"/>
          <p:nvPr/>
        </p:nvSpPr>
        <p:spPr>
          <a:xfrm>
            <a:off x="1881614" y="2875511"/>
            <a:ext cx="1648793" cy="338554"/>
          </a:xfrm>
          <a:prstGeom prst="rect">
            <a:avLst/>
          </a:prstGeom>
          <a:solidFill>
            <a:schemeClr val="bg1">
              <a:lumMod val="65000"/>
            </a:schemeClr>
          </a:solidFill>
          <a:ln w="19050">
            <a:solidFill>
              <a:schemeClr val="accent1"/>
            </a:solidFill>
          </a:ln>
        </p:spPr>
        <p:txBody>
          <a:bodyPr wrap="square" rtlCol="0" anchor="ctr">
            <a:spAutoFit/>
          </a:bodyPr>
          <a:lstStyle/>
          <a:p>
            <a:pPr algn="ctr"/>
            <a:r>
              <a:rPr kumimoji="1" lang="ja-JP" altLang="en-US" sz="1600" b="1" dirty="0"/>
              <a:t>②勤務状況確認</a:t>
            </a:r>
          </a:p>
        </p:txBody>
      </p:sp>
      <p:sp>
        <p:nvSpPr>
          <p:cNvPr id="39" name="テキスト ボックス 38">
            <a:extLst>
              <a:ext uri="{FF2B5EF4-FFF2-40B4-BE49-F238E27FC236}">
                <a16:creationId xmlns:a16="http://schemas.microsoft.com/office/drawing/2014/main" id="{F11BF516-4C18-2443-22DE-6F79BD5D04ED}"/>
              </a:ext>
            </a:extLst>
          </p:cNvPr>
          <p:cNvSpPr txBox="1"/>
          <p:nvPr/>
        </p:nvSpPr>
        <p:spPr>
          <a:xfrm>
            <a:off x="244472" y="2874963"/>
            <a:ext cx="1465580" cy="338554"/>
          </a:xfrm>
          <a:prstGeom prst="rect">
            <a:avLst/>
          </a:prstGeom>
          <a:noFill/>
          <a:ln w="19050">
            <a:solidFill>
              <a:schemeClr val="accent1"/>
            </a:solidFill>
          </a:ln>
        </p:spPr>
        <p:txBody>
          <a:bodyPr wrap="square" rtlCol="0" anchor="ctr">
            <a:spAutoFit/>
          </a:bodyPr>
          <a:lstStyle/>
          <a:p>
            <a:pPr algn="ctr"/>
            <a:r>
              <a:rPr kumimoji="1" lang="ja-JP" altLang="en-US" sz="1600" b="1" dirty="0"/>
              <a:t>①取次先確認</a:t>
            </a:r>
          </a:p>
        </p:txBody>
      </p:sp>
      <p:sp>
        <p:nvSpPr>
          <p:cNvPr id="40" name="テキスト ボックス 39">
            <a:extLst>
              <a:ext uri="{FF2B5EF4-FFF2-40B4-BE49-F238E27FC236}">
                <a16:creationId xmlns:a16="http://schemas.microsoft.com/office/drawing/2014/main" id="{19E8A6E7-BA31-4B22-76E9-4D514173536F}"/>
              </a:ext>
            </a:extLst>
          </p:cNvPr>
          <p:cNvSpPr txBox="1"/>
          <p:nvPr/>
        </p:nvSpPr>
        <p:spPr>
          <a:xfrm>
            <a:off x="3774014" y="2875511"/>
            <a:ext cx="1612672" cy="338554"/>
          </a:xfrm>
          <a:prstGeom prst="rect">
            <a:avLst/>
          </a:prstGeom>
          <a:solidFill>
            <a:schemeClr val="bg1">
              <a:lumMod val="65000"/>
            </a:schemeClr>
          </a:solidFill>
          <a:ln w="19050">
            <a:solidFill>
              <a:schemeClr val="accent1"/>
            </a:solidFill>
          </a:ln>
        </p:spPr>
        <p:txBody>
          <a:bodyPr wrap="square" rtlCol="0" anchor="ctr">
            <a:spAutoFit/>
          </a:bodyPr>
          <a:lstStyle/>
          <a:p>
            <a:pPr algn="ctr"/>
            <a:r>
              <a:rPr kumimoji="1" lang="ja-JP" altLang="en-US" sz="1600" b="1" dirty="0"/>
              <a:t>➂電話番号確認</a:t>
            </a:r>
          </a:p>
        </p:txBody>
      </p:sp>
      <p:sp>
        <p:nvSpPr>
          <p:cNvPr id="41" name="テキスト ボックス 40">
            <a:extLst>
              <a:ext uri="{FF2B5EF4-FFF2-40B4-BE49-F238E27FC236}">
                <a16:creationId xmlns:a16="http://schemas.microsoft.com/office/drawing/2014/main" id="{E1C0C086-D616-0955-9840-090F163689CD}"/>
              </a:ext>
            </a:extLst>
          </p:cNvPr>
          <p:cNvSpPr txBox="1"/>
          <p:nvPr/>
        </p:nvSpPr>
        <p:spPr>
          <a:xfrm>
            <a:off x="10017089" y="2608631"/>
            <a:ext cx="1526147" cy="338554"/>
          </a:xfrm>
          <a:prstGeom prst="rect">
            <a:avLst/>
          </a:prstGeom>
          <a:solidFill>
            <a:schemeClr val="bg1">
              <a:lumMod val="65000"/>
            </a:schemeClr>
          </a:solidFill>
          <a:ln w="19050">
            <a:solidFill>
              <a:schemeClr val="accent1"/>
            </a:solidFill>
          </a:ln>
        </p:spPr>
        <p:txBody>
          <a:bodyPr wrap="square" rtlCol="0" anchor="ctr">
            <a:spAutoFit/>
          </a:bodyPr>
          <a:lstStyle/>
          <a:p>
            <a:pPr algn="ctr"/>
            <a:r>
              <a:rPr kumimoji="1" lang="ja-JP" altLang="en-US" sz="1600" b="1" dirty="0"/>
              <a:t>⑥</a:t>
            </a:r>
            <a:r>
              <a:rPr lang="ja-JP" altLang="en-US" sz="1600" b="1" dirty="0"/>
              <a:t>折返し</a:t>
            </a:r>
            <a:r>
              <a:rPr kumimoji="1" lang="ja-JP" altLang="en-US" sz="1600" b="1" dirty="0"/>
              <a:t>依頼</a:t>
            </a:r>
          </a:p>
        </p:txBody>
      </p:sp>
      <p:sp>
        <p:nvSpPr>
          <p:cNvPr id="42" name="テキスト ボックス 41">
            <a:extLst>
              <a:ext uri="{FF2B5EF4-FFF2-40B4-BE49-F238E27FC236}">
                <a16:creationId xmlns:a16="http://schemas.microsoft.com/office/drawing/2014/main" id="{D671A846-4243-623E-1B11-FD267068F354}"/>
              </a:ext>
            </a:extLst>
          </p:cNvPr>
          <p:cNvSpPr txBox="1"/>
          <p:nvPr/>
        </p:nvSpPr>
        <p:spPr>
          <a:xfrm>
            <a:off x="5628137" y="2875511"/>
            <a:ext cx="1962880" cy="338554"/>
          </a:xfrm>
          <a:prstGeom prst="rect">
            <a:avLst/>
          </a:prstGeom>
          <a:solidFill>
            <a:schemeClr val="bg1">
              <a:lumMod val="65000"/>
            </a:schemeClr>
          </a:solidFill>
          <a:ln w="19050">
            <a:solidFill>
              <a:schemeClr val="accent1"/>
            </a:solidFill>
          </a:ln>
        </p:spPr>
        <p:txBody>
          <a:bodyPr wrap="square" rtlCol="0" anchor="ctr">
            <a:spAutoFit/>
          </a:bodyPr>
          <a:lstStyle/>
          <a:p>
            <a:pPr algn="ctr"/>
            <a:r>
              <a:rPr kumimoji="1" lang="ja-JP" altLang="en-US" sz="1600" b="1" dirty="0"/>
              <a:t>④電話にて状況確認</a:t>
            </a:r>
          </a:p>
        </p:txBody>
      </p:sp>
      <p:pic>
        <p:nvPicPr>
          <p:cNvPr id="43" name="図 42">
            <a:extLst>
              <a:ext uri="{FF2B5EF4-FFF2-40B4-BE49-F238E27FC236}">
                <a16:creationId xmlns:a16="http://schemas.microsoft.com/office/drawing/2014/main" id="{5E491DF1-3498-5505-D4D4-E2C41FD266D5}"/>
              </a:ext>
            </a:extLst>
          </p:cNvPr>
          <p:cNvPicPr>
            <a:picLocks noChangeAspect="1"/>
          </p:cNvPicPr>
          <p:nvPr/>
        </p:nvPicPr>
        <p:blipFill rotWithShape="1">
          <a:blip r:embed="rId4"/>
          <a:srcRect l="10197" t="12936" r="7015" b="12743"/>
          <a:stretch/>
        </p:blipFill>
        <p:spPr>
          <a:xfrm>
            <a:off x="11480474" y="3401182"/>
            <a:ext cx="653363" cy="583549"/>
          </a:xfrm>
          <a:prstGeom prst="rect">
            <a:avLst/>
          </a:prstGeom>
        </p:spPr>
      </p:pic>
      <p:cxnSp>
        <p:nvCxnSpPr>
          <p:cNvPr id="44" name="直線コネクタ 43">
            <a:extLst>
              <a:ext uri="{FF2B5EF4-FFF2-40B4-BE49-F238E27FC236}">
                <a16:creationId xmlns:a16="http://schemas.microsoft.com/office/drawing/2014/main" id="{8D08A508-7CA4-AF6E-F86B-9F2CE0F98A4C}"/>
              </a:ext>
            </a:extLst>
          </p:cNvPr>
          <p:cNvCxnSpPr/>
          <p:nvPr/>
        </p:nvCxnSpPr>
        <p:spPr>
          <a:xfrm>
            <a:off x="9198820" y="4281441"/>
            <a:ext cx="324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633E799-CAC0-12CA-64E8-A2428B3E939C}"/>
              </a:ext>
            </a:extLst>
          </p:cNvPr>
          <p:cNvCxnSpPr/>
          <p:nvPr/>
        </p:nvCxnSpPr>
        <p:spPr>
          <a:xfrm>
            <a:off x="5295129" y="4281441"/>
            <a:ext cx="252670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角丸四角形吹き出し 7">
            <a:extLst>
              <a:ext uri="{FF2B5EF4-FFF2-40B4-BE49-F238E27FC236}">
                <a16:creationId xmlns:a16="http://schemas.microsoft.com/office/drawing/2014/main" id="{23B572FC-BCA0-BDE9-6022-8FD45E15C9ED}"/>
              </a:ext>
            </a:extLst>
          </p:cNvPr>
          <p:cNvSpPr/>
          <p:nvPr/>
        </p:nvSpPr>
        <p:spPr>
          <a:xfrm>
            <a:off x="2652678" y="5451578"/>
            <a:ext cx="1805621" cy="492229"/>
          </a:xfrm>
          <a:prstGeom prst="wedgeRoundRectCallout">
            <a:avLst>
              <a:gd name="adj1" fmla="val -24990"/>
              <a:gd name="adj2" fmla="val -78570"/>
              <a:gd name="adj3" fmla="val 16667"/>
            </a:avLst>
          </a:prstGeom>
          <a:solidFill>
            <a:schemeClr val="bg2">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dirty="0">
                <a:solidFill>
                  <a:schemeClr val="tx1"/>
                </a:solidFill>
              </a:rPr>
              <a:t>リアルタイムの勤務状況が分かるように</a:t>
            </a:r>
          </a:p>
        </p:txBody>
      </p:sp>
      <p:sp>
        <p:nvSpPr>
          <p:cNvPr id="79" name="テキスト ボックス 78">
            <a:extLst>
              <a:ext uri="{FF2B5EF4-FFF2-40B4-BE49-F238E27FC236}">
                <a16:creationId xmlns:a16="http://schemas.microsoft.com/office/drawing/2014/main" id="{8E0C0E24-CD1C-5FBA-78F0-CA4580829B97}"/>
              </a:ext>
            </a:extLst>
          </p:cNvPr>
          <p:cNvSpPr txBox="1"/>
          <p:nvPr/>
        </p:nvSpPr>
        <p:spPr>
          <a:xfrm>
            <a:off x="7821833" y="2873895"/>
            <a:ext cx="1612671" cy="338554"/>
          </a:xfrm>
          <a:prstGeom prst="rect">
            <a:avLst/>
          </a:prstGeom>
          <a:solidFill>
            <a:schemeClr val="bg1">
              <a:lumMod val="65000"/>
            </a:schemeClr>
          </a:solidFill>
          <a:ln w="19050">
            <a:solidFill>
              <a:schemeClr val="accent1"/>
            </a:solidFill>
          </a:ln>
        </p:spPr>
        <p:txBody>
          <a:bodyPr wrap="square" rtlCol="0" anchor="ctr">
            <a:spAutoFit/>
          </a:bodyPr>
          <a:lstStyle/>
          <a:p>
            <a:pPr algn="ctr"/>
            <a:r>
              <a:rPr lang="ja-JP" altLang="en-US" sz="1600" b="1" dirty="0"/>
              <a:t>⑤対応内容調整</a:t>
            </a:r>
            <a:endParaRPr kumimoji="1" lang="ja-JP" altLang="en-US" sz="1600" b="1" dirty="0"/>
          </a:p>
        </p:txBody>
      </p:sp>
      <p:sp>
        <p:nvSpPr>
          <p:cNvPr id="80" name="テキスト ボックス 79">
            <a:extLst>
              <a:ext uri="{FF2B5EF4-FFF2-40B4-BE49-F238E27FC236}">
                <a16:creationId xmlns:a16="http://schemas.microsoft.com/office/drawing/2014/main" id="{277A1F6A-7FD6-F2B6-A125-6DD234F45D20}"/>
              </a:ext>
            </a:extLst>
          </p:cNvPr>
          <p:cNvSpPr txBox="1"/>
          <p:nvPr/>
        </p:nvSpPr>
        <p:spPr>
          <a:xfrm>
            <a:off x="9747438" y="5038958"/>
            <a:ext cx="2334906" cy="338554"/>
          </a:xfrm>
          <a:prstGeom prst="rect">
            <a:avLst/>
          </a:prstGeom>
          <a:noFill/>
          <a:ln w="19050">
            <a:solidFill>
              <a:schemeClr val="accent1"/>
            </a:solidFill>
          </a:ln>
        </p:spPr>
        <p:txBody>
          <a:bodyPr wrap="square" rtlCol="0" anchor="ctr">
            <a:spAutoFit/>
          </a:bodyPr>
          <a:lstStyle/>
          <a:p>
            <a:pPr algn="ctr"/>
            <a:r>
              <a:rPr lang="ja-JP" altLang="en-US" sz="1600" b="1" dirty="0"/>
              <a:t>⑦先方からの再連絡対応</a:t>
            </a:r>
            <a:endParaRPr kumimoji="1" lang="ja-JP" altLang="en-US" sz="1600" b="1" dirty="0"/>
          </a:p>
        </p:txBody>
      </p:sp>
      <p:cxnSp>
        <p:nvCxnSpPr>
          <p:cNvPr id="81" name="直線コネクタ 80">
            <a:extLst>
              <a:ext uri="{FF2B5EF4-FFF2-40B4-BE49-F238E27FC236}">
                <a16:creationId xmlns:a16="http://schemas.microsoft.com/office/drawing/2014/main" id="{51C96A95-067C-FC87-59EA-60C57D351185}"/>
              </a:ext>
            </a:extLst>
          </p:cNvPr>
          <p:cNvCxnSpPr>
            <a:cxnSpLocks/>
          </p:cNvCxnSpPr>
          <p:nvPr/>
        </p:nvCxnSpPr>
        <p:spPr>
          <a:xfrm>
            <a:off x="9523250" y="2969060"/>
            <a:ext cx="0" cy="318969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6FAD6456-5955-9CD0-0FEC-1C568DCA0EA1}"/>
              </a:ext>
            </a:extLst>
          </p:cNvPr>
          <p:cNvCxnSpPr/>
          <p:nvPr/>
        </p:nvCxnSpPr>
        <p:spPr>
          <a:xfrm>
            <a:off x="9523250" y="2969060"/>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065FA168-2AD5-0D12-AB55-6AA7212792ED}"/>
              </a:ext>
            </a:extLst>
          </p:cNvPr>
          <p:cNvCxnSpPr/>
          <p:nvPr/>
        </p:nvCxnSpPr>
        <p:spPr>
          <a:xfrm>
            <a:off x="9523250" y="6158753"/>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角丸四角形吹き出し 18">
            <a:extLst>
              <a:ext uri="{FF2B5EF4-FFF2-40B4-BE49-F238E27FC236}">
                <a16:creationId xmlns:a16="http://schemas.microsoft.com/office/drawing/2014/main" id="{530E63C4-367C-5C06-D592-1F474AD0126F}"/>
              </a:ext>
            </a:extLst>
          </p:cNvPr>
          <p:cNvSpPr/>
          <p:nvPr/>
        </p:nvSpPr>
        <p:spPr>
          <a:xfrm>
            <a:off x="5718146" y="5451582"/>
            <a:ext cx="1543265" cy="492225"/>
          </a:xfrm>
          <a:prstGeom prst="wedgeRoundRectCallout">
            <a:avLst>
              <a:gd name="adj1" fmla="val -12357"/>
              <a:gd name="adj2" fmla="val -95846"/>
              <a:gd name="adj3" fmla="val 16667"/>
            </a:avLst>
          </a:prstGeom>
          <a:solidFill>
            <a:schemeClr val="bg2">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kumimoji="1" lang="ja-JP" altLang="en-US" sz="1400" dirty="0">
                <a:solidFill>
                  <a:schemeClr val="tx1"/>
                </a:solidFill>
              </a:rPr>
              <a:t>電話確認が不要に</a:t>
            </a:r>
          </a:p>
        </p:txBody>
      </p:sp>
      <p:pic>
        <p:nvPicPr>
          <p:cNvPr id="85" name="図 84">
            <a:extLst>
              <a:ext uri="{FF2B5EF4-FFF2-40B4-BE49-F238E27FC236}">
                <a16:creationId xmlns:a16="http://schemas.microsoft.com/office/drawing/2014/main" id="{E9D5A1E7-4375-3FEA-804D-6D2C6192D0EE}"/>
              </a:ext>
            </a:extLst>
          </p:cNvPr>
          <p:cNvPicPr>
            <a:picLocks noChangeAspect="1"/>
          </p:cNvPicPr>
          <p:nvPr/>
        </p:nvPicPr>
        <p:blipFill>
          <a:blip r:embed="rId5"/>
          <a:stretch>
            <a:fillRect/>
          </a:stretch>
        </p:blipFill>
        <p:spPr>
          <a:xfrm>
            <a:off x="394689" y="3772681"/>
            <a:ext cx="857352" cy="988621"/>
          </a:xfrm>
          <a:prstGeom prst="rect">
            <a:avLst/>
          </a:prstGeom>
        </p:spPr>
      </p:pic>
      <p:pic>
        <p:nvPicPr>
          <p:cNvPr id="87" name="図 86">
            <a:extLst>
              <a:ext uri="{FF2B5EF4-FFF2-40B4-BE49-F238E27FC236}">
                <a16:creationId xmlns:a16="http://schemas.microsoft.com/office/drawing/2014/main" id="{F2385BF4-6E30-22C3-D85B-DE2D4D665DC1}"/>
              </a:ext>
            </a:extLst>
          </p:cNvPr>
          <p:cNvPicPr>
            <a:picLocks noChangeAspect="1"/>
          </p:cNvPicPr>
          <p:nvPr/>
        </p:nvPicPr>
        <p:blipFill>
          <a:blip r:embed="rId6"/>
          <a:stretch>
            <a:fillRect/>
          </a:stretch>
        </p:blipFill>
        <p:spPr>
          <a:xfrm>
            <a:off x="8140900" y="3847678"/>
            <a:ext cx="878430" cy="1087166"/>
          </a:xfrm>
          <a:prstGeom prst="rect">
            <a:avLst/>
          </a:prstGeom>
        </p:spPr>
      </p:pic>
      <p:pic>
        <p:nvPicPr>
          <p:cNvPr id="88" name="図 87">
            <a:extLst>
              <a:ext uri="{FF2B5EF4-FFF2-40B4-BE49-F238E27FC236}">
                <a16:creationId xmlns:a16="http://schemas.microsoft.com/office/drawing/2014/main" id="{ACA433E5-A9E4-7530-3C8C-FE39EE9BBD01}"/>
              </a:ext>
            </a:extLst>
          </p:cNvPr>
          <p:cNvPicPr>
            <a:picLocks noChangeAspect="1"/>
          </p:cNvPicPr>
          <p:nvPr/>
        </p:nvPicPr>
        <p:blipFill>
          <a:blip r:embed="rId5"/>
          <a:stretch>
            <a:fillRect/>
          </a:stretch>
        </p:blipFill>
        <p:spPr>
          <a:xfrm>
            <a:off x="10317576" y="5413654"/>
            <a:ext cx="857352" cy="988621"/>
          </a:xfrm>
          <a:prstGeom prst="rect">
            <a:avLst/>
          </a:prstGeom>
        </p:spPr>
      </p:pic>
      <p:pic>
        <p:nvPicPr>
          <p:cNvPr id="89" name="図 88">
            <a:extLst>
              <a:ext uri="{FF2B5EF4-FFF2-40B4-BE49-F238E27FC236}">
                <a16:creationId xmlns:a16="http://schemas.microsoft.com/office/drawing/2014/main" id="{8B498B3B-C79A-BF66-70BD-8223B67C9098}"/>
              </a:ext>
            </a:extLst>
          </p:cNvPr>
          <p:cNvPicPr>
            <a:picLocks noChangeAspect="1"/>
          </p:cNvPicPr>
          <p:nvPr/>
        </p:nvPicPr>
        <p:blipFill>
          <a:blip r:embed="rId7"/>
          <a:stretch>
            <a:fillRect/>
          </a:stretch>
        </p:blipFill>
        <p:spPr>
          <a:xfrm>
            <a:off x="1665344" y="4657426"/>
            <a:ext cx="1233770" cy="648724"/>
          </a:xfrm>
          <a:prstGeom prst="rect">
            <a:avLst/>
          </a:prstGeom>
        </p:spPr>
      </p:pic>
      <p:sp>
        <p:nvSpPr>
          <p:cNvPr id="90" name="角丸四角形吹き出し 18">
            <a:extLst>
              <a:ext uri="{FF2B5EF4-FFF2-40B4-BE49-F238E27FC236}">
                <a16:creationId xmlns:a16="http://schemas.microsoft.com/office/drawing/2014/main" id="{7F02C156-5711-18F6-A02D-BAE9D94F58FC}"/>
              </a:ext>
            </a:extLst>
          </p:cNvPr>
          <p:cNvSpPr/>
          <p:nvPr/>
        </p:nvSpPr>
        <p:spPr>
          <a:xfrm>
            <a:off x="9698455" y="4362223"/>
            <a:ext cx="2383889" cy="359616"/>
          </a:xfrm>
          <a:prstGeom prst="wedgeRoundRectCallout">
            <a:avLst>
              <a:gd name="adj1" fmla="val 5922"/>
              <a:gd name="adj2" fmla="val -122238"/>
              <a:gd name="adj3" fmla="val 16667"/>
            </a:avLst>
          </a:prstGeom>
          <a:solidFill>
            <a:schemeClr val="bg2">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300" dirty="0">
                <a:solidFill>
                  <a:schemeClr val="tx1"/>
                </a:solidFill>
              </a:rPr>
              <a:t>不要な折返し依頼作成が不要に</a:t>
            </a:r>
            <a:endParaRPr kumimoji="1" lang="ja-JP" altLang="en-US" sz="1300" dirty="0">
              <a:solidFill>
                <a:schemeClr val="tx1"/>
              </a:solidFill>
            </a:endParaRPr>
          </a:p>
        </p:txBody>
      </p:sp>
      <p:sp>
        <p:nvSpPr>
          <p:cNvPr id="91" name="テキスト ボックス 90">
            <a:extLst>
              <a:ext uri="{FF2B5EF4-FFF2-40B4-BE49-F238E27FC236}">
                <a16:creationId xmlns:a16="http://schemas.microsoft.com/office/drawing/2014/main" id="{DB9C9EA9-676A-C350-600F-6861C79E7749}"/>
              </a:ext>
            </a:extLst>
          </p:cNvPr>
          <p:cNvSpPr txBox="1"/>
          <p:nvPr/>
        </p:nvSpPr>
        <p:spPr>
          <a:xfrm>
            <a:off x="3056179" y="4857493"/>
            <a:ext cx="1376382" cy="338552"/>
          </a:xfrm>
          <a:prstGeom prst="rect">
            <a:avLst/>
          </a:prstGeom>
          <a:noFill/>
        </p:spPr>
        <p:txBody>
          <a:bodyPr wrap="square" lIns="0" rIns="0" rtlCol="0">
            <a:noAutofit/>
          </a:bodyPr>
          <a:lstStyle/>
          <a:p>
            <a:pPr algn="l" defTabSz="288000"/>
            <a:r>
              <a:rPr lang="ja-JP" altLang="en-US" sz="1050" dirty="0">
                <a:solidFill>
                  <a:schemeClr val="tx1"/>
                </a:solidFill>
              </a:rPr>
              <a:t>情報可視化</a:t>
            </a:r>
            <a:r>
              <a:rPr lang="ja-JP" altLang="en-US" sz="1050" dirty="0"/>
              <a:t>アプリ</a:t>
            </a:r>
            <a:endParaRPr kumimoji="1" lang="ja-JP" altLang="en-US" sz="1050" dirty="0">
              <a:latin typeface="+mn-ea"/>
            </a:endParaRPr>
          </a:p>
        </p:txBody>
      </p:sp>
      <p:grpSp>
        <p:nvGrpSpPr>
          <p:cNvPr id="92" name="グループ化 91">
            <a:extLst>
              <a:ext uri="{FF2B5EF4-FFF2-40B4-BE49-F238E27FC236}">
                <a16:creationId xmlns:a16="http://schemas.microsoft.com/office/drawing/2014/main" id="{3DD4814C-91AF-6714-FBDA-C1AF3BBA7694}"/>
              </a:ext>
            </a:extLst>
          </p:cNvPr>
          <p:cNvGrpSpPr/>
          <p:nvPr/>
        </p:nvGrpSpPr>
        <p:grpSpPr>
          <a:xfrm>
            <a:off x="2604517" y="3736392"/>
            <a:ext cx="1971351" cy="985447"/>
            <a:chOff x="2788774" y="4017918"/>
            <a:chExt cx="1971351" cy="985447"/>
          </a:xfrm>
        </p:grpSpPr>
        <p:grpSp>
          <p:nvGrpSpPr>
            <p:cNvPr id="93" name="グループ化 92">
              <a:extLst>
                <a:ext uri="{FF2B5EF4-FFF2-40B4-BE49-F238E27FC236}">
                  <a16:creationId xmlns:a16="http://schemas.microsoft.com/office/drawing/2014/main" id="{19AA2B0B-70F1-33CC-F461-C887012DA61C}"/>
                </a:ext>
              </a:extLst>
            </p:cNvPr>
            <p:cNvGrpSpPr/>
            <p:nvPr/>
          </p:nvGrpSpPr>
          <p:grpSpPr>
            <a:xfrm>
              <a:off x="3288346" y="4017919"/>
              <a:ext cx="952625" cy="985445"/>
              <a:chOff x="10184708" y="3151990"/>
              <a:chExt cx="1256998" cy="1300305"/>
            </a:xfrm>
          </p:grpSpPr>
          <p:sp>
            <p:nvSpPr>
              <p:cNvPr id="106" name="正方形/長方形 105">
                <a:extLst>
                  <a:ext uri="{FF2B5EF4-FFF2-40B4-BE49-F238E27FC236}">
                    <a16:creationId xmlns:a16="http://schemas.microsoft.com/office/drawing/2014/main" id="{842808C8-CFB8-2999-F2FD-1424F115FC15}"/>
                  </a:ext>
                </a:extLst>
              </p:cNvPr>
              <p:cNvSpPr/>
              <p:nvPr/>
            </p:nvSpPr>
            <p:spPr>
              <a:xfrm>
                <a:off x="10184708" y="3151990"/>
                <a:ext cx="1256998" cy="1300305"/>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図 106">
                <a:extLst>
                  <a:ext uri="{FF2B5EF4-FFF2-40B4-BE49-F238E27FC236}">
                    <a16:creationId xmlns:a16="http://schemas.microsoft.com/office/drawing/2014/main" id="{D523248D-3392-4FAE-0AA1-660F28E21139}"/>
                  </a:ext>
                </a:extLst>
              </p:cNvPr>
              <p:cNvPicPr>
                <a:picLocks noChangeAspect="1"/>
              </p:cNvPicPr>
              <p:nvPr/>
            </p:nvPicPr>
            <p:blipFill>
              <a:blip r:embed="rId8"/>
              <a:stretch>
                <a:fillRect/>
              </a:stretch>
            </p:blipFill>
            <p:spPr>
              <a:xfrm>
                <a:off x="10335886" y="3359928"/>
                <a:ext cx="944824" cy="924014"/>
              </a:xfrm>
              <a:prstGeom prst="rect">
                <a:avLst/>
              </a:prstGeom>
              <a:noFill/>
            </p:spPr>
          </p:pic>
        </p:grpSp>
        <p:grpSp>
          <p:nvGrpSpPr>
            <p:cNvPr id="94" name="グループ化 93">
              <a:extLst>
                <a:ext uri="{FF2B5EF4-FFF2-40B4-BE49-F238E27FC236}">
                  <a16:creationId xmlns:a16="http://schemas.microsoft.com/office/drawing/2014/main" id="{ABE25960-BC25-1C8F-75A1-C29255B06E90}"/>
                </a:ext>
              </a:extLst>
            </p:cNvPr>
            <p:cNvGrpSpPr/>
            <p:nvPr/>
          </p:nvGrpSpPr>
          <p:grpSpPr>
            <a:xfrm>
              <a:off x="4268032" y="4516254"/>
              <a:ext cx="492093" cy="487110"/>
              <a:chOff x="10233673" y="4682282"/>
              <a:chExt cx="1131585" cy="1120127"/>
            </a:xfrm>
          </p:grpSpPr>
          <p:pic>
            <p:nvPicPr>
              <p:cNvPr id="104" name="図 103">
                <a:extLst>
                  <a:ext uri="{FF2B5EF4-FFF2-40B4-BE49-F238E27FC236}">
                    <a16:creationId xmlns:a16="http://schemas.microsoft.com/office/drawing/2014/main" id="{0B8EB99A-2981-C8ED-43FB-9026DB134AEB}"/>
                  </a:ext>
                </a:extLst>
              </p:cNvPr>
              <p:cNvPicPr>
                <a:picLocks noChangeAspect="1"/>
              </p:cNvPicPr>
              <p:nvPr/>
            </p:nvPicPr>
            <p:blipFill>
              <a:blip r:embed="rId9"/>
              <a:stretch>
                <a:fillRect/>
              </a:stretch>
            </p:blipFill>
            <p:spPr>
              <a:xfrm>
                <a:off x="10321324" y="4769933"/>
                <a:ext cx="944824" cy="944824"/>
              </a:xfrm>
              <a:prstGeom prst="rect">
                <a:avLst/>
              </a:prstGeom>
            </p:spPr>
          </p:pic>
          <p:sp>
            <p:nvSpPr>
              <p:cNvPr id="105" name="正方形/長方形 104">
                <a:extLst>
                  <a:ext uri="{FF2B5EF4-FFF2-40B4-BE49-F238E27FC236}">
                    <a16:creationId xmlns:a16="http://schemas.microsoft.com/office/drawing/2014/main" id="{AE18D9AF-3532-0AC6-0025-40AB993F9EB4}"/>
                  </a:ext>
                </a:extLst>
              </p:cNvPr>
              <p:cNvSpPr/>
              <p:nvPr/>
            </p:nvSpPr>
            <p:spPr>
              <a:xfrm>
                <a:off x="10233673" y="4682282"/>
                <a:ext cx="1131585"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5" name="グループ化 94">
              <a:extLst>
                <a:ext uri="{FF2B5EF4-FFF2-40B4-BE49-F238E27FC236}">
                  <a16:creationId xmlns:a16="http://schemas.microsoft.com/office/drawing/2014/main" id="{F2ACFEF5-BF2A-E1E2-AD06-20BF34F595F4}"/>
                </a:ext>
              </a:extLst>
            </p:cNvPr>
            <p:cNvGrpSpPr/>
            <p:nvPr/>
          </p:nvGrpSpPr>
          <p:grpSpPr>
            <a:xfrm>
              <a:off x="4258740" y="4017919"/>
              <a:ext cx="501345" cy="501345"/>
              <a:chOff x="9882683" y="4760757"/>
              <a:chExt cx="1120127" cy="1120127"/>
            </a:xfrm>
          </p:grpSpPr>
          <p:pic>
            <p:nvPicPr>
              <p:cNvPr id="102" name="図 101">
                <a:extLst>
                  <a:ext uri="{FF2B5EF4-FFF2-40B4-BE49-F238E27FC236}">
                    <a16:creationId xmlns:a16="http://schemas.microsoft.com/office/drawing/2014/main" id="{29CA3B6F-20E6-E467-0CBE-5FD8A9C9BC7A}"/>
                  </a:ext>
                </a:extLst>
              </p:cNvPr>
              <p:cNvPicPr>
                <a:picLocks noChangeAspect="1"/>
              </p:cNvPicPr>
              <p:nvPr/>
            </p:nvPicPr>
            <p:blipFill>
              <a:blip r:embed="rId10"/>
              <a:stretch>
                <a:fillRect/>
              </a:stretch>
            </p:blipFill>
            <p:spPr>
              <a:xfrm>
                <a:off x="10085095" y="4840884"/>
                <a:ext cx="714882" cy="959871"/>
              </a:xfrm>
              <a:prstGeom prst="rect">
                <a:avLst/>
              </a:prstGeom>
            </p:spPr>
          </p:pic>
          <p:sp>
            <p:nvSpPr>
              <p:cNvPr id="103" name="正方形/長方形 102">
                <a:extLst>
                  <a:ext uri="{FF2B5EF4-FFF2-40B4-BE49-F238E27FC236}">
                    <a16:creationId xmlns:a16="http://schemas.microsoft.com/office/drawing/2014/main" id="{460C2F73-1439-A3D3-2EC8-63DC60E9E039}"/>
                  </a:ext>
                </a:extLst>
              </p:cNvPr>
              <p:cNvSpPr/>
              <p:nvPr/>
            </p:nvSpPr>
            <p:spPr>
              <a:xfrm>
                <a:off x="9882683" y="4760757"/>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6" name="グループ化 95">
              <a:extLst>
                <a:ext uri="{FF2B5EF4-FFF2-40B4-BE49-F238E27FC236}">
                  <a16:creationId xmlns:a16="http://schemas.microsoft.com/office/drawing/2014/main" id="{9D18E129-CDA0-A16A-07BC-593B5B3E23D4}"/>
                </a:ext>
              </a:extLst>
            </p:cNvPr>
            <p:cNvGrpSpPr/>
            <p:nvPr/>
          </p:nvGrpSpPr>
          <p:grpSpPr>
            <a:xfrm>
              <a:off x="2788775" y="4519239"/>
              <a:ext cx="484126" cy="484126"/>
              <a:chOff x="8271032" y="4765962"/>
              <a:chExt cx="1120127" cy="1120127"/>
            </a:xfrm>
          </p:grpSpPr>
          <p:pic>
            <p:nvPicPr>
              <p:cNvPr id="100" name="図 99">
                <a:extLst>
                  <a:ext uri="{FF2B5EF4-FFF2-40B4-BE49-F238E27FC236}">
                    <a16:creationId xmlns:a16="http://schemas.microsoft.com/office/drawing/2014/main" id="{DB8BC325-A526-FA8C-2C46-EC3DA9E013B2}"/>
                  </a:ext>
                </a:extLst>
              </p:cNvPr>
              <p:cNvPicPr>
                <a:picLocks noChangeAspect="1"/>
              </p:cNvPicPr>
              <p:nvPr/>
            </p:nvPicPr>
            <p:blipFill>
              <a:blip r:embed="rId11"/>
              <a:stretch>
                <a:fillRect/>
              </a:stretch>
            </p:blipFill>
            <p:spPr>
              <a:xfrm>
                <a:off x="8295313" y="4783644"/>
                <a:ext cx="1071563" cy="1071563"/>
              </a:xfrm>
              <a:prstGeom prst="rect">
                <a:avLst/>
              </a:prstGeom>
            </p:spPr>
          </p:pic>
          <p:sp>
            <p:nvSpPr>
              <p:cNvPr id="101" name="正方形/長方形 100">
                <a:extLst>
                  <a:ext uri="{FF2B5EF4-FFF2-40B4-BE49-F238E27FC236}">
                    <a16:creationId xmlns:a16="http://schemas.microsoft.com/office/drawing/2014/main" id="{681896CF-9ECA-0A09-D392-E5C0E91B1870}"/>
                  </a:ext>
                </a:extLst>
              </p:cNvPr>
              <p:cNvSpPr/>
              <p:nvPr/>
            </p:nvSpPr>
            <p:spPr>
              <a:xfrm>
                <a:off x="8271032" y="476596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7" name="グループ化 96">
              <a:extLst>
                <a:ext uri="{FF2B5EF4-FFF2-40B4-BE49-F238E27FC236}">
                  <a16:creationId xmlns:a16="http://schemas.microsoft.com/office/drawing/2014/main" id="{ACF8C02C-5FDC-BB9C-8807-EB3E8D1007D4}"/>
                </a:ext>
              </a:extLst>
            </p:cNvPr>
            <p:cNvGrpSpPr/>
            <p:nvPr/>
          </p:nvGrpSpPr>
          <p:grpSpPr>
            <a:xfrm>
              <a:off x="2788774" y="4017918"/>
              <a:ext cx="503191" cy="483919"/>
              <a:chOff x="8293099" y="3350592"/>
              <a:chExt cx="1120127" cy="1120127"/>
            </a:xfrm>
          </p:grpSpPr>
          <p:pic>
            <p:nvPicPr>
              <p:cNvPr id="98" name="図 97">
                <a:extLst>
                  <a:ext uri="{FF2B5EF4-FFF2-40B4-BE49-F238E27FC236}">
                    <a16:creationId xmlns:a16="http://schemas.microsoft.com/office/drawing/2014/main" id="{C10B6005-D5FD-DEBB-D355-0202A2C57FBB}"/>
                  </a:ext>
                </a:extLst>
              </p:cNvPr>
              <p:cNvPicPr>
                <a:picLocks noChangeAspect="1"/>
              </p:cNvPicPr>
              <p:nvPr/>
            </p:nvPicPr>
            <p:blipFill>
              <a:blip r:embed="rId12"/>
              <a:stretch>
                <a:fillRect/>
              </a:stretch>
            </p:blipFill>
            <p:spPr>
              <a:xfrm>
                <a:off x="8363667" y="3443228"/>
                <a:ext cx="934852" cy="934852"/>
              </a:xfrm>
              <a:prstGeom prst="rect">
                <a:avLst/>
              </a:prstGeom>
            </p:spPr>
          </p:pic>
          <p:sp>
            <p:nvSpPr>
              <p:cNvPr id="99" name="正方形/長方形 98">
                <a:extLst>
                  <a:ext uri="{FF2B5EF4-FFF2-40B4-BE49-F238E27FC236}">
                    <a16:creationId xmlns:a16="http://schemas.microsoft.com/office/drawing/2014/main" id="{C2C9C80E-A295-1C38-DD64-DCA8A138E89E}"/>
                  </a:ext>
                </a:extLst>
              </p:cNvPr>
              <p:cNvSpPr/>
              <p:nvPr/>
            </p:nvSpPr>
            <p:spPr>
              <a:xfrm>
                <a:off x="8293099" y="3350592"/>
                <a:ext cx="1120127" cy="1120127"/>
              </a:xfrm>
              <a:prstGeom prst="rect">
                <a:avLst/>
              </a:prstGeom>
              <a:noFill/>
              <a:ln w="28575">
                <a:solidFill>
                  <a:srgbClr val="1B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8" name="正方形/長方形 107"/>
          <p:cNvSpPr/>
          <p:nvPr/>
        </p:nvSpPr>
        <p:spPr>
          <a:xfrm>
            <a:off x="502105" y="795080"/>
            <a:ext cx="11116149" cy="1655505"/>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600" dirty="0">
                <a:solidFill>
                  <a:schemeClr val="tx1"/>
                </a:solidFill>
              </a:rPr>
              <a:t>■</a:t>
            </a:r>
            <a:r>
              <a:rPr lang="ja-JP" altLang="en-US" sz="1600" b="1" dirty="0">
                <a:solidFill>
                  <a:schemeClr val="tx1"/>
                </a:solidFill>
              </a:rPr>
              <a:t>作業時間の削減</a:t>
            </a:r>
          </a:p>
          <a:p>
            <a:r>
              <a:rPr lang="ja-JP" altLang="en-US" sz="1600" dirty="0">
                <a:solidFill>
                  <a:schemeClr val="tx1"/>
                </a:solidFill>
              </a:rPr>
              <a:t>・取次先の勤務状況の確認作業時間の短縮や，後続作業の削減等により一回当たりの電話取次時間が</a:t>
            </a:r>
            <a:r>
              <a:rPr lang="ja-JP" altLang="en-US" sz="1600" b="1" dirty="0">
                <a:solidFill>
                  <a:schemeClr val="tx1"/>
                </a:solidFill>
              </a:rPr>
              <a:t>平均約</a:t>
            </a:r>
            <a:r>
              <a:rPr lang="en-US" altLang="ja-JP" sz="1600" b="1" dirty="0">
                <a:solidFill>
                  <a:schemeClr val="tx1"/>
                </a:solidFill>
              </a:rPr>
              <a:t>43</a:t>
            </a:r>
            <a:r>
              <a:rPr lang="ja-JP" altLang="en-US" sz="1600" b="1" dirty="0">
                <a:solidFill>
                  <a:schemeClr val="tx1"/>
                </a:solidFill>
              </a:rPr>
              <a:t>％</a:t>
            </a:r>
            <a:r>
              <a:rPr lang="en-US" altLang="ja-JP" sz="1600" dirty="0">
                <a:solidFill>
                  <a:schemeClr val="tx1"/>
                </a:solidFill>
              </a:rPr>
              <a:t>(3</a:t>
            </a:r>
            <a:r>
              <a:rPr lang="ja-JP" altLang="en-US" sz="1600" dirty="0">
                <a:solidFill>
                  <a:schemeClr val="tx1"/>
                </a:solidFill>
              </a:rPr>
              <a:t>分</a:t>
            </a:r>
            <a:r>
              <a:rPr lang="en-US" altLang="ja-JP" sz="1600" dirty="0">
                <a:solidFill>
                  <a:schemeClr val="tx1"/>
                </a:solidFill>
              </a:rPr>
              <a:t>)</a:t>
            </a:r>
            <a:r>
              <a:rPr lang="ja-JP" altLang="en-US" sz="1600" dirty="0">
                <a:solidFill>
                  <a:schemeClr val="tx1"/>
                </a:solidFill>
              </a:rPr>
              <a:t>削減された．</a:t>
            </a:r>
          </a:p>
          <a:p>
            <a:r>
              <a:rPr lang="ja-JP" altLang="en-US" sz="1600" dirty="0">
                <a:solidFill>
                  <a:schemeClr val="tx1"/>
                </a:solidFill>
              </a:rPr>
              <a:t>→</a:t>
            </a:r>
            <a:r>
              <a:rPr lang="ja-JP" altLang="en-US" sz="1600" b="1" u="sng" dirty="0">
                <a:solidFill>
                  <a:schemeClr val="tx1"/>
                </a:solidFill>
              </a:rPr>
              <a:t>最大約</a:t>
            </a:r>
            <a:r>
              <a:rPr lang="en-US" altLang="ja-JP" sz="1600" b="1" u="sng" dirty="0">
                <a:solidFill>
                  <a:schemeClr val="tx1"/>
                </a:solidFill>
              </a:rPr>
              <a:t>71</a:t>
            </a:r>
            <a:r>
              <a:rPr lang="ja-JP" altLang="en-US" sz="1600" b="1" u="sng" dirty="0">
                <a:solidFill>
                  <a:schemeClr val="tx1"/>
                </a:solidFill>
              </a:rPr>
              <a:t>％</a:t>
            </a:r>
            <a:r>
              <a:rPr lang="en-US" altLang="ja-JP" sz="1600" b="1" u="sng" dirty="0">
                <a:solidFill>
                  <a:schemeClr val="tx1"/>
                </a:solidFill>
              </a:rPr>
              <a:t>(5</a:t>
            </a:r>
            <a:r>
              <a:rPr lang="ja-JP" altLang="en-US" sz="1600" b="1" u="sng" dirty="0">
                <a:solidFill>
                  <a:schemeClr val="tx1"/>
                </a:solidFill>
              </a:rPr>
              <a:t>分</a:t>
            </a:r>
            <a:r>
              <a:rPr lang="en-US" altLang="ja-JP" sz="1600" b="1" u="sng" dirty="0">
                <a:solidFill>
                  <a:schemeClr val="tx1"/>
                </a:solidFill>
              </a:rPr>
              <a:t>)</a:t>
            </a:r>
            <a:r>
              <a:rPr lang="ja-JP" altLang="en-US" sz="1600" b="1" u="sng" dirty="0">
                <a:solidFill>
                  <a:schemeClr val="tx1"/>
                </a:solidFill>
              </a:rPr>
              <a:t>の</a:t>
            </a:r>
            <a:r>
              <a:rPr lang="ja-JP" altLang="en-US" sz="1600" b="1" u="sng" dirty="0" smtClean="0">
                <a:solidFill>
                  <a:schemeClr val="tx1"/>
                </a:solidFill>
              </a:rPr>
              <a:t>削減</a:t>
            </a:r>
            <a:endParaRPr lang="en-US" altLang="ja-JP" sz="1600" b="1" u="sng" dirty="0" smtClean="0">
              <a:solidFill>
                <a:schemeClr val="tx1"/>
              </a:solidFill>
            </a:endParaRPr>
          </a:p>
          <a:p>
            <a:endParaRPr lang="ja-JP" altLang="en-US" sz="1600" b="1" u="sng" dirty="0">
              <a:solidFill>
                <a:schemeClr val="tx1"/>
              </a:solidFill>
            </a:endParaRPr>
          </a:p>
          <a:p>
            <a:r>
              <a:rPr lang="ja-JP" altLang="en-US" sz="1600" b="1" dirty="0">
                <a:solidFill>
                  <a:schemeClr val="tx1"/>
                </a:solidFill>
              </a:rPr>
              <a:t>■副次的効果</a:t>
            </a:r>
          </a:p>
          <a:p>
            <a:r>
              <a:rPr lang="ja-JP" altLang="en-US" sz="1600" dirty="0">
                <a:solidFill>
                  <a:schemeClr val="tx1"/>
                </a:solidFill>
              </a:rPr>
              <a:t>・他メンバの勤務状況が把握できる事で，特に定時後などで相談がしやすくなった．（</a:t>
            </a:r>
            <a:r>
              <a:rPr lang="ja-JP" altLang="en-US" sz="1600" b="1" dirty="0">
                <a:solidFill>
                  <a:schemeClr val="tx1"/>
                </a:solidFill>
              </a:rPr>
              <a:t>もう退勤しているかも？と躊躇することがない</a:t>
            </a:r>
            <a:r>
              <a:rPr lang="ja-JP" altLang="en-US" sz="1600" dirty="0">
                <a:solidFill>
                  <a:schemeClr val="tx1"/>
                </a:solidFill>
              </a:rPr>
              <a:t>）</a:t>
            </a:r>
            <a:endParaRPr lang="en-US" altLang="ja-JP" sz="1600" dirty="0">
              <a:solidFill>
                <a:schemeClr val="tx1"/>
              </a:solidFill>
            </a:endParaRPr>
          </a:p>
        </p:txBody>
      </p:sp>
      <p:sp>
        <p:nvSpPr>
          <p:cNvPr id="47" name="角丸四角形吹き出し 18">
            <a:extLst>
              <a:ext uri="{FF2B5EF4-FFF2-40B4-BE49-F238E27FC236}">
                <a16:creationId xmlns:a16="http://schemas.microsoft.com/office/drawing/2014/main" id="{530E63C4-367C-5C06-D592-1F474AD0126F}"/>
              </a:ext>
            </a:extLst>
          </p:cNvPr>
          <p:cNvSpPr/>
          <p:nvPr/>
        </p:nvSpPr>
        <p:spPr>
          <a:xfrm>
            <a:off x="7476728" y="5451578"/>
            <a:ext cx="1957776" cy="492225"/>
          </a:xfrm>
          <a:prstGeom prst="wedgeRoundRectCallout">
            <a:avLst>
              <a:gd name="adj1" fmla="val -3200"/>
              <a:gd name="adj2" fmla="val -105979"/>
              <a:gd name="adj3" fmla="val 16667"/>
            </a:avLst>
          </a:prstGeom>
          <a:solidFill>
            <a:schemeClr val="bg2">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kumimoji="1" lang="ja-JP" altLang="en-US" sz="1400" dirty="0" smtClean="0">
                <a:solidFill>
                  <a:schemeClr val="tx1"/>
                </a:solidFill>
              </a:rPr>
              <a:t>勤務状況が分かれば対応内容も限定される</a:t>
            </a:r>
            <a:endParaRPr kumimoji="1" lang="ja-JP" altLang="en-US" sz="1400" dirty="0">
              <a:solidFill>
                <a:schemeClr val="tx1"/>
              </a:solidFill>
            </a:endParaRPr>
          </a:p>
        </p:txBody>
      </p:sp>
      <p:sp>
        <p:nvSpPr>
          <p:cNvPr id="3" name="正方形/長方形 2"/>
          <p:cNvSpPr/>
          <p:nvPr/>
        </p:nvSpPr>
        <p:spPr>
          <a:xfrm>
            <a:off x="1881614" y="2527069"/>
            <a:ext cx="3505072" cy="34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効率化</a:t>
            </a:r>
            <a:endParaRPr kumimoji="1" lang="ja-JP" altLang="en-US" dirty="0"/>
          </a:p>
        </p:txBody>
      </p:sp>
      <p:sp>
        <p:nvSpPr>
          <p:cNvPr id="50" name="正方形/長方形 49"/>
          <p:cNvSpPr/>
          <p:nvPr/>
        </p:nvSpPr>
        <p:spPr>
          <a:xfrm>
            <a:off x="5628136" y="2522977"/>
            <a:ext cx="1962881" cy="34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削減</a:t>
            </a:r>
            <a:endParaRPr kumimoji="1" lang="ja-JP" altLang="en-US" dirty="0"/>
          </a:p>
        </p:txBody>
      </p:sp>
      <p:sp>
        <p:nvSpPr>
          <p:cNvPr id="51" name="正方形/長方形 50"/>
          <p:cNvSpPr/>
          <p:nvPr/>
        </p:nvSpPr>
        <p:spPr>
          <a:xfrm>
            <a:off x="7821833" y="2524781"/>
            <a:ext cx="1612671" cy="34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削減</a:t>
            </a:r>
            <a:endParaRPr kumimoji="1" lang="ja-JP" altLang="en-US" dirty="0"/>
          </a:p>
        </p:txBody>
      </p:sp>
    </p:spTree>
    <p:extLst>
      <p:ext uri="{BB962C8B-B14F-4D97-AF65-F5344CB8AC3E}">
        <p14:creationId xmlns:p14="http://schemas.microsoft.com/office/powerpoint/2010/main" val="1668833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2612361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9.</a:t>
            </a:r>
            <a:r>
              <a:rPr lang="ja-JP" altLang="en-US" dirty="0"/>
              <a:t>取り組みの振り返り</a:t>
            </a:r>
            <a:endParaRPr kumimoji="1" lang="ja-JP" altLang="en-US" dirty="0"/>
          </a:p>
        </p:txBody>
      </p:sp>
      <p:sp>
        <p:nvSpPr>
          <p:cNvPr id="47" name="正方形/長方形 46"/>
          <p:cNvSpPr/>
          <p:nvPr/>
        </p:nvSpPr>
        <p:spPr>
          <a:xfrm>
            <a:off x="485740" y="1302914"/>
            <a:ext cx="11376026" cy="1099074"/>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kumimoji="1" lang="ja-JP" altLang="en-US" b="1" dirty="0">
                <a:solidFill>
                  <a:schemeClr val="tx1"/>
                </a:solidFill>
              </a:rPr>
              <a:t>・お客様</a:t>
            </a:r>
            <a:r>
              <a:rPr kumimoji="1" lang="ja-JP" altLang="en-US" dirty="0">
                <a:solidFill>
                  <a:schemeClr val="tx1"/>
                </a:solidFill>
              </a:rPr>
              <a:t>：</a:t>
            </a:r>
            <a:r>
              <a:rPr lang="ja-JP" altLang="en-US" dirty="0">
                <a:solidFill>
                  <a:schemeClr val="tx1"/>
                </a:solidFill>
              </a:rPr>
              <a:t>円滑・適切な取次ぎ対応によるお客様業務の滞りない進行</a:t>
            </a:r>
            <a:endParaRPr lang="en-US" altLang="ja-JP" dirty="0">
              <a:solidFill>
                <a:schemeClr val="tx1"/>
              </a:solidFill>
            </a:endParaRPr>
          </a:p>
          <a:p>
            <a:r>
              <a:rPr lang="ja-JP" altLang="en-US" b="1" dirty="0">
                <a:solidFill>
                  <a:schemeClr val="tx1"/>
                </a:solidFill>
              </a:rPr>
              <a:t>・組織</a:t>
            </a:r>
            <a:r>
              <a:rPr lang="ja-JP" altLang="en-US" dirty="0">
                <a:solidFill>
                  <a:schemeClr val="tx1"/>
                </a:solidFill>
              </a:rPr>
              <a:t>：取次ぎ作業者の稼働削減による自己研鑽等に充てられる時間創出</a:t>
            </a:r>
            <a:endParaRPr lang="en-US" altLang="ja-JP" dirty="0">
              <a:solidFill>
                <a:schemeClr val="tx1"/>
              </a:solidFill>
            </a:endParaRPr>
          </a:p>
          <a:p>
            <a:r>
              <a:rPr kumimoji="1" lang="ja-JP" altLang="en-US" b="1" dirty="0">
                <a:solidFill>
                  <a:schemeClr val="tx1"/>
                </a:solidFill>
              </a:rPr>
              <a:t>・プロジェクト</a:t>
            </a:r>
            <a:r>
              <a:rPr kumimoji="1" lang="ja-JP" altLang="en-US" dirty="0">
                <a:solidFill>
                  <a:schemeClr val="tx1"/>
                </a:solidFill>
              </a:rPr>
              <a:t>：</a:t>
            </a:r>
            <a:r>
              <a:rPr lang="ja-JP" altLang="en-US" dirty="0">
                <a:solidFill>
                  <a:schemeClr val="tx1"/>
                </a:solidFill>
              </a:rPr>
              <a:t>本務作業の稼働余裕創出，</a:t>
            </a:r>
            <a:r>
              <a:rPr lang="en-US" altLang="ja-JP" dirty="0">
                <a:solidFill>
                  <a:schemeClr val="tx1"/>
                </a:solidFill>
              </a:rPr>
              <a:t>TW</a:t>
            </a:r>
            <a:r>
              <a:rPr lang="ja-JP" altLang="en-US" dirty="0">
                <a:solidFill>
                  <a:schemeClr val="tx1"/>
                </a:solidFill>
              </a:rPr>
              <a:t>環境下におけるコミュニケーション円滑化</a:t>
            </a:r>
            <a:endParaRPr lang="en-US" altLang="ja-JP" dirty="0">
              <a:solidFill>
                <a:schemeClr val="tx1"/>
              </a:solidFill>
            </a:endParaRPr>
          </a:p>
        </p:txBody>
      </p:sp>
      <p:sp>
        <p:nvSpPr>
          <p:cNvPr id="48" name="角丸四角形 47"/>
          <p:cNvSpPr/>
          <p:nvPr/>
        </p:nvSpPr>
        <p:spPr>
          <a:xfrm>
            <a:off x="407988" y="946220"/>
            <a:ext cx="1543663" cy="404197"/>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a:solidFill>
                  <a:schemeClr val="bg1"/>
                </a:solidFill>
              </a:rPr>
              <a:t>提供価値</a:t>
            </a:r>
            <a:endParaRPr kumimoji="1" lang="ja-JP" altLang="en-US" dirty="0">
              <a:solidFill>
                <a:schemeClr val="bg1"/>
              </a:solidFill>
            </a:endParaRPr>
          </a:p>
        </p:txBody>
      </p:sp>
      <p:sp>
        <p:nvSpPr>
          <p:cNvPr id="49" name="正方形/長方形 48"/>
          <p:cNvSpPr/>
          <p:nvPr/>
        </p:nvSpPr>
        <p:spPr>
          <a:xfrm>
            <a:off x="407988" y="3040865"/>
            <a:ext cx="11376026" cy="1382451"/>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b="1" dirty="0">
                <a:solidFill>
                  <a:schemeClr val="tx1"/>
                </a:solidFill>
              </a:rPr>
              <a:t>・実装</a:t>
            </a:r>
            <a:r>
              <a:rPr lang="ja-JP" altLang="en-US" dirty="0">
                <a:solidFill>
                  <a:schemeClr val="tx1"/>
                </a:solidFill>
              </a:rPr>
              <a:t>：</a:t>
            </a:r>
            <a:r>
              <a:rPr lang="en-US" altLang="ja-JP" dirty="0">
                <a:solidFill>
                  <a:schemeClr val="tx1"/>
                </a:solidFill>
              </a:rPr>
              <a:t>API</a:t>
            </a:r>
            <a:r>
              <a:rPr lang="ja-JP" altLang="en-US" dirty="0">
                <a:solidFill>
                  <a:schemeClr val="tx1"/>
                </a:solidFill>
              </a:rPr>
              <a:t>認証の知識やスクリプト作成の経験が浅く，実装方法の検討や認証処理の実装に時間が掛かってしまった。</a:t>
            </a:r>
            <a:endParaRPr lang="en-US" altLang="ja-JP" dirty="0">
              <a:solidFill>
                <a:schemeClr val="tx1"/>
              </a:solidFill>
            </a:endParaRPr>
          </a:p>
          <a:p>
            <a:r>
              <a:rPr kumimoji="1" lang="ja-JP" altLang="en-US" b="1" dirty="0">
                <a:solidFill>
                  <a:schemeClr val="tx1"/>
                </a:solidFill>
              </a:rPr>
              <a:t>・作業の進め方</a:t>
            </a:r>
            <a:endParaRPr kumimoji="1" lang="en-US" altLang="ja-JP" b="1" dirty="0">
              <a:solidFill>
                <a:schemeClr val="tx1"/>
              </a:solidFill>
            </a:endParaRPr>
          </a:p>
          <a:p>
            <a:r>
              <a:rPr lang="ja-JP" altLang="en-US" dirty="0">
                <a:solidFill>
                  <a:schemeClr val="tx1"/>
                </a:solidFill>
              </a:rPr>
              <a:t>：ツールの設計段階で実際にモノを作りながら進め、適宜有識者等にフィードバックを貰い都度改善出来た。</a:t>
            </a:r>
            <a:endParaRPr lang="en-US" altLang="ja-JP" dirty="0">
              <a:solidFill>
                <a:schemeClr val="tx1"/>
              </a:solidFill>
            </a:endParaRPr>
          </a:p>
          <a:p>
            <a:r>
              <a:rPr kumimoji="1" lang="ja-JP" altLang="en-US" dirty="0">
                <a:solidFill>
                  <a:schemeClr val="tx1"/>
                </a:solidFill>
              </a:rPr>
              <a:t>：</a:t>
            </a:r>
            <a:r>
              <a:rPr lang="en-US" altLang="ja-JP" dirty="0" err="1">
                <a:solidFill>
                  <a:schemeClr val="tx1"/>
                </a:solidFill>
              </a:rPr>
              <a:t>WebAPI</a:t>
            </a:r>
            <a:r>
              <a:rPr lang="ja-JP" altLang="en-US" dirty="0">
                <a:solidFill>
                  <a:schemeClr val="tx1"/>
                </a:solidFill>
              </a:rPr>
              <a:t>用のテストツールにてテストしてから実装を進めたことで，実装上のエラー切り分け等を効率的に進める事が出来た。</a:t>
            </a:r>
            <a:endParaRPr kumimoji="1" lang="en-US" altLang="ja-JP" dirty="0">
              <a:solidFill>
                <a:schemeClr val="tx1"/>
              </a:solidFill>
            </a:endParaRPr>
          </a:p>
        </p:txBody>
      </p:sp>
      <p:sp>
        <p:nvSpPr>
          <p:cNvPr id="50" name="角丸四角形 49"/>
          <p:cNvSpPr/>
          <p:nvPr/>
        </p:nvSpPr>
        <p:spPr>
          <a:xfrm>
            <a:off x="330236" y="2635347"/>
            <a:ext cx="3342660" cy="486162"/>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a:solidFill>
                  <a:schemeClr val="bg1"/>
                </a:solidFill>
              </a:rPr>
              <a:t>困難だったこと・工夫したこと</a:t>
            </a:r>
            <a:r>
              <a:rPr lang="en-US" altLang="ja-JP" dirty="0">
                <a:solidFill>
                  <a:schemeClr val="bg1"/>
                </a:solidFill>
              </a:rPr>
              <a:t>(</a:t>
            </a:r>
            <a:r>
              <a:rPr lang="ja-JP" altLang="en-US" dirty="0">
                <a:solidFill>
                  <a:schemeClr val="bg1"/>
                </a:solidFill>
              </a:rPr>
              <a:t>良点</a:t>
            </a:r>
            <a:r>
              <a:rPr lang="en-US" altLang="ja-JP" dirty="0">
                <a:solidFill>
                  <a:schemeClr val="bg1"/>
                </a:solidFill>
              </a:rPr>
              <a:t>)</a:t>
            </a:r>
            <a:endParaRPr kumimoji="1" lang="ja-JP" altLang="en-US" dirty="0">
              <a:solidFill>
                <a:schemeClr val="bg1"/>
              </a:solidFill>
            </a:endParaRPr>
          </a:p>
        </p:txBody>
      </p:sp>
      <p:sp>
        <p:nvSpPr>
          <p:cNvPr id="51" name="正方形/長方形 50"/>
          <p:cNvSpPr/>
          <p:nvPr/>
        </p:nvSpPr>
        <p:spPr>
          <a:xfrm>
            <a:off x="407988" y="5216596"/>
            <a:ext cx="11376026" cy="975326"/>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dirty="0">
                <a:solidFill>
                  <a:schemeClr val="tx1"/>
                </a:solidFill>
              </a:rPr>
              <a:t>・</a:t>
            </a:r>
            <a:r>
              <a:rPr kumimoji="1" lang="ja-JP" altLang="en-US" b="1" dirty="0">
                <a:solidFill>
                  <a:schemeClr val="tx1"/>
                </a:solidFill>
              </a:rPr>
              <a:t>本ツールの改善</a:t>
            </a:r>
            <a:endParaRPr kumimoji="1" lang="en-US" altLang="ja-JP" b="1" dirty="0">
              <a:solidFill>
                <a:schemeClr val="tx1"/>
              </a:solidFill>
            </a:endParaRPr>
          </a:p>
          <a:p>
            <a:r>
              <a:rPr lang="ja-JP" altLang="en-US" dirty="0">
                <a:solidFill>
                  <a:schemeClr val="tx1"/>
                </a:solidFill>
              </a:rPr>
              <a:t>：</a:t>
            </a:r>
            <a:r>
              <a:rPr kumimoji="1" lang="ja-JP" altLang="en-US" dirty="0">
                <a:solidFill>
                  <a:schemeClr val="tx1"/>
                </a:solidFill>
              </a:rPr>
              <a:t>電話取次ぎに掛かる負担軽減のため、ツール機能を追加していく。</a:t>
            </a:r>
            <a:r>
              <a:rPr kumimoji="1" lang="en-US" altLang="ja-JP" dirty="0">
                <a:solidFill>
                  <a:schemeClr val="tx1"/>
                </a:solidFill>
              </a:rPr>
              <a:t>(</a:t>
            </a:r>
            <a:r>
              <a:rPr kumimoji="1" lang="ja-JP" altLang="en-US" dirty="0">
                <a:solidFill>
                  <a:schemeClr val="tx1"/>
                </a:solidFill>
              </a:rPr>
              <a:t>折返し可能時間表示機能，折返し依頼作成機能等</a:t>
            </a:r>
            <a:r>
              <a:rPr kumimoji="1" lang="en-US" altLang="ja-JP" dirty="0">
                <a:solidFill>
                  <a:schemeClr val="tx1"/>
                </a:solidFill>
              </a:rPr>
              <a:t>)</a:t>
            </a:r>
          </a:p>
          <a:p>
            <a:r>
              <a:rPr lang="ja-JP" altLang="en-US" dirty="0">
                <a:solidFill>
                  <a:schemeClr val="tx1"/>
                </a:solidFill>
              </a:rPr>
              <a:t>：登録者の範囲を拡大していく事で組織全体として個人の詳細情報を共有できる状態にしていく。</a:t>
            </a:r>
            <a:endParaRPr kumimoji="1" lang="ja-JP" altLang="en-US" dirty="0">
              <a:solidFill>
                <a:schemeClr val="tx1"/>
              </a:solidFill>
            </a:endParaRPr>
          </a:p>
        </p:txBody>
      </p:sp>
      <p:sp>
        <p:nvSpPr>
          <p:cNvPr id="52" name="角丸四角形 51"/>
          <p:cNvSpPr/>
          <p:nvPr/>
        </p:nvSpPr>
        <p:spPr>
          <a:xfrm>
            <a:off x="320250" y="4765900"/>
            <a:ext cx="1681316" cy="450696"/>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a:solidFill>
                  <a:schemeClr val="bg1"/>
                </a:solidFill>
              </a:rPr>
              <a:t>今後の取り組み</a:t>
            </a:r>
            <a:endParaRPr kumimoji="1" lang="ja-JP" altLang="en-US" dirty="0">
              <a:solidFill>
                <a:schemeClr val="bg1"/>
              </a:solidFill>
            </a:endParaRPr>
          </a:p>
        </p:txBody>
      </p:sp>
    </p:spTree>
    <p:extLst>
      <p:ext uri="{BB962C8B-B14F-4D97-AF65-F5344CB8AC3E}">
        <p14:creationId xmlns:p14="http://schemas.microsoft.com/office/powerpoint/2010/main" val="3013612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endParaRPr kumimoji="1" lang="ja-JP" altLang="en-US"/>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2369377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r>
              <a:rPr kumimoji="1" lang="en-US" altLang="ja-JP" dirty="0" smtClean="0"/>
              <a:t>agenda</a:t>
            </a:r>
            <a:endParaRPr kumimoji="1" lang="ja-JP" altLang="en-US" dirty="0"/>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3441838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10.</a:t>
            </a:r>
            <a:r>
              <a:rPr lang="ja-JP" altLang="en-US" dirty="0"/>
              <a:t>育成期間の振り返りと今後の目標</a:t>
            </a:r>
            <a:endParaRPr kumimoji="1" lang="ja-JP" altLang="en-US" dirty="0"/>
          </a:p>
        </p:txBody>
      </p:sp>
      <p:sp>
        <p:nvSpPr>
          <p:cNvPr id="9" name="正方形/長方形 8"/>
          <p:cNvSpPr/>
          <p:nvPr/>
        </p:nvSpPr>
        <p:spPr>
          <a:xfrm>
            <a:off x="407988" y="1352548"/>
            <a:ext cx="11376026" cy="2319256"/>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b" anchorCtr="0" forceAA="0" compatLnSpc="1">
            <a:prstTxWarp prst="textNoShape">
              <a:avLst/>
            </a:prstTxWarp>
            <a:noAutofit/>
          </a:bodyPr>
          <a:lstStyle/>
          <a:p>
            <a:r>
              <a:rPr lang="ja-JP" altLang="en-US" sz="1600" b="1" u="sng" dirty="0">
                <a:solidFill>
                  <a:schemeClr val="tx1"/>
                </a:solidFill>
              </a:rPr>
              <a:t>■育成期間の振り返り</a:t>
            </a:r>
            <a:endParaRPr lang="en-US" altLang="ja-JP" sz="1600" b="1" u="sng" dirty="0">
              <a:solidFill>
                <a:schemeClr val="tx1"/>
              </a:solidFill>
            </a:endParaRPr>
          </a:p>
          <a:p>
            <a:r>
              <a:rPr kumimoji="1" lang="ja-JP" altLang="en-US" sz="1600" dirty="0">
                <a:solidFill>
                  <a:schemeClr val="tx1"/>
                </a:solidFill>
              </a:rPr>
              <a:t>・不明点の解消</a:t>
            </a:r>
            <a:endParaRPr kumimoji="1" lang="en-US" altLang="ja-JP" sz="1600" dirty="0">
              <a:solidFill>
                <a:schemeClr val="tx1"/>
              </a:solidFill>
            </a:endParaRPr>
          </a:p>
          <a:p>
            <a:r>
              <a:rPr lang="ja-JP" altLang="en-US" sz="1600" dirty="0">
                <a:solidFill>
                  <a:schemeClr val="tx1"/>
                </a:solidFill>
              </a:rPr>
              <a:t>→自タスクにおける不明点について、有識者の方や各種設計書等から必要な情報を取得する方法や流れを理解し、情報収集する姿勢が身についた。</a:t>
            </a:r>
            <a:endParaRPr kumimoji="1" lang="en-US" altLang="ja-JP" sz="1600" dirty="0">
              <a:solidFill>
                <a:schemeClr val="tx1"/>
              </a:solidFill>
            </a:endParaRPr>
          </a:p>
          <a:p>
            <a:endParaRPr kumimoji="1" lang="en-US" altLang="ja-JP" sz="1600" dirty="0">
              <a:solidFill>
                <a:schemeClr val="tx1"/>
              </a:solidFill>
            </a:endParaRPr>
          </a:p>
          <a:p>
            <a:r>
              <a:rPr lang="ja-JP" altLang="en-US" sz="1600" b="1" u="sng" dirty="0">
                <a:solidFill>
                  <a:schemeClr val="tx1"/>
                </a:solidFill>
              </a:rPr>
              <a:t>■今後の目標</a:t>
            </a:r>
            <a:endParaRPr lang="en-US" altLang="ja-JP" sz="1600" b="1" u="sng" dirty="0">
              <a:solidFill>
                <a:schemeClr val="tx1"/>
              </a:solidFill>
            </a:endParaRPr>
          </a:p>
          <a:p>
            <a:r>
              <a:rPr kumimoji="1" lang="ja-JP" altLang="en-US" sz="1600" dirty="0">
                <a:solidFill>
                  <a:schemeClr val="tx1"/>
                </a:solidFill>
              </a:rPr>
              <a:t>・タスク、スケジュールマネジメント力</a:t>
            </a:r>
            <a:endParaRPr kumimoji="1" lang="en-US" altLang="ja-JP" sz="1600" dirty="0">
              <a:solidFill>
                <a:schemeClr val="tx1"/>
              </a:solidFill>
            </a:endParaRPr>
          </a:p>
          <a:p>
            <a:r>
              <a:rPr lang="ja-JP" altLang="en-US" sz="1600" dirty="0">
                <a:solidFill>
                  <a:schemeClr val="tx1"/>
                </a:solidFill>
              </a:rPr>
              <a:t>→タスクの全体像を掴み、必要なタスクを洗い出し整理する力を身に付ける。</a:t>
            </a:r>
            <a:endParaRPr lang="en-US" altLang="ja-JP" sz="1600" dirty="0">
              <a:solidFill>
                <a:schemeClr val="tx1"/>
              </a:solidFill>
            </a:endParaRPr>
          </a:p>
          <a:p>
            <a:r>
              <a:rPr kumimoji="1" lang="ja-JP" altLang="en-US" sz="1600" dirty="0">
                <a:solidFill>
                  <a:schemeClr val="tx1"/>
                </a:solidFill>
              </a:rPr>
              <a:t>→前倒しで作業を進められるよう適切なタスク及びスケジュール管理力を身に付ける。</a:t>
            </a:r>
          </a:p>
        </p:txBody>
      </p:sp>
      <p:sp>
        <p:nvSpPr>
          <p:cNvPr id="10" name="正方形/長方形 9"/>
          <p:cNvSpPr/>
          <p:nvPr/>
        </p:nvSpPr>
        <p:spPr>
          <a:xfrm>
            <a:off x="407988" y="4009826"/>
            <a:ext cx="11376026" cy="2319256"/>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b" anchorCtr="0" forceAA="0" compatLnSpc="1">
            <a:prstTxWarp prst="textNoShape">
              <a:avLst/>
            </a:prstTxWarp>
            <a:noAutofit/>
          </a:bodyPr>
          <a:lstStyle/>
          <a:p>
            <a:r>
              <a:rPr lang="ja-JP" altLang="en-US" sz="1600" b="1" u="sng" dirty="0">
                <a:solidFill>
                  <a:schemeClr val="tx1"/>
                </a:solidFill>
              </a:rPr>
              <a:t>■育成期間の振り返り</a:t>
            </a:r>
            <a:endParaRPr lang="en-US" altLang="ja-JP" sz="1600" b="1" u="sng" dirty="0">
              <a:solidFill>
                <a:schemeClr val="tx1"/>
              </a:solidFill>
            </a:endParaRPr>
          </a:p>
          <a:p>
            <a:r>
              <a:rPr lang="ja-JP" altLang="en-US" sz="1600" dirty="0">
                <a:solidFill>
                  <a:schemeClr val="tx1"/>
                </a:solidFill>
              </a:rPr>
              <a:t>・現行システムの保守対応や、更改</a:t>
            </a:r>
            <a:r>
              <a:rPr lang="en-US" altLang="ja-JP" sz="1600" dirty="0">
                <a:solidFill>
                  <a:schemeClr val="tx1"/>
                </a:solidFill>
              </a:rPr>
              <a:t>PJ</a:t>
            </a:r>
            <a:r>
              <a:rPr lang="ja-JP" altLang="en-US" sz="1600" dirty="0">
                <a:solidFill>
                  <a:schemeClr val="tx1"/>
                </a:solidFill>
              </a:rPr>
              <a:t>における開発経験（設計</a:t>
            </a:r>
            <a:r>
              <a:rPr lang="en-US" altLang="ja-JP" sz="1600" dirty="0">
                <a:solidFill>
                  <a:schemeClr val="tx1"/>
                </a:solidFill>
              </a:rPr>
              <a:t>~</a:t>
            </a:r>
            <a:r>
              <a:rPr lang="ja-JP" altLang="en-US" sz="1600" dirty="0">
                <a:solidFill>
                  <a:schemeClr val="tx1"/>
                </a:solidFill>
              </a:rPr>
              <a:t>製造）を通して、問合せの対応の際に参照すべき資料や問合せの内容が分かる等、最低限の顧客業務知識の習得が出来た。</a:t>
            </a:r>
            <a:endParaRPr lang="en-US" altLang="ja-JP" sz="1600" dirty="0">
              <a:solidFill>
                <a:schemeClr val="tx1"/>
              </a:solidFill>
            </a:endParaRPr>
          </a:p>
          <a:p>
            <a:endParaRPr lang="en-US" altLang="ja-JP" sz="1600" dirty="0">
              <a:solidFill>
                <a:schemeClr val="tx1"/>
              </a:solidFill>
            </a:endParaRPr>
          </a:p>
          <a:p>
            <a:r>
              <a:rPr lang="ja-JP" altLang="en-US" sz="1600" b="1" u="sng" dirty="0">
                <a:solidFill>
                  <a:schemeClr val="tx1"/>
                </a:solidFill>
              </a:rPr>
              <a:t>■今後身に付けたいこと</a:t>
            </a:r>
            <a:endParaRPr lang="en-US" altLang="ja-JP" sz="1600" b="1" u="sng" dirty="0">
              <a:solidFill>
                <a:schemeClr val="tx1"/>
              </a:solidFill>
            </a:endParaRPr>
          </a:p>
          <a:p>
            <a:r>
              <a:rPr lang="ja-JP" altLang="en-US" sz="1600" dirty="0">
                <a:solidFill>
                  <a:schemeClr val="tx1"/>
                </a:solidFill>
              </a:rPr>
              <a:t>・今後、外部接続試験等ではテスト計画や外部機関との調整を行うことが予想されるため、外部関連システムへの理解も深めていく。</a:t>
            </a:r>
            <a:endParaRPr lang="en-US" altLang="ja-JP" sz="1600" dirty="0">
              <a:solidFill>
                <a:schemeClr val="tx1"/>
              </a:solidFill>
            </a:endParaRPr>
          </a:p>
          <a:p>
            <a:r>
              <a:rPr lang="ja-JP" altLang="en-US" sz="1600" dirty="0">
                <a:solidFill>
                  <a:schemeClr val="tx1"/>
                </a:solidFill>
              </a:rPr>
              <a:t>・さらに開発経験を積み、</a:t>
            </a:r>
            <a:r>
              <a:rPr lang="en-US" altLang="ja-JP" sz="1600" dirty="0">
                <a:solidFill>
                  <a:schemeClr val="tx1"/>
                </a:solidFill>
              </a:rPr>
              <a:t>K</a:t>
            </a:r>
            <a:r>
              <a:rPr lang="ja-JP" altLang="en-US" sz="1600" dirty="0">
                <a:solidFill>
                  <a:schemeClr val="tx1"/>
                </a:solidFill>
              </a:rPr>
              <a:t>システムへの仕様理解を深め一人称で問合せ対応を実施出来るようになる。</a:t>
            </a:r>
            <a:endParaRPr lang="en-US" altLang="ja-JP" sz="1600" dirty="0">
              <a:solidFill>
                <a:schemeClr val="tx1"/>
              </a:solidFill>
            </a:endParaRPr>
          </a:p>
          <a:p>
            <a:r>
              <a:rPr lang="ja-JP" altLang="en-US" sz="1600" dirty="0">
                <a:solidFill>
                  <a:schemeClr val="tx1"/>
                </a:solidFill>
              </a:rPr>
              <a:t>・次次期更改時のクラウドリフト等を見据え、</a:t>
            </a:r>
            <a:r>
              <a:rPr kumimoji="1" lang="en-US" altLang="ja-JP" sz="1600" dirty="0">
                <a:solidFill>
                  <a:schemeClr val="tx1"/>
                </a:solidFill>
              </a:rPr>
              <a:t>AWS</a:t>
            </a:r>
            <a:r>
              <a:rPr lang="en-US" altLang="ja-JP" sz="1600" dirty="0">
                <a:solidFill>
                  <a:schemeClr val="tx1"/>
                </a:solidFill>
              </a:rPr>
              <a:t>(Solutions Architect)</a:t>
            </a:r>
            <a:r>
              <a:rPr kumimoji="1" lang="ja-JP" altLang="en-US" sz="1600" dirty="0">
                <a:solidFill>
                  <a:schemeClr val="tx1"/>
                </a:solidFill>
              </a:rPr>
              <a:t>等の資格を取得する。</a:t>
            </a:r>
            <a:endParaRPr kumimoji="1" lang="en-US" altLang="ja-JP" sz="1600" dirty="0">
              <a:solidFill>
                <a:schemeClr val="tx1"/>
              </a:solidFill>
            </a:endParaRPr>
          </a:p>
        </p:txBody>
      </p:sp>
      <p:sp>
        <p:nvSpPr>
          <p:cNvPr id="11" name="角丸四角形 10"/>
          <p:cNvSpPr/>
          <p:nvPr/>
        </p:nvSpPr>
        <p:spPr>
          <a:xfrm>
            <a:off x="324466" y="933541"/>
            <a:ext cx="2192592" cy="450696"/>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a:solidFill>
                  <a:schemeClr val="bg1"/>
                </a:solidFill>
              </a:rPr>
              <a:t>ジェネラリティスキル</a:t>
            </a:r>
            <a:endParaRPr kumimoji="1" lang="ja-JP" altLang="en-US" dirty="0">
              <a:solidFill>
                <a:schemeClr val="bg1"/>
              </a:solidFill>
            </a:endParaRPr>
          </a:p>
        </p:txBody>
      </p:sp>
      <p:sp>
        <p:nvSpPr>
          <p:cNvPr id="12" name="角丸四角形 11"/>
          <p:cNvSpPr/>
          <p:nvPr/>
        </p:nvSpPr>
        <p:spPr>
          <a:xfrm>
            <a:off x="324465" y="3784478"/>
            <a:ext cx="2113935" cy="450696"/>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dirty="0">
                <a:solidFill>
                  <a:schemeClr val="bg1"/>
                </a:solidFill>
              </a:rPr>
              <a:t>スペシャリティスキル</a:t>
            </a:r>
          </a:p>
        </p:txBody>
      </p:sp>
    </p:spTree>
    <p:extLst>
      <p:ext uri="{BB962C8B-B14F-4D97-AF65-F5344CB8AC3E}">
        <p14:creationId xmlns:p14="http://schemas.microsoft.com/office/powerpoint/2010/main" val="219405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20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a:t>
            </a:r>
            <a:r>
              <a:rPr lang="ja-JP" altLang="en-US" dirty="0"/>
              <a:t>担当業務（</a:t>
            </a:r>
            <a:r>
              <a:rPr lang="en-US" altLang="ja-JP" dirty="0"/>
              <a:t>1/2</a:t>
            </a:r>
            <a:r>
              <a:rPr lang="ja-JP" altLang="en-US" dirty="0"/>
              <a:t>）</a:t>
            </a:r>
            <a:endParaRPr kumimoji="1" lang="ja-JP" altLang="en-US" dirty="0"/>
          </a:p>
        </p:txBody>
      </p:sp>
      <p:sp>
        <p:nvSpPr>
          <p:cNvPr id="19" name="正方形/長方形 18"/>
          <p:cNvSpPr/>
          <p:nvPr/>
        </p:nvSpPr>
        <p:spPr>
          <a:xfrm>
            <a:off x="545479" y="2311100"/>
            <a:ext cx="11238536" cy="3939935"/>
          </a:xfrm>
          <a:prstGeom prst="rect">
            <a:avLst/>
          </a:prstGeom>
          <a:solidFill>
            <a:srgbClr val="CCE6EF"/>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1" name="テキスト ボックス 20"/>
          <p:cNvSpPr txBox="1"/>
          <p:nvPr/>
        </p:nvSpPr>
        <p:spPr>
          <a:xfrm>
            <a:off x="545478" y="1173644"/>
            <a:ext cx="11238536" cy="1040697"/>
          </a:xfrm>
          <a:prstGeom prst="rect">
            <a:avLst/>
          </a:prstGeom>
          <a:solidFill>
            <a:schemeClr val="accent1">
              <a:lumMod val="20000"/>
              <a:lumOff val="80000"/>
            </a:schemeClr>
          </a:solidFill>
          <a:ln w="28575">
            <a:solidFill>
              <a:schemeClr val="accent1"/>
            </a:solidFill>
          </a:ln>
        </p:spPr>
        <p:txBody>
          <a:bodyPr wrap="square" lIns="0" rIns="0" rtlCol="0">
            <a:noAutofit/>
          </a:bodyPr>
          <a:lstStyle/>
          <a:p>
            <a:pPr algn="l" defTabSz="288000"/>
            <a:r>
              <a:rPr kumimoji="1" lang="ja-JP" altLang="en-US" dirty="0">
                <a:latin typeface="+mn-ea"/>
              </a:rPr>
              <a:t>　</a:t>
            </a:r>
            <a:r>
              <a:rPr lang="ja-JP" altLang="en-US" dirty="0">
                <a:latin typeface="+mn-ea"/>
              </a:rPr>
              <a:t>　</a:t>
            </a:r>
            <a:endParaRPr lang="en-US" altLang="ja-JP" dirty="0">
              <a:latin typeface="+mn-ea"/>
            </a:endParaRPr>
          </a:p>
          <a:p>
            <a:pPr algn="l" defTabSz="288000"/>
            <a:r>
              <a:rPr lang="ja-JP" altLang="en-US" dirty="0"/>
              <a:t>　　・</a:t>
            </a:r>
            <a:r>
              <a:rPr lang="en-US" altLang="ja-JP" dirty="0"/>
              <a:t>K</a:t>
            </a:r>
            <a:r>
              <a:rPr lang="ja-JP" altLang="en-US" dirty="0"/>
              <a:t>システムとは、軽自動車の自動車検査証交付や、車検証情報の一元管理を行うシステム。</a:t>
            </a:r>
            <a:endParaRPr lang="en-US" altLang="ja-JP" dirty="0"/>
          </a:p>
          <a:p>
            <a:pPr defTabSz="288000"/>
            <a:r>
              <a:rPr lang="ja-JP" altLang="en-US" dirty="0">
                <a:latin typeface="+mn-ea"/>
              </a:rPr>
              <a:t>　　・複数の外部システムと連携する社会インフラを支える基幹システム</a:t>
            </a:r>
            <a:r>
              <a:rPr lang="ja-JP" altLang="en-US" dirty="0"/>
              <a:t> 。</a:t>
            </a:r>
            <a:endParaRPr kumimoji="1" lang="ja-JP" altLang="en-US" dirty="0">
              <a:latin typeface="+mn-ea"/>
            </a:endParaRPr>
          </a:p>
        </p:txBody>
      </p:sp>
      <p:pic>
        <p:nvPicPr>
          <p:cNvPr id="22" name="図 21"/>
          <p:cNvPicPr>
            <a:picLocks noChangeAspect="1"/>
          </p:cNvPicPr>
          <p:nvPr/>
        </p:nvPicPr>
        <p:blipFill>
          <a:blip r:embed="rId2"/>
          <a:stretch>
            <a:fillRect/>
          </a:stretch>
        </p:blipFill>
        <p:spPr>
          <a:xfrm>
            <a:off x="545478" y="2461233"/>
            <a:ext cx="9355542" cy="3789802"/>
          </a:xfrm>
          <a:prstGeom prst="rect">
            <a:avLst/>
          </a:prstGeom>
        </p:spPr>
      </p:pic>
      <p:sp>
        <p:nvSpPr>
          <p:cNvPr id="23" name="角丸四角形 22"/>
          <p:cNvSpPr/>
          <p:nvPr/>
        </p:nvSpPr>
        <p:spPr>
          <a:xfrm>
            <a:off x="474058" y="963487"/>
            <a:ext cx="2629359" cy="411916"/>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ja-JP" sz="1600" dirty="0">
                <a:solidFill>
                  <a:schemeClr val="bg1"/>
                </a:solidFill>
              </a:rPr>
              <a:t>K</a:t>
            </a:r>
            <a:r>
              <a:rPr lang="ja-JP" altLang="en-US" sz="1600" dirty="0">
                <a:solidFill>
                  <a:schemeClr val="bg1"/>
                </a:solidFill>
              </a:rPr>
              <a:t>システム開発（業務）担当</a:t>
            </a:r>
          </a:p>
        </p:txBody>
      </p:sp>
      <p:sp>
        <p:nvSpPr>
          <p:cNvPr id="24" name="Text Box 135"/>
          <p:cNvSpPr txBox="1">
            <a:spLocks noChangeArrowheads="1"/>
          </p:cNvSpPr>
          <p:nvPr/>
        </p:nvSpPr>
        <p:spPr bwMode="auto">
          <a:xfrm>
            <a:off x="6902189" y="2440492"/>
            <a:ext cx="1901332" cy="369332"/>
          </a:xfrm>
          <a:prstGeom prst="rect">
            <a:avLst/>
          </a:prstGeom>
          <a:noFill/>
          <a:ln w="9525">
            <a:noFill/>
            <a:miter lim="800000"/>
            <a:headEnd/>
            <a:tailEnd/>
          </a:ln>
        </p:spPr>
        <p:txBody>
          <a:bodyPr wrap="square">
            <a:spAutoFit/>
          </a:bodyPr>
          <a:lstStyle/>
          <a:p>
            <a:pPr algn="ctr">
              <a:lnSpc>
                <a:spcPct val="100000"/>
              </a:lnSpc>
            </a:pPr>
            <a:r>
              <a:rPr lang="en-US" altLang="ja-JP" dirty="0">
                <a:latin typeface="Meiryo UI" panose="020B0604030504040204" pitchFamily="50" charset="-128"/>
                <a:ea typeface="Meiryo UI" panose="020B0604030504040204" pitchFamily="50" charset="-128"/>
                <a:cs typeface="Meiryo UI" panose="020B0604030504040204" pitchFamily="50" charset="-128"/>
              </a:rPr>
              <a:t>K</a:t>
            </a:r>
            <a:r>
              <a:rPr lang="ja-JP" altLang="en-US" dirty="0">
                <a:latin typeface="Meiryo UI" panose="020B0604030504040204" pitchFamily="50" charset="-128"/>
                <a:ea typeface="Meiryo UI" panose="020B0604030504040204" pitchFamily="50" charset="-128"/>
                <a:cs typeface="Meiryo UI" panose="020B0604030504040204" pitchFamily="50" charset="-128"/>
              </a:rPr>
              <a:t>協会様</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Text Box 135"/>
          <p:cNvSpPr txBox="1">
            <a:spLocks noChangeArrowheads="1"/>
          </p:cNvSpPr>
          <p:nvPr/>
        </p:nvSpPr>
        <p:spPr bwMode="auto">
          <a:xfrm>
            <a:off x="7869829" y="3774149"/>
            <a:ext cx="952500" cy="461665"/>
          </a:xfrm>
          <a:prstGeom prst="rect">
            <a:avLst/>
          </a:prstGeom>
          <a:noFill/>
          <a:ln w="9525">
            <a:noFill/>
            <a:miter lim="800000"/>
            <a:headEnd/>
            <a:tailEnd/>
          </a:ln>
        </p:spPr>
        <p:txBody>
          <a:bodyPr wrap="square">
            <a:spAutoFit/>
          </a:bodyPr>
          <a:lstStyle/>
          <a:p>
            <a:pPr algn="ctr">
              <a:lnSpc>
                <a:spcPct val="1000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操作、監視、</a:t>
            </a:r>
            <a:endPar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00000"/>
              </a:lnSpc>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統計処理</a:t>
            </a:r>
          </a:p>
        </p:txBody>
      </p:sp>
      <p:sp>
        <p:nvSpPr>
          <p:cNvPr id="26" name="正方形/長方形 25"/>
          <p:cNvSpPr/>
          <p:nvPr/>
        </p:nvSpPr>
        <p:spPr>
          <a:xfrm>
            <a:off x="9770858" y="4279054"/>
            <a:ext cx="1460100" cy="1460100"/>
          </a:xfrm>
          <a:prstGeom prst="rect">
            <a:avLst/>
          </a:prstGeom>
          <a:solidFill>
            <a:schemeClr val="accent5">
              <a:lumMod val="20000"/>
              <a:lumOff val="8000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 Box 135"/>
          <p:cNvSpPr txBox="1">
            <a:spLocks noChangeArrowheads="1"/>
          </p:cNvSpPr>
          <p:nvPr/>
        </p:nvSpPr>
        <p:spPr bwMode="auto">
          <a:xfrm>
            <a:off x="9796258" y="4231177"/>
            <a:ext cx="1434700" cy="276999"/>
          </a:xfrm>
          <a:prstGeom prst="rect">
            <a:avLst/>
          </a:prstGeom>
          <a:noFill/>
          <a:ln w="9525">
            <a:noFill/>
            <a:miter lim="800000"/>
            <a:headEnd/>
            <a:tailEnd/>
          </a:ln>
        </p:spPr>
        <p:txBody>
          <a:bodyPr wrap="square">
            <a:spAutoFit/>
          </a:bodyPr>
          <a:lstStyle/>
          <a:p>
            <a:pPr algn="ctr">
              <a:lnSpc>
                <a:spcPct val="1000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外部</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31" name="左右矢印 30"/>
          <p:cNvSpPr/>
          <p:nvPr/>
        </p:nvSpPr>
        <p:spPr>
          <a:xfrm>
            <a:off x="8390456" y="4876881"/>
            <a:ext cx="1484252" cy="226034"/>
          </a:xfrm>
          <a:prstGeom prst="leftRightArrow">
            <a:avLst/>
          </a:prstGeom>
          <a:solidFill>
            <a:schemeClr val="accent4">
              <a:lumMod val="40000"/>
              <a:lumOff val="60000"/>
            </a:schemeClr>
          </a:solidFill>
          <a:ln w="28575">
            <a:solidFill>
              <a:schemeClr val="accent3">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 Box 135"/>
          <p:cNvSpPr txBox="1">
            <a:spLocks noChangeArrowheads="1"/>
          </p:cNvSpPr>
          <p:nvPr/>
        </p:nvSpPr>
        <p:spPr bwMode="auto">
          <a:xfrm rot="57501">
            <a:off x="8718876" y="4682733"/>
            <a:ext cx="952500" cy="276999"/>
          </a:xfrm>
          <a:prstGeom prst="rect">
            <a:avLst/>
          </a:prstGeom>
          <a:noFill/>
          <a:ln w="9525">
            <a:noFill/>
            <a:miter lim="800000"/>
            <a:headEnd/>
            <a:tailEnd/>
          </a:ln>
        </p:spPr>
        <p:txBody>
          <a:bodyPr wrap="square">
            <a:spAutoFit/>
          </a:bodyPr>
          <a:lstStyle/>
          <a:p>
            <a:pPr algn="ctr">
              <a:lnSpc>
                <a:spcPct val="100000"/>
              </a:lnSpc>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情報連携</a:t>
            </a:r>
          </a:p>
        </p:txBody>
      </p:sp>
      <p:pic>
        <p:nvPicPr>
          <p:cNvPr id="33" name="図 32" descr="0760大型コンピュータ（空冷）.gif"/>
          <p:cNvPicPr>
            <a:picLocks noChangeAspect="1"/>
          </p:cNvPicPr>
          <p:nvPr/>
        </p:nvPicPr>
        <p:blipFill>
          <a:blip r:embed="rId3"/>
          <a:stretch>
            <a:fillRect/>
          </a:stretch>
        </p:blipFill>
        <p:spPr>
          <a:xfrm>
            <a:off x="9952908" y="4502029"/>
            <a:ext cx="258128" cy="381000"/>
          </a:xfrm>
          <a:prstGeom prst="rect">
            <a:avLst/>
          </a:prstGeom>
        </p:spPr>
      </p:pic>
      <p:pic>
        <p:nvPicPr>
          <p:cNvPr id="35" name="図 34" descr="0760大型コンピュータ（空冷）.gif"/>
          <p:cNvPicPr>
            <a:picLocks noChangeAspect="1"/>
          </p:cNvPicPr>
          <p:nvPr/>
        </p:nvPicPr>
        <p:blipFill>
          <a:blip r:embed="rId3"/>
          <a:stretch>
            <a:fillRect/>
          </a:stretch>
        </p:blipFill>
        <p:spPr>
          <a:xfrm>
            <a:off x="10558301" y="4531415"/>
            <a:ext cx="258128" cy="381000"/>
          </a:xfrm>
          <a:prstGeom prst="rect">
            <a:avLst/>
          </a:prstGeom>
        </p:spPr>
      </p:pic>
      <p:pic>
        <p:nvPicPr>
          <p:cNvPr id="36" name="図 35" descr="0760大型コンピュータ（空冷）.gif"/>
          <p:cNvPicPr>
            <a:picLocks noChangeAspect="1"/>
          </p:cNvPicPr>
          <p:nvPr/>
        </p:nvPicPr>
        <p:blipFill>
          <a:blip r:embed="rId3"/>
          <a:stretch>
            <a:fillRect/>
          </a:stretch>
        </p:blipFill>
        <p:spPr>
          <a:xfrm>
            <a:off x="10255604" y="4837349"/>
            <a:ext cx="258128" cy="381000"/>
          </a:xfrm>
          <a:prstGeom prst="rect">
            <a:avLst/>
          </a:prstGeom>
        </p:spPr>
      </p:pic>
      <p:pic>
        <p:nvPicPr>
          <p:cNvPr id="37" name="図 36" descr="0760大型コンピュータ（空冷）.gif"/>
          <p:cNvPicPr>
            <a:picLocks noChangeAspect="1"/>
          </p:cNvPicPr>
          <p:nvPr/>
        </p:nvPicPr>
        <p:blipFill>
          <a:blip r:embed="rId3"/>
          <a:stretch>
            <a:fillRect/>
          </a:stretch>
        </p:blipFill>
        <p:spPr>
          <a:xfrm>
            <a:off x="9952908" y="5293415"/>
            <a:ext cx="258128" cy="381000"/>
          </a:xfrm>
          <a:prstGeom prst="rect">
            <a:avLst/>
          </a:prstGeom>
        </p:spPr>
      </p:pic>
      <p:pic>
        <p:nvPicPr>
          <p:cNvPr id="39" name="図 38" descr="0760大型コンピュータ（空冷）.gif"/>
          <p:cNvPicPr>
            <a:picLocks noChangeAspect="1"/>
          </p:cNvPicPr>
          <p:nvPr/>
        </p:nvPicPr>
        <p:blipFill>
          <a:blip r:embed="rId3"/>
          <a:stretch>
            <a:fillRect/>
          </a:stretch>
        </p:blipFill>
        <p:spPr>
          <a:xfrm>
            <a:off x="10807522" y="4850643"/>
            <a:ext cx="258128" cy="381000"/>
          </a:xfrm>
          <a:prstGeom prst="rect">
            <a:avLst/>
          </a:prstGeom>
        </p:spPr>
      </p:pic>
      <p:pic>
        <p:nvPicPr>
          <p:cNvPr id="42" name="図 41" descr="0760大型コンピュータ（空冷）.gif"/>
          <p:cNvPicPr>
            <a:picLocks noChangeAspect="1"/>
          </p:cNvPicPr>
          <p:nvPr/>
        </p:nvPicPr>
        <p:blipFill>
          <a:blip r:embed="rId3"/>
          <a:stretch>
            <a:fillRect/>
          </a:stretch>
        </p:blipFill>
        <p:spPr>
          <a:xfrm>
            <a:off x="10894629" y="5307555"/>
            <a:ext cx="258128" cy="381000"/>
          </a:xfrm>
          <a:prstGeom prst="rect">
            <a:avLst/>
          </a:prstGeom>
        </p:spPr>
      </p:pic>
      <p:pic>
        <p:nvPicPr>
          <p:cNvPr id="43" name="図 42" descr="0760大型コンピュータ（空冷）.gif"/>
          <p:cNvPicPr>
            <a:picLocks noChangeAspect="1"/>
          </p:cNvPicPr>
          <p:nvPr/>
        </p:nvPicPr>
        <p:blipFill>
          <a:blip r:embed="rId3"/>
          <a:stretch>
            <a:fillRect/>
          </a:stretch>
        </p:blipFill>
        <p:spPr>
          <a:xfrm>
            <a:off x="10436925" y="5293415"/>
            <a:ext cx="258128" cy="381000"/>
          </a:xfrm>
          <a:prstGeom prst="rect">
            <a:avLst/>
          </a:prstGeom>
        </p:spPr>
      </p:pic>
    </p:spTree>
    <p:extLst>
      <p:ext uri="{BB962C8B-B14F-4D97-AF65-F5344CB8AC3E}">
        <p14:creationId xmlns:p14="http://schemas.microsoft.com/office/powerpoint/2010/main" val="405188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a:t>
            </a:r>
            <a:r>
              <a:rPr lang="ja-JP" altLang="en-US" dirty="0"/>
              <a:t>担当業務</a:t>
            </a:r>
            <a:r>
              <a:rPr lang="ja-JP" altLang="en-US" dirty="0" smtClean="0"/>
              <a:t>（</a:t>
            </a:r>
            <a:r>
              <a:rPr lang="en-US" altLang="ja-JP" dirty="0" smtClean="0"/>
              <a:t>2/2</a:t>
            </a:r>
            <a:r>
              <a:rPr lang="ja-JP" altLang="en-US" dirty="0"/>
              <a:t>）</a:t>
            </a:r>
            <a:endParaRPr kumimoji="1" lang="ja-JP" altLang="en-US" dirty="0"/>
          </a:p>
        </p:txBody>
      </p:sp>
      <p:sp>
        <p:nvSpPr>
          <p:cNvPr id="20" name="角丸四角形 19"/>
          <p:cNvSpPr/>
          <p:nvPr/>
        </p:nvSpPr>
        <p:spPr>
          <a:xfrm>
            <a:off x="6131713" y="3123679"/>
            <a:ext cx="4882220" cy="2855854"/>
          </a:xfrm>
          <a:prstGeom prst="roundRect">
            <a:avLst/>
          </a:prstGeom>
          <a:solidFill>
            <a:schemeClr val="accent1">
              <a:lumMod val="20000"/>
              <a:lumOff val="80000"/>
            </a:schemeClr>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8" name="角丸四角形 27"/>
          <p:cNvSpPr/>
          <p:nvPr/>
        </p:nvSpPr>
        <p:spPr>
          <a:xfrm>
            <a:off x="813077" y="3165766"/>
            <a:ext cx="4933941" cy="2824317"/>
          </a:xfrm>
          <a:prstGeom prst="roundRect">
            <a:avLst/>
          </a:prstGeom>
          <a:solidFill>
            <a:schemeClr val="accent1">
              <a:lumMod val="20000"/>
              <a:lumOff val="80000"/>
            </a:schemeClr>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9" name="テキスト ボックス 28"/>
          <p:cNvSpPr txBox="1"/>
          <p:nvPr/>
        </p:nvSpPr>
        <p:spPr>
          <a:xfrm>
            <a:off x="480324" y="1189576"/>
            <a:ext cx="10831822" cy="1347735"/>
          </a:xfrm>
          <a:prstGeom prst="rect">
            <a:avLst/>
          </a:prstGeom>
          <a:solidFill>
            <a:schemeClr val="accent1">
              <a:lumMod val="20000"/>
              <a:lumOff val="80000"/>
            </a:schemeClr>
          </a:solidFill>
          <a:ln w="28575">
            <a:solidFill>
              <a:schemeClr val="accent1"/>
            </a:solidFill>
          </a:ln>
        </p:spPr>
        <p:txBody>
          <a:bodyPr wrap="square" lIns="0" rIns="0" rtlCol="0">
            <a:noAutofit/>
          </a:bodyPr>
          <a:lstStyle/>
          <a:p>
            <a:pPr algn="l" defTabSz="288000"/>
            <a:r>
              <a:rPr lang="ja-JP" altLang="en-US" dirty="0">
                <a:latin typeface="+mn-ea"/>
              </a:rPr>
              <a:t>　</a:t>
            </a:r>
            <a:endParaRPr lang="en-US" altLang="ja-JP" dirty="0">
              <a:latin typeface="+mn-ea"/>
            </a:endParaRPr>
          </a:p>
          <a:p>
            <a:pPr algn="l" defTabSz="288000"/>
            <a:r>
              <a:rPr lang="ja-JP" altLang="en-US" dirty="0">
                <a:latin typeface="+mn-ea"/>
              </a:rPr>
              <a:t>・</a:t>
            </a:r>
            <a:r>
              <a:rPr lang="en-US" altLang="ja-JP" dirty="0">
                <a:latin typeface="+mn-ea"/>
              </a:rPr>
              <a:t>K</a:t>
            </a:r>
            <a:r>
              <a:rPr lang="ja-JP" altLang="en-US" dirty="0">
                <a:latin typeface="+mn-ea"/>
              </a:rPr>
              <a:t>システムでは、現行システムの保守対応や業務改善の他、次期システム更改に向けた開発も並走している。</a:t>
            </a:r>
            <a:endParaRPr lang="en-US" altLang="ja-JP" dirty="0">
              <a:latin typeface="+mn-ea"/>
            </a:endParaRPr>
          </a:p>
          <a:p>
            <a:pPr algn="l" defTabSz="288000"/>
            <a:r>
              <a:rPr lang="ja-JP" altLang="en-US" dirty="0">
                <a:latin typeface="+mn-ea"/>
              </a:rPr>
              <a:t>・現行システム保守業務：仕様確認・情報検索等のお客様問合せ</a:t>
            </a:r>
            <a:r>
              <a:rPr lang="ja-JP" altLang="en-US" dirty="0" smtClean="0">
                <a:latin typeface="+mn-ea"/>
              </a:rPr>
              <a:t>対応</a:t>
            </a:r>
            <a:endParaRPr lang="en-US" altLang="ja-JP" dirty="0">
              <a:latin typeface="+mn-ea"/>
            </a:endParaRPr>
          </a:p>
          <a:p>
            <a:pPr algn="l" defTabSz="288000"/>
            <a:r>
              <a:rPr lang="ja-JP" altLang="en-US" dirty="0">
                <a:latin typeface="+mn-ea"/>
              </a:rPr>
              <a:t>・次期システム開発業務：設計・構築等の開発</a:t>
            </a:r>
            <a:r>
              <a:rPr lang="ja-JP" altLang="en-US" dirty="0" smtClean="0">
                <a:latin typeface="+mn-ea"/>
              </a:rPr>
              <a:t>作業</a:t>
            </a:r>
            <a:endParaRPr kumimoji="1" lang="ja-JP" altLang="en-US" dirty="0">
              <a:latin typeface="+mn-ea"/>
            </a:endParaRPr>
          </a:p>
        </p:txBody>
      </p:sp>
      <p:grpSp>
        <p:nvGrpSpPr>
          <p:cNvPr id="30" name="グループ化 29">
            <a:extLst>
              <a:ext uri="{FF2B5EF4-FFF2-40B4-BE49-F238E27FC236}">
                <a16:creationId xmlns:a16="http://schemas.microsoft.com/office/drawing/2014/main" id="{D7098333-4E03-4CD6-A7A7-9257C03EF31D}"/>
              </a:ext>
            </a:extLst>
          </p:cNvPr>
          <p:cNvGrpSpPr/>
          <p:nvPr/>
        </p:nvGrpSpPr>
        <p:grpSpPr>
          <a:xfrm>
            <a:off x="3705069" y="4245767"/>
            <a:ext cx="544369" cy="538553"/>
            <a:chOff x="1752142" y="3653771"/>
            <a:chExt cx="614002" cy="614003"/>
          </a:xfrm>
        </p:grpSpPr>
        <p:sp>
          <p:nvSpPr>
            <p:cNvPr id="34" name="星 12 65">
              <a:extLst>
                <a:ext uri="{FF2B5EF4-FFF2-40B4-BE49-F238E27FC236}">
                  <a16:creationId xmlns:a16="http://schemas.microsoft.com/office/drawing/2014/main" id="{84E6440B-5E86-497B-81C0-56BA5C10073E}"/>
                </a:ext>
              </a:extLst>
            </p:cNvPr>
            <p:cNvSpPr/>
            <p:nvPr/>
          </p:nvSpPr>
          <p:spPr>
            <a:xfrm>
              <a:off x="1752142" y="3653771"/>
              <a:ext cx="614002" cy="614003"/>
            </a:xfrm>
            <a:prstGeom prst="star12">
              <a:avLst/>
            </a:prstGeom>
            <a:solidFill>
              <a:srgbClr val="FFC000"/>
            </a:solidFill>
            <a:ln w="12700">
              <a:noFill/>
            </a:ln>
            <a:effectLst/>
          </p:spPr>
          <p:style>
            <a:lnRef idx="1">
              <a:schemeClr val="accent1"/>
            </a:lnRef>
            <a:fillRef idx="3">
              <a:schemeClr val="accent1"/>
            </a:fillRef>
            <a:effectRef idx="2">
              <a:schemeClr val="accent1"/>
            </a:effectRef>
            <a:fontRef idx="minor">
              <a:schemeClr val="lt1"/>
            </a:fontRef>
          </p:style>
          <p:txBody>
            <a:bodyPr wrap="square" lIns="86304" tIns="86304" rIns="86304" bIns="86304" rtlCol="0" anchor="t" anchorCtr="0">
              <a:noAutofit/>
            </a:bodyPr>
            <a:lstStyle/>
            <a:p>
              <a:pPr algn="l"/>
              <a:endParaRPr kumimoji="1" lang="ja-JP" altLang="en-US" sz="959" kern="0" dirty="0">
                <a:solidFill>
                  <a:schemeClr val="bg1"/>
                </a:solidFill>
                <a:latin typeface="+mn-ea"/>
              </a:endParaRPr>
            </a:p>
          </p:txBody>
        </p:sp>
        <p:sp>
          <p:nvSpPr>
            <p:cNvPr id="38" name="テキスト ボックス 37">
              <a:extLst>
                <a:ext uri="{FF2B5EF4-FFF2-40B4-BE49-F238E27FC236}">
                  <a16:creationId xmlns:a16="http://schemas.microsoft.com/office/drawing/2014/main" id="{E0E93A1C-B441-4F75-B44B-5132DAF66810}"/>
                </a:ext>
              </a:extLst>
            </p:cNvPr>
            <p:cNvSpPr txBox="1"/>
            <p:nvPr/>
          </p:nvSpPr>
          <p:spPr>
            <a:xfrm>
              <a:off x="1762841" y="3757912"/>
              <a:ext cx="587426" cy="398763"/>
            </a:xfrm>
            <a:prstGeom prst="rect">
              <a:avLst/>
            </a:prstGeom>
            <a:noFill/>
            <a:ln w="12700">
              <a:noFill/>
            </a:ln>
          </p:spPr>
          <p:txBody>
            <a:bodyPr wrap="square" lIns="86304" tIns="86304" rIns="86304" bIns="86304" rtlCol="0">
              <a:noAutofit/>
            </a:bodyPr>
            <a:lstStyle/>
            <a:p>
              <a:pPr algn="ctr"/>
              <a:r>
                <a:rPr lang="ja-JP" altLang="en-US" sz="800" kern="100" dirty="0">
                  <a:latin typeface="+mn-ea"/>
                  <a:cs typeface="Times New Roman" panose="02020603050405020304" pitchFamily="18" charset="0"/>
                </a:rPr>
                <a:t>トラブル</a:t>
              </a:r>
              <a:endParaRPr lang="en-US" altLang="ja-JP" sz="800" kern="100" dirty="0">
                <a:latin typeface="+mn-ea"/>
                <a:cs typeface="Times New Roman" panose="02020603050405020304" pitchFamily="18" charset="0"/>
              </a:endParaRPr>
            </a:p>
            <a:p>
              <a:pPr algn="ctr"/>
              <a:r>
                <a:rPr lang="ja-JP" altLang="en-US" sz="800" kern="100" dirty="0">
                  <a:latin typeface="+mn-ea"/>
                  <a:cs typeface="Times New Roman" panose="02020603050405020304" pitchFamily="18" charset="0"/>
                </a:rPr>
                <a:t>発生</a:t>
              </a:r>
              <a:endParaRPr lang="ja-JP" altLang="ja-JP" sz="800" kern="100" dirty="0">
                <a:latin typeface="+mn-ea"/>
                <a:cs typeface="Times New Roman" panose="02020603050405020304" pitchFamily="18" charset="0"/>
              </a:endParaRPr>
            </a:p>
          </p:txBody>
        </p:sp>
      </p:grpSp>
      <p:grpSp>
        <p:nvGrpSpPr>
          <p:cNvPr id="40" name="グループ化 39">
            <a:extLst>
              <a:ext uri="{FF2B5EF4-FFF2-40B4-BE49-F238E27FC236}">
                <a16:creationId xmlns:a16="http://schemas.microsoft.com/office/drawing/2014/main" id="{7F9265F9-EAE2-4479-88EF-40A90EC1FFA8}"/>
              </a:ext>
            </a:extLst>
          </p:cNvPr>
          <p:cNvGrpSpPr>
            <a:grpSpLocks noChangeAspect="1"/>
          </p:cNvGrpSpPr>
          <p:nvPr/>
        </p:nvGrpSpPr>
        <p:grpSpPr>
          <a:xfrm>
            <a:off x="2880106" y="4319727"/>
            <a:ext cx="590210" cy="422902"/>
            <a:chOff x="3673411" y="5087683"/>
            <a:chExt cx="539972" cy="386905"/>
          </a:xfrm>
        </p:grpSpPr>
        <p:sp>
          <p:nvSpPr>
            <p:cNvPr id="41" name="フリーフォーム: 図形 1206">
              <a:extLst>
                <a:ext uri="{FF2B5EF4-FFF2-40B4-BE49-F238E27FC236}">
                  <a16:creationId xmlns:a16="http://schemas.microsoft.com/office/drawing/2014/main" id="{38577D9C-8369-4BEF-9B14-EF6BB9892568}"/>
                </a:ext>
              </a:extLst>
            </p:cNvPr>
            <p:cNvSpPr/>
            <p:nvPr/>
          </p:nvSpPr>
          <p:spPr>
            <a:xfrm>
              <a:off x="3673411" y="5087683"/>
              <a:ext cx="539686" cy="386905"/>
            </a:xfrm>
            <a:custGeom>
              <a:avLst/>
              <a:gdLst>
                <a:gd name="connsiteX0" fmla="*/ 519398 w 539686"/>
                <a:gd name="connsiteY0" fmla="*/ 386905 h 386905"/>
                <a:gd name="connsiteX1" fmla="*/ 20288 w 539686"/>
                <a:gd name="connsiteY1" fmla="*/ 386905 h 386905"/>
                <a:gd name="connsiteX2" fmla="*/ 0 w 539686"/>
                <a:gd name="connsiteY2" fmla="*/ 366617 h 386905"/>
                <a:gd name="connsiteX3" fmla="*/ 0 w 539686"/>
                <a:gd name="connsiteY3" fmla="*/ 20288 h 386905"/>
                <a:gd name="connsiteX4" fmla="*/ 20288 w 539686"/>
                <a:gd name="connsiteY4" fmla="*/ 0 h 386905"/>
                <a:gd name="connsiteX5" fmla="*/ 519398 w 539686"/>
                <a:gd name="connsiteY5" fmla="*/ 0 h 386905"/>
                <a:gd name="connsiteX6" fmla="*/ 539687 w 539686"/>
                <a:gd name="connsiteY6" fmla="*/ 20288 h 386905"/>
                <a:gd name="connsiteX7" fmla="*/ 539687 w 539686"/>
                <a:gd name="connsiteY7" fmla="*/ 366617 h 386905"/>
                <a:gd name="connsiteX8" fmla="*/ 519398 w 539686"/>
                <a:gd name="connsiteY8" fmla="*/ 386905 h 38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686" h="386905">
                  <a:moveTo>
                    <a:pt x="519398" y="386905"/>
                  </a:moveTo>
                  <a:lnTo>
                    <a:pt x="20288" y="386905"/>
                  </a:lnTo>
                  <a:cubicBezTo>
                    <a:pt x="9049" y="386905"/>
                    <a:pt x="0" y="377857"/>
                    <a:pt x="0" y="366617"/>
                  </a:cubicBezTo>
                  <a:lnTo>
                    <a:pt x="0" y="20288"/>
                  </a:lnTo>
                  <a:cubicBezTo>
                    <a:pt x="0" y="9049"/>
                    <a:pt x="9049" y="0"/>
                    <a:pt x="20288" y="0"/>
                  </a:cubicBezTo>
                  <a:lnTo>
                    <a:pt x="519398" y="0"/>
                  </a:lnTo>
                  <a:cubicBezTo>
                    <a:pt x="530638" y="0"/>
                    <a:pt x="539687" y="9049"/>
                    <a:pt x="539687" y="20288"/>
                  </a:cubicBezTo>
                  <a:lnTo>
                    <a:pt x="539687" y="366617"/>
                  </a:lnTo>
                  <a:cubicBezTo>
                    <a:pt x="539687" y="377761"/>
                    <a:pt x="530638" y="386905"/>
                    <a:pt x="519398" y="386905"/>
                  </a:cubicBezTo>
                  <a:close/>
                </a:path>
              </a:pathLst>
            </a:custGeom>
            <a:solidFill>
              <a:srgbClr val="9CADCC"/>
            </a:solidFill>
            <a:ln w="9525" cap="flat">
              <a:noFill/>
              <a:prstDash val="solid"/>
              <a:miter/>
            </a:ln>
          </p:spPr>
          <p:txBody>
            <a:bodyPr rtlCol="0" anchor="ctr"/>
            <a:lstStyle/>
            <a:p>
              <a:endParaRPr lang="ja-JP" altLang="en-US" sz="2158"/>
            </a:p>
          </p:txBody>
        </p:sp>
        <p:sp>
          <p:nvSpPr>
            <p:cNvPr id="44" name="フリーフォーム: 図形 1208">
              <a:extLst>
                <a:ext uri="{FF2B5EF4-FFF2-40B4-BE49-F238E27FC236}">
                  <a16:creationId xmlns:a16="http://schemas.microsoft.com/office/drawing/2014/main" id="{D13552C3-6847-4D73-951D-F11DDE96611B}"/>
                </a:ext>
              </a:extLst>
            </p:cNvPr>
            <p:cNvSpPr/>
            <p:nvPr/>
          </p:nvSpPr>
          <p:spPr>
            <a:xfrm>
              <a:off x="3704177" y="5087873"/>
              <a:ext cx="488441" cy="230697"/>
            </a:xfrm>
            <a:custGeom>
              <a:avLst/>
              <a:gdLst>
                <a:gd name="connsiteX0" fmla="*/ 220313 w 488441"/>
                <a:gd name="connsiteY0" fmla="*/ 223171 h 230697"/>
                <a:gd name="connsiteX1" fmla="*/ 240316 w 488441"/>
                <a:gd name="connsiteY1" fmla="*/ 230696 h 230697"/>
                <a:gd name="connsiteX2" fmla="*/ 260128 w 488441"/>
                <a:gd name="connsiteY2" fmla="*/ 223361 h 230697"/>
                <a:gd name="connsiteX3" fmla="*/ 488442 w 488441"/>
                <a:gd name="connsiteY3" fmla="*/ 190 h 230697"/>
                <a:gd name="connsiteX4" fmla="*/ 447961 w 488441"/>
                <a:gd name="connsiteY4" fmla="*/ 0 h 230697"/>
                <a:gd name="connsiteX5" fmla="*/ 0 w 488441"/>
                <a:gd name="connsiteY5" fmla="*/ 0 h 230697"/>
                <a:gd name="connsiteX6" fmla="*/ 220313 w 488441"/>
                <a:gd name="connsiteY6" fmla="*/ 223171 h 23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441" h="230697">
                  <a:moveTo>
                    <a:pt x="220313" y="223171"/>
                  </a:moveTo>
                  <a:cubicBezTo>
                    <a:pt x="224790" y="227838"/>
                    <a:pt x="232315" y="230791"/>
                    <a:pt x="240316" y="230696"/>
                  </a:cubicBezTo>
                  <a:cubicBezTo>
                    <a:pt x="248317" y="230791"/>
                    <a:pt x="255842" y="227743"/>
                    <a:pt x="260128" y="223361"/>
                  </a:cubicBezTo>
                  <a:lnTo>
                    <a:pt x="488442" y="190"/>
                  </a:lnTo>
                  <a:cubicBezTo>
                    <a:pt x="488442" y="190"/>
                    <a:pt x="466820" y="0"/>
                    <a:pt x="447961" y="0"/>
                  </a:cubicBezTo>
                  <a:lnTo>
                    <a:pt x="0" y="0"/>
                  </a:lnTo>
                  <a:lnTo>
                    <a:pt x="220313" y="223171"/>
                  </a:lnTo>
                  <a:close/>
                </a:path>
              </a:pathLst>
            </a:custGeom>
            <a:solidFill>
              <a:srgbClr val="4F79AE"/>
            </a:solidFill>
            <a:ln w="9525" cap="flat">
              <a:noFill/>
              <a:prstDash val="solid"/>
              <a:miter/>
            </a:ln>
          </p:spPr>
          <p:txBody>
            <a:bodyPr rtlCol="0" anchor="ctr"/>
            <a:lstStyle/>
            <a:p>
              <a:endParaRPr lang="ja-JP" altLang="en-US" sz="2158"/>
            </a:p>
          </p:txBody>
        </p:sp>
        <p:sp>
          <p:nvSpPr>
            <p:cNvPr id="45" name="フリーフォーム: 図形 1209">
              <a:extLst>
                <a:ext uri="{FF2B5EF4-FFF2-40B4-BE49-F238E27FC236}">
                  <a16:creationId xmlns:a16="http://schemas.microsoft.com/office/drawing/2014/main" id="{ACBDD456-53AE-433E-A47B-BBA974896E35}"/>
                </a:ext>
              </a:extLst>
            </p:cNvPr>
            <p:cNvSpPr/>
            <p:nvPr/>
          </p:nvSpPr>
          <p:spPr>
            <a:xfrm>
              <a:off x="3673602" y="5123496"/>
              <a:ext cx="158591" cy="318516"/>
            </a:xfrm>
            <a:custGeom>
              <a:avLst/>
              <a:gdLst>
                <a:gd name="connsiteX0" fmla="*/ 95 w 158591"/>
                <a:gd name="connsiteY0" fmla="*/ 318516 h 318516"/>
                <a:gd name="connsiteX1" fmla="*/ 158591 w 158591"/>
                <a:gd name="connsiteY1" fmla="*/ 156401 h 318516"/>
                <a:gd name="connsiteX2" fmla="*/ 0 w 158591"/>
                <a:gd name="connsiteY2" fmla="*/ 0 h 318516"/>
                <a:gd name="connsiteX3" fmla="*/ 95 w 158591"/>
                <a:gd name="connsiteY3" fmla="*/ 29718 h 318516"/>
                <a:gd name="connsiteX4" fmla="*/ 95 w 158591"/>
                <a:gd name="connsiteY4" fmla="*/ 318516 h 318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91" h="318516">
                  <a:moveTo>
                    <a:pt x="95" y="318516"/>
                  </a:moveTo>
                  <a:lnTo>
                    <a:pt x="158591" y="156401"/>
                  </a:lnTo>
                  <a:lnTo>
                    <a:pt x="0" y="0"/>
                  </a:lnTo>
                  <a:cubicBezTo>
                    <a:pt x="0" y="0"/>
                    <a:pt x="95" y="10954"/>
                    <a:pt x="95" y="29718"/>
                  </a:cubicBezTo>
                  <a:lnTo>
                    <a:pt x="95" y="318516"/>
                  </a:lnTo>
                  <a:close/>
                </a:path>
              </a:pathLst>
            </a:custGeom>
            <a:solidFill>
              <a:srgbClr val="4F79AE"/>
            </a:solidFill>
            <a:ln w="9525" cap="flat">
              <a:noFill/>
              <a:prstDash val="solid"/>
              <a:miter/>
            </a:ln>
          </p:spPr>
          <p:txBody>
            <a:bodyPr rtlCol="0" anchor="ctr"/>
            <a:lstStyle/>
            <a:p>
              <a:endParaRPr lang="ja-JP" altLang="en-US" sz="2158"/>
            </a:p>
          </p:txBody>
        </p:sp>
        <p:sp>
          <p:nvSpPr>
            <p:cNvPr id="46" name="フリーフォーム: 図形 1210">
              <a:extLst>
                <a:ext uri="{FF2B5EF4-FFF2-40B4-BE49-F238E27FC236}">
                  <a16:creationId xmlns:a16="http://schemas.microsoft.com/office/drawing/2014/main" id="{FE2B4086-965B-47D1-AFFF-F682A7E557A2}"/>
                </a:ext>
              </a:extLst>
            </p:cNvPr>
            <p:cNvSpPr/>
            <p:nvPr/>
          </p:nvSpPr>
          <p:spPr>
            <a:xfrm>
              <a:off x="3706748" y="5311139"/>
              <a:ext cx="476631" cy="162401"/>
            </a:xfrm>
            <a:custGeom>
              <a:avLst/>
              <a:gdLst>
                <a:gd name="connsiteX0" fmla="*/ 31337 w 476631"/>
                <a:gd name="connsiteY0" fmla="*/ 162401 h 162401"/>
                <a:gd name="connsiteX1" fmla="*/ 442341 w 476631"/>
                <a:gd name="connsiteY1" fmla="*/ 162401 h 162401"/>
                <a:gd name="connsiteX2" fmla="*/ 476631 w 476631"/>
                <a:gd name="connsiteY2" fmla="*/ 162115 h 162401"/>
                <a:gd name="connsiteX3" fmla="*/ 318516 w 476631"/>
                <a:gd name="connsiteY3" fmla="*/ 857 h 162401"/>
                <a:gd name="connsiteX4" fmla="*/ 288608 w 476631"/>
                <a:gd name="connsiteY4" fmla="*/ 31051 h 162401"/>
                <a:gd name="connsiteX5" fmla="*/ 237744 w 476631"/>
                <a:gd name="connsiteY5" fmla="*/ 51340 h 162401"/>
                <a:gd name="connsiteX6" fmla="*/ 186595 w 476631"/>
                <a:gd name="connsiteY6" fmla="*/ 30766 h 162401"/>
                <a:gd name="connsiteX7" fmla="*/ 156210 w 476631"/>
                <a:gd name="connsiteY7" fmla="*/ 0 h 162401"/>
                <a:gd name="connsiteX8" fmla="*/ 0 w 476631"/>
                <a:gd name="connsiteY8" fmla="*/ 162115 h 162401"/>
                <a:gd name="connsiteX9" fmla="*/ 31337 w 476631"/>
                <a:gd name="connsiteY9" fmla="*/ 162401 h 16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631" h="162401">
                  <a:moveTo>
                    <a:pt x="31337" y="162401"/>
                  </a:moveTo>
                  <a:lnTo>
                    <a:pt x="442341" y="162401"/>
                  </a:lnTo>
                  <a:cubicBezTo>
                    <a:pt x="461105" y="162401"/>
                    <a:pt x="476631" y="162020"/>
                    <a:pt x="476631" y="162115"/>
                  </a:cubicBezTo>
                  <a:lnTo>
                    <a:pt x="318516" y="857"/>
                  </a:lnTo>
                  <a:lnTo>
                    <a:pt x="288608" y="31051"/>
                  </a:lnTo>
                  <a:cubicBezTo>
                    <a:pt x="274606" y="45053"/>
                    <a:pt x="255937" y="51340"/>
                    <a:pt x="237744" y="51340"/>
                  </a:cubicBezTo>
                  <a:cubicBezTo>
                    <a:pt x="219647" y="51340"/>
                    <a:pt x="200787" y="45053"/>
                    <a:pt x="186595" y="30766"/>
                  </a:cubicBezTo>
                  <a:lnTo>
                    <a:pt x="156210" y="0"/>
                  </a:lnTo>
                  <a:lnTo>
                    <a:pt x="0" y="162115"/>
                  </a:lnTo>
                  <a:cubicBezTo>
                    <a:pt x="95" y="162020"/>
                    <a:pt x="12478" y="162401"/>
                    <a:pt x="31337" y="162401"/>
                  </a:cubicBezTo>
                  <a:close/>
                </a:path>
              </a:pathLst>
            </a:custGeom>
            <a:solidFill>
              <a:srgbClr val="4F79AE"/>
            </a:solidFill>
            <a:ln w="9525" cap="flat">
              <a:noFill/>
              <a:prstDash val="solid"/>
              <a:miter/>
            </a:ln>
          </p:spPr>
          <p:txBody>
            <a:bodyPr rtlCol="0" anchor="ctr"/>
            <a:lstStyle/>
            <a:p>
              <a:endParaRPr lang="ja-JP" altLang="en-US" sz="2158"/>
            </a:p>
          </p:txBody>
        </p:sp>
        <p:sp>
          <p:nvSpPr>
            <p:cNvPr id="47" name="フリーフォーム: 図形 1211">
              <a:extLst>
                <a:ext uri="{FF2B5EF4-FFF2-40B4-BE49-F238E27FC236}">
                  <a16:creationId xmlns:a16="http://schemas.microsoft.com/office/drawing/2014/main" id="{A6D9DAA9-DCAE-49DE-B0CA-842995AF355F}"/>
                </a:ext>
              </a:extLst>
            </p:cNvPr>
            <p:cNvSpPr/>
            <p:nvPr/>
          </p:nvSpPr>
          <p:spPr>
            <a:xfrm>
              <a:off x="4056126" y="5122544"/>
              <a:ext cx="157257" cy="319373"/>
            </a:xfrm>
            <a:custGeom>
              <a:avLst/>
              <a:gdLst>
                <a:gd name="connsiteX0" fmla="*/ 157258 w 157257"/>
                <a:gd name="connsiteY0" fmla="*/ 319373 h 319373"/>
                <a:gd name="connsiteX1" fmla="*/ 157258 w 157257"/>
                <a:gd name="connsiteY1" fmla="*/ 0 h 319373"/>
                <a:gd name="connsiteX2" fmla="*/ 0 w 157257"/>
                <a:gd name="connsiteY2" fmla="*/ 158306 h 319373"/>
                <a:gd name="connsiteX3" fmla="*/ 157258 w 157257"/>
                <a:gd name="connsiteY3" fmla="*/ 319373 h 319373"/>
              </a:gdLst>
              <a:ahLst/>
              <a:cxnLst>
                <a:cxn ang="0">
                  <a:pos x="connsiteX0" y="connsiteY0"/>
                </a:cxn>
                <a:cxn ang="0">
                  <a:pos x="connsiteX1" y="connsiteY1"/>
                </a:cxn>
                <a:cxn ang="0">
                  <a:pos x="connsiteX2" y="connsiteY2"/>
                </a:cxn>
                <a:cxn ang="0">
                  <a:pos x="connsiteX3" y="connsiteY3"/>
                </a:cxn>
              </a:cxnLst>
              <a:rect l="l" t="t" r="r" b="b"/>
              <a:pathLst>
                <a:path w="157257" h="319373">
                  <a:moveTo>
                    <a:pt x="157258" y="319373"/>
                  </a:moveTo>
                  <a:lnTo>
                    <a:pt x="157258" y="0"/>
                  </a:lnTo>
                  <a:lnTo>
                    <a:pt x="0" y="158306"/>
                  </a:lnTo>
                  <a:lnTo>
                    <a:pt x="157258" y="319373"/>
                  </a:lnTo>
                  <a:close/>
                </a:path>
              </a:pathLst>
            </a:custGeom>
            <a:solidFill>
              <a:srgbClr val="4F79AE"/>
            </a:solidFill>
            <a:ln w="9525" cap="flat">
              <a:noFill/>
              <a:prstDash val="solid"/>
              <a:miter/>
            </a:ln>
          </p:spPr>
          <p:txBody>
            <a:bodyPr rtlCol="0" anchor="ctr"/>
            <a:lstStyle/>
            <a:p>
              <a:endParaRPr lang="ja-JP" altLang="en-US" sz="2158"/>
            </a:p>
          </p:txBody>
        </p:sp>
      </p:grpSp>
      <p:grpSp>
        <p:nvGrpSpPr>
          <p:cNvPr id="48" name="グループ化 47">
            <a:extLst>
              <a:ext uri="{FF2B5EF4-FFF2-40B4-BE49-F238E27FC236}">
                <a16:creationId xmlns:a16="http://schemas.microsoft.com/office/drawing/2014/main" id="{A0E3ABB2-0F09-4EF5-B399-AA6CD3204513}"/>
              </a:ext>
            </a:extLst>
          </p:cNvPr>
          <p:cNvGrpSpPr>
            <a:grpSpLocks noChangeAspect="1"/>
          </p:cNvGrpSpPr>
          <p:nvPr/>
        </p:nvGrpSpPr>
        <p:grpSpPr>
          <a:xfrm>
            <a:off x="2112986" y="4282007"/>
            <a:ext cx="484720" cy="507796"/>
            <a:chOff x="4443129" y="4975746"/>
            <a:chExt cx="515514" cy="540058"/>
          </a:xfrm>
        </p:grpSpPr>
        <p:sp>
          <p:nvSpPr>
            <p:cNvPr id="49" name="フリーフォーム: 図形 1185">
              <a:extLst>
                <a:ext uri="{FF2B5EF4-FFF2-40B4-BE49-F238E27FC236}">
                  <a16:creationId xmlns:a16="http://schemas.microsoft.com/office/drawing/2014/main" id="{B05DEB91-BAD4-46F7-A335-212EA35B7BAA}"/>
                </a:ext>
              </a:extLst>
            </p:cNvPr>
            <p:cNvSpPr/>
            <p:nvPr/>
          </p:nvSpPr>
          <p:spPr>
            <a:xfrm>
              <a:off x="4443129" y="4978953"/>
              <a:ext cx="497650" cy="536851"/>
            </a:xfrm>
            <a:custGeom>
              <a:avLst/>
              <a:gdLst>
                <a:gd name="connsiteX0" fmla="*/ 481581 w 497650"/>
                <a:gd name="connsiteY0" fmla="*/ 478967 h 536851"/>
                <a:gd name="connsiteX1" fmla="*/ 150492 w 497650"/>
                <a:gd name="connsiteY1" fmla="*/ 394766 h 536851"/>
                <a:gd name="connsiteX2" fmla="*/ 58481 w 497650"/>
                <a:gd name="connsiteY2" fmla="*/ 13670 h 536851"/>
                <a:gd name="connsiteX3" fmla="*/ 58481 w 497650"/>
                <a:gd name="connsiteY3" fmla="*/ 13575 h 536851"/>
                <a:gd name="connsiteX4" fmla="*/ 60672 w 497650"/>
                <a:gd name="connsiteY4" fmla="*/ 12337 h 536851"/>
                <a:gd name="connsiteX5" fmla="*/ 64291 w 497650"/>
                <a:gd name="connsiteY5" fmla="*/ 10241 h 536851"/>
                <a:gd name="connsiteX6" fmla="*/ 65815 w 497650"/>
                <a:gd name="connsiteY6" fmla="*/ 9384 h 536851"/>
                <a:gd name="connsiteX7" fmla="*/ 76388 w 497650"/>
                <a:gd name="connsiteY7" fmla="*/ 4526 h 536851"/>
                <a:gd name="connsiteX8" fmla="*/ 76388 w 497650"/>
                <a:gd name="connsiteY8" fmla="*/ 4907 h 536851"/>
                <a:gd name="connsiteX9" fmla="*/ 149730 w 497650"/>
                <a:gd name="connsiteY9" fmla="*/ 28339 h 536851"/>
                <a:gd name="connsiteX10" fmla="*/ 170590 w 497650"/>
                <a:gd name="connsiteY10" fmla="*/ 89966 h 536851"/>
                <a:gd name="connsiteX11" fmla="*/ 127061 w 497650"/>
                <a:gd name="connsiteY11" fmla="*/ 189406 h 536851"/>
                <a:gd name="connsiteX12" fmla="*/ 124108 w 497650"/>
                <a:gd name="connsiteY12" fmla="*/ 191216 h 536851"/>
                <a:gd name="connsiteX13" fmla="*/ 308893 w 497650"/>
                <a:gd name="connsiteY13" fmla="*/ 397433 h 536851"/>
                <a:gd name="connsiteX14" fmla="*/ 314037 w 497650"/>
                <a:gd name="connsiteY14" fmla="*/ 391146 h 536851"/>
                <a:gd name="connsiteX15" fmla="*/ 418145 w 497650"/>
                <a:gd name="connsiteY15" fmla="*/ 360571 h 536851"/>
                <a:gd name="connsiteX16" fmla="*/ 471961 w 497650"/>
                <a:gd name="connsiteY16" fmla="*/ 393242 h 536851"/>
                <a:gd name="connsiteX17" fmla="*/ 481581 w 497650"/>
                <a:gd name="connsiteY17" fmla="*/ 478967 h 53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7650" h="536851">
                  <a:moveTo>
                    <a:pt x="481581" y="478967"/>
                  </a:moveTo>
                  <a:cubicBezTo>
                    <a:pt x="468627" y="500398"/>
                    <a:pt x="372330" y="637463"/>
                    <a:pt x="150492" y="394766"/>
                  </a:cubicBezTo>
                  <a:cubicBezTo>
                    <a:pt x="-83442" y="138924"/>
                    <a:pt x="13809" y="41293"/>
                    <a:pt x="58481" y="13670"/>
                  </a:cubicBezTo>
                  <a:lnTo>
                    <a:pt x="58481" y="13575"/>
                  </a:lnTo>
                  <a:cubicBezTo>
                    <a:pt x="59148" y="13099"/>
                    <a:pt x="59910" y="12813"/>
                    <a:pt x="60672" y="12337"/>
                  </a:cubicBezTo>
                  <a:cubicBezTo>
                    <a:pt x="61910" y="11575"/>
                    <a:pt x="63148" y="10908"/>
                    <a:pt x="64291" y="10241"/>
                  </a:cubicBezTo>
                  <a:cubicBezTo>
                    <a:pt x="64767" y="9955"/>
                    <a:pt x="65339" y="9670"/>
                    <a:pt x="65815" y="9384"/>
                  </a:cubicBezTo>
                  <a:cubicBezTo>
                    <a:pt x="72197" y="5955"/>
                    <a:pt x="76388" y="4526"/>
                    <a:pt x="76388" y="4526"/>
                  </a:cubicBezTo>
                  <a:cubicBezTo>
                    <a:pt x="76388" y="4526"/>
                    <a:pt x="76388" y="4621"/>
                    <a:pt x="76388" y="4907"/>
                  </a:cubicBezTo>
                  <a:cubicBezTo>
                    <a:pt x="107249" y="-6142"/>
                    <a:pt x="139253" y="1383"/>
                    <a:pt x="149730" y="28339"/>
                  </a:cubicBezTo>
                  <a:lnTo>
                    <a:pt x="170590" y="89966"/>
                  </a:lnTo>
                  <a:cubicBezTo>
                    <a:pt x="183068" y="122065"/>
                    <a:pt x="163637" y="166546"/>
                    <a:pt x="127061" y="189406"/>
                  </a:cubicBezTo>
                  <a:lnTo>
                    <a:pt x="124108" y="191216"/>
                  </a:lnTo>
                  <a:cubicBezTo>
                    <a:pt x="157255" y="259892"/>
                    <a:pt x="213548" y="335806"/>
                    <a:pt x="308893" y="397433"/>
                  </a:cubicBezTo>
                  <a:lnTo>
                    <a:pt x="314037" y="391146"/>
                  </a:lnTo>
                  <a:cubicBezTo>
                    <a:pt x="341278" y="357713"/>
                    <a:pt x="387951" y="344093"/>
                    <a:pt x="418145" y="360571"/>
                  </a:cubicBezTo>
                  <a:lnTo>
                    <a:pt x="471961" y="393242"/>
                  </a:lnTo>
                  <a:cubicBezTo>
                    <a:pt x="501489" y="409339"/>
                    <a:pt x="506727" y="446105"/>
                    <a:pt x="481581" y="478967"/>
                  </a:cubicBezTo>
                  <a:close/>
                </a:path>
              </a:pathLst>
            </a:custGeom>
            <a:solidFill>
              <a:srgbClr val="4F79AE"/>
            </a:solidFill>
            <a:ln w="9525" cap="flat">
              <a:noFill/>
              <a:prstDash val="solid"/>
              <a:miter/>
            </a:ln>
          </p:spPr>
          <p:txBody>
            <a:bodyPr rtlCol="0" anchor="ctr"/>
            <a:lstStyle/>
            <a:p>
              <a:endParaRPr lang="ja-JP" altLang="en-US" sz="2158"/>
            </a:p>
          </p:txBody>
        </p:sp>
        <p:sp>
          <p:nvSpPr>
            <p:cNvPr id="50" name="フリーフォーム: 図形 1187">
              <a:extLst>
                <a:ext uri="{FF2B5EF4-FFF2-40B4-BE49-F238E27FC236}">
                  <a16:creationId xmlns:a16="http://schemas.microsoft.com/office/drawing/2014/main" id="{7420463D-F090-4156-8D32-D0766C9E8FF8}"/>
                </a:ext>
              </a:extLst>
            </p:cNvPr>
            <p:cNvSpPr/>
            <p:nvPr/>
          </p:nvSpPr>
          <p:spPr>
            <a:xfrm>
              <a:off x="4706682" y="4975746"/>
              <a:ext cx="251961" cy="251002"/>
            </a:xfrm>
            <a:custGeom>
              <a:avLst/>
              <a:gdLst>
                <a:gd name="connsiteX0" fmla="*/ 181738 w 251961"/>
                <a:gd name="connsiteY0" fmla="*/ 70217 h 251002"/>
                <a:gd name="connsiteX1" fmla="*/ 21623 w 251961"/>
                <a:gd name="connsiteY1" fmla="*/ 18 h 251002"/>
                <a:gd name="connsiteX2" fmla="*/ 1 w 251961"/>
                <a:gd name="connsiteY2" fmla="*/ 20401 h 251002"/>
                <a:gd name="connsiteX3" fmla="*/ 1 w 251961"/>
                <a:gd name="connsiteY3" fmla="*/ 20401 h 251002"/>
                <a:gd name="connsiteX4" fmla="*/ 18384 w 251961"/>
                <a:gd name="connsiteY4" fmla="*/ 40308 h 251002"/>
                <a:gd name="connsiteX5" fmla="*/ 152687 w 251961"/>
                <a:gd name="connsiteY5" fmla="*/ 99268 h 251002"/>
                <a:gd name="connsiteX6" fmla="*/ 211646 w 251961"/>
                <a:gd name="connsiteY6" fmla="*/ 232713 h 251002"/>
                <a:gd name="connsiteX7" fmla="*/ 231554 w 251961"/>
                <a:gd name="connsiteY7" fmla="*/ 251001 h 251002"/>
                <a:gd name="connsiteX8" fmla="*/ 231554 w 251961"/>
                <a:gd name="connsiteY8" fmla="*/ 251001 h 251002"/>
                <a:gd name="connsiteX9" fmla="*/ 251937 w 251961"/>
                <a:gd name="connsiteY9" fmla="*/ 229380 h 251002"/>
                <a:gd name="connsiteX10" fmla="*/ 181738 w 251961"/>
                <a:gd name="connsiteY10" fmla="*/ 70217 h 251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961" h="251002">
                  <a:moveTo>
                    <a:pt x="181738" y="70217"/>
                  </a:moveTo>
                  <a:cubicBezTo>
                    <a:pt x="137447" y="25925"/>
                    <a:pt x="80011" y="2589"/>
                    <a:pt x="21623" y="18"/>
                  </a:cubicBezTo>
                  <a:cubicBezTo>
                    <a:pt x="10002" y="-459"/>
                    <a:pt x="96" y="8780"/>
                    <a:pt x="1" y="20401"/>
                  </a:cubicBezTo>
                  <a:lnTo>
                    <a:pt x="1" y="20401"/>
                  </a:lnTo>
                  <a:cubicBezTo>
                    <a:pt x="-94" y="30879"/>
                    <a:pt x="7907" y="39832"/>
                    <a:pt x="18384" y="40308"/>
                  </a:cubicBezTo>
                  <a:cubicBezTo>
                    <a:pt x="67343" y="42499"/>
                    <a:pt x="115539" y="62121"/>
                    <a:pt x="152687" y="99268"/>
                  </a:cubicBezTo>
                  <a:cubicBezTo>
                    <a:pt x="189644" y="136225"/>
                    <a:pt x="209265" y="184040"/>
                    <a:pt x="211646" y="232713"/>
                  </a:cubicBezTo>
                  <a:cubicBezTo>
                    <a:pt x="212123" y="243191"/>
                    <a:pt x="221076" y="251096"/>
                    <a:pt x="231554" y="251001"/>
                  </a:cubicBezTo>
                  <a:lnTo>
                    <a:pt x="231554" y="251001"/>
                  </a:lnTo>
                  <a:cubicBezTo>
                    <a:pt x="243174" y="250906"/>
                    <a:pt x="252509" y="241000"/>
                    <a:pt x="251937" y="229380"/>
                  </a:cubicBezTo>
                  <a:cubicBezTo>
                    <a:pt x="249080" y="171277"/>
                    <a:pt x="225743" y="114222"/>
                    <a:pt x="181738" y="70217"/>
                  </a:cubicBezTo>
                  <a:close/>
                </a:path>
              </a:pathLst>
            </a:custGeom>
            <a:solidFill>
              <a:srgbClr val="3E3A39"/>
            </a:solidFill>
            <a:ln w="9525" cap="flat">
              <a:noFill/>
              <a:prstDash val="solid"/>
              <a:miter/>
            </a:ln>
          </p:spPr>
          <p:txBody>
            <a:bodyPr rtlCol="0" anchor="ctr"/>
            <a:lstStyle/>
            <a:p>
              <a:endParaRPr lang="ja-JP" altLang="en-US" sz="2158"/>
            </a:p>
          </p:txBody>
        </p:sp>
        <p:sp>
          <p:nvSpPr>
            <p:cNvPr id="51" name="フリーフォーム: 図形 1188">
              <a:extLst>
                <a:ext uri="{FF2B5EF4-FFF2-40B4-BE49-F238E27FC236}">
                  <a16:creationId xmlns:a16="http://schemas.microsoft.com/office/drawing/2014/main" id="{0ED03469-DD76-4681-9BA6-C820D4F41957}"/>
                </a:ext>
              </a:extLst>
            </p:cNvPr>
            <p:cNvSpPr/>
            <p:nvPr/>
          </p:nvSpPr>
          <p:spPr>
            <a:xfrm>
              <a:off x="4705920" y="5069198"/>
              <a:ext cx="159189" cy="158217"/>
            </a:xfrm>
            <a:custGeom>
              <a:avLst/>
              <a:gdLst>
                <a:gd name="connsiteX0" fmla="*/ 113729 w 159189"/>
                <a:gd name="connsiteY0" fmla="*/ 45536 h 158217"/>
                <a:gd name="connsiteX1" fmla="*/ 23051 w 159189"/>
                <a:gd name="connsiteY1" fmla="*/ 197 h 158217"/>
                <a:gd name="connsiteX2" fmla="*/ 1 w 159189"/>
                <a:gd name="connsiteY2" fmla="*/ 20485 h 158217"/>
                <a:gd name="connsiteX3" fmla="*/ 1 w 159189"/>
                <a:gd name="connsiteY3" fmla="*/ 20961 h 158217"/>
                <a:gd name="connsiteX4" fmla="*/ 16955 w 159189"/>
                <a:gd name="connsiteY4" fmla="*/ 40583 h 158217"/>
                <a:gd name="connsiteX5" fmla="*/ 84678 w 159189"/>
                <a:gd name="connsiteY5" fmla="*/ 74587 h 158217"/>
                <a:gd name="connsiteX6" fmla="*/ 118492 w 159189"/>
                <a:gd name="connsiteY6" fmla="*/ 141452 h 158217"/>
                <a:gd name="connsiteX7" fmla="*/ 138113 w 159189"/>
                <a:gd name="connsiteY7" fmla="*/ 158217 h 158217"/>
                <a:gd name="connsiteX8" fmla="*/ 138685 w 159189"/>
                <a:gd name="connsiteY8" fmla="*/ 158217 h 158217"/>
                <a:gd name="connsiteX9" fmla="*/ 158973 w 159189"/>
                <a:gd name="connsiteY9" fmla="*/ 135071 h 158217"/>
                <a:gd name="connsiteX10" fmla="*/ 113729 w 159189"/>
                <a:gd name="connsiteY10" fmla="*/ 45536 h 15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189" h="158217">
                  <a:moveTo>
                    <a:pt x="113729" y="45536"/>
                  </a:moveTo>
                  <a:cubicBezTo>
                    <a:pt x="88298" y="20104"/>
                    <a:pt x="56389" y="4959"/>
                    <a:pt x="23051" y="197"/>
                  </a:cubicBezTo>
                  <a:cubicBezTo>
                    <a:pt x="10955" y="-1518"/>
                    <a:pt x="96" y="8198"/>
                    <a:pt x="1" y="20485"/>
                  </a:cubicBezTo>
                  <a:lnTo>
                    <a:pt x="1" y="20961"/>
                  </a:lnTo>
                  <a:cubicBezTo>
                    <a:pt x="-94" y="30867"/>
                    <a:pt x="7145" y="39154"/>
                    <a:pt x="16955" y="40583"/>
                  </a:cubicBezTo>
                  <a:cubicBezTo>
                    <a:pt x="41816" y="44298"/>
                    <a:pt x="65628" y="55537"/>
                    <a:pt x="84678" y="74587"/>
                  </a:cubicBezTo>
                  <a:cubicBezTo>
                    <a:pt x="103442" y="93351"/>
                    <a:pt x="114777" y="116878"/>
                    <a:pt x="118492" y="141452"/>
                  </a:cubicBezTo>
                  <a:cubicBezTo>
                    <a:pt x="120016" y="151168"/>
                    <a:pt x="128207" y="158312"/>
                    <a:pt x="138113" y="158217"/>
                  </a:cubicBezTo>
                  <a:lnTo>
                    <a:pt x="138685" y="158217"/>
                  </a:lnTo>
                  <a:cubicBezTo>
                    <a:pt x="150972" y="158121"/>
                    <a:pt x="160783" y="147167"/>
                    <a:pt x="158973" y="135071"/>
                  </a:cubicBezTo>
                  <a:cubicBezTo>
                    <a:pt x="154020" y="102209"/>
                    <a:pt x="138971" y="70682"/>
                    <a:pt x="113729" y="45536"/>
                  </a:cubicBezTo>
                  <a:close/>
                </a:path>
              </a:pathLst>
            </a:custGeom>
            <a:solidFill>
              <a:srgbClr val="3E3A39"/>
            </a:solidFill>
            <a:ln w="9525" cap="flat">
              <a:noFill/>
              <a:prstDash val="solid"/>
              <a:miter/>
            </a:ln>
          </p:spPr>
          <p:txBody>
            <a:bodyPr rtlCol="0" anchor="ctr"/>
            <a:lstStyle/>
            <a:p>
              <a:endParaRPr lang="ja-JP" altLang="en-US" sz="2158"/>
            </a:p>
          </p:txBody>
        </p:sp>
      </p:grpSp>
      <p:sp>
        <p:nvSpPr>
          <p:cNvPr id="52" name="テキスト ボックス 51"/>
          <p:cNvSpPr txBox="1"/>
          <p:nvPr/>
        </p:nvSpPr>
        <p:spPr>
          <a:xfrm>
            <a:off x="1117404" y="3369441"/>
            <a:ext cx="4424901" cy="375022"/>
          </a:xfrm>
          <a:prstGeom prst="rect">
            <a:avLst/>
          </a:prstGeom>
          <a:noFill/>
        </p:spPr>
        <p:txBody>
          <a:bodyPr wrap="square" lIns="0" rIns="0" rtlCol="0">
            <a:noAutofit/>
          </a:bodyPr>
          <a:lstStyle/>
          <a:p>
            <a:pPr algn="l" defTabSz="288000"/>
            <a:r>
              <a:rPr kumimoji="1" lang="ja-JP" altLang="en-US" dirty="0">
                <a:latin typeface="+mn-ea"/>
              </a:rPr>
              <a:t>■現行システム（保守業務等）</a:t>
            </a:r>
          </a:p>
        </p:txBody>
      </p:sp>
      <p:sp>
        <p:nvSpPr>
          <p:cNvPr id="53" name="テキスト ボックス 52"/>
          <p:cNvSpPr txBox="1"/>
          <p:nvPr/>
        </p:nvSpPr>
        <p:spPr>
          <a:xfrm>
            <a:off x="6550472" y="3356207"/>
            <a:ext cx="3901379" cy="375022"/>
          </a:xfrm>
          <a:prstGeom prst="rect">
            <a:avLst/>
          </a:prstGeom>
          <a:noFill/>
        </p:spPr>
        <p:txBody>
          <a:bodyPr wrap="square" lIns="0" rIns="0" rtlCol="0">
            <a:noAutofit/>
          </a:bodyPr>
          <a:lstStyle/>
          <a:p>
            <a:pPr algn="l" defTabSz="288000"/>
            <a:r>
              <a:rPr kumimoji="1" lang="ja-JP" altLang="en-US" dirty="0">
                <a:latin typeface="+mn-ea"/>
              </a:rPr>
              <a:t>■次期</a:t>
            </a:r>
            <a:r>
              <a:rPr lang="ja-JP" altLang="en-US" dirty="0">
                <a:latin typeface="+mn-ea"/>
              </a:rPr>
              <a:t>システム</a:t>
            </a:r>
            <a:r>
              <a:rPr kumimoji="1" lang="ja-JP" altLang="en-US" dirty="0">
                <a:latin typeface="+mn-ea"/>
              </a:rPr>
              <a:t>（更改開発業務</a:t>
            </a:r>
            <a:r>
              <a:rPr lang="ja-JP" altLang="en-US" dirty="0">
                <a:latin typeface="+mn-ea"/>
              </a:rPr>
              <a:t>）</a:t>
            </a:r>
            <a:endParaRPr kumimoji="1" lang="ja-JP" altLang="en-US" dirty="0">
              <a:latin typeface="+mn-ea"/>
            </a:endParaRPr>
          </a:p>
        </p:txBody>
      </p:sp>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8863" y="3695251"/>
            <a:ext cx="1032039" cy="982647"/>
          </a:xfrm>
          <a:prstGeom prst="rect">
            <a:avLst/>
          </a:prstGeom>
        </p:spPr>
      </p:pic>
      <p:pic>
        <p:nvPicPr>
          <p:cNvPr id="55" name="図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265" y="3712253"/>
            <a:ext cx="922839" cy="1077550"/>
          </a:xfrm>
          <a:prstGeom prst="rect">
            <a:avLst/>
          </a:prstGeom>
        </p:spPr>
      </p:pic>
      <p:pic>
        <p:nvPicPr>
          <p:cNvPr id="56" name="図 29" descr="04014名4名でプレゼンをしている様子.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62489" y="4283491"/>
            <a:ext cx="772247" cy="47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7" descr="\\10.33.0.5\ntdi-fs\filesvr01\SYS0\03KET\【秘密：担当関係者限り】\000_共通資料\012_オリジナルクリップアート【紙媒体配布可。電子媒体加工できない状態可、加工できる状態不可】\07 社内（人物）\0358.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4501" y="4302458"/>
            <a:ext cx="584261" cy="457439"/>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43"/>
          <p:cNvSpPr>
            <a:spLocks noChangeArrowheads="1"/>
          </p:cNvSpPr>
          <p:nvPr/>
        </p:nvSpPr>
        <p:spPr bwMode="auto">
          <a:xfrm>
            <a:off x="7754471" y="4892043"/>
            <a:ext cx="3021105" cy="9344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p>
            <a:pPr algn="l" eaLnBrk="0" hangingPunct="0"/>
            <a:r>
              <a:rPr lang="ja-JP" altLang="en-US" sz="1400" dirty="0">
                <a:latin typeface="Meiryo UI" panose="020B0604030504040204" pitchFamily="50" charset="-128"/>
                <a:ea typeface="Meiryo UI" panose="020B0604030504040204" pitchFamily="50" charset="-128"/>
                <a:cs typeface="メイリオ" pitchFamily="50" charset="-128"/>
              </a:rPr>
              <a:t>■開発作業</a:t>
            </a:r>
            <a:endParaRPr lang="en-US" altLang="ja-JP" sz="1400" dirty="0">
              <a:latin typeface="Meiryo UI" panose="020B0604030504040204" pitchFamily="50" charset="-128"/>
              <a:ea typeface="Meiryo UI" panose="020B0604030504040204" pitchFamily="50" charset="-128"/>
              <a:cs typeface="メイリオ" pitchFamily="50" charset="-128"/>
            </a:endParaRPr>
          </a:p>
          <a:p>
            <a:pPr algn="l" eaLnBrk="0" hangingPunct="0"/>
            <a:r>
              <a:rPr lang="ja-JP" altLang="en-US" sz="1400" dirty="0">
                <a:latin typeface="Meiryo UI" panose="020B0604030504040204" pitchFamily="50" charset="-128"/>
                <a:ea typeface="Meiryo UI" panose="020B0604030504040204" pitchFamily="50" charset="-128"/>
                <a:cs typeface="メイリオ" pitchFamily="50" charset="-128"/>
              </a:rPr>
              <a:t>・システム設計、構築、試験，レビュー等</a:t>
            </a:r>
            <a:endParaRPr lang="en-US" altLang="ja-JP" sz="1400" dirty="0">
              <a:latin typeface="Meiryo UI" panose="020B0604030504040204" pitchFamily="50" charset="-128"/>
              <a:ea typeface="Meiryo UI" panose="020B0604030504040204" pitchFamily="50" charset="-128"/>
              <a:cs typeface="メイリオ" pitchFamily="50" charset="-128"/>
            </a:endParaRPr>
          </a:p>
          <a:p>
            <a:pPr algn="l" eaLnBrk="0" hangingPunct="0"/>
            <a:r>
              <a:rPr lang="ja-JP" altLang="en-US" sz="1400" dirty="0">
                <a:latin typeface="Meiryo UI" panose="020B0604030504040204" pitchFamily="50" charset="-128"/>
                <a:ea typeface="Meiryo UI" panose="020B0604030504040204" pitchFamily="50" charset="-128"/>
                <a:cs typeface="メイリオ" pitchFamily="50" charset="-128"/>
              </a:rPr>
              <a:t>■お客様問合せ</a:t>
            </a:r>
            <a:endParaRPr lang="en-US" altLang="ja-JP" sz="1400" dirty="0">
              <a:latin typeface="Meiryo UI" panose="020B0604030504040204" pitchFamily="50" charset="-128"/>
              <a:ea typeface="Meiryo UI" panose="020B0604030504040204" pitchFamily="50" charset="-128"/>
              <a:cs typeface="メイリオ" pitchFamily="50" charset="-128"/>
            </a:endParaRPr>
          </a:p>
          <a:p>
            <a:pPr algn="l" eaLnBrk="0" hangingPunct="0"/>
            <a:r>
              <a:rPr lang="ja-JP" altLang="en-US" sz="1400" b="1" u="sng" dirty="0">
                <a:latin typeface="+mn-ea"/>
              </a:rPr>
              <a:t>・電話取次対応</a:t>
            </a:r>
            <a:r>
              <a:rPr lang="ja-JP" altLang="en-US" sz="1400" b="1" u="sng" dirty="0" smtClean="0">
                <a:latin typeface="+mn-ea"/>
              </a:rPr>
              <a:t>（平均</a:t>
            </a:r>
            <a:r>
              <a:rPr lang="en-US" altLang="ja-JP" sz="1400" b="1" u="sng" dirty="0" smtClean="0">
                <a:latin typeface="+mn-ea"/>
              </a:rPr>
              <a:t>7</a:t>
            </a:r>
            <a:r>
              <a:rPr lang="ja-JP" altLang="en-US" sz="1400" b="1" u="sng" dirty="0" smtClean="0">
                <a:latin typeface="+mn-ea"/>
              </a:rPr>
              <a:t>件</a:t>
            </a:r>
            <a:r>
              <a:rPr lang="ja-JP" altLang="en-US" sz="1400" b="1" u="sng" dirty="0">
                <a:latin typeface="+mn-ea"/>
              </a:rPr>
              <a:t>～</a:t>
            </a:r>
            <a:r>
              <a:rPr lang="en-US" altLang="ja-JP" sz="1400" b="1" u="sng" dirty="0">
                <a:latin typeface="+mn-ea"/>
              </a:rPr>
              <a:t>/</a:t>
            </a:r>
            <a:r>
              <a:rPr lang="ja-JP" altLang="en-US" sz="1400" b="1" u="sng" dirty="0">
                <a:latin typeface="+mn-ea"/>
              </a:rPr>
              <a:t>日）　</a:t>
            </a:r>
            <a:r>
              <a:rPr lang="ja-JP" altLang="en-US" sz="1400" dirty="0">
                <a:latin typeface="+mn-ea"/>
              </a:rPr>
              <a:t>等</a:t>
            </a:r>
          </a:p>
        </p:txBody>
      </p:sp>
      <p:sp>
        <p:nvSpPr>
          <p:cNvPr id="59" name="角丸四角形 58"/>
          <p:cNvSpPr/>
          <p:nvPr/>
        </p:nvSpPr>
        <p:spPr>
          <a:xfrm>
            <a:off x="430967" y="954528"/>
            <a:ext cx="1611190" cy="421970"/>
          </a:xfrm>
          <a:prstGeom prst="round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dirty="0">
                <a:solidFill>
                  <a:schemeClr val="bg1"/>
                </a:solidFill>
              </a:rPr>
              <a:t>自身の役割</a:t>
            </a:r>
            <a:endParaRPr kumimoji="1" lang="ja-JP" altLang="en-US" sz="1600" dirty="0">
              <a:solidFill>
                <a:schemeClr val="bg1"/>
              </a:solidFill>
            </a:endParaRPr>
          </a:p>
        </p:txBody>
      </p:sp>
      <p:sp>
        <p:nvSpPr>
          <p:cNvPr id="60" name="テキスト ボックス 59"/>
          <p:cNvSpPr txBox="1"/>
          <p:nvPr/>
        </p:nvSpPr>
        <p:spPr>
          <a:xfrm>
            <a:off x="2113485" y="4816947"/>
            <a:ext cx="3183168" cy="950863"/>
          </a:xfrm>
          <a:prstGeom prst="rect">
            <a:avLst/>
          </a:prstGeom>
          <a:noFill/>
        </p:spPr>
        <p:txBody>
          <a:bodyPr wrap="square" lIns="0" rIns="0" rtlCol="0">
            <a:noAutofit/>
          </a:bodyPr>
          <a:lstStyle/>
          <a:p>
            <a:pPr defTabSz="288000"/>
            <a:r>
              <a:rPr lang="ja-JP" altLang="en-US" sz="1400" dirty="0">
                <a:latin typeface="+mn-ea"/>
              </a:rPr>
              <a:t>■お客様問合せの対応等</a:t>
            </a:r>
            <a:endParaRPr lang="en-US" altLang="ja-JP" sz="1400" dirty="0">
              <a:latin typeface="+mn-ea"/>
            </a:endParaRPr>
          </a:p>
          <a:p>
            <a:pPr defTabSz="288000"/>
            <a:r>
              <a:rPr lang="ja-JP" altLang="en-US" sz="1400" dirty="0">
                <a:latin typeface="+mn-ea"/>
              </a:rPr>
              <a:t>・仕様確認対応</a:t>
            </a:r>
            <a:endParaRPr lang="en-US" altLang="ja-JP" sz="1400" dirty="0">
              <a:latin typeface="+mn-ea"/>
            </a:endParaRPr>
          </a:p>
          <a:p>
            <a:pPr defTabSz="288000"/>
            <a:r>
              <a:rPr lang="ja-JP" altLang="en-US" sz="1400" dirty="0">
                <a:latin typeface="+mn-ea"/>
              </a:rPr>
              <a:t>・情報検索対応</a:t>
            </a:r>
            <a:endParaRPr lang="en-US" altLang="ja-JP" sz="1400" dirty="0">
              <a:latin typeface="+mn-ea"/>
            </a:endParaRPr>
          </a:p>
          <a:p>
            <a:pPr defTabSz="288000"/>
            <a:r>
              <a:rPr lang="ja-JP" altLang="en-US" sz="1400" b="1" u="sng" dirty="0">
                <a:latin typeface="+mn-ea"/>
              </a:rPr>
              <a:t>・電話取次対応</a:t>
            </a:r>
            <a:r>
              <a:rPr lang="ja-JP" altLang="en-US" sz="1400" b="1" u="sng" dirty="0" smtClean="0">
                <a:latin typeface="+mn-ea"/>
              </a:rPr>
              <a:t>（平均</a:t>
            </a:r>
            <a:r>
              <a:rPr lang="en-US" altLang="ja-JP" sz="1400" b="1" u="sng" dirty="0" smtClean="0">
                <a:latin typeface="+mn-ea"/>
              </a:rPr>
              <a:t>7</a:t>
            </a:r>
            <a:r>
              <a:rPr lang="ja-JP" altLang="en-US" sz="1400" b="1" u="sng" dirty="0" smtClean="0">
                <a:latin typeface="+mn-ea"/>
              </a:rPr>
              <a:t>件</a:t>
            </a:r>
            <a:r>
              <a:rPr lang="ja-JP" altLang="en-US" sz="1400" b="1" u="sng" dirty="0">
                <a:latin typeface="+mn-ea"/>
              </a:rPr>
              <a:t>～</a:t>
            </a:r>
            <a:r>
              <a:rPr lang="en-US" altLang="ja-JP" sz="1400" b="1" u="sng" dirty="0">
                <a:latin typeface="+mn-ea"/>
              </a:rPr>
              <a:t>/</a:t>
            </a:r>
            <a:r>
              <a:rPr lang="ja-JP" altLang="en-US" sz="1400" b="1" u="sng" dirty="0">
                <a:latin typeface="+mn-ea"/>
              </a:rPr>
              <a:t>日）　</a:t>
            </a:r>
            <a:r>
              <a:rPr lang="ja-JP" altLang="en-US" sz="1400" dirty="0">
                <a:latin typeface="+mn-ea"/>
              </a:rPr>
              <a:t>等</a:t>
            </a:r>
          </a:p>
          <a:p>
            <a:pPr algn="l" defTabSz="288000"/>
            <a:endParaRPr kumimoji="1" lang="ja-JP" altLang="en-US" sz="1400" dirty="0">
              <a:latin typeface="+mn-ea"/>
            </a:endParaRPr>
          </a:p>
        </p:txBody>
      </p:sp>
    </p:spTree>
    <p:extLst>
      <p:ext uri="{BB962C8B-B14F-4D97-AF65-F5344CB8AC3E}">
        <p14:creationId xmlns:p14="http://schemas.microsoft.com/office/powerpoint/2010/main" val="3992050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45028" y="365125"/>
            <a:ext cx="5955009" cy="685753"/>
          </a:xfrm>
        </p:spPr>
        <p:style>
          <a:lnRef idx="2">
            <a:schemeClr val="accent5"/>
          </a:lnRef>
          <a:fillRef idx="1">
            <a:schemeClr val="lt1"/>
          </a:fillRef>
          <a:effectRef idx="0">
            <a:schemeClr val="accent5"/>
          </a:effectRef>
          <a:fontRef idx="minor">
            <a:schemeClr val="dk1"/>
          </a:fontRef>
        </p:style>
        <p:txBody>
          <a:bodyPr/>
          <a:lstStyle/>
          <a:p>
            <a:endParaRPr kumimoji="1" lang="ja-JP" altLang="en-US"/>
          </a:p>
        </p:txBody>
      </p:sp>
      <p:sp>
        <p:nvSpPr>
          <p:cNvPr id="6" name="正方形/長方形 5">
            <a:extLst>
              <a:ext uri="{FF2B5EF4-FFF2-40B4-BE49-F238E27FC236}">
                <a16:creationId xmlns:a16="http://schemas.microsoft.com/office/drawing/2014/main" id="{96BA59A8-718E-7806-26A3-1A95DCDA641D}"/>
              </a:ext>
            </a:extLst>
          </p:cNvPr>
          <p:cNvSpPr/>
          <p:nvPr/>
        </p:nvSpPr>
        <p:spPr>
          <a:xfrm>
            <a:off x="745027" y="1493223"/>
            <a:ext cx="5955031" cy="412539"/>
          </a:xfrm>
          <a:prstGeom prst="rect">
            <a:avLst/>
          </a:prstGeom>
          <a:solidFill>
            <a:srgbClr val="00B0F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2.</a:t>
            </a:r>
            <a:r>
              <a:rPr lang="ja-JP" altLang="en-US" sz="2400" dirty="0">
                <a:solidFill>
                  <a:schemeClr val="tx1"/>
                </a:solidFill>
              </a:rPr>
              <a:t>業務を通して感じた課題</a:t>
            </a:r>
            <a:endParaRPr lang="en-US" altLang="ja-JP" sz="2400" dirty="0">
              <a:solidFill>
                <a:schemeClr val="tx1"/>
              </a:solidFill>
            </a:endParaRPr>
          </a:p>
        </p:txBody>
      </p:sp>
      <p:sp>
        <p:nvSpPr>
          <p:cNvPr id="7" name="正方形/長方形 6">
            <a:extLst>
              <a:ext uri="{FF2B5EF4-FFF2-40B4-BE49-F238E27FC236}">
                <a16:creationId xmlns:a16="http://schemas.microsoft.com/office/drawing/2014/main" id="{E7A40AB4-6D82-F4E7-5837-E2A518DE29DC}"/>
              </a:ext>
            </a:extLst>
          </p:cNvPr>
          <p:cNvSpPr/>
          <p:nvPr/>
        </p:nvSpPr>
        <p:spPr>
          <a:xfrm>
            <a:off x="745021" y="1912776"/>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3.</a:t>
            </a:r>
            <a:r>
              <a:rPr lang="ja-JP" altLang="en-US" sz="2400" dirty="0">
                <a:solidFill>
                  <a:schemeClr val="tx1"/>
                </a:solidFill>
              </a:rPr>
              <a:t>活動計画</a:t>
            </a:r>
          </a:p>
        </p:txBody>
      </p:sp>
      <p:sp>
        <p:nvSpPr>
          <p:cNvPr id="8" name="正方形/長方形 7">
            <a:extLst>
              <a:ext uri="{FF2B5EF4-FFF2-40B4-BE49-F238E27FC236}">
                <a16:creationId xmlns:a16="http://schemas.microsoft.com/office/drawing/2014/main" id="{B2BA0763-C688-7362-61FF-67E67D410DA5}"/>
              </a:ext>
            </a:extLst>
          </p:cNvPr>
          <p:cNvSpPr/>
          <p:nvPr/>
        </p:nvSpPr>
        <p:spPr>
          <a:xfrm>
            <a:off x="745027" y="231832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4.</a:t>
            </a:r>
            <a:r>
              <a:rPr lang="ja-JP" altLang="en-US" sz="2400" dirty="0">
                <a:solidFill>
                  <a:schemeClr val="tx1"/>
                </a:solidFill>
              </a:rPr>
              <a:t>現状分析</a:t>
            </a:r>
          </a:p>
        </p:txBody>
      </p:sp>
      <p:sp>
        <p:nvSpPr>
          <p:cNvPr id="9" name="正方形/長方形 8">
            <a:extLst>
              <a:ext uri="{FF2B5EF4-FFF2-40B4-BE49-F238E27FC236}">
                <a16:creationId xmlns:a16="http://schemas.microsoft.com/office/drawing/2014/main" id="{CE47205C-9F95-E582-574E-834F3F3EACE9}"/>
              </a:ext>
            </a:extLst>
          </p:cNvPr>
          <p:cNvSpPr/>
          <p:nvPr/>
        </p:nvSpPr>
        <p:spPr>
          <a:xfrm>
            <a:off x="745027" y="27308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5.</a:t>
            </a:r>
            <a:r>
              <a:rPr lang="ja-JP" altLang="en-US" sz="2400" dirty="0">
                <a:solidFill>
                  <a:schemeClr val="tx1"/>
                </a:solidFill>
              </a:rPr>
              <a:t>改善検討</a:t>
            </a:r>
          </a:p>
        </p:txBody>
      </p:sp>
      <p:sp>
        <p:nvSpPr>
          <p:cNvPr id="10" name="正方形/長方形 9">
            <a:extLst>
              <a:ext uri="{FF2B5EF4-FFF2-40B4-BE49-F238E27FC236}">
                <a16:creationId xmlns:a16="http://schemas.microsoft.com/office/drawing/2014/main" id="{39194B0C-3C38-E427-9546-44DE905E8506}"/>
              </a:ext>
            </a:extLst>
          </p:cNvPr>
          <p:cNvSpPr/>
          <p:nvPr/>
        </p:nvSpPr>
        <p:spPr>
          <a:xfrm>
            <a:off x="745027" y="3143421"/>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6.</a:t>
            </a:r>
            <a:r>
              <a:rPr lang="ja-JP" altLang="en-US" sz="2400" dirty="0">
                <a:solidFill>
                  <a:schemeClr val="tx1"/>
                </a:solidFill>
              </a:rPr>
              <a:t>実現方法の検討</a:t>
            </a:r>
          </a:p>
        </p:txBody>
      </p:sp>
      <p:sp>
        <p:nvSpPr>
          <p:cNvPr id="11" name="正方形/長方形 10">
            <a:extLst>
              <a:ext uri="{FF2B5EF4-FFF2-40B4-BE49-F238E27FC236}">
                <a16:creationId xmlns:a16="http://schemas.microsoft.com/office/drawing/2014/main" id="{97117622-55BE-9112-00DF-C6785BA9E4E2}"/>
              </a:ext>
            </a:extLst>
          </p:cNvPr>
          <p:cNvSpPr/>
          <p:nvPr/>
        </p:nvSpPr>
        <p:spPr>
          <a:xfrm>
            <a:off x="745008" y="3555960"/>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7.</a:t>
            </a:r>
            <a:r>
              <a:rPr lang="ja-JP" altLang="en-US" sz="2400" dirty="0">
                <a:solidFill>
                  <a:schemeClr val="tx1"/>
                </a:solidFill>
              </a:rPr>
              <a:t>対策内容～勤務情報可視化アプリの開発～</a:t>
            </a:r>
          </a:p>
        </p:txBody>
      </p:sp>
      <p:sp>
        <p:nvSpPr>
          <p:cNvPr id="12" name="正方形/長方形 11">
            <a:extLst>
              <a:ext uri="{FF2B5EF4-FFF2-40B4-BE49-F238E27FC236}">
                <a16:creationId xmlns:a16="http://schemas.microsoft.com/office/drawing/2014/main" id="{E890CC4A-8BFA-F30E-A5A9-937C0866D1BA}"/>
              </a:ext>
            </a:extLst>
          </p:cNvPr>
          <p:cNvSpPr/>
          <p:nvPr/>
        </p:nvSpPr>
        <p:spPr>
          <a:xfrm>
            <a:off x="745007" y="3975513"/>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8.</a:t>
            </a:r>
            <a:r>
              <a:rPr lang="ja-JP" altLang="en-US" sz="2400" dirty="0">
                <a:solidFill>
                  <a:schemeClr val="tx1"/>
                </a:solidFill>
              </a:rPr>
              <a:t>対策</a:t>
            </a:r>
            <a:r>
              <a:rPr lang="ja-JP" altLang="en-US" sz="2400" dirty="0" smtClean="0">
                <a:solidFill>
                  <a:schemeClr val="tx1"/>
                </a:solidFill>
              </a:rPr>
              <a:t>の</a:t>
            </a:r>
            <a:r>
              <a:rPr lang="ja-JP" altLang="en-US" sz="2400" dirty="0">
                <a:solidFill>
                  <a:schemeClr val="tx1"/>
                </a:solidFill>
              </a:rPr>
              <a:t>効果</a:t>
            </a:r>
          </a:p>
        </p:txBody>
      </p:sp>
      <p:sp>
        <p:nvSpPr>
          <p:cNvPr id="13" name="正方形/長方形 12">
            <a:extLst>
              <a:ext uri="{FF2B5EF4-FFF2-40B4-BE49-F238E27FC236}">
                <a16:creationId xmlns:a16="http://schemas.microsoft.com/office/drawing/2014/main" id="{7E84CB40-02A6-CA20-EE2A-C011881D46BC}"/>
              </a:ext>
            </a:extLst>
          </p:cNvPr>
          <p:cNvSpPr/>
          <p:nvPr/>
        </p:nvSpPr>
        <p:spPr>
          <a:xfrm>
            <a:off x="745027" y="4387482"/>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9.</a:t>
            </a:r>
            <a:r>
              <a:rPr lang="ja-JP" altLang="en-US" sz="2400" dirty="0">
                <a:solidFill>
                  <a:schemeClr val="tx1"/>
                </a:solidFill>
              </a:rPr>
              <a:t>取り組みの振り返り</a:t>
            </a:r>
          </a:p>
        </p:txBody>
      </p:sp>
      <p:sp>
        <p:nvSpPr>
          <p:cNvPr id="14" name="正方形/長方形 13">
            <a:extLst>
              <a:ext uri="{FF2B5EF4-FFF2-40B4-BE49-F238E27FC236}">
                <a16:creationId xmlns:a16="http://schemas.microsoft.com/office/drawing/2014/main" id="{BA3B0980-919C-BE1F-A6AE-9E23694EB22B}"/>
              </a:ext>
            </a:extLst>
          </p:cNvPr>
          <p:cNvSpPr/>
          <p:nvPr/>
        </p:nvSpPr>
        <p:spPr>
          <a:xfrm>
            <a:off x="745006" y="4793598"/>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10.</a:t>
            </a:r>
            <a:r>
              <a:rPr lang="ja-JP" altLang="en-US" sz="2400" dirty="0">
                <a:solidFill>
                  <a:schemeClr val="tx1"/>
                </a:solidFill>
              </a:rPr>
              <a:t>育成期間の振り返りと今後の目標</a:t>
            </a:r>
          </a:p>
        </p:txBody>
      </p:sp>
      <p:sp>
        <p:nvSpPr>
          <p:cNvPr id="15" name="正方形/長方形 14">
            <a:extLst>
              <a:ext uri="{FF2B5EF4-FFF2-40B4-BE49-F238E27FC236}">
                <a16:creationId xmlns:a16="http://schemas.microsoft.com/office/drawing/2014/main" id="{39360EC7-9A70-F172-F6C6-033189B6830F}"/>
              </a:ext>
            </a:extLst>
          </p:cNvPr>
          <p:cNvSpPr/>
          <p:nvPr/>
        </p:nvSpPr>
        <p:spPr>
          <a:xfrm>
            <a:off x="745009" y="1080684"/>
            <a:ext cx="5955031" cy="41253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2400" dirty="0">
                <a:solidFill>
                  <a:schemeClr val="tx1"/>
                </a:solidFill>
              </a:rPr>
              <a:t>1.</a:t>
            </a:r>
            <a:r>
              <a:rPr lang="ja-JP" altLang="en-US" sz="2400" dirty="0">
                <a:solidFill>
                  <a:schemeClr val="tx1"/>
                </a:solidFill>
              </a:rPr>
              <a:t>担当業務</a:t>
            </a:r>
            <a:endParaRPr lang="en-US" altLang="ja-JP" sz="2400" dirty="0">
              <a:solidFill>
                <a:schemeClr val="tx1"/>
              </a:solidFill>
            </a:endParaRPr>
          </a:p>
        </p:txBody>
      </p:sp>
    </p:spTree>
    <p:extLst>
      <p:ext uri="{BB962C8B-B14F-4D97-AF65-F5344CB8AC3E}">
        <p14:creationId xmlns:p14="http://schemas.microsoft.com/office/powerpoint/2010/main" val="321609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業務を通して感じた課題（</a:t>
            </a:r>
            <a:r>
              <a:rPr lang="en-US" altLang="ja-JP" dirty="0"/>
              <a:t>1/2</a:t>
            </a:r>
            <a:r>
              <a:rPr lang="ja-JP" altLang="en-US" dirty="0"/>
              <a:t>）</a:t>
            </a:r>
            <a:endParaRPr kumimoji="1" lang="ja-JP" altLang="en-US" dirty="0"/>
          </a:p>
        </p:txBody>
      </p:sp>
      <p:sp>
        <p:nvSpPr>
          <p:cNvPr id="31" name="正方形/長方形 30">
            <a:extLst>
              <a:ext uri="{FF2B5EF4-FFF2-40B4-BE49-F238E27FC236}">
                <a16:creationId xmlns:a16="http://schemas.microsoft.com/office/drawing/2014/main" id="{278B4683-F9F6-C85C-5DCC-208C19310529}"/>
              </a:ext>
            </a:extLst>
          </p:cNvPr>
          <p:cNvSpPr/>
          <p:nvPr/>
        </p:nvSpPr>
        <p:spPr>
          <a:xfrm>
            <a:off x="407987" y="1108942"/>
            <a:ext cx="11376026" cy="1230846"/>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schemeClr val="tx1"/>
                </a:solidFill>
              </a:rPr>
              <a:t>・現行システムに関する問合せと次期システムに関する問合せの取次対応を行っている．</a:t>
            </a:r>
            <a:endParaRPr lang="en-US" altLang="ja-JP" dirty="0">
              <a:solidFill>
                <a:schemeClr val="tx1"/>
              </a:solidFill>
            </a:endParaRPr>
          </a:p>
          <a:p>
            <a:endParaRPr lang="en-US" altLang="ja-JP" dirty="0">
              <a:solidFill>
                <a:schemeClr val="tx1"/>
              </a:solidFill>
            </a:endParaRPr>
          </a:p>
          <a:p>
            <a:r>
              <a:rPr lang="ja-JP" altLang="en-US" dirty="0">
                <a:solidFill>
                  <a:schemeClr val="tx1"/>
                </a:solidFill>
              </a:rPr>
              <a:t>・担当内では取次先の勤務状況によって対応が異なる場合がある．</a:t>
            </a:r>
            <a:endParaRPr lang="en-US" altLang="ja-JP" dirty="0">
              <a:solidFill>
                <a:schemeClr val="tx1"/>
              </a:solidFill>
            </a:endParaRPr>
          </a:p>
          <a:p>
            <a:r>
              <a:rPr lang="ja-JP" altLang="en-US" dirty="0">
                <a:solidFill>
                  <a:schemeClr val="tx1"/>
                </a:solidFill>
              </a:rPr>
              <a:t>（</a:t>
            </a:r>
            <a:r>
              <a:rPr lang="ja-JP" altLang="en-US" dirty="0" smtClean="0">
                <a:solidFill>
                  <a:schemeClr val="tx1"/>
                </a:solidFill>
              </a:rPr>
              <a:t>例）</a:t>
            </a:r>
            <a:r>
              <a:rPr lang="en-US" altLang="ja-JP" dirty="0" smtClean="0">
                <a:solidFill>
                  <a:schemeClr val="tx1"/>
                </a:solidFill>
              </a:rPr>
              <a:t>TW</a:t>
            </a:r>
            <a:r>
              <a:rPr lang="ja-JP" altLang="en-US" dirty="0">
                <a:solidFill>
                  <a:schemeClr val="tx1"/>
                </a:solidFill>
              </a:rPr>
              <a:t>の</a:t>
            </a:r>
            <a:r>
              <a:rPr lang="ja-JP" altLang="en-US" dirty="0" smtClean="0">
                <a:solidFill>
                  <a:schemeClr val="tx1"/>
                </a:solidFill>
              </a:rPr>
              <a:t>場合：</a:t>
            </a:r>
            <a:r>
              <a:rPr lang="ja-JP" altLang="en-US" b="1" u="sng" dirty="0" smtClean="0">
                <a:solidFill>
                  <a:schemeClr val="tx1"/>
                </a:solidFill>
              </a:rPr>
              <a:t>社用</a:t>
            </a:r>
            <a:r>
              <a:rPr lang="ja-JP" altLang="en-US" b="1" u="sng" dirty="0">
                <a:solidFill>
                  <a:schemeClr val="tx1"/>
                </a:solidFill>
              </a:rPr>
              <a:t>携帯が無いため</a:t>
            </a:r>
            <a:r>
              <a:rPr lang="ja-JP" altLang="en-US" b="1" u="sng" dirty="0" smtClean="0">
                <a:solidFill>
                  <a:schemeClr val="tx1"/>
                </a:solidFill>
              </a:rPr>
              <a:t>折り返し不可</a:t>
            </a:r>
            <a:r>
              <a:rPr lang="ja-JP" altLang="en-US" dirty="0" smtClean="0">
                <a:solidFill>
                  <a:schemeClr val="tx1"/>
                </a:solidFill>
              </a:rPr>
              <a:t>，</a:t>
            </a:r>
            <a:r>
              <a:rPr lang="ja-JP" altLang="en-US" b="1" u="sng" dirty="0">
                <a:solidFill>
                  <a:schemeClr val="tx1"/>
                </a:solidFill>
              </a:rPr>
              <a:t>代替者から折返し</a:t>
            </a:r>
            <a:r>
              <a:rPr lang="ja-JP" altLang="en-US" dirty="0" smtClean="0">
                <a:solidFill>
                  <a:schemeClr val="tx1"/>
                </a:solidFill>
              </a:rPr>
              <a:t>等</a:t>
            </a:r>
            <a:endParaRPr lang="en-US" altLang="ja-JP" dirty="0">
              <a:solidFill>
                <a:schemeClr val="tx1"/>
              </a:solidFill>
            </a:endParaRPr>
          </a:p>
        </p:txBody>
      </p:sp>
      <p:sp>
        <p:nvSpPr>
          <p:cNvPr id="32" name="四角形: 角を丸くする 7">
            <a:extLst>
              <a:ext uri="{FF2B5EF4-FFF2-40B4-BE49-F238E27FC236}">
                <a16:creationId xmlns:a16="http://schemas.microsoft.com/office/drawing/2014/main" id="{5436FE9F-14FD-B83B-A068-5830C3EF2F0D}"/>
              </a:ext>
            </a:extLst>
          </p:cNvPr>
          <p:cNvSpPr/>
          <p:nvPr/>
        </p:nvSpPr>
        <p:spPr>
          <a:xfrm>
            <a:off x="192000" y="872650"/>
            <a:ext cx="1645025" cy="271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電話取次対応</a:t>
            </a:r>
          </a:p>
        </p:txBody>
      </p:sp>
      <p:pic>
        <p:nvPicPr>
          <p:cNvPr id="33" name="図 32">
            <a:extLst>
              <a:ext uri="{FF2B5EF4-FFF2-40B4-BE49-F238E27FC236}">
                <a16:creationId xmlns:a16="http://schemas.microsoft.com/office/drawing/2014/main" id="{B1772235-078A-4DBB-0700-F3BEA04498A9}"/>
              </a:ext>
            </a:extLst>
          </p:cNvPr>
          <p:cNvPicPr>
            <a:picLocks noChangeAspect="1"/>
          </p:cNvPicPr>
          <p:nvPr/>
        </p:nvPicPr>
        <p:blipFill>
          <a:blip r:embed="rId2"/>
          <a:stretch>
            <a:fillRect/>
          </a:stretch>
        </p:blipFill>
        <p:spPr>
          <a:xfrm>
            <a:off x="1491604" y="4003695"/>
            <a:ext cx="1277977" cy="1473648"/>
          </a:xfrm>
          <a:prstGeom prst="rect">
            <a:avLst/>
          </a:prstGeom>
        </p:spPr>
      </p:pic>
      <p:sp>
        <p:nvSpPr>
          <p:cNvPr id="35" name="吹き出し: 円形 11">
            <a:extLst>
              <a:ext uri="{FF2B5EF4-FFF2-40B4-BE49-F238E27FC236}">
                <a16:creationId xmlns:a16="http://schemas.microsoft.com/office/drawing/2014/main" id="{E509F2C6-3B55-E172-E062-A2608EAED4F3}"/>
              </a:ext>
            </a:extLst>
          </p:cNvPr>
          <p:cNvSpPr/>
          <p:nvPr/>
        </p:nvSpPr>
        <p:spPr>
          <a:xfrm>
            <a:off x="2769582" y="4118459"/>
            <a:ext cx="2522252" cy="1187007"/>
          </a:xfrm>
          <a:prstGeom prst="wedgeEllipseCallout">
            <a:avLst>
              <a:gd name="adj1" fmla="val -53060"/>
              <a:gd name="adj2" fmla="val 23551"/>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600" dirty="0">
                <a:solidFill>
                  <a:schemeClr val="tx1"/>
                </a:solidFill>
              </a:rPr>
              <a:t>A</a:t>
            </a:r>
            <a:r>
              <a:rPr kumimoji="1" lang="ja-JP" altLang="en-US" sz="1600" dirty="0">
                <a:solidFill>
                  <a:schemeClr val="tx1"/>
                </a:solidFill>
              </a:rPr>
              <a:t>さんは</a:t>
            </a:r>
            <a:r>
              <a:rPr kumimoji="1" lang="en-US" altLang="ja-JP" sz="1600" dirty="0">
                <a:solidFill>
                  <a:schemeClr val="tx1"/>
                </a:solidFill>
              </a:rPr>
              <a:t>TW</a:t>
            </a:r>
            <a:r>
              <a:rPr lang="ja-JP" altLang="en-US" sz="1600" dirty="0">
                <a:solidFill>
                  <a:schemeClr val="tx1"/>
                </a:solidFill>
              </a:rPr>
              <a:t>時は電話対応不可だからメール対応と伝えよう</a:t>
            </a:r>
            <a:endParaRPr kumimoji="1" lang="ja-JP" altLang="en-US" sz="1600" dirty="0">
              <a:solidFill>
                <a:schemeClr val="tx1"/>
              </a:solidFill>
            </a:endParaRPr>
          </a:p>
        </p:txBody>
      </p:sp>
      <p:pic>
        <p:nvPicPr>
          <p:cNvPr id="36" name="図 35">
            <a:extLst>
              <a:ext uri="{FF2B5EF4-FFF2-40B4-BE49-F238E27FC236}">
                <a16:creationId xmlns:a16="http://schemas.microsoft.com/office/drawing/2014/main" id="{63AC1E24-2DE8-EE43-4957-E386225A8592}"/>
              </a:ext>
            </a:extLst>
          </p:cNvPr>
          <p:cNvPicPr>
            <a:picLocks noChangeAspect="1"/>
          </p:cNvPicPr>
          <p:nvPr/>
        </p:nvPicPr>
        <p:blipFill>
          <a:blip r:embed="rId2"/>
          <a:stretch>
            <a:fillRect/>
          </a:stretch>
        </p:blipFill>
        <p:spPr>
          <a:xfrm>
            <a:off x="6785235" y="3964079"/>
            <a:ext cx="1277977" cy="1473648"/>
          </a:xfrm>
          <a:prstGeom prst="rect">
            <a:avLst/>
          </a:prstGeom>
        </p:spPr>
      </p:pic>
      <p:sp>
        <p:nvSpPr>
          <p:cNvPr id="37" name="吹き出し: 円形 22">
            <a:extLst>
              <a:ext uri="{FF2B5EF4-FFF2-40B4-BE49-F238E27FC236}">
                <a16:creationId xmlns:a16="http://schemas.microsoft.com/office/drawing/2014/main" id="{3FB82ACE-B58C-5CBB-C62A-2213D0427D9E}"/>
              </a:ext>
            </a:extLst>
          </p:cNvPr>
          <p:cNvSpPr/>
          <p:nvPr/>
        </p:nvSpPr>
        <p:spPr>
          <a:xfrm>
            <a:off x="8175126" y="4438023"/>
            <a:ext cx="2897100" cy="923290"/>
          </a:xfrm>
          <a:prstGeom prst="wedgeEllipseCallout">
            <a:avLst>
              <a:gd name="adj1" fmla="val -51454"/>
              <a:gd name="adj2" fmla="val -38238"/>
            </a:avLst>
          </a:prstGeom>
          <a:solidFill>
            <a:schemeClr val="accent4">
              <a:lumMod val="60000"/>
              <a:lumOff val="4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ja-JP" sz="1600" dirty="0">
                <a:solidFill>
                  <a:schemeClr val="tx1"/>
                </a:solidFill>
              </a:rPr>
              <a:t>B</a:t>
            </a:r>
            <a:r>
              <a:rPr kumimoji="1" lang="ja-JP" altLang="en-US" sz="1600" dirty="0">
                <a:solidFill>
                  <a:schemeClr val="tx1"/>
                </a:solidFill>
              </a:rPr>
              <a:t>さんが</a:t>
            </a:r>
            <a:r>
              <a:rPr kumimoji="1" lang="en-US" altLang="ja-JP" sz="1600" dirty="0">
                <a:solidFill>
                  <a:schemeClr val="tx1"/>
                </a:solidFill>
              </a:rPr>
              <a:t>TW</a:t>
            </a:r>
            <a:r>
              <a:rPr lang="ja-JP" altLang="en-US" sz="1600" dirty="0">
                <a:solidFill>
                  <a:schemeClr val="tx1"/>
                </a:solidFill>
              </a:rPr>
              <a:t>時は</a:t>
            </a:r>
            <a:r>
              <a:rPr lang="en-US" altLang="ja-JP" sz="1600" dirty="0">
                <a:solidFill>
                  <a:schemeClr val="tx1"/>
                </a:solidFill>
              </a:rPr>
              <a:t>C</a:t>
            </a:r>
            <a:r>
              <a:rPr lang="ja-JP" altLang="en-US" sz="1600" dirty="0">
                <a:solidFill>
                  <a:schemeClr val="tx1"/>
                </a:solidFill>
              </a:rPr>
              <a:t>さんが対応することになっているから先方に伝えよう</a:t>
            </a:r>
            <a:endParaRPr kumimoji="1" lang="ja-JP" altLang="en-US" sz="1600" dirty="0">
              <a:solidFill>
                <a:schemeClr val="tx1"/>
              </a:solidFill>
            </a:endParaRPr>
          </a:p>
        </p:txBody>
      </p:sp>
      <p:grpSp>
        <p:nvGrpSpPr>
          <p:cNvPr id="39" name="グループ化 38">
            <a:extLst>
              <a:ext uri="{FF2B5EF4-FFF2-40B4-BE49-F238E27FC236}">
                <a16:creationId xmlns:a16="http://schemas.microsoft.com/office/drawing/2014/main" id="{66C40F6C-6CEB-D98A-733A-E7A0BF175756}"/>
              </a:ext>
            </a:extLst>
          </p:cNvPr>
          <p:cNvGrpSpPr/>
          <p:nvPr/>
        </p:nvGrpSpPr>
        <p:grpSpPr>
          <a:xfrm>
            <a:off x="2237202" y="2451908"/>
            <a:ext cx="2198858" cy="1758034"/>
            <a:chOff x="2452008" y="2828854"/>
            <a:chExt cx="2198858" cy="1758034"/>
          </a:xfrm>
        </p:grpSpPr>
        <p:grpSp>
          <p:nvGrpSpPr>
            <p:cNvPr id="42" name="グループ化 41">
              <a:extLst>
                <a:ext uri="{FF2B5EF4-FFF2-40B4-BE49-F238E27FC236}">
                  <a16:creationId xmlns:a16="http://schemas.microsoft.com/office/drawing/2014/main" id="{18A58DDC-8BAC-9180-9EE6-4923C934CA69}"/>
                </a:ext>
              </a:extLst>
            </p:cNvPr>
            <p:cNvGrpSpPr/>
            <p:nvPr/>
          </p:nvGrpSpPr>
          <p:grpSpPr>
            <a:xfrm>
              <a:off x="2452008" y="2828854"/>
              <a:ext cx="2198858" cy="1590354"/>
              <a:chOff x="2537564" y="2776449"/>
              <a:chExt cx="2198858" cy="1590354"/>
            </a:xfrm>
          </p:grpSpPr>
          <p:grpSp>
            <p:nvGrpSpPr>
              <p:cNvPr id="61" name="グループ化 60">
                <a:extLst>
                  <a:ext uri="{FF2B5EF4-FFF2-40B4-BE49-F238E27FC236}">
                    <a16:creationId xmlns:a16="http://schemas.microsoft.com/office/drawing/2014/main" id="{19806C6C-A311-1617-88A9-F1DA947EA293}"/>
                  </a:ext>
                </a:extLst>
              </p:cNvPr>
              <p:cNvGrpSpPr/>
              <p:nvPr/>
            </p:nvGrpSpPr>
            <p:grpSpPr>
              <a:xfrm>
                <a:off x="2983664" y="2776449"/>
                <a:ext cx="1752758" cy="1590354"/>
                <a:chOff x="8372285" y="3221765"/>
                <a:chExt cx="1752758" cy="1590354"/>
              </a:xfrm>
            </p:grpSpPr>
            <p:pic>
              <p:nvPicPr>
                <p:cNvPr id="63" name="図 62">
                  <a:extLst>
                    <a:ext uri="{FF2B5EF4-FFF2-40B4-BE49-F238E27FC236}">
                      <a16:creationId xmlns:a16="http://schemas.microsoft.com/office/drawing/2014/main" id="{273B5BCF-0469-80DD-7E4A-04B124C60D83}"/>
                    </a:ext>
                  </a:extLst>
                </p:cNvPr>
                <p:cNvPicPr>
                  <a:picLocks noChangeAspect="1"/>
                </p:cNvPicPr>
                <p:nvPr/>
              </p:nvPicPr>
              <p:blipFill>
                <a:blip r:embed="rId3"/>
                <a:stretch>
                  <a:fillRect/>
                </a:stretch>
              </p:blipFill>
              <p:spPr>
                <a:xfrm>
                  <a:off x="8372285" y="3221765"/>
                  <a:ext cx="1177151" cy="1321518"/>
                </a:xfrm>
                <a:prstGeom prst="rect">
                  <a:avLst/>
                </a:prstGeom>
              </p:spPr>
            </p:pic>
            <p:pic>
              <p:nvPicPr>
                <p:cNvPr id="64" name="図 63">
                  <a:extLst>
                    <a:ext uri="{FF2B5EF4-FFF2-40B4-BE49-F238E27FC236}">
                      <a16:creationId xmlns:a16="http://schemas.microsoft.com/office/drawing/2014/main" id="{14E125E0-8C54-DAD3-F722-1A4F782518F7}"/>
                    </a:ext>
                  </a:extLst>
                </p:cNvPr>
                <p:cNvPicPr>
                  <a:picLocks noChangeAspect="1"/>
                </p:cNvPicPr>
                <p:nvPr/>
              </p:nvPicPr>
              <p:blipFill>
                <a:blip r:embed="rId4"/>
                <a:stretch>
                  <a:fillRect/>
                </a:stretch>
              </p:blipFill>
              <p:spPr>
                <a:xfrm>
                  <a:off x="9177057" y="4043084"/>
                  <a:ext cx="947986" cy="673569"/>
                </a:xfrm>
                <a:prstGeom prst="rect">
                  <a:avLst/>
                </a:prstGeom>
              </p:spPr>
            </p:pic>
            <p:sp>
              <p:nvSpPr>
                <p:cNvPr id="65" name="乗算記号 6">
                  <a:extLst>
                    <a:ext uri="{FF2B5EF4-FFF2-40B4-BE49-F238E27FC236}">
                      <a16:creationId xmlns:a16="http://schemas.microsoft.com/office/drawing/2014/main" id="{B6E58526-5B84-BF5B-48B1-2D93AC053D51}"/>
                    </a:ext>
                  </a:extLst>
                </p:cNvPr>
                <p:cNvSpPr/>
                <p:nvPr/>
              </p:nvSpPr>
              <p:spPr>
                <a:xfrm>
                  <a:off x="9218799" y="3947617"/>
                  <a:ext cx="864502" cy="864502"/>
                </a:xfrm>
                <a:prstGeom prst="mathMultiply">
                  <a:avLst>
                    <a:gd name="adj1" fmla="val 14187"/>
                  </a:avLst>
                </a:prstGeom>
                <a:solidFill>
                  <a:srgbClr val="FF000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grpSp>
          <p:pic>
            <p:nvPicPr>
              <p:cNvPr id="62" name="図 61">
                <a:extLst>
                  <a:ext uri="{FF2B5EF4-FFF2-40B4-BE49-F238E27FC236}">
                    <a16:creationId xmlns:a16="http://schemas.microsoft.com/office/drawing/2014/main" id="{5D6AC420-9BA8-3C5B-7F03-AEA18DE6940A}"/>
                  </a:ext>
                </a:extLst>
              </p:cNvPr>
              <p:cNvPicPr>
                <a:picLocks noChangeAspect="1"/>
              </p:cNvPicPr>
              <p:nvPr/>
            </p:nvPicPr>
            <p:blipFill rotWithShape="1">
              <a:blip r:embed="rId5"/>
              <a:srcRect r="10224"/>
              <a:stretch/>
            </p:blipFill>
            <p:spPr>
              <a:xfrm>
                <a:off x="2537564" y="3094763"/>
                <a:ext cx="864502" cy="1187007"/>
              </a:xfrm>
              <a:prstGeom prst="rect">
                <a:avLst/>
              </a:prstGeom>
            </p:spPr>
          </p:pic>
        </p:grpSp>
        <p:sp>
          <p:nvSpPr>
            <p:cNvPr id="43" name="テキスト ボックス 42">
              <a:extLst>
                <a:ext uri="{FF2B5EF4-FFF2-40B4-BE49-F238E27FC236}">
                  <a16:creationId xmlns:a16="http://schemas.microsoft.com/office/drawing/2014/main" id="{3876532D-82A6-B73C-ED46-FA41EC031D74}"/>
                </a:ext>
              </a:extLst>
            </p:cNvPr>
            <p:cNvSpPr txBox="1"/>
            <p:nvPr/>
          </p:nvSpPr>
          <p:spPr>
            <a:xfrm>
              <a:off x="2891291" y="4270312"/>
              <a:ext cx="510775" cy="316576"/>
            </a:xfrm>
            <a:prstGeom prst="rect">
              <a:avLst/>
            </a:prstGeom>
            <a:noFill/>
          </p:spPr>
          <p:txBody>
            <a:bodyPr wrap="none" lIns="0" rIns="0" rtlCol="0">
              <a:noAutofit/>
            </a:bodyPr>
            <a:lstStyle/>
            <a:p>
              <a:pPr algn="l" defTabSz="288000"/>
              <a:r>
                <a:rPr kumimoji="1" lang="en-US" altLang="ja-JP" sz="1400" dirty="0">
                  <a:latin typeface="+mn-ea"/>
                </a:rPr>
                <a:t>A</a:t>
              </a:r>
              <a:r>
                <a:rPr kumimoji="1" lang="ja-JP" altLang="en-US" sz="1400" dirty="0">
                  <a:latin typeface="+mn-ea"/>
                </a:rPr>
                <a:t>さん</a:t>
              </a:r>
            </a:p>
          </p:txBody>
        </p:sp>
      </p:grpSp>
      <p:grpSp>
        <p:nvGrpSpPr>
          <p:cNvPr id="66" name="グループ化 65">
            <a:extLst>
              <a:ext uri="{FF2B5EF4-FFF2-40B4-BE49-F238E27FC236}">
                <a16:creationId xmlns:a16="http://schemas.microsoft.com/office/drawing/2014/main" id="{721F9A6D-B852-2C82-FE62-74EBCADB63E4}"/>
              </a:ext>
            </a:extLst>
          </p:cNvPr>
          <p:cNvGrpSpPr/>
          <p:nvPr/>
        </p:nvGrpSpPr>
        <p:grpSpPr>
          <a:xfrm>
            <a:off x="7893970" y="2504929"/>
            <a:ext cx="2123773" cy="1846497"/>
            <a:chOff x="8098523" y="2834988"/>
            <a:chExt cx="2437130" cy="2118943"/>
          </a:xfrm>
        </p:grpSpPr>
        <p:grpSp>
          <p:nvGrpSpPr>
            <p:cNvPr id="67" name="グループ化 66">
              <a:extLst>
                <a:ext uri="{FF2B5EF4-FFF2-40B4-BE49-F238E27FC236}">
                  <a16:creationId xmlns:a16="http://schemas.microsoft.com/office/drawing/2014/main" id="{017B5A3C-6CB2-2F6F-B442-1D31136E4C37}"/>
                </a:ext>
              </a:extLst>
            </p:cNvPr>
            <p:cNvGrpSpPr/>
            <p:nvPr/>
          </p:nvGrpSpPr>
          <p:grpSpPr>
            <a:xfrm>
              <a:off x="8098523" y="2834988"/>
              <a:ext cx="2437130" cy="1832538"/>
              <a:chOff x="8098523" y="2834988"/>
              <a:chExt cx="2437130" cy="1832538"/>
            </a:xfrm>
          </p:grpSpPr>
          <p:pic>
            <p:nvPicPr>
              <p:cNvPr id="69" name="図 68">
                <a:extLst>
                  <a:ext uri="{FF2B5EF4-FFF2-40B4-BE49-F238E27FC236}">
                    <a16:creationId xmlns:a16="http://schemas.microsoft.com/office/drawing/2014/main" id="{05CE53D6-4C31-68E0-E783-862D2A3692A5}"/>
                  </a:ext>
                </a:extLst>
              </p:cNvPr>
              <p:cNvPicPr>
                <a:picLocks noChangeAspect="1"/>
              </p:cNvPicPr>
              <p:nvPr/>
            </p:nvPicPr>
            <p:blipFill>
              <a:blip r:embed="rId6"/>
              <a:stretch>
                <a:fillRect/>
              </a:stretch>
            </p:blipFill>
            <p:spPr>
              <a:xfrm>
                <a:off x="9421368" y="2834988"/>
                <a:ext cx="1114285" cy="1032985"/>
              </a:xfrm>
              <a:prstGeom prst="rect">
                <a:avLst/>
              </a:prstGeom>
            </p:spPr>
          </p:pic>
          <p:pic>
            <p:nvPicPr>
              <p:cNvPr id="70" name="図 69">
                <a:extLst>
                  <a:ext uri="{FF2B5EF4-FFF2-40B4-BE49-F238E27FC236}">
                    <a16:creationId xmlns:a16="http://schemas.microsoft.com/office/drawing/2014/main" id="{EE946B70-DEDB-CDD7-A228-EE7A26BEE8F0}"/>
                  </a:ext>
                </a:extLst>
              </p:cNvPr>
              <p:cNvPicPr>
                <a:picLocks noChangeAspect="1"/>
              </p:cNvPicPr>
              <p:nvPr/>
            </p:nvPicPr>
            <p:blipFill rotWithShape="1">
              <a:blip r:embed="rId7"/>
              <a:srcRect r="24881"/>
              <a:stretch/>
            </p:blipFill>
            <p:spPr>
              <a:xfrm>
                <a:off x="9232733" y="3188068"/>
                <a:ext cx="329246" cy="727987"/>
              </a:xfrm>
              <a:prstGeom prst="rect">
                <a:avLst/>
              </a:prstGeom>
            </p:spPr>
          </p:pic>
          <p:pic>
            <p:nvPicPr>
              <p:cNvPr id="71" name="図 70">
                <a:extLst>
                  <a:ext uri="{FF2B5EF4-FFF2-40B4-BE49-F238E27FC236}">
                    <a16:creationId xmlns:a16="http://schemas.microsoft.com/office/drawing/2014/main" id="{D8EEF35E-9AF2-B36B-A98B-C2AA990BA3A6}"/>
                  </a:ext>
                </a:extLst>
              </p:cNvPr>
              <p:cNvPicPr>
                <a:picLocks noChangeAspect="1"/>
              </p:cNvPicPr>
              <p:nvPr/>
            </p:nvPicPr>
            <p:blipFill>
              <a:blip r:embed="rId8"/>
              <a:stretch>
                <a:fillRect/>
              </a:stretch>
            </p:blipFill>
            <p:spPr>
              <a:xfrm>
                <a:off x="8098523" y="2985701"/>
                <a:ext cx="1254900" cy="1681825"/>
              </a:xfrm>
              <a:prstGeom prst="rect">
                <a:avLst/>
              </a:prstGeom>
            </p:spPr>
          </p:pic>
          <p:sp>
            <p:nvSpPr>
              <p:cNvPr id="72" name="テキスト ボックス 71">
                <a:extLst>
                  <a:ext uri="{FF2B5EF4-FFF2-40B4-BE49-F238E27FC236}">
                    <a16:creationId xmlns:a16="http://schemas.microsoft.com/office/drawing/2014/main" id="{C82C56DF-E5E1-2C88-37A3-798D86C216E6}"/>
                  </a:ext>
                </a:extLst>
              </p:cNvPr>
              <p:cNvSpPr txBox="1"/>
              <p:nvPr/>
            </p:nvSpPr>
            <p:spPr>
              <a:xfrm>
                <a:off x="9379652" y="3874526"/>
                <a:ext cx="510775" cy="316576"/>
              </a:xfrm>
              <a:prstGeom prst="rect">
                <a:avLst/>
              </a:prstGeom>
              <a:noFill/>
            </p:spPr>
            <p:txBody>
              <a:bodyPr wrap="none" lIns="0" rIns="0" rtlCol="0">
                <a:noAutofit/>
              </a:bodyPr>
              <a:lstStyle/>
              <a:p>
                <a:pPr algn="l" defTabSz="288000"/>
                <a:r>
                  <a:rPr lang="en-US" altLang="ja-JP" sz="1400" dirty="0">
                    <a:latin typeface="+mn-ea"/>
                  </a:rPr>
                  <a:t>B</a:t>
                </a:r>
                <a:r>
                  <a:rPr kumimoji="1" lang="ja-JP" altLang="en-US" sz="1400" dirty="0">
                    <a:latin typeface="+mn-ea"/>
                  </a:rPr>
                  <a:t>さん</a:t>
                </a:r>
              </a:p>
            </p:txBody>
          </p:sp>
        </p:grpSp>
        <p:sp>
          <p:nvSpPr>
            <p:cNvPr id="68" name="テキスト ボックス 67">
              <a:extLst>
                <a:ext uri="{FF2B5EF4-FFF2-40B4-BE49-F238E27FC236}">
                  <a16:creationId xmlns:a16="http://schemas.microsoft.com/office/drawing/2014/main" id="{9C1B1DDA-2A30-91EB-19DF-1CE5370216F1}"/>
                </a:ext>
              </a:extLst>
            </p:cNvPr>
            <p:cNvSpPr txBox="1"/>
            <p:nvPr/>
          </p:nvSpPr>
          <p:spPr>
            <a:xfrm>
              <a:off x="8504395" y="4637355"/>
              <a:ext cx="510775" cy="316576"/>
            </a:xfrm>
            <a:prstGeom prst="rect">
              <a:avLst/>
            </a:prstGeom>
            <a:noFill/>
          </p:spPr>
          <p:txBody>
            <a:bodyPr wrap="none" lIns="0" rIns="0" rtlCol="0">
              <a:noAutofit/>
            </a:bodyPr>
            <a:lstStyle/>
            <a:p>
              <a:pPr algn="l" defTabSz="288000"/>
              <a:r>
                <a:rPr kumimoji="1" lang="en-US" altLang="ja-JP" sz="1400" dirty="0">
                  <a:latin typeface="+mn-ea"/>
                </a:rPr>
                <a:t>C</a:t>
              </a:r>
              <a:r>
                <a:rPr kumimoji="1" lang="ja-JP" altLang="en-US" sz="1400" dirty="0">
                  <a:latin typeface="+mn-ea"/>
                </a:rPr>
                <a:t>さん</a:t>
              </a:r>
            </a:p>
          </p:txBody>
        </p:sp>
      </p:grpSp>
      <p:sp>
        <p:nvSpPr>
          <p:cNvPr id="2" name="円形吹き出し 1"/>
          <p:cNvSpPr/>
          <p:nvPr/>
        </p:nvSpPr>
        <p:spPr>
          <a:xfrm>
            <a:off x="628651" y="2710483"/>
            <a:ext cx="1597123" cy="768833"/>
          </a:xfrm>
          <a:prstGeom prst="wedgeEllipseCallout">
            <a:avLst>
              <a:gd name="adj1" fmla="val 58252"/>
              <a:gd name="adj2" fmla="val 35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折返し対応出来ないのでメールで連絡下さい</a:t>
            </a:r>
            <a:endParaRPr kumimoji="1" lang="ja-JP" altLang="en-US" sz="1200" dirty="0"/>
          </a:p>
        </p:txBody>
      </p:sp>
      <p:sp>
        <p:nvSpPr>
          <p:cNvPr id="25" name="円形吹き出し 24"/>
          <p:cNvSpPr/>
          <p:nvPr/>
        </p:nvSpPr>
        <p:spPr>
          <a:xfrm>
            <a:off x="6010031" y="2689603"/>
            <a:ext cx="1925681" cy="590087"/>
          </a:xfrm>
          <a:prstGeom prst="wedgeEllipseCallout">
            <a:avLst>
              <a:gd name="adj1" fmla="val 53072"/>
              <a:gd name="adj2" fmla="val 3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B</a:t>
            </a:r>
            <a:r>
              <a:rPr kumimoji="1" lang="ja-JP" altLang="en-US" sz="1200" dirty="0" err="1" smtClean="0"/>
              <a:t>さん</a:t>
            </a:r>
            <a:r>
              <a:rPr kumimoji="1" lang="en-US" altLang="ja-JP" sz="1200" dirty="0" smtClean="0"/>
              <a:t>TW</a:t>
            </a:r>
            <a:r>
              <a:rPr lang="en-US" altLang="ja-JP" sz="1200" dirty="0" smtClean="0"/>
              <a:t>(</a:t>
            </a:r>
            <a:r>
              <a:rPr lang="ja-JP" altLang="en-US" sz="1200" dirty="0" smtClean="0"/>
              <a:t>不在</a:t>
            </a:r>
            <a:r>
              <a:rPr lang="en-US" altLang="ja-JP" sz="1200" dirty="0" smtClean="0"/>
              <a:t>)</a:t>
            </a:r>
            <a:r>
              <a:rPr kumimoji="1" lang="ja-JP" altLang="en-US" sz="1200" dirty="0" smtClean="0"/>
              <a:t>時は私が対応します</a:t>
            </a:r>
            <a:endParaRPr kumimoji="1" lang="ja-JP" altLang="en-US" sz="1200" dirty="0"/>
          </a:p>
        </p:txBody>
      </p:sp>
      <p:sp>
        <p:nvSpPr>
          <p:cNvPr id="26" name="正方形/長方形 25"/>
          <p:cNvSpPr/>
          <p:nvPr/>
        </p:nvSpPr>
        <p:spPr>
          <a:xfrm>
            <a:off x="1707022" y="5781086"/>
            <a:ext cx="6540635" cy="513534"/>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電話</a:t>
            </a:r>
            <a:r>
              <a:rPr lang="ja-JP" altLang="en-US" dirty="0" smtClean="0">
                <a:solidFill>
                  <a:schemeClr val="tx1"/>
                </a:solidFill>
              </a:rPr>
              <a:t>取次ぎの際は、取次先の</a:t>
            </a:r>
            <a:r>
              <a:rPr lang="ja-JP" altLang="en-US" b="1" dirty="0" smtClean="0">
                <a:solidFill>
                  <a:schemeClr val="tx1"/>
                </a:solidFill>
              </a:rPr>
              <a:t>勤務状況の確認が必要</a:t>
            </a:r>
            <a:r>
              <a:rPr lang="en-US" altLang="ja-JP" dirty="0" smtClean="0">
                <a:solidFill>
                  <a:schemeClr val="tx1"/>
                </a:solidFill>
              </a:rPr>
              <a:t>…</a:t>
            </a:r>
            <a:endParaRPr kumimoji="1" lang="ja-JP" altLang="en-US" dirty="0">
              <a:solidFill>
                <a:schemeClr val="tx1"/>
              </a:solidFill>
            </a:endParaRPr>
          </a:p>
        </p:txBody>
      </p:sp>
      <p:sp>
        <p:nvSpPr>
          <p:cNvPr id="3" name="右矢印 2"/>
          <p:cNvSpPr/>
          <p:nvPr/>
        </p:nvSpPr>
        <p:spPr>
          <a:xfrm>
            <a:off x="628651" y="5821597"/>
            <a:ext cx="781396" cy="44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9628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業務を通して感じた課題</a:t>
            </a:r>
            <a:r>
              <a:rPr lang="ja-JP" altLang="en-US" dirty="0" smtClean="0"/>
              <a:t>（</a:t>
            </a:r>
            <a:r>
              <a:rPr lang="en-US" altLang="ja-JP" dirty="0"/>
              <a:t>2</a:t>
            </a:r>
            <a:r>
              <a:rPr lang="en-US" altLang="ja-JP" dirty="0" smtClean="0"/>
              <a:t>/3</a:t>
            </a:r>
            <a:r>
              <a:rPr lang="ja-JP" altLang="en-US" dirty="0" smtClean="0"/>
              <a:t>）</a:t>
            </a:r>
            <a:endParaRPr lang="ja-JP" altLang="en-US" dirty="0"/>
          </a:p>
        </p:txBody>
      </p:sp>
      <p:sp>
        <p:nvSpPr>
          <p:cNvPr id="3" name="正方形/長方形 2">
            <a:extLst>
              <a:ext uri="{FF2B5EF4-FFF2-40B4-BE49-F238E27FC236}">
                <a16:creationId xmlns:a16="http://schemas.microsoft.com/office/drawing/2014/main" id="{1D79294A-4F3D-86A3-0A4B-2150BC6D05B9}"/>
              </a:ext>
            </a:extLst>
          </p:cNvPr>
          <p:cNvSpPr/>
          <p:nvPr/>
        </p:nvSpPr>
        <p:spPr>
          <a:xfrm>
            <a:off x="407988" y="1085643"/>
            <a:ext cx="11101337" cy="1223352"/>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dirty="0">
                <a:solidFill>
                  <a:schemeClr val="tx1"/>
                </a:solidFill>
              </a:rPr>
              <a:t>・予定表で勤務</a:t>
            </a:r>
            <a:r>
              <a:rPr lang="ja-JP" altLang="en-US" dirty="0" smtClean="0">
                <a:solidFill>
                  <a:schemeClr val="tx1"/>
                </a:solidFill>
              </a:rPr>
              <a:t>状況を確認し分からない</a:t>
            </a:r>
            <a:r>
              <a:rPr lang="ja-JP" altLang="en-US" dirty="0">
                <a:solidFill>
                  <a:schemeClr val="tx1"/>
                </a:solidFill>
              </a:rPr>
              <a:t>場合、電話にて直接確認している．</a:t>
            </a:r>
            <a:endParaRPr lang="en-US" altLang="ja-JP" dirty="0">
              <a:solidFill>
                <a:schemeClr val="tx1"/>
              </a:solidFill>
            </a:endParaRPr>
          </a:p>
          <a:p>
            <a:r>
              <a:rPr lang="ja-JP" altLang="en-US" dirty="0">
                <a:solidFill>
                  <a:schemeClr val="tx1"/>
                </a:solidFill>
              </a:rPr>
              <a:t>・電話確認にて取次先の状況が不明だった場合</a:t>
            </a:r>
            <a:r>
              <a:rPr lang="ja-JP" altLang="en-US" dirty="0" smtClean="0">
                <a:solidFill>
                  <a:schemeClr val="tx1"/>
                </a:solidFill>
              </a:rPr>
              <a:t>，</a:t>
            </a:r>
            <a:r>
              <a:rPr lang="ja-JP" altLang="en-US" u="sng" dirty="0" smtClean="0">
                <a:solidFill>
                  <a:schemeClr val="tx1"/>
                </a:solidFill>
              </a:rPr>
              <a:t>不要な折返し依頼作成</a:t>
            </a:r>
            <a:r>
              <a:rPr lang="ja-JP" altLang="en-US" dirty="0" smtClean="0">
                <a:solidFill>
                  <a:schemeClr val="tx1"/>
                </a:solidFill>
              </a:rPr>
              <a:t>や</a:t>
            </a:r>
            <a:r>
              <a:rPr lang="ja-JP" altLang="en-US" u="sng" dirty="0" smtClean="0">
                <a:solidFill>
                  <a:schemeClr val="tx1"/>
                </a:solidFill>
              </a:rPr>
              <a:t>先方からの再連絡対応</a:t>
            </a:r>
            <a:r>
              <a:rPr lang="ja-JP" altLang="en-US" dirty="0" smtClean="0">
                <a:solidFill>
                  <a:schemeClr val="tx1"/>
                </a:solidFill>
              </a:rPr>
              <a:t>が発生してしまう</a:t>
            </a:r>
            <a:endParaRPr lang="en-US" altLang="ja-JP" dirty="0">
              <a:solidFill>
                <a:schemeClr val="tx1"/>
              </a:solidFill>
            </a:endParaRPr>
          </a:p>
          <a:p>
            <a:r>
              <a:rPr lang="ja-JP" altLang="en-US" dirty="0">
                <a:solidFill>
                  <a:schemeClr val="tx1"/>
                </a:solidFill>
              </a:rPr>
              <a:t>（勤務状況不明</a:t>
            </a:r>
            <a:r>
              <a:rPr lang="ja-JP" altLang="en-US" dirty="0" smtClean="0">
                <a:solidFill>
                  <a:schemeClr val="tx1"/>
                </a:solidFill>
              </a:rPr>
              <a:t>のため折返し</a:t>
            </a:r>
            <a:r>
              <a:rPr lang="ja-JP" altLang="en-US" dirty="0">
                <a:solidFill>
                  <a:schemeClr val="tx1"/>
                </a:solidFill>
              </a:rPr>
              <a:t>対応とした</a:t>
            </a:r>
            <a:r>
              <a:rPr lang="ja-JP" altLang="en-US" dirty="0" smtClean="0">
                <a:solidFill>
                  <a:schemeClr val="tx1"/>
                </a:solidFill>
              </a:rPr>
              <a:t>がその日に取次先</a:t>
            </a:r>
            <a:r>
              <a:rPr lang="ja-JP" altLang="en-US" dirty="0">
                <a:solidFill>
                  <a:schemeClr val="tx1"/>
                </a:solidFill>
              </a:rPr>
              <a:t>が不在の場合，何度も催促の電話がくる</a:t>
            </a:r>
            <a:r>
              <a:rPr lang="en-US" altLang="ja-JP" dirty="0">
                <a:solidFill>
                  <a:schemeClr val="tx1"/>
                </a:solidFill>
              </a:rPr>
              <a:t>…</a:t>
            </a:r>
            <a:r>
              <a:rPr lang="ja-JP" altLang="en-US" dirty="0">
                <a:solidFill>
                  <a:schemeClr val="tx1"/>
                </a:solidFill>
              </a:rPr>
              <a:t>）</a:t>
            </a:r>
            <a:endParaRPr lang="en-US" altLang="ja-JP" dirty="0">
              <a:solidFill>
                <a:schemeClr val="tx1"/>
              </a:solidFill>
            </a:endParaRPr>
          </a:p>
        </p:txBody>
      </p:sp>
      <p:pic>
        <p:nvPicPr>
          <p:cNvPr id="5" name="図 4">
            <a:extLst>
              <a:ext uri="{FF2B5EF4-FFF2-40B4-BE49-F238E27FC236}">
                <a16:creationId xmlns:a16="http://schemas.microsoft.com/office/drawing/2014/main" id="{BCCA9708-8852-BA97-066D-EEA20DAB705C}"/>
              </a:ext>
            </a:extLst>
          </p:cNvPr>
          <p:cNvPicPr>
            <a:picLocks noChangeAspect="1"/>
          </p:cNvPicPr>
          <p:nvPr/>
        </p:nvPicPr>
        <p:blipFill>
          <a:blip r:embed="rId2"/>
          <a:stretch>
            <a:fillRect/>
          </a:stretch>
        </p:blipFill>
        <p:spPr>
          <a:xfrm>
            <a:off x="9738568" y="3072188"/>
            <a:ext cx="1092020" cy="1087167"/>
          </a:xfrm>
          <a:prstGeom prst="rect">
            <a:avLst/>
          </a:prstGeom>
        </p:spPr>
      </p:pic>
      <p:pic>
        <p:nvPicPr>
          <p:cNvPr id="6" name="Picture 14" descr="Microsoft 365 | ソフトウェア | Acer 日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6052" y="3018033"/>
            <a:ext cx="637558" cy="6343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p:nvCxnSpPr>
        <p:spPr>
          <a:xfrm>
            <a:off x="1320783" y="4281439"/>
            <a:ext cx="564474"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14" descr="Microsoft 365 | ソフトウェア | Acer 日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30" y="3858192"/>
            <a:ext cx="826997" cy="82699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1881614" y="2875511"/>
            <a:ext cx="1648793" cy="338554"/>
          </a:xfrm>
          <a:prstGeom prst="rect">
            <a:avLst/>
          </a:prstGeom>
          <a:solidFill>
            <a:srgbClr val="FF0000"/>
          </a:solidFill>
          <a:ln w="19050">
            <a:solidFill>
              <a:schemeClr val="accent1"/>
            </a:solidFill>
          </a:ln>
        </p:spPr>
        <p:txBody>
          <a:bodyPr wrap="square" rtlCol="0" anchor="ctr">
            <a:spAutoFit/>
          </a:bodyPr>
          <a:lstStyle/>
          <a:p>
            <a:pPr algn="ctr"/>
            <a:r>
              <a:rPr kumimoji="1" lang="ja-JP" altLang="en-US" sz="1600" b="1" dirty="0"/>
              <a:t>②勤務状況確認</a:t>
            </a:r>
          </a:p>
        </p:txBody>
      </p:sp>
      <p:sp>
        <p:nvSpPr>
          <p:cNvPr id="10" name="テキスト ボックス 9"/>
          <p:cNvSpPr txBox="1"/>
          <p:nvPr/>
        </p:nvSpPr>
        <p:spPr>
          <a:xfrm>
            <a:off x="244472" y="2874963"/>
            <a:ext cx="1465580" cy="338554"/>
          </a:xfrm>
          <a:prstGeom prst="rect">
            <a:avLst/>
          </a:prstGeom>
          <a:noFill/>
          <a:ln w="19050">
            <a:solidFill>
              <a:schemeClr val="accent1"/>
            </a:solidFill>
          </a:ln>
        </p:spPr>
        <p:txBody>
          <a:bodyPr wrap="square" rtlCol="0" anchor="ctr">
            <a:spAutoFit/>
          </a:bodyPr>
          <a:lstStyle/>
          <a:p>
            <a:pPr algn="ctr"/>
            <a:r>
              <a:rPr kumimoji="1" lang="ja-JP" altLang="en-US" sz="1600" b="1" dirty="0"/>
              <a:t>①取次先確認</a:t>
            </a:r>
          </a:p>
        </p:txBody>
      </p:sp>
      <p:sp>
        <p:nvSpPr>
          <p:cNvPr id="11" name="テキスト ボックス 10"/>
          <p:cNvSpPr txBox="1"/>
          <p:nvPr/>
        </p:nvSpPr>
        <p:spPr>
          <a:xfrm>
            <a:off x="3774014" y="2875511"/>
            <a:ext cx="1612672" cy="338554"/>
          </a:xfrm>
          <a:prstGeom prst="rect">
            <a:avLst/>
          </a:prstGeom>
          <a:solidFill>
            <a:srgbClr val="FF0000"/>
          </a:solidFill>
          <a:ln w="19050">
            <a:solidFill>
              <a:schemeClr val="accent1"/>
            </a:solidFill>
          </a:ln>
        </p:spPr>
        <p:txBody>
          <a:bodyPr wrap="square" rtlCol="0" anchor="ctr">
            <a:spAutoFit/>
          </a:bodyPr>
          <a:lstStyle/>
          <a:p>
            <a:pPr algn="ctr"/>
            <a:r>
              <a:rPr kumimoji="1" lang="ja-JP" altLang="en-US" sz="1600" b="1" dirty="0"/>
              <a:t>➂電話番号確認</a:t>
            </a:r>
          </a:p>
        </p:txBody>
      </p:sp>
      <p:sp>
        <p:nvSpPr>
          <p:cNvPr id="12" name="テキスト ボックス 11"/>
          <p:cNvSpPr txBox="1"/>
          <p:nvPr/>
        </p:nvSpPr>
        <p:spPr>
          <a:xfrm>
            <a:off x="10017089" y="2608631"/>
            <a:ext cx="1526147" cy="338554"/>
          </a:xfrm>
          <a:prstGeom prst="rect">
            <a:avLst/>
          </a:prstGeom>
          <a:noFill/>
          <a:ln w="19050">
            <a:solidFill>
              <a:schemeClr val="accent1"/>
            </a:solidFill>
          </a:ln>
        </p:spPr>
        <p:txBody>
          <a:bodyPr wrap="square" rtlCol="0" anchor="ctr">
            <a:spAutoFit/>
          </a:bodyPr>
          <a:lstStyle/>
          <a:p>
            <a:pPr algn="ctr"/>
            <a:r>
              <a:rPr kumimoji="1" lang="ja-JP" altLang="en-US" sz="1600" b="1"/>
              <a:t>⑥折り返し</a:t>
            </a:r>
            <a:r>
              <a:rPr kumimoji="1" lang="ja-JP" altLang="en-US" sz="1600" b="1" dirty="0"/>
              <a:t>依頼</a:t>
            </a:r>
          </a:p>
        </p:txBody>
      </p:sp>
      <p:sp>
        <p:nvSpPr>
          <p:cNvPr id="13" name="テキスト ボックス 12"/>
          <p:cNvSpPr txBox="1"/>
          <p:nvPr/>
        </p:nvSpPr>
        <p:spPr>
          <a:xfrm>
            <a:off x="5628137" y="2875511"/>
            <a:ext cx="1962880" cy="338554"/>
          </a:xfrm>
          <a:prstGeom prst="rect">
            <a:avLst/>
          </a:prstGeom>
          <a:solidFill>
            <a:srgbClr val="FF0000"/>
          </a:solidFill>
          <a:ln w="19050">
            <a:solidFill>
              <a:schemeClr val="accent1"/>
            </a:solidFill>
          </a:ln>
        </p:spPr>
        <p:txBody>
          <a:bodyPr wrap="square" rtlCol="0" anchor="ctr">
            <a:spAutoFit/>
          </a:bodyPr>
          <a:lstStyle/>
          <a:p>
            <a:pPr algn="ctr"/>
            <a:r>
              <a:rPr kumimoji="1" lang="ja-JP" altLang="en-US" sz="1600" b="1" dirty="0"/>
              <a:t>④電話にて状況確認</a:t>
            </a:r>
          </a:p>
        </p:txBody>
      </p:sp>
      <p:pic>
        <p:nvPicPr>
          <p:cNvPr id="14" name="図 13"/>
          <p:cNvPicPr>
            <a:picLocks noChangeAspect="1"/>
          </p:cNvPicPr>
          <p:nvPr/>
        </p:nvPicPr>
        <p:blipFill>
          <a:blip r:embed="rId4"/>
          <a:stretch>
            <a:fillRect/>
          </a:stretch>
        </p:blipFill>
        <p:spPr>
          <a:xfrm>
            <a:off x="4384099" y="3932908"/>
            <a:ext cx="697060" cy="697060"/>
          </a:xfrm>
          <a:prstGeom prst="rect">
            <a:avLst/>
          </a:prstGeom>
        </p:spPr>
      </p:pic>
      <p:pic>
        <p:nvPicPr>
          <p:cNvPr id="15" name="図 14"/>
          <p:cNvPicPr>
            <a:picLocks noChangeAspect="1"/>
          </p:cNvPicPr>
          <p:nvPr/>
        </p:nvPicPr>
        <p:blipFill rotWithShape="1">
          <a:blip r:embed="rId5"/>
          <a:srcRect l="10197" t="12936" r="7015" b="12743"/>
          <a:stretch/>
        </p:blipFill>
        <p:spPr>
          <a:xfrm>
            <a:off x="11480474" y="3554873"/>
            <a:ext cx="653363" cy="583549"/>
          </a:xfrm>
          <a:prstGeom prst="rect">
            <a:avLst/>
          </a:prstGeom>
        </p:spPr>
      </p:pic>
      <p:cxnSp>
        <p:nvCxnSpPr>
          <p:cNvPr id="16" name="直線コネクタ 15"/>
          <p:cNvCxnSpPr/>
          <p:nvPr/>
        </p:nvCxnSpPr>
        <p:spPr>
          <a:xfrm>
            <a:off x="3384371" y="4281439"/>
            <a:ext cx="7267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9198820" y="4281441"/>
            <a:ext cx="324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5295129" y="4281439"/>
            <a:ext cx="635538" cy="2"/>
          </a:xfrm>
          <a:prstGeom prst="line">
            <a:avLst/>
          </a:prstGeom>
        </p:spPr>
        <p:style>
          <a:lnRef idx="1">
            <a:schemeClr val="accent1"/>
          </a:lnRef>
          <a:fillRef idx="0">
            <a:schemeClr val="accent1"/>
          </a:fillRef>
          <a:effectRef idx="0">
            <a:schemeClr val="accent1"/>
          </a:effectRef>
          <a:fontRef idx="minor">
            <a:schemeClr val="tx1"/>
          </a:fontRef>
        </p:style>
      </p:cxnSp>
      <p:sp>
        <p:nvSpPr>
          <p:cNvPr id="19" name="角丸四角形吹き出し 18"/>
          <p:cNvSpPr/>
          <p:nvPr/>
        </p:nvSpPr>
        <p:spPr>
          <a:xfrm>
            <a:off x="2500282" y="5451578"/>
            <a:ext cx="2261466" cy="492229"/>
          </a:xfrm>
          <a:prstGeom prst="wedgeRoundRectCallout">
            <a:avLst>
              <a:gd name="adj1" fmla="val -24990"/>
              <a:gd name="adj2" fmla="val -78570"/>
              <a:gd name="adj3" fmla="val 16667"/>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dirty="0">
                <a:solidFill>
                  <a:schemeClr val="tx1"/>
                </a:solidFill>
              </a:rPr>
              <a:t>TW</a:t>
            </a:r>
            <a:r>
              <a:rPr kumimoji="1" lang="ja-JP" altLang="en-US" sz="1400" dirty="0">
                <a:solidFill>
                  <a:schemeClr val="tx1"/>
                </a:solidFill>
              </a:rPr>
              <a:t>か出社か分からない</a:t>
            </a:r>
            <a:r>
              <a:rPr kumimoji="1" lang="en-US" altLang="ja-JP" sz="1400" dirty="0">
                <a:solidFill>
                  <a:schemeClr val="tx1"/>
                </a:solidFill>
              </a:rPr>
              <a:t>…</a:t>
            </a:r>
            <a:endParaRPr kumimoji="1" lang="ja-JP" altLang="en-US" sz="1400" dirty="0" err="1">
              <a:solidFill>
                <a:schemeClr val="tx1"/>
              </a:solidFill>
            </a:endParaRPr>
          </a:p>
        </p:txBody>
      </p:sp>
      <p:sp>
        <p:nvSpPr>
          <p:cNvPr id="20" name="テキスト ボックス 19"/>
          <p:cNvSpPr txBox="1"/>
          <p:nvPr/>
        </p:nvSpPr>
        <p:spPr>
          <a:xfrm>
            <a:off x="4345695" y="4565534"/>
            <a:ext cx="896163" cy="226498"/>
          </a:xfrm>
          <a:prstGeom prst="rect">
            <a:avLst/>
          </a:prstGeom>
          <a:noFill/>
        </p:spPr>
        <p:txBody>
          <a:bodyPr wrap="square" lIns="0" rIns="0" rtlCol="0">
            <a:noAutofit/>
          </a:bodyPr>
          <a:lstStyle/>
          <a:p>
            <a:pPr algn="l" defTabSz="288000"/>
            <a:r>
              <a:rPr lang="ja-JP" altLang="en-US" sz="1050">
                <a:latin typeface="+mn-ea"/>
              </a:rPr>
              <a:t>メモ</a:t>
            </a:r>
            <a:r>
              <a:rPr lang="en-US" altLang="ja-JP" sz="1050" dirty="0">
                <a:latin typeface="+mn-ea"/>
              </a:rPr>
              <a:t>or</a:t>
            </a:r>
            <a:r>
              <a:rPr lang="ja-JP" altLang="en-US" sz="1050" dirty="0">
                <a:latin typeface="+mn-ea"/>
              </a:rPr>
              <a:t>座席表等</a:t>
            </a:r>
            <a:endParaRPr kumimoji="1" lang="ja-JP" altLang="en-US" sz="1050" dirty="0">
              <a:latin typeface="+mn-ea"/>
            </a:endParaRPr>
          </a:p>
        </p:txBody>
      </p:sp>
      <p:cxnSp>
        <p:nvCxnSpPr>
          <p:cNvPr id="21" name="直線コネクタ 20"/>
          <p:cNvCxnSpPr/>
          <p:nvPr/>
        </p:nvCxnSpPr>
        <p:spPr>
          <a:xfrm>
            <a:off x="7061967" y="4266992"/>
            <a:ext cx="80591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821833" y="2873895"/>
            <a:ext cx="1612671" cy="338554"/>
          </a:xfrm>
          <a:prstGeom prst="rect">
            <a:avLst/>
          </a:prstGeom>
          <a:noFill/>
          <a:ln w="19050">
            <a:solidFill>
              <a:schemeClr val="accent1"/>
            </a:solidFill>
          </a:ln>
        </p:spPr>
        <p:txBody>
          <a:bodyPr wrap="square" rtlCol="0" anchor="ctr">
            <a:spAutoFit/>
          </a:bodyPr>
          <a:lstStyle/>
          <a:p>
            <a:pPr algn="ctr"/>
            <a:r>
              <a:rPr lang="ja-JP" altLang="en-US" sz="1600" b="1" dirty="0"/>
              <a:t>⑤対応内容調整</a:t>
            </a:r>
            <a:endParaRPr kumimoji="1" lang="ja-JP" altLang="en-US" sz="1600" b="1" dirty="0"/>
          </a:p>
        </p:txBody>
      </p:sp>
      <p:sp>
        <p:nvSpPr>
          <p:cNvPr id="23" name="テキスト ボックス 22"/>
          <p:cNvSpPr txBox="1"/>
          <p:nvPr/>
        </p:nvSpPr>
        <p:spPr>
          <a:xfrm>
            <a:off x="9747438" y="5005709"/>
            <a:ext cx="2334906" cy="338554"/>
          </a:xfrm>
          <a:prstGeom prst="rect">
            <a:avLst/>
          </a:prstGeom>
          <a:noFill/>
          <a:ln w="19050">
            <a:solidFill>
              <a:schemeClr val="accent1"/>
            </a:solidFill>
          </a:ln>
        </p:spPr>
        <p:txBody>
          <a:bodyPr wrap="square" rtlCol="0" anchor="ctr">
            <a:spAutoFit/>
          </a:bodyPr>
          <a:lstStyle/>
          <a:p>
            <a:pPr algn="ctr"/>
            <a:r>
              <a:rPr lang="ja-JP" altLang="en-US" sz="1600" b="1" dirty="0"/>
              <a:t>⑦先方からの再連絡対応</a:t>
            </a:r>
            <a:endParaRPr kumimoji="1" lang="ja-JP" altLang="en-US" sz="1600" b="1" dirty="0"/>
          </a:p>
        </p:txBody>
      </p:sp>
      <p:cxnSp>
        <p:nvCxnSpPr>
          <p:cNvPr id="24" name="直線コネクタ 23"/>
          <p:cNvCxnSpPr>
            <a:cxnSpLocks/>
          </p:cNvCxnSpPr>
          <p:nvPr/>
        </p:nvCxnSpPr>
        <p:spPr>
          <a:xfrm>
            <a:off x="9523250" y="2969060"/>
            <a:ext cx="0" cy="318969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9523250" y="2969060"/>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9523250" y="6158753"/>
            <a:ext cx="39069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角丸四角形吹き出し 26"/>
          <p:cNvSpPr/>
          <p:nvPr/>
        </p:nvSpPr>
        <p:spPr>
          <a:xfrm>
            <a:off x="5477584" y="5451582"/>
            <a:ext cx="2468196" cy="492225"/>
          </a:xfrm>
          <a:prstGeom prst="wedgeRoundRectCallout">
            <a:avLst>
              <a:gd name="adj1" fmla="val -12357"/>
              <a:gd name="adj2" fmla="val -95846"/>
              <a:gd name="adj3" fmla="val 16667"/>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kumimoji="1" lang="en-US" altLang="ja-JP" sz="1400" dirty="0">
                <a:solidFill>
                  <a:schemeClr val="tx1"/>
                </a:solidFill>
              </a:rPr>
              <a:t>TW</a:t>
            </a:r>
            <a:r>
              <a:rPr kumimoji="1" lang="ja-JP" altLang="en-US" sz="1400" dirty="0">
                <a:solidFill>
                  <a:schemeClr val="tx1"/>
                </a:solidFill>
              </a:rPr>
              <a:t>してることが分かれば不要</a:t>
            </a:r>
            <a:r>
              <a:rPr kumimoji="1" lang="en-US" altLang="ja-JP" sz="1400" dirty="0">
                <a:solidFill>
                  <a:schemeClr val="tx1"/>
                </a:solidFill>
              </a:rPr>
              <a:t>…</a:t>
            </a:r>
            <a:endParaRPr kumimoji="1" lang="ja-JP" altLang="en-US" sz="1400" dirty="0" err="1">
              <a:solidFill>
                <a:schemeClr val="tx1"/>
              </a:solidFill>
            </a:endParaRPr>
          </a:p>
        </p:txBody>
      </p:sp>
      <p:sp>
        <p:nvSpPr>
          <p:cNvPr id="28" name="四角形: 角を丸くする 7">
            <a:extLst>
              <a:ext uri="{FF2B5EF4-FFF2-40B4-BE49-F238E27FC236}">
                <a16:creationId xmlns:a16="http://schemas.microsoft.com/office/drawing/2014/main" id="{5436FE9F-14FD-B83B-A068-5830C3EF2F0D}"/>
              </a:ext>
            </a:extLst>
          </p:cNvPr>
          <p:cNvSpPr/>
          <p:nvPr/>
        </p:nvSpPr>
        <p:spPr>
          <a:xfrm>
            <a:off x="370446" y="820055"/>
            <a:ext cx="2722378" cy="284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主な電話取次作業フロー</a:t>
            </a:r>
          </a:p>
        </p:txBody>
      </p:sp>
      <p:pic>
        <p:nvPicPr>
          <p:cNvPr id="29" name="図 28">
            <a:extLst>
              <a:ext uri="{FF2B5EF4-FFF2-40B4-BE49-F238E27FC236}">
                <a16:creationId xmlns:a16="http://schemas.microsoft.com/office/drawing/2014/main" id="{04F09451-C74B-C8AD-8C55-E77C4581B980}"/>
              </a:ext>
            </a:extLst>
          </p:cNvPr>
          <p:cNvPicPr>
            <a:picLocks noChangeAspect="1"/>
          </p:cNvPicPr>
          <p:nvPr/>
        </p:nvPicPr>
        <p:blipFill>
          <a:blip r:embed="rId6"/>
          <a:stretch>
            <a:fillRect/>
          </a:stretch>
        </p:blipFill>
        <p:spPr>
          <a:xfrm>
            <a:off x="394689" y="3772681"/>
            <a:ext cx="857352" cy="988621"/>
          </a:xfrm>
          <a:prstGeom prst="rect">
            <a:avLst/>
          </a:prstGeom>
        </p:spPr>
      </p:pic>
      <p:pic>
        <p:nvPicPr>
          <p:cNvPr id="30" name="図 29">
            <a:extLst>
              <a:ext uri="{FF2B5EF4-FFF2-40B4-BE49-F238E27FC236}">
                <a16:creationId xmlns:a16="http://schemas.microsoft.com/office/drawing/2014/main" id="{C61EE9CD-A2A1-3867-A3FF-EC8FA2D04875}"/>
              </a:ext>
            </a:extLst>
          </p:cNvPr>
          <p:cNvPicPr>
            <a:picLocks noChangeAspect="1"/>
          </p:cNvPicPr>
          <p:nvPr/>
        </p:nvPicPr>
        <p:blipFill>
          <a:blip r:embed="rId6"/>
          <a:stretch>
            <a:fillRect/>
          </a:stretch>
        </p:blipFill>
        <p:spPr>
          <a:xfrm>
            <a:off x="6138685" y="3852603"/>
            <a:ext cx="857352" cy="988621"/>
          </a:xfrm>
          <a:prstGeom prst="rect">
            <a:avLst/>
          </a:prstGeom>
        </p:spPr>
      </p:pic>
      <p:pic>
        <p:nvPicPr>
          <p:cNvPr id="31" name="図 30">
            <a:extLst>
              <a:ext uri="{FF2B5EF4-FFF2-40B4-BE49-F238E27FC236}">
                <a16:creationId xmlns:a16="http://schemas.microsoft.com/office/drawing/2014/main" id="{097C5ECA-F168-69EC-D7AE-740B9A19FE01}"/>
              </a:ext>
            </a:extLst>
          </p:cNvPr>
          <p:cNvPicPr>
            <a:picLocks noChangeAspect="1"/>
          </p:cNvPicPr>
          <p:nvPr/>
        </p:nvPicPr>
        <p:blipFill>
          <a:blip r:embed="rId7"/>
          <a:stretch>
            <a:fillRect/>
          </a:stretch>
        </p:blipFill>
        <p:spPr>
          <a:xfrm>
            <a:off x="8140900" y="3847678"/>
            <a:ext cx="878430" cy="1087166"/>
          </a:xfrm>
          <a:prstGeom prst="rect">
            <a:avLst/>
          </a:prstGeom>
        </p:spPr>
      </p:pic>
      <p:pic>
        <p:nvPicPr>
          <p:cNvPr id="32" name="図 31">
            <a:extLst>
              <a:ext uri="{FF2B5EF4-FFF2-40B4-BE49-F238E27FC236}">
                <a16:creationId xmlns:a16="http://schemas.microsoft.com/office/drawing/2014/main" id="{73AD332F-E325-1A41-6C4D-21246E2259D6}"/>
              </a:ext>
            </a:extLst>
          </p:cNvPr>
          <p:cNvPicPr>
            <a:picLocks noChangeAspect="1"/>
          </p:cNvPicPr>
          <p:nvPr/>
        </p:nvPicPr>
        <p:blipFill>
          <a:blip r:embed="rId6"/>
          <a:stretch>
            <a:fillRect/>
          </a:stretch>
        </p:blipFill>
        <p:spPr>
          <a:xfrm>
            <a:off x="10317576" y="5380405"/>
            <a:ext cx="857352" cy="988621"/>
          </a:xfrm>
          <a:prstGeom prst="rect">
            <a:avLst/>
          </a:prstGeom>
        </p:spPr>
      </p:pic>
      <p:pic>
        <p:nvPicPr>
          <p:cNvPr id="33" name="図 32">
            <a:extLst>
              <a:ext uri="{FF2B5EF4-FFF2-40B4-BE49-F238E27FC236}">
                <a16:creationId xmlns:a16="http://schemas.microsoft.com/office/drawing/2014/main" id="{EC82E1FA-25F8-59E4-DB8A-4DF8C6FC793C}"/>
              </a:ext>
            </a:extLst>
          </p:cNvPr>
          <p:cNvPicPr>
            <a:picLocks noChangeAspect="1"/>
          </p:cNvPicPr>
          <p:nvPr/>
        </p:nvPicPr>
        <p:blipFill>
          <a:blip r:embed="rId8"/>
          <a:stretch>
            <a:fillRect/>
          </a:stretch>
        </p:blipFill>
        <p:spPr>
          <a:xfrm>
            <a:off x="1665344" y="4657426"/>
            <a:ext cx="1233770" cy="648724"/>
          </a:xfrm>
          <a:prstGeom prst="rect">
            <a:avLst/>
          </a:prstGeom>
        </p:spPr>
      </p:pic>
      <p:sp>
        <p:nvSpPr>
          <p:cNvPr id="34" name="角丸四角形吹き出し 18">
            <a:extLst>
              <a:ext uri="{FF2B5EF4-FFF2-40B4-BE49-F238E27FC236}">
                <a16:creationId xmlns:a16="http://schemas.microsoft.com/office/drawing/2014/main" id="{B186F851-6CE8-0DBA-6F58-310634C90778}"/>
              </a:ext>
            </a:extLst>
          </p:cNvPr>
          <p:cNvSpPr/>
          <p:nvPr/>
        </p:nvSpPr>
        <p:spPr>
          <a:xfrm>
            <a:off x="9661902" y="4154008"/>
            <a:ext cx="2198024" cy="646330"/>
          </a:xfrm>
          <a:prstGeom prst="wedgeRoundRectCallout">
            <a:avLst>
              <a:gd name="adj1" fmla="val 12315"/>
              <a:gd name="adj2" fmla="val -74874"/>
              <a:gd name="adj3" fmla="val 16667"/>
            </a:avLst>
          </a:prstGeom>
          <a:solidFill>
            <a:schemeClr val="accent4">
              <a:lumMod val="40000"/>
              <a:lumOff val="6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300" dirty="0" smtClean="0">
                <a:solidFill>
                  <a:schemeClr val="tx1"/>
                </a:solidFill>
              </a:rPr>
              <a:t>折返し対応不可</a:t>
            </a:r>
            <a:r>
              <a:rPr lang="en-US" altLang="ja-JP" sz="1300" dirty="0">
                <a:solidFill>
                  <a:schemeClr val="tx1"/>
                </a:solidFill>
              </a:rPr>
              <a:t>(TW)</a:t>
            </a:r>
            <a:r>
              <a:rPr lang="ja-JP" altLang="en-US" sz="1300" dirty="0">
                <a:solidFill>
                  <a:schemeClr val="tx1"/>
                </a:solidFill>
              </a:rPr>
              <a:t>という事が分かれば依頼作成が不要</a:t>
            </a:r>
            <a:r>
              <a:rPr lang="en-US" altLang="ja-JP" sz="1300" dirty="0">
                <a:solidFill>
                  <a:schemeClr val="tx1"/>
                </a:solidFill>
              </a:rPr>
              <a:t>…</a:t>
            </a:r>
            <a:endParaRPr kumimoji="1" lang="ja-JP" altLang="en-US" sz="1300" dirty="0" err="1">
              <a:solidFill>
                <a:schemeClr val="tx1"/>
              </a:solidFill>
            </a:endParaRPr>
          </a:p>
        </p:txBody>
      </p:sp>
      <p:sp>
        <p:nvSpPr>
          <p:cNvPr id="35" name="テキスト ボックス 34"/>
          <p:cNvSpPr txBox="1"/>
          <p:nvPr/>
        </p:nvSpPr>
        <p:spPr>
          <a:xfrm>
            <a:off x="2397632" y="4568751"/>
            <a:ext cx="491966" cy="226498"/>
          </a:xfrm>
          <a:prstGeom prst="rect">
            <a:avLst/>
          </a:prstGeom>
          <a:noFill/>
        </p:spPr>
        <p:txBody>
          <a:bodyPr wrap="square" lIns="0" rIns="0" rtlCol="0">
            <a:noAutofit/>
          </a:bodyPr>
          <a:lstStyle/>
          <a:p>
            <a:pPr algn="l" defTabSz="288000"/>
            <a:r>
              <a:rPr kumimoji="1" lang="ja-JP" altLang="en-US" sz="1050" dirty="0">
                <a:latin typeface="+mn-ea"/>
              </a:rPr>
              <a:t>予定表</a:t>
            </a:r>
          </a:p>
        </p:txBody>
      </p:sp>
      <p:sp>
        <p:nvSpPr>
          <p:cNvPr id="36" name="正方形/長方形 35"/>
          <p:cNvSpPr/>
          <p:nvPr/>
        </p:nvSpPr>
        <p:spPr>
          <a:xfrm>
            <a:off x="-581687" y="4314749"/>
            <a:ext cx="3596671" cy="226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・最低</a:t>
            </a:r>
            <a:r>
              <a:rPr kumimoji="1" lang="en-US" altLang="ja-JP" dirty="0" smtClean="0"/>
              <a:t>7</a:t>
            </a:r>
            <a:r>
              <a:rPr kumimoji="1" lang="ja-JP" altLang="en-US" dirty="0" smtClean="0"/>
              <a:t>分で⑥⑦はループするため作業時間は増加する一方</a:t>
            </a:r>
            <a:endParaRPr kumimoji="1" lang="ja-JP" altLang="en-US" dirty="0"/>
          </a:p>
        </p:txBody>
      </p:sp>
    </p:spTree>
    <p:extLst>
      <p:ext uri="{BB962C8B-B14F-4D97-AF65-F5344CB8AC3E}">
        <p14:creationId xmlns:p14="http://schemas.microsoft.com/office/powerpoint/2010/main" val="109757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業務を通して感じた課題</a:t>
            </a:r>
            <a:r>
              <a:rPr lang="ja-JP" altLang="en-US" dirty="0" smtClean="0"/>
              <a:t>（</a:t>
            </a:r>
            <a:r>
              <a:rPr lang="en-US" altLang="ja-JP" dirty="0" smtClean="0"/>
              <a:t>2/2</a:t>
            </a:r>
            <a:r>
              <a:rPr lang="ja-JP" altLang="en-US" dirty="0"/>
              <a:t>）</a:t>
            </a:r>
            <a:endParaRPr kumimoji="1" lang="ja-JP" altLang="en-US" dirty="0"/>
          </a:p>
        </p:txBody>
      </p:sp>
      <p:grpSp>
        <p:nvGrpSpPr>
          <p:cNvPr id="3" name="グループ化 2"/>
          <p:cNvGrpSpPr/>
          <p:nvPr/>
        </p:nvGrpSpPr>
        <p:grpSpPr>
          <a:xfrm>
            <a:off x="1800642" y="2005113"/>
            <a:ext cx="5126179" cy="2771775"/>
            <a:chOff x="-1472775" y="257175"/>
            <a:chExt cx="12454325" cy="6734175"/>
          </a:xfrm>
        </p:grpSpPr>
        <p:pic>
          <p:nvPicPr>
            <p:cNvPr id="5" name="図 4"/>
            <p:cNvPicPr>
              <a:picLocks noChangeAspect="1"/>
            </p:cNvPicPr>
            <p:nvPr/>
          </p:nvPicPr>
          <p:blipFill>
            <a:blip r:embed="rId2"/>
            <a:stretch>
              <a:fillRect/>
            </a:stretch>
          </p:blipFill>
          <p:spPr>
            <a:xfrm>
              <a:off x="-1472775" y="257175"/>
              <a:ext cx="12454325" cy="6734175"/>
            </a:xfrm>
            <a:prstGeom prst="rect">
              <a:avLst/>
            </a:prstGeom>
          </p:spPr>
        </p:pic>
        <p:sp>
          <p:nvSpPr>
            <p:cNvPr id="6" name="正方形/長方形 5"/>
            <p:cNvSpPr/>
            <p:nvPr/>
          </p:nvSpPr>
          <p:spPr>
            <a:xfrm>
              <a:off x="2066925" y="1533525"/>
              <a:ext cx="586997" cy="114300"/>
            </a:xfrm>
            <a:prstGeom prst="rect">
              <a:avLst/>
            </a:prstGeom>
            <a:solidFill>
              <a:srgbClr val="FBF4CF"/>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7" name="正方形/長方形 6"/>
            <p:cNvSpPr/>
            <p:nvPr/>
          </p:nvSpPr>
          <p:spPr>
            <a:xfrm>
              <a:off x="3198392" y="1530757"/>
              <a:ext cx="586997" cy="114300"/>
            </a:xfrm>
            <a:prstGeom prst="rect">
              <a:avLst/>
            </a:prstGeom>
            <a:solidFill>
              <a:srgbClr val="EEEEEE"/>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8" name="正方形/長方形 7"/>
            <p:cNvSpPr/>
            <p:nvPr/>
          </p:nvSpPr>
          <p:spPr>
            <a:xfrm>
              <a:off x="4346901" y="1537476"/>
              <a:ext cx="586997" cy="114300"/>
            </a:xfrm>
            <a:prstGeom prst="rect">
              <a:avLst/>
            </a:prstGeom>
            <a:solidFill>
              <a:srgbClr val="D4F5F2"/>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9" name="正方形/長方形 8"/>
            <p:cNvSpPr/>
            <p:nvPr/>
          </p:nvSpPr>
          <p:spPr>
            <a:xfrm>
              <a:off x="5494948" y="1537476"/>
              <a:ext cx="586997" cy="114300"/>
            </a:xfrm>
            <a:prstGeom prst="rect">
              <a:avLst/>
            </a:prstGeom>
            <a:solidFill>
              <a:srgbClr val="FBE4F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0" name="正方形/長方形 9"/>
            <p:cNvSpPr/>
            <p:nvPr/>
          </p:nvSpPr>
          <p:spPr>
            <a:xfrm>
              <a:off x="6626877" y="1537476"/>
              <a:ext cx="586997" cy="114300"/>
            </a:xfrm>
            <a:prstGeom prst="rect">
              <a:avLst/>
            </a:prstGeom>
            <a:solidFill>
              <a:srgbClr val="DCF1DE"/>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1" name="正方形/長方形 10"/>
            <p:cNvSpPr/>
            <p:nvPr/>
          </p:nvSpPr>
          <p:spPr>
            <a:xfrm>
              <a:off x="7771780" y="1526827"/>
              <a:ext cx="586997" cy="114300"/>
            </a:xfrm>
            <a:prstGeom prst="rect">
              <a:avLst/>
            </a:prstGeom>
            <a:solidFill>
              <a:srgbClr val="DCF1DE"/>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2" name="正方形/長方形 11"/>
            <p:cNvSpPr/>
            <p:nvPr/>
          </p:nvSpPr>
          <p:spPr>
            <a:xfrm>
              <a:off x="8916683" y="1526827"/>
              <a:ext cx="586997" cy="114300"/>
            </a:xfrm>
            <a:prstGeom prst="rect">
              <a:avLst/>
            </a:prstGeom>
            <a:solidFill>
              <a:srgbClr val="DDF3FE"/>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sp>
          <p:nvSpPr>
            <p:cNvPr id="13" name="正方形/長方形 12"/>
            <p:cNvSpPr/>
            <p:nvPr/>
          </p:nvSpPr>
          <p:spPr>
            <a:xfrm>
              <a:off x="10087891" y="1537476"/>
              <a:ext cx="586997" cy="114300"/>
            </a:xfrm>
            <a:prstGeom prst="rect">
              <a:avLst/>
            </a:prstGeom>
            <a:solidFill>
              <a:srgbClr val="EEE2D8"/>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smtClean="0">
                <a:solidFill>
                  <a:schemeClr val="tx1"/>
                </a:solidFill>
              </a:endParaRPr>
            </a:p>
          </p:txBody>
        </p:sp>
      </p:grpSp>
      <p:sp>
        <p:nvSpPr>
          <p:cNvPr id="14" name="正方形/長方形 13">
            <a:extLst>
              <a:ext uri="{FF2B5EF4-FFF2-40B4-BE49-F238E27FC236}">
                <a16:creationId xmlns:a16="http://schemas.microsoft.com/office/drawing/2014/main" id="{6BFEDF05-679D-9848-2AD8-50AB9502A798}"/>
              </a:ext>
            </a:extLst>
          </p:cNvPr>
          <p:cNvSpPr/>
          <p:nvPr/>
        </p:nvSpPr>
        <p:spPr>
          <a:xfrm>
            <a:off x="2205505" y="5549566"/>
            <a:ext cx="7885766" cy="708210"/>
          </a:xfrm>
          <a:prstGeom prst="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u="sng" dirty="0">
                <a:solidFill>
                  <a:schemeClr val="tx1"/>
                </a:solidFill>
              </a:rPr>
              <a:t>■取り組みテーマ</a:t>
            </a:r>
            <a:endParaRPr lang="en-US" altLang="ja-JP" sz="2000" u="sng" dirty="0">
              <a:solidFill>
                <a:schemeClr val="tx1"/>
              </a:solidFill>
            </a:endParaRPr>
          </a:p>
          <a:p>
            <a:pPr algn="ctr"/>
            <a:r>
              <a:rPr lang="ja-JP" altLang="en-US" sz="2000" dirty="0">
                <a:solidFill>
                  <a:schemeClr val="tx1"/>
                </a:solidFill>
              </a:rPr>
              <a:t>テレワーク下における勤務状況の可視化</a:t>
            </a:r>
            <a:endParaRPr lang="en-US" altLang="ja-JP" sz="2000" dirty="0">
              <a:solidFill>
                <a:schemeClr val="tx1"/>
              </a:solidFill>
            </a:endParaRPr>
          </a:p>
        </p:txBody>
      </p:sp>
      <p:sp>
        <p:nvSpPr>
          <p:cNvPr id="15" name="矢印: 右 9">
            <a:extLst>
              <a:ext uri="{FF2B5EF4-FFF2-40B4-BE49-F238E27FC236}">
                <a16:creationId xmlns:a16="http://schemas.microsoft.com/office/drawing/2014/main" id="{46128283-954A-9468-1E37-E8336F186285}"/>
              </a:ext>
            </a:extLst>
          </p:cNvPr>
          <p:cNvSpPr/>
          <p:nvPr/>
        </p:nvSpPr>
        <p:spPr>
          <a:xfrm>
            <a:off x="1085967" y="5605785"/>
            <a:ext cx="674650" cy="595772"/>
          </a:xfrm>
          <a:prstGeom prst="rightArrow">
            <a:avLst>
              <a:gd name="adj1" fmla="val 50000"/>
              <a:gd name="adj2" fmla="val 52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3963DCC-AF54-3898-9A63-AA8D41CBE702}"/>
              </a:ext>
            </a:extLst>
          </p:cNvPr>
          <p:cNvSpPr txBox="1"/>
          <p:nvPr/>
        </p:nvSpPr>
        <p:spPr>
          <a:xfrm>
            <a:off x="460375" y="1132417"/>
            <a:ext cx="11376026" cy="708210"/>
          </a:xfrm>
          <a:prstGeom prst="rect">
            <a:avLst/>
          </a:prstGeom>
          <a:noFill/>
          <a:ln w="28575">
            <a:solidFill>
              <a:schemeClr val="accent1"/>
            </a:solidFill>
          </a:ln>
        </p:spPr>
        <p:txBody>
          <a:bodyPr wrap="none" lIns="0" rIns="0" rtlCol="0">
            <a:noAutofit/>
          </a:bodyPr>
          <a:lstStyle/>
          <a:p>
            <a:pPr algn="ctr"/>
            <a:r>
              <a:rPr lang="ja-JP" altLang="en-US" dirty="0">
                <a:solidFill>
                  <a:schemeClr val="tx1"/>
                </a:solidFill>
              </a:rPr>
              <a:t>取次先の勤務状況を予定表で確認しているが「勤務状況が未記入」の場合や「参照不可設定になっている」等の場合があり，</a:t>
            </a:r>
            <a:endParaRPr lang="en-US" altLang="ja-JP" dirty="0">
              <a:solidFill>
                <a:schemeClr val="tx1"/>
              </a:solidFill>
            </a:endParaRPr>
          </a:p>
          <a:p>
            <a:pPr algn="ctr"/>
            <a:r>
              <a:rPr lang="ja-JP" altLang="en-US" sz="2000" b="1" u="sng" dirty="0">
                <a:solidFill>
                  <a:srgbClr val="FF0000"/>
                </a:solidFill>
              </a:rPr>
              <a:t>勤務状況の確認に時間がかかる</a:t>
            </a:r>
            <a:r>
              <a:rPr lang="ja-JP" altLang="en-US" dirty="0">
                <a:solidFill>
                  <a:schemeClr val="tx1"/>
                </a:solidFill>
              </a:rPr>
              <a:t>．（定時後は退勤したかも分からない．．）</a:t>
            </a:r>
            <a:endParaRPr lang="en-US" altLang="ja-JP" dirty="0">
              <a:solidFill>
                <a:schemeClr val="tx1"/>
              </a:solidFill>
            </a:endParaRPr>
          </a:p>
        </p:txBody>
      </p:sp>
      <p:pic>
        <p:nvPicPr>
          <p:cNvPr id="17" name="Picture 14" descr="Microsoft 365 | ソフトウェア | Acer 日本">
            <a:extLst>
              <a:ext uri="{FF2B5EF4-FFF2-40B4-BE49-F238E27FC236}">
                <a16:creationId xmlns:a16="http://schemas.microsoft.com/office/drawing/2014/main" id="{31B1B591-84F1-B69D-27F4-154A650857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25" y="1973901"/>
            <a:ext cx="826997" cy="82699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A9A54BC4-24DF-83C4-B231-6362DB375BC6}"/>
              </a:ext>
            </a:extLst>
          </p:cNvPr>
          <p:cNvSpPr txBox="1"/>
          <p:nvPr/>
        </p:nvSpPr>
        <p:spPr>
          <a:xfrm>
            <a:off x="288249" y="710745"/>
            <a:ext cx="1595437" cy="412538"/>
          </a:xfrm>
          <a:prstGeom prst="rect">
            <a:avLst/>
          </a:prstGeom>
          <a:noFill/>
        </p:spPr>
        <p:txBody>
          <a:bodyPr wrap="none" lIns="0" rIns="0" rtlCol="0">
            <a:noAutofit/>
          </a:bodyPr>
          <a:lstStyle/>
          <a:p>
            <a:pPr algn="l" defTabSz="288000"/>
            <a:r>
              <a:rPr lang="ja-JP" altLang="en-US" dirty="0">
                <a:solidFill>
                  <a:schemeClr val="tx1"/>
                </a:solidFill>
              </a:rPr>
              <a:t>そのため，，</a:t>
            </a:r>
            <a:endParaRPr kumimoji="1" lang="ja-JP" altLang="en-US" dirty="0">
              <a:latin typeface="+mn-ea"/>
            </a:endParaRPr>
          </a:p>
        </p:txBody>
      </p:sp>
      <p:sp>
        <p:nvSpPr>
          <p:cNvPr id="19" name="吹き出し: 四角形 9">
            <a:extLst>
              <a:ext uri="{FF2B5EF4-FFF2-40B4-BE49-F238E27FC236}">
                <a16:creationId xmlns:a16="http://schemas.microsoft.com/office/drawing/2014/main" id="{E71D192B-47D4-35FE-EBB7-DD424F46A8F6}"/>
              </a:ext>
            </a:extLst>
          </p:cNvPr>
          <p:cNvSpPr/>
          <p:nvPr/>
        </p:nvSpPr>
        <p:spPr>
          <a:xfrm>
            <a:off x="1598543" y="2474918"/>
            <a:ext cx="2520225" cy="582706"/>
          </a:xfrm>
          <a:prstGeom prst="wedgeRectCallout">
            <a:avLst>
              <a:gd name="adj1" fmla="val 55905"/>
              <a:gd name="adj2" fmla="val 39646"/>
            </a:avLst>
          </a:prstGeom>
          <a:solidFill>
            <a:srgbClr val="00B0F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rPr>
              <a:t>TW</a:t>
            </a:r>
            <a:r>
              <a:rPr lang="en-US" altLang="ja-JP" sz="1400" b="1" dirty="0">
                <a:solidFill>
                  <a:schemeClr val="bg1"/>
                </a:solidFill>
              </a:rPr>
              <a:t>/</a:t>
            </a:r>
            <a:r>
              <a:rPr lang="ja-JP" altLang="en-US" sz="1400" b="1" dirty="0" smtClean="0">
                <a:solidFill>
                  <a:schemeClr val="bg1"/>
                </a:solidFill>
              </a:rPr>
              <a:t>出社が記入</a:t>
            </a:r>
            <a:r>
              <a:rPr lang="ja-JP" altLang="en-US" sz="1400" b="1" dirty="0">
                <a:solidFill>
                  <a:schemeClr val="bg1"/>
                </a:solidFill>
              </a:rPr>
              <a:t>されてない</a:t>
            </a:r>
            <a:endParaRPr kumimoji="1" lang="ja-JP" altLang="en-US" sz="1400" b="1" dirty="0">
              <a:solidFill>
                <a:schemeClr val="bg1"/>
              </a:solidFill>
            </a:endParaRPr>
          </a:p>
        </p:txBody>
      </p:sp>
      <p:sp>
        <p:nvSpPr>
          <p:cNvPr id="20" name="吹き出し: 四角形 10">
            <a:extLst>
              <a:ext uri="{FF2B5EF4-FFF2-40B4-BE49-F238E27FC236}">
                <a16:creationId xmlns:a16="http://schemas.microsoft.com/office/drawing/2014/main" id="{D600573D-E158-D038-9696-B193CBA343DD}"/>
              </a:ext>
            </a:extLst>
          </p:cNvPr>
          <p:cNvSpPr/>
          <p:nvPr/>
        </p:nvSpPr>
        <p:spPr>
          <a:xfrm>
            <a:off x="6159514" y="2421029"/>
            <a:ext cx="2154199" cy="582706"/>
          </a:xfrm>
          <a:prstGeom prst="wedgeRectCallout">
            <a:avLst>
              <a:gd name="adj1" fmla="val -36751"/>
              <a:gd name="adj2" fmla="val 83750"/>
            </a:avLst>
          </a:prstGeom>
          <a:solidFill>
            <a:srgbClr val="00B0F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参照不可設定になっている</a:t>
            </a:r>
          </a:p>
        </p:txBody>
      </p:sp>
      <p:pic>
        <p:nvPicPr>
          <p:cNvPr id="21" name="図 20">
            <a:extLst>
              <a:ext uri="{FF2B5EF4-FFF2-40B4-BE49-F238E27FC236}">
                <a16:creationId xmlns:a16="http://schemas.microsoft.com/office/drawing/2014/main" id="{44DDAD86-5E65-9B80-ECF5-D68EDF7D8895}"/>
              </a:ext>
            </a:extLst>
          </p:cNvPr>
          <p:cNvPicPr>
            <a:picLocks noChangeAspect="1"/>
          </p:cNvPicPr>
          <p:nvPr/>
        </p:nvPicPr>
        <p:blipFill>
          <a:blip r:embed="rId4"/>
          <a:stretch>
            <a:fillRect/>
          </a:stretch>
        </p:blipFill>
        <p:spPr>
          <a:xfrm>
            <a:off x="8796846" y="3409711"/>
            <a:ext cx="1080500" cy="1165540"/>
          </a:xfrm>
          <a:prstGeom prst="rect">
            <a:avLst/>
          </a:prstGeom>
        </p:spPr>
      </p:pic>
      <p:sp>
        <p:nvSpPr>
          <p:cNvPr id="22" name="吹き出し: 角を丸めた四角形 13">
            <a:extLst>
              <a:ext uri="{FF2B5EF4-FFF2-40B4-BE49-F238E27FC236}">
                <a16:creationId xmlns:a16="http://schemas.microsoft.com/office/drawing/2014/main" id="{883E0486-BC1F-0E76-6AD0-FDA0C5B6083F}"/>
              </a:ext>
            </a:extLst>
          </p:cNvPr>
          <p:cNvSpPr/>
          <p:nvPr/>
        </p:nvSpPr>
        <p:spPr>
          <a:xfrm>
            <a:off x="9389678" y="2572853"/>
            <a:ext cx="2005591" cy="619762"/>
          </a:xfrm>
          <a:prstGeom prst="wedgeRoundRectCallout">
            <a:avLst>
              <a:gd name="adj1" fmla="val -30863"/>
              <a:gd name="adj2" fmla="val 77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まだ勤務中？</a:t>
            </a:r>
            <a:endParaRPr kumimoji="1" lang="en-US" altLang="ja-JP" dirty="0">
              <a:solidFill>
                <a:schemeClr val="tx1"/>
              </a:solidFill>
            </a:endParaRPr>
          </a:p>
          <a:p>
            <a:pPr algn="ctr"/>
            <a:r>
              <a:rPr lang="ja-JP" altLang="en-US" dirty="0">
                <a:solidFill>
                  <a:schemeClr val="tx1"/>
                </a:solidFill>
              </a:rPr>
              <a:t>どこで働いている？</a:t>
            </a:r>
            <a:endParaRPr kumimoji="1" lang="ja-JP" altLang="en-US" dirty="0">
              <a:solidFill>
                <a:schemeClr val="tx1"/>
              </a:solidFill>
            </a:endParaRPr>
          </a:p>
        </p:txBody>
      </p:sp>
      <p:sp>
        <p:nvSpPr>
          <p:cNvPr id="23" name="テキスト ボックス 22">
            <a:extLst>
              <a:ext uri="{FF2B5EF4-FFF2-40B4-BE49-F238E27FC236}">
                <a16:creationId xmlns:a16="http://schemas.microsoft.com/office/drawing/2014/main" id="{76FD431B-4734-36AE-9E27-8A2906D118DF}"/>
              </a:ext>
            </a:extLst>
          </p:cNvPr>
          <p:cNvSpPr txBox="1"/>
          <p:nvPr/>
        </p:nvSpPr>
        <p:spPr>
          <a:xfrm>
            <a:off x="602038" y="4857327"/>
            <a:ext cx="11181976" cy="678903"/>
          </a:xfrm>
          <a:prstGeom prst="rect">
            <a:avLst/>
          </a:prstGeom>
          <a:noFill/>
        </p:spPr>
        <p:txBody>
          <a:bodyPr wrap="none" lIns="0" rIns="0" rtlCol="0">
            <a:noAutofit/>
          </a:bodyPr>
          <a:lstStyle/>
          <a:p>
            <a:pPr defTabSz="288000"/>
            <a:r>
              <a:rPr lang="ja-JP" altLang="en-US" dirty="0">
                <a:solidFill>
                  <a:schemeClr val="tx1"/>
                </a:solidFill>
              </a:rPr>
              <a:t>豊洲移転による座席数の減少等により，今後も</a:t>
            </a:r>
            <a:r>
              <a:rPr lang="en-US" altLang="ja-JP" dirty="0">
                <a:solidFill>
                  <a:schemeClr val="tx1"/>
                </a:solidFill>
              </a:rPr>
              <a:t>TW</a:t>
            </a:r>
            <a:r>
              <a:rPr lang="ja-JP" altLang="en-US" dirty="0">
                <a:solidFill>
                  <a:schemeClr val="tx1"/>
                </a:solidFill>
              </a:rPr>
              <a:t>と出勤を適宜切り替えるニューノーマルな働き方にシフトチェンジして行く。</a:t>
            </a:r>
            <a:endParaRPr lang="en-US" altLang="ja-JP" dirty="0">
              <a:solidFill>
                <a:schemeClr val="tx1"/>
              </a:solidFill>
            </a:endParaRPr>
          </a:p>
          <a:p>
            <a:pPr defTabSz="288000"/>
            <a:r>
              <a:rPr lang="ja-JP" altLang="en-US" dirty="0">
                <a:solidFill>
                  <a:schemeClr val="tx1"/>
                </a:solidFill>
              </a:rPr>
              <a:t>　→　</a:t>
            </a:r>
            <a:r>
              <a:rPr lang="en-US" altLang="ja-JP" dirty="0">
                <a:solidFill>
                  <a:schemeClr val="tx1"/>
                </a:solidFill>
              </a:rPr>
              <a:t>PJ</a:t>
            </a:r>
            <a:r>
              <a:rPr lang="ja-JP" altLang="en-US" dirty="0">
                <a:solidFill>
                  <a:schemeClr val="tx1"/>
                </a:solidFill>
              </a:rPr>
              <a:t>メンバの勤務状況がすぐに確認できる状態が望ましい．</a:t>
            </a:r>
            <a:endParaRPr lang="en-US" altLang="ja-JP" dirty="0">
              <a:solidFill>
                <a:schemeClr val="tx1"/>
              </a:solidFill>
            </a:endParaRPr>
          </a:p>
        </p:txBody>
      </p:sp>
      <p:sp>
        <p:nvSpPr>
          <p:cNvPr id="24" name="吹き出し: 四角形 10">
            <a:extLst>
              <a:ext uri="{FF2B5EF4-FFF2-40B4-BE49-F238E27FC236}">
                <a16:creationId xmlns:a16="http://schemas.microsoft.com/office/drawing/2014/main" id="{D600573D-E158-D038-9696-B193CBA343DD}"/>
              </a:ext>
            </a:extLst>
          </p:cNvPr>
          <p:cNvSpPr/>
          <p:nvPr/>
        </p:nvSpPr>
        <p:spPr>
          <a:xfrm>
            <a:off x="5630206" y="3584137"/>
            <a:ext cx="2154199" cy="582706"/>
          </a:xfrm>
          <a:prstGeom prst="wedgeRectCallout">
            <a:avLst>
              <a:gd name="adj1" fmla="val -58361"/>
              <a:gd name="adj2" fmla="val 33820"/>
            </a:avLst>
          </a:prstGeom>
          <a:solidFill>
            <a:srgbClr val="00B0F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b="1" dirty="0" smtClean="0">
                <a:solidFill>
                  <a:schemeClr val="bg1"/>
                </a:solidFill>
              </a:rPr>
              <a:t>年休書いてないけど年休</a:t>
            </a:r>
            <a:endParaRPr kumimoji="1" lang="ja-JP" altLang="en-US" sz="1400" b="1" dirty="0">
              <a:solidFill>
                <a:schemeClr val="bg1"/>
              </a:solidFill>
            </a:endParaRPr>
          </a:p>
        </p:txBody>
      </p:sp>
      <p:sp>
        <p:nvSpPr>
          <p:cNvPr id="2" name="正方形/長方形 1"/>
          <p:cNvSpPr/>
          <p:nvPr/>
        </p:nvSpPr>
        <p:spPr>
          <a:xfrm>
            <a:off x="5847292" y="1446415"/>
            <a:ext cx="4243979"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年間にどれくらいかかってるか（計算乗せて）</a:t>
            </a:r>
            <a:endParaRPr kumimoji="1" lang="ja-JP" altLang="en-US" dirty="0"/>
          </a:p>
        </p:txBody>
      </p:sp>
    </p:spTree>
    <p:extLst>
      <p:ext uri="{BB962C8B-B14F-4D97-AF65-F5344CB8AC3E}">
        <p14:creationId xmlns:p14="http://schemas.microsoft.com/office/powerpoint/2010/main" val="1555936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C_B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DC">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err="1"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8" id="{7A876B49-5AB4-46DF-BA8C-87C6205B9E16}" vid="{42F02C6A-E2B9-4940-BA9A-FA3DA7AB0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7C84A7CB0098843B7C0786E5AB28E1A" ma:contentTypeVersion="2" ma:contentTypeDescription="新しいドキュメントを作成します。" ma:contentTypeScope="" ma:versionID="414d947ca8e61dbb55885ccf1c6e78bb">
  <xsd:schema xmlns:xsd="http://www.w3.org/2001/XMLSchema" xmlns:xs="http://www.w3.org/2001/XMLSchema" xmlns:p="http://schemas.microsoft.com/office/2006/metadata/properties" xmlns:ns2="05dc7c40-2529-4d90-88c8-3e5784c307e5" targetNamespace="http://schemas.microsoft.com/office/2006/metadata/properties" ma:root="true" ma:fieldsID="3ba01cc1e8f0ad2e6d7521a295c89a42" ns2:_="">
    <xsd:import namespace="05dc7c40-2529-4d90-88c8-3e5784c307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c7c40-2529-4d90-88c8-3e5784c307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76191E-B729-4499-B807-4B637E1534AF}">
  <ds:schemaRefs>
    <ds:schemaRef ds:uri="http://schemas.microsoft.com/office/2006/documentManagement/types"/>
    <ds:schemaRef ds:uri="05dc7c40-2529-4d90-88c8-3e5784c307e5"/>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DC57FE2-0088-4CD4-9DF2-07161FAC4265}">
  <ds:schemaRefs>
    <ds:schemaRef ds:uri="05dc7c40-2529-4d90-88c8-3e5784c307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FF3F21-5445-43C0-97F0-394877AB0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7501</TotalTime>
  <Words>3769</Words>
  <Application>Microsoft Office PowerPoint</Application>
  <PresentationFormat>ワイド画面</PresentationFormat>
  <Paragraphs>529</Paragraphs>
  <Slides>32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HGPGothicE</vt:lpstr>
      <vt:lpstr>Meiryo UI</vt:lpstr>
      <vt:lpstr>メイリオ</vt:lpstr>
      <vt:lpstr>游ゴシック</vt:lpstr>
      <vt:lpstr>Arial</vt:lpstr>
      <vt:lpstr>Times New Roman</vt:lpstr>
      <vt:lpstr>CDC_B テーマ</vt:lpstr>
      <vt:lpstr>テレワーク下における勤務状況等の可視化</vt:lpstr>
      <vt:lpstr>agenda</vt:lpstr>
      <vt:lpstr>PowerPoint プレゼンテーション</vt:lpstr>
      <vt:lpstr>1.担当業務（1/2）</vt:lpstr>
      <vt:lpstr>1.担当業務（2/2）</vt:lpstr>
      <vt:lpstr>PowerPoint プレゼンテーション</vt:lpstr>
      <vt:lpstr>2.業務を通して感じた課題（1/2）</vt:lpstr>
      <vt:lpstr>2.業務を通して感じた課題（2/3）</vt:lpstr>
      <vt:lpstr>2.業務を通して感じた課題（2/2）</vt:lpstr>
      <vt:lpstr>PowerPoint プレゼンテーション</vt:lpstr>
      <vt:lpstr>3.活動計画</vt:lpstr>
      <vt:lpstr>PowerPoint プレゼンテーション</vt:lpstr>
      <vt:lpstr>agenda</vt:lpstr>
      <vt:lpstr>5.対策の検討と目標設定</vt:lpstr>
      <vt:lpstr>agenda</vt:lpstr>
      <vt:lpstr>6.実現方法の検討</vt:lpstr>
      <vt:lpstr>agenda</vt:lpstr>
      <vt:lpstr>7.対策内容～勤務情報可視化アプリの開発～</vt:lpstr>
      <vt:lpstr>7.対策内容～勤務情報可視化アプリの開発～</vt:lpstr>
      <vt:lpstr>7.対策内容～勤務情報可視化アプリの開発～</vt:lpstr>
      <vt:lpstr>7.対策内容～勤務情報可視化アプリの開発～</vt:lpstr>
      <vt:lpstr>7.対策内容～勤務情報可視化アプリの開発～</vt:lpstr>
      <vt:lpstr>7.対策内容～勤務情報可視化アプリの開発～</vt:lpstr>
      <vt:lpstr>7.対策内容～勤務情報可視化アプリの開発～</vt:lpstr>
      <vt:lpstr>agenda</vt:lpstr>
      <vt:lpstr>8.対策の効果</vt:lpstr>
      <vt:lpstr>8.対策の効果</vt:lpstr>
      <vt:lpstr>agenda</vt:lpstr>
      <vt:lpstr>9.取り組みの振り返り</vt:lpstr>
      <vt:lpstr>agenda</vt:lpstr>
      <vt:lpstr>10.育成期間の振り返りと今後の目標</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木野　由香</dc:creator>
  <cp:lastModifiedBy>福田　陸人</cp:lastModifiedBy>
  <cp:revision>184</cp:revision>
  <dcterms:created xsi:type="dcterms:W3CDTF">2021-01-21T09:14:19Z</dcterms:created>
  <dcterms:modified xsi:type="dcterms:W3CDTF">2022-10-21T05:42:11Z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0x01010077C84A7CB0098843B7C0786E5AB28E1A</vt:lpwstr>
  </property>
</Properties>
</file>