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 id="264" r:id="rId9"/>
    <p:sldId id="265"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C415D7-92F3-4D34-BAE7-4457070E169E}" type="datetimeFigureOut">
              <a:rPr lang="en-ID" smtClean="0"/>
              <a:t>04/01/2021</a:t>
            </a:fld>
            <a:endParaRPr lang="en-ID"/>
          </a:p>
        </p:txBody>
      </p:sp>
      <p:sp>
        <p:nvSpPr>
          <p:cNvPr id="5" name="Footer Placeholder 4"/>
          <p:cNvSpPr>
            <a:spLocks noGrp="1"/>
          </p:cNvSpPr>
          <p:nvPr>
            <p:ph type="ftr" sz="quarter" idx="11"/>
          </p:nvPr>
        </p:nvSpPr>
        <p:spPr>
          <a:xfrm>
            <a:off x="2416500" y="329307"/>
            <a:ext cx="4973915" cy="309201"/>
          </a:xfrm>
        </p:spPr>
        <p:txBody>
          <a:bodyPr/>
          <a:lstStyle/>
          <a:p>
            <a:endParaRPr lang="en-ID"/>
          </a:p>
        </p:txBody>
      </p:sp>
      <p:sp>
        <p:nvSpPr>
          <p:cNvPr id="6" name="Slide Number Placeholder 5"/>
          <p:cNvSpPr>
            <a:spLocks noGrp="1"/>
          </p:cNvSpPr>
          <p:nvPr>
            <p:ph type="sldNum" sz="quarter" idx="12"/>
          </p:nvPr>
        </p:nvSpPr>
        <p:spPr>
          <a:xfrm>
            <a:off x="1437664" y="798973"/>
            <a:ext cx="811019" cy="503578"/>
          </a:xfrm>
        </p:spPr>
        <p:txBody>
          <a:bodyPr/>
          <a:lstStyle/>
          <a:p>
            <a:fld id="{202AF747-DE99-409C-8AAA-87BC35188EC7}" type="slidenum">
              <a:rPr lang="en-ID" smtClean="0"/>
              <a:t>‹#›</a:t>
            </a:fld>
            <a:endParaRPr lang="en-ID"/>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6668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415D7-92F3-4D34-BAE7-4457070E169E}" type="datetimeFigureOut">
              <a:rPr lang="en-ID" smtClean="0"/>
              <a:t>04/01/2021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02AF747-DE99-409C-8AAA-87BC35188EC7}" type="slidenum">
              <a:rPr lang="en-ID" smtClean="0"/>
              <a:t>‹#›</a:t>
            </a:fld>
            <a:endParaRPr lang="en-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292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415D7-92F3-4D34-BAE7-4457070E169E}" type="datetimeFigureOut">
              <a:rPr lang="en-ID" smtClean="0"/>
              <a:t>04/01/2021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02AF747-DE99-409C-8AAA-87BC35188EC7}" type="slidenum">
              <a:rPr lang="en-ID" smtClean="0"/>
              <a:t>‹#›</a:t>
            </a:fld>
            <a:endParaRPr lang="en-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588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415D7-92F3-4D34-BAE7-4457070E169E}" type="datetimeFigureOut">
              <a:rPr lang="en-ID" smtClean="0"/>
              <a:t>04/01/2021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02AF747-DE99-409C-8AAA-87BC35188EC7}" type="slidenum">
              <a:rPr lang="en-ID" smtClean="0"/>
              <a:t>‹#›</a:t>
            </a:fld>
            <a:endParaRPr lang="en-ID"/>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959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C415D7-92F3-4D34-BAE7-4457070E169E}" type="datetimeFigureOut">
              <a:rPr lang="en-ID" smtClean="0"/>
              <a:t>04/01/2021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02AF747-DE99-409C-8AAA-87BC35188EC7}" type="slidenum">
              <a:rPr lang="en-ID" smtClean="0"/>
              <a:t>‹#›</a:t>
            </a:fld>
            <a:endParaRPr lang="en-ID"/>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570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C415D7-92F3-4D34-BAE7-4457070E169E}" type="datetimeFigureOut">
              <a:rPr lang="en-ID" smtClean="0"/>
              <a:t>04/01/2021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02AF747-DE99-409C-8AAA-87BC35188EC7}" type="slidenum">
              <a:rPr lang="en-ID" smtClean="0"/>
              <a:t>‹#›</a:t>
            </a:fld>
            <a:endParaRPr lang="en-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36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C415D7-92F3-4D34-BAE7-4457070E169E}" type="datetimeFigureOut">
              <a:rPr lang="en-ID" smtClean="0"/>
              <a:t>04/01/2021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202AF747-DE99-409C-8AAA-87BC35188EC7}" type="slidenum">
              <a:rPr lang="en-ID" smtClean="0"/>
              <a:t>‹#›</a:t>
            </a:fld>
            <a:endParaRPr lang="en-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14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C415D7-92F3-4D34-BAE7-4457070E169E}" type="datetimeFigureOut">
              <a:rPr lang="en-ID" smtClean="0"/>
              <a:t>04/01/2021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202AF747-DE99-409C-8AAA-87BC35188EC7}" type="slidenum">
              <a:rPr lang="en-ID" smtClean="0"/>
              <a:t>‹#›</a:t>
            </a:fld>
            <a:endParaRPr lang="en-ID"/>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917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415D7-92F3-4D34-BAE7-4457070E169E}" type="datetimeFigureOut">
              <a:rPr lang="en-ID" smtClean="0"/>
              <a:t>04/01/2021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202AF747-DE99-409C-8AAA-87BC35188EC7}" type="slidenum">
              <a:rPr lang="en-ID" smtClean="0"/>
              <a:t>‹#›</a:t>
            </a:fld>
            <a:endParaRPr lang="en-ID"/>
          </a:p>
        </p:txBody>
      </p:sp>
    </p:spTree>
    <p:extLst>
      <p:ext uri="{BB962C8B-B14F-4D97-AF65-F5344CB8AC3E}">
        <p14:creationId xmlns:p14="http://schemas.microsoft.com/office/powerpoint/2010/main" val="259651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415D7-92F3-4D34-BAE7-4457070E169E}" type="datetimeFigureOut">
              <a:rPr lang="en-ID" smtClean="0"/>
              <a:t>04/01/2021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02AF747-DE99-409C-8AAA-87BC35188EC7}" type="slidenum">
              <a:rPr lang="en-ID" smtClean="0"/>
              <a:t>‹#›</a:t>
            </a:fld>
            <a:endParaRPr lang="en-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892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C415D7-92F3-4D34-BAE7-4457070E169E}" type="datetimeFigureOut">
              <a:rPr lang="en-ID" smtClean="0"/>
              <a:t>04/01/2021</a:t>
            </a:fld>
            <a:endParaRPr lang="en-ID"/>
          </a:p>
        </p:txBody>
      </p:sp>
      <p:sp>
        <p:nvSpPr>
          <p:cNvPr id="6" name="Footer Placeholder 5"/>
          <p:cNvSpPr>
            <a:spLocks noGrp="1"/>
          </p:cNvSpPr>
          <p:nvPr>
            <p:ph type="ftr" sz="quarter" idx="11"/>
          </p:nvPr>
        </p:nvSpPr>
        <p:spPr>
          <a:xfrm>
            <a:off x="1447382" y="318640"/>
            <a:ext cx="5541004" cy="320931"/>
          </a:xfrm>
        </p:spPr>
        <p:txBody>
          <a:bodyPr/>
          <a:lstStyle/>
          <a:p>
            <a:endParaRPr lang="en-ID"/>
          </a:p>
        </p:txBody>
      </p:sp>
      <p:sp>
        <p:nvSpPr>
          <p:cNvPr id="7" name="Slide Number Placeholder 6"/>
          <p:cNvSpPr>
            <a:spLocks noGrp="1"/>
          </p:cNvSpPr>
          <p:nvPr>
            <p:ph type="sldNum" sz="quarter" idx="12"/>
          </p:nvPr>
        </p:nvSpPr>
        <p:spPr/>
        <p:txBody>
          <a:bodyPr/>
          <a:lstStyle/>
          <a:p>
            <a:fld id="{202AF747-DE99-409C-8AAA-87BC35188EC7}" type="slidenum">
              <a:rPr lang="en-ID" smtClean="0"/>
              <a:t>‹#›</a:t>
            </a:fld>
            <a:endParaRPr lang="en-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7229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9C415D7-92F3-4D34-BAE7-4457070E169E}" type="datetimeFigureOut">
              <a:rPr lang="en-ID" smtClean="0"/>
              <a:t>04/01/2021</a:t>
            </a:fld>
            <a:endParaRPr lang="en-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02AF747-DE99-409C-8AAA-87BC35188EC7}" type="slidenum">
              <a:rPr lang="en-ID" smtClean="0"/>
              <a:t>‹#›</a:t>
            </a:fld>
            <a:endParaRPr lang="en-ID"/>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58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17E7CB-C574-47DE-85B3-B40D6040C235}"/>
              </a:ext>
            </a:extLst>
          </p:cNvPr>
          <p:cNvSpPr>
            <a:spLocks noGrp="1"/>
          </p:cNvSpPr>
          <p:nvPr>
            <p:ph type="subTitle" idx="1"/>
          </p:nvPr>
        </p:nvSpPr>
        <p:spPr>
          <a:xfrm>
            <a:off x="1663994" y="1970468"/>
            <a:ext cx="10528006" cy="2398691"/>
          </a:xfrm>
        </p:spPr>
        <p:txBody>
          <a:bodyPr>
            <a:normAutofit/>
          </a:bodyPr>
          <a:lstStyle/>
          <a:p>
            <a:pPr algn="ctr"/>
            <a:r>
              <a:rPr lang="id-ID" sz="2000" dirty="0">
                <a:latin typeface="Times New Roman" panose="02020603050405020304" pitchFamily="18" charset="0"/>
                <a:cs typeface="Times New Roman" panose="02020603050405020304" pitchFamily="18" charset="0"/>
              </a:rPr>
              <a:t>Tugas Explorasi dan visualisasi data</a:t>
            </a:r>
          </a:p>
          <a:p>
            <a:pPr algn="ctr"/>
            <a:r>
              <a:rPr lang="id-ID" sz="2000" dirty="0">
                <a:latin typeface="Times New Roman" panose="02020603050405020304" pitchFamily="18" charset="0"/>
                <a:cs typeface="Times New Roman" panose="02020603050405020304" pitchFamily="18" charset="0"/>
              </a:rPr>
              <a:t>Menggunakan tool excel</a:t>
            </a:r>
          </a:p>
          <a:p>
            <a:pPr algn="ctr"/>
            <a:r>
              <a:rPr lang="id-ID" sz="2000" dirty="0">
                <a:latin typeface="Times New Roman" panose="02020603050405020304" pitchFamily="18" charset="0"/>
                <a:cs typeface="Times New Roman" panose="02020603050405020304" pitchFamily="18" charset="0"/>
              </a:rPr>
              <a:t>(Studi Kasus : Bank)</a:t>
            </a:r>
            <a:endParaRPr lang="en-ID" sz="20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044A4C04-05EA-4610-BE2A-06F2E095DC31}"/>
              </a:ext>
            </a:extLst>
          </p:cNvPr>
          <p:cNvSpPr txBox="1">
            <a:spLocks/>
          </p:cNvSpPr>
          <p:nvPr/>
        </p:nvSpPr>
        <p:spPr>
          <a:xfrm>
            <a:off x="6697014" y="5625922"/>
            <a:ext cx="6767848" cy="816735"/>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a:r>
              <a:rPr lang="id-ID" sz="2000" dirty="0"/>
              <a:t>Riky sa’ban diannur (17.51.0008)</a:t>
            </a:r>
            <a:endParaRPr lang="en-ID" sz="2000" dirty="0"/>
          </a:p>
        </p:txBody>
      </p:sp>
    </p:spTree>
    <p:extLst>
      <p:ext uri="{BB962C8B-B14F-4D97-AF65-F5344CB8AC3E}">
        <p14:creationId xmlns:p14="http://schemas.microsoft.com/office/powerpoint/2010/main" val="3246002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C7355F-9EFE-40FE-8F3E-9CBD116F3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883" y="1126382"/>
            <a:ext cx="5686227" cy="3565072"/>
          </a:xfrm>
          <a:prstGeom prst="rect">
            <a:avLst/>
          </a:prstGeom>
        </p:spPr>
      </p:pic>
      <p:sp>
        <p:nvSpPr>
          <p:cNvPr id="4" name="TextBox 3">
            <a:extLst>
              <a:ext uri="{FF2B5EF4-FFF2-40B4-BE49-F238E27FC236}">
                <a16:creationId xmlns:a16="http://schemas.microsoft.com/office/drawing/2014/main" id="{9C10FBEF-C2AC-4B94-9AB3-B14A436DD7B5}"/>
              </a:ext>
            </a:extLst>
          </p:cNvPr>
          <p:cNvSpPr txBox="1"/>
          <p:nvPr/>
        </p:nvSpPr>
        <p:spPr>
          <a:xfrm>
            <a:off x="2433788" y="393343"/>
            <a:ext cx="7324419" cy="369332"/>
          </a:xfrm>
          <a:prstGeom prst="rect">
            <a:avLst/>
          </a:prstGeom>
          <a:noFill/>
        </p:spPr>
        <p:txBody>
          <a:bodyPr wrap="square">
            <a:spAutoFit/>
          </a:bodyPr>
          <a:lstStyle/>
          <a:p>
            <a:pPr marL="342900" indent="-342900">
              <a:buFont typeface="+mj-lt"/>
              <a:buAutoNum type="arabicPeriod" startAt="7"/>
            </a:pPr>
            <a:r>
              <a:rPr lang="id-ID" dirty="0"/>
              <a:t>Analisis Jumlah contacts_count_12_mon berdasarkan Education_Level</a:t>
            </a:r>
          </a:p>
        </p:txBody>
      </p:sp>
      <p:sp>
        <p:nvSpPr>
          <p:cNvPr id="5" name="TextBox 4">
            <a:extLst>
              <a:ext uri="{FF2B5EF4-FFF2-40B4-BE49-F238E27FC236}">
                <a16:creationId xmlns:a16="http://schemas.microsoft.com/office/drawing/2014/main" id="{9D32BEE1-A927-4A5C-8BCA-683ABC126DE7}"/>
              </a:ext>
            </a:extLst>
          </p:cNvPr>
          <p:cNvSpPr txBox="1"/>
          <p:nvPr/>
        </p:nvSpPr>
        <p:spPr>
          <a:xfrm>
            <a:off x="2041356" y="5055162"/>
            <a:ext cx="8109285" cy="923330"/>
          </a:xfrm>
          <a:prstGeom prst="rect">
            <a:avLst/>
          </a:prstGeom>
          <a:noFill/>
        </p:spPr>
        <p:txBody>
          <a:bodyPr wrap="square">
            <a:spAutoFit/>
          </a:bodyPr>
          <a:lstStyle/>
          <a:p>
            <a:pPr indent="355600"/>
            <a:r>
              <a:rPr lang="id-ID" dirty="0"/>
              <a:t>Analisis yang dilakukan yaitu membantu pihak bank untuk mengetahui berapa jumlah constacts count 12 mon pengguna berdasarkan tingkat pendidikan tiap pengguna</a:t>
            </a:r>
          </a:p>
        </p:txBody>
      </p:sp>
    </p:spTree>
    <p:extLst>
      <p:ext uri="{BB962C8B-B14F-4D97-AF65-F5344CB8AC3E}">
        <p14:creationId xmlns:p14="http://schemas.microsoft.com/office/powerpoint/2010/main" val="314591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9D647F-AAE9-441F-9273-35CF6339889E}"/>
              </a:ext>
            </a:extLst>
          </p:cNvPr>
          <p:cNvSpPr txBox="1"/>
          <p:nvPr/>
        </p:nvSpPr>
        <p:spPr>
          <a:xfrm>
            <a:off x="3042314" y="2044005"/>
            <a:ext cx="6107372" cy="1384995"/>
          </a:xfrm>
          <a:prstGeom prst="rect">
            <a:avLst/>
          </a:prstGeom>
          <a:noFill/>
        </p:spPr>
        <p:txBody>
          <a:bodyPr wrap="square">
            <a:spAutoFit/>
          </a:bodyPr>
          <a:lstStyle/>
          <a:p>
            <a:pPr algn="ctr"/>
            <a:r>
              <a:rPr lang="id-ID" sz="2800" dirty="0"/>
              <a:t>Sekian</a:t>
            </a:r>
          </a:p>
          <a:p>
            <a:pPr algn="ctr"/>
            <a:r>
              <a:rPr lang="id-ID" sz="2800" dirty="0"/>
              <a:t>&amp; </a:t>
            </a:r>
          </a:p>
          <a:p>
            <a:pPr algn="ctr"/>
            <a:r>
              <a:rPr lang="id-ID" sz="2800" dirty="0"/>
              <a:t>Terima Kasih</a:t>
            </a:r>
          </a:p>
        </p:txBody>
      </p:sp>
    </p:spTree>
    <p:extLst>
      <p:ext uri="{BB962C8B-B14F-4D97-AF65-F5344CB8AC3E}">
        <p14:creationId xmlns:p14="http://schemas.microsoft.com/office/powerpoint/2010/main" val="194299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548A51B-173A-459D-A166-8D66325F16F9}"/>
              </a:ext>
            </a:extLst>
          </p:cNvPr>
          <p:cNvSpPr txBox="1">
            <a:spLocks/>
          </p:cNvSpPr>
          <p:nvPr/>
        </p:nvSpPr>
        <p:spPr>
          <a:xfrm>
            <a:off x="831997" y="278829"/>
            <a:ext cx="10528006" cy="70415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indent="-457200">
              <a:buFont typeface="+mj-lt"/>
              <a:buAutoNum type="arabicPeriod"/>
            </a:pPr>
            <a:r>
              <a:rPr lang="id-ID" sz="2800" dirty="0">
                <a:latin typeface="Times New Roman" panose="02020603050405020304" pitchFamily="18" charset="0"/>
                <a:cs typeface="Times New Roman" panose="02020603050405020304" pitchFamily="18" charset="0"/>
              </a:rPr>
              <a:t>LATAR BELAKANG</a:t>
            </a:r>
            <a:endParaRPr lang="en-ID"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C7F88C6-1F12-4EA6-9D12-BA4EE2D73249}"/>
              </a:ext>
            </a:extLst>
          </p:cNvPr>
          <p:cNvSpPr txBox="1">
            <a:spLocks/>
          </p:cNvSpPr>
          <p:nvPr/>
        </p:nvSpPr>
        <p:spPr>
          <a:xfrm>
            <a:off x="831997" y="982981"/>
            <a:ext cx="10528006" cy="5153124"/>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355600">
              <a:buNone/>
            </a:pPr>
            <a:r>
              <a:rPr lang="id-ID" sz="1800" dirty="0">
                <a:latin typeface="Times New Roman" panose="02020603050405020304" pitchFamily="18" charset="0"/>
                <a:cs typeface="Times New Roman" panose="02020603050405020304" pitchFamily="18" charset="0"/>
              </a:rPr>
              <a:t>Data dari studi kasus bank yang dianalisis berupa file excel yang menampilkan detail dari pengguna atau nasabah dari sebuah bank. Dari data tersebut akan diolah dan dianalisis dengan tujuan untuk memaksimalkan penggunaan informasi dari data tersebut sehingga memudahkan pihak bank dalam mengamati data pengguna atau nasabah seperti jenis kelamin, umur, penghasilan serta jenis tabungan yang digunakan oleh pengguna atau nasabah.</a:t>
            </a:r>
          </a:p>
          <a:p>
            <a:pPr marL="0" indent="355600">
              <a:buNone/>
            </a:pPr>
            <a:r>
              <a:rPr lang="id-ID" sz="1800" dirty="0">
                <a:latin typeface="Times New Roman" panose="02020603050405020304" pitchFamily="18" charset="0"/>
                <a:cs typeface="Times New Roman" panose="02020603050405020304" pitchFamily="18" charset="0"/>
              </a:rPr>
              <a:t>Dari data diatas akan dianalisis menggunakan sebuah tool pada excel dalam pembuatan dashboard BI untuk melakukan sebuah explorasi data dan visualisasi data.</a:t>
            </a:r>
            <a:endParaRPr lang="en-ID"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11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D8A1871-3F2E-4C01-BBC7-464A6714F771}"/>
              </a:ext>
            </a:extLst>
          </p:cNvPr>
          <p:cNvSpPr txBox="1">
            <a:spLocks/>
          </p:cNvSpPr>
          <p:nvPr/>
        </p:nvSpPr>
        <p:spPr>
          <a:xfrm>
            <a:off x="453379" y="270457"/>
            <a:ext cx="10528006" cy="50227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id-ID" dirty="0"/>
              <a:t>Data Yang Dianalisis :</a:t>
            </a:r>
          </a:p>
          <a:p>
            <a:pPr marL="0" indent="0">
              <a:buNone/>
            </a:pPr>
            <a:endParaRPr lang="id-ID" dirty="0"/>
          </a:p>
        </p:txBody>
      </p:sp>
      <p:sp>
        <p:nvSpPr>
          <p:cNvPr id="3" name="Subtitle 2">
            <a:extLst>
              <a:ext uri="{FF2B5EF4-FFF2-40B4-BE49-F238E27FC236}">
                <a16:creationId xmlns:a16="http://schemas.microsoft.com/office/drawing/2014/main" id="{4F86E587-0452-4126-98B4-D1C935D6EC80}"/>
              </a:ext>
            </a:extLst>
          </p:cNvPr>
          <p:cNvSpPr txBox="1">
            <a:spLocks/>
          </p:cNvSpPr>
          <p:nvPr/>
        </p:nvSpPr>
        <p:spPr>
          <a:xfrm>
            <a:off x="453379" y="744827"/>
            <a:ext cx="10528006" cy="529536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err="1"/>
              <a:t>Analisis</a:t>
            </a:r>
            <a:r>
              <a:rPr lang="en-US" dirty="0"/>
              <a:t> </a:t>
            </a:r>
            <a:r>
              <a:rPr lang="en-US" dirty="0" err="1"/>
              <a:t>Jumlah</a:t>
            </a:r>
            <a:r>
              <a:rPr lang="en-US" dirty="0"/>
              <a:t> Credit</a:t>
            </a:r>
            <a:r>
              <a:rPr lang="id-ID" dirty="0"/>
              <a:t>_</a:t>
            </a:r>
            <a:r>
              <a:rPr lang="en-US" dirty="0"/>
              <a:t>Limit </a:t>
            </a:r>
            <a:r>
              <a:rPr lang="en-US" dirty="0" err="1"/>
              <a:t>Berdasarkan</a:t>
            </a:r>
            <a:r>
              <a:rPr lang="en-US" dirty="0"/>
              <a:t> Education</a:t>
            </a:r>
            <a:r>
              <a:rPr lang="id-ID" dirty="0"/>
              <a:t>_</a:t>
            </a:r>
            <a:r>
              <a:rPr lang="en-US" dirty="0"/>
              <a:t>Level dan Income</a:t>
            </a:r>
            <a:r>
              <a:rPr lang="id-ID" dirty="0"/>
              <a:t>_</a:t>
            </a:r>
            <a:r>
              <a:rPr lang="en-US" dirty="0" err="1"/>
              <a:t>Categor</a:t>
            </a:r>
            <a:r>
              <a:rPr lang="id-ID" dirty="0"/>
              <a:t>y</a:t>
            </a:r>
          </a:p>
          <a:p>
            <a:r>
              <a:rPr lang="sv-SE" dirty="0"/>
              <a:t>Analisis Jumlah Total_Trans_Amt Berdasarkan Attrition_Flag dan Gender</a:t>
            </a:r>
            <a:endParaRPr lang="id-ID" dirty="0"/>
          </a:p>
          <a:p>
            <a:r>
              <a:rPr lang="en-US" dirty="0" err="1"/>
              <a:t>Analisis</a:t>
            </a:r>
            <a:r>
              <a:rPr lang="en-US" dirty="0"/>
              <a:t> </a:t>
            </a:r>
            <a:r>
              <a:rPr lang="en-US" dirty="0" err="1"/>
              <a:t>Jumlah</a:t>
            </a:r>
            <a:r>
              <a:rPr lang="en-US" dirty="0"/>
              <a:t> Total</a:t>
            </a:r>
            <a:r>
              <a:rPr lang="id-ID" dirty="0"/>
              <a:t>_</a:t>
            </a:r>
            <a:r>
              <a:rPr lang="en-US" dirty="0"/>
              <a:t>Relationship</a:t>
            </a:r>
            <a:r>
              <a:rPr lang="id-ID" dirty="0"/>
              <a:t>_</a:t>
            </a:r>
            <a:r>
              <a:rPr lang="en-US" dirty="0"/>
              <a:t>Count </a:t>
            </a:r>
            <a:r>
              <a:rPr lang="en-US" dirty="0" err="1"/>
              <a:t>Berdasarkan</a:t>
            </a:r>
            <a:r>
              <a:rPr lang="en-US" dirty="0"/>
              <a:t> Marial</a:t>
            </a:r>
            <a:r>
              <a:rPr lang="id-ID" dirty="0"/>
              <a:t>_</a:t>
            </a:r>
            <a:r>
              <a:rPr lang="en-US" dirty="0"/>
              <a:t>Status dan Card</a:t>
            </a:r>
            <a:r>
              <a:rPr lang="id-ID" dirty="0"/>
              <a:t>_</a:t>
            </a:r>
            <a:r>
              <a:rPr lang="en-US" dirty="0"/>
              <a:t>Category</a:t>
            </a:r>
            <a:endParaRPr lang="id-ID" dirty="0"/>
          </a:p>
          <a:p>
            <a:r>
              <a:rPr lang="en-US" dirty="0" err="1"/>
              <a:t>Analisis</a:t>
            </a:r>
            <a:r>
              <a:rPr lang="en-US" dirty="0"/>
              <a:t> </a:t>
            </a:r>
            <a:r>
              <a:rPr lang="en-US" dirty="0" err="1"/>
              <a:t>Jumlah</a:t>
            </a:r>
            <a:r>
              <a:rPr lang="en-US" dirty="0"/>
              <a:t> Months</a:t>
            </a:r>
            <a:r>
              <a:rPr lang="id-ID" dirty="0"/>
              <a:t>_</a:t>
            </a:r>
            <a:r>
              <a:rPr lang="en-US" dirty="0"/>
              <a:t>on</a:t>
            </a:r>
            <a:r>
              <a:rPr lang="id-ID" dirty="0"/>
              <a:t>_</a:t>
            </a:r>
            <a:r>
              <a:rPr lang="en-US" dirty="0"/>
              <a:t>book </a:t>
            </a:r>
            <a:r>
              <a:rPr lang="en-US" dirty="0" err="1"/>
              <a:t>Berdasarkan</a:t>
            </a:r>
            <a:r>
              <a:rPr lang="en-US" dirty="0"/>
              <a:t> Attrition</a:t>
            </a:r>
            <a:r>
              <a:rPr lang="id-ID" dirty="0"/>
              <a:t>_</a:t>
            </a:r>
            <a:r>
              <a:rPr lang="en-US" dirty="0"/>
              <a:t>Flag</a:t>
            </a:r>
            <a:endParaRPr lang="id-ID" dirty="0"/>
          </a:p>
          <a:p>
            <a:r>
              <a:rPr lang="id-ID" dirty="0"/>
              <a:t>Analisis Jumlah Avg_Utillization_Ratio Berdasarkan Customer_Age</a:t>
            </a:r>
          </a:p>
          <a:p>
            <a:r>
              <a:rPr lang="id-ID" dirty="0"/>
              <a:t>Analisis Jumlah months_inactive_12_mon berdasarkan marial_status</a:t>
            </a:r>
          </a:p>
          <a:p>
            <a:r>
              <a:rPr lang="id-ID" dirty="0"/>
              <a:t>Analisis Jumlah contacts_count_12_mon berdasarkan Education_Level</a:t>
            </a:r>
          </a:p>
          <a:p>
            <a:endParaRPr lang="id-ID" dirty="0"/>
          </a:p>
          <a:p>
            <a:pPr marL="0" indent="0">
              <a:buNone/>
            </a:pPr>
            <a:endParaRPr lang="id-ID" dirty="0"/>
          </a:p>
        </p:txBody>
      </p:sp>
    </p:spTree>
    <p:extLst>
      <p:ext uri="{BB962C8B-B14F-4D97-AF65-F5344CB8AC3E}">
        <p14:creationId xmlns:p14="http://schemas.microsoft.com/office/powerpoint/2010/main" val="53327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F9E12B-DC9A-450C-AE43-57ECF420A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546" y="1141215"/>
            <a:ext cx="6658904" cy="3639058"/>
          </a:xfrm>
          <a:prstGeom prst="rect">
            <a:avLst/>
          </a:prstGeom>
        </p:spPr>
      </p:pic>
      <p:sp>
        <p:nvSpPr>
          <p:cNvPr id="5" name="TextBox 4">
            <a:extLst>
              <a:ext uri="{FF2B5EF4-FFF2-40B4-BE49-F238E27FC236}">
                <a16:creationId xmlns:a16="http://schemas.microsoft.com/office/drawing/2014/main" id="{C868B6E6-5D36-470E-A117-CF9AA71FA719}"/>
              </a:ext>
            </a:extLst>
          </p:cNvPr>
          <p:cNvSpPr txBox="1"/>
          <p:nvPr/>
        </p:nvSpPr>
        <p:spPr>
          <a:xfrm>
            <a:off x="2069430" y="290445"/>
            <a:ext cx="8109285" cy="369332"/>
          </a:xfrm>
          <a:prstGeom prst="rect">
            <a:avLst/>
          </a:prstGeom>
          <a:noFill/>
        </p:spPr>
        <p:txBody>
          <a:bodyPr wrap="square">
            <a:spAutoFit/>
          </a:bodyPr>
          <a:lstStyle/>
          <a:p>
            <a:pPr marL="342900" indent="-342900">
              <a:buFont typeface="+mj-lt"/>
              <a:buAutoNum type="arabicPeriod"/>
            </a:pPr>
            <a:r>
              <a:rPr lang="en-US" dirty="0" err="1"/>
              <a:t>Analisis</a:t>
            </a:r>
            <a:r>
              <a:rPr lang="en-US" dirty="0"/>
              <a:t> </a:t>
            </a:r>
            <a:r>
              <a:rPr lang="en-US" dirty="0" err="1"/>
              <a:t>Jumlah</a:t>
            </a:r>
            <a:r>
              <a:rPr lang="en-US" dirty="0"/>
              <a:t> Credit</a:t>
            </a:r>
            <a:r>
              <a:rPr lang="id-ID" dirty="0"/>
              <a:t>_</a:t>
            </a:r>
            <a:r>
              <a:rPr lang="en-US" dirty="0"/>
              <a:t>Limit </a:t>
            </a:r>
            <a:r>
              <a:rPr lang="en-US" dirty="0" err="1"/>
              <a:t>Berdasarkan</a:t>
            </a:r>
            <a:r>
              <a:rPr lang="en-US" dirty="0"/>
              <a:t> Education</a:t>
            </a:r>
            <a:r>
              <a:rPr lang="id-ID" dirty="0"/>
              <a:t>_</a:t>
            </a:r>
            <a:r>
              <a:rPr lang="en-US" dirty="0"/>
              <a:t>Level dan Income</a:t>
            </a:r>
            <a:r>
              <a:rPr lang="id-ID" dirty="0"/>
              <a:t>_</a:t>
            </a:r>
            <a:r>
              <a:rPr lang="en-US" dirty="0" err="1"/>
              <a:t>Categor</a:t>
            </a:r>
            <a:r>
              <a:rPr lang="id-ID" dirty="0"/>
              <a:t>y</a:t>
            </a:r>
          </a:p>
        </p:txBody>
      </p:sp>
      <p:sp>
        <p:nvSpPr>
          <p:cNvPr id="6" name="TextBox 5">
            <a:extLst>
              <a:ext uri="{FF2B5EF4-FFF2-40B4-BE49-F238E27FC236}">
                <a16:creationId xmlns:a16="http://schemas.microsoft.com/office/drawing/2014/main" id="{8CA7E10E-D060-4D8D-A190-9DDDB70D4614}"/>
              </a:ext>
            </a:extLst>
          </p:cNvPr>
          <p:cNvSpPr txBox="1"/>
          <p:nvPr/>
        </p:nvSpPr>
        <p:spPr>
          <a:xfrm>
            <a:off x="2041356" y="5261711"/>
            <a:ext cx="8109285" cy="646331"/>
          </a:xfrm>
          <a:prstGeom prst="rect">
            <a:avLst/>
          </a:prstGeom>
          <a:noFill/>
        </p:spPr>
        <p:txBody>
          <a:bodyPr wrap="square">
            <a:spAutoFit/>
          </a:bodyPr>
          <a:lstStyle/>
          <a:p>
            <a:pPr indent="355600"/>
            <a:r>
              <a:rPr lang="id-ID" dirty="0"/>
              <a:t>Analisis yang dilakukan yaitu untuk mengetahui berapa total credit limit pengguna berdasarkan tingkat pendidikan dan income categorinya tiap pengguna</a:t>
            </a:r>
          </a:p>
        </p:txBody>
      </p:sp>
    </p:spTree>
    <p:extLst>
      <p:ext uri="{BB962C8B-B14F-4D97-AF65-F5344CB8AC3E}">
        <p14:creationId xmlns:p14="http://schemas.microsoft.com/office/powerpoint/2010/main" val="90168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307E7F-2A13-4326-89C6-3290B03C9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051" y="967865"/>
            <a:ext cx="5723898" cy="3594362"/>
          </a:xfrm>
          <a:prstGeom prst="rect">
            <a:avLst/>
          </a:prstGeom>
        </p:spPr>
      </p:pic>
      <p:sp>
        <p:nvSpPr>
          <p:cNvPr id="5" name="TextBox 4">
            <a:extLst>
              <a:ext uri="{FF2B5EF4-FFF2-40B4-BE49-F238E27FC236}">
                <a16:creationId xmlns:a16="http://schemas.microsoft.com/office/drawing/2014/main" id="{CAF9E5F6-AD3B-473F-9B43-0AF0C69B1F77}"/>
              </a:ext>
            </a:extLst>
          </p:cNvPr>
          <p:cNvSpPr txBox="1"/>
          <p:nvPr/>
        </p:nvSpPr>
        <p:spPr>
          <a:xfrm>
            <a:off x="2041356" y="238333"/>
            <a:ext cx="7894214" cy="369332"/>
          </a:xfrm>
          <a:prstGeom prst="rect">
            <a:avLst/>
          </a:prstGeom>
          <a:noFill/>
        </p:spPr>
        <p:txBody>
          <a:bodyPr wrap="square">
            <a:spAutoFit/>
          </a:bodyPr>
          <a:lstStyle/>
          <a:p>
            <a:pPr marL="342900" indent="-342900">
              <a:buFont typeface="+mj-lt"/>
              <a:buAutoNum type="arabicPeriod" startAt="2"/>
            </a:pPr>
            <a:r>
              <a:rPr lang="sv-SE" dirty="0"/>
              <a:t>Analisis Jumlah Total_Trans_Amt Berdasarkan Attrition_Flag dan Gender</a:t>
            </a:r>
            <a:endParaRPr lang="id-ID" dirty="0"/>
          </a:p>
        </p:txBody>
      </p:sp>
      <p:sp>
        <p:nvSpPr>
          <p:cNvPr id="6" name="TextBox 5">
            <a:extLst>
              <a:ext uri="{FF2B5EF4-FFF2-40B4-BE49-F238E27FC236}">
                <a16:creationId xmlns:a16="http://schemas.microsoft.com/office/drawing/2014/main" id="{C483722C-1313-4AE7-A773-07C1F8B451AF}"/>
              </a:ext>
            </a:extLst>
          </p:cNvPr>
          <p:cNvSpPr txBox="1"/>
          <p:nvPr/>
        </p:nvSpPr>
        <p:spPr>
          <a:xfrm>
            <a:off x="2041356" y="5055162"/>
            <a:ext cx="8109285" cy="923330"/>
          </a:xfrm>
          <a:prstGeom prst="rect">
            <a:avLst/>
          </a:prstGeom>
          <a:noFill/>
        </p:spPr>
        <p:txBody>
          <a:bodyPr wrap="square">
            <a:spAutoFit/>
          </a:bodyPr>
          <a:lstStyle/>
          <a:p>
            <a:pPr indent="355600"/>
            <a:r>
              <a:rPr lang="id-ID" dirty="0"/>
              <a:t>Analisis yang dilakukan yaitu membantu pihak bank untuk mengetahui berapa jumlah total trans amt pengguna berdasarkan attrition flag dan jenis kelaminnya pengguna</a:t>
            </a:r>
          </a:p>
        </p:txBody>
      </p:sp>
    </p:spTree>
    <p:extLst>
      <p:ext uri="{BB962C8B-B14F-4D97-AF65-F5344CB8AC3E}">
        <p14:creationId xmlns:p14="http://schemas.microsoft.com/office/powerpoint/2010/main" val="62482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6E89AE-D1FF-432E-BEAB-925A6FB11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887" y="879508"/>
            <a:ext cx="5279244" cy="4233356"/>
          </a:xfrm>
          <a:prstGeom prst="rect">
            <a:avLst/>
          </a:prstGeom>
        </p:spPr>
      </p:pic>
      <p:sp>
        <p:nvSpPr>
          <p:cNvPr id="5" name="TextBox 4">
            <a:extLst>
              <a:ext uri="{FF2B5EF4-FFF2-40B4-BE49-F238E27FC236}">
                <a16:creationId xmlns:a16="http://schemas.microsoft.com/office/drawing/2014/main" id="{61E13B2C-EF9F-432C-9EE2-CFABC543929A}"/>
              </a:ext>
            </a:extLst>
          </p:cNvPr>
          <p:cNvSpPr txBox="1"/>
          <p:nvPr/>
        </p:nvSpPr>
        <p:spPr>
          <a:xfrm>
            <a:off x="2193877" y="233177"/>
            <a:ext cx="7536976" cy="646331"/>
          </a:xfrm>
          <a:prstGeom prst="rect">
            <a:avLst/>
          </a:prstGeom>
          <a:noFill/>
        </p:spPr>
        <p:txBody>
          <a:bodyPr wrap="square">
            <a:spAutoFit/>
          </a:bodyPr>
          <a:lstStyle/>
          <a:p>
            <a:pPr marL="342900" indent="-342900">
              <a:buFont typeface="+mj-lt"/>
              <a:buAutoNum type="arabicPeriod" startAt="3"/>
            </a:pPr>
            <a:r>
              <a:rPr lang="en-US" dirty="0" err="1"/>
              <a:t>Analisis</a:t>
            </a:r>
            <a:r>
              <a:rPr lang="en-US" dirty="0"/>
              <a:t> </a:t>
            </a:r>
            <a:r>
              <a:rPr lang="en-US" dirty="0" err="1"/>
              <a:t>Jumlah</a:t>
            </a:r>
            <a:r>
              <a:rPr lang="en-US" dirty="0"/>
              <a:t> Total</a:t>
            </a:r>
            <a:r>
              <a:rPr lang="id-ID" dirty="0"/>
              <a:t>_</a:t>
            </a:r>
            <a:r>
              <a:rPr lang="en-US" dirty="0"/>
              <a:t>Relationship</a:t>
            </a:r>
            <a:r>
              <a:rPr lang="id-ID" dirty="0"/>
              <a:t>_</a:t>
            </a:r>
            <a:r>
              <a:rPr lang="en-US" dirty="0"/>
              <a:t>Count </a:t>
            </a:r>
            <a:r>
              <a:rPr lang="en-US" dirty="0" err="1"/>
              <a:t>Berdasarkan</a:t>
            </a:r>
            <a:r>
              <a:rPr lang="en-US" dirty="0"/>
              <a:t> Marial</a:t>
            </a:r>
            <a:r>
              <a:rPr lang="id-ID" dirty="0"/>
              <a:t>_</a:t>
            </a:r>
            <a:r>
              <a:rPr lang="en-US" dirty="0"/>
              <a:t>Status dan Card</a:t>
            </a:r>
            <a:r>
              <a:rPr lang="id-ID" dirty="0"/>
              <a:t>_</a:t>
            </a:r>
            <a:r>
              <a:rPr lang="en-US" dirty="0"/>
              <a:t>Category</a:t>
            </a:r>
            <a:endParaRPr lang="id-ID" dirty="0"/>
          </a:p>
        </p:txBody>
      </p:sp>
      <p:sp>
        <p:nvSpPr>
          <p:cNvPr id="6" name="TextBox 5">
            <a:extLst>
              <a:ext uri="{FF2B5EF4-FFF2-40B4-BE49-F238E27FC236}">
                <a16:creationId xmlns:a16="http://schemas.microsoft.com/office/drawing/2014/main" id="{804CBF1B-D176-49D1-9EE4-1B71BBCEBE9C}"/>
              </a:ext>
            </a:extLst>
          </p:cNvPr>
          <p:cNvSpPr txBox="1"/>
          <p:nvPr/>
        </p:nvSpPr>
        <p:spPr>
          <a:xfrm>
            <a:off x="2041357" y="5112864"/>
            <a:ext cx="8109285" cy="923330"/>
          </a:xfrm>
          <a:prstGeom prst="rect">
            <a:avLst/>
          </a:prstGeom>
          <a:noFill/>
        </p:spPr>
        <p:txBody>
          <a:bodyPr wrap="square">
            <a:spAutoFit/>
          </a:bodyPr>
          <a:lstStyle/>
          <a:p>
            <a:pPr indent="355600"/>
            <a:r>
              <a:rPr lang="id-ID" dirty="0"/>
              <a:t>Analisis yang dilakukan yaitu membantu pihak bank untuk mengetahui berapa jumlah total relationship count pengguna berdasarkan status pengguna dan kategoti kartu yang dipakai pengguna</a:t>
            </a:r>
          </a:p>
        </p:txBody>
      </p:sp>
    </p:spTree>
    <p:extLst>
      <p:ext uri="{BB962C8B-B14F-4D97-AF65-F5344CB8AC3E}">
        <p14:creationId xmlns:p14="http://schemas.microsoft.com/office/powerpoint/2010/main" val="110852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007E0A-F22E-437D-AEEC-E95257B2A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275" y="1088583"/>
            <a:ext cx="4663447" cy="3576183"/>
          </a:xfrm>
          <a:prstGeom prst="rect">
            <a:avLst/>
          </a:prstGeom>
        </p:spPr>
      </p:pic>
      <p:sp>
        <p:nvSpPr>
          <p:cNvPr id="5" name="TextBox 4">
            <a:extLst>
              <a:ext uri="{FF2B5EF4-FFF2-40B4-BE49-F238E27FC236}">
                <a16:creationId xmlns:a16="http://schemas.microsoft.com/office/drawing/2014/main" id="{6D6E4263-677A-4B2F-A084-C3AF251C5438}"/>
              </a:ext>
            </a:extLst>
          </p:cNvPr>
          <p:cNvSpPr txBox="1"/>
          <p:nvPr/>
        </p:nvSpPr>
        <p:spPr>
          <a:xfrm>
            <a:off x="2775613" y="510176"/>
            <a:ext cx="6390563" cy="369332"/>
          </a:xfrm>
          <a:prstGeom prst="rect">
            <a:avLst/>
          </a:prstGeom>
          <a:noFill/>
        </p:spPr>
        <p:txBody>
          <a:bodyPr wrap="square">
            <a:spAutoFit/>
          </a:bodyPr>
          <a:lstStyle/>
          <a:p>
            <a:pPr marL="342900" indent="-342900">
              <a:buFont typeface="+mj-lt"/>
              <a:buAutoNum type="arabicPeriod" startAt="4"/>
            </a:pPr>
            <a:r>
              <a:rPr lang="en-US" dirty="0" err="1"/>
              <a:t>Analisis</a:t>
            </a:r>
            <a:r>
              <a:rPr lang="en-US" dirty="0"/>
              <a:t> </a:t>
            </a:r>
            <a:r>
              <a:rPr lang="en-US" dirty="0" err="1"/>
              <a:t>Jumlah</a:t>
            </a:r>
            <a:r>
              <a:rPr lang="en-US" dirty="0"/>
              <a:t> Months</a:t>
            </a:r>
            <a:r>
              <a:rPr lang="id-ID" dirty="0"/>
              <a:t>_</a:t>
            </a:r>
            <a:r>
              <a:rPr lang="en-US" dirty="0"/>
              <a:t>on</a:t>
            </a:r>
            <a:r>
              <a:rPr lang="id-ID" dirty="0"/>
              <a:t>_</a:t>
            </a:r>
            <a:r>
              <a:rPr lang="en-US" dirty="0"/>
              <a:t>book </a:t>
            </a:r>
            <a:r>
              <a:rPr lang="en-US" dirty="0" err="1"/>
              <a:t>Berdasarkan</a:t>
            </a:r>
            <a:r>
              <a:rPr lang="en-US" dirty="0"/>
              <a:t> Attrition</a:t>
            </a:r>
            <a:r>
              <a:rPr lang="id-ID" dirty="0"/>
              <a:t>_</a:t>
            </a:r>
            <a:r>
              <a:rPr lang="en-US" dirty="0"/>
              <a:t>Flag</a:t>
            </a:r>
            <a:endParaRPr lang="id-ID" dirty="0"/>
          </a:p>
        </p:txBody>
      </p:sp>
      <p:sp>
        <p:nvSpPr>
          <p:cNvPr id="6" name="TextBox 5">
            <a:extLst>
              <a:ext uri="{FF2B5EF4-FFF2-40B4-BE49-F238E27FC236}">
                <a16:creationId xmlns:a16="http://schemas.microsoft.com/office/drawing/2014/main" id="{7F9B54FD-2C6A-42E1-B589-A57CBC5074AC}"/>
              </a:ext>
            </a:extLst>
          </p:cNvPr>
          <p:cNvSpPr txBox="1"/>
          <p:nvPr/>
        </p:nvSpPr>
        <p:spPr>
          <a:xfrm>
            <a:off x="2041357" y="4873842"/>
            <a:ext cx="8109285" cy="646331"/>
          </a:xfrm>
          <a:prstGeom prst="rect">
            <a:avLst/>
          </a:prstGeom>
          <a:noFill/>
        </p:spPr>
        <p:txBody>
          <a:bodyPr wrap="square">
            <a:spAutoFit/>
          </a:bodyPr>
          <a:lstStyle/>
          <a:p>
            <a:pPr indent="355600"/>
            <a:r>
              <a:rPr lang="id-ID" dirty="0"/>
              <a:t>Analisis yang dilakukan yaitu membantu pihak bank untuk mengetahui berapa jumlah months on book pengguna berdasarkan attrition flag pengguna</a:t>
            </a:r>
          </a:p>
        </p:txBody>
      </p:sp>
    </p:spTree>
    <p:extLst>
      <p:ext uri="{BB962C8B-B14F-4D97-AF65-F5344CB8AC3E}">
        <p14:creationId xmlns:p14="http://schemas.microsoft.com/office/powerpoint/2010/main" val="183786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F7FB4E-0249-4CC0-81FF-7B4D7B162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354" y="1156507"/>
            <a:ext cx="5829292" cy="3502578"/>
          </a:xfrm>
          <a:prstGeom prst="rect">
            <a:avLst/>
          </a:prstGeom>
        </p:spPr>
      </p:pic>
      <p:sp>
        <p:nvSpPr>
          <p:cNvPr id="4" name="TextBox 3">
            <a:extLst>
              <a:ext uri="{FF2B5EF4-FFF2-40B4-BE49-F238E27FC236}">
                <a16:creationId xmlns:a16="http://schemas.microsoft.com/office/drawing/2014/main" id="{46AF0EF3-6D63-4F53-A0A6-4314A777CE21}"/>
              </a:ext>
            </a:extLst>
          </p:cNvPr>
          <p:cNvSpPr txBox="1"/>
          <p:nvPr/>
        </p:nvSpPr>
        <p:spPr>
          <a:xfrm>
            <a:off x="2401374" y="393343"/>
            <a:ext cx="7389247" cy="369332"/>
          </a:xfrm>
          <a:prstGeom prst="rect">
            <a:avLst/>
          </a:prstGeom>
          <a:noFill/>
        </p:spPr>
        <p:txBody>
          <a:bodyPr wrap="square">
            <a:spAutoFit/>
          </a:bodyPr>
          <a:lstStyle/>
          <a:p>
            <a:pPr marL="342900" indent="-342900">
              <a:buFont typeface="+mj-lt"/>
              <a:buAutoNum type="arabicPeriod" startAt="5"/>
            </a:pPr>
            <a:r>
              <a:rPr lang="id-ID" dirty="0"/>
              <a:t>Analisis Jumlah Avg_Utillization_Ratio Berdasarkan Customer_Age</a:t>
            </a:r>
          </a:p>
        </p:txBody>
      </p:sp>
      <p:sp>
        <p:nvSpPr>
          <p:cNvPr id="5" name="TextBox 4">
            <a:extLst>
              <a:ext uri="{FF2B5EF4-FFF2-40B4-BE49-F238E27FC236}">
                <a16:creationId xmlns:a16="http://schemas.microsoft.com/office/drawing/2014/main" id="{D89C5E97-0FB2-470F-8009-6E3E90E9D07B}"/>
              </a:ext>
            </a:extLst>
          </p:cNvPr>
          <p:cNvSpPr txBox="1"/>
          <p:nvPr/>
        </p:nvSpPr>
        <p:spPr>
          <a:xfrm>
            <a:off x="2041356" y="5055162"/>
            <a:ext cx="8109285" cy="646331"/>
          </a:xfrm>
          <a:prstGeom prst="rect">
            <a:avLst/>
          </a:prstGeom>
          <a:noFill/>
        </p:spPr>
        <p:txBody>
          <a:bodyPr wrap="square">
            <a:spAutoFit/>
          </a:bodyPr>
          <a:lstStyle/>
          <a:p>
            <a:pPr indent="355600"/>
            <a:r>
              <a:rPr lang="id-ID" dirty="0"/>
              <a:t>Analisis yang dilakukan yaitu membantu pihak bank untuk mengetahui berapa jumlah avg utillization ratio pengguna berdasarkan usia tiap pengguna</a:t>
            </a:r>
          </a:p>
        </p:txBody>
      </p:sp>
    </p:spTree>
    <p:extLst>
      <p:ext uri="{BB962C8B-B14F-4D97-AF65-F5344CB8AC3E}">
        <p14:creationId xmlns:p14="http://schemas.microsoft.com/office/powerpoint/2010/main" val="188149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13FFDB-D10A-472B-BBB3-F0B560C59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023" y="1047596"/>
            <a:ext cx="5843953" cy="3722518"/>
          </a:xfrm>
          <a:prstGeom prst="rect">
            <a:avLst/>
          </a:prstGeom>
        </p:spPr>
      </p:pic>
      <p:sp>
        <p:nvSpPr>
          <p:cNvPr id="4" name="TextBox 3">
            <a:extLst>
              <a:ext uri="{FF2B5EF4-FFF2-40B4-BE49-F238E27FC236}">
                <a16:creationId xmlns:a16="http://schemas.microsoft.com/office/drawing/2014/main" id="{13447F4D-BF8D-4D09-9B24-5FE775B3AD85}"/>
              </a:ext>
            </a:extLst>
          </p:cNvPr>
          <p:cNvSpPr txBox="1"/>
          <p:nvPr/>
        </p:nvSpPr>
        <p:spPr>
          <a:xfrm>
            <a:off x="2474732" y="366048"/>
            <a:ext cx="7242532" cy="369332"/>
          </a:xfrm>
          <a:prstGeom prst="rect">
            <a:avLst/>
          </a:prstGeom>
          <a:noFill/>
        </p:spPr>
        <p:txBody>
          <a:bodyPr wrap="square">
            <a:spAutoFit/>
          </a:bodyPr>
          <a:lstStyle/>
          <a:p>
            <a:pPr marL="342900" indent="-342900">
              <a:buFont typeface="+mj-lt"/>
              <a:buAutoNum type="arabicPeriod" startAt="6"/>
            </a:pPr>
            <a:r>
              <a:rPr lang="id-ID" dirty="0"/>
              <a:t>Analisis Jumlah months_inactive_12_mon berdasarkan marial_status</a:t>
            </a:r>
          </a:p>
        </p:txBody>
      </p:sp>
      <p:sp>
        <p:nvSpPr>
          <p:cNvPr id="5" name="TextBox 4">
            <a:extLst>
              <a:ext uri="{FF2B5EF4-FFF2-40B4-BE49-F238E27FC236}">
                <a16:creationId xmlns:a16="http://schemas.microsoft.com/office/drawing/2014/main" id="{F609953A-BD24-4A0B-939B-C0B1C97890FC}"/>
              </a:ext>
            </a:extLst>
          </p:cNvPr>
          <p:cNvSpPr txBox="1"/>
          <p:nvPr/>
        </p:nvSpPr>
        <p:spPr>
          <a:xfrm>
            <a:off x="2041356" y="5055162"/>
            <a:ext cx="8109285" cy="646331"/>
          </a:xfrm>
          <a:prstGeom prst="rect">
            <a:avLst/>
          </a:prstGeom>
          <a:noFill/>
        </p:spPr>
        <p:txBody>
          <a:bodyPr wrap="square">
            <a:spAutoFit/>
          </a:bodyPr>
          <a:lstStyle/>
          <a:p>
            <a:pPr indent="355600"/>
            <a:r>
              <a:rPr lang="id-ID" dirty="0"/>
              <a:t>Analisis yang dilakukan yaitu membantu pihak bank untuk mengetahui berapa jumlah months inactive 12 mon pengguna status pengguna</a:t>
            </a:r>
          </a:p>
        </p:txBody>
      </p:sp>
    </p:spTree>
    <p:extLst>
      <p:ext uri="{BB962C8B-B14F-4D97-AF65-F5344CB8AC3E}">
        <p14:creationId xmlns:p14="http://schemas.microsoft.com/office/powerpoint/2010/main" val="37068228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561</TotalTime>
  <Words>439</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dc:creator>
  <cp:lastModifiedBy>KY</cp:lastModifiedBy>
  <cp:revision>17</cp:revision>
  <dcterms:created xsi:type="dcterms:W3CDTF">2020-12-27T17:33:03Z</dcterms:created>
  <dcterms:modified xsi:type="dcterms:W3CDTF">2021-01-04T17:14:07Z</dcterms:modified>
</cp:coreProperties>
</file>