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5"/>
  </p:notesMasterIdLst>
  <p:sldIdLst>
    <p:sldId id="256" r:id="rId3"/>
    <p:sldId id="257" r:id="rId4"/>
    <p:sldId id="264" r:id="rId5"/>
    <p:sldId id="265" r:id="rId6"/>
    <p:sldId id="266" r:id="rId7"/>
    <p:sldId id="260" r:id="rId8"/>
    <p:sldId id="261" r:id="rId9"/>
    <p:sldId id="268" r:id="rId10"/>
    <p:sldId id="269" r:id="rId11"/>
    <p:sldId id="271" r:id="rId12"/>
    <p:sldId id="267" r:id="rId13"/>
    <p:sldId id="273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upr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FFA"/>
    <a:srgbClr val="D8EBFC"/>
    <a:srgbClr val="BEDDFA"/>
    <a:srgbClr val="FF3300"/>
    <a:srgbClr val="BC8F0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dmin\Desktop\QUONTAINER\Qontainer\Pianificazione%20della%20produzione\tabella_greed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dmin\Desktop\QUONTAINER\Qontainer\Pianificazione%20della%20produzione\tabella_greed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/>
              <a:t>Miglioramento della pianificazione applicando i criteri di diversificazione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3737349189126379E-2"/>
          <c:y val="0.19102813089573098"/>
          <c:w val="0.86399168951104555"/>
          <c:h val="0.6645355255965720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Foglio1!$B$103:$B$106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Foglio1!$C$103:$C$106</c:f>
              <c:numCache>
                <c:formatCode>General</c:formatCode>
                <c:ptCount val="4"/>
                <c:pt idx="0">
                  <c:v>65</c:v>
                </c:pt>
                <c:pt idx="1">
                  <c:v>70</c:v>
                </c:pt>
                <c:pt idx="2">
                  <c:v>81</c:v>
                </c:pt>
                <c:pt idx="3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B8-4A6D-BC13-64450C0402D6}"/>
            </c:ext>
          </c:extLst>
        </c:ser>
        <c:ser>
          <c:idx val="1"/>
          <c:order val="1"/>
          <c:tx>
            <c:v>fgd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Foglio1!$B$103:$B$106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Foglio1!$D$103:$D$106</c:f>
              <c:numCache>
                <c:formatCode>General</c:formatCode>
                <c:ptCount val="4"/>
                <c:pt idx="0">
                  <c:v>78</c:v>
                </c:pt>
                <c:pt idx="1">
                  <c:v>89</c:v>
                </c:pt>
                <c:pt idx="2">
                  <c:v>93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B8-4A6D-BC13-64450C040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833256"/>
        <c:axId val="577832272"/>
      </c:scatterChart>
      <c:valAx>
        <c:axId val="577833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7832272"/>
        <c:crosses val="autoZero"/>
        <c:crossBetween val="midCat"/>
      </c:valAx>
      <c:valAx>
        <c:axId val="57783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MIGLIORAMENTO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7833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Variazione</a:t>
            </a:r>
            <a:r>
              <a:rPr lang="en-US" sz="1800" baseline="0"/>
              <a:t> del valore della soluzione nelle fasi del progetto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Foglio1!$B$86:$B$89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Foglio1!$C$86:$C$89</c:f>
              <c:numCache>
                <c:formatCode>General</c:formatCode>
                <c:ptCount val="4"/>
                <c:pt idx="0">
                  <c:v>20</c:v>
                </c:pt>
                <c:pt idx="1">
                  <c:v>43</c:v>
                </c:pt>
                <c:pt idx="2">
                  <c:v>121</c:v>
                </c:pt>
                <c:pt idx="3">
                  <c:v>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AD-46DA-B4EE-B1002B8539F6}"/>
            </c:ext>
          </c:extLst>
        </c:ser>
        <c:ser>
          <c:idx val="1"/>
          <c:order val="1"/>
          <c:tx>
            <c:v>serie2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Foglio1!$B$86:$B$89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Foglio1!$D$86:$D$89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15</c:v>
                </c:pt>
                <c:pt idx="3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AD-46DA-B4EE-B1002B8539F6}"/>
            </c:ext>
          </c:extLst>
        </c:ser>
        <c:ser>
          <c:idx val="2"/>
          <c:order val="2"/>
          <c:tx>
            <c:v>serie3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Foglio1!$B$86:$B$89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Foglio1!$E$86:$E$89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0.55000000000000004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AD-46DA-B4EE-B1002B853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823544"/>
        <c:axId val="474255160"/>
      </c:scatterChart>
      <c:valAx>
        <c:axId val="47782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4255160"/>
        <c:crosses val="autoZero"/>
        <c:crossBetween val="midCat"/>
      </c:valAx>
      <c:valAx>
        <c:axId val="47425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dirty="0"/>
                  <a:t>MIGLIORAMENTO</a:t>
                </a:r>
                <a:r>
                  <a:rPr lang="it-IT" sz="1400" dirty="0"/>
                  <a:t>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7823544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7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528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55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02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19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02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2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5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.wikipedia.org/wiki/Ficheiro:Ambox_warning_yellow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.wikipedia.org/wiki/Ficheiro:Ambox_warning_yellow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Ficheiro:Ambox_warning_yellow.svg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fr.wikipedia.org/wiki/Fichier:Arrow_northeast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LAUREA TRIENNALE IN  INFORMATICA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RICCARDO BASSO</a:t>
            </a:r>
            <a:endParaRPr sz="24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5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2;p19">
            <a:extLst>
              <a:ext uri="{FF2B5EF4-FFF2-40B4-BE49-F238E27FC236}">
                <a16:creationId xmlns:a16="http://schemas.microsoft.com/office/drawing/2014/main" id="{29446BEF-0C64-43C4-AFC7-B95B3707BD75}"/>
              </a:ext>
            </a:extLst>
          </p:cNvPr>
          <p:cNvSpPr txBox="1"/>
          <p:nvPr/>
        </p:nvSpPr>
        <p:spPr>
          <a:xfrm>
            <a:off x="-19250" y="3179507"/>
            <a:ext cx="91440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SVILUPPO DI ALGORITMI EURISTICI DI OTTIMIZZAZIONE E APPLICAZIONE ALLA PIANIFICAZIONE DELLA PRODUZIONE</a:t>
            </a:r>
            <a:endParaRPr sz="2400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9017"/>
            <a:ext cx="573405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CRITERI DI DIVERSIFICAZIONE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206950" y="6472875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0" name="Shape 101">
            <a:extLst>
              <a:ext uri="{FF2B5EF4-FFF2-40B4-BE49-F238E27FC236}">
                <a16:creationId xmlns:a16="http://schemas.microsoft.com/office/drawing/2014/main" id="{4F0201A8-2F41-4887-A59A-14D39C5BA6F9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9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1" name="Shape 100">
            <a:extLst>
              <a:ext uri="{FF2B5EF4-FFF2-40B4-BE49-F238E27FC236}">
                <a16:creationId xmlns:a16="http://schemas.microsoft.com/office/drawing/2014/main" id="{3FC45850-B68B-48F9-B7E4-939CFDAC2D9A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C1312ADC-D3C0-40E4-8CE6-0A37FC2FB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338040"/>
              </p:ext>
            </p:extLst>
          </p:nvPr>
        </p:nvGraphicFramePr>
        <p:xfrm>
          <a:off x="536681" y="954283"/>
          <a:ext cx="8070637" cy="4949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13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ESITI DEI TEST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148342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5" name="Shape 101">
            <a:extLst>
              <a:ext uri="{FF2B5EF4-FFF2-40B4-BE49-F238E27FC236}">
                <a16:creationId xmlns:a16="http://schemas.microsoft.com/office/drawing/2014/main" id="{84521D6B-7235-48AD-8C12-465B62CF60EF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10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6" name="Shape 100">
            <a:extLst>
              <a:ext uri="{FF2B5EF4-FFF2-40B4-BE49-F238E27FC236}">
                <a16:creationId xmlns:a16="http://schemas.microsoft.com/office/drawing/2014/main" id="{5F01E47C-2D7D-4B40-B83F-44763D3E7EB9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156979"/>
              </p:ext>
            </p:extLst>
          </p:nvPr>
        </p:nvGraphicFramePr>
        <p:xfrm>
          <a:off x="621379" y="960733"/>
          <a:ext cx="7901242" cy="5182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19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3424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AUTOVALUTAZIONE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245050" y="643204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5" name="Shape 101">
            <a:extLst>
              <a:ext uri="{FF2B5EF4-FFF2-40B4-BE49-F238E27FC236}">
                <a16:creationId xmlns:a16="http://schemas.microsoft.com/office/drawing/2014/main" id="{011B4411-A467-476D-82E6-E8EC85212C93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11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6" name="Shape 100">
            <a:extLst>
              <a:ext uri="{FF2B5EF4-FFF2-40B4-BE49-F238E27FC236}">
                <a16:creationId xmlns:a16="http://schemas.microsoft.com/office/drawing/2014/main" id="{41265366-5801-4991-B300-6C05C8ABE999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sp>
        <p:nvSpPr>
          <p:cNvPr id="18" name="Shape 99">
            <a:extLst>
              <a:ext uri="{FF2B5EF4-FFF2-40B4-BE49-F238E27FC236}">
                <a16:creationId xmlns:a16="http://schemas.microsoft.com/office/drawing/2014/main" id="{7D4EEAC3-3A20-4BD1-A8F0-941C7DE6462B}"/>
              </a:ext>
            </a:extLst>
          </p:cNvPr>
          <p:cNvSpPr txBox="1">
            <a:spLocks/>
          </p:cNvSpPr>
          <p:nvPr/>
        </p:nvSpPr>
        <p:spPr>
          <a:xfrm>
            <a:off x="3817651" y="502160"/>
            <a:ext cx="1537269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400" b="1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33DBB3E-16A0-4CAB-9E84-7730B2537CF9}"/>
              </a:ext>
            </a:extLst>
          </p:cNvPr>
          <p:cNvSpPr/>
          <p:nvPr/>
        </p:nvSpPr>
        <p:spPr>
          <a:xfrm>
            <a:off x="1838325" y="2946732"/>
            <a:ext cx="5495925" cy="482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hape 99">
            <a:extLst>
              <a:ext uri="{FF2B5EF4-FFF2-40B4-BE49-F238E27FC236}">
                <a16:creationId xmlns:a16="http://schemas.microsoft.com/office/drawing/2014/main" id="{39DE2627-D69A-4FF6-B4D8-6586AA9A5A7C}"/>
              </a:ext>
            </a:extLst>
          </p:cNvPr>
          <p:cNvSpPr txBox="1">
            <a:spLocks/>
          </p:cNvSpPr>
          <p:nvPr/>
        </p:nvSpPr>
        <p:spPr>
          <a:xfrm>
            <a:off x="3868169" y="3102974"/>
            <a:ext cx="1436235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400" b="1" dirty="0">
                <a:solidFill>
                  <a:schemeClr val="tx1"/>
                </a:solidFill>
              </a:rPr>
              <a:t>Obiettivi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C82FBC0-F9D6-47E5-ACCD-DD4C3BF3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30"/>
              </p:ext>
            </p:extLst>
          </p:nvPr>
        </p:nvGraphicFramePr>
        <p:xfrm>
          <a:off x="1109660" y="1466643"/>
          <a:ext cx="6838952" cy="125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38">
                  <a:extLst>
                    <a:ext uri="{9D8B030D-6E8A-4147-A177-3AD203B41FA5}">
                      <a16:colId xmlns:a16="http://schemas.microsoft.com/office/drawing/2014/main" val="2798324429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1883089106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1314379158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3655064641"/>
                    </a:ext>
                  </a:extLst>
                </a:gridCol>
              </a:tblGrid>
              <a:tr h="417407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Stato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Obbligatori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Desiderabili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Facoltativi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6714"/>
                  </a:ext>
                </a:extLst>
              </a:tr>
              <a:tr h="417407">
                <a:tc>
                  <a:txBody>
                    <a:bodyPr/>
                    <a:lstStyle/>
                    <a:p>
                      <a:r>
                        <a:rPr lang="it-IT" dirty="0"/>
                        <a:t>Soddisfatti</a:t>
                      </a:r>
                    </a:p>
                  </a:txBody>
                  <a:tcPr>
                    <a:solidFill>
                      <a:srgbClr val="C2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>
                    <a:solidFill>
                      <a:srgbClr val="C2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>
                    <a:solidFill>
                      <a:srgbClr val="C2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solidFill>
                      <a:srgbClr val="C2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14263"/>
                  </a:ext>
                </a:extLst>
              </a:tr>
              <a:tr h="417407">
                <a:tc>
                  <a:txBody>
                    <a:bodyPr/>
                    <a:lstStyle/>
                    <a:p>
                      <a:r>
                        <a:rPr lang="it-IT" dirty="0"/>
                        <a:t>Non soddisfatti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59855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7778B8DF-6F57-4BF0-A36D-A59EE4BA2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0320"/>
              </p:ext>
            </p:extLst>
          </p:nvPr>
        </p:nvGraphicFramePr>
        <p:xfrm>
          <a:off x="1166810" y="4139136"/>
          <a:ext cx="6838952" cy="125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38">
                  <a:extLst>
                    <a:ext uri="{9D8B030D-6E8A-4147-A177-3AD203B41FA5}">
                      <a16:colId xmlns:a16="http://schemas.microsoft.com/office/drawing/2014/main" val="2798324429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1883089106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1314379158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3655064641"/>
                    </a:ext>
                  </a:extLst>
                </a:gridCol>
              </a:tblGrid>
              <a:tr h="417407">
                <a:tc>
                  <a:txBody>
                    <a:bodyPr/>
                    <a:lstStyle/>
                    <a:p>
                      <a:r>
                        <a:rPr lang="it-IT" dirty="0"/>
                        <a:t>Stato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Obbligatori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Desiderabili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Facoltativi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6714"/>
                  </a:ext>
                </a:extLst>
              </a:tr>
              <a:tr h="417407">
                <a:tc>
                  <a:txBody>
                    <a:bodyPr/>
                    <a:lstStyle/>
                    <a:p>
                      <a:r>
                        <a:rPr lang="it-IT" dirty="0"/>
                        <a:t>Soddisfatti</a:t>
                      </a:r>
                    </a:p>
                  </a:txBody>
                  <a:tcPr>
                    <a:solidFill>
                      <a:srgbClr val="C2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>
                    <a:solidFill>
                      <a:srgbClr val="C2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rgbClr val="C2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solidFill>
                      <a:srgbClr val="C2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14263"/>
                  </a:ext>
                </a:extLst>
              </a:tr>
              <a:tr h="417407">
                <a:tc>
                  <a:txBody>
                    <a:bodyPr/>
                    <a:lstStyle/>
                    <a:p>
                      <a:r>
                        <a:rPr lang="it-IT" dirty="0"/>
                        <a:t>Non soddisfatti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5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91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11142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L’AZIENDA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707456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Fondazione</a:t>
            </a:r>
            <a:r>
              <a:rPr lang="it-IT" sz="2400" dirty="0"/>
              <a:t>: 1988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Dipendenti</a:t>
            </a:r>
            <a:r>
              <a:rPr lang="it-IT" sz="2400" dirty="0"/>
              <a:t>: più di 40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Clienti</a:t>
            </a:r>
            <a:r>
              <a:rPr lang="it-IT" sz="2400" dirty="0"/>
              <a:t>: oltre 250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Settore</a:t>
            </a:r>
            <a:r>
              <a:rPr lang="it-IT" sz="2400" dirty="0"/>
              <a:t>: Information </a:t>
            </a:r>
            <a:r>
              <a:rPr lang="it-IT" sz="2400" dirty="0" err="1"/>
              <a:t>technology</a:t>
            </a: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Fatturato</a:t>
            </a:r>
            <a:r>
              <a:rPr lang="it-IT" sz="2400" dirty="0"/>
              <a:t>: 3-6 milioni di euro</a:t>
            </a:r>
          </a:p>
        </p:txBody>
      </p:sp>
      <p:sp>
        <p:nvSpPr>
          <p:cNvPr id="101" name="Shape 101"/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 di 11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21EF4CE-B8A9-4401-8B3C-19ACFBE0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00" y="814429"/>
            <a:ext cx="3127200" cy="3127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8AE55AE-479F-4DF2-A743-F670FB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00" y="3298126"/>
            <a:ext cx="3016500" cy="2259463"/>
          </a:xfrm>
          <a:prstGeom prst="rect">
            <a:avLst/>
          </a:prstGeom>
        </p:spPr>
      </p:pic>
      <p:sp>
        <p:nvSpPr>
          <p:cNvPr id="8" name="Shape 100">
            <a:extLst>
              <a:ext uri="{FF2B5EF4-FFF2-40B4-BE49-F238E27FC236}">
                <a16:creationId xmlns:a16="http://schemas.microsoft.com/office/drawing/2014/main" id="{7AB6248E-75F0-4FFA-BE78-424091621EB2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211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PROBLEMATICHE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1521506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400" dirty="0"/>
              <a:t>Pianificazione manuale comporta: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nel stabilire l’ordine di produzione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di calcolo delle tempistiche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nell’arginare guasti o interruzioni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nello eseguire una </a:t>
            </a:r>
            <a:r>
              <a:rPr lang="it-IT" sz="2400" dirty="0" err="1"/>
              <a:t>ripianificazione</a:t>
            </a:r>
            <a:endParaRPr lang="it-IT" sz="2400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2400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24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053D84-A170-4AF9-B548-8872807A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41" y="867790"/>
            <a:ext cx="1873718" cy="1561432"/>
          </a:xfrm>
          <a:prstGeom prst="rect">
            <a:avLst/>
          </a:prstGeom>
        </p:spPr>
      </p:pic>
      <p:sp>
        <p:nvSpPr>
          <p:cNvPr id="9" name="Shape 101">
            <a:extLst>
              <a:ext uri="{FF2B5EF4-FFF2-40B4-BE49-F238E27FC236}">
                <a16:creationId xmlns:a16="http://schemas.microsoft.com/office/drawing/2014/main" id="{AEC4EC99-657C-4A10-9BEC-0096EBEE32BF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2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0" name="Shape 100">
            <a:extLst>
              <a:ext uri="{FF2B5EF4-FFF2-40B4-BE49-F238E27FC236}">
                <a16:creationId xmlns:a16="http://schemas.microsoft.com/office/drawing/2014/main" id="{5329DF3D-B01D-41E7-A5CF-6510259AEE06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86382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0161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APPLICATIVO ESISTENTE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6" name="Shape 101">
            <a:extLst>
              <a:ext uri="{FF2B5EF4-FFF2-40B4-BE49-F238E27FC236}">
                <a16:creationId xmlns:a16="http://schemas.microsoft.com/office/drawing/2014/main" id="{6939A1FF-0D02-4E99-A88D-85CB90928149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3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D88DBCA5-F26A-410B-AC0E-B2707D34DA4D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08AE6B-83AD-4599-830C-63243F95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64" y="941683"/>
            <a:ext cx="4858871" cy="53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01617"/>
            <a:ext cx="6138672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lvl="0" indent="0">
              <a:buNone/>
            </a:pPr>
            <a:r>
              <a:rPr lang="it-IT" sz="2800" dirty="0">
                <a:solidFill>
                  <a:srgbClr val="FFFFFF"/>
                </a:solidFill>
              </a:rPr>
              <a:t>ESTENSIONE DELL’APPLICATIVO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6" name="Shape 101">
            <a:extLst>
              <a:ext uri="{FF2B5EF4-FFF2-40B4-BE49-F238E27FC236}">
                <a16:creationId xmlns:a16="http://schemas.microsoft.com/office/drawing/2014/main" id="{91BACEEF-D80A-487B-8112-30F09CE0AE17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4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2941C27E-E44F-4272-930E-51992956560F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E302578-B54D-4391-8305-C6959448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76" y="918927"/>
            <a:ext cx="4899846" cy="54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0" y="-171506"/>
            <a:ext cx="6197726" cy="1111367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ARCHIETETTURA E TECNOLOGIE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sz="2400" dirty="0">
                <a:solidFill>
                  <a:schemeClr val="dk1"/>
                </a:solidFill>
              </a:rPr>
              <a:t>		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87508B5-A43F-48D3-A09D-B6DB5A46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2265"/>
            <a:ext cx="9144000" cy="505008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E5856FD-688F-4CBD-92C8-5374380C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927" y="3071530"/>
            <a:ext cx="1347094" cy="71119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863E1E-F466-4307-A113-70C03550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227" y="2687766"/>
            <a:ext cx="974346" cy="906368"/>
          </a:xfrm>
          <a:prstGeom prst="rect">
            <a:avLst/>
          </a:prstGeom>
        </p:spPr>
      </p:pic>
      <p:sp>
        <p:nvSpPr>
          <p:cNvPr id="8" name="Shape 101">
            <a:extLst>
              <a:ext uri="{FF2B5EF4-FFF2-40B4-BE49-F238E27FC236}">
                <a16:creationId xmlns:a16="http://schemas.microsoft.com/office/drawing/2014/main" id="{0E766135-A75E-4A40-9CF7-8811BEF943E4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5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id="{1559A228-DA53-40BD-AD72-523AD14882B5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20848" y="-2066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CONTROLLO GIACENZE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155A9-8BAD-4E17-A325-D1386F833313}"/>
              </a:ext>
            </a:extLst>
          </p:cNvPr>
          <p:cNvSpPr/>
          <p:nvPr/>
        </p:nvSpPr>
        <p:spPr>
          <a:xfrm>
            <a:off x="811591" y="2088494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0615CD-6F90-4DC5-AE42-8755A88897BD}"/>
              </a:ext>
            </a:extLst>
          </p:cNvPr>
          <p:cNvSpPr/>
          <p:nvPr/>
        </p:nvSpPr>
        <p:spPr>
          <a:xfrm>
            <a:off x="3137932" y="2088494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9D564F8-3FFB-4BA9-9D9A-CAF4AC3C7A7F}"/>
              </a:ext>
            </a:extLst>
          </p:cNvPr>
          <p:cNvSpPr/>
          <p:nvPr/>
        </p:nvSpPr>
        <p:spPr>
          <a:xfrm>
            <a:off x="208429" y="5406611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31FC39-E277-4B18-9BA3-D8065CDDB0AC}"/>
              </a:ext>
            </a:extLst>
          </p:cNvPr>
          <p:cNvSpPr/>
          <p:nvPr/>
        </p:nvSpPr>
        <p:spPr>
          <a:xfrm>
            <a:off x="811591" y="273059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5FF90A-2CE6-40BB-98ED-19DD0896C26E}"/>
              </a:ext>
            </a:extLst>
          </p:cNvPr>
          <p:cNvSpPr/>
          <p:nvPr/>
        </p:nvSpPr>
        <p:spPr>
          <a:xfrm>
            <a:off x="1899972" y="273395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F1D53-F51F-4858-B559-A68966877AD4}"/>
              </a:ext>
            </a:extLst>
          </p:cNvPr>
          <p:cNvSpPr/>
          <p:nvPr/>
        </p:nvSpPr>
        <p:spPr>
          <a:xfrm>
            <a:off x="3137932" y="273395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EC8DBF-2340-4F4A-B612-B4C83C206284}"/>
              </a:ext>
            </a:extLst>
          </p:cNvPr>
          <p:cNvSpPr/>
          <p:nvPr/>
        </p:nvSpPr>
        <p:spPr>
          <a:xfrm>
            <a:off x="4226313" y="273395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811862-DD15-4164-AB4E-C197EFD8D416}"/>
              </a:ext>
            </a:extLst>
          </p:cNvPr>
          <p:cNvSpPr/>
          <p:nvPr/>
        </p:nvSpPr>
        <p:spPr>
          <a:xfrm>
            <a:off x="6731325" y="2915899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0C0E5C-1C01-4D7A-89D1-4A1E8FADB207}"/>
              </a:ext>
            </a:extLst>
          </p:cNvPr>
          <p:cNvSpPr/>
          <p:nvPr/>
        </p:nvSpPr>
        <p:spPr>
          <a:xfrm>
            <a:off x="7406974" y="2915899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7C8069-CC93-4468-ACC9-093FA713503D}"/>
              </a:ext>
            </a:extLst>
          </p:cNvPr>
          <p:cNvSpPr/>
          <p:nvPr/>
        </p:nvSpPr>
        <p:spPr>
          <a:xfrm>
            <a:off x="8082623" y="2915899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B952C9-1BAA-4774-BD23-8653F4AC6982}"/>
              </a:ext>
            </a:extLst>
          </p:cNvPr>
          <p:cNvSpPr/>
          <p:nvPr/>
        </p:nvSpPr>
        <p:spPr>
          <a:xfrm>
            <a:off x="7571699" y="1700618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D38FBE2-32D1-431F-9456-8ED3C14644A8}"/>
              </a:ext>
            </a:extLst>
          </p:cNvPr>
          <p:cNvSpPr/>
          <p:nvPr/>
        </p:nvSpPr>
        <p:spPr>
          <a:xfrm>
            <a:off x="8247349" y="1700619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C5EA4B-7C07-4880-95A5-79C4D2FE1C69}"/>
              </a:ext>
            </a:extLst>
          </p:cNvPr>
          <p:cNvSpPr/>
          <p:nvPr/>
        </p:nvSpPr>
        <p:spPr>
          <a:xfrm>
            <a:off x="6896050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47FAA4-0F53-4E20-837C-27E008F871C0}"/>
              </a:ext>
            </a:extLst>
          </p:cNvPr>
          <p:cNvSpPr txBox="1"/>
          <p:nvPr/>
        </p:nvSpPr>
        <p:spPr>
          <a:xfrm>
            <a:off x="6661056" y="1042463"/>
            <a:ext cx="193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Magazzino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0BA571C-A11A-40F5-A8F5-AF79B44CDA2D}"/>
              </a:ext>
            </a:extLst>
          </p:cNvPr>
          <p:cNvCxnSpPr/>
          <p:nvPr/>
        </p:nvCxnSpPr>
        <p:spPr>
          <a:xfrm>
            <a:off x="3137932" y="1837535"/>
            <a:ext cx="1930107" cy="1357831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5E7942C-E752-43F6-9BC1-162B2AAF7044}"/>
              </a:ext>
            </a:extLst>
          </p:cNvPr>
          <p:cNvCxnSpPr>
            <a:cxnSpLocks/>
          </p:cNvCxnSpPr>
          <p:nvPr/>
        </p:nvCxnSpPr>
        <p:spPr>
          <a:xfrm flipV="1">
            <a:off x="3125739" y="1873722"/>
            <a:ext cx="1840191" cy="1285455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BF196C-F17C-4B6D-AA41-DA02AEA6E63B}"/>
              </a:ext>
            </a:extLst>
          </p:cNvPr>
          <p:cNvSpPr/>
          <p:nvPr/>
        </p:nvSpPr>
        <p:spPr>
          <a:xfrm>
            <a:off x="208429" y="5322396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27" name="Shape 150">
            <a:extLst>
              <a:ext uri="{FF2B5EF4-FFF2-40B4-BE49-F238E27FC236}">
                <a16:creationId xmlns:a16="http://schemas.microsoft.com/office/drawing/2014/main" id="{8323906B-0B47-44B7-A7F7-DE439DE4B447}"/>
              </a:ext>
            </a:extLst>
          </p:cNvPr>
          <p:cNvSpPr txBox="1">
            <a:spLocks/>
          </p:cNvSpPr>
          <p:nvPr/>
        </p:nvSpPr>
        <p:spPr>
          <a:xfrm>
            <a:off x="3354300" y="4197236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800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0E55BB-EDF1-47AD-B2CE-AF4588D478B8}"/>
              </a:ext>
            </a:extLst>
          </p:cNvPr>
          <p:cNvSpPr txBox="1"/>
          <p:nvPr/>
        </p:nvSpPr>
        <p:spPr>
          <a:xfrm>
            <a:off x="2265528" y="1062513"/>
            <a:ext cx="159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Ordini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F0992D96-A7DF-4324-915E-8F2A79A92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2607" y="1725092"/>
            <a:ext cx="673912" cy="582842"/>
          </a:xfrm>
          <a:prstGeom prst="rect">
            <a:avLst/>
          </a:prstGeom>
        </p:spPr>
      </p:pic>
      <p:sp>
        <p:nvSpPr>
          <p:cNvPr id="31" name="Shape 101">
            <a:extLst>
              <a:ext uri="{FF2B5EF4-FFF2-40B4-BE49-F238E27FC236}">
                <a16:creationId xmlns:a16="http://schemas.microsoft.com/office/drawing/2014/main" id="{147CE88E-2274-44FC-96DC-A1EBECC7C16D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6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32" name="Shape 100">
            <a:extLst>
              <a:ext uri="{FF2B5EF4-FFF2-40B4-BE49-F238E27FC236}">
                <a16:creationId xmlns:a16="http://schemas.microsoft.com/office/drawing/2014/main" id="{E0B5E8BB-DE3E-4DA9-BE5B-4A61EC7029CD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0" y="-195051"/>
            <a:ext cx="592455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PIANIFICAZIONE SEMILAVORATI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155A9-8BAD-4E17-A325-D1386F833313}"/>
              </a:ext>
            </a:extLst>
          </p:cNvPr>
          <p:cNvSpPr/>
          <p:nvPr/>
        </p:nvSpPr>
        <p:spPr>
          <a:xfrm>
            <a:off x="811591" y="2088494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0615CD-6F90-4DC5-AE42-8755A88897BD}"/>
              </a:ext>
            </a:extLst>
          </p:cNvPr>
          <p:cNvSpPr/>
          <p:nvPr/>
        </p:nvSpPr>
        <p:spPr>
          <a:xfrm>
            <a:off x="3137932" y="2088494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9D564F8-3FFB-4BA9-9D9A-CAF4AC3C7A7F}"/>
              </a:ext>
            </a:extLst>
          </p:cNvPr>
          <p:cNvSpPr/>
          <p:nvPr/>
        </p:nvSpPr>
        <p:spPr>
          <a:xfrm>
            <a:off x="208429" y="5406611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31FC39-E277-4B18-9BA3-D8065CDDB0AC}"/>
              </a:ext>
            </a:extLst>
          </p:cNvPr>
          <p:cNvSpPr/>
          <p:nvPr/>
        </p:nvSpPr>
        <p:spPr>
          <a:xfrm>
            <a:off x="811591" y="273059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5FF90A-2CE6-40BB-98ED-19DD0896C26E}"/>
              </a:ext>
            </a:extLst>
          </p:cNvPr>
          <p:cNvSpPr/>
          <p:nvPr/>
        </p:nvSpPr>
        <p:spPr>
          <a:xfrm>
            <a:off x="1899972" y="273395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F1D53-F51F-4858-B559-A68966877AD4}"/>
              </a:ext>
            </a:extLst>
          </p:cNvPr>
          <p:cNvSpPr/>
          <p:nvPr/>
        </p:nvSpPr>
        <p:spPr>
          <a:xfrm>
            <a:off x="3137932" y="273395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EC8DBF-2340-4F4A-B612-B4C83C206284}"/>
              </a:ext>
            </a:extLst>
          </p:cNvPr>
          <p:cNvSpPr/>
          <p:nvPr/>
        </p:nvSpPr>
        <p:spPr>
          <a:xfrm>
            <a:off x="4226313" y="273395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811862-DD15-4164-AB4E-C197EFD8D416}"/>
              </a:ext>
            </a:extLst>
          </p:cNvPr>
          <p:cNvSpPr/>
          <p:nvPr/>
        </p:nvSpPr>
        <p:spPr>
          <a:xfrm>
            <a:off x="6731325" y="2915899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0C0E5C-1C01-4D7A-89D1-4A1E8FADB207}"/>
              </a:ext>
            </a:extLst>
          </p:cNvPr>
          <p:cNvSpPr/>
          <p:nvPr/>
        </p:nvSpPr>
        <p:spPr>
          <a:xfrm>
            <a:off x="7406974" y="2915899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7C8069-CC93-4468-ACC9-093FA713503D}"/>
              </a:ext>
            </a:extLst>
          </p:cNvPr>
          <p:cNvSpPr/>
          <p:nvPr/>
        </p:nvSpPr>
        <p:spPr>
          <a:xfrm>
            <a:off x="8082623" y="2915899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B952C9-1BAA-4774-BD23-8653F4AC6982}"/>
              </a:ext>
            </a:extLst>
          </p:cNvPr>
          <p:cNvSpPr/>
          <p:nvPr/>
        </p:nvSpPr>
        <p:spPr>
          <a:xfrm>
            <a:off x="7571699" y="1700618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D38FBE2-32D1-431F-9456-8ED3C14644A8}"/>
              </a:ext>
            </a:extLst>
          </p:cNvPr>
          <p:cNvSpPr/>
          <p:nvPr/>
        </p:nvSpPr>
        <p:spPr>
          <a:xfrm>
            <a:off x="8247349" y="1700619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C5EA4B-7C07-4880-95A5-79C4D2FE1C69}"/>
              </a:ext>
            </a:extLst>
          </p:cNvPr>
          <p:cNvSpPr/>
          <p:nvPr/>
        </p:nvSpPr>
        <p:spPr>
          <a:xfrm>
            <a:off x="6896050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47FAA4-0F53-4E20-837C-27E008F871C0}"/>
              </a:ext>
            </a:extLst>
          </p:cNvPr>
          <p:cNvSpPr txBox="1"/>
          <p:nvPr/>
        </p:nvSpPr>
        <p:spPr>
          <a:xfrm>
            <a:off x="6661056" y="1042463"/>
            <a:ext cx="193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Magazzino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BF196C-F17C-4B6D-AA41-DA02AEA6E63B}"/>
              </a:ext>
            </a:extLst>
          </p:cNvPr>
          <p:cNvSpPr/>
          <p:nvPr/>
        </p:nvSpPr>
        <p:spPr>
          <a:xfrm>
            <a:off x="208429" y="5322396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27" name="Shape 150">
            <a:extLst>
              <a:ext uri="{FF2B5EF4-FFF2-40B4-BE49-F238E27FC236}">
                <a16:creationId xmlns:a16="http://schemas.microsoft.com/office/drawing/2014/main" id="{8323906B-0B47-44B7-A7F7-DE439DE4B447}"/>
              </a:ext>
            </a:extLst>
          </p:cNvPr>
          <p:cNvSpPr txBox="1">
            <a:spLocks/>
          </p:cNvSpPr>
          <p:nvPr/>
        </p:nvSpPr>
        <p:spPr>
          <a:xfrm>
            <a:off x="3354300" y="4197236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800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0E55BB-EDF1-47AD-B2CE-AF4588D478B8}"/>
              </a:ext>
            </a:extLst>
          </p:cNvPr>
          <p:cNvSpPr txBox="1"/>
          <p:nvPr/>
        </p:nvSpPr>
        <p:spPr>
          <a:xfrm>
            <a:off x="2265528" y="1062513"/>
            <a:ext cx="159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Ordini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AE1F3A5-F958-4FBA-9F8F-C1A49CA6DECE}"/>
              </a:ext>
            </a:extLst>
          </p:cNvPr>
          <p:cNvSpPr/>
          <p:nvPr/>
        </p:nvSpPr>
        <p:spPr>
          <a:xfrm>
            <a:off x="2024236" y="5320885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03AC4ED-1598-487E-865A-F29962115C61}"/>
              </a:ext>
            </a:extLst>
          </p:cNvPr>
          <p:cNvSpPr/>
          <p:nvPr/>
        </p:nvSpPr>
        <p:spPr>
          <a:xfrm>
            <a:off x="2751662" y="5320885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AB09E5AC-2EC6-428D-B3EE-3E9246B35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2607" y="1722574"/>
            <a:ext cx="673912" cy="582842"/>
          </a:xfrm>
          <a:prstGeom prst="rect">
            <a:avLst/>
          </a:prstGeom>
        </p:spPr>
      </p:pic>
      <p:sp>
        <p:nvSpPr>
          <p:cNvPr id="31" name="Shape 101">
            <a:extLst>
              <a:ext uri="{FF2B5EF4-FFF2-40B4-BE49-F238E27FC236}">
                <a16:creationId xmlns:a16="http://schemas.microsoft.com/office/drawing/2014/main" id="{8208106B-E438-4C04-8B4C-BD0FD1CBE6C4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7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32" name="Shape 100">
            <a:extLst>
              <a:ext uri="{FF2B5EF4-FFF2-40B4-BE49-F238E27FC236}">
                <a16:creationId xmlns:a16="http://schemas.microsoft.com/office/drawing/2014/main" id="{5AD64D3C-4EC6-450F-A636-FDE7CA385612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297317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0" y="-183273"/>
            <a:ext cx="592455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CONTROLLO ORDINI FORNITORI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155A9-8BAD-4E17-A325-D1386F833313}"/>
              </a:ext>
            </a:extLst>
          </p:cNvPr>
          <p:cNvSpPr/>
          <p:nvPr/>
        </p:nvSpPr>
        <p:spPr>
          <a:xfrm>
            <a:off x="811591" y="2088494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0615CD-6F90-4DC5-AE42-8755A88897BD}"/>
              </a:ext>
            </a:extLst>
          </p:cNvPr>
          <p:cNvSpPr/>
          <p:nvPr/>
        </p:nvSpPr>
        <p:spPr>
          <a:xfrm>
            <a:off x="3137932" y="2088494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31FC39-E277-4B18-9BA3-D8065CDDB0AC}"/>
              </a:ext>
            </a:extLst>
          </p:cNvPr>
          <p:cNvSpPr/>
          <p:nvPr/>
        </p:nvSpPr>
        <p:spPr>
          <a:xfrm>
            <a:off x="811591" y="273059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5FF90A-2CE6-40BB-98ED-19DD0896C26E}"/>
              </a:ext>
            </a:extLst>
          </p:cNvPr>
          <p:cNvSpPr/>
          <p:nvPr/>
        </p:nvSpPr>
        <p:spPr>
          <a:xfrm>
            <a:off x="1899972" y="273395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F1D53-F51F-4858-B559-A68966877AD4}"/>
              </a:ext>
            </a:extLst>
          </p:cNvPr>
          <p:cNvSpPr/>
          <p:nvPr/>
        </p:nvSpPr>
        <p:spPr>
          <a:xfrm>
            <a:off x="3137932" y="273395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EC8DBF-2340-4F4A-B612-B4C83C206284}"/>
              </a:ext>
            </a:extLst>
          </p:cNvPr>
          <p:cNvSpPr/>
          <p:nvPr/>
        </p:nvSpPr>
        <p:spPr>
          <a:xfrm>
            <a:off x="4226313" y="273395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811862-DD15-4164-AB4E-C197EFD8D416}"/>
              </a:ext>
            </a:extLst>
          </p:cNvPr>
          <p:cNvSpPr/>
          <p:nvPr/>
        </p:nvSpPr>
        <p:spPr>
          <a:xfrm>
            <a:off x="6731325" y="2915899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0C0E5C-1C01-4D7A-89D1-4A1E8FADB207}"/>
              </a:ext>
            </a:extLst>
          </p:cNvPr>
          <p:cNvSpPr/>
          <p:nvPr/>
        </p:nvSpPr>
        <p:spPr>
          <a:xfrm>
            <a:off x="7406974" y="2915899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7C8069-CC93-4468-ACC9-093FA713503D}"/>
              </a:ext>
            </a:extLst>
          </p:cNvPr>
          <p:cNvSpPr/>
          <p:nvPr/>
        </p:nvSpPr>
        <p:spPr>
          <a:xfrm>
            <a:off x="8082623" y="2915899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B952C9-1BAA-4774-BD23-8653F4AC6982}"/>
              </a:ext>
            </a:extLst>
          </p:cNvPr>
          <p:cNvSpPr/>
          <p:nvPr/>
        </p:nvSpPr>
        <p:spPr>
          <a:xfrm>
            <a:off x="7571699" y="1700618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C5EA4B-7C07-4880-95A5-79C4D2FE1C69}"/>
              </a:ext>
            </a:extLst>
          </p:cNvPr>
          <p:cNvSpPr/>
          <p:nvPr/>
        </p:nvSpPr>
        <p:spPr>
          <a:xfrm>
            <a:off x="6896050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47FAA4-0F53-4E20-837C-27E008F871C0}"/>
              </a:ext>
            </a:extLst>
          </p:cNvPr>
          <p:cNvSpPr txBox="1"/>
          <p:nvPr/>
        </p:nvSpPr>
        <p:spPr>
          <a:xfrm>
            <a:off x="6661056" y="1042463"/>
            <a:ext cx="193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Magazzino</a:t>
            </a:r>
          </a:p>
        </p:txBody>
      </p:sp>
      <p:sp>
        <p:nvSpPr>
          <p:cNvPr id="27" name="Shape 150">
            <a:extLst>
              <a:ext uri="{FF2B5EF4-FFF2-40B4-BE49-F238E27FC236}">
                <a16:creationId xmlns:a16="http://schemas.microsoft.com/office/drawing/2014/main" id="{8323906B-0B47-44B7-A7F7-DE439DE4B447}"/>
              </a:ext>
            </a:extLst>
          </p:cNvPr>
          <p:cNvSpPr txBox="1">
            <a:spLocks/>
          </p:cNvSpPr>
          <p:nvPr/>
        </p:nvSpPr>
        <p:spPr>
          <a:xfrm>
            <a:off x="3372326" y="3241419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800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0E55BB-EDF1-47AD-B2CE-AF4588D478B8}"/>
              </a:ext>
            </a:extLst>
          </p:cNvPr>
          <p:cNvSpPr txBox="1"/>
          <p:nvPr/>
        </p:nvSpPr>
        <p:spPr>
          <a:xfrm>
            <a:off x="2265528" y="1062513"/>
            <a:ext cx="159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Ordini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81104996-E4F3-4944-8E44-32812C2A1F3C}"/>
              </a:ext>
            </a:extLst>
          </p:cNvPr>
          <p:cNvSpPr/>
          <p:nvPr/>
        </p:nvSpPr>
        <p:spPr>
          <a:xfrm>
            <a:off x="226455" y="4688459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1B9C0EF-FA2F-4072-A932-18F6C9E476C0}"/>
              </a:ext>
            </a:extLst>
          </p:cNvPr>
          <p:cNvSpPr/>
          <p:nvPr/>
        </p:nvSpPr>
        <p:spPr>
          <a:xfrm>
            <a:off x="2041209" y="4602733"/>
            <a:ext cx="1381797" cy="32609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ATTESA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043E112-7863-4210-BA92-58722B8CF50D}"/>
              </a:ext>
            </a:extLst>
          </p:cNvPr>
          <p:cNvSpPr/>
          <p:nvPr/>
        </p:nvSpPr>
        <p:spPr>
          <a:xfrm>
            <a:off x="3468725" y="4602733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3A0853E-E04D-413D-BC80-86536082FEB5}"/>
              </a:ext>
            </a:extLst>
          </p:cNvPr>
          <p:cNvSpPr/>
          <p:nvPr/>
        </p:nvSpPr>
        <p:spPr>
          <a:xfrm>
            <a:off x="3423006" y="4336712"/>
            <a:ext cx="4571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60BEBA88-2E2D-4D24-80E2-B404D91A312D}"/>
              </a:ext>
            </a:extLst>
          </p:cNvPr>
          <p:cNvSpPr/>
          <p:nvPr/>
        </p:nvSpPr>
        <p:spPr>
          <a:xfrm>
            <a:off x="225402" y="4602733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7EED1DE-6A4A-492F-8EEA-67F73074DA31}"/>
              </a:ext>
            </a:extLst>
          </p:cNvPr>
          <p:cNvSpPr/>
          <p:nvPr/>
        </p:nvSpPr>
        <p:spPr>
          <a:xfrm>
            <a:off x="4196151" y="4602733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FB61E7E-2E18-4750-A5D7-3C2C44DFB967}"/>
              </a:ext>
            </a:extLst>
          </p:cNvPr>
          <p:cNvSpPr/>
          <p:nvPr/>
        </p:nvSpPr>
        <p:spPr>
          <a:xfrm>
            <a:off x="8248946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hape 150">
            <a:extLst>
              <a:ext uri="{FF2B5EF4-FFF2-40B4-BE49-F238E27FC236}">
                <a16:creationId xmlns:a16="http://schemas.microsoft.com/office/drawing/2014/main" id="{8F20C5FC-2D0A-4176-AFE1-DFDF6EB3BA3C}"/>
              </a:ext>
            </a:extLst>
          </p:cNvPr>
          <p:cNvSpPr txBox="1">
            <a:spLocks/>
          </p:cNvSpPr>
          <p:nvPr/>
        </p:nvSpPr>
        <p:spPr>
          <a:xfrm>
            <a:off x="3468725" y="5645306"/>
            <a:ext cx="2754470" cy="73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000" dirty="0">
                <a:solidFill>
                  <a:schemeClr val="tx1"/>
                </a:solidFill>
              </a:rPr>
              <a:t>Consegna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DC18E4-F5B8-4F71-AA41-FD7F0FC0F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039631">
            <a:off x="3651728" y="5222863"/>
            <a:ext cx="567808" cy="567808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5729FAA9-AA04-464C-A46E-F52EA20A1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10869" y="1725416"/>
            <a:ext cx="673912" cy="582842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9328BB7-4966-4137-896E-3D31B99C9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62643" y="1728553"/>
            <a:ext cx="673912" cy="582842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9DFB8A35-422B-4165-BD46-14A9EB2FB446}"/>
              </a:ext>
            </a:extLst>
          </p:cNvPr>
          <p:cNvSpPr/>
          <p:nvPr/>
        </p:nvSpPr>
        <p:spPr>
          <a:xfrm>
            <a:off x="2041209" y="4336711"/>
            <a:ext cx="4571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07485554-7571-4D31-A50F-4FB05CED14C2}"/>
              </a:ext>
            </a:extLst>
          </p:cNvPr>
          <p:cNvSpPr/>
          <p:nvPr/>
        </p:nvSpPr>
        <p:spPr>
          <a:xfrm>
            <a:off x="4740341" y="5850279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45" name="Shape 150">
            <a:extLst>
              <a:ext uri="{FF2B5EF4-FFF2-40B4-BE49-F238E27FC236}">
                <a16:creationId xmlns:a16="http://schemas.microsoft.com/office/drawing/2014/main" id="{6086F5BB-69F4-446D-B600-B9B201177ECF}"/>
              </a:ext>
            </a:extLst>
          </p:cNvPr>
          <p:cNvSpPr txBox="1">
            <a:spLocks/>
          </p:cNvSpPr>
          <p:nvPr/>
        </p:nvSpPr>
        <p:spPr>
          <a:xfrm>
            <a:off x="78447" y="5645306"/>
            <a:ext cx="2754470" cy="73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000" dirty="0">
                <a:solidFill>
                  <a:schemeClr val="tx1"/>
                </a:solidFill>
              </a:rPr>
              <a:t>Assenza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FA40A5D6-5E96-4D94-AE23-6CD1E1623020}"/>
              </a:ext>
            </a:extLst>
          </p:cNvPr>
          <p:cNvSpPr/>
          <p:nvPr/>
        </p:nvSpPr>
        <p:spPr>
          <a:xfrm>
            <a:off x="1170794" y="5850279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A9C75FA0-5F98-4A96-A7C3-77AB2A112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4165" y="5179985"/>
            <a:ext cx="567808" cy="567808"/>
          </a:xfrm>
          <a:prstGeom prst="rect">
            <a:avLst/>
          </a:prstGeom>
        </p:spPr>
      </p:pic>
      <p:sp>
        <p:nvSpPr>
          <p:cNvPr id="49" name="Shape 101">
            <a:extLst>
              <a:ext uri="{FF2B5EF4-FFF2-40B4-BE49-F238E27FC236}">
                <a16:creationId xmlns:a16="http://schemas.microsoft.com/office/drawing/2014/main" id="{32B425D7-9DFB-44AF-AE62-2F67E7616880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bg1"/>
                </a:solidFill>
              </a:rPr>
              <a:t>8 di 11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50" name="Shape 100">
            <a:extLst>
              <a:ext uri="{FF2B5EF4-FFF2-40B4-BE49-F238E27FC236}">
                <a16:creationId xmlns:a16="http://schemas.microsoft.com/office/drawing/2014/main" id="{2E60BEF7-B888-4191-96A3-EDFA70C9AD1E}"/>
              </a:ext>
            </a:extLst>
          </p:cNvPr>
          <p:cNvSpPr txBox="1">
            <a:spLocks/>
          </p:cNvSpPr>
          <p:nvPr/>
        </p:nvSpPr>
        <p:spPr>
          <a:xfrm>
            <a:off x="5477134" y="6153420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6017282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622</TotalTime>
  <Words>268</Words>
  <Application>Microsoft Office PowerPoint</Application>
  <PresentationFormat>Presentazione su schermo (4:3)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Calibri</vt:lpstr>
      <vt:lpstr>Cuprum</vt:lpstr>
      <vt:lpstr>Arial</vt:lpstr>
      <vt:lpstr>Wingdings</vt:lpstr>
      <vt:lpstr>Custom</vt:lpstr>
      <vt:lpstr>Simple Light</vt:lpstr>
      <vt:lpstr>Presentazione standard di PowerPoint</vt:lpstr>
      <vt:lpstr>L’AZIENDA</vt:lpstr>
      <vt:lpstr>PROBLEMATICHE</vt:lpstr>
      <vt:lpstr>APPLICATIVO ESISTENTE</vt:lpstr>
      <vt:lpstr>ESTENSIONE DELL’APPLICATIVO</vt:lpstr>
      <vt:lpstr>ARCHIETETTURA E TECNOLOGIE</vt:lpstr>
      <vt:lpstr>CONTROLLO GIACENZE</vt:lpstr>
      <vt:lpstr>PIANIFICAZIONE SEMILAVORATI</vt:lpstr>
      <vt:lpstr>CONTROLLO ORDINI FORNITORI</vt:lpstr>
      <vt:lpstr>CRITERI DI DIVERSIFICAZIONE</vt:lpstr>
      <vt:lpstr>ESITI DEI TEST</vt:lpstr>
      <vt:lpstr>AUTOVALUTAZIONE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Basso</dc:creator>
  <cp:lastModifiedBy>Riccardo Basso</cp:lastModifiedBy>
  <cp:revision>28</cp:revision>
  <dcterms:created xsi:type="dcterms:W3CDTF">2019-12-11T10:05:46Z</dcterms:created>
  <dcterms:modified xsi:type="dcterms:W3CDTF">2019-12-12T16:55:37Z</dcterms:modified>
</cp:coreProperties>
</file>