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9" r:id="rId7"/>
    <p:sldId id="258" r:id="rId8"/>
    <p:sldId id="265" r:id="rId9"/>
    <p:sldId id="266" r:id="rId10"/>
    <p:sldId id="267" r:id="rId11"/>
    <p:sldId id="269" r:id="rId12"/>
    <p:sldId id="270" r:id="rId13"/>
    <p:sldId id="271" r:id="rId14"/>
    <p:sldId id="273" r:id="rId15"/>
    <p:sldId id="275" r:id="rId16"/>
    <p:sldId id="276" r:id="rId17"/>
    <p:sldId id="278" r:id="rId18"/>
    <p:sldId id="281" r:id="rId19"/>
    <p:sldId id="279" r:id="rId2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564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76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19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170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61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57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844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20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3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71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12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0CBA3-A674-4289-81EA-6688863A5E8F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8B8D-C10D-4843-9A38-4715F4BA7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32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mihaltz/huwn" TargetMode="External"/><Relationship Id="rId2" Type="http://schemas.openxmlformats.org/officeDocument/2006/relationships/hyperlink" Target="http://clara.nytud.hu/mnsz2-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Magyar nyelvi nyelvtechnológiai fejlesztések a Nyelvtudományi Kutatóközpontban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31640" y="3363838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Pethő Gergely</a:t>
            </a:r>
          </a:p>
          <a:p>
            <a:r>
              <a:rPr lang="hu-HU" dirty="0" err="1" smtClean="0"/>
              <a:t>petho.gergely</a:t>
            </a:r>
            <a:r>
              <a:rPr lang="hu-HU" dirty="0" smtClean="0"/>
              <a:t>@</a:t>
            </a:r>
            <a:r>
              <a:rPr lang="hu-HU" dirty="0" err="1" smtClean="0"/>
              <a:t>nytud.hun-ren.hu</a:t>
            </a:r>
            <a:endParaRPr lang="hu-HU" dirty="0" smtClean="0"/>
          </a:p>
          <a:p>
            <a:r>
              <a:rPr lang="hu-HU" dirty="0" smtClean="0"/>
              <a:t>Informatikai Szakmai Napok, Debrecen, 2023.10.12.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654057"/>
            <a:ext cx="8424936" cy="3077933"/>
          </a:xfrm>
        </p:spPr>
        <p:txBody>
          <a:bodyPr>
            <a:noAutofit/>
          </a:bodyPr>
          <a:lstStyle/>
          <a:p>
            <a:r>
              <a:rPr lang="hu-HU" sz="1800" dirty="0" smtClean="0"/>
              <a:t>Első sok és kifejezetten magyar anyagra (9 </a:t>
            </a:r>
            <a:r>
              <a:rPr lang="hu-HU" sz="1800" dirty="0" err="1" smtClean="0"/>
              <a:t>mrd</a:t>
            </a:r>
            <a:r>
              <a:rPr lang="hu-HU" sz="1800" dirty="0" smtClean="0"/>
              <a:t>. szó) tanított </a:t>
            </a:r>
            <a:r>
              <a:rPr lang="hu-HU" sz="1800" dirty="0" err="1" smtClean="0"/>
              <a:t>BERT-modell</a:t>
            </a:r>
            <a:r>
              <a:rPr lang="hu-HU" sz="1800" dirty="0" smtClean="0"/>
              <a:t>: </a:t>
            </a:r>
            <a:r>
              <a:rPr lang="hu-HU" sz="1800" b="1" dirty="0" err="1" smtClean="0"/>
              <a:t>huBERT</a:t>
            </a:r>
            <a:r>
              <a:rPr lang="hu-HU" sz="1800" dirty="0" err="1" smtClean="0"/>
              <a:t>-base</a:t>
            </a:r>
            <a:r>
              <a:rPr lang="hu-HU" sz="1800" dirty="0" smtClean="0"/>
              <a:t>, 2020 (SZTAKI)</a:t>
            </a:r>
          </a:p>
          <a:p>
            <a:r>
              <a:rPr lang="hu-HU" sz="1800" dirty="0" smtClean="0"/>
              <a:t>Szintén 2020, a </a:t>
            </a:r>
            <a:r>
              <a:rPr lang="hu-HU" sz="1800" dirty="0" err="1" smtClean="0"/>
              <a:t>HILANCO</a:t>
            </a:r>
            <a:r>
              <a:rPr lang="hu-HU" sz="1800" dirty="0" smtClean="0"/>
              <a:t> konzorcium keretében (</a:t>
            </a:r>
            <a:r>
              <a:rPr lang="hu-HU" sz="1800" dirty="0" err="1" smtClean="0"/>
              <a:t>NyTK</a:t>
            </a:r>
            <a:r>
              <a:rPr lang="hu-HU" sz="1800" dirty="0" smtClean="0"/>
              <a:t>, PTE, Microsoft): </a:t>
            </a:r>
            <a:r>
              <a:rPr lang="hu-HU" sz="1800" dirty="0" err="1" smtClean="0"/>
              <a:t>HILBERT</a:t>
            </a:r>
            <a:r>
              <a:rPr lang="hu-HU" sz="1800" dirty="0" smtClean="0"/>
              <a:t> (</a:t>
            </a:r>
            <a:r>
              <a:rPr lang="hu-HU" sz="1800" dirty="0" err="1" smtClean="0"/>
              <a:t>BERT-large</a:t>
            </a:r>
            <a:r>
              <a:rPr lang="hu-HU" sz="1800" dirty="0" smtClean="0"/>
              <a:t>, kb. 4 </a:t>
            </a:r>
            <a:r>
              <a:rPr lang="hu-HU" sz="1800" dirty="0" err="1" smtClean="0"/>
              <a:t>mrd</a:t>
            </a:r>
            <a:r>
              <a:rPr lang="hu-HU" sz="1800" dirty="0" smtClean="0"/>
              <a:t>. szó)</a:t>
            </a:r>
            <a:endParaRPr lang="hu-HU" sz="1400" dirty="0" smtClean="0"/>
          </a:p>
          <a:p>
            <a:pPr lvl="1"/>
            <a:r>
              <a:rPr lang="hu-HU" sz="1600" dirty="0" err="1" smtClean="0"/>
              <a:t>https</a:t>
            </a:r>
            <a:r>
              <a:rPr lang="hu-HU" sz="1600" dirty="0" smtClean="0"/>
              <a:t>://</a:t>
            </a:r>
            <a:r>
              <a:rPr lang="hu-HU" sz="1600" dirty="0" err="1" smtClean="0"/>
              <a:t>hilanco.github.io</a:t>
            </a:r>
            <a:r>
              <a:rPr lang="hu-HU" sz="1600" dirty="0" smtClean="0"/>
              <a:t>/</a:t>
            </a:r>
            <a:r>
              <a:rPr lang="hu-HU" sz="1600" dirty="0" err="1" smtClean="0"/>
              <a:t>models</a:t>
            </a:r>
            <a:r>
              <a:rPr lang="hu-HU" sz="1600" dirty="0" smtClean="0"/>
              <a:t>/</a:t>
            </a:r>
            <a:r>
              <a:rPr lang="hu-HU" sz="1600" dirty="0" err="1" smtClean="0"/>
              <a:t>hilbert.html</a:t>
            </a:r>
            <a:endParaRPr lang="hu-HU" sz="1600" dirty="0" smtClean="0"/>
          </a:p>
          <a:p>
            <a:r>
              <a:rPr lang="hu-HU" sz="1800" dirty="0" smtClean="0"/>
              <a:t>2023: PULI </a:t>
            </a:r>
            <a:r>
              <a:rPr lang="hu-HU" sz="1800" dirty="0" err="1" smtClean="0"/>
              <a:t>BERT-large</a:t>
            </a:r>
            <a:r>
              <a:rPr lang="hu-HU" sz="1800" dirty="0" smtClean="0"/>
              <a:t> (36 </a:t>
            </a:r>
            <a:r>
              <a:rPr lang="hu-HU" sz="1800" dirty="0" err="1" smtClean="0"/>
              <a:t>mrd</a:t>
            </a:r>
            <a:r>
              <a:rPr lang="hu-HU" sz="1800" dirty="0" smtClean="0"/>
              <a:t>. szó)</a:t>
            </a:r>
            <a:endParaRPr lang="hu-HU" sz="2400" dirty="0" smtClean="0"/>
          </a:p>
          <a:p>
            <a:r>
              <a:rPr lang="hu-HU" sz="1600" dirty="0" smtClean="0"/>
              <a:t>Mondatok szintjén (</a:t>
            </a:r>
            <a:r>
              <a:rPr lang="hu-HU" sz="1600" b="1" dirty="0" err="1" smtClean="0"/>
              <a:t>mondattranszformerek</a:t>
            </a:r>
            <a:r>
              <a:rPr lang="hu-HU" sz="1600" dirty="0" smtClean="0"/>
              <a:t>):</a:t>
            </a:r>
          </a:p>
          <a:p>
            <a:pPr lvl="1"/>
            <a:r>
              <a:rPr lang="hu-HU" sz="1400" dirty="0" smtClean="0"/>
              <a:t>hasonló tém</a:t>
            </a:r>
            <a:r>
              <a:rPr lang="hu-HU" sz="1400" dirty="0" smtClean="0"/>
              <a:t>ájú, jelentésű mondatok keresése (keresőmotorok, kérdésmegválaszolás)</a:t>
            </a:r>
          </a:p>
          <a:p>
            <a:pPr lvl="1"/>
            <a:r>
              <a:rPr lang="hu-HU" sz="1400" dirty="0" smtClean="0"/>
              <a:t>mondat fordításának megtalálása párhuzamos szövegben</a:t>
            </a:r>
          </a:p>
          <a:p>
            <a:pPr lvl="1"/>
            <a:r>
              <a:rPr lang="hu-HU" sz="1400" dirty="0" smtClean="0"/>
              <a:t>2023: </a:t>
            </a:r>
            <a:r>
              <a:rPr lang="hu-HU" sz="1400" dirty="0" err="1" smtClean="0"/>
              <a:t>https</a:t>
            </a:r>
            <a:r>
              <a:rPr lang="hu-HU" sz="1400" dirty="0" smtClean="0"/>
              <a:t>://</a:t>
            </a:r>
            <a:r>
              <a:rPr lang="hu-HU" sz="1400" dirty="0" err="1" smtClean="0"/>
              <a:t>huggingface.co</a:t>
            </a:r>
            <a:r>
              <a:rPr lang="hu-HU" sz="1400" dirty="0" smtClean="0"/>
              <a:t>/</a:t>
            </a:r>
            <a:r>
              <a:rPr lang="hu-HU" sz="1400" dirty="0" err="1" smtClean="0"/>
              <a:t>NYTK</a:t>
            </a:r>
            <a:r>
              <a:rPr lang="hu-HU" sz="1400" dirty="0" smtClean="0"/>
              <a:t>/</a:t>
            </a:r>
            <a:r>
              <a:rPr lang="hu-HU" sz="1400" dirty="0" err="1" smtClean="0"/>
              <a:t>sentence-transformers-experimental-hubert-hungarian</a:t>
            </a:r>
            <a:endParaRPr lang="hu-HU" sz="1400" dirty="0" smtClean="0"/>
          </a:p>
        </p:txBody>
      </p:sp>
      <p:sp>
        <p:nvSpPr>
          <p:cNvPr id="8" name="Cím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395536" y="8140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smtClean="0"/>
              <a:t>Utóbbi évek fontosabb eredményei</a:t>
            </a:r>
            <a:endParaRPr lang="hu-HU" sz="3600" b="1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635646"/>
            <a:ext cx="8424936" cy="3024336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 smtClean="0"/>
              <a:t>Gépi fordítási </a:t>
            </a:r>
            <a:r>
              <a:rPr lang="hu-HU" dirty="0" smtClean="0"/>
              <a:t>modellek</a:t>
            </a:r>
          </a:p>
          <a:p>
            <a:pPr lvl="1"/>
            <a:r>
              <a:rPr lang="hu-HU" dirty="0" smtClean="0"/>
              <a:t>Kódoló (szöveg -&gt; vektor) + dekódo</a:t>
            </a:r>
            <a:r>
              <a:rPr lang="hu-HU" dirty="0" smtClean="0"/>
              <a:t>ló (vektor -&gt; új szöveg) rész</a:t>
            </a:r>
            <a:endParaRPr lang="hu-HU" dirty="0" smtClean="0"/>
          </a:p>
          <a:p>
            <a:pPr lvl="1"/>
            <a:r>
              <a:rPr lang="hu-HU" dirty="0" smtClean="0"/>
              <a:t>2021: Marian és BART angol–magyar neurális gépi fordító rendszer, jelentősen felülmúlja a MS, a </a:t>
            </a:r>
            <a:r>
              <a:rPr lang="hu-HU" dirty="0" err="1" smtClean="0"/>
              <a:t>Google</a:t>
            </a:r>
            <a:r>
              <a:rPr lang="hu-HU" dirty="0" smtClean="0"/>
              <a:t> és a </a:t>
            </a:r>
            <a:r>
              <a:rPr lang="hu-HU" dirty="0" err="1" smtClean="0"/>
              <a:t>DeepL</a:t>
            </a:r>
            <a:r>
              <a:rPr lang="hu-HU" dirty="0" smtClean="0"/>
              <a:t> fordítót</a:t>
            </a:r>
          </a:p>
          <a:p>
            <a:pPr lvl="1"/>
            <a:r>
              <a:rPr lang="hu-HU" dirty="0" err="1" smtClean="0"/>
              <a:t>https</a:t>
            </a:r>
            <a:r>
              <a:rPr lang="hu-HU" dirty="0" smtClean="0"/>
              <a:t>://</a:t>
            </a:r>
            <a:r>
              <a:rPr lang="hu-HU" dirty="0" err="1" smtClean="0"/>
              <a:t>juniper.nytud.hu</a:t>
            </a:r>
            <a:r>
              <a:rPr lang="hu-HU" dirty="0" smtClean="0"/>
              <a:t>/</a:t>
            </a:r>
            <a:r>
              <a:rPr lang="hu-HU" dirty="0" err="1" smtClean="0"/>
              <a:t>demo</a:t>
            </a:r>
            <a:r>
              <a:rPr lang="hu-HU" dirty="0" smtClean="0"/>
              <a:t>/</a:t>
            </a:r>
            <a:r>
              <a:rPr lang="hu-HU" dirty="0" err="1" smtClean="0"/>
              <a:t>translation</a:t>
            </a:r>
            <a:endParaRPr lang="hu-HU" dirty="0" smtClean="0"/>
          </a:p>
          <a:p>
            <a:r>
              <a:rPr lang="hu-HU" dirty="0" smtClean="0"/>
              <a:t>Beszédet szöveggé alakító alkalmazás: </a:t>
            </a:r>
            <a:r>
              <a:rPr lang="hu-HU" dirty="0" err="1" smtClean="0"/>
              <a:t>BEAST</a:t>
            </a:r>
            <a:r>
              <a:rPr lang="hu-HU" dirty="0" smtClean="0"/>
              <a:t>, 2021.</a:t>
            </a:r>
          </a:p>
          <a:p>
            <a:pPr lvl="1"/>
            <a:r>
              <a:rPr lang="hu-HU" dirty="0" err="1" smtClean="0"/>
              <a:t>transzformer</a:t>
            </a:r>
            <a:r>
              <a:rPr lang="hu-HU" dirty="0" smtClean="0"/>
              <a:t> alapú </a:t>
            </a:r>
            <a:r>
              <a:rPr lang="hu-HU" dirty="0" err="1" smtClean="0"/>
              <a:t>autoenkóder</a:t>
            </a:r>
            <a:r>
              <a:rPr lang="hu-HU" dirty="0" smtClean="0"/>
              <a:t> kódoló réteg</a:t>
            </a:r>
          </a:p>
          <a:p>
            <a:pPr lvl="1"/>
            <a:r>
              <a:rPr lang="hu-HU" dirty="0" err="1" smtClean="0"/>
              <a:t>rekurrens</a:t>
            </a:r>
            <a:r>
              <a:rPr lang="hu-HU" dirty="0" smtClean="0"/>
              <a:t> (</a:t>
            </a:r>
            <a:r>
              <a:rPr lang="hu-HU" dirty="0" err="1" smtClean="0"/>
              <a:t>GRU</a:t>
            </a:r>
            <a:r>
              <a:rPr lang="hu-HU" dirty="0" smtClean="0"/>
              <a:t>) + figyelem dekóder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-</a:t>
            </a:r>
            <a:endParaRPr lang="hu-HU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395536" y="8140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smtClean="0"/>
              <a:t>Utóbbi évek fontosabb eredményei</a:t>
            </a:r>
            <a:endParaRPr lang="hu-HU" sz="3600" b="1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671349"/>
            <a:ext cx="8424936" cy="3060641"/>
          </a:xfrm>
        </p:spPr>
        <p:txBody>
          <a:bodyPr>
            <a:noAutofit/>
          </a:bodyPr>
          <a:lstStyle/>
          <a:p>
            <a:r>
              <a:rPr lang="hu-HU" sz="1600" b="1" dirty="0" smtClean="0"/>
              <a:t>GPT-3 </a:t>
            </a:r>
            <a:r>
              <a:rPr lang="hu-HU" sz="1600" dirty="0" smtClean="0"/>
              <a:t>szerkezetű modellek:</a:t>
            </a:r>
          </a:p>
          <a:p>
            <a:pPr lvl="1"/>
            <a:r>
              <a:rPr lang="hu-HU" sz="1400" dirty="0" smtClean="0"/>
              <a:t>csak „dekódoló”: </a:t>
            </a:r>
            <a:r>
              <a:rPr lang="hu-HU" sz="1400" b="1" dirty="0" smtClean="0"/>
              <a:t>szöveget generálnak </a:t>
            </a:r>
            <a:r>
              <a:rPr lang="hu-HU" sz="1400" dirty="0" smtClean="0"/>
              <a:t>egy előzmény (prompt) alapján, azt folytatják </a:t>
            </a:r>
          </a:p>
          <a:p>
            <a:pPr lvl="1"/>
            <a:r>
              <a:rPr lang="hu-HU" sz="1400" dirty="0" smtClean="0"/>
              <a:t>sokkal összetettebbek és nagyobbak, mint a kódoló </a:t>
            </a:r>
            <a:r>
              <a:rPr lang="hu-HU" sz="1400" dirty="0" err="1" smtClean="0"/>
              <a:t>transzformerek</a:t>
            </a:r>
            <a:r>
              <a:rPr lang="hu-HU" sz="1400" dirty="0" smtClean="0"/>
              <a:t>: </a:t>
            </a:r>
            <a:r>
              <a:rPr lang="hu-HU" sz="1400" dirty="0" err="1" smtClean="0"/>
              <a:t>BERT-base</a:t>
            </a:r>
            <a:r>
              <a:rPr lang="hu-HU" sz="1400" dirty="0" smtClean="0"/>
              <a:t> 100 M, </a:t>
            </a:r>
            <a:r>
              <a:rPr lang="hu-HU" sz="1400" dirty="0" err="1" smtClean="0"/>
              <a:t>BERT-large</a:t>
            </a:r>
            <a:r>
              <a:rPr lang="hu-HU" sz="1400" dirty="0" smtClean="0"/>
              <a:t> 300 M, GPT-3 (2020) 175 </a:t>
            </a:r>
            <a:r>
              <a:rPr lang="hu-HU" sz="1400" dirty="0" err="1" smtClean="0"/>
              <a:t>mrd</a:t>
            </a:r>
            <a:r>
              <a:rPr lang="hu-HU" sz="1400" dirty="0" smtClean="0"/>
              <a:t>. paraméter</a:t>
            </a:r>
          </a:p>
          <a:p>
            <a:pPr lvl="1"/>
            <a:r>
              <a:rPr lang="hu-HU" sz="1400" dirty="0" smtClean="0"/>
              <a:t>általában többnyelvű, zárt modellek, nagyon nagy a hardverigényük</a:t>
            </a:r>
          </a:p>
          <a:p>
            <a:r>
              <a:rPr lang="hu-HU" sz="1600" dirty="0" err="1" smtClean="0"/>
              <a:t>HILANCO</a:t>
            </a:r>
            <a:r>
              <a:rPr lang="hu-HU" sz="1600" dirty="0" smtClean="0"/>
              <a:t>: GPT-NeoX-7B angol-magyar modell, 2022</a:t>
            </a:r>
          </a:p>
          <a:p>
            <a:pPr lvl="1"/>
            <a:r>
              <a:rPr lang="hu-HU" sz="1400" dirty="0" smtClean="0"/>
              <a:t>100 </a:t>
            </a:r>
            <a:r>
              <a:rPr lang="hu-HU" sz="1400" dirty="0" err="1" smtClean="0"/>
              <a:t>mrd</a:t>
            </a:r>
            <a:r>
              <a:rPr lang="hu-HU" sz="1400" dirty="0" smtClean="0"/>
              <a:t>. angol szón és 25 </a:t>
            </a:r>
            <a:r>
              <a:rPr lang="hu-HU" sz="1400" dirty="0" err="1" smtClean="0"/>
              <a:t>mrd</a:t>
            </a:r>
            <a:r>
              <a:rPr lang="hu-HU" sz="1400" dirty="0" smtClean="0"/>
              <a:t>. magyar szón tanítva</a:t>
            </a:r>
          </a:p>
          <a:p>
            <a:pPr lvl="1"/>
            <a:r>
              <a:rPr lang="hu-HU" sz="1400" dirty="0" smtClean="0"/>
              <a:t>8 x A100 </a:t>
            </a:r>
            <a:r>
              <a:rPr lang="hu-HU" sz="1400" dirty="0" err="1" smtClean="0"/>
              <a:t>GPU</a:t>
            </a:r>
            <a:r>
              <a:rPr lang="hu-HU" sz="1400" dirty="0" smtClean="0"/>
              <a:t> (80 GB) 3 hónap</a:t>
            </a:r>
          </a:p>
          <a:p>
            <a:r>
              <a:rPr lang="hu-HU" sz="1600" dirty="0" smtClean="0"/>
              <a:t>PULI GPT-3SX: ugyanaz az architektúra, csak magyar, </a:t>
            </a:r>
            <a:r>
              <a:rPr lang="hu-HU" sz="1600" dirty="0" smtClean="0"/>
              <a:t>2022</a:t>
            </a:r>
            <a:endParaRPr lang="hu-HU" sz="1600" dirty="0" smtClean="0"/>
          </a:p>
          <a:p>
            <a:pPr lvl="1"/>
            <a:r>
              <a:rPr lang="hu-HU" sz="1400" dirty="0" smtClean="0"/>
              <a:t>32 </a:t>
            </a:r>
            <a:r>
              <a:rPr lang="hu-HU" sz="1400" dirty="0" err="1" smtClean="0"/>
              <a:t>mrd</a:t>
            </a:r>
            <a:r>
              <a:rPr lang="hu-HU" sz="1400" dirty="0" smtClean="0"/>
              <a:t>. magyar szó</a:t>
            </a:r>
            <a:r>
              <a:rPr lang="hu-HU" sz="1400" dirty="0" smtClean="0"/>
              <a:t>, 21 napig tanítva</a:t>
            </a:r>
          </a:p>
          <a:p>
            <a:pPr lvl="1"/>
            <a:r>
              <a:rPr lang="hu-HU" sz="1400" dirty="0" err="1" smtClean="0"/>
              <a:t>https</a:t>
            </a:r>
            <a:r>
              <a:rPr lang="hu-HU" sz="1400" dirty="0" smtClean="0"/>
              <a:t>://</a:t>
            </a:r>
            <a:r>
              <a:rPr lang="hu-HU" sz="1400" dirty="0" err="1" smtClean="0"/>
              <a:t>juniper.nytud.hu</a:t>
            </a:r>
            <a:r>
              <a:rPr lang="hu-HU" sz="1400" dirty="0" smtClean="0"/>
              <a:t>/</a:t>
            </a:r>
            <a:r>
              <a:rPr lang="hu-HU" sz="1400" dirty="0" err="1" smtClean="0"/>
              <a:t>demo</a:t>
            </a:r>
            <a:r>
              <a:rPr lang="hu-HU" sz="1400" dirty="0" smtClean="0"/>
              <a:t>/puli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395536" y="8140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dirty="0" smtClean="0"/>
              <a:t>Utóbbi évek fontosabb eredményei</a:t>
            </a:r>
            <a:endParaRPr lang="hu-HU" sz="3600" b="1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635646"/>
            <a:ext cx="8424936" cy="345638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hu-HU" sz="2000" dirty="0" err="1"/>
              <a:t>P</a:t>
            </a:r>
            <a:r>
              <a:rPr lang="hu-HU" sz="2000" dirty="0" err="1" smtClean="0"/>
              <a:t>arancsPULI</a:t>
            </a:r>
            <a:r>
              <a:rPr lang="hu-HU" sz="2000" dirty="0" smtClean="0"/>
              <a:t>, 2023:</a:t>
            </a:r>
          </a:p>
          <a:p>
            <a:pPr lvl="1"/>
            <a:r>
              <a:rPr lang="hu-HU" sz="1800" dirty="0" err="1" smtClean="0"/>
              <a:t>PULI-GPTrio</a:t>
            </a:r>
            <a:r>
              <a:rPr lang="hu-HU" sz="1800" dirty="0" smtClean="0"/>
              <a:t> </a:t>
            </a:r>
            <a:r>
              <a:rPr lang="hu-HU" sz="1800" dirty="0" err="1" smtClean="0"/>
              <a:t>magyar-angol-kínai</a:t>
            </a:r>
            <a:r>
              <a:rPr lang="hu-HU" sz="1800" dirty="0" smtClean="0"/>
              <a:t> háromnyelvű </a:t>
            </a:r>
            <a:r>
              <a:rPr lang="hu-HU" sz="1800" dirty="0" err="1" smtClean="0"/>
              <a:t>GPT-NeoX</a:t>
            </a:r>
            <a:r>
              <a:rPr lang="hu-HU" sz="1800" dirty="0" smtClean="0"/>
              <a:t> modell az alapja</a:t>
            </a:r>
          </a:p>
          <a:p>
            <a:pPr lvl="2"/>
            <a:r>
              <a:rPr lang="hu-HU" sz="1600" dirty="0" smtClean="0"/>
              <a:t>40 </a:t>
            </a:r>
            <a:r>
              <a:rPr lang="hu-HU" sz="1600" dirty="0" err="1" smtClean="0"/>
              <a:t>mrd</a:t>
            </a:r>
            <a:r>
              <a:rPr lang="hu-HU" sz="1600" dirty="0" smtClean="0"/>
              <a:t>. magyar, 60 </a:t>
            </a:r>
            <a:r>
              <a:rPr lang="hu-HU" sz="1600" dirty="0" err="1" smtClean="0"/>
              <a:t>mrd</a:t>
            </a:r>
            <a:r>
              <a:rPr lang="hu-HU" sz="1600" dirty="0" smtClean="0"/>
              <a:t>. angol szó, 100 </a:t>
            </a:r>
            <a:r>
              <a:rPr lang="hu-HU" sz="1600" dirty="0" err="1" smtClean="0"/>
              <a:t>mrd</a:t>
            </a:r>
            <a:r>
              <a:rPr lang="hu-HU" sz="1600" dirty="0" smtClean="0"/>
              <a:t>. kínai írásjel, 6 M dokumentum </a:t>
            </a:r>
            <a:r>
              <a:rPr lang="hu-HU" sz="1600" dirty="0" err="1" smtClean="0"/>
              <a:t>GitHub</a:t>
            </a:r>
            <a:r>
              <a:rPr lang="hu-HU" sz="1600" dirty="0" smtClean="0"/>
              <a:t>; 3 hónap 8 x A100 </a:t>
            </a:r>
            <a:r>
              <a:rPr lang="hu-HU" sz="1600" dirty="0" err="1" smtClean="0"/>
              <a:t>GPU</a:t>
            </a:r>
            <a:endParaRPr lang="hu-HU" sz="1600" dirty="0" smtClean="0"/>
          </a:p>
          <a:p>
            <a:pPr lvl="2"/>
            <a:r>
              <a:rPr lang="hu-HU" sz="1600" dirty="0" smtClean="0"/>
              <a:t>ezt </a:t>
            </a:r>
            <a:r>
              <a:rPr lang="hu-HU" sz="1600" dirty="0" err="1" smtClean="0"/>
              <a:t>finomhangolták</a:t>
            </a:r>
            <a:r>
              <a:rPr lang="hu-HU" sz="1600" dirty="0" smtClean="0"/>
              <a:t> az </a:t>
            </a:r>
            <a:r>
              <a:rPr lang="hu-HU" sz="1600" dirty="0" err="1" smtClean="0"/>
              <a:t>InstructGPT</a:t>
            </a:r>
            <a:r>
              <a:rPr lang="hu-HU" sz="1600" dirty="0" smtClean="0"/>
              <a:t> módszerrel</a:t>
            </a:r>
            <a:r>
              <a:rPr lang="hu-HU" sz="1600" dirty="0" smtClean="0"/>
              <a:t>, hogy utasításokat kövessen (l. </a:t>
            </a:r>
            <a:r>
              <a:rPr lang="hu-HU" sz="1600" dirty="0" err="1" smtClean="0"/>
              <a:t>ChatGPT</a:t>
            </a:r>
            <a:r>
              <a:rPr lang="hu-HU" sz="1600" dirty="0" smtClean="0"/>
              <a:t>), csak angol tanítóanyagon</a:t>
            </a:r>
          </a:p>
          <a:p>
            <a:pPr lvl="2"/>
            <a:r>
              <a:rPr lang="hu-HU" sz="1600" dirty="0" err="1"/>
              <a:t>https</a:t>
            </a:r>
            <a:r>
              <a:rPr lang="hu-HU" sz="1600" dirty="0"/>
              <a:t>://</a:t>
            </a:r>
            <a:r>
              <a:rPr lang="hu-HU" sz="1600" dirty="0" err="1" smtClean="0"/>
              <a:t>juniper.nytud.hu</a:t>
            </a:r>
            <a:r>
              <a:rPr lang="hu-HU" sz="1600" dirty="0" smtClean="0"/>
              <a:t>/</a:t>
            </a:r>
            <a:r>
              <a:rPr lang="hu-HU" sz="1600" dirty="0" err="1" smtClean="0"/>
              <a:t>demo</a:t>
            </a:r>
            <a:r>
              <a:rPr lang="hu-HU" sz="1600" dirty="0" smtClean="0"/>
              <a:t>/</a:t>
            </a:r>
            <a:r>
              <a:rPr lang="hu-HU" sz="1600" dirty="0" err="1" smtClean="0"/>
              <a:t>parancspuli</a:t>
            </a:r>
            <a:endParaRPr lang="hu-HU" sz="1600" dirty="0"/>
          </a:p>
          <a:p>
            <a:r>
              <a:rPr lang="hu-HU" sz="2000" dirty="0" smtClean="0"/>
              <a:t>Nyílt, szabadon felhasználható modellek, folyamatos továbbfejlesztés alatt állnak.</a:t>
            </a:r>
          </a:p>
          <a:p>
            <a:pPr lvl="1"/>
            <a:r>
              <a:rPr lang="hu-HU" sz="1800" dirty="0" err="1" smtClean="0"/>
              <a:t>https</a:t>
            </a:r>
            <a:r>
              <a:rPr lang="hu-HU" sz="1800" dirty="0" smtClean="0"/>
              <a:t>://</a:t>
            </a:r>
            <a:r>
              <a:rPr lang="hu-HU" sz="1800" dirty="0" err="1" smtClean="0"/>
              <a:t>huggingface.co</a:t>
            </a:r>
            <a:r>
              <a:rPr lang="hu-HU" sz="1800" dirty="0" smtClean="0"/>
              <a:t>/</a:t>
            </a:r>
            <a:r>
              <a:rPr lang="hu-HU" sz="1800" dirty="0" err="1" smtClean="0"/>
              <a:t>NYTK</a:t>
            </a:r>
            <a:endParaRPr lang="hu-HU" sz="1800" dirty="0" smtClean="0"/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395536" y="8140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smtClean="0"/>
              <a:t>Utóbbi évek fontosabb eredményei</a:t>
            </a:r>
            <a:endParaRPr lang="hu-HU" sz="3600" b="1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779662"/>
            <a:ext cx="8424936" cy="288032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hu-HU" sz="2400" b="1" dirty="0" smtClean="0"/>
              <a:t>Szótárkészítéssel</a:t>
            </a:r>
            <a:r>
              <a:rPr lang="hu-HU" sz="2400" dirty="0" smtClean="0"/>
              <a:t>, valamint a szótáríráshoz szükséges eszközök és erőforrások fejlesztésével foglalkozik.</a:t>
            </a:r>
          </a:p>
          <a:p>
            <a:r>
              <a:rPr lang="hu-HU" sz="2400" dirty="0" smtClean="0"/>
              <a:t>A Lexikai tudásreprezentáció kutatócsoport célja egy </a:t>
            </a:r>
            <a:r>
              <a:rPr lang="hu-HU" sz="2400" b="1" dirty="0" smtClean="0"/>
              <a:t>új értelmező szótár </a:t>
            </a:r>
            <a:r>
              <a:rPr lang="hu-HU" sz="2400" dirty="0" smtClean="0"/>
              <a:t>készítése, amelyet nagyrészt </a:t>
            </a:r>
            <a:r>
              <a:rPr lang="hu-HU" sz="2400" b="1" dirty="0" smtClean="0"/>
              <a:t>automatizált módon </a:t>
            </a:r>
            <a:r>
              <a:rPr lang="hu-HU" sz="2400" dirty="0" smtClean="0"/>
              <a:t>állítanánk elő egy nagy, az írásbeli magyar köznyelvet minél teljesebben reprezentáló 1 milliárd szó körüli </a:t>
            </a:r>
            <a:r>
              <a:rPr lang="hu-HU" sz="2400" b="1" dirty="0" smtClean="0"/>
              <a:t>szövegkorpusz </a:t>
            </a:r>
            <a:r>
              <a:rPr lang="hu-HU" sz="2400" dirty="0" smtClean="0"/>
              <a:t>felhasználásával.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395536" y="8140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dirty="0" smtClean="0"/>
              <a:t>Lexikológiai Intézet</a:t>
            </a:r>
            <a:endParaRPr lang="hu-HU" sz="3600" b="1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779662"/>
            <a:ext cx="8424936" cy="295232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hu-HU" sz="2000" dirty="0" smtClean="0"/>
              <a:t>Sok különböző munkafolyamat:</a:t>
            </a:r>
          </a:p>
          <a:p>
            <a:pPr lvl="1"/>
            <a:r>
              <a:rPr lang="hu-HU" sz="1800" dirty="0" smtClean="0"/>
              <a:t>Magyar nyelvű szövegek lebányászása az internetről.</a:t>
            </a:r>
          </a:p>
          <a:p>
            <a:pPr lvl="1"/>
            <a:r>
              <a:rPr lang="hu-HU" sz="1800" dirty="0" smtClean="0"/>
              <a:t>Kifejezetten 2000 után keletkezett, a ma élő magyar nyelvet tükröző anyagot gyűjtünk.</a:t>
            </a:r>
          </a:p>
          <a:p>
            <a:pPr lvl="1"/>
            <a:r>
              <a:rPr lang="hu-HU" sz="1800" dirty="0" smtClean="0"/>
              <a:t>Nem elégszünk meg a könnyen tömegesen elérhető anyagokkal (pl. </a:t>
            </a:r>
            <a:r>
              <a:rPr lang="hu-HU" sz="1800" dirty="0" err="1" smtClean="0"/>
              <a:t>Wikipédia</a:t>
            </a:r>
            <a:r>
              <a:rPr lang="hu-HU" sz="1800" dirty="0" smtClean="0"/>
              <a:t>, online sajtó), hanem szükség van nehezebben gyűjthető témákra, műfajokra is.</a:t>
            </a:r>
          </a:p>
          <a:p>
            <a:pPr lvl="1"/>
            <a:r>
              <a:rPr lang="hu-HU" sz="1800" dirty="0" smtClean="0"/>
              <a:t>Sok ezer, adott esetben sok 100 ezer dokumentum (</a:t>
            </a:r>
            <a:r>
              <a:rPr lang="hu-HU" sz="1800" dirty="0" err="1" smtClean="0"/>
              <a:t>html</a:t>
            </a:r>
            <a:r>
              <a:rPr lang="hu-HU" sz="1800" dirty="0" smtClean="0"/>
              <a:t>, </a:t>
            </a:r>
            <a:r>
              <a:rPr lang="hu-HU" sz="1800" dirty="0" err="1" smtClean="0"/>
              <a:t>pdf</a:t>
            </a:r>
            <a:r>
              <a:rPr lang="hu-HU" sz="1800" dirty="0" smtClean="0"/>
              <a:t>, e-könyv) automatizált letöltése az ezeket tartalmazó oldalakról (pl. bírósági határozatok tára)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8" name="Cím 3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.</a:t>
            </a:r>
            <a:endParaRPr lang="hu-HU" dirty="0"/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395536" y="8140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dirty="0" smtClean="0"/>
              <a:t>Korpuszkészítés</a:t>
            </a:r>
            <a:endParaRPr lang="hu-HU" sz="3600" b="1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779662"/>
            <a:ext cx="8424936" cy="271830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hu-HU" sz="2000" dirty="0" smtClean="0"/>
              <a:t>Sok különböző munkafolyamat:</a:t>
            </a:r>
          </a:p>
          <a:p>
            <a:pPr lvl="1"/>
            <a:r>
              <a:rPr lang="hu-HU" sz="1800" dirty="0" smtClean="0"/>
              <a:t>Dokumentumok </a:t>
            </a:r>
            <a:r>
              <a:rPr lang="hu-HU" sz="1800" b="1" dirty="0" smtClean="0"/>
              <a:t>tömeges </a:t>
            </a:r>
            <a:r>
              <a:rPr lang="hu-HU" sz="1800" b="1" dirty="0" smtClean="0"/>
              <a:t>letöltéséhez </a:t>
            </a:r>
            <a:r>
              <a:rPr lang="hu-HU" sz="1800" dirty="0" smtClean="0"/>
              <a:t>vissza kell fejteni a szerver működését, mit válaszol különféle lekérdezésekre, jelszavas belépést automatizálni kell</a:t>
            </a:r>
          </a:p>
          <a:p>
            <a:pPr lvl="1"/>
            <a:r>
              <a:rPr lang="hu-HU" sz="1800" b="1" dirty="0" smtClean="0"/>
              <a:t>Szöveg </a:t>
            </a:r>
            <a:r>
              <a:rPr lang="hu-HU" sz="1800" dirty="0" smtClean="0"/>
              <a:t>automatizált, tömeges </a:t>
            </a:r>
            <a:r>
              <a:rPr lang="hu-HU" sz="1800" b="1" dirty="0" smtClean="0"/>
              <a:t>kinyerése </a:t>
            </a:r>
            <a:r>
              <a:rPr lang="hu-HU" sz="1800" dirty="0" err="1" smtClean="0"/>
              <a:t>html</a:t>
            </a:r>
            <a:r>
              <a:rPr lang="hu-HU" sz="1800" dirty="0" smtClean="0"/>
              <a:t>, </a:t>
            </a:r>
            <a:r>
              <a:rPr lang="hu-HU" sz="1800" dirty="0" err="1" smtClean="0"/>
              <a:t>pdf</a:t>
            </a:r>
            <a:r>
              <a:rPr lang="hu-HU" sz="1800" dirty="0" smtClean="0"/>
              <a:t>, </a:t>
            </a:r>
            <a:r>
              <a:rPr lang="hu-HU" sz="1800" dirty="0" err="1" smtClean="0"/>
              <a:t>epub</a:t>
            </a:r>
            <a:r>
              <a:rPr lang="hu-HU" sz="1800" dirty="0" smtClean="0"/>
              <a:t> stb. formátumokból</a:t>
            </a:r>
          </a:p>
          <a:p>
            <a:pPr lvl="2"/>
            <a:r>
              <a:rPr lang="hu-HU" sz="1600" dirty="0" smtClean="0"/>
              <a:t>csak a hasznos szöveg: navigációs elemeket, reklámokat, ajánlókat ki kell szűrni; </a:t>
            </a:r>
            <a:r>
              <a:rPr lang="hu-HU" sz="1600" dirty="0" err="1" smtClean="0"/>
              <a:t>pdf-ben</a:t>
            </a:r>
            <a:r>
              <a:rPr lang="hu-HU" sz="1600" dirty="0" smtClean="0"/>
              <a:t> fejlécet, oldalszámozást szűrni; oszlopokat, képfeliratokat, lábjegyzeteket lekezelni</a:t>
            </a:r>
          </a:p>
          <a:p>
            <a:pPr lvl="1"/>
            <a:r>
              <a:rPr lang="hu-HU" sz="1800" dirty="0" smtClean="0"/>
              <a:t>Idegen nyelvű szövegek, duplikátumok (majdnem, de nem teljesen egyező szövegváltozatok) azonosítása, </a:t>
            </a:r>
            <a:r>
              <a:rPr lang="hu-HU" sz="1800" b="1" dirty="0" smtClean="0"/>
              <a:t>kiszűrése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8" name="Cím 3"/>
          <p:cNvSpPr txBox="1">
            <a:spLocks/>
          </p:cNvSpPr>
          <p:nvPr/>
        </p:nvSpPr>
        <p:spPr>
          <a:xfrm>
            <a:off x="457200" y="19548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.</a:t>
            </a:r>
            <a:endParaRPr lang="hu-HU" dirty="0"/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395536" y="8140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dirty="0" smtClean="0"/>
              <a:t>Korpuszkészítés</a:t>
            </a:r>
            <a:endParaRPr lang="hu-HU" sz="3600" b="1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779662"/>
            <a:ext cx="8424936" cy="309634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hu-HU" sz="2400" dirty="0" smtClean="0"/>
              <a:t>Sok különböző munkafolyamat:</a:t>
            </a:r>
          </a:p>
          <a:p>
            <a:pPr lvl="1"/>
            <a:r>
              <a:rPr lang="hu-HU" sz="1800" dirty="0" smtClean="0"/>
              <a:t>Sok szöveg eredetileg csak papíron érhető el, ezeket szkennerrel digitalizálják, majd </a:t>
            </a:r>
            <a:r>
              <a:rPr lang="hu-HU" sz="1800" b="1" dirty="0" smtClean="0"/>
              <a:t>optikai karakterfelismeréssel </a:t>
            </a:r>
            <a:r>
              <a:rPr lang="hu-HU" sz="1800" dirty="0" smtClean="0"/>
              <a:t>(OCR) szöveggé alakítják (</a:t>
            </a:r>
            <a:r>
              <a:rPr lang="hu-HU" sz="1800" dirty="0" err="1" smtClean="0"/>
              <a:t>Arcanum</a:t>
            </a:r>
            <a:r>
              <a:rPr lang="hu-HU" sz="1800" dirty="0" smtClean="0"/>
              <a:t>)</a:t>
            </a:r>
          </a:p>
          <a:p>
            <a:pPr lvl="1"/>
            <a:r>
              <a:rPr lang="hu-HU" sz="1800" dirty="0" smtClean="0"/>
              <a:t>Az így feldolgozott szövegek viszont sokszor hibásak, ezeket a hibákat az elektronikus szövegben javítani kell</a:t>
            </a:r>
          </a:p>
          <a:p>
            <a:pPr lvl="2"/>
            <a:r>
              <a:rPr lang="hu-HU" sz="1600" dirty="0" smtClean="0"/>
              <a:t>hibák forrásai: kosz az oldalon, elmosódott, félreolvasható karakter, szokatlan betűtípus stb.</a:t>
            </a:r>
          </a:p>
          <a:p>
            <a:pPr lvl="2"/>
            <a:r>
              <a:rPr lang="hu-HU" sz="1600" dirty="0" smtClean="0"/>
              <a:t>a </a:t>
            </a:r>
            <a:r>
              <a:rPr lang="hu-HU" sz="1600" b="1" dirty="0" smtClean="0"/>
              <a:t>hibák javítása </a:t>
            </a:r>
            <a:r>
              <a:rPr lang="hu-HU" sz="1600" dirty="0" smtClean="0"/>
              <a:t>nyelvmodellel történik, pl. gépi fordítási modell a hibás bemenő szöveget hibátlanra „fordítja le”; saját fejlesztés erre egy karakterszintű kétirányú </a:t>
            </a:r>
            <a:r>
              <a:rPr lang="hu-HU" sz="1600" dirty="0" err="1" smtClean="0"/>
              <a:t>rekurrens</a:t>
            </a:r>
            <a:r>
              <a:rPr lang="hu-HU" sz="1600" dirty="0" smtClean="0"/>
              <a:t> nyelvmodell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8" name="Cím 3"/>
          <p:cNvSpPr txBox="1">
            <a:spLocks/>
          </p:cNvSpPr>
          <p:nvPr/>
        </p:nvSpPr>
        <p:spPr>
          <a:xfrm>
            <a:off x="457200" y="19548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.</a:t>
            </a:r>
            <a:endParaRPr lang="hu-HU" dirty="0"/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395536" y="8140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dirty="0" smtClean="0"/>
              <a:t>Korpuszkészítés</a:t>
            </a:r>
            <a:endParaRPr lang="hu-HU" sz="3600" b="1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9532" y="2067694"/>
            <a:ext cx="8424936" cy="273630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hu-HU" sz="1800" dirty="0" smtClean="0"/>
              <a:t>Kötelező </a:t>
            </a:r>
            <a:r>
              <a:rPr lang="hu-HU" sz="1800" b="1" dirty="0" smtClean="0"/>
              <a:t>szakmai gyakorlatra </a:t>
            </a:r>
            <a:r>
              <a:rPr lang="hu-HU" sz="1800" dirty="0" smtClean="0"/>
              <a:t>szívesen fogadunk alap- és mesterszakos hallgatókat</a:t>
            </a:r>
          </a:p>
          <a:p>
            <a:pPr lvl="1"/>
            <a:r>
              <a:rPr lang="hu-HU" sz="1400" dirty="0" smtClean="0"/>
              <a:t>Rugalmas időbeosztás és határidők, 100% távmunka</a:t>
            </a:r>
          </a:p>
          <a:p>
            <a:pPr lvl="1"/>
            <a:r>
              <a:rPr lang="hu-HU" sz="1400" dirty="0" smtClean="0"/>
              <a:t>Eredeti kutatásokhoz kapcsolódó kreatív, változatos, érdekes feladatok</a:t>
            </a:r>
          </a:p>
          <a:p>
            <a:r>
              <a:rPr lang="hu-HU" sz="1800" dirty="0" smtClean="0"/>
              <a:t>Hosszabb távon </a:t>
            </a:r>
            <a:r>
              <a:rPr lang="hu-HU" sz="1800" dirty="0" err="1" smtClean="0"/>
              <a:t>NLP-kutatóként</a:t>
            </a:r>
            <a:r>
              <a:rPr lang="hu-HU" sz="1800" dirty="0" smtClean="0"/>
              <a:t> való elhelyezkedés, PhD.</a:t>
            </a:r>
          </a:p>
          <a:p>
            <a:r>
              <a:rPr lang="hu-HU" sz="1800" dirty="0" smtClean="0"/>
              <a:t>Eszközök</a:t>
            </a:r>
          </a:p>
          <a:p>
            <a:pPr lvl="1"/>
            <a:r>
              <a:rPr lang="hu-HU" sz="1400" dirty="0" smtClean="0"/>
              <a:t>Segédeszközök vannak, de kész megoldások nincsenek, kreativitásra van szükség</a:t>
            </a:r>
          </a:p>
          <a:p>
            <a:pPr lvl="2"/>
            <a:r>
              <a:rPr lang="hu-HU" sz="1100" dirty="0" smtClean="0"/>
              <a:t>A </a:t>
            </a:r>
            <a:r>
              <a:rPr lang="hu-HU" sz="1100" dirty="0" err="1" smtClean="0"/>
              <a:t>ChatGPT</a:t>
            </a:r>
            <a:r>
              <a:rPr lang="hu-HU" sz="1100" dirty="0" smtClean="0"/>
              <a:t> nem írja meg helyettünk a programot, de van, hogy segít (pl. </a:t>
            </a:r>
            <a:r>
              <a:rPr lang="hu-HU" sz="1100" dirty="0" err="1" smtClean="0"/>
              <a:t>DOM</a:t>
            </a:r>
            <a:r>
              <a:rPr lang="hu-HU" sz="1100" dirty="0" smtClean="0"/>
              <a:t>)</a:t>
            </a:r>
          </a:p>
          <a:p>
            <a:pPr lvl="1"/>
            <a:r>
              <a:rPr lang="hu-HU" sz="1400" b="1" dirty="0" smtClean="0"/>
              <a:t>Python</a:t>
            </a:r>
            <a:r>
              <a:rPr lang="hu-HU" sz="1400" dirty="0" smtClean="0"/>
              <a:t>:</a:t>
            </a:r>
            <a:r>
              <a:rPr lang="hu-HU" sz="1400" dirty="0"/>
              <a:t> </a:t>
            </a:r>
            <a:r>
              <a:rPr lang="hu-HU" sz="1400" dirty="0" err="1" smtClean="0"/>
              <a:t>requests</a:t>
            </a:r>
            <a:r>
              <a:rPr lang="hu-HU" sz="1400" dirty="0" smtClean="0"/>
              <a:t>, </a:t>
            </a:r>
            <a:r>
              <a:rPr lang="hu-HU" sz="1400" dirty="0" err="1" smtClean="0"/>
              <a:t>BeautifulSoup</a:t>
            </a:r>
            <a:r>
              <a:rPr lang="hu-HU" sz="1400" dirty="0" smtClean="0"/>
              <a:t>, </a:t>
            </a:r>
            <a:r>
              <a:rPr lang="hu-HU" sz="1400" dirty="0" err="1" smtClean="0"/>
              <a:t>regexek</a:t>
            </a:r>
            <a:r>
              <a:rPr lang="hu-HU" sz="1400" dirty="0" smtClean="0"/>
              <a:t>, </a:t>
            </a:r>
            <a:r>
              <a:rPr lang="hu-HU" sz="1400" dirty="0" err="1" smtClean="0"/>
              <a:t>Tensorflow</a:t>
            </a:r>
            <a:r>
              <a:rPr lang="hu-HU" sz="1400" dirty="0" smtClean="0"/>
              <a:t>, </a:t>
            </a:r>
            <a:r>
              <a:rPr lang="hu-HU" sz="1400" dirty="0" err="1" smtClean="0"/>
              <a:t>PyTorch</a:t>
            </a:r>
            <a:endParaRPr lang="hu-HU" sz="1400" dirty="0" smtClean="0"/>
          </a:p>
          <a:p>
            <a:pPr lvl="1"/>
            <a:r>
              <a:rPr lang="hu-HU" sz="1400" b="1" dirty="0" smtClean="0"/>
              <a:t>Linux</a:t>
            </a:r>
            <a:r>
              <a:rPr lang="hu-HU" sz="1400" dirty="0" smtClean="0"/>
              <a:t>, </a:t>
            </a:r>
            <a:r>
              <a:rPr lang="hu-HU" sz="1400" dirty="0" err="1" smtClean="0"/>
              <a:t>Git</a:t>
            </a:r>
            <a:r>
              <a:rPr lang="hu-HU" sz="1400" dirty="0" smtClean="0"/>
              <a:t> / </a:t>
            </a:r>
            <a:r>
              <a:rPr lang="hu-HU" sz="1400" dirty="0" err="1" smtClean="0"/>
              <a:t>GitHub</a:t>
            </a:r>
            <a:r>
              <a:rPr lang="hu-HU" sz="1400" dirty="0" smtClean="0"/>
              <a:t>, a legkülönbözőbb meglévő és saját fejlesztésű </a:t>
            </a:r>
            <a:r>
              <a:rPr lang="hu-HU" sz="1400" dirty="0" err="1" smtClean="0"/>
              <a:t>NLP-eszközök</a:t>
            </a:r>
            <a:endParaRPr lang="hu-HU" sz="1400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8" name="Cím 3"/>
          <p:cNvSpPr txBox="1">
            <a:spLocks/>
          </p:cNvSpPr>
          <p:nvPr/>
        </p:nvSpPr>
        <p:spPr>
          <a:xfrm>
            <a:off x="457200" y="19548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.</a:t>
            </a:r>
            <a:endParaRPr lang="hu-HU" dirty="0"/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395536" y="105273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 smtClean="0"/>
              <a:t>Informatikusként a Nyelvtudományi Kutatóközpontban</a:t>
            </a:r>
            <a:endParaRPr lang="hu-HU" sz="2800" b="1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1914310"/>
            <a:ext cx="8229600" cy="857250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2843808" y="2771560"/>
            <a:ext cx="3256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 smtClean="0"/>
              <a:t>https</a:t>
            </a:r>
            <a:r>
              <a:rPr lang="hu-HU" dirty="0" smtClean="0"/>
              <a:t>://</a:t>
            </a:r>
            <a:r>
              <a:rPr lang="hu-HU" dirty="0" err="1" smtClean="0"/>
              <a:t>bit.ly</a:t>
            </a:r>
            <a:r>
              <a:rPr lang="hu-HU" dirty="0" smtClean="0"/>
              <a:t>/</a:t>
            </a:r>
            <a:r>
              <a:rPr lang="hu-HU" dirty="0" err="1" smtClean="0"/>
              <a:t>nytk-szakmainapok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06" y="3157553"/>
            <a:ext cx="1766273" cy="176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3478"/>
            <a:ext cx="3193727" cy="180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779662"/>
            <a:ext cx="8424936" cy="1458162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1949-ben alakult, 2019-ig az MTA Nyelvtudományi Intézete néven működött</a:t>
            </a:r>
          </a:p>
          <a:p>
            <a:r>
              <a:rPr lang="hu-HU" dirty="0" err="1" smtClean="0"/>
              <a:t>nytud.hu</a:t>
            </a:r>
            <a:endParaRPr lang="hu-HU" dirty="0" smtClean="0"/>
          </a:p>
          <a:p>
            <a:r>
              <a:rPr lang="hu-HU" dirty="0" smtClean="0"/>
              <a:t>Elsődleges feladata a magyar és uráli </a:t>
            </a:r>
            <a:r>
              <a:rPr lang="hu-HU" b="1" dirty="0" smtClean="0"/>
              <a:t>nyelvészeti alapkutatás</a:t>
            </a:r>
          </a:p>
          <a:p>
            <a:r>
              <a:rPr lang="hu-HU" dirty="0" smtClean="0"/>
              <a:t>Emellett számos társadalmi feladat, például: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843558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b="1" dirty="0" smtClean="0"/>
              <a:t>A Kutatóközpont</a:t>
            </a:r>
            <a:endParaRPr lang="hu-HU" sz="3600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827585" y="3055228"/>
            <a:ext cx="4320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hu-HU" b="1" dirty="0" smtClean="0"/>
              <a:t>szótárírás</a:t>
            </a:r>
            <a:r>
              <a:rPr lang="hu-HU" dirty="0" smtClean="0"/>
              <a:t> (A magyar nyelv </a:t>
            </a:r>
            <a:r>
              <a:rPr lang="hu-HU" dirty="0" err="1" smtClean="0"/>
              <a:t>nagyszótára</a:t>
            </a:r>
            <a:r>
              <a:rPr lang="hu-HU" dirty="0" smtClean="0"/>
              <a:t>, Új magyar etimológiai szótár)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hu-HU" dirty="0" smtClean="0"/>
              <a:t>nyelvi és helyesírási tanácsadás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U</a:t>
            </a:r>
            <a:r>
              <a:rPr lang="hu-HU" dirty="0" smtClean="0"/>
              <a:t>tónévbizottság (döntés az anyakönyvezhető nevekről)</a:t>
            </a:r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3039802"/>
            <a:ext cx="1512167" cy="100825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58" y="4302490"/>
            <a:ext cx="1769736" cy="324036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7758"/>
            <a:ext cx="8136904" cy="494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0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" y="369610"/>
            <a:ext cx="9022060" cy="419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9281"/>
            <a:ext cx="8208912" cy="494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0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6" y="339502"/>
            <a:ext cx="8923160" cy="450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7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635646"/>
            <a:ext cx="8424936" cy="3456384"/>
          </a:xfrm>
        </p:spPr>
        <p:txBody>
          <a:bodyPr>
            <a:normAutofit fontScale="92500" lnSpcReduction="20000"/>
          </a:bodyPr>
          <a:lstStyle/>
          <a:p>
            <a:r>
              <a:rPr lang="hu-HU" sz="2800" dirty="0" smtClean="0"/>
              <a:t>Emellett a számítógépes nyelvészeti és nyelvtechnológiai kutatás és erőforrások fejlesztése terén az egyik legfontosabb magyarországi kutatóhely</a:t>
            </a:r>
          </a:p>
          <a:p>
            <a:pPr lvl="1"/>
            <a:r>
              <a:rPr lang="hu-HU" sz="2400" dirty="0" smtClean="0"/>
              <a:t>Magyar Nemzeti Szövegtár, 1998-2006, </a:t>
            </a:r>
            <a:r>
              <a:rPr lang="hu-HU" sz="2400" dirty="0" err="1" smtClean="0"/>
              <a:t>mnsz.nytud.hu</a:t>
            </a:r>
            <a:endParaRPr lang="hu-HU" sz="2400" dirty="0" smtClean="0"/>
          </a:p>
          <a:p>
            <a:pPr lvl="2"/>
            <a:r>
              <a:rPr lang="hu-HU" sz="2100" dirty="0" smtClean="0"/>
              <a:t>187 millió </a:t>
            </a:r>
            <a:r>
              <a:rPr lang="hu-HU" sz="2100" dirty="0" err="1" smtClean="0"/>
              <a:t>token</a:t>
            </a:r>
            <a:r>
              <a:rPr lang="hu-HU" sz="2100" dirty="0" smtClean="0"/>
              <a:t> (szó vagy írásjel)</a:t>
            </a:r>
          </a:p>
          <a:p>
            <a:pPr lvl="1"/>
            <a:r>
              <a:rPr lang="hu-HU" sz="2400" dirty="0" smtClean="0"/>
              <a:t>Magyar Nemzeti Szövegtár 2, 2014, nyilvánosan elérhető 2018 óta: </a:t>
            </a:r>
            <a:r>
              <a:rPr lang="hu-HU" sz="2400" dirty="0" err="1" smtClean="0">
                <a:hlinkClick r:id="rId2"/>
              </a:rPr>
              <a:t>clara.nytud.hu</a:t>
            </a:r>
            <a:r>
              <a:rPr lang="hu-HU" sz="2400" dirty="0" smtClean="0">
                <a:hlinkClick r:id="rId2"/>
              </a:rPr>
              <a:t>/mnsz2-dev/</a:t>
            </a:r>
            <a:endParaRPr lang="hu-HU" sz="2400" dirty="0" smtClean="0"/>
          </a:p>
          <a:p>
            <a:pPr lvl="2"/>
            <a:r>
              <a:rPr lang="hu-HU" sz="2100" dirty="0" smtClean="0"/>
              <a:t>1,5 milliárd </a:t>
            </a:r>
            <a:r>
              <a:rPr lang="hu-HU" sz="2100" dirty="0" err="1" smtClean="0"/>
              <a:t>token</a:t>
            </a:r>
            <a:endParaRPr lang="hu-HU" sz="2100" dirty="0" smtClean="0"/>
          </a:p>
          <a:p>
            <a:pPr lvl="1"/>
            <a:r>
              <a:rPr lang="hu-HU" sz="2400" dirty="0" smtClean="0"/>
              <a:t>Magyar </a:t>
            </a:r>
            <a:r>
              <a:rPr lang="hu-HU" sz="2400" dirty="0" err="1" smtClean="0"/>
              <a:t>Wordnet</a:t>
            </a:r>
            <a:r>
              <a:rPr lang="hu-HU" sz="2400" dirty="0" smtClean="0"/>
              <a:t> 2005-7 (SZTE </a:t>
            </a:r>
            <a:r>
              <a:rPr lang="hu-HU" sz="2400" dirty="0" err="1" smtClean="0"/>
              <a:t>TTIK</a:t>
            </a:r>
            <a:r>
              <a:rPr lang="hu-HU" sz="2400" dirty="0" smtClean="0"/>
              <a:t>, MorphoLogic) </a:t>
            </a:r>
            <a:r>
              <a:rPr lang="hu-HU" sz="2400" dirty="0" err="1" smtClean="0">
                <a:hlinkClick r:id="rId3"/>
              </a:rPr>
              <a:t>https</a:t>
            </a:r>
            <a:r>
              <a:rPr lang="hu-HU" sz="2400" dirty="0" smtClean="0">
                <a:hlinkClick r:id="rId3"/>
              </a:rPr>
              <a:t>://</a:t>
            </a:r>
            <a:r>
              <a:rPr lang="hu-HU" sz="2400" dirty="0" err="1" smtClean="0">
                <a:hlinkClick r:id="rId3"/>
              </a:rPr>
              <a:t>github.com</a:t>
            </a:r>
            <a:r>
              <a:rPr lang="hu-HU" sz="2400" dirty="0" smtClean="0">
                <a:hlinkClick r:id="rId3"/>
              </a:rPr>
              <a:t>/</a:t>
            </a:r>
            <a:r>
              <a:rPr lang="hu-HU" sz="2400" dirty="0" err="1" smtClean="0">
                <a:hlinkClick r:id="rId3"/>
              </a:rPr>
              <a:t>mmihaltz</a:t>
            </a:r>
            <a:r>
              <a:rPr lang="hu-HU" sz="2400" dirty="0" smtClean="0">
                <a:hlinkClick r:id="rId3"/>
              </a:rPr>
              <a:t>/</a:t>
            </a:r>
            <a:r>
              <a:rPr lang="hu-HU" sz="2400" dirty="0" err="1" smtClean="0">
                <a:hlinkClick r:id="rId3"/>
              </a:rPr>
              <a:t>huwn</a:t>
            </a:r>
            <a:endParaRPr lang="hu-HU" sz="2400" dirty="0" smtClean="0"/>
          </a:p>
          <a:p>
            <a:pPr lvl="1"/>
            <a:endParaRPr lang="hu-HU" dirty="0" smtClean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843558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b="1" dirty="0" smtClean="0"/>
              <a:t>A Kutatóközpont</a:t>
            </a:r>
            <a:endParaRPr lang="hu-HU" sz="3600" b="1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2336" y="1665126"/>
            <a:ext cx="8424936" cy="3456384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Mély neurális nyelvmodellek az </a:t>
            </a:r>
            <a:r>
              <a:rPr lang="hu-HU" dirty="0" err="1" smtClean="0"/>
              <a:t>NLP-ben</a:t>
            </a:r>
            <a:r>
              <a:rPr lang="hu-HU" dirty="0" smtClean="0"/>
              <a:t>:</a:t>
            </a:r>
          </a:p>
          <a:p>
            <a:pPr lvl="1"/>
            <a:r>
              <a:rPr lang="hu-HU" b="1" dirty="0" err="1" smtClean="0"/>
              <a:t>rekurrens</a:t>
            </a:r>
            <a:r>
              <a:rPr lang="hu-HU" dirty="0" smtClean="0"/>
              <a:t> neurális hálók (</a:t>
            </a:r>
            <a:r>
              <a:rPr lang="hu-HU" dirty="0" err="1" smtClean="0"/>
              <a:t>RNN</a:t>
            </a:r>
            <a:r>
              <a:rPr lang="hu-HU" dirty="0" smtClean="0"/>
              <a:t>, </a:t>
            </a:r>
            <a:r>
              <a:rPr lang="hu-HU" dirty="0" err="1" smtClean="0"/>
              <a:t>LSTM</a:t>
            </a:r>
            <a:r>
              <a:rPr lang="hu-HU" dirty="0" smtClean="0"/>
              <a:t>, </a:t>
            </a:r>
            <a:r>
              <a:rPr lang="hu-HU" dirty="0" err="1" smtClean="0"/>
              <a:t>GRU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jelsorozat elemeit egymás után dolgozzák fel (próbálják </a:t>
            </a:r>
            <a:r>
              <a:rPr lang="hu-HU" dirty="0" err="1" smtClean="0"/>
              <a:t>előrejelezni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korlátlan hosszú szekvencia</a:t>
            </a:r>
          </a:p>
          <a:p>
            <a:pPr lvl="2"/>
            <a:r>
              <a:rPr lang="hu-HU" dirty="0" smtClean="0"/>
              <a:t>nem párhuzamosítható</a:t>
            </a:r>
          </a:p>
          <a:p>
            <a:pPr lvl="1"/>
            <a:r>
              <a:rPr lang="hu-HU" b="1" dirty="0" err="1" smtClean="0"/>
              <a:t>transzformerek</a:t>
            </a:r>
            <a:r>
              <a:rPr lang="hu-HU" b="1" dirty="0" smtClean="0"/>
              <a:t> </a:t>
            </a:r>
            <a:r>
              <a:rPr lang="hu-HU" dirty="0" smtClean="0"/>
              <a:t>(2017)</a:t>
            </a:r>
          </a:p>
          <a:p>
            <a:pPr lvl="2"/>
            <a:r>
              <a:rPr lang="hu-HU" dirty="0" smtClean="0"/>
              <a:t>minden elem feldolgozásakor (előrejelzésekor) a szekvencia összes többi elemét figyelembe veszik (</a:t>
            </a:r>
            <a:r>
              <a:rPr lang="hu-HU" dirty="0" smtClean="0"/>
              <a:t>négyzetes bonyolultság)</a:t>
            </a:r>
            <a:endParaRPr lang="hu-HU" dirty="0" smtClean="0"/>
          </a:p>
          <a:p>
            <a:pPr lvl="2"/>
            <a:r>
              <a:rPr lang="hu-HU" dirty="0"/>
              <a:t>t</a:t>
            </a:r>
            <a:r>
              <a:rPr lang="hu-HU" dirty="0" smtClean="0"/>
              <a:t>ipikusan legfeljebb kb. 500 elemnyi szekvenciákat tudnak feldolgozni</a:t>
            </a:r>
          </a:p>
          <a:p>
            <a:pPr lvl="2"/>
            <a:r>
              <a:rPr lang="hu-HU" dirty="0" smtClean="0"/>
              <a:t>jól párhuzamosítható, de nagyon nagy számítási igény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814099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b="1" dirty="0" smtClean="0"/>
              <a:t>Utóbbi évek fontosabb eredményei</a:t>
            </a:r>
            <a:endParaRPr lang="hu-HU" sz="3600" b="1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563638"/>
            <a:ext cx="8424936" cy="3456384"/>
          </a:xfrm>
        </p:spPr>
        <p:txBody>
          <a:bodyPr>
            <a:noAutofit/>
          </a:bodyPr>
          <a:lstStyle/>
          <a:p>
            <a:r>
              <a:rPr lang="hu-HU" sz="1600" dirty="0" smtClean="0"/>
              <a:t>Egyik első </a:t>
            </a:r>
            <a:r>
              <a:rPr lang="hu-HU" sz="1600" dirty="0" err="1" smtClean="0"/>
              <a:t>transzformer</a:t>
            </a:r>
            <a:r>
              <a:rPr lang="hu-HU" sz="1600" dirty="0" err="1" smtClean="0"/>
              <a:t>modell-</a:t>
            </a:r>
            <a:r>
              <a:rPr lang="hu-HU" sz="1600" dirty="0" err="1" smtClean="0"/>
              <a:t>architektúra</a:t>
            </a:r>
            <a:r>
              <a:rPr lang="hu-HU" sz="1600" dirty="0" smtClean="0"/>
              <a:t> a </a:t>
            </a:r>
            <a:r>
              <a:rPr lang="hu-HU" sz="1600" b="1" dirty="0" err="1" smtClean="0"/>
              <a:t>BERT</a:t>
            </a:r>
            <a:r>
              <a:rPr lang="hu-HU" sz="1600" b="1" dirty="0" smtClean="0"/>
              <a:t> </a:t>
            </a:r>
            <a:r>
              <a:rPr lang="hu-HU" sz="1600" dirty="0" smtClean="0"/>
              <a:t>(2018)</a:t>
            </a:r>
          </a:p>
          <a:p>
            <a:pPr lvl="1"/>
            <a:r>
              <a:rPr lang="hu-HU" sz="1400" dirty="0" smtClean="0"/>
              <a:t>A </a:t>
            </a:r>
            <a:r>
              <a:rPr lang="hu-HU" sz="1400" dirty="0" err="1" smtClean="0"/>
              <a:t>BERT</a:t>
            </a:r>
            <a:r>
              <a:rPr lang="hu-HU" sz="1400" dirty="0"/>
              <a:t> </a:t>
            </a:r>
            <a:r>
              <a:rPr lang="hu-HU" sz="1400" dirty="0" smtClean="0"/>
              <a:t>modellek általánosan felhasználható eszközök</a:t>
            </a:r>
          </a:p>
          <a:p>
            <a:pPr lvl="1"/>
            <a:r>
              <a:rPr lang="hu-HU" sz="1400" dirty="0" smtClean="0"/>
              <a:t>Előtanítás: szavakat takarunk ki szöveg közepén, megtanulja </a:t>
            </a:r>
            <a:r>
              <a:rPr lang="hu-HU" sz="1400" dirty="0" err="1" smtClean="0"/>
              <a:t>prediktálni</a:t>
            </a:r>
            <a:r>
              <a:rPr lang="hu-HU" sz="1400" dirty="0" smtClean="0"/>
              <a:t>, hogy mi a kitakart szó (nem felügyelt tanítás)</a:t>
            </a:r>
            <a:endParaRPr lang="hu-HU" sz="1400" dirty="0" smtClean="0"/>
          </a:p>
          <a:p>
            <a:pPr lvl="1"/>
            <a:r>
              <a:rPr lang="hu-HU" sz="1400" dirty="0" smtClean="0"/>
              <a:t>Spontán módon a</a:t>
            </a:r>
            <a:r>
              <a:rPr lang="hu-HU" sz="1400" dirty="0" smtClean="0"/>
              <a:t> szöveg értelmezése szempontjából fontos mintázatokat, a szövegeket alkotó szavak jelentésviszonyait tanulják meg.</a:t>
            </a:r>
          </a:p>
          <a:p>
            <a:pPr lvl="1"/>
            <a:r>
              <a:rPr lang="hu-HU" sz="1400" dirty="0" smtClean="0"/>
              <a:t>Kódoló modellek: inputszöveget számvektorrá alakítják</a:t>
            </a:r>
          </a:p>
          <a:p>
            <a:r>
              <a:rPr lang="hu-HU" sz="1600" b="1" dirty="0" smtClean="0"/>
              <a:t>Finomhangolással</a:t>
            </a:r>
            <a:r>
              <a:rPr lang="hu-HU" sz="1600" dirty="0" smtClean="0"/>
              <a:t> hasznos feladatokra taníthatók tovább, például szövegek szavainak címkézésére:</a:t>
            </a:r>
          </a:p>
          <a:p>
            <a:pPr lvl="1"/>
            <a:r>
              <a:rPr lang="hu-HU" sz="1400" dirty="0" smtClean="0"/>
              <a:t>nevek, időpontok, szerepek (ki mit csinál mivel?)</a:t>
            </a:r>
          </a:p>
          <a:p>
            <a:pPr lvl="1"/>
            <a:r>
              <a:rPr lang="hu-HU" sz="1400" dirty="0" smtClean="0"/>
              <a:t>többértelmű szavak egyértelműsítése (kontextus)</a:t>
            </a:r>
          </a:p>
          <a:p>
            <a:r>
              <a:rPr lang="hu-HU" sz="1600" dirty="0" smtClean="0"/>
              <a:t>Első </a:t>
            </a:r>
            <a:r>
              <a:rPr lang="hu-HU" sz="1600" dirty="0" err="1" smtClean="0"/>
              <a:t>transzformer-modell</a:t>
            </a:r>
            <a:r>
              <a:rPr lang="hu-HU" sz="1600" dirty="0" smtClean="0"/>
              <a:t> a magyarra: </a:t>
            </a:r>
            <a:r>
              <a:rPr lang="hu-HU" sz="1600" dirty="0" err="1" smtClean="0"/>
              <a:t>BERT-base-multilingual</a:t>
            </a:r>
            <a:r>
              <a:rPr lang="hu-HU" sz="1600" dirty="0" smtClean="0"/>
              <a:t> (104 nyelvre tanítva, </a:t>
            </a:r>
            <a:r>
              <a:rPr lang="hu-HU" sz="1600" dirty="0" err="1" smtClean="0"/>
              <a:t>Google</a:t>
            </a:r>
            <a:r>
              <a:rPr lang="hu-HU" sz="1600" dirty="0" smtClean="0"/>
              <a:t>, 2018)</a:t>
            </a: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395536" y="8140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smtClean="0"/>
              <a:t>Utóbbi évek fontosabb eredményei</a:t>
            </a:r>
            <a:endParaRPr lang="hu-HU" sz="3600" b="1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6959"/>
            <a:ext cx="5184576" cy="929642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5865"/>
            <a:ext cx="1296144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11352</TotalTime>
  <Words>1064</Words>
  <Application>Microsoft Office PowerPoint</Application>
  <PresentationFormat>Diavetítés a képernyőre (16:9 oldalarány)</PresentationFormat>
  <Paragraphs>121</Paragraphs>
  <Slides>19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0" baseType="lpstr">
      <vt:lpstr>Office-téma</vt:lpstr>
      <vt:lpstr>Magyar nyelvi nyelvtechnológiai fejlesztések a Nyelvtudományi Kutatóközpontban</vt:lpstr>
      <vt:lpstr>A Kutatóközpont</vt:lpstr>
      <vt:lpstr>PowerPoint bemutató</vt:lpstr>
      <vt:lpstr>PowerPoint bemutató</vt:lpstr>
      <vt:lpstr>PowerPoint bemutató</vt:lpstr>
      <vt:lpstr>PowerPoint bemutató</vt:lpstr>
      <vt:lpstr>A Kutatóközpont</vt:lpstr>
      <vt:lpstr>Utóbbi évek fontosabb eredményei</vt:lpstr>
      <vt:lpstr>PowerPoint bemutató</vt:lpstr>
      <vt:lpstr>.</vt:lpstr>
      <vt:lpstr>-</vt:lpstr>
      <vt:lpstr>.</vt:lpstr>
      <vt:lpstr>.</vt:lpstr>
      <vt:lpstr>.</vt:lpstr>
      <vt:lpstr>.</vt:lpstr>
      <vt:lpstr>.</vt:lpstr>
      <vt:lpstr>.</vt:lpstr>
      <vt:lpstr>.</vt:lpstr>
      <vt:lpstr>Köszönöm a figyelmet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Magyar nyelvi nyelvtechnológiai fejlesztések a Nyelvtudományi Kutatóközpontban</dc:title>
  <dc:creator>Anonim</dc:creator>
  <cp:lastModifiedBy>Anonim</cp:lastModifiedBy>
  <cp:revision>57</cp:revision>
  <dcterms:created xsi:type="dcterms:W3CDTF">2023-10-04T11:11:01Z</dcterms:created>
  <dcterms:modified xsi:type="dcterms:W3CDTF">2023-10-12T08:23:46Z</dcterms:modified>
</cp:coreProperties>
</file>