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8" r:id="rId6"/>
    <p:sldId id="259" r:id="rId7"/>
    <p:sldId id="264" r:id="rId8"/>
    <p:sldId id="261" r:id="rId9"/>
    <p:sldId id="265" r:id="rId10"/>
    <p:sldId id="263" r:id="rId11"/>
    <p:sldId id="266" r:id="rId12"/>
    <p:sldId id="269" r:id="rId13"/>
    <p:sldId id="262" r:id="rId14"/>
    <p:sldId id="27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4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53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29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43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93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45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9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41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6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8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88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4B21-ABEE-41D6-A1C2-B94D296EB59C}" type="datetimeFigureOut">
              <a:rPr lang="zh-TW" altLang="en-US" smtClean="0"/>
              <a:t>2016/9/3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4878-BF24-44A5-8586-916AE127EC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82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Engine of Fighting Game on 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Chris</a:t>
            </a:r>
          </a:p>
          <a:p>
            <a:r>
              <a:rPr lang="en-US" altLang="zh-TW" dirty="0" smtClean="0"/>
              <a:t>160821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93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Valid act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There complicated rules of valid act</a:t>
            </a:r>
          </a:p>
          <a:p>
            <a:pPr lvl="1"/>
            <a:r>
              <a:rPr lang="en-US" altLang="zh-TW" dirty="0" err="1" smtClean="0"/>
              <a:t>Eg</a:t>
            </a:r>
            <a:r>
              <a:rPr lang="en-US" altLang="zh-TW" dirty="0" smtClean="0"/>
              <a:t>.: ‘</a:t>
            </a:r>
            <a:r>
              <a:rPr lang="en-US" altLang="zh-TW" dirty="0" smtClean="0">
                <a:sym typeface="Wingdings"/>
              </a:rPr>
              <a:t>A’ works only on the ground; buttons and stick are inactivated as skills going</a:t>
            </a:r>
          </a:p>
          <a:p>
            <a:r>
              <a:rPr lang="en-US" altLang="zh-TW" dirty="0" smtClean="0">
                <a:sym typeface="Wingdings"/>
              </a:rPr>
              <a:t>2 state machines used to maintain current states</a:t>
            </a:r>
          </a:p>
          <a:p>
            <a:pPr lvl="1"/>
            <a:r>
              <a:rPr lang="en-US" altLang="zh-TW" dirty="0" smtClean="0">
                <a:sym typeface="Wingdings"/>
              </a:rPr>
              <a:t>Status: still, crouch, jump, forward, </a:t>
            </a:r>
            <a:r>
              <a:rPr lang="en-US" altLang="zh-TW" dirty="0" err="1" smtClean="0">
                <a:sym typeface="Wingdings"/>
              </a:rPr>
              <a:t>backword</a:t>
            </a:r>
            <a:endParaRPr lang="en-US" altLang="zh-TW" dirty="0" smtClean="0">
              <a:sym typeface="Wingdings"/>
            </a:endParaRPr>
          </a:p>
          <a:p>
            <a:pPr lvl="1"/>
            <a:r>
              <a:rPr lang="en-US" altLang="zh-TW" dirty="0" smtClean="0"/>
              <a:t>Act: idle, punch, kick, defense, skill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34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Valid act (2/3)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619672" y="3429000"/>
            <a:ext cx="936104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Still</a:t>
            </a:r>
          </a:p>
        </p:txBody>
      </p:sp>
      <p:sp>
        <p:nvSpPr>
          <p:cNvPr id="6" name="橢圓 5"/>
          <p:cNvSpPr/>
          <p:nvPr/>
        </p:nvSpPr>
        <p:spPr>
          <a:xfrm>
            <a:off x="2915816" y="3466172"/>
            <a:ext cx="100811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fwrd</a:t>
            </a:r>
            <a:endParaRPr lang="en-US" altLang="zh-TW" dirty="0" smtClean="0"/>
          </a:p>
        </p:txBody>
      </p:sp>
      <p:sp>
        <p:nvSpPr>
          <p:cNvPr id="7" name="橢圓 6"/>
          <p:cNvSpPr/>
          <p:nvPr/>
        </p:nvSpPr>
        <p:spPr>
          <a:xfrm>
            <a:off x="251520" y="3466172"/>
            <a:ext cx="100811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bwrd</a:t>
            </a:r>
            <a:endParaRPr lang="en-US" altLang="zh-TW" dirty="0" smtClean="0"/>
          </a:p>
        </p:txBody>
      </p:sp>
      <p:sp>
        <p:nvSpPr>
          <p:cNvPr id="8" name="橢圓 7"/>
          <p:cNvSpPr/>
          <p:nvPr/>
        </p:nvSpPr>
        <p:spPr>
          <a:xfrm>
            <a:off x="1584836" y="2564904"/>
            <a:ext cx="100811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jump</a:t>
            </a:r>
          </a:p>
        </p:txBody>
      </p:sp>
      <p:sp>
        <p:nvSpPr>
          <p:cNvPr id="9" name="橢圓 8"/>
          <p:cNvSpPr/>
          <p:nvPr/>
        </p:nvSpPr>
        <p:spPr>
          <a:xfrm>
            <a:off x="1475656" y="4365104"/>
            <a:ext cx="122413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crouch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39552" y="1556792"/>
            <a:ext cx="1056187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status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88024" y="1556792"/>
            <a:ext cx="6286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act</a:t>
            </a:r>
            <a:endParaRPr lang="zh-TW" altLang="en-US" sz="2800" dirty="0"/>
          </a:p>
        </p:txBody>
      </p:sp>
      <p:sp>
        <p:nvSpPr>
          <p:cNvPr id="12" name="橢圓 11"/>
          <p:cNvSpPr/>
          <p:nvPr/>
        </p:nvSpPr>
        <p:spPr>
          <a:xfrm>
            <a:off x="6300192" y="3933056"/>
            <a:ext cx="792088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idle</a:t>
            </a:r>
          </a:p>
        </p:txBody>
      </p:sp>
      <p:sp>
        <p:nvSpPr>
          <p:cNvPr id="13" name="橢圓 12"/>
          <p:cNvSpPr/>
          <p:nvPr/>
        </p:nvSpPr>
        <p:spPr>
          <a:xfrm>
            <a:off x="7452320" y="3934224"/>
            <a:ext cx="108012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punch</a:t>
            </a:r>
          </a:p>
        </p:txBody>
      </p:sp>
      <p:sp>
        <p:nvSpPr>
          <p:cNvPr id="14" name="橢圓 13"/>
          <p:cNvSpPr/>
          <p:nvPr/>
        </p:nvSpPr>
        <p:spPr>
          <a:xfrm>
            <a:off x="5102373" y="3934224"/>
            <a:ext cx="811652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Kick</a:t>
            </a:r>
          </a:p>
        </p:txBody>
      </p:sp>
      <p:sp>
        <p:nvSpPr>
          <p:cNvPr id="15" name="橢圓 14"/>
          <p:cNvSpPr/>
          <p:nvPr/>
        </p:nvSpPr>
        <p:spPr>
          <a:xfrm>
            <a:off x="6280438" y="2492896"/>
            <a:ext cx="818215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skill</a:t>
            </a:r>
          </a:p>
        </p:txBody>
      </p:sp>
      <p:sp>
        <p:nvSpPr>
          <p:cNvPr id="16" name="橢圓 15"/>
          <p:cNvSpPr/>
          <p:nvPr/>
        </p:nvSpPr>
        <p:spPr>
          <a:xfrm>
            <a:off x="6263020" y="4822111"/>
            <a:ext cx="864096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dfns</a:t>
            </a:r>
            <a:endParaRPr lang="en-US" altLang="zh-TW" dirty="0" smtClean="0"/>
          </a:p>
        </p:txBody>
      </p:sp>
      <p:cxnSp>
        <p:nvCxnSpPr>
          <p:cNvPr id="20" name="直線單箭頭接點 19"/>
          <p:cNvCxnSpPr>
            <a:stCxn id="5" idx="0"/>
            <a:endCxn id="8" idx="4"/>
          </p:cNvCxnSpPr>
          <p:nvPr/>
        </p:nvCxnSpPr>
        <p:spPr>
          <a:xfrm flipV="1">
            <a:off x="2087724" y="3140968"/>
            <a:ext cx="1168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370073" y="3147350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7,8,9 &amp;&amp; act == idle</a:t>
            </a:r>
            <a:endParaRPr lang="zh-TW" altLang="en-US" sz="1400" dirty="0"/>
          </a:p>
        </p:txBody>
      </p:sp>
      <p:cxnSp>
        <p:nvCxnSpPr>
          <p:cNvPr id="23" name="直線單箭頭接點 22"/>
          <p:cNvCxnSpPr>
            <a:stCxn id="5" idx="6"/>
            <a:endCxn id="6" idx="2"/>
          </p:cNvCxnSpPr>
          <p:nvPr/>
        </p:nvCxnSpPr>
        <p:spPr>
          <a:xfrm>
            <a:off x="2555776" y="3753036"/>
            <a:ext cx="360040" cy="11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2"/>
            <a:endCxn id="7" idx="6"/>
          </p:cNvCxnSpPr>
          <p:nvPr/>
        </p:nvCxnSpPr>
        <p:spPr>
          <a:xfrm flipH="1">
            <a:off x="1259632" y="3753036"/>
            <a:ext cx="360040" cy="11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5" idx="4"/>
            <a:endCxn id="9" idx="0"/>
          </p:cNvCxnSpPr>
          <p:nvPr/>
        </p:nvCxnSpPr>
        <p:spPr>
          <a:xfrm>
            <a:off x="2087724" y="4077072"/>
            <a:ext cx="0" cy="2880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567770" y="34812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6</a:t>
            </a:r>
            <a:endParaRPr lang="zh-TW" altLang="en-US" sz="1400" dirty="0"/>
          </a:p>
        </p:txBody>
      </p:sp>
      <p:sp>
        <p:nvSpPr>
          <p:cNvPr id="29" name="矩形 28"/>
          <p:cNvSpPr/>
          <p:nvPr/>
        </p:nvSpPr>
        <p:spPr>
          <a:xfrm>
            <a:off x="1331640" y="6021288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547664" y="6021288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763688" y="6021288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331640" y="5805264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1547664" y="5805264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763688" y="5805264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331640" y="5589240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547664" y="5589240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763688" y="5589240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267744" y="6021288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/>
              </a:rPr>
              <a:t>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483768" y="6021288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/>
              </a:rPr>
              <a:t></a:t>
            </a:r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699792" y="6021288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ym typeface="Wingdings"/>
              </a:rPr>
              <a:t>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267744" y="5805264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ym typeface="Wingdings"/>
              </a:rPr>
              <a:t></a:t>
            </a:r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483768" y="5805264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699792" y="5805264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ym typeface="Wingdings"/>
              </a:rPr>
              <a:t></a:t>
            </a:r>
            <a:endParaRPr lang="zh-TW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267744" y="5589240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ym typeface="Wingdings"/>
              </a:rPr>
              <a:t>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2483768" y="5589240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ym typeface="Wingdings"/>
              </a:rPr>
              <a:t>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699792" y="5589240"/>
            <a:ext cx="216024" cy="21602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ym typeface="Wingdings"/>
              </a:rPr>
              <a:t>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979712" y="5723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343634" y="348126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509280" y="4057327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1,2,3 &amp;&amp; act == idle</a:t>
            </a:r>
            <a:endParaRPr lang="zh-TW" altLang="en-US" sz="1400" dirty="0"/>
          </a:p>
        </p:txBody>
      </p:sp>
      <p:cxnSp>
        <p:nvCxnSpPr>
          <p:cNvPr id="51" name="弧形接點 50"/>
          <p:cNvCxnSpPr>
            <a:stCxn id="6" idx="0"/>
            <a:endCxn id="8" idx="6"/>
          </p:cNvCxnSpPr>
          <p:nvPr/>
        </p:nvCxnSpPr>
        <p:spPr>
          <a:xfrm rot="16200000" flipV="1">
            <a:off x="2699792" y="2746092"/>
            <a:ext cx="613236" cy="826924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3131840" y="2852936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8,9 &amp;&amp; act == idle</a:t>
            </a:r>
            <a:endParaRPr lang="zh-TW" altLang="en-US" sz="1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99826" y="2833191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7,8 &amp;&amp; act== idle</a:t>
            </a:r>
            <a:endParaRPr lang="zh-TW" altLang="en-US" sz="1400" dirty="0"/>
          </a:p>
        </p:txBody>
      </p:sp>
      <p:cxnSp>
        <p:nvCxnSpPr>
          <p:cNvPr id="55" name="弧形接點 54"/>
          <p:cNvCxnSpPr>
            <a:stCxn id="7" idx="0"/>
            <a:endCxn id="8" idx="2"/>
          </p:cNvCxnSpPr>
          <p:nvPr/>
        </p:nvCxnSpPr>
        <p:spPr>
          <a:xfrm rot="5400000" flipH="1" flipV="1">
            <a:off x="863588" y="2744924"/>
            <a:ext cx="613236" cy="829260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弧形接點 56"/>
          <p:cNvCxnSpPr>
            <a:stCxn id="7" idx="4"/>
            <a:endCxn id="9" idx="2"/>
          </p:cNvCxnSpPr>
          <p:nvPr/>
        </p:nvCxnSpPr>
        <p:spPr>
          <a:xfrm rot="16200000" flipH="1">
            <a:off x="810166" y="3987646"/>
            <a:ext cx="610900" cy="720080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弧形接點 58"/>
          <p:cNvCxnSpPr>
            <a:stCxn id="6" idx="4"/>
            <a:endCxn id="9" idx="6"/>
          </p:cNvCxnSpPr>
          <p:nvPr/>
        </p:nvCxnSpPr>
        <p:spPr>
          <a:xfrm rot="5400000">
            <a:off x="2754382" y="3987646"/>
            <a:ext cx="610900" cy="720080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5496" y="4273351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1,2 &amp;&amp; act == idle</a:t>
            </a:r>
            <a:endParaRPr lang="zh-TW" altLang="en-US" sz="1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275856" y="4273351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2,3 &amp;&amp; act == idle</a:t>
            </a:r>
            <a:endParaRPr lang="zh-TW" altLang="en-US" sz="1400" dirty="0"/>
          </a:p>
        </p:txBody>
      </p:sp>
      <p:cxnSp>
        <p:nvCxnSpPr>
          <p:cNvPr id="71" name="直線單箭頭接點 70"/>
          <p:cNvCxnSpPr>
            <a:stCxn id="14" idx="6"/>
            <a:endCxn id="12" idx="2"/>
          </p:cNvCxnSpPr>
          <p:nvPr/>
        </p:nvCxnSpPr>
        <p:spPr>
          <a:xfrm flipV="1">
            <a:off x="5914025" y="4221088"/>
            <a:ext cx="386167" cy="116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12" idx="6"/>
            <a:endCxn id="13" idx="2"/>
          </p:cNvCxnSpPr>
          <p:nvPr/>
        </p:nvCxnSpPr>
        <p:spPr>
          <a:xfrm>
            <a:off x="7092280" y="4221088"/>
            <a:ext cx="360040" cy="116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12" idx="4"/>
            <a:endCxn id="16" idx="0"/>
          </p:cNvCxnSpPr>
          <p:nvPr/>
        </p:nvCxnSpPr>
        <p:spPr>
          <a:xfrm flipH="1">
            <a:off x="6695068" y="4509120"/>
            <a:ext cx="1168" cy="3129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7092568" y="3122384"/>
            <a:ext cx="20879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26a &amp;&amp; </a:t>
            </a:r>
            <a:r>
              <a:rPr lang="en-US" altLang="zh-TW" sz="1400" dirty="0" err="1" smtClean="0"/>
              <a:t>st</a:t>
            </a:r>
            <a:r>
              <a:rPr lang="en-US" altLang="zh-TW" sz="1400" dirty="0" smtClean="0"/>
              <a:t> == still or </a:t>
            </a:r>
            <a:r>
              <a:rPr lang="en-US" altLang="zh-TW" sz="1400" dirty="0" err="1" smtClean="0"/>
              <a:t>fwrd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24b &amp;&amp; </a:t>
            </a:r>
            <a:r>
              <a:rPr lang="en-US" altLang="zh-TW" sz="1400" dirty="0" err="1" smtClean="0"/>
              <a:t>st</a:t>
            </a:r>
            <a:r>
              <a:rPr lang="en-US" altLang="zh-TW" sz="1400" dirty="0" smtClean="0"/>
              <a:t> == still or </a:t>
            </a:r>
            <a:r>
              <a:rPr lang="en-US" altLang="zh-TW" sz="1400" dirty="0" err="1" smtClean="0"/>
              <a:t>bwrd</a:t>
            </a:r>
            <a:r>
              <a:rPr lang="en-US" altLang="zh-TW" sz="1400" dirty="0" smtClean="0"/>
              <a:t/>
            </a:r>
            <a:br>
              <a:rPr lang="en-US" altLang="zh-TW" sz="1400" dirty="0" smtClean="0"/>
            </a:br>
            <a:r>
              <a:rPr lang="en-US" altLang="zh-TW" sz="1400" dirty="0" smtClean="0"/>
              <a:t>626a &amp;&amp; </a:t>
            </a:r>
            <a:r>
              <a:rPr lang="en-US" altLang="zh-TW" sz="1400" dirty="0" err="1" smtClean="0"/>
              <a:t>st</a:t>
            </a:r>
            <a:r>
              <a:rPr lang="en-US" altLang="zh-TW" sz="1400" dirty="0" smtClean="0"/>
              <a:t> == still or </a:t>
            </a:r>
            <a:r>
              <a:rPr lang="en-US" altLang="zh-TW" sz="1400" dirty="0" err="1" smtClean="0"/>
              <a:t>fwrd</a:t>
            </a:r>
            <a:endParaRPr lang="zh-TW" altLang="en-US" sz="14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7063817" y="3913311"/>
            <a:ext cx="431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A,C</a:t>
            </a:r>
            <a:endParaRPr lang="zh-TW" altLang="en-US" sz="14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5910569" y="3913311"/>
            <a:ext cx="435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B,D</a:t>
            </a:r>
            <a:endParaRPr lang="zh-TW" altLang="en-US" sz="1400" dirty="0"/>
          </a:p>
        </p:txBody>
      </p:sp>
      <p:cxnSp>
        <p:nvCxnSpPr>
          <p:cNvPr id="96" name="弧形接點 95"/>
          <p:cNvCxnSpPr/>
          <p:nvPr/>
        </p:nvCxnSpPr>
        <p:spPr>
          <a:xfrm rot="-3780000" flipV="1">
            <a:off x="6477056" y="3270286"/>
            <a:ext cx="850507" cy="444403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弧形接點 101"/>
          <p:cNvCxnSpPr/>
          <p:nvPr/>
        </p:nvCxnSpPr>
        <p:spPr>
          <a:xfrm rot="8820000" flipV="1">
            <a:off x="6136956" y="3120652"/>
            <a:ext cx="628318" cy="854223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/>
          <p:cNvSpPr txBox="1"/>
          <p:nvPr/>
        </p:nvSpPr>
        <p:spPr>
          <a:xfrm>
            <a:off x="5292080" y="319323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Skill done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1514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683568" y="3295525"/>
            <a:ext cx="5842992" cy="3085803"/>
          </a:xfrm>
        </p:spPr>
        <p:txBody>
          <a:bodyPr/>
          <a:lstStyle/>
          <a:p>
            <a:r>
              <a:rPr lang="en-US" altLang="zh-TW" dirty="0" err="1" smtClean="0"/>
              <a:t>Eg</a:t>
            </a:r>
            <a:r>
              <a:rPr lang="en-US" altLang="zh-TW" dirty="0" smtClean="0"/>
              <a:t>.: </a:t>
            </a:r>
            <a:r>
              <a:rPr lang="en-US" altLang="zh-TW" dirty="0" err="1" smtClean="0"/>
              <a:t>Ryu</a:t>
            </a:r>
            <a:r>
              <a:rPr lang="en-US" altLang="zh-TW" dirty="0" smtClean="0"/>
              <a:t> got hit by </a:t>
            </a:r>
            <a:r>
              <a:rPr lang="en-US" altLang="zh-TW" dirty="0" err="1" smtClean="0"/>
              <a:t>Hadoken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Detect overlap</a:t>
            </a:r>
          </a:p>
          <a:p>
            <a:pPr lvl="1"/>
            <a:r>
              <a:rPr lang="en-US" altLang="zh-TW" sz="1600" dirty="0" err="1" smtClean="0"/>
              <a:t>Ryu.collision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Hadoken</a:t>
            </a:r>
            <a:r>
              <a:rPr lang="en-US" altLang="zh-TW" sz="1600" dirty="0" smtClean="0"/>
              <a:t>) ? </a:t>
            </a:r>
            <a:r>
              <a:rPr lang="en-US" altLang="zh-TW" sz="1600" dirty="0" err="1" smtClean="0"/>
              <a:t>Ryu.winAct</a:t>
            </a:r>
            <a:r>
              <a:rPr lang="en-US" altLang="zh-TW" sz="1600" dirty="0" smtClean="0"/>
              <a:t>() : </a:t>
            </a:r>
            <a:r>
              <a:rPr lang="en-US" altLang="zh-TW" sz="1600" dirty="0" err="1" smtClean="0"/>
              <a:t>Ryu.loseAct</a:t>
            </a:r>
            <a:r>
              <a:rPr lang="en-US" altLang="zh-TW" sz="1600" dirty="0" smtClean="0"/>
              <a:t>()</a:t>
            </a:r>
          </a:p>
          <a:p>
            <a:pPr lvl="1"/>
            <a:r>
              <a:rPr lang="en-US" altLang="zh-TW" sz="1600" dirty="0" err="1" smtClean="0"/>
              <a:t>Hadoken.collision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Ryu</a:t>
            </a:r>
            <a:r>
              <a:rPr lang="en-US" altLang="zh-TW" sz="1600" dirty="0" smtClean="0"/>
              <a:t>) ? </a:t>
            </a:r>
            <a:r>
              <a:rPr lang="en-US" altLang="zh-TW" sz="1600" dirty="0" err="1" smtClean="0"/>
              <a:t>Hadoken.winAct</a:t>
            </a:r>
            <a:r>
              <a:rPr lang="en-US" altLang="zh-TW" sz="1600" dirty="0" smtClean="0"/>
              <a:t>() : </a:t>
            </a:r>
            <a:r>
              <a:rPr lang="en-US" altLang="zh-TW" sz="1600" dirty="0" err="1" smtClean="0"/>
              <a:t>Hadoken.loseAct</a:t>
            </a:r>
            <a:r>
              <a:rPr lang="en-US" altLang="zh-TW" sz="1600" dirty="0" smtClean="0"/>
              <a:t>()</a:t>
            </a:r>
          </a:p>
          <a:p>
            <a:pPr lvl="1"/>
            <a:r>
              <a:rPr lang="en-US" altLang="zh-TW" dirty="0" smtClean="0"/>
              <a:t>Both they will have a consistent effect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 collision effect (planning)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86600" y="3429000"/>
            <a:ext cx="158417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Phy-obj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86600" y="3717032"/>
            <a:ext cx="1584176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linearMove</a:t>
            </a:r>
            <a:endParaRPr lang="en-US" altLang="zh-TW" sz="1600" dirty="0" smtClean="0"/>
          </a:p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paraMove</a:t>
            </a:r>
            <a:endParaRPr lang="en-US" altLang="zh-TW" sz="1600" dirty="0" smtClean="0"/>
          </a:p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stopMove</a:t>
            </a: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dirty="0" smtClean="0"/>
              <a:t/>
            </a:r>
            <a:br>
              <a:rPr lang="en-US" altLang="zh-TW" sz="1600" dirty="0" smtClean="0"/>
            </a:br>
            <a:r>
              <a:rPr lang="en-US" altLang="zh-TW" sz="1600" b="1" dirty="0" smtClean="0"/>
              <a:t>+collision</a:t>
            </a:r>
          </a:p>
          <a:p>
            <a:r>
              <a:rPr lang="en-US" altLang="zh-TW" sz="1600" b="1" dirty="0" smtClean="0"/>
              <a:t>+</a:t>
            </a:r>
            <a:r>
              <a:rPr lang="en-US" altLang="zh-TW" sz="1600" b="1" dirty="0" err="1" smtClean="0"/>
              <a:t>winAct</a:t>
            </a:r>
            <a:endParaRPr lang="en-US" altLang="zh-TW" sz="1600" b="1" dirty="0" smtClean="0"/>
          </a:p>
          <a:p>
            <a:r>
              <a:rPr lang="en-US" altLang="zh-TW" sz="1600" b="1" dirty="0" smtClean="0"/>
              <a:t>+</a:t>
            </a:r>
            <a:r>
              <a:rPr lang="en-US" altLang="zh-TW" sz="1600" b="1" dirty="0" err="1" smtClean="0"/>
              <a:t>loseAct</a:t>
            </a:r>
            <a:endParaRPr lang="en-US" altLang="zh-TW" sz="1600" b="1" dirty="0"/>
          </a:p>
        </p:txBody>
      </p:sp>
      <p:pic>
        <p:nvPicPr>
          <p:cNvPr id="10" name="Picture 4" descr="http://vignette2.wikia.nocookie.net/nintendo/images/9/9b/Ryu_Hadouken_sprite.png/revision/latest?cb=20160213212450&amp;path-prefix=e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78" b="48178"/>
          <a:stretch/>
        </p:blipFill>
        <p:spPr bwMode="auto">
          <a:xfrm>
            <a:off x="3707904" y="1712266"/>
            <a:ext cx="576064" cy="77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SSF2T Ryu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52226"/>
            <a:ext cx="1125413" cy="171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69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Real time gaming (planning)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Node Socket.IO</a:t>
            </a:r>
          </a:p>
          <a:p>
            <a:pPr lvl="1"/>
            <a:r>
              <a:rPr lang="en-US" altLang="zh-TW" dirty="0" smtClean="0"/>
              <a:t>Any control events would be collected by server, and broadcast to both players</a:t>
            </a:r>
          </a:p>
          <a:p>
            <a:pPr lvl="1"/>
            <a:r>
              <a:rPr lang="en-US" altLang="zh-TW" dirty="0" smtClean="0"/>
              <a:t>Character objects act only with events from server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627784" y="5085184"/>
            <a:ext cx="1080120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Player 1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11960" y="3645024"/>
            <a:ext cx="1080120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Server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24128" y="5085184"/>
            <a:ext cx="1080120" cy="936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Player 2</a:t>
            </a:r>
            <a:endParaRPr lang="zh-TW" altLang="en-US" dirty="0"/>
          </a:p>
        </p:txBody>
      </p:sp>
      <p:cxnSp>
        <p:nvCxnSpPr>
          <p:cNvPr id="9" name="弧形接點 8"/>
          <p:cNvCxnSpPr>
            <a:stCxn id="5" idx="0"/>
            <a:endCxn id="6" idx="1"/>
          </p:cNvCxnSpPr>
          <p:nvPr/>
        </p:nvCxnSpPr>
        <p:spPr>
          <a:xfrm rot="5400000" flipH="1" flipV="1">
            <a:off x="3203848" y="4077072"/>
            <a:ext cx="972108" cy="1044116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51720" y="4067780"/>
            <a:ext cx="163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Key, skill events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68144" y="4067780"/>
            <a:ext cx="163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Key, skill events</a:t>
            </a:r>
            <a:endParaRPr lang="zh-TW" altLang="en-US" dirty="0"/>
          </a:p>
        </p:txBody>
      </p:sp>
      <p:cxnSp>
        <p:nvCxnSpPr>
          <p:cNvPr id="13" name="弧形接點 12"/>
          <p:cNvCxnSpPr>
            <a:stCxn id="7" idx="0"/>
            <a:endCxn id="6" idx="3"/>
          </p:cNvCxnSpPr>
          <p:nvPr/>
        </p:nvCxnSpPr>
        <p:spPr>
          <a:xfrm rot="16200000" flipV="1">
            <a:off x="5292080" y="4113076"/>
            <a:ext cx="972108" cy="972108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弧形接點 14"/>
          <p:cNvCxnSpPr>
            <a:stCxn id="6" idx="2"/>
            <a:endCxn id="5" idx="3"/>
          </p:cNvCxnSpPr>
          <p:nvPr/>
        </p:nvCxnSpPr>
        <p:spPr>
          <a:xfrm rot="5400000">
            <a:off x="3743908" y="4545124"/>
            <a:ext cx="972108" cy="1044116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弧形接點 17"/>
          <p:cNvCxnSpPr>
            <a:stCxn id="6" idx="2"/>
            <a:endCxn id="7" idx="1"/>
          </p:cNvCxnSpPr>
          <p:nvPr/>
        </p:nvCxnSpPr>
        <p:spPr>
          <a:xfrm rot="16200000" flipH="1">
            <a:off x="4752020" y="4581128"/>
            <a:ext cx="972108" cy="972108"/>
          </a:xfrm>
          <a:prstGeom prst="curved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995936" y="4941168"/>
            <a:ext cx="160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Controll</a:t>
            </a:r>
            <a:r>
              <a:rPr lang="en-US" altLang="zh-TW" dirty="0" smtClean="0"/>
              <a:t> events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28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Real time gaming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Challenges</a:t>
            </a:r>
          </a:p>
          <a:p>
            <a:pPr lvl="1"/>
            <a:r>
              <a:rPr lang="en-US" altLang="zh-TW" dirty="0" smtClean="0"/>
              <a:t>Latency due to network delay</a:t>
            </a:r>
          </a:p>
          <a:p>
            <a:pPr lvl="1"/>
            <a:r>
              <a:rPr lang="en-US" altLang="zh-TW" dirty="0" smtClean="0"/>
              <a:t>Might define application level timestamp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025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Description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96909" y="4030344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W</a:t>
            </a:r>
            <a:endParaRPr lang="zh-TW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1896909" y="458112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S</a:t>
            </a:r>
            <a:endParaRPr lang="zh-TW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331640" y="458112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A</a:t>
            </a:r>
            <a:endParaRPr lang="zh-TW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2472973" y="4581128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D</a:t>
            </a:r>
            <a:endParaRPr lang="zh-TW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6804248" y="4027161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/>
              <a:t>Home</a:t>
            </a:r>
            <a:endParaRPr lang="zh-TW" altLang="en-US" sz="1000" b="1" dirty="0"/>
          </a:p>
        </p:txBody>
      </p:sp>
      <p:sp>
        <p:nvSpPr>
          <p:cNvPr id="9" name="矩形 8"/>
          <p:cNvSpPr/>
          <p:nvPr/>
        </p:nvSpPr>
        <p:spPr>
          <a:xfrm>
            <a:off x="6804248" y="4577945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/>
              <a:t>End</a:t>
            </a:r>
            <a:endParaRPr lang="zh-TW" altLang="en-US" sz="1600" b="1" dirty="0"/>
          </a:p>
        </p:txBody>
      </p:sp>
      <p:sp>
        <p:nvSpPr>
          <p:cNvPr id="10" name="矩形 9"/>
          <p:cNvSpPr/>
          <p:nvPr/>
        </p:nvSpPr>
        <p:spPr>
          <a:xfrm>
            <a:off x="6238979" y="4577945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/>
              <a:t>Del</a:t>
            </a:r>
            <a:endParaRPr lang="zh-TW" altLang="en-US" sz="1000" b="1" dirty="0"/>
          </a:p>
        </p:txBody>
      </p:sp>
      <p:sp>
        <p:nvSpPr>
          <p:cNvPr id="11" name="矩形 10"/>
          <p:cNvSpPr/>
          <p:nvPr/>
        </p:nvSpPr>
        <p:spPr>
          <a:xfrm>
            <a:off x="7380312" y="4577945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/>
              <a:t>Page</a:t>
            </a:r>
            <a:br>
              <a:rPr lang="en-US" altLang="zh-TW" sz="1000" b="1" dirty="0" smtClean="0"/>
            </a:br>
            <a:r>
              <a:rPr lang="en-US" altLang="zh-TW" sz="1000" b="1" dirty="0" smtClean="0"/>
              <a:t>Down</a:t>
            </a:r>
            <a:endParaRPr lang="zh-TW" altLang="en-US" sz="1000" b="1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837443" y="5420014"/>
            <a:ext cx="602780" cy="834716"/>
            <a:chOff x="1808980" y="5420014"/>
            <a:chExt cx="602780" cy="834716"/>
          </a:xfrm>
        </p:grpSpPr>
        <p:sp>
          <p:nvSpPr>
            <p:cNvPr id="15" name="橢圓 14"/>
            <p:cNvSpPr/>
            <p:nvPr/>
          </p:nvSpPr>
          <p:spPr>
            <a:xfrm>
              <a:off x="1808980" y="6056227"/>
              <a:ext cx="602780" cy="19850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1898731" y="6103395"/>
              <a:ext cx="433857" cy="108012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56257" y="5589240"/>
              <a:ext cx="118807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1959039" y="5420014"/>
              <a:ext cx="313241" cy="313241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橢圓 16"/>
          <p:cNvSpPr/>
          <p:nvPr/>
        </p:nvSpPr>
        <p:spPr>
          <a:xfrm>
            <a:off x="6156176" y="5924068"/>
            <a:ext cx="504056" cy="300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A</a:t>
            </a:r>
            <a:endParaRPr lang="zh-TW" altLang="en-US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6804248" y="5936674"/>
            <a:ext cx="504056" cy="300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B</a:t>
            </a:r>
            <a:endParaRPr lang="zh-TW" altLang="en-US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7452320" y="5936674"/>
            <a:ext cx="504056" cy="300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zh-TW" altLang="en-US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804248" y="5517232"/>
            <a:ext cx="504056" cy="3006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D</a:t>
            </a:r>
            <a:endParaRPr lang="zh-TW" altLang="en-US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4288" y="1700808"/>
            <a:ext cx="6696744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淚滴形 35"/>
          <p:cNvSpPr/>
          <p:nvPr/>
        </p:nvSpPr>
        <p:spPr>
          <a:xfrm rot="11008224">
            <a:off x="3869500" y="2067989"/>
            <a:ext cx="253307" cy="574126"/>
          </a:xfrm>
          <a:prstGeom prst="teardrop">
            <a:avLst>
              <a:gd name="adj" fmla="val 200000"/>
            </a:avLst>
          </a:prstGeom>
          <a:solidFill>
            <a:srgbClr val="FFC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淚滴形 36"/>
          <p:cNvSpPr/>
          <p:nvPr/>
        </p:nvSpPr>
        <p:spPr>
          <a:xfrm rot="11008224">
            <a:off x="3942125" y="2147650"/>
            <a:ext cx="141817" cy="400025"/>
          </a:xfrm>
          <a:prstGeom prst="teardrop">
            <a:avLst>
              <a:gd name="adj" fmla="val 199599"/>
            </a:avLst>
          </a:prstGeom>
          <a:ln>
            <a:noFill/>
          </a:ln>
          <a:scene3d>
            <a:camera prst="orthographicFront">
              <a:rot lat="0" lon="20399994" rev="0"/>
            </a:camera>
            <a:lightRig rig="threePt" dir="t"/>
          </a:scene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670972" y="2254059"/>
            <a:ext cx="276333" cy="2880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/>
          <p:nvPr/>
        </p:nvCxnSpPr>
        <p:spPr>
          <a:xfrm>
            <a:off x="3809139" y="2524673"/>
            <a:ext cx="0" cy="25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3838774" y="2465499"/>
            <a:ext cx="146357" cy="155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3643206" y="2581822"/>
            <a:ext cx="172479" cy="37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852356" y="2764210"/>
            <a:ext cx="138167" cy="1831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3649009" y="2641209"/>
            <a:ext cx="182986" cy="60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3990523" y="2254059"/>
            <a:ext cx="27792" cy="222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782032" y="2740963"/>
            <a:ext cx="27107" cy="191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3704213" y="2927819"/>
            <a:ext cx="104926" cy="212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3830065" y="2924915"/>
            <a:ext cx="151749" cy="141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90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Challenges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669979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To </a:t>
            </a:r>
            <a:r>
              <a:rPr lang="en-US" altLang="zh-TW" b="1" dirty="0" smtClean="0"/>
              <a:t>simulate</a:t>
            </a:r>
            <a:r>
              <a:rPr lang="en-US" altLang="zh-TW" dirty="0" smtClean="0"/>
              <a:t> 8-direction stick with 4 buttons</a:t>
            </a:r>
          </a:p>
          <a:p>
            <a:r>
              <a:rPr lang="en-US" altLang="zh-TW" dirty="0" smtClean="0"/>
              <a:t>Catch special skills of the character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Effect determination</a:t>
            </a:r>
          </a:p>
          <a:p>
            <a:r>
              <a:rPr lang="en-US" altLang="zh-TW" dirty="0" smtClean="0"/>
              <a:t>Real time gaming</a:t>
            </a:r>
          </a:p>
          <a:p>
            <a:r>
              <a:rPr lang="en-US" altLang="zh-TW" dirty="0" smtClean="0"/>
              <a:t>Extendibility</a:t>
            </a:r>
          </a:p>
          <a:p>
            <a:pPr lvl="1"/>
            <a:r>
              <a:rPr lang="en-US" altLang="zh-TW" dirty="0" smtClean="0"/>
              <a:t>Easily create new characters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8" name="Picture 4" descr="http://vignette2.wikia.nocookie.net/nintendo/images/9/9b/Ryu_Hadouken_sprite.png/revision/latest?cb=20160213212450&amp;path-prefix=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40" y="2492896"/>
            <a:ext cx="17145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3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Architecture (1/2)</a:t>
            </a:r>
            <a:endParaRPr lang="zh-TW" altLang="en-US" dirty="0"/>
          </a:p>
        </p:txBody>
      </p:sp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Controller</a:t>
            </a:r>
          </a:p>
          <a:p>
            <a:pPr lvl="1"/>
            <a:r>
              <a:rPr lang="en-US" altLang="zh-TW" dirty="0" smtClean="0"/>
              <a:t>Singleton </a:t>
            </a:r>
            <a:r>
              <a:rPr lang="en-US" altLang="zh-TW" dirty="0" err="1" smtClean="0"/>
              <a:t>obj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Monitor pressed key, trigger events to characters</a:t>
            </a:r>
          </a:p>
          <a:p>
            <a:r>
              <a:rPr lang="en-US" altLang="zh-TW" dirty="0" err="1" smtClean="0"/>
              <a:t>Env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Environment settings, such as width, height of frame; gravity; delta time for screen frequency</a:t>
            </a:r>
          </a:p>
          <a:p>
            <a:r>
              <a:rPr lang="en-US" altLang="zh-TW" dirty="0" err="1" smtClean="0"/>
              <a:t>Phy-obj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Object react with the environment</a:t>
            </a:r>
          </a:p>
          <a:p>
            <a:pPr lvl="1"/>
            <a:r>
              <a:rPr lang="en-US" altLang="zh-TW" dirty="0" smtClean="0"/>
              <a:t>Linear move</a:t>
            </a:r>
          </a:p>
          <a:p>
            <a:pPr lvl="1"/>
            <a:r>
              <a:rPr lang="en-US" altLang="zh-TW" dirty="0" smtClean="0"/>
              <a:t>Parabola move</a:t>
            </a:r>
          </a:p>
          <a:p>
            <a:pPr lvl="1"/>
            <a:r>
              <a:rPr lang="en-US" altLang="zh-TW" dirty="0" smtClean="0"/>
              <a:t>Collision handler</a:t>
            </a:r>
          </a:p>
          <a:p>
            <a:r>
              <a:rPr lang="en-US" altLang="zh-TW" dirty="0" smtClean="0"/>
              <a:t>Role</a:t>
            </a:r>
          </a:p>
          <a:p>
            <a:pPr lvl="1"/>
            <a:r>
              <a:rPr lang="en-US" altLang="zh-TW" dirty="0" smtClean="0"/>
              <a:t>Common act like jump, rush, walk, crouch</a:t>
            </a:r>
          </a:p>
          <a:p>
            <a:r>
              <a:rPr lang="en-US" altLang="zh-TW" dirty="0" smtClean="0"/>
              <a:t>Characters</a:t>
            </a:r>
          </a:p>
          <a:p>
            <a:pPr lvl="1"/>
            <a:r>
              <a:rPr lang="en-US" altLang="zh-TW" dirty="0" smtClean="0"/>
              <a:t>Characters with unique skills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0635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Architecture (2/2)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22660" y="2780928"/>
            <a:ext cx="151216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Phy-obj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22660" y="3068960"/>
            <a:ext cx="1512168" cy="86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linearMove</a:t>
            </a:r>
            <a:endParaRPr lang="en-US" altLang="zh-TW" sz="1600" dirty="0" smtClean="0"/>
          </a:p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paraMove</a:t>
            </a:r>
            <a:endParaRPr lang="en-US" altLang="zh-TW" sz="1600" dirty="0" smtClean="0"/>
          </a:p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stopMove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769464" y="4194961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role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769464" y="4482993"/>
            <a:ext cx="201622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stickEventLisenter</a:t>
            </a:r>
            <a:endParaRPr lang="en-US" altLang="zh-TW" sz="1600" dirty="0" smtClean="0"/>
          </a:p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buttonEventListener</a:t>
            </a:r>
            <a:endParaRPr lang="en-US" altLang="zh-TW" sz="1600" dirty="0" smtClean="0"/>
          </a:p>
        </p:txBody>
      </p:sp>
      <p:cxnSp>
        <p:nvCxnSpPr>
          <p:cNvPr id="9" name="直線單箭頭接點 8"/>
          <p:cNvCxnSpPr>
            <a:stCxn id="6" idx="0"/>
            <a:endCxn id="5" idx="2"/>
          </p:cNvCxnSpPr>
          <p:nvPr/>
        </p:nvCxnSpPr>
        <p:spPr>
          <a:xfrm flipV="1">
            <a:off x="3777576" y="3933056"/>
            <a:ext cx="1168" cy="26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555776" y="5445224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Adam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555776" y="5733256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skillEventLisenter</a:t>
            </a:r>
            <a:endParaRPr lang="en-US" altLang="zh-TW" sz="1600" dirty="0" smtClean="0"/>
          </a:p>
        </p:txBody>
      </p: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3563888" y="5203073"/>
            <a:ext cx="0" cy="242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771800" y="5661248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Bob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71800" y="5949280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skillEventLisenter</a:t>
            </a:r>
            <a:endParaRPr lang="en-US" altLang="zh-TW" sz="1600" dirty="0" smtClean="0"/>
          </a:p>
        </p:txBody>
      </p:sp>
      <p:sp>
        <p:nvSpPr>
          <p:cNvPr id="26" name="矩形 25"/>
          <p:cNvSpPr/>
          <p:nvPr/>
        </p:nvSpPr>
        <p:spPr>
          <a:xfrm>
            <a:off x="2987824" y="5877272"/>
            <a:ext cx="2016224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Chris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2987824" y="6165304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skillEventLisenter</a:t>
            </a:r>
            <a:endParaRPr lang="en-US" altLang="zh-TW" sz="1600" dirty="0" smtClean="0"/>
          </a:p>
        </p:txBody>
      </p:sp>
      <p:cxnSp>
        <p:nvCxnSpPr>
          <p:cNvPr id="29" name="直線單箭頭接點 28"/>
          <p:cNvCxnSpPr>
            <a:stCxn id="24" idx="0"/>
            <a:endCxn id="7" idx="2"/>
          </p:cNvCxnSpPr>
          <p:nvPr/>
        </p:nvCxnSpPr>
        <p:spPr>
          <a:xfrm flipH="1" flipV="1">
            <a:off x="3777576" y="5203073"/>
            <a:ext cx="2336" cy="458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6" idx="0"/>
          </p:cNvCxnSpPr>
          <p:nvPr/>
        </p:nvCxnSpPr>
        <p:spPr>
          <a:xfrm flipV="1">
            <a:off x="3995936" y="5203073"/>
            <a:ext cx="0" cy="674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35028" y="5144128"/>
            <a:ext cx="1944216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controller</a:t>
            </a:r>
            <a:endParaRPr lang="zh-TW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335028" y="5432159"/>
            <a:ext cx="1944216" cy="1126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-</a:t>
            </a:r>
            <a:r>
              <a:rPr lang="en-US" altLang="zh-TW" sz="1600" dirty="0" err="1" smtClean="0"/>
              <a:t>listener_list</a:t>
            </a:r>
            <a:r>
              <a:rPr lang="en-US" altLang="zh-TW" sz="1600" dirty="0" smtClean="0"/>
              <a:t> []</a:t>
            </a:r>
          </a:p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catchStickKeydown</a:t>
            </a:r>
            <a:endParaRPr lang="en-US" altLang="zh-TW" sz="1600" dirty="0" smtClean="0"/>
          </a:p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catchStickKeyup</a:t>
            </a:r>
            <a:endParaRPr lang="en-US" altLang="zh-TW" sz="1600" dirty="0" smtClean="0"/>
          </a:p>
          <a:p>
            <a:r>
              <a:rPr lang="en-US" altLang="zh-TW" sz="1600" dirty="0" smtClean="0"/>
              <a:t>+</a:t>
            </a:r>
            <a:r>
              <a:rPr lang="en-US" altLang="zh-TW" sz="1600" dirty="0" err="1" smtClean="0"/>
              <a:t>catchButton</a:t>
            </a:r>
            <a:endParaRPr lang="zh-TW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6729904" y="2708920"/>
            <a:ext cx="115212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env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29904" y="2996951"/>
            <a:ext cx="1152128" cy="1126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600" dirty="0" smtClean="0"/>
              <a:t>-width</a:t>
            </a:r>
          </a:p>
          <a:p>
            <a:r>
              <a:rPr lang="en-US" altLang="zh-TW" sz="1600" dirty="0" smtClean="0"/>
              <a:t>-height</a:t>
            </a:r>
          </a:p>
          <a:p>
            <a:r>
              <a:rPr lang="en-US" altLang="zh-TW" sz="1600" dirty="0" smtClean="0"/>
              <a:t>-gravity</a:t>
            </a:r>
          </a:p>
          <a:p>
            <a:r>
              <a:rPr lang="en-US" altLang="zh-TW" sz="1600" dirty="0" smtClean="0"/>
              <a:t>-delta</a:t>
            </a:r>
            <a:endParaRPr lang="zh-TW" altLang="en-US" sz="1600" dirty="0"/>
          </a:p>
        </p:txBody>
      </p:sp>
      <p:cxnSp>
        <p:nvCxnSpPr>
          <p:cNvPr id="45" name="直線單箭頭接點 44"/>
          <p:cNvCxnSpPr>
            <a:stCxn id="12" idx="3"/>
          </p:cNvCxnSpPr>
          <p:nvPr/>
        </p:nvCxnSpPr>
        <p:spPr>
          <a:xfrm>
            <a:off x="4572000" y="5589240"/>
            <a:ext cx="176302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822860" y="5805264"/>
            <a:ext cx="1512168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5004048" y="6021288"/>
            <a:ext cx="133098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4572000" y="3501008"/>
            <a:ext cx="2157904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內容版面配置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929411"/>
          </a:xfrm>
        </p:spPr>
        <p:txBody>
          <a:bodyPr/>
          <a:lstStyle/>
          <a:p>
            <a:r>
              <a:rPr lang="en-US" altLang="zh-TW" dirty="0" smtClean="0"/>
              <a:t>Characters</a:t>
            </a:r>
          </a:p>
          <a:p>
            <a:pPr lvl="1"/>
            <a:r>
              <a:rPr lang="en-US" altLang="zh-TW" dirty="0" smtClean="0"/>
              <a:t>have a common parent – role</a:t>
            </a:r>
          </a:p>
          <a:p>
            <a:pPr lvl="1"/>
            <a:r>
              <a:rPr lang="en-US" altLang="zh-TW" dirty="0" smtClean="0"/>
              <a:t>Each character just define their own skills</a:t>
            </a:r>
          </a:p>
          <a:p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899592" y="3103796"/>
            <a:ext cx="151216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$(‘&lt;div&gt;’)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899592" y="3391828"/>
            <a:ext cx="1512168" cy="216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TW" altLang="en-US" sz="1600" dirty="0"/>
          </a:p>
        </p:txBody>
      </p:sp>
      <p:cxnSp>
        <p:nvCxnSpPr>
          <p:cNvPr id="8" name="直線單箭頭接點 7"/>
          <p:cNvCxnSpPr>
            <a:stCxn id="5" idx="1"/>
            <a:endCxn id="31" idx="3"/>
          </p:cNvCxnSpPr>
          <p:nvPr/>
        </p:nvCxnSpPr>
        <p:spPr>
          <a:xfrm flipH="1" flipV="1">
            <a:off x="2411760" y="3499840"/>
            <a:ext cx="610900" cy="1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1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Stick and button simulation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r>
              <a:rPr lang="en-US" altLang="zh-TW" dirty="0" smtClean="0"/>
              <a:t>Challenge: key comes linearly, meaning instead of      , the we get the key as a combination of      and </a:t>
            </a:r>
          </a:p>
          <a:p>
            <a:r>
              <a:rPr lang="en-US" altLang="zh-TW" dirty="0" smtClean="0"/>
              <a:t>If consecutive keys indicate a pattern of key combination within the given interval, then we assert a combined key detected</a:t>
            </a:r>
          </a:p>
          <a:p>
            <a:r>
              <a:rPr lang="en-US" altLang="zh-TW" b="1" dirty="0" smtClean="0"/>
              <a:t>Approach 1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setTimeout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smtClean="0"/>
              <a:t>It’s suitable for combined button</a:t>
            </a:r>
          </a:p>
        </p:txBody>
      </p:sp>
      <p:sp>
        <p:nvSpPr>
          <p:cNvPr id="18" name="向右箭號 17"/>
          <p:cNvSpPr/>
          <p:nvPr/>
        </p:nvSpPr>
        <p:spPr>
          <a:xfrm>
            <a:off x="3491880" y="2348880"/>
            <a:ext cx="360040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8962486">
            <a:off x="2688096" y="1858783"/>
            <a:ext cx="329163" cy="2601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上箭號 19"/>
          <p:cNvSpPr/>
          <p:nvPr/>
        </p:nvSpPr>
        <p:spPr>
          <a:xfrm>
            <a:off x="4644008" y="2312876"/>
            <a:ext cx="288032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971600" y="5651956"/>
            <a:ext cx="360040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1835696" y="5651956"/>
            <a:ext cx="360040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995936" y="5651956"/>
            <a:ext cx="360040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755576" y="6156012"/>
            <a:ext cx="770485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174593" y="615601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Time line</a:t>
            </a:r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>
            <a:off x="2843808" y="5579948"/>
            <a:ext cx="288032" cy="36004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上箭號 28"/>
          <p:cNvSpPr/>
          <p:nvPr/>
        </p:nvSpPr>
        <p:spPr>
          <a:xfrm>
            <a:off x="4444126" y="5579948"/>
            <a:ext cx="271890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851920" y="5507940"/>
            <a:ext cx="1008112" cy="5040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7" name="向左箭號 36"/>
          <p:cNvSpPr/>
          <p:nvPr/>
        </p:nvSpPr>
        <p:spPr>
          <a:xfrm>
            <a:off x="5436096" y="5661248"/>
            <a:ext cx="360040" cy="2520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9" name="向上箭號 38"/>
          <p:cNvSpPr/>
          <p:nvPr/>
        </p:nvSpPr>
        <p:spPr>
          <a:xfrm>
            <a:off x="6228184" y="5589240"/>
            <a:ext cx="288032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右箭號 39"/>
          <p:cNvSpPr/>
          <p:nvPr/>
        </p:nvSpPr>
        <p:spPr>
          <a:xfrm>
            <a:off x="6588224" y="5661248"/>
            <a:ext cx="360040" cy="2880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084168" y="5517232"/>
            <a:ext cx="936104" cy="5040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3" name="向上箭號 42"/>
          <p:cNvSpPr/>
          <p:nvPr/>
        </p:nvSpPr>
        <p:spPr>
          <a:xfrm>
            <a:off x="7092280" y="5589240"/>
            <a:ext cx="288032" cy="36004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71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Stick and simulation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/>
          <a:p>
            <a:r>
              <a:rPr lang="en-US" altLang="zh-TW" b="1" dirty="0" smtClean="0"/>
              <a:t>Approach 2</a:t>
            </a:r>
            <a:r>
              <a:rPr lang="en-US" altLang="zh-TW" dirty="0" smtClean="0"/>
              <a:t>, track </a:t>
            </a:r>
            <a:r>
              <a:rPr lang="en-US" altLang="zh-TW" dirty="0" err="1" smtClean="0"/>
              <a:t>keydown</a:t>
            </a:r>
            <a:r>
              <a:rPr lang="en-US" altLang="zh-TW" dirty="0"/>
              <a:t> </a:t>
            </a:r>
            <a:r>
              <a:rPr lang="en-US" altLang="zh-TW" dirty="0" smtClean="0"/>
              <a:t>with </a:t>
            </a:r>
            <a:r>
              <a:rPr lang="en-US" altLang="zh-TW" b="1" dirty="0" smtClean="0"/>
              <a:t>state machine </a:t>
            </a:r>
            <a:r>
              <a:rPr lang="en-US" altLang="zh-TW" sz="3600" b="1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US" altLang="zh-TW" sz="3600" dirty="0" smtClean="0">
              <a:solidFill>
                <a:srgbClr val="00B050"/>
              </a:solidFill>
              <a:sym typeface="Wingdings"/>
            </a:endParaRPr>
          </a:p>
          <a:p>
            <a:pPr lvl="1"/>
            <a:r>
              <a:rPr lang="en-US" altLang="zh-TW" dirty="0" smtClean="0">
                <a:sym typeface="Wingdings"/>
              </a:rPr>
              <a:t>More efficient</a:t>
            </a:r>
          </a:p>
          <a:p>
            <a:pPr lvl="1"/>
            <a:r>
              <a:rPr lang="en-US" altLang="zh-TW" dirty="0" smtClean="0">
                <a:sym typeface="Wingdings"/>
              </a:rPr>
              <a:t>Easy to implement</a:t>
            </a:r>
          </a:p>
          <a:p>
            <a:pPr lvl="1"/>
            <a:endParaRPr lang="en-US" altLang="zh-TW" b="1" dirty="0" smtClean="0"/>
          </a:p>
        </p:txBody>
      </p:sp>
      <p:grpSp>
        <p:nvGrpSpPr>
          <p:cNvPr id="6" name="群組 5"/>
          <p:cNvGrpSpPr/>
          <p:nvPr/>
        </p:nvGrpSpPr>
        <p:grpSpPr>
          <a:xfrm>
            <a:off x="1187624" y="4421318"/>
            <a:ext cx="720080" cy="576064"/>
            <a:chOff x="2555776" y="3429000"/>
            <a:chExt cx="720080" cy="576064"/>
          </a:xfrm>
        </p:grpSpPr>
        <p:sp>
          <p:nvSpPr>
            <p:cNvPr id="4" name="橢圓 3"/>
            <p:cNvSpPr/>
            <p:nvPr/>
          </p:nvSpPr>
          <p:spPr>
            <a:xfrm>
              <a:off x="2555776" y="3429000"/>
              <a:ext cx="720080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" name="向右箭號 4"/>
            <p:cNvSpPr/>
            <p:nvPr/>
          </p:nvSpPr>
          <p:spPr>
            <a:xfrm>
              <a:off x="2735796" y="3601123"/>
              <a:ext cx="360040" cy="216024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7" name="橢圓 26"/>
          <p:cNvSpPr/>
          <p:nvPr/>
        </p:nvSpPr>
        <p:spPr>
          <a:xfrm>
            <a:off x="2267744" y="3789040"/>
            <a:ext cx="72008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7" name="向上箭號 6"/>
          <p:cNvSpPr/>
          <p:nvPr/>
        </p:nvSpPr>
        <p:spPr>
          <a:xfrm rot="2090959">
            <a:off x="2519772" y="3940953"/>
            <a:ext cx="216024" cy="288032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2250326" y="5229200"/>
            <a:ext cx="720080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2739530">
            <a:off x="2430346" y="5409220"/>
            <a:ext cx="360040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547664" y="3879558"/>
            <a:ext cx="442843" cy="38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W</a:t>
            </a:r>
            <a:endParaRPr lang="zh-TW" altLang="en-US" sz="2400" b="1" dirty="0"/>
          </a:p>
        </p:txBody>
      </p:sp>
      <p:sp>
        <p:nvSpPr>
          <p:cNvPr id="36" name="矩形 35"/>
          <p:cNvSpPr/>
          <p:nvPr/>
        </p:nvSpPr>
        <p:spPr>
          <a:xfrm>
            <a:off x="1606794" y="5131912"/>
            <a:ext cx="442843" cy="38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S</a:t>
            </a:r>
            <a:endParaRPr lang="zh-TW" altLang="en-US" sz="2400" b="1" dirty="0"/>
          </a:p>
        </p:txBody>
      </p:sp>
      <p:cxnSp>
        <p:nvCxnSpPr>
          <p:cNvPr id="10" name="直線單箭頭接點 9"/>
          <p:cNvCxnSpPr>
            <a:stCxn id="4" idx="7"/>
            <a:endCxn id="27" idx="2"/>
          </p:cNvCxnSpPr>
          <p:nvPr/>
        </p:nvCxnSpPr>
        <p:spPr>
          <a:xfrm flipV="1">
            <a:off x="1802251" y="4077072"/>
            <a:ext cx="465493" cy="4286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5"/>
            <a:endCxn id="32" idx="1"/>
          </p:cNvCxnSpPr>
          <p:nvPr/>
        </p:nvCxnSpPr>
        <p:spPr>
          <a:xfrm>
            <a:off x="1802251" y="4913019"/>
            <a:ext cx="553528" cy="4005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61690"/>
            <a:ext cx="436245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45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Catch skill pattern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Challenge: keys come linearly, how to effectively track the pressed keys of specific pattern?</a:t>
            </a:r>
          </a:p>
          <a:p>
            <a:r>
              <a:rPr lang="en-US" altLang="zh-TW" dirty="0" smtClean="0"/>
              <a:t>Approach 1: </a:t>
            </a:r>
            <a:r>
              <a:rPr lang="en-US" altLang="zh-TW" dirty="0" err="1" smtClean="0"/>
              <a:t>setTimeout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Approach 2: backtrack</a:t>
            </a:r>
            <a:r>
              <a:rPr lang="en-US" altLang="zh-TW" sz="3600" b="1" dirty="0">
                <a:solidFill>
                  <a:srgbClr val="00B050"/>
                </a:solidFill>
                <a:sym typeface="Wingdings"/>
              </a:rPr>
              <a:t></a:t>
            </a:r>
            <a:endParaRPr lang="en-US" altLang="zh-TW" dirty="0">
              <a:solidFill>
                <a:srgbClr val="00B050"/>
              </a:solidFill>
              <a:sym typeface="Wingdings"/>
            </a:endParaRPr>
          </a:p>
          <a:p>
            <a:pPr lvl="1"/>
            <a:r>
              <a:rPr lang="en-US" altLang="zh-TW" dirty="0" smtClean="0"/>
              <a:t>Skill pattern tree</a:t>
            </a:r>
          </a:p>
          <a:p>
            <a:pPr lvl="2"/>
            <a:r>
              <a:rPr lang="en-US" altLang="zh-TW" dirty="0" smtClean="0"/>
              <a:t>Efficiency</a:t>
            </a:r>
          </a:p>
          <a:p>
            <a:pPr lvl="2"/>
            <a:r>
              <a:rPr lang="en-US" altLang="zh-TW" dirty="0" smtClean="0"/>
              <a:t>Easy to extend</a:t>
            </a:r>
          </a:p>
        </p:txBody>
      </p:sp>
    </p:spTree>
    <p:extLst>
      <p:ext uri="{BB962C8B-B14F-4D97-AF65-F5344CB8AC3E}">
        <p14:creationId xmlns:p14="http://schemas.microsoft.com/office/powerpoint/2010/main" val="6631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Catch skill pattern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Create a backtrack pattern tree</a:t>
            </a:r>
          </a:p>
          <a:p>
            <a:r>
              <a:rPr lang="en-US" altLang="zh-TW" dirty="0" err="1" smtClean="0"/>
              <a:t>Eg</a:t>
            </a:r>
            <a:r>
              <a:rPr lang="en-US" altLang="zh-TW" dirty="0" smtClean="0"/>
              <a:t>.: </a:t>
            </a:r>
            <a:r>
              <a:rPr lang="en-US" altLang="zh-TW" dirty="0" err="1" smtClean="0"/>
              <a:t>pat_list</a:t>
            </a:r>
            <a:r>
              <a:rPr lang="en-US" altLang="zh-TW" dirty="0" smtClean="0"/>
              <a:t> [‘</a:t>
            </a:r>
            <a:r>
              <a:rPr lang="en-US" altLang="zh-TW" dirty="0" smtClean="0">
                <a:sym typeface="Wingdings"/>
              </a:rPr>
              <a:t>A’, ‘A</a:t>
            </a:r>
            <a:r>
              <a:rPr lang="en-US" altLang="zh-TW" dirty="0">
                <a:sym typeface="Wingdings"/>
              </a:rPr>
              <a:t>’, ‘B</a:t>
            </a:r>
            <a:r>
              <a:rPr lang="en-US" altLang="zh-TW" dirty="0" smtClean="0"/>
              <a:t>’</a:t>
            </a:r>
            <a:r>
              <a:rPr lang="en-US" altLang="zh-TW" dirty="0">
                <a:sym typeface="Wingdings"/>
              </a:rPr>
              <a:t> </a:t>
            </a:r>
            <a:r>
              <a:rPr lang="en-US" altLang="zh-TW" dirty="0" smtClean="0">
                <a:sym typeface="Wingdings"/>
              </a:rPr>
              <a:t>, ‘</a:t>
            </a:r>
            <a:r>
              <a:rPr lang="en-US" altLang="zh-TW" dirty="0">
                <a:sym typeface="Wingdings"/>
              </a:rPr>
              <a:t></a:t>
            </a:r>
            <a:r>
              <a:rPr lang="en-US" altLang="zh-TW" dirty="0" smtClean="0">
                <a:sym typeface="Wingdings"/>
              </a:rPr>
              <a:t>B</a:t>
            </a:r>
            <a:r>
              <a:rPr lang="en-US" altLang="zh-TW" dirty="0" smtClean="0"/>
              <a:t>’]</a:t>
            </a:r>
          </a:p>
        </p:txBody>
      </p:sp>
      <p:sp>
        <p:nvSpPr>
          <p:cNvPr id="4" name="橢圓 3"/>
          <p:cNvSpPr/>
          <p:nvPr/>
        </p:nvSpPr>
        <p:spPr>
          <a:xfrm>
            <a:off x="2987824" y="4437112"/>
            <a:ext cx="504056" cy="50405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ym typeface="Wingdings"/>
              </a:rPr>
              <a:t>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4499992" y="2276872"/>
            <a:ext cx="504056" cy="50405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ym typeface="Wingdings"/>
              </a:rPr>
              <a:t>R</a:t>
            </a:r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3923928" y="2854745"/>
            <a:ext cx="504056" cy="50405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ym typeface="Wingdings"/>
              </a:rPr>
              <a:t>A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5076056" y="2854745"/>
            <a:ext cx="504056" cy="50405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ym typeface="Wingdings"/>
              </a:rPr>
              <a:t>B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3419872" y="3573016"/>
            <a:ext cx="504056" cy="50405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ym typeface="Wingdings"/>
              </a:rPr>
              <a:t>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2483768" y="5229200"/>
            <a:ext cx="504056" cy="50405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ym typeface="Wingdings"/>
              </a:rPr>
              <a:t>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4609813" y="3646833"/>
            <a:ext cx="504056" cy="50405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ym typeface="Wingdings"/>
              </a:rPr>
              <a:t>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4609813" y="4510929"/>
            <a:ext cx="504056" cy="50405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ym typeface="Wingdings"/>
              </a:rPr>
              <a:t>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724128" y="4510929"/>
            <a:ext cx="504056" cy="50405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ym typeface="Wingdings"/>
              </a:rPr>
              <a:t>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5652120" y="3646833"/>
            <a:ext cx="504056" cy="504056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sym typeface="Wingdings"/>
              </a:rPr>
              <a:t></a:t>
            </a:r>
            <a:endParaRPr lang="zh-TW" altLang="en-US" dirty="0"/>
          </a:p>
        </p:txBody>
      </p:sp>
      <p:cxnSp>
        <p:nvCxnSpPr>
          <p:cNvPr id="21" name="直線接點 20"/>
          <p:cNvCxnSpPr>
            <a:stCxn id="5" idx="3"/>
            <a:endCxn id="11" idx="7"/>
          </p:cNvCxnSpPr>
          <p:nvPr/>
        </p:nvCxnSpPr>
        <p:spPr>
          <a:xfrm flipH="1">
            <a:off x="4354167" y="2707111"/>
            <a:ext cx="219642" cy="221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11" idx="3"/>
            <a:endCxn id="13" idx="0"/>
          </p:cNvCxnSpPr>
          <p:nvPr/>
        </p:nvCxnSpPr>
        <p:spPr>
          <a:xfrm flipH="1">
            <a:off x="3671900" y="3284984"/>
            <a:ext cx="325845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3" idx="3"/>
            <a:endCxn id="4" idx="0"/>
          </p:cNvCxnSpPr>
          <p:nvPr/>
        </p:nvCxnSpPr>
        <p:spPr>
          <a:xfrm flipH="1">
            <a:off x="3239852" y="4003255"/>
            <a:ext cx="253837" cy="4338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stCxn id="4" idx="3"/>
            <a:endCxn id="15" idx="0"/>
          </p:cNvCxnSpPr>
          <p:nvPr/>
        </p:nvCxnSpPr>
        <p:spPr>
          <a:xfrm flipH="1">
            <a:off x="2735796" y="4867351"/>
            <a:ext cx="325845" cy="361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5" idx="5"/>
            <a:endCxn id="12" idx="1"/>
          </p:cNvCxnSpPr>
          <p:nvPr/>
        </p:nvCxnSpPr>
        <p:spPr>
          <a:xfrm>
            <a:off x="4930231" y="2707111"/>
            <a:ext cx="219642" cy="2214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2" idx="3"/>
            <a:endCxn id="16" idx="0"/>
          </p:cNvCxnSpPr>
          <p:nvPr/>
        </p:nvCxnSpPr>
        <p:spPr>
          <a:xfrm flipH="1">
            <a:off x="4861841" y="3284984"/>
            <a:ext cx="288032" cy="361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12" idx="5"/>
            <a:endCxn id="19" idx="0"/>
          </p:cNvCxnSpPr>
          <p:nvPr/>
        </p:nvCxnSpPr>
        <p:spPr>
          <a:xfrm>
            <a:off x="5506295" y="3284984"/>
            <a:ext cx="397853" cy="361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16" idx="4"/>
            <a:endCxn id="17" idx="0"/>
          </p:cNvCxnSpPr>
          <p:nvPr/>
        </p:nvCxnSpPr>
        <p:spPr>
          <a:xfrm>
            <a:off x="4861841" y="4150889"/>
            <a:ext cx="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19" idx="4"/>
            <a:endCxn id="18" idx="0"/>
          </p:cNvCxnSpPr>
          <p:nvPr/>
        </p:nvCxnSpPr>
        <p:spPr>
          <a:xfrm>
            <a:off x="5904148" y="4150889"/>
            <a:ext cx="72008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311860" y="5229200"/>
            <a:ext cx="757893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ym typeface="Wingdings"/>
              </a:rPr>
              <a:t>A</a:t>
            </a:r>
            <a:endParaRPr lang="zh-TW" altLang="en-US" dirty="0"/>
          </a:p>
        </p:txBody>
      </p:sp>
      <p:cxnSp>
        <p:nvCxnSpPr>
          <p:cNvPr id="44" name="直線接點 43"/>
          <p:cNvCxnSpPr>
            <a:stCxn id="4" idx="5"/>
            <a:endCxn id="42" idx="0"/>
          </p:cNvCxnSpPr>
          <p:nvPr/>
        </p:nvCxnSpPr>
        <p:spPr>
          <a:xfrm>
            <a:off x="3418063" y="4867351"/>
            <a:ext cx="272744" cy="3618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462179" y="5229200"/>
            <a:ext cx="757893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/>
              </a:rPr>
              <a:t></a:t>
            </a:r>
            <a:r>
              <a:rPr lang="en-US" altLang="zh-TW" dirty="0">
                <a:sym typeface="Wingdings"/>
              </a:rPr>
              <a:t></a:t>
            </a:r>
            <a:r>
              <a:rPr lang="en-US" altLang="zh-TW" dirty="0" smtClean="0">
                <a:sym typeface="Wingdings"/>
              </a:rPr>
              <a:t>B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614307" y="5229200"/>
            <a:ext cx="757893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/>
              </a:rPr>
              <a:t>B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123728" y="6021288"/>
            <a:ext cx="973917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ym typeface="Wingdings"/>
              </a:rPr>
              <a:t></a:t>
            </a:r>
            <a:r>
              <a:rPr lang="en-US" altLang="zh-TW" dirty="0" smtClean="0">
                <a:sym typeface="Wingdings"/>
              </a:rPr>
              <a:t></a:t>
            </a:r>
            <a:r>
              <a:rPr lang="en-US" altLang="zh-TW" dirty="0">
                <a:sym typeface="Wingdings"/>
              </a:rPr>
              <a:t>A</a:t>
            </a:r>
            <a:endParaRPr lang="zh-TW" altLang="en-US" dirty="0"/>
          </a:p>
        </p:txBody>
      </p:sp>
      <p:cxnSp>
        <p:nvCxnSpPr>
          <p:cNvPr id="51" name="直線接點 50"/>
          <p:cNvCxnSpPr>
            <a:stCxn id="15" idx="4"/>
            <a:endCxn id="49" idx="0"/>
          </p:cNvCxnSpPr>
          <p:nvPr/>
        </p:nvCxnSpPr>
        <p:spPr>
          <a:xfrm flipH="1">
            <a:off x="2610687" y="5733256"/>
            <a:ext cx="125109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17" idx="4"/>
            <a:endCxn id="47" idx="0"/>
          </p:cNvCxnSpPr>
          <p:nvPr/>
        </p:nvCxnSpPr>
        <p:spPr>
          <a:xfrm flipH="1">
            <a:off x="4841126" y="5014985"/>
            <a:ext cx="20715" cy="214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18" idx="4"/>
            <a:endCxn id="48" idx="0"/>
          </p:cNvCxnSpPr>
          <p:nvPr/>
        </p:nvCxnSpPr>
        <p:spPr>
          <a:xfrm>
            <a:off x="5976156" y="5014985"/>
            <a:ext cx="17098" cy="214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88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587</Words>
  <Application>Microsoft Office PowerPoint</Application>
  <PresentationFormat>如螢幕大小 (4:3)</PresentationFormat>
  <Paragraphs>179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Engine of Fighting Game on JavaScript</vt:lpstr>
      <vt:lpstr>Description</vt:lpstr>
      <vt:lpstr>Challenges</vt:lpstr>
      <vt:lpstr>Architecture (1/2)</vt:lpstr>
      <vt:lpstr>Architecture (2/2)</vt:lpstr>
      <vt:lpstr>Stick and button simulation (1/2)</vt:lpstr>
      <vt:lpstr>Stick and simulation (2/2)</vt:lpstr>
      <vt:lpstr>Catch skill pattern (1/2)</vt:lpstr>
      <vt:lpstr>Catch skill pattern (2/2)</vt:lpstr>
      <vt:lpstr>Valid act (1/3)</vt:lpstr>
      <vt:lpstr>Valid act (2/3)</vt:lpstr>
      <vt:lpstr>Object collision effect (planning)</vt:lpstr>
      <vt:lpstr>Real time gaming (planning) (1/2)</vt:lpstr>
      <vt:lpstr>Real time gaming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Fighter game engine on JS</dc:title>
  <dc:creator>WindChris</dc:creator>
  <cp:lastModifiedBy>WindChris</cp:lastModifiedBy>
  <cp:revision>37</cp:revision>
  <dcterms:created xsi:type="dcterms:W3CDTF">2016-08-11T05:35:41Z</dcterms:created>
  <dcterms:modified xsi:type="dcterms:W3CDTF">2016-09-04T04:48:28Z</dcterms:modified>
</cp:coreProperties>
</file>